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4082" r:id="rId1"/>
  </p:sldMasterIdLst>
  <p:notesMasterIdLst>
    <p:notesMasterId r:id="rId19"/>
  </p:notesMasterIdLst>
  <p:handoutMasterIdLst>
    <p:handoutMasterId r:id="rId20"/>
  </p:handoutMasterIdLst>
  <p:sldIdLst>
    <p:sldId id="833" r:id="rId2"/>
    <p:sldId id="1151" r:id="rId3"/>
    <p:sldId id="1154" r:id="rId4"/>
    <p:sldId id="1155" r:id="rId5"/>
    <p:sldId id="1156" r:id="rId6"/>
    <p:sldId id="1157" r:id="rId7"/>
    <p:sldId id="1152" r:id="rId8"/>
    <p:sldId id="1159" r:id="rId9"/>
    <p:sldId id="1160" r:id="rId10"/>
    <p:sldId id="1161" r:id="rId11"/>
    <p:sldId id="1162" r:id="rId12"/>
    <p:sldId id="1163" r:id="rId13"/>
    <p:sldId id="1164" r:id="rId14"/>
    <p:sldId id="1165" r:id="rId15"/>
    <p:sldId id="1158" r:id="rId16"/>
    <p:sldId id="1166" r:id="rId17"/>
    <p:sldId id="1167" r:id="rId18"/>
  </p:sldIdLst>
  <p:sldSz cx="9693275" cy="6994525"/>
  <p:notesSz cx="6858000" cy="9144000"/>
  <p:defaultTextStyle>
    <a:defPPr>
      <a:defRPr lang="en-US"/>
    </a:defPPr>
    <a:lvl1pPr marL="0" algn="l" defTabSz="9326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66325" algn="l" defTabSz="9326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32651" algn="l" defTabSz="9326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98976" algn="l" defTabSz="9326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65301" algn="l" defTabSz="9326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331627" algn="l" defTabSz="9326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97952" algn="l" defTabSz="9326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64277" algn="l" defTabSz="9326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730604" algn="l" defTabSz="9326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87">
          <p15:clr>
            <a:srgbClr val="A4A3A4"/>
          </p15:clr>
        </p15:guide>
        <p15:guide id="2" orient="horz" pos="763">
          <p15:clr>
            <a:srgbClr val="A4A3A4"/>
          </p15:clr>
        </p15:guide>
        <p15:guide id="3" orient="horz" pos="1339">
          <p15:clr>
            <a:srgbClr val="A4A3A4"/>
          </p15:clr>
        </p15:guide>
        <p15:guide id="4" orient="horz" pos="2491">
          <p15:clr>
            <a:srgbClr val="A4A3A4"/>
          </p15:clr>
        </p15:guide>
        <p15:guide id="5" orient="horz" pos="4195">
          <p15:clr>
            <a:srgbClr val="A4A3A4"/>
          </p15:clr>
        </p15:guide>
        <p15:guide id="6" orient="horz" pos="3055">
          <p15:clr>
            <a:srgbClr val="A4A3A4"/>
          </p15:clr>
        </p15:guide>
        <p15:guide id="7" orient="horz" pos="1915">
          <p15:clr>
            <a:srgbClr val="A4A3A4"/>
          </p15:clr>
        </p15:guide>
        <p15:guide id="8" orient="horz" pos="3623">
          <p15:clr>
            <a:srgbClr val="A4A3A4"/>
          </p15:clr>
        </p15:guide>
        <p15:guide id="9" orient="horz" pos="907">
          <p15:clr>
            <a:srgbClr val="A4A3A4"/>
          </p15:clr>
        </p15:guide>
        <p15:guide id="10" orient="horz" pos="1051">
          <p15:clr>
            <a:srgbClr val="A4A3A4"/>
          </p15:clr>
        </p15:guide>
        <p15:guide id="11" pos="173">
          <p15:clr>
            <a:srgbClr val="A4A3A4"/>
          </p15:clr>
        </p15:guide>
        <p15:guide id="12" pos="1325">
          <p15:clr>
            <a:srgbClr val="A4A3A4"/>
          </p15:clr>
        </p15:guide>
        <p15:guide id="13" pos="5957">
          <p15:clr>
            <a:srgbClr val="A4A3A4"/>
          </p15:clr>
        </p15:guide>
        <p15:guide id="14" pos="2477">
          <p15:clr>
            <a:srgbClr val="A4A3A4"/>
          </p15:clr>
        </p15:guide>
        <p15:guide id="15" pos="1907">
          <p15:clr>
            <a:srgbClr val="A4A3A4"/>
          </p15:clr>
        </p15:guide>
        <p15:guide id="16" pos="3071">
          <p15:clr>
            <a:srgbClr val="A4A3A4"/>
          </p15:clr>
        </p15:guide>
        <p15:guide id="17" pos="4205">
          <p15:clr>
            <a:srgbClr val="A4A3A4"/>
          </p15:clr>
        </p15:guide>
        <p15:guide id="18" pos="3629">
          <p15:clr>
            <a:srgbClr val="A4A3A4"/>
          </p15:clr>
        </p15:guide>
        <p15:guide id="19" pos="749">
          <p15:clr>
            <a:srgbClr val="A4A3A4"/>
          </p15:clr>
        </p15:guide>
        <p15:guide id="20" pos="4781">
          <p15:clr>
            <a:srgbClr val="A4A3A4"/>
          </p15:clr>
        </p15:guide>
        <p15:guide id="21" pos="5381">
          <p15:clr>
            <a:srgbClr val="A4A3A4"/>
          </p15:clr>
        </p15:guide>
        <p15:guide id="22" pos="77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54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00"/>
    <a:srgbClr val="442359"/>
    <a:srgbClr val="333333"/>
    <a:srgbClr val="505050"/>
    <a:srgbClr val="00FFFF"/>
    <a:srgbClr val="CC00CC"/>
    <a:srgbClr val="5F5F5F"/>
    <a:srgbClr val="FF99FF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081" autoAdjust="0"/>
    <p:restoredTop sz="86475" autoAdjust="0"/>
  </p:normalViewPr>
  <p:slideViewPr>
    <p:cSldViewPr>
      <p:cViewPr>
        <p:scale>
          <a:sx n="99" d="100"/>
          <a:sy n="99" d="100"/>
        </p:scale>
        <p:origin x="-1044" y="-24"/>
      </p:cViewPr>
      <p:guideLst>
        <p:guide orient="horz" pos="187"/>
        <p:guide orient="horz" pos="763"/>
        <p:guide orient="horz" pos="1339"/>
        <p:guide orient="horz" pos="2491"/>
        <p:guide orient="horz" pos="4195"/>
        <p:guide orient="horz" pos="3055"/>
        <p:guide orient="horz" pos="1915"/>
        <p:guide orient="horz" pos="3623"/>
        <p:guide orient="horz" pos="907"/>
        <p:guide orient="horz" pos="1051"/>
        <p:guide pos="173"/>
        <p:guide pos="1325"/>
        <p:guide pos="5957"/>
        <p:guide pos="2477"/>
        <p:guide pos="1907"/>
        <p:guide pos="3071"/>
        <p:guide pos="4205"/>
        <p:guide pos="3629"/>
        <p:guide pos="749"/>
        <p:guide pos="4781"/>
        <p:guide pos="5381"/>
        <p:guide pos="7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1" d="100"/>
        <a:sy n="81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-3150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 smtClean="0"/>
              <a:t>Microsoft Dynamics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219B1A-AE41-483B-A766-69B9363DDA6A}" type="datetimeFigureOut">
              <a:rPr lang="en-US" smtClean="0">
                <a:latin typeface="Segoe UI" pitchFamily="34" charset="0"/>
              </a:rPr>
              <a:pPr/>
              <a:t>2/6/2015</a:t>
            </a:fld>
            <a:endParaRPr lang="en-US" dirty="0">
              <a:latin typeface="Segoe UI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783579" y="8685213"/>
            <a:ext cx="107283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pPr/>
              <a:t>‹#›</a:t>
            </a:fld>
            <a:endParaRPr lang="en-US" dirty="0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0" marR="0" indent="0" algn="l" defTabSz="93265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latin typeface="Segoe UI" pitchFamily="34" charset="0"/>
              </a:defRPr>
            </a:lvl1pPr>
          </a:lstStyle>
          <a:p>
            <a:r>
              <a:rPr lang="en-US" dirty="0" smtClean="0"/>
              <a:t>Microsoft Dynamics</a:t>
            </a:r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1052513" y="685800"/>
            <a:ext cx="475297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D51B1278-D92B-4AF3-A9C1-71DD298190CE}" type="datetimeFigureOut">
              <a:rPr lang="en-US" smtClean="0"/>
              <a:pPr/>
              <a:t>2/6/2015</a:t>
            </a:fld>
            <a:endParaRPr lang="en-US" dirty="0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09309" y="8685213"/>
            <a:ext cx="947103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32651" rtl="0" eaLnBrk="1" latinLnBrk="0" hangingPunct="1">
      <a:lnSpc>
        <a:spcPct val="90000"/>
      </a:lnSpc>
      <a:spcAft>
        <a:spcPts val="340"/>
      </a:spcAft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7240" indent="-107945" algn="l" defTabSz="932651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34632" indent="-117391" algn="l" defTabSz="932651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92502" indent="-149774" algn="l" defTabSz="932651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27435" indent="-117391" algn="l" defTabSz="932651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331627" algn="l" defTabSz="93265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97952" algn="l" defTabSz="93265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64277" algn="l" defTabSz="93265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30604" algn="l" defTabSz="93265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Microsoft Dynamics</a:t>
            </a:r>
            <a:endParaRPr lang="en-US" dirty="0" smtClean="0"/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B7D24F46-C199-442A-8C78-7EE366D0F590}" type="datetime1">
              <a:rPr lang="en-US" smtClean="0"/>
              <a:t>2/6/2015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5745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Microsoft Dynamics</a:t>
            </a:r>
            <a:endParaRPr lang="en-US" dirty="0" smtClean="0"/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8C7BACC5-C07D-4D4B-A581-288799449047}" type="datetime1">
              <a:rPr lang="en-US" smtClean="0"/>
              <a:t>2/6/2015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86471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Microsoft Confidential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5B1B22E-D3C8-4129-8E85-2E5037E3E69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274638" y="1439864"/>
            <a:ext cx="9204578" cy="1738938"/>
          </a:xfrm>
        </p:spPr>
        <p:txBody>
          <a:bodyPr/>
          <a:lstStyle>
            <a:lvl1pPr>
              <a:spcBef>
                <a:spcPts val="1200"/>
              </a:spcBef>
              <a:defRPr b="1">
                <a:gradFill>
                  <a:gsLst>
                    <a:gs pos="1250">
                      <a:schemeClr val="accent1"/>
                    </a:gs>
                    <a:gs pos="100000">
                      <a:schemeClr val="accent1"/>
                    </a:gs>
                  </a:gsLst>
                  <a:lin ang="5400000" scaled="0"/>
                </a:gra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vert="horz" wrap="square" lIns="146289" tIns="0" rIns="146289" bIns="0" rtlCol="0" anchor="t">
            <a:spAutoFit/>
          </a:bodyPr>
          <a:lstStyle>
            <a:lvl1pPr>
              <a:defRPr lang="en-US"/>
            </a:lvl1pPr>
          </a:lstStyle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1081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Slide for Developer Code</a:t>
            </a:r>
            <a:endParaRPr lang="en-US" dirty="0"/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2" y="1212849"/>
            <a:ext cx="9693275" cy="57816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5" tIns="46635" rIns="46635" bIns="4663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381"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14060" y="1221158"/>
            <a:ext cx="9265157" cy="1641988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Segoe UI" pitchFamily="34" charset="0"/>
                <a:cs typeface="Segoe UI" pitchFamily="34" charset="0"/>
              </a:defRPr>
            </a:lvl1pPr>
            <a:lvl2pPr marL="346519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Segoe UI" pitchFamily="34" charset="0"/>
                <a:cs typeface="Segoe UI" pitchFamily="34" charset="0"/>
              </a:defRPr>
            </a:lvl2pPr>
            <a:lvl3pPr marL="584550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Segoe UI" pitchFamily="34" charset="0"/>
                <a:cs typeface="Segoe UI" pitchFamily="34" charset="0"/>
              </a:defRPr>
            </a:lvl3pPr>
            <a:lvl4pPr marL="814484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Segoe UI" pitchFamily="34" charset="0"/>
                <a:cs typeface="Segoe UI" pitchFamily="34" charset="0"/>
              </a:defRPr>
            </a:lvl4pPr>
            <a:lvl5pPr marL="1050894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257738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14059" y="1212851"/>
            <a:ext cx="9265157" cy="2259080"/>
          </a:xfrm>
          <a:prstGeom prst="rect">
            <a:avLst/>
          </a:prstGeom>
        </p:spPr>
        <p:txBody>
          <a:bodyPr/>
          <a:lstStyle>
            <a:lvl1pPr marL="290485" indent="-290485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444" indent="-280960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1928" indent="-290485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506" indent="-228578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084" indent="-228578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 smtClean="0"/>
              <a:t>Use this Layout for Speaker Notes slides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96932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42" tIns="77721" rIns="155442" bIns="77721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 smtClean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>
          <a:xfrm>
            <a:off x="214061" y="295274"/>
            <a:ext cx="9267000" cy="664797"/>
          </a:xfrm>
        </p:spPr>
        <p:txBody>
          <a:bodyPr/>
          <a:lstStyle>
            <a:lvl1pPr>
              <a:defRPr sz="4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09969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or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146289" tIns="0" rIns="146289" bIns="0" rtlCol="0" anchor="t">
            <a:spAutoFit/>
          </a:bodyPr>
          <a:lstStyle>
            <a:lvl1pPr>
              <a:defRPr lang="en-US" dirty="0"/>
            </a:lvl1pPr>
          </a:lstStyle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439864"/>
            <a:ext cx="9204578" cy="1738938"/>
          </a:xfrm>
        </p:spPr>
        <p:txBody>
          <a:bodyPr/>
          <a:lstStyle>
            <a:lvl1pPr marL="0" indent="0">
              <a:buNone/>
              <a:defRPr lang="en-US" sz="4000" b="1" kern="1200" spc="0" baseline="0" dirty="0" smtClean="0">
                <a:gradFill>
                  <a:gsLst>
                    <a:gs pos="1250">
                      <a:schemeClr val="accent1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0" indent="0">
              <a:buFontTx/>
              <a:buNone/>
              <a:defRPr sz="2000"/>
            </a:lvl2pPr>
            <a:lvl3pPr marL="338105" indent="-168258">
              <a:buFont typeface="Arial" pitchFamily="34" charset="0"/>
              <a:buChar char="•"/>
              <a:tabLst>
                <a:tab pos="338105" algn="l"/>
              </a:tabLst>
              <a:defRPr/>
            </a:lvl3pPr>
            <a:lvl4pPr marL="519063" indent="-180958">
              <a:buFont typeface="Arial" pitchFamily="34" charset="0"/>
              <a:buChar char="•"/>
              <a:defRPr/>
            </a:lvl4pPr>
            <a:lvl5pPr marL="631763" indent="-112702">
              <a:buFont typeface="Arial" pitchFamily="34" charset="0"/>
              <a:buChar char="•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Microsoft Confidential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1B22E-D3C8-4129-8E85-2E5037E3E69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398522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Microsoft Confidential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1B22E-D3C8-4129-8E85-2E5037E3E69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74651" y="295274"/>
            <a:ext cx="9206410" cy="74789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74638" y="1439864"/>
            <a:ext cx="9204578" cy="17389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48168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or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439864"/>
            <a:ext cx="9204578" cy="1738938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338105" indent="-168258">
              <a:buFont typeface="Arial" pitchFamily="34" charset="0"/>
              <a:buChar char="•"/>
              <a:tabLst>
                <a:tab pos="338105" algn="l"/>
              </a:tabLst>
              <a:defRPr/>
            </a:lvl3pPr>
            <a:lvl4pPr marL="519063" indent="-180958">
              <a:buFont typeface="Arial" pitchFamily="34" charset="0"/>
              <a:buChar char="•"/>
              <a:defRPr/>
            </a:lvl4pPr>
            <a:lvl5pPr marL="631763" indent="-112702">
              <a:buFont typeface="Arial" pitchFamily="34" charset="0"/>
              <a:buChar char="•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Microsoft Confidential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1B22E-D3C8-4129-8E85-2E5037E3E69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991978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WO color Non-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2126144"/>
            <a:ext cx="4368048" cy="2215991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6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52" indent="0">
              <a:buNone/>
              <a:tabLst/>
              <a:defRPr sz="2000"/>
            </a:lvl3pPr>
            <a:lvl4pPr marL="460330" indent="0">
              <a:buNone/>
              <a:defRPr/>
            </a:lvl4pPr>
            <a:lvl5pPr marL="685733" indent="0">
              <a:buNone/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999037" y="2126144"/>
            <a:ext cx="4480181" cy="2215991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6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52" indent="0">
              <a:buNone/>
              <a:tabLst/>
              <a:defRPr sz="2000"/>
            </a:lvl3pPr>
            <a:lvl4pPr marL="460330" indent="0">
              <a:buNone/>
              <a:defRPr/>
            </a:lvl4pPr>
            <a:lvl5pPr marL="685733" indent="0">
              <a:buNone/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Microsoft Confidential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5B1B22E-D3C8-4129-8E85-2E5037E3E69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853403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2125664"/>
            <a:ext cx="4368048" cy="2215991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600"/>
            </a:lvl1pPr>
            <a:lvl2pPr marL="0" indent="0">
              <a:buNone/>
              <a:defRPr sz="2000"/>
            </a:lvl2pPr>
            <a:lvl3pPr marL="231752" indent="0">
              <a:buNone/>
              <a:tabLst/>
              <a:defRPr sz="2000"/>
            </a:lvl3pPr>
            <a:lvl4pPr marL="460330" indent="0">
              <a:buNone/>
              <a:defRPr/>
            </a:lvl4pPr>
            <a:lvl5pPr marL="685733" indent="0">
              <a:buNone/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151437" y="2125664"/>
            <a:ext cx="4327781" cy="2215991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600"/>
            </a:lvl1pPr>
            <a:lvl2pPr marL="0" indent="0">
              <a:buNone/>
              <a:defRPr sz="2000"/>
            </a:lvl2pPr>
            <a:lvl3pPr marL="231752" indent="0">
              <a:buNone/>
              <a:tabLst/>
              <a:defRPr sz="2000"/>
            </a:lvl3pPr>
            <a:lvl4pPr marL="460330" indent="0">
              <a:buNone/>
              <a:defRPr/>
            </a:lvl4pPr>
            <a:lvl5pPr marL="685733" indent="0">
              <a:buNone/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Microsoft Confidential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5B1B22E-D3C8-4129-8E85-2E5037E3E69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88398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214059" y="6558135"/>
            <a:ext cx="3068588" cy="371475"/>
          </a:xfrm>
        </p:spPr>
        <p:txBody>
          <a:bodyPr/>
          <a:lstStyle/>
          <a:p>
            <a:r>
              <a:rPr lang="en-US" dirty="0" smtClean="0"/>
              <a:t>Microsoft Confidential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7217371" y="6558135"/>
            <a:ext cx="2261847" cy="371475"/>
          </a:xfrm>
        </p:spPr>
        <p:txBody>
          <a:bodyPr/>
          <a:lstStyle/>
          <a:p>
            <a:fld id="{25B1B22E-D3C8-4129-8E85-2E5037E3E69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9037" y="610093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1357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Microsoft Confidential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5B1B22E-D3C8-4129-8E85-2E5037E3E69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3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9037" y="610093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5268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| SECTION | DEMO ORANGE 6">
    <p:bg>
      <p:bgPr>
        <a:blipFill dpi="0" rotWithShape="1">
          <a:blip r:embed="rId2">
            <a:lum/>
          </a:blip>
          <a:srcRect/>
          <a:stretch>
            <a:fillRect l="-9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 bwMode="auto">
          <a:xfrm>
            <a:off x="1" y="4868863"/>
            <a:ext cx="3027363" cy="2125662"/>
          </a:xfrm>
          <a:prstGeom prst="rect">
            <a:avLst/>
          </a:prstGeom>
          <a:solidFill>
            <a:schemeClr val="accent6">
              <a:alpha val="9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27" tIns="45714" rIns="91427" bIns="45714" numCol="1" rtlCol="0" anchor="ctr" anchorCtr="0" compatLnSpc="1">
            <a:prstTxWarp prst="textNoShape">
              <a:avLst/>
            </a:prstTxWarp>
          </a:bodyPr>
          <a:lstStyle/>
          <a:p>
            <a:pPr algn="ctr" defTabSz="914010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sp>
        <p:nvSpPr>
          <p:cNvPr id="12" name="Rectangle 11"/>
          <p:cNvSpPr/>
          <p:nvPr userDrawn="1"/>
        </p:nvSpPr>
        <p:spPr bwMode="auto">
          <a:xfrm>
            <a:off x="1" y="1"/>
            <a:ext cx="3027362" cy="4868863"/>
          </a:xfrm>
          <a:prstGeom prst="rect">
            <a:avLst/>
          </a:prstGeom>
          <a:solidFill>
            <a:schemeClr val="accent5">
              <a:alpha val="9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27" tIns="45714" rIns="91427" bIns="45714" numCol="1" rtlCol="0" anchor="ctr" anchorCtr="0" compatLnSpc="1">
            <a:prstTxWarp prst="textNoShape">
              <a:avLst/>
            </a:prstTxWarp>
          </a:bodyPr>
          <a:lstStyle/>
          <a:p>
            <a:pPr algn="ctr" defTabSz="914010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122238" y="278700"/>
            <a:ext cx="2905125" cy="2843837"/>
          </a:xfrm>
          <a:noFill/>
        </p:spPr>
        <p:txBody>
          <a:bodyPr lIns="146289" tIns="91431" rIns="146289" bIns="91431" anchor="t" anchorCtr="0"/>
          <a:lstStyle>
            <a:lvl1pPr>
              <a:defRPr sz="4800" spc="-100" baseline="0">
                <a:gradFill>
                  <a:gsLst>
                    <a:gs pos="5833">
                      <a:srgbClr val="FFFFFF"/>
                    </a:gs>
                    <a:gs pos="18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 bwMode="ltGray">
          <a:xfrm>
            <a:off x="124785" y="4868865"/>
            <a:ext cx="2902578" cy="1379537"/>
          </a:xfrm>
          <a:noFill/>
        </p:spPr>
        <p:txBody>
          <a:bodyPr tIns="109717" bIns="109717">
            <a:noAutofit/>
          </a:bodyPr>
          <a:lstStyle>
            <a:lvl1pPr marL="0" indent="0">
              <a:spcBef>
                <a:spcPts val="0"/>
              </a:spcBef>
              <a:buNone/>
              <a:defRPr sz="1400" b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274637" y="6392862"/>
            <a:ext cx="2514600" cy="51706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600" dirty="0" smtClean="0">
                <a:solidFill>
                  <a:schemeClr val="bg1"/>
                </a:solidFill>
              </a:rPr>
              <a:t>[Insert your logo here]</a:t>
            </a:r>
          </a:p>
        </p:txBody>
      </p:sp>
    </p:spTree>
    <p:extLst>
      <p:ext uri="{BB962C8B-B14F-4D97-AF65-F5344CB8AC3E}">
        <p14:creationId xmlns:p14="http://schemas.microsoft.com/office/powerpoint/2010/main" val="3411786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49" y="295274"/>
            <a:ext cx="9206411" cy="609398"/>
          </a:xfrm>
          <a:prstGeom prst="rect">
            <a:avLst/>
          </a:prstGeom>
        </p:spPr>
        <p:txBody>
          <a:bodyPr vert="horz" wrap="square" lIns="146289" tIns="0" rIns="146289" bIns="0" rtlCol="0" anchor="t">
            <a:sp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37" y="1439864"/>
            <a:ext cx="9204579" cy="1738938"/>
          </a:xfrm>
          <a:prstGeom prst="rect">
            <a:avLst/>
          </a:prstGeom>
        </p:spPr>
        <p:txBody>
          <a:bodyPr vert="horz" wrap="square" lIns="146289" tIns="0" rIns="146289" bIns="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14059" y="6697664"/>
            <a:ext cx="3068588" cy="371475"/>
          </a:xfrm>
          <a:prstGeom prst="rect">
            <a:avLst/>
          </a:prstGeom>
        </p:spPr>
        <p:txBody>
          <a:bodyPr vert="horz" lIns="0" tIns="45716" rIns="91431" bIns="45716" rtlCol="0" anchor="ctr"/>
          <a:lstStyle>
            <a:lvl1pPr algn="l">
              <a:defRPr sz="1200">
                <a:gradFill>
                  <a:gsLst>
                    <a:gs pos="0">
                      <a:schemeClr val="bg2">
                        <a:lumMod val="75000"/>
                      </a:schemeClr>
                    </a:gs>
                    <a:gs pos="100000">
                      <a:schemeClr val="bg2">
                        <a:lumMod val="7500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Microsoft Confidential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7217371" y="6695371"/>
            <a:ext cx="2261847" cy="371475"/>
          </a:xfrm>
          <a:prstGeom prst="rect">
            <a:avLst/>
          </a:prstGeom>
        </p:spPr>
        <p:txBody>
          <a:bodyPr vert="horz" lIns="91431" tIns="45716" rIns="0" bIns="45716" rtlCol="0" anchor="ctr"/>
          <a:lstStyle>
            <a:lvl1pPr algn="r">
              <a:defRPr sz="1200">
                <a:gradFill>
                  <a:gsLst>
                    <a:gs pos="0">
                      <a:schemeClr val="bg2">
                        <a:lumMod val="75000"/>
                      </a:schemeClr>
                    </a:gs>
                    <a:gs pos="100000">
                      <a:schemeClr val="bg2">
                        <a:lumMod val="7500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fld id="{25B1B22E-D3C8-4129-8E85-2E5037E3E69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0270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10" r:id="rId1"/>
    <p:sldLayoutId id="2147484098" r:id="rId2"/>
    <p:sldLayoutId id="2147484087" r:id="rId3"/>
    <p:sldLayoutId id="2147484187" r:id="rId4"/>
    <p:sldLayoutId id="2147484099" r:id="rId5"/>
    <p:sldLayoutId id="2147484100" r:id="rId6"/>
    <p:sldLayoutId id="2147484092" r:id="rId7"/>
    <p:sldLayoutId id="2147484093" r:id="rId8"/>
    <p:sldLayoutId id="2147484212" r:id="rId9"/>
    <p:sldLayoutId id="2147484094" r:id="rId10"/>
    <p:sldLayoutId id="2147484096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defTabSz="932651" rtl="0" eaLnBrk="1" latinLnBrk="0" hangingPunct="1">
        <a:lnSpc>
          <a:spcPct val="90000"/>
        </a:lnSpc>
        <a:spcBef>
          <a:spcPct val="0"/>
        </a:spcBef>
        <a:buNone/>
        <a:defRPr lang="en-US" sz="4400" b="1" kern="1200" cap="none" spc="-102" baseline="0" dirty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0" marR="0" indent="0" algn="l" defTabSz="932651" rtl="0" eaLnBrk="1" fontAlgn="auto" latinLnBrk="0" hangingPunct="1">
        <a:lnSpc>
          <a:spcPct val="90000"/>
        </a:lnSpc>
        <a:spcBef>
          <a:spcPts val="1200"/>
        </a:spcBef>
        <a:spcAft>
          <a:spcPts val="0"/>
        </a:spcAft>
        <a:buClrTx/>
        <a:buSzPct val="90000"/>
        <a:buFont typeface="Arial" pitchFamily="34" charset="0"/>
        <a:buNone/>
        <a:tabLst/>
        <a:defRPr sz="4000" b="1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4763" marR="0" indent="0" algn="l" defTabSz="932651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None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0" marR="0" indent="0" algn="l" defTabSz="932651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None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599" marR="0" indent="-1028599" algn="l" defTabSz="932651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None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8599" marR="0" indent="-1028599" algn="l" defTabSz="932651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None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4788" indent="-233163" algn="l" defTabSz="93265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115" indent="-233163" algn="l" defTabSz="93265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440" indent="-233163" algn="l" defTabSz="93265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3767" indent="-233163" algn="l" defTabSz="93265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6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25" algn="l" defTabSz="9326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651" algn="l" defTabSz="9326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8976" algn="l" defTabSz="9326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301" algn="l" defTabSz="9326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627" algn="l" defTabSz="9326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7952" algn="l" defTabSz="9326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277" algn="l" defTabSz="9326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604" algn="l" defTabSz="9326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.xml"/><Relationship Id="rId5" Type="http://schemas.openxmlformats.org/officeDocument/2006/relationships/hyperlink" Target="http://go.microsoft.com/fwlink/p/?LinkID=309289" TargetMode="External"/><Relationship Id="rId4" Type="http://schemas.openxmlformats.org/officeDocument/2006/relationships/hyperlink" Target="mailto:mscrmdf@microsoft.com?subject=eBook:%20Bring%20in%20your%20contacts%20(/1:help/2:V6.0/3:V6.0.1/4:eBook-Bring-in-your-contacts.pptx/5:None/6:en-us/7:Both)&amp;body=Thanks%20for%20taking%20the%20time%20to%20send%20us%20your%20feedback.%20What%20would%20you%20like%20to%20let%20us%20know%20about%20this%20eBook?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t="-20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238" y="278700"/>
            <a:ext cx="2905125" cy="2179040"/>
          </a:xfrm>
        </p:spPr>
        <p:txBody>
          <a:bodyPr/>
          <a:lstStyle/>
          <a:p>
            <a:r>
              <a:rPr lang="en-US" dirty="0" smtClean="0"/>
              <a:t>Bring in your contacts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smtClean="0"/>
              <a:t>[Brief description of contents of eBook]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872653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27037" y="1902086"/>
            <a:ext cx="2853300" cy="3119175"/>
          </a:xfrm>
          <a:prstGeom prst="rect">
            <a:avLst/>
          </a:prstGeom>
          <a:noFill/>
        </p:spPr>
        <p:txBody>
          <a:bodyPr wrap="square" lIns="182862" tIns="91431" rIns="182862" bIns="91431" rtlCol="0">
            <a:noAutofit/>
          </a:bodyPr>
          <a:lstStyle/>
          <a:p>
            <a:pPr marL="228600" indent="-228600">
              <a:lnSpc>
                <a:spcPct val="90000"/>
              </a:lnSpc>
              <a:spcAft>
                <a:spcPts val="600"/>
              </a:spcAft>
              <a:buFont typeface="+mj-lt"/>
              <a:buAutoNum type="arabicPeriod" startAt="4"/>
            </a:pPr>
            <a:r>
              <a:rPr lang="en-US" sz="12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Select </a:t>
            </a:r>
            <a:r>
              <a:rPr lang="en-US" sz="1200" b="1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Default (Automatic Mapping)</a:t>
            </a:r>
            <a:r>
              <a:rPr lang="en-US" sz="12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 for the System Data Map. Click or tap </a:t>
            </a:r>
            <a:r>
              <a:rPr lang="en-US" sz="1200" b="1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Next</a:t>
            </a:r>
            <a:r>
              <a:rPr lang="en-US" sz="12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.</a:t>
            </a:r>
            <a:endParaRPr lang="en-US" sz="12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 marL="228600" indent="-228600">
              <a:lnSpc>
                <a:spcPct val="90000"/>
              </a:lnSpc>
              <a:spcAft>
                <a:spcPts val="600"/>
              </a:spcAft>
              <a:buFont typeface="+mj-lt"/>
              <a:buAutoNum type="arabicPeriod" startAt="4"/>
            </a:pPr>
            <a:endParaRPr lang="en-US" sz="12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 marL="228600" lvl="1">
              <a:lnSpc>
                <a:spcPct val="90000"/>
              </a:lnSpc>
              <a:spcAft>
                <a:spcPts val="600"/>
              </a:spcAft>
            </a:pPr>
            <a:r>
              <a:rPr lang="en-US" sz="12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.</a:t>
            </a:r>
            <a:endParaRPr lang="en-US" sz="12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2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2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14061" y="295276"/>
            <a:ext cx="9479214" cy="609398"/>
          </a:xfrm>
        </p:spPr>
        <p:txBody>
          <a:bodyPr vert="horz" wrap="square" lIns="146289" tIns="0" rIns="146289" bIns="0" rtlCol="0" anchor="t">
            <a:spAutoFit/>
          </a:bodyPr>
          <a:lstStyle/>
          <a:p>
            <a:r>
              <a:rPr lang="en-US" sz="4400" dirty="0" smtClean="0"/>
              <a:t>select </a:t>
            </a:r>
            <a:r>
              <a:rPr lang="en-US" sz="4400" dirty="0"/>
              <a:t>automatic mapping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1724" t="9114" r="1724" b="5815"/>
          <a:stretch/>
        </p:blipFill>
        <p:spPr>
          <a:xfrm>
            <a:off x="4008437" y="1516062"/>
            <a:ext cx="4419600" cy="4419600"/>
          </a:xfrm>
          <a:prstGeom prst="rect">
            <a:avLst/>
          </a:prstGeom>
          <a:ln>
            <a:solidFill>
              <a:schemeClr val="bg2">
                <a:lumMod val="9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522800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27037" y="1902086"/>
            <a:ext cx="2853300" cy="3119175"/>
          </a:xfrm>
          <a:prstGeom prst="rect">
            <a:avLst/>
          </a:prstGeom>
          <a:noFill/>
        </p:spPr>
        <p:txBody>
          <a:bodyPr wrap="square" lIns="182862" tIns="91431" rIns="182862" bIns="91431" rtlCol="0">
            <a:noAutofit/>
          </a:bodyPr>
          <a:lstStyle/>
          <a:p>
            <a:pPr marL="228600" indent="-228600">
              <a:lnSpc>
                <a:spcPct val="90000"/>
              </a:lnSpc>
              <a:spcAft>
                <a:spcPts val="600"/>
              </a:spcAft>
              <a:buFont typeface="+mj-lt"/>
              <a:buAutoNum type="arabicPeriod" startAt="5"/>
            </a:pPr>
            <a:r>
              <a:rPr lang="en-US" sz="12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In the </a:t>
            </a:r>
            <a:r>
              <a:rPr lang="en-US" sz="1200" b="1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Microsoft Dynamics CRM </a:t>
            </a:r>
            <a:r>
              <a:rPr lang="en-US" sz="1200" b="1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Record </a:t>
            </a:r>
            <a:r>
              <a:rPr lang="en-US" sz="1200" b="1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Types </a:t>
            </a:r>
            <a:r>
              <a:rPr lang="en-US" sz="12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drop-down list, </a:t>
            </a:r>
            <a:r>
              <a:rPr lang="en-US" sz="12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select </a:t>
            </a:r>
            <a:r>
              <a:rPr lang="en-US" sz="1200" b="1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Contact</a:t>
            </a:r>
            <a:r>
              <a:rPr lang="en-US" sz="12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. </a:t>
            </a:r>
            <a:r>
              <a:rPr lang="en-US" sz="12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Click or tap </a:t>
            </a:r>
            <a:r>
              <a:rPr lang="en-US" sz="1200" b="1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Next</a:t>
            </a:r>
            <a:r>
              <a:rPr lang="en-US" sz="12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. </a:t>
            </a:r>
          </a:p>
          <a:p>
            <a:pPr marL="228600" indent="-228600">
              <a:lnSpc>
                <a:spcPct val="90000"/>
              </a:lnSpc>
              <a:spcAft>
                <a:spcPts val="600"/>
              </a:spcAft>
              <a:buFont typeface="+mj-lt"/>
              <a:buAutoNum type="arabicPeriod" startAt="5"/>
            </a:pPr>
            <a:endParaRPr lang="en-US" sz="12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 marL="228600" lvl="1">
              <a:lnSpc>
                <a:spcPct val="90000"/>
              </a:lnSpc>
              <a:spcAft>
                <a:spcPts val="600"/>
              </a:spcAft>
            </a:pPr>
            <a:r>
              <a:rPr lang="en-US" sz="12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.</a:t>
            </a:r>
            <a:endParaRPr lang="en-US" sz="12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2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2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14061" y="295276"/>
            <a:ext cx="9479214" cy="609398"/>
          </a:xfrm>
        </p:spPr>
        <p:txBody>
          <a:bodyPr vert="horz" wrap="square" lIns="146289" tIns="0" rIns="146289" bIns="0" rtlCol="0" anchor="t">
            <a:spAutoFit/>
          </a:bodyPr>
          <a:lstStyle/>
          <a:p>
            <a:r>
              <a:rPr lang="en-US" sz="4400" dirty="0" smtClean="0"/>
              <a:t>select </a:t>
            </a:r>
            <a:r>
              <a:rPr lang="en-US" sz="4400" dirty="0"/>
              <a:t>“contact” for the type of info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40" t="20701" r="34381" b="19762"/>
          <a:stretch/>
        </p:blipFill>
        <p:spPr>
          <a:xfrm>
            <a:off x="3816707" y="1439862"/>
            <a:ext cx="4230330" cy="4543771"/>
          </a:xfrm>
          <a:prstGeom prst="rect">
            <a:avLst/>
          </a:prstGeom>
          <a:ln>
            <a:solidFill>
              <a:schemeClr val="bg2">
                <a:lumMod val="9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041930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27037" y="1902086"/>
            <a:ext cx="2853300" cy="3119175"/>
          </a:xfrm>
          <a:prstGeom prst="rect">
            <a:avLst/>
          </a:prstGeom>
          <a:noFill/>
        </p:spPr>
        <p:txBody>
          <a:bodyPr wrap="square" lIns="182862" tIns="91431" rIns="182862" bIns="91431" rtlCol="0">
            <a:noAutofit/>
          </a:bodyPr>
          <a:lstStyle/>
          <a:p>
            <a:pPr marL="228600" indent="-228600">
              <a:lnSpc>
                <a:spcPct val="90000"/>
              </a:lnSpc>
              <a:spcAft>
                <a:spcPts val="600"/>
              </a:spcAft>
              <a:buFont typeface="+mj-lt"/>
              <a:buAutoNum type="arabicPeriod" startAt="6"/>
            </a:pPr>
            <a:r>
              <a:rPr lang="en-US" sz="12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For any </a:t>
            </a:r>
            <a:r>
              <a:rPr lang="en-US" sz="12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field name with </a:t>
            </a:r>
            <a:r>
              <a:rPr lang="en-US" sz="12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an alert icon, map the column from your contacts file to the corresponding field in </a:t>
            </a:r>
            <a:r>
              <a:rPr lang="en-US" sz="12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CRM</a:t>
            </a:r>
            <a:r>
              <a:rPr lang="en-US" sz="12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. </a:t>
            </a:r>
            <a:endParaRPr lang="en-US" sz="1200" dirty="0" smtClean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 marL="228600">
              <a:lnSpc>
                <a:spcPct val="90000"/>
              </a:lnSpc>
              <a:spcAft>
                <a:spcPts val="600"/>
              </a:spcAft>
            </a:pPr>
            <a:r>
              <a:rPr lang="en-US" sz="12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Click </a:t>
            </a:r>
            <a:r>
              <a:rPr lang="en-US" sz="12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or tap </a:t>
            </a:r>
            <a:r>
              <a:rPr lang="en-US" sz="1200" b="1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OK</a:t>
            </a:r>
            <a:r>
              <a:rPr lang="en-US" sz="12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, then click or tap </a:t>
            </a:r>
            <a:r>
              <a:rPr lang="en-US" sz="1200" b="1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Next</a:t>
            </a:r>
            <a:r>
              <a:rPr lang="en-US" sz="12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. </a:t>
            </a:r>
          </a:p>
          <a:p>
            <a:pPr marL="228600" lvl="1">
              <a:lnSpc>
                <a:spcPct val="90000"/>
              </a:lnSpc>
              <a:spcAft>
                <a:spcPts val="600"/>
              </a:spcAft>
            </a:pPr>
            <a:r>
              <a:rPr lang="en-US" sz="12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.</a:t>
            </a:r>
            <a:endParaRPr lang="en-US" sz="12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2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2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14061" y="295276"/>
            <a:ext cx="9479214" cy="609398"/>
          </a:xfrm>
        </p:spPr>
        <p:txBody>
          <a:bodyPr vert="horz" wrap="square" lIns="146289" tIns="0" rIns="146289" bIns="0" rtlCol="0" anchor="t">
            <a:spAutoFit/>
          </a:bodyPr>
          <a:lstStyle/>
          <a:p>
            <a:r>
              <a:rPr lang="en-US" sz="4400" dirty="0" smtClean="0"/>
              <a:t>map </a:t>
            </a:r>
            <a:r>
              <a:rPr lang="en-US" sz="4400" dirty="0"/>
              <a:t>the fields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1634" t="8634" r="1881" b="5021"/>
          <a:stretch/>
        </p:blipFill>
        <p:spPr>
          <a:xfrm>
            <a:off x="3856038" y="1513479"/>
            <a:ext cx="4419600" cy="4494508"/>
          </a:xfrm>
          <a:prstGeom prst="rect">
            <a:avLst/>
          </a:prstGeom>
          <a:ln>
            <a:solidFill>
              <a:schemeClr val="bg2">
                <a:lumMod val="9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35623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27037" y="1902086"/>
            <a:ext cx="2853300" cy="3119175"/>
          </a:xfrm>
          <a:prstGeom prst="rect">
            <a:avLst/>
          </a:prstGeom>
          <a:noFill/>
        </p:spPr>
        <p:txBody>
          <a:bodyPr wrap="square" lIns="182862" tIns="91431" rIns="182862" bIns="91431" rtlCol="0">
            <a:noAutofit/>
          </a:bodyPr>
          <a:lstStyle/>
          <a:p>
            <a:pPr marL="228600" indent="-228600">
              <a:lnSpc>
                <a:spcPct val="90000"/>
              </a:lnSpc>
              <a:spcAft>
                <a:spcPts val="600"/>
              </a:spcAft>
              <a:buFont typeface="+mj-lt"/>
              <a:buAutoNum type="arabicPeriod" startAt="7"/>
            </a:pPr>
            <a:r>
              <a:rPr lang="en-US" sz="12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Review the summary, </a:t>
            </a:r>
            <a:r>
              <a:rPr lang="en-US" sz="12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and then </a:t>
            </a:r>
            <a:r>
              <a:rPr lang="en-US" sz="12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click or tap </a:t>
            </a:r>
            <a:r>
              <a:rPr lang="en-US" sz="1200" b="1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Next</a:t>
            </a:r>
            <a:r>
              <a:rPr lang="en-US" sz="12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.</a:t>
            </a:r>
            <a:endParaRPr lang="en-US" sz="12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2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2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14061" y="295276"/>
            <a:ext cx="9479214" cy="609398"/>
          </a:xfrm>
        </p:spPr>
        <p:txBody>
          <a:bodyPr vert="horz" wrap="square" lIns="146289" tIns="0" rIns="146289" bIns="0" rtlCol="0" anchor="t">
            <a:spAutoFit/>
          </a:bodyPr>
          <a:lstStyle/>
          <a:p>
            <a:r>
              <a:rPr lang="en-US" sz="4400" dirty="0" smtClean="0"/>
              <a:t>check </a:t>
            </a:r>
            <a:r>
              <a:rPr lang="en-US" sz="4400" dirty="0"/>
              <a:t>the summary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1724" t="8478" r="2034" b="5464"/>
          <a:stretch/>
        </p:blipFill>
        <p:spPr>
          <a:xfrm>
            <a:off x="4084637" y="1438633"/>
            <a:ext cx="4495800" cy="4568313"/>
          </a:xfrm>
          <a:prstGeom prst="rect">
            <a:avLst/>
          </a:prstGeom>
          <a:ln>
            <a:solidFill>
              <a:schemeClr val="bg2">
                <a:lumMod val="9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94952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27037" y="1902086"/>
            <a:ext cx="2853300" cy="3119175"/>
          </a:xfrm>
          <a:prstGeom prst="rect">
            <a:avLst/>
          </a:prstGeom>
          <a:noFill/>
        </p:spPr>
        <p:txBody>
          <a:bodyPr wrap="square" lIns="182862" tIns="91431" rIns="182862" bIns="91431" rtlCol="0">
            <a:noAutofit/>
          </a:bodyPr>
          <a:lstStyle/>
          <a:p>
            <a:pPr marL="228600" indent="-228600">
              <a:lnSpc>
                <a:spcPct val="90000"/>
              </a:lnSpc>
              <a:spcAft>
                <a:spcPts val="600"/>
              </a:spcAft>
              <a:buFont typeface="+mj-lt"/>
              <a:buAutoNum type="arabicPeriod" startAt="8"/>
            </a:pPr>
            <a:r>
              <a:rPr lang="en-US" sz="12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Click or tap </a:t>
            </a:r>
            <a:r>
              <a:rPr lang="en-US" sz="1200" b="1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Submit</a:t>
            </a:r>
            <a:r>
              <a:rPr lang="en-US" sz="1200" dirty="0" smtClean="0"/>
              <a:t>.</a:t>
            </a:r>
            <a:endParaRPr lang="en-US" sz="12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 marL="228600" indent="-228600">
              <a:lnSpc>
                <a:spcPct val="90000"/>
              </a:lnSpc>
              <a:spcAft>
                <a:spcPts val="600"/>
              </a:spcAft>
              <a:buFont typeface="+mj-lt"/>
              <a:buAutoNum type="arabicPeriod" startAt="8"/>
            </a:pPr>
            <a:endParaRPr lang="en-US" sz="12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2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2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14061" y="295276"/>
            <a:ext cx="9479214" cy="609398"/>
          </a:xfrm>
        </p:spPr>
        <p:txBody>
          <a:bodyPr vert="horz" wrap="square" lIns="146289" tIns="0" rIns="146289" bIns="0" rtlCol="0" anchor="t">
            <a:spAutoFit/>
          </a:bodyPr>
          <a:lstStyle/>
          <a:p>
            <a:r>
              <a:rPr lang="en-US" sz="4400" dirty="0" smtClean="0"/>
              <a:t>submit </a:t>
            </a:r>
            <a:r>
              <a:rPr lang="en-US" sz="4400" dirty="0"/>
              <a:t>the import file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" t="5090" r="62669" b="49251"/>
          <a:stretch/>
        </p:blipFill>
        <p:spPr>
          <a:xfrm>
            <a:off x="4090282" y="1439863"/>
            <a:ext cx="4337755" cy="4343400"/>
          </a:xfrm>
          <a:prstGeom prst="rect">
            <a:avLst/>
          </a:prstGeom>
          <a:ln>
            <a:solidFill>
              <a:schemeClr val="bg2">
                <a:lumMod val="9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89946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27037" y="1902086"/>
            <a:ext cx="3124200" cy="1747576"/>
          </a:xfrm>
          <a:prstGeom prst="rect">
            <a:avLst/>
          </a:prstGeom>
          <a:noFill/>
        </p:spPr>
        <p:txBody>
          <a:bodyPr wrap="square" lIns="182862" tIns="91431" rIns="182862" bIns="91431" rtlCol="0">
            <a:noAutofit/>
          </a:bodyPr>
          <a:lstStyle/>
          <a:p>
            <a:pPr marL="228600" indent="-228600">
              <a:lnSpc>
                <a:spcPct val="90000"/>
              </a:lnSpc>
              <a:spcAft>
                <a:spcPts val="600"/>
              </a:spcAft>
              <a:buFont typeface="+mj-lt"/>
              <a:buAutoNum type="arabicPeriod" startAt="9"/>
            </a:pPr>
            <a:r>
              <a:rPr lang="en-US" sz="1200" dirty="0"/>
              <a:t>To verify that the wizard was successful, click or tap </a:t>
            </a:r>
            <a:r>
              <a:rPr lang="en-US" sz="1200" b="1" dirty="0"/>
              <a:t>Imports</a:t>
            </a:r>
            <a:r>
              <a:rPr lang="en-US" sz="1200" dirty="0"/>
              <a:t>, then review the report</a:t>
            </a:r>
            <a:r>
              <a:rPr lang="en-US" sz="1200" dirty="0" smtClean="0"/>
              <a:t>. Otherwise, </a:t>
            </a:r>
            <a:r>
              <a:rPr lang="en-US" sz="1200" dirty="0"/>
              <a:t>click or tap </a:t>
            </a:r>
            <a:r>
              <a:rPr lang="en-US" sz="1200" b="1" dirty="0"/>
              <a:t>Finish</a:t>
            </a:r>
            <a:r>
              <a:rPr lang="en-US" sz="1200" dirty="0"/>
              <a:t>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200" dirty="0" smtClean="0"/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200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2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2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2" t="4687" r="1283" b="4687"/>
          <a:stretch/>
        </p:blipFill>
        <p:spPr>
          <a:xfrm>
            <a:off x="4313237" y="1439862"/>
            <a:ext cx="4343400" cy="4419600"/>
          </a:xfrm>
          <a:prstGeom prst="rect">
            <a:avLst/>
          </a:prstGeom>
          <a:ln>
            <a:solidFill>
              <a:schemeClr val="bg2">
                <a:lumMod val="90000"/>
              </a:schemeClr>
            </a:solidFill>
          </a:ln>
        </p:spPr>
      </p:pic>
      <p:sp>
        <p:nvSpPr>
          <p:cNvPr id="10" name="Title 4"/>
          <p:cNvSpPr>
            <a:spLocks noGrp="1"/>
          </p:cNvSpPr>
          <p:nvPr>
            <p:ph type="title"/>
          </p:nvPr>
        </p:nvSpPr>
        <p:spPr>
          <a:xfrm>
            <a:off x="214061" y="295276"/>
            <a:ext cx="9479214" cy="609398"/>
          </a:xfrm>
        </p:spPr>
        <p:txBody>
          <a:bodyPr vert="horz" wrap="square" lIns="146289" tIns="0" rIns="146289" bIns="0" rtlCol="0" anchor="t">
            <a:spAutoFit/>
          </a:bodyPr>
          <a:lstStyle/>
          <a:p>
            <a:r>
              <a:rPr lang="en-US" sz="4400" dirty="0" smtClean="0"/>
              <a:t>verify </a:t>
            </a:r>
            <a:r>
              <a:rPr lang="en-US" sz="4400" dirty="0"/>
              <a:t>the import</a:t>
            </a:r>
          </a:p>
        </p:txBody>
      </p:sp>
    </p:spTree>
    <p:extLst>
      <p:ext uri="{BB962C8B-B14F-4D97-AF65-F5344CB8AC3E}">
        <p14:creationId xmlns:p14="http://schemas.microsoft.com/office/powerpoint/2010/main" val="228264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27037" y="1902086"/>
            <a:ext cx="3124200" cy="2433376"/>
          </a:xfrm>
          <a:prstGeom prst="rect">
            <a:avLst/>
          </a:prstGeom>
          <a:noFill/>
        </p:spPr>
        <p:txBody>
          <a:bodyPr wrap="square" lIns="182862" tIns="91431" rIns="182862" bIns="91431" rtlCol="0">
            <a:no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200" dirty="0"/>
              <a:t>After you run the wizard, check your list of contacts in Microsoft Dynamics CRM to make sure they imported </a:t>
            </a:r>
            <a:r>
              <a:rPr lang="en-US" sz="1200" dirty="0" smtClean="0"/>
              <a:t>correctly.</a:t>
            </a:r>
            <a:endParaRPr lang="en-US" sz="1200" dirty="0"/>
          </a:p>
          <a:p>
            <a:pPr marL="228600" indent="-228600">
              <a:lnSpc>
                <a:spcPct val="9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sz="1200" dirty="0" smtClean="0"/>
              <a:t>On the </a:t>
            </a:r>
            <a:r>
              <a:rPr lang="en-US" sz="1200" dirty="0" err="1" smtClean="0"/>
              <a:t>nav</a:t>
            </a:r>
            <a:r>
              <a:rPr lang="en-US" sz="1200" dirty="0" smtClean="0"/>
              <a:t> bar, click </a:t>
            </a:r>
            <a:r>
              <a:rPr lang="en-US" sz="1200" dirty="0"/>
              <a:t>or tap </a:t>
            </a:r>
            <a:r>
              <a:rPr lang="en-US" sz="1200" b="1" dirty="0"/>
              <a:t>Microsoft Dynamics CRM</a:t>
            </a:r>
            <a:r>
              <a:rPr lang="en-US" sz="1200" dirty="0"/>
              <a:t>, </a:t>
            </a:r>
            <a:r>
              <a:rPr lang="en-US" sz="1200" dirty="0" smtClean="0"/>
              <a:t>and then </a:t>
            </a:r>
            <a:r>
              <a:rPr lang="en-US" sz="1200" dirty="0"/>
              <a:t>click or tap </a:t>
            </a:r>
            <a:r>
              <a:rPr lang="en-US" sz="1200" dirty="0" smtClean="0"/>
              <a:t>your work area (either Sales, Service, or Marketing).</a:t>
            </a:r>
            <a:endParaRPr lang="en-US" sz="1200" dirty="0"/>
          </a:p>
          <a:p>
            <a:pPr marL="228600" indent="-228600">
              <a:lnSpc>
                <a:spcPct val="9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sz="1200" dirty="0" smtClean="0"/>
              <a:t>Click or tap </a:t>
            </a:r>
            <a:r>
              <a:rPr lang="en-US" sz="1200" b="1" dirty="0" smtClean="0"/>
              <a:t>Contacts</a:t>
            </a:r>
            <a:r>
              <a:rPr lang="en-US" sz="1200" dirty="0"/>
              <a:t>.</a:t>
            </a:r>
          </a:p>
          <a:p>
            <a:pPr marL="228600" indent="-228600">
              <a:lnSpc>
                <a:spcPct val="9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sz="1200" dirty="0"/>
              <a:t>Scroll through the contact list. Check that each person is listed, and verify the contents of the fields for accuracy.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200" dirty="0" smtClean="0"/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200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2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2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14061" y="295276"/>
            <a:ext cx="9479214" cy="609398"/>
          </a:xfrm>
        </p:spPr>
        <p:txBody>
          <a:bodyPr vert="horz" wrap="square" lIns="146289" tIns="0" rIns="146289" bIns="0" rtlCol="0" anchor="t">
            <a:spAutoFit/>
          </a:bodyPr>
          <a:lstStyle/>
          <a:p>
            <a:r>
              <a:rPr lang="en-US" sz="4400" dirty="0" smtClean="0"/>
              <a:t>check </a:t>
            </a:r>
            <a:r>
              <a:rPr lang="en-US" sz="4400" dirty="0"/>
              <a:t>for success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756"/>
          <a:stretch/>
        </p:blipFill>
        <p:spPr>
          <a:xfrm>
            <a:off x="4052942" y="1135062"/>
            <a:ext cx="4681475" cy="4800600"/>
          </a:xfrm>
          <a:prstGeom prst="rect">
            <a:avLst/>
          </a:prstGeom>
          <a:ln>
            <a:solidFill>
              <a:schemeClr val="bg2">
                <a:lumMod val="90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7513637" y="6164262"/>
            <a:ext cx="1220780" cy="381000"/>
          </a:xfrm>
          <a:prstGeom prst="rect">
            <a:avLst/>
          </a:prstGeom>
          <a:noFill/>
        </p:spPr>
        <p:txBody>
          <a:bodyPr wrap="square" lIns="182862" tIns="91431" rIns="182862" bIns="91431" rtlCol="0">
            <a:no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4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That’s it</a:t>
            </a:r>
            <a:r>
              <a:rPr lang="en-US" sz="105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!</a:t>
            </a:r>
            <a:endParaRPr lang="en-US" sz="105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248401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6200" y="2970102"/>
            <a:ext cx="2527300" cy="2390996"/>
          </a:xfrm>
          <a:prstGeom prst="rect">
            <a:avLst/>
          </a:prstGeom>
        </p:spPr>
      </p:pic>
      <p:sp>
        <p:nvSpPr>
          <p:cNvPr id="20" name="Rectangle 19"/>
          <p:cNvSpPr/>
          <p:nvPr>
            <p:custDataLst>
              <p:tags r:id="rId1"/>
            </p:custDataLst>
          </p:nvPr>
        </p:nvSpPr>
        <p:spPr bwMode="auto">
          <a:xfrm>
            <a:off x="2725896" y="1376521"/>
            <a:ext cx="4241483" cy="4241483"/>
          </a:xfrm>
          <a:prstGeom prst="rect">
            <a:avLst/>
          </a:prstGeom>
          <a:solidFill>
            <a:schemeClr val="accent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40970" tIns="93980" rIns="140970" bIns="939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  <a:t/>
            </a:r>
            <a:br>
              <a:rPr lang="en-US" dirty="0" smtClean="0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</a:br>
            <a:r>
              <a:rPr lang="en-US" sz="1600" dirty="0" smtClean="0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  <a:t/>
            </a:r>
            <a:br>
              <a:rPr lang="en-US" sz="1600" dirty="0" smtClean="0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</a:br>
            <a:r>
              <a:rPr lang="en-US" sz="1600" dirty="0" smtClean="0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  <a:t>Thanks for reading!</a:t>
            </a:r>
            <a:endParaRPr lang="en-US" sz="1600" dirty="0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400" dirty="0" smtClean="0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  <a:t>Did this eBook help you? </a:t>
            </a:r>
            <a:br>
              <a:rPr lang="en-US" sz="1600" dirty="0" smtClean="0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</a:br>
            <a:r>
              <a:rPr lang="en-US" sz="1600" dirty="0" smtClean="0">
                <a:solidFill>
                  <a:schemeClr val="bg1"/>
                </a:solidFill>
                <a:ea typeface="Segoe UI" pitchFamily="34" charset="0"/>
                <a:cs typeface="Segoe UI" pitchFamily="34" charset="0"/>
                <a:hlinkClick r:id="rId4"/>
              </a:rPr>
              <a:t>Send us a quick note</a:t>
            </a:r>
            <a:r>
              <a:rPr lang="en-US" sz="1600" dirty="0" smtClean="0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  <a:t>. </a:t>
            </a:r>
            <a:br>
              <a:rPr lang="en-US" sz="1600" dirty="0" smtClean="0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</a:br>
            <a:r>
              <a:rPr lang="en-US" sz="1600" dirty="0" smtClean="0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  <a:t>We’d love to know what you think.</a:t>
            </a:r>
          </a:p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400" dirty="0" smtClean="0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400" dirty="0" smtClean="0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400" dirty="0" smtClean="0">
                <a:solidFill>
                  <a:schemeClr val="bg1"/>
                </a:solidFill>
                <a:ea typeface="Segoe UI" pitchFamily="34" charset="0"/>
                <a:cs typeface="Segoe UI" pitchFamily="34" charset="0"/>
                <a:hlinkClick r:id="rId5"/>
              </a:rPr>
              <a:t>Customer Center</a:t>
            </a:r>
            <a:endParaRPr lang="en-US" sz="1400" dirty="0" smtClean="0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Rectangle 1"/>
          <p:cNvSpPr/>
          <p:nvPr/>
        </p:nvSpPr>
        <p:spPr bwMode="auto">
          <a:xfrm>
            <a:off x="8351837" y="5935662"/>
            <a:ext cx="1066800" cy="762000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4237037" y="4940983"/>
            <a:ext cx="1219200" cy="42011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>
            <a:defPPr>
              <a:defRPr lang="en-US"/>
            </a:defPPr>
            <a:lvl1pPr marL="0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66325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32651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8976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65301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31627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97952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64277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730604" algn="l" defTabSz="932651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900" dirty="0" smtClean="0">
                <a:solidFill>
                  <a:schemeClr val="bg1"/>
                </a:solidFill>
              </a:rPr>
              <a:t>Version 6.0.1</a:t>
            </a:r>
          </a:p>
        </p:txBody>
      </p:sp>
    </p:spTree>
    <p:extLst>
      <p:ext uri="{BB962C8B-B14F-4D97-AF65-F5344CB8AC3E}">
        <p14:creationId xmlns:p14="http://schemas.microsoft.com/office/powerpoint/2010/main" val="3127266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27037" y="1902087"/>
            <a:ext cx="3200400" cy="2385248"/>
          </a:xfrm>
          <a:prstGeom prst="rect">
            <a:avLst/>
          </a:prstGeom>
          <a:noFill/>
        </p:spPr>
        <p:txBody>
          <a:bodyPr wrap="square" lIns="182862" tIns="91431" rIns="182862" bIns="91431" rtlCol="0">
            <a:no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2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Whether your contacts are stored in an email program, a spreadsheet, or on your phone, you’ll probably want to import them into Microsoft Dynamics CRM so you can keep track of the people you do business with all in one place.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2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2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74649" y="295274"/>
            <a:ext cx="9206411" cy="609398"/>
          </a:xfrm>
        </p:spPr>
        <p:txBody>
          <a:bodyPr vert="horz" wrap="square" lIns="146289" tIns="0" rIns="146289" bIns="0" rtlCol="0" anchor="t">
            <a:spAutoFit/>
          </a:bodyPr>
          <a:lstStyle/>
          <a:p>
            <a:r>
              <a:rPr lang="en-US" sz="4400" dirty="0"/>
              <a:t> g</a:t>
            </a:r>
            <a:r>
              <a:rPr lang="en-US" sz="4400" dirty="0" smtClean="0"/>
              <a:t>et </a:t>
            </a:r>
            <a:r>
              <a:rPr lang="en-US" sz="4400" dirty="0"/>
              <a:t>ready to import your contacts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0837" y="1744662"/>
            <a:ext cx="4497063" cy="2733244"/>
          </a:xfrm>
          <a:prstGeom prst="rect">
            <a:avLst/>
          </a:prstGeom>
          <a:ln>
            <a:solidFill>
              <a:schemeClr val="bg2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434974" y="6213389"/>
            <a:ext cx="5181600" cy="43396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900" b="1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Applies to: </a:t>
            </a:r>
            <a:r>
              <a:rPr lang="en-US" sz="900" dirty="0"/>
              <a:t>Microsoft Dynamics CRM 2013 &amp; Microsoft Dynamics CRM Online Fall </a:t>
            </a:r>
            <a:r>
              <a:rPr lang="en-US" sz="900" dirty="0" smtClean="0"/>
              <a:t>’13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405174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27037" y="1902086"/>
            <a:ext cx="3124200" cy="3119175"/>
          </a:xfrm>
          <a:prstGeom prst="rect">
            <a:avLst/>
          </a:prstGeom>
          <a:noFill/>
        </p:spPr>
        <p:txBody>
          <a:bodyPr wrap="square" lIns="182862" tIns="91431" rIns="182862" bIns="91431" rtlCol="0">
            <a:no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2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First, </a:t>
            </a:r>
            <a:r>
              <a:rPr lang="en-US" sz="12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you export </a:t>
            </a:r>
            <a:r>
              <a:rPr lang="en-US" sz="12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your contacts into a file. </a:t>
            </a:r>
            <a:endParaRPr lang="en-US" sz="1200" dirty="0" smtClean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2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These </a:t>
            </a:r>
            <a:r>
              <a:rPr lang="en-US" sz="12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file formats are supported:</a:t>
            </a:r>
          </a:p>
          <a:p>
            <a:pPr marL="171450" indent="-1714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Comma-separated </a:t>
            </a:r>
            <a:r>
              <a:rPr lang="en-US" sz="12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values (.csv)</a:t>
            </a:r>
          </a:p>
          <a:p>
            <a:pPr marL="171450" indent="-1714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Text </a:t>
            </a:r>
            <a:r>
              <a:rPr lang="en-US" sz="12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(.</a:t>
            </a:r>
            <a:r>
              <a:rPr lang="en-US" sz="12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txt)</a:t>
            </a:r>
            <a:endParaRPr lang="en-US" sz="12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 marL="171450" indent="-1714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Compressed </a:t>
            </a:r>
            <a:r>
              <a:rPr lang="en-US" sz="12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(.zip)</a:t>
            </a:r>
          </a:p>
          <a:p>
            <a:pPr marL="171450" indent="-1714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Excel </a:t>
            </a:r>
            <a:r>
              <a:rPr lang="en-US" sz="12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Spreadsheet 2003 (.xml)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2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The </a:t>
            </a:r>
            <a:r>
              <a:rPr lang="en-US" sz="12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maximum file size allowed for .zip files is 32 MB. For the other file formats, the maximum file size allowed is 8 MB.</a:t>
            </a:r>
          </a:p>
          <a:p>
            <a:pPr>
              <a:lnSpc>
                <a:spcPct val="90000"/>
              </a:lnSpc>
              <a:spcBef>
                <a:spcPts val="1800"/>
              </a:spcBef>
              <a:spcAft>
                <a:spcPts val="600"/>
              </a:spcAft>
            </a:pPr>
            <a:r>
              <a:rPr lang="en-US" sz="1200" b="1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Tip </a:t>
            </a:r>
            <a:r>
              <a:rPr lang="en-US" sz="12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 If </a:t>
            </a:r>
            <a:r>
              <a:rPr lang="en-US" sz="12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you store contacts in more than one program, add your import files to a single .zip file. Then import the .zip file to bring in all the files at once. 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2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2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14061" y="295276"/>
            <a:ext cx="9479214" cy="609398"/>
          </a:xfrm>
        </p:spPr>
        <p:txBody>
          <a:bodyPr vert="horz" wrap="square" lIns="146289" tIns="0" rIns="146289" bIns="0" rtlCol="0" anchor="t">
            <a:spAutoFit/>
          </a:bodyPr>
          <a:lstStyle/>
          <a:p>
            <a:r>
              <a:rPr lang="en-US" sz="4400" dirty="0"/>
              <a:t>u</a:t>
            </a:r>
            <a:r>
              <a:rPr lang="en-US" sz="4400" dirty="0" smtClean="0"/>
              <a:t>se supported </a:t>
            </a:r>
            <a:r>
              <a:rPr lang="en-US" sz="4400" dirty="0"/>
              <a:t>file formats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1797" y="1902086"/>
            <a:ext cx="4254430" cy="2585776"/>
          </a:xfrm>
          <a:prstGeom prst="rect">
            <a:avLst/>
          </a:prstGeom>
          <a:ln>
            <a:solidFill>
              <a:schemeClr val="bg2"/>
            </a:solidFill>
          </a:ln>
        </p:spPr>
      </p:pic>
    </p:spTree>
    <p:extLst>
      <p:ext uri="{BB962C8B-B14F-4D97-AF65-F5344CB8AC3E}">
        <p14:creationId xmlns:p14="http://schemas.microsoft.com/office/powerpoint/2010/main" val="1268111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27037" y="1902086"/>
            <a:ext cx="3276600" cy="3119175"/>
          </a:xfrm>
          <a:prstGeom prst="rect">
            <a:avLst/>
          </a:prstGeom>
          <a:noFill/>
        </p:spPr>
        <p:txBody>
          <a:bodyPr wrap="square" lIns="182862" tIns="91431" rIns="182862" bIns="91431" rtlCol="0">
            <a:no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200" b="1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Need to export </a:t>
            </a:r>
            <a:r>
              <a:rPr lang="en-US" sz="1200" b="1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contacts from an email </a:t>
            </a:r>
            <a:r>
              <a:rPr lang="en-US" sz="1200" b="1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program?</a:t>
            </a:r>
            <a:endParaRPr lang="en-US" sz="1200" b="1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 marL="228600" indent="-228600">
              <a:lnSpc>
                <a:spcPct val="9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sz="12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Export the contacts into a </a:t>
            </a:r>
            <a:r>
              <a:rPr lang="en-US" sz="12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comma-separated </a:t>
            </a:r>
            <a:r>
              <a:rPr lang="en-US" sz="12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values file (.csv</a:t>
            </a:r>
            <a:r>
              <a:rPr lang="en-US" sz="12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).</a:t>
            </a:r>
          </a:p>
          <a:p>
            <a:pPr marL="228600" lvl="1">
              <a:lnSpc>
                <a:spcPct val="90000"/>
              </a:lnSpc>
              <a:spcAft>
                <a:spcPts val="600"/>
              </a:spcAft>
            </a:pPr>
            <a:r>
              <a:rPr lang="en-US" sz="12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To </a:t>
            </a:r>
            <a:r>
              <a:rPr lang="en-US" sz="12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find specific steps to export contacts from your email program, open the program’s Help, and search for “export.” </a:t>
            </a:r>
            <a:endParaRPr lang="en-US" sz="1200" dirty="0" smtClean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 marL="228600" lvl="1">
              <a:lnSpc>
                <a:spcPct val="90000"/>
              </a:lnSpc>
              <a:spcAft>
                <a:spcPts val="600"/>
              </a:spcAft>
            </a:pPr>
            <a:r>
              <a:rPr lang="en-US" sz="12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Look </a:t>
            </a:r>
            <a:r>
              <a:rPr lang="en-US" sz="12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for topics that include “exporting contacts” or “exporting your address book” or “export wizard” in the title.</a:t>
            </a:r>
          </a:p>
          <a:p>
            <a:pPr marL="228600" indent="-228600">
              <a:lnSpc>
                <a:spcPct val="9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sz="12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Save </a:t>
            </a:r>
            <a:r>
              <a:rPr lang="en-US" sz="12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the file in a location where you can find it easily later.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2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2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2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14061" y="295276"/>
            <a:ext cx="9479214" cy="609398"/>
          </a:xfrm>
        </p:spPr>
        <p:txBody>
          <a:bodyPr vert="horz" wrap="square" lIns="146289" tIns="0" rIns="146289" bIns="0" rtlCol="0" anchor="t">
            <a:spAutoFit/>
          </a:bodyPr>
          <a:lstStyle/>
          <a:p>
            <a:r>
              <a:rPr lang="en-US" sz="4400" dirty="0"/>
              <a:t>e</a:t>
            </a:r>
            <a:r>
              <a:rPr lang="en-US" sz="4400" dirty="0" smtClean="0"/>
              <a:t>xport from </a:t>
            </a:r>
            <a:r>
              <a:rPr lang="en-US" sz="4400" dirty="0"/>
              <a:t>email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959" y="1820862"/>
            <a:ext cx="4513442" cy="2743200"/>
          </a:xfrm>
          <a:prstGeom prst="rect">
            <a:avLst/>
          </a:prstGeom>
          <a:ln>
            <a:solidFill>
              <a:schemeClr val="bg2"/>
            </a:solidFill>
          </a:ln>
        </p:spPr>
      </p:pic>
    </p:spTree>
    <p:extLst>
      <p:ext uri="{BB962C8B-B14F-4D97-AF65-F5344CB8AC3E}">
        <p14:creationId xmlns:p14="http://schemas.microsoft.com/office/powerpoint/2010/main" val="616392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27037" y="1902086"/>
            <a:ext cx="3276600" cy="3119175"/>
          </a:xfrm>
          <a:prstGeom prst="rect">
            <a:avLst/>
          </a:prstGeom>
          <a:noFill/>
        </p:spPr>
        <p:txBody>
          <a:bodyPr wrap="square" lIns="182862" tIns="91431" rIns="182862" bIns="91431" rtlCol="0">
            <a:no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200" b="1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Need to export </a:t>
            </a:r>
            <a:r>
              <a:rPr lang="en-US" sz="1200" b="1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contacts from </a:t>
            </a:r>
            <a:r>
              <a:rPr lang="en-US" sz="1200" b="1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a spreadsheet?</a:t>
            </a:r>
            <a:endParaRPr lang="en-US" sz="1200" b="1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 marL="228600" indent="-228600">
              <a:lnSpc>
                <a:spcPct val="9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sz="12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Open the spreadsheet.</a:t>
            </a:r>
          </a:p>
          <a:p>
            <a:pPr marL="228600" indent="-228600">
              <a:lnSpc>
                <a:spcPct val="9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sz="12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For best results, </a:t>
            </a:r>
            <a:r>
              <a:rPr lang="en-US" sz="12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edit any column name in the spreadsheet to match exactly with the </a:t>
            </a:r>
            <a:r>
              <a:rPr lang="en-US" sz="12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name </a:t>
            </a:r>
            <a:r>
              <a:rPr lang="en-US" sz="12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shown here. </a:t>
            </a:r>
          </a:p>
          <a:p>
            <a:pPr marL="228600" lvl="1">
              <a:lnSpc>
                <a:spcPct val="90000"/>
              </a:lnSpc>
              <a:spcAft>
                <a:spcPts val="600"/>
              </a:spcAft>
            </a:pPr>
            <a:r>
              <a:rPr lang="en-US" sz="1200" b="1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Heads-up!   </a:t>
            </a:r>
            <a:r>
              <a:rPr lang="en-US" sz="12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If </a:t>
            </a:r>
            <a:r>
              <a:rPr lang="en-US" sz="12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the spreadsheet doesn’t include all the column names listed, that’s okay. However, if a column name does </a:t>
            </a:r>
            <a:r>
              <a:rPr lang="en-US" sz="12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exist, make sure it matches </a:t>
            </a:r>
            <a:r>
              <a:rPr lang="en-US" sz="12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exactly with the corresponding name in the </a:t>
            </a:r>
            <a:r>
              <a:rPr lang="en-US" sz="12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list. </a:t>
            </a:r>
          </a:p>
          <a:p>
            <a:pPr marL="228600" lvl="1">
              <a:lnSpc>
                <a:spcPct val="90000"/>
              </a:lnSpc>
              <a:spcAft>
                <a:spcPts val="600"/>
              </a:spcAft>
            </a:pPr>
            <a:r>
              <a:rPr lang="en-US" sz="12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Spaces </a:t>
            </a:r>
            <a:r>
              <a:rPr lang="en-US" sz="12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are required. Note that the word “Email” doesn’t contain a hyphen. </a:t>
            </a:r>
            <a:endParaRPr lang="en-US" sz="1200" dirty="0" smtClean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 marL="228600" indent="-228600">
              <a:lnSpc>
                <a:spcPct val="90000"/>
              </a:lnSpc>
              <a:spcAft>
                <a:spcPts val="600"/>
              </a:spcAft>
              <a:buFont typeface="+mj-lt"/>
              <a:buAutoNum type="arabicPeriod" startAt="3"/>
            </a:pPr>
            <a:r>
              <a:rPr lang="en-US" sz="12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Save the file in a location where you can find it easily later.</a:t>
            </a:r>
            <a:endParaRPr lang="en-US" sz="12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2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2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2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14061" y="295276"/>
            <a:ext cx="9479214" cy="609398"/>
          </a:xfrm>
        </p:spPr>
        <p:txBody>
          <a:bodyPr vert="horz" wrap="square" lIns="146289" tIns="0" rIns="146289" bIns="0" rtlCol="0" anchor="t">
            <a:spAutoFit/>
          </a:bodyPr>
          <a:lstStyle/>
          <a:p>
            <a:r>
              <a:rPr lang="en-US" sz="4400" dirty="0" smtClean="0"/>
              <a:t>export from </a:t>
            </a:r>
            <a:r>
              <a:rPr lang="en-US" sz="4400" dirty="0"/>
              <a:t>a spreadsheet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6373128"/>
              </p:ext>
            </p:extLst>
          </p:nvPr>
        </p:nvGraphicFramePr>
        <p:xfrm>
          <a:off x="3932237" y="1439862"/>
          <a:ext cx="2667000" cy="42562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7000"/>
              </a:tblGrid>
              <a:tr h="391964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Column Name in spreadsheet</a:t>
                      </a:r>
                      <a:br>
                        <a:rPr lang="en-US" sz="1200" dirty="0" smtClean="0"/>
                      </a:br>
                      <a:r>
                        <a:rPr lang="en-US" sz="1200" dirty="0" smtClean="0"/>
                        <a:t>(spelling</a:t>
                      </a:r>
                      <a:r>
                        <a:rPr lang="en-US" sz="1200" baseline="0" dirty="0" smtClean="0"/>
                        <a:t> must match exactly)</a:t>
                      </a:r>
                      <a:endParaRPr lang="en-US" sz="1200" dirty="0"/>
                    </a:p>
                  </a:txBody>
                  <a:tcPr/>
                </a:tc>
              </a:tr>
              <a:tr h="31658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First Name</a:t>
                      </a:r>
                      <a:endParaRPr lang="en-US" sz="1200" dirty="0"/>
                    </a:p>
                  </a:txBody>
                  <a:tcPr/>
                </a:tc>
              </a:tr>
              <a:tr h="31658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Middle Name</a:t>
                      </a:r>
                      <a:endParaRPr lang="en-US" sz="1200" dirty="0"/>
                    </a:p>
                  </a:txBody>
                  <a:tcPr/>
                </a:tc>
              </a:tr>
              <a:tr h="31658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Last Name</a:t>
                      </a:r>
                      <a:endParaRPr lang="en-US" sz="1200" dirty="0"/>
                    </a:p>
                  </a:txBody>
                  <a:tcPr/>
                </a:tc>
              </a:tr>
              <a:tr h="31658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Business Phone</a:t>
                      </a:r>
                      <a:endParaRPr lang="en-US" sz="1200" dirty="0"/>
                    </a:p>
                  </a:txBody>
                  <a:tcPr/>
                </a:tc>
              </a:tr>
              <a:tr h="31658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Mobile Phone</a:t>
                      </a:r>
                      <a:endParaRPr lang="en-US" sz="1200" dirty="0"/>
                    </a:p>
                  </a:txBody>
                  <a:tcPr/>
                </a:tc>
              </a:tr>
              <a:tr h="31658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Job Title</a:t>
                      </a:r>
                      <a:endParaRPr lang="en-US" sz="1200" dirty="0"/>
                    </a:p>
                  </a:txBody>
                  <a:tcPr/>
                </a:tc>
              </a:tr>
              <a:tr h="31658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Business Street</a:t>
                      </a:r>
                      <a:endParaRPr lang="en-US" sz="1200" dirty="0"/>
                    </a:p>
                  </a:txBody>
                  <a:tcPr/>
                </a:tc>
              </a:tr>
              <a:tr h="31658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Business City</a:t>
                      </a:r>
                      <a:endParaRPr lang="en-US" sz="1200" dirty="0"/>
                    </a:p>
                  </a:txBody>
                  <a:tcPr/>
                </a:tc>
              </a:tr>
              <a:tr h="31658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Business</a:t>
                      </a:r>
                      <a:r>
                        <a:rPr lang="en-US" sz="1200" baseline="0" dirty="0" smtClean="0"/>
                        <a:t> State</a:t>
                      </a:r>
                      <a:endParaRPr lang="en-US" sz="1200" dirty="0"/>
                    </a:p>
                  </a:txBody>
                  <a:tcPr/>
                </a:tc>
              </a:tr>
              <a:tr h="31658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Business</a:t>
                      </a:r>
                      <a:r>
                        <a:rPr lang="en-US" sz="1200" baseline="0" dirty="0" smtClean="0"/>
                        <a:t> Postal Code</a:t>
                      </a:r>
                      <a:endParaRPr lang="en-US" sz="1200" dirty="0"/>
                    </a:p>
                  </a:txBody>
                  <a:tcPr/>
                </a:tc>
              </a:tr>
              <a:tr h="31658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Business Country/Region</a:t>
                      </a:r>
                      <a:endParaRPr lang="en-US" sz="1200" dirty="0"/>
                    </a:p>
                  </a:txBody>
                  <a:tcPr/>
                </a:tc>
              </a:tr>
              <a:tr h="31658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Email Address</a:t>
                      </a:r>
                      <a:endParaRPr lang="en-US" sz="12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4646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27037" y="1902086"/>
            <a:ext cx="3276600" cy="3119175"/>
          </a:xfrm>
          <a:prstGeom prst="rect">
            <a:avLst/>
          </a:prstGeom>
          <a:noFill/>
        </p:spPr>
        <p:txBody>
          <a:bodyPr wrap="square" lIns="182862" tIns="91431" rIns="182862" bIns="91431" rtlCol="0">
            <a:no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200" b="1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Need to export </a:t>
            </a:r>
            <a:r>
              <a:rPr lang="en-US" sz="1200" b="1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contacts from </a:t>
            </a:r>
            <a:r>
              <a:rPr lang="en-US" sz="1200" b="1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a phone?</a:t>
            </a:r>
            <a:endParaRPr lang="en-US" sz="1200" b="1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 marL="228600" indent="-22860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sz="12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Use a USB cable or an app to export your contacts from your phone to your computer.</a:t>
            </a:r>
          </a:p>
          <a:p>
            <a:pPr marL="228600" lvl="1">
              <a:lnSpc>
                <a:spcPct val="90000"/>
              </a:lnSpc>
              <a:spcAft>
                <a:spcPts val="600"/>
              </a:spcAft>
            </a:pPr>
            <a:r>
              <a:rPr lang="en-US" sz="12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To </a:t>
            </a:r>
            <a:r>
              <a:rPr lang="en-US" sz="12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find specific steps to export contacts for your brand of phone, </a:t>
            </a:r>
            <a:r>
              <a:rPr lang="en-US" sz="12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search </a:t>
            </a:r>
            <a:r>
              <a:rPr lang="en-US" sz="12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for “export contacts from my </a:t>
            </a:r>
            <a:r>
              <a:rPr lang="en-US" sz="12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phone” in your favorite search engine (like Bing). </a:t>
            </a:r>
          </a:p>
          <a:p>
            <a:pPr marL="228600" lvl="1">
              <a:lnSpc>
                <a:spcPct val="90000"/>
              </a:lnSpc>
              <a:spcAft>
                <a:spcPts val="600"/>
              </a:spcAft>
            </a:pPr>
            <a:r>
              <a:rPr lang="en-US" sz="12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To </a:t>
            </a:r>
            <a:r>
              <a:rPr lang="en-US" sz="12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find an app, search your phone’s online store.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2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2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2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14061" y="295276"/>
            <a:ext cx="9479214" cy="609398"/>
          </a:xfrm>
        </p:spPr>
        <p:txBody>
          <a:bodyPr vert="horz" wrap="square" lIns="146289" tIns="0" rIns="146289" bIns="0" rtlCol="0" anchor="t">
            <a:spAutoFit/>
          </a:bodyPr>
          <a:lstStyle/>
          <a:p>
            <a:r>
              <a:rPr lang="en-US" sz="4400" dirty="0"/>
              <a:t>e</a:t>
            </a:r>
            <a:r>
              <a:rPr lang="en-US" sz="4400" dirty="0" smtClean="0"/>
              <a:t>xport from </a:t>
            </a:r>
            <a:r>
              <a:rPr lang="en-US" sz="4400" dirty="0"/>
              <a:t>your phone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3637" y="1439862"/>
            <a:ext cx="5638800" cy="696928"/>
          </a:xfrm>
          <a:prstGeom prst="rect">
            <a:avLst/>
          </a:prstGeom>
          <a:ln>
            <a:solidFill>
              <a:schemeClr val="bg2"/>
            </a:solidFill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437" y="2430462"/>
            <a:ext cx="4846638" cy="3445622"/>
          </a:xfrm>
          <a:prstGeom prst="rect">
            <a:avLst/>
          </a:prstGeom>
          <a:ln>
            <a:solidFill>
              <a:schemeClr val="bg2"/>
            </a:solidFill>
          </a:ln>
        </p:spPr>
      </p:pic>
    </p:spTree>
    <p:extLst>
      <p:ext uri="{BB962C8B-B14F-4D97-AF65-F5344CB8AC3E}">
        <p14:creationId xmlns:p14="http://schemas.microsoft.com/office/powerpoint/2010/main" val="4227878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27037" y="1902086"/>
            <a:ext cx="3090454" cy="3839458"/>
          </a:xfrm>
          <a:prstGeom prst="rect">
            <a:avLst/>
          </a:prstGeom>
          <a:noFill/>
        </p:spPr>
        <p:txBody>
          <a:bodyPr wrap="square" lIns="182862" tIns="91431" rIns="182862" bIns="91431" rtlCol="0">
            <a:no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200" dirty="0"/>
              <a:t>You’ll use </a:t>
            </a:r>
            <a:r>
              <a:rPr lang="en-US" sz="1200" dirty="0" smtClean="0"/>
              <a:t>the Import Data wizard </a:t>
            </a:r>
            <a:r>
              <a:rPr lang="en-US" sz="1200" dirty="0"/>
              <a:t>to </a:t>
            </a:r>
            <a:r>
              <a:rPr lang="en-US" sz="1200" dirty="0" smtClean="0"/>
              <a:t/>
            </a:r>
            <a:br>
              <a:rPr lang="en-US" sz="1200" dirty="0" smtClean="0"/>
            </a:br>
            <a:r>
              <a:rPr lang="en-US" sz="1200" dirty="0" smtClean="0"/>
              <a:t>import your contacts.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2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200" b="1" dirty="0" smtClean="0"/>
              <a:t>If using the Microsoft </a:t>
            </a:r>
            <a:r>
              <a:rPr lang="en-US" sz="1200" b="1" dirty="0"/>
              <a:t>Dynamics CRM web app:</a:t>
            </a:r>
            <a:r>
              <a:rPr lang="en-US" sz="1200" dirty="0"/>
              <a:t> </a:t>
            </a:r>
            <a:r>
              <a:rPr lang="en-US" sz="1200" dirty="0" smtClean="0"/>
              <a:t/>
            </a:r>
            <a:br>
              <a:rPr lang="en-US" sz="1200" dirty="0" smtClean="0"/>
            </a:br>
            <a:r>
              <a:rPr lang="en-US" sz="1200" dirty="0" smtClean="0"/>
              <a:t/>
            </a:r>
            <a:br>
              <a:rPr lang="en-US" sz="1200" dirty="0" smtClean="0"/>
            </a:br>
            <a:r>
              <a:rPr lang="en-US" sz="1200" dirty="0" smtClean="0"/>
              <a:t>On </a:t>
            </a:r>
            <a:r>
              <a:rPr lang="en-US" sz="1200" dirty="0"/>
              <a:t>the </a:t>
            </a:r>
            <a:r>
              <a:rPr lang="en-US" sz="1200" dirty="0" err="1"/>
              <a:t>nav</a:t>
            </a:r>
            <a:r>
              <a:rPr lang="en-US" sz="1200" dirty="0"/>
              <a:t> bar, click or tap </a:t>
            </a:r>
            <a:r>
              <a:rPr lang="en-US" sz="1200" b="1" dirty="0"/>
              <a:t>Microsoft Dynamics CRM</a:t>
            </a:r>
            <a:r>
              <a:rPr lang="en-US" sz="1200" dirty="0"/>
              <a:t> &gt; </a:t>
            </a:r>
            <a:r>
              <a:rPr lang="en-US" sz="1200" b="1" dirty="0" smtClean="0"/>
              <a:t>Settings</a:t>
            </a:r>
            <a:r>
              <a:rPr lang="en-US" sz="1200" dirty="0" smtClean="0"/>
              <a:t>. Then click or tap </a:t>
            </a:r>
            <a:r>
              <a:rPr lang="en-US" sz="1200" b="1" dirty="0" smtClean="0"/>
              <a:t>Settings</a:t>
            </a:r>
            <a:r>
              <a:rPr lang="en-US" sz="1200" dirty="0" smtClean="0"/>
              <a:t> &gt; </a:t>
            </a:r>
            <a:r>
              <a:rPr lang="en-US" sz="1200" b="1" dirty="0"/>
              <a:t>Data </a:t>
            </a:r>
            <a:r>
              <a:rPr lang="en-US" sz="1200" b="1" dirty="0" smtClean="0"/>
              <a:t>Management</a:t>
            </a:r>
            <a:r>
              <a:rPr lang="en-US" sz="1200" dirty="0" smtClean="0"/>
              <a:t>. </a:t>
            </a:r>
            <a:br>
              <a:rPr lang="en-US" sz="1200" dirty="0" smtClean="0"/>
            </a:br>
            <a:r>
              <a:rPr lang="en-US" sz="1200" dirty="0" smtClean="0"/>
              <a:t/>
            </a:r>
            <a:br>
              <a:rPr lang="en-US" sz="1200" dirty="0" smtClean="0"/>
            </a:br>
            <a:r>
              <a:rPr lang="en-US" sz="1200" dirty="0" smtClean="0"/>
              <a:t>Click or tap </a:t>
            </a:r>
            <a:r>
              <a:rPr lang="en-US" sz="1200" b="1" dirty="0" smtClean="0"/>
              <a:t>Imports</a:t>
            </a:r>
            <a:r>
              <a:rPr lang="en-US" sz="1200" dirty="0" smtClean="0"/>
              <a:t> &gt; </a:t>
            </a:r>
            <a:r>
              <a:rPr lang="en-US" sz="1200" b="1" dirty="0" smtClean="0"/>
              <a:t>Import Data</a:t>
            </a:r>
            <a:r>
              <a:rPr lang="en-US" sz="1200" dirty="0" smtClean="0"/>
              <a:t>. </a:t>
            </a:r>
          </a:p>
          <a:p>
            <a:endParaRPr lang="en-US" sz="1200" dirty="0"/>
          </a:p>
          <a:p>
            <a:r>
              <a:rPr lang="en-US" sz="1200" dirty="0" smtClean="0"/>
              <a:t>–OR– </a:t>
            </a:r>
          </a:p>
          <a:p>
            <a:endParaRPr lang="en-US" sz="1200" dirty="0"/>
          </a:p>
          <a:p>
            <a:pPr marL="228600" indent="-228600">
              <a:buFont typeface="+mj-lt"/>
              <a:buAutoNum type="arabicPeriod"/>
            </a:pPr>
            <a:r>
              <a:rPr lang="en-US" sz="1200" b="1" dirty="0" smtClean="0"/>
              <a:t>If using CRM </a:t>
            </a:r>
            <a:r>
              <a:rPr lang="en-US" sz="1200" b="1" dirty="0"/>
              <a:t>for Outlook:</a:t>
            </a:r>
            <a:r>
              <a:rPr lang="en-US" sz="1200" dirty="0"/>
              <a:t> </a:t>
            </a:r>
            <a:r>
              <a:rPr lang="en-US" sz="1200" dirty="0" smtClean="0"/>
              <a:t/>
            </a:r>
            <a:br>
              <a:rPr lang="en-US" sz="1200" dirty="0" smtClean="0"/>
            </a:br>
            <a:r>
              <a:rPr lang="en-US" sz="1200" dirty="0" smtClean="0"/>
              <a:t>In </a:t>
            </a:r>
            <a:r>
              <a:rPr lang="en-US" sz="1200" dirty="0"/>
              <a:t>the Navigation Pane, </a:t>
            </a:r>
            <a:r>
              <a:rPr lang="en-US" sz="1200" dirty="0" smtClean="0"/>
              <a:t>click </a:t>
            </a:r>
            <a:r>
              <a:rPr lang="en-US" sz="1200" dirty="0"/>
              <a:t>or tap </a:t>
            </a:r>
            <a:r>
              <a:rPr lang="en-US" sz="1200" dirty="0" smtClean="0"/>
              <a:t/>
            </a:r>
            <a:br>
              <a:rPr lang="en-US" sz="1200" dirty="0" smtClean="0"/>
            </a:br>
            <a:r>
              <a:rPr lang="en-US" sz="1200" b="1" dirty="0" smtClean="0"/>
              <a:t>Settings</a:t>
            </a:r>
            <a:r>
              <a:rPr lang="en-US" sz="1200" dirty="0" smtClean="0"/>
              <a:t> </a:t>
            </a:r>
            <a:r>
              <a:rPr lang="en-US" sz="1200" dirty="0"/>
              <a:t>&gt; </a:t>
            </a:r>
            <a:r>
              <a:rPr lang="en-US" sz="1200" b="1" dirty="0"/>
              <a:t>System</a:t>
            </a:r>
            <a:r>
              <a:rPr lang="en-US" sz="1200" dirty="0"/>
              <a:t> &gt; </a:t>
            </a:r>
            <a:r>
              <a:rPr lang="en-US" sz="1200" b="1" dirty="0"/>
              <a:t>Data </a:t>
            </a:r>
            <a:r>
              <a:rPr lang="en-US" sz="1200" b="1" dirty="0" smtClean="0"/>
              <a:t>Management.</a:t>
            </a:r>
            <a:br>
              <a:rPr lang="en-US" sz="1200" b="1" dirty="0" smtClean="0"/>
            </a:br>
            <a:r>
              <a:rPr lang="en-US" sz="1200" b="1" dirty="0" smtClean="0"/>
              <a:t/>
            </a:r>
            <a:br>
              <a:rPr lang="en-US" sz="1200" b="1" dirty="0" smtClean="0"/>
            </a:br>
            <a:r>
              <a:rPr lang="en-US" sz="1200" dirty="0" smtClean="0"/>
              <a:t>Click or tap </a:t>
            </a:r>
            <a:r>
              <a:rPr lang="en-US" sz="1200" b="1" dirty="0" smtClean="0"/>
              <a:t>Imports &gt;</a:t>
            </a:r>
            <a:r>
              <a:rPr lang="en-US" sz="1200" dirty="0" smtClean="0"/>
              <a:t> </a:t>
            </a:r>
            <a:r>
              <a:rPr lang="en-US" sz="1200" b="1" dirty="0" smtClean="0"/>
              <a:t>Import Data</a:t>
            </a:r>
            <a:r>
              <a:rPr lang="en-US" sz="1200" dirty="0" smtClean="0"/>
              <a:t>.</a:t>
            </a:r>
            <a:endParaRPr lang="en-US" sz="1200" b="1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2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2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67" r="19031" b="82087"/>
          <a:stretch/>
        </p:blipFill>
        <p:spPr>
          <a:xfrm>
            <a:off x="3517491" y="1412425"/>
            <a:ext cx="6019800" cy="97932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71" r="88462" b="11349"/>
          <a:stretch/>
        </p:blipFill>
        <p:spPr>
          <a:xfrm>
            <a:off x="3487327" y="3912744"/>
            <a:ext cx="1858964" cy="1828800"/>
          </a:xfrm>
          <a:prstGeom prst="rect">
            <a:avLst/>
          </a:prstGeom>
          <a:ln>
            <a:solidFill>
              <a:schemeClr val="bg2">
                <a:lumMod val="90000"/>
              </a:schemeClr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467" r="74460" b="85510"/>
          <a:stretch/>
        </p:blipFill>
        <p:spPr>
          <a:xfrm>
            <a:off x="5422491" y="3918703"/>
            <a:ext cx="4114800" cy="1089582"/>
          </a:xfrm>
          <a:prstGeom prst="rect">
            <a:avLst/>
          </a:prstGeom>
          <a:ln>
            <a:solidFill>
              <a:schemeClr val="bg2">
                <a:lumMod val="90000"/>
              </a:schemeClr>
            </a:solidFill>
          </a:ln>
        </p:spPr>
      </p:pic>
      <p:sp>
        <p:nvSpPr>
          <p:cNvPr id="12" name="Title 4"/>
          <p:cNvSpPr>
            <a:spLocks noGrp="1"/>
          </p:cNvSpPr>
          <p:nvPr>
            <p:ph type="title"/>
          </p:nvPr>
        </p:nvSpPr>
        <p:spPr>
          <a:xfrm>
            <a:off x="214061" y="295276"/>
            <a:ext cx="9479214" cy="609398"/>
          </a:xfrm>
        </p:spPr>
        <p:txBody>
          <a:bodyPr vert="horz" wrap="square" lIns="146289" tIns="0" rIns="146289" bIns="0" rtlCol="0" anchor="t">
            <a:spAutoFit/>
          </a:bodyPr>
          <a:lstStyle/>
          <a:p>
            <a:r>
              <a:rPr lang="en-US" sz="4400" dirty="0" smtClean="0"/>
              <a:t>sign </a:t>
            </a:r>
            <a:r>
              <a:rPr lang="en-US" sz="4400" dirty="0"/>
              <a:t>in and run the wizard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1437" y="2073658"/>
            <a:ext cx="365730" cy="36573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2707" y="1412425"/>
            <a:ext cx="365730" cy="365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011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27037" y="1902086"/>
            <a:ext cx="2853300" cy="3119175"/>
          </a:xfrm>
          <a:prstGeom prst="rect">
            <a:avLst/>
          </a:prstGeom>
          <a:noFill/>
        </p:spPr>
        <p:txBody>
          <a:bodyPr wrap="square" lIns="182862" tIns="91431" rIns="182862" bIns="91431" rtlCol="0">
            <a:noAutofit/>
          </a:bodyPr>
          <a:lstStyle/>
          <a:p>
            <a:pPr marL="228600" indent="-228600">
              <a:lnSpc>
                <a:spcPct val="90000"/>
              </a:lnSpc>
              <a:spcAft>
                <a:spcPts val="600"/>
              </a:spcAft>
              <a:buFont typeface="+mj-lt"/>
              <a:buAutoNum type="arabicPeriod" startAt="2"/>
            </a:pPr>
            <a:r>
              <a:rPr lang="en-US" sz="12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Browse </a:t>
            </a:r>
            <a:r>
              <a:rPr lang="en-US" sz="12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to the folder where you saved the file containing the export of your contacts. </a:t>
            </a:r>
            <a:endParaRPr lang="en-US" sz="1200" dirty="0" smtClean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 marL="228600" lvl="1">
              <a:lnSpc>
                <a:spcPct val="90000"/>
              </a:lnSpc>
              <a:spcAft>
                <a:spcPts val="600"/>
              </a:spcAft>
            </a:pPr>
            <a:r>
              <a:rPr lang="en-US" sz="12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Select </a:t>
            </a:r>
            <a:r>
              <a:rPr lang="en-US" sz="12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the file, then click or tap </a:t>
            </a:r>
            <a:r>
              <a:rPr lang="en-US" sz="1200" b="1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Open</a:t>
            </a:r>
            <a:r>
              <a:rPr lang="en-US" sz="12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. Click or tap </a:t>
            </a:r>
            <a:r>
              <a:rPr lang="en-US" sz="1200" b="1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Next</a:t>
            </a:r>
            <a:r>
              <a:rPr lang="en-US" sz="12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2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2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14061" y="295276"/>
            <a:ext cx="9479214" cy="609398"/>
          </a:xfrm>
        </p:spPr>
        <p:txBody>
          <a:bodyPr vert="horz" wrap="square" lIns="146289" tIns="0" rIns="146289" bIns="0" rtlCol="0" anchor="t">
            <a:spAutoFit/>
          </a:bodyPr>
          <a:lstStyle/>
          <a:p>
            <a:r>
              <a:rPr lang="en-US" sz="4400" dirty="0" smtClean="0"/>
              <a:t>select </a:t>
            </a:r>
            <a:r>
              <a:rPr lang="en-US" sz="4400" dirty="0"/>
              <a:t>the file to import</a:t>
            </a:r>
          </a:p>
        </p:txBody>
      </p:sp>
      <p:pic>
        <p:nvPicPr>
          <p:cNvPr id="6" name="Picture 5"/>
          <p:cNvPicPr/>
          <p:nvPr/>
        </p:nvPicPr>
        <p:blipFill rotWithShape="1">
          <a:blip r:embed="rId2"/>
          <a:srcRect l="1740" t="8755" r="918" b="5160"/>
          <a:stretch/>
        </p:blipFill>
        <p:spPr>
          <a:xfrm>
            <a:off x="4084637" y="1516062"/>
            <a:ext cx="3886200" cy="4267200"/>
          </a:xfrm>
          <a:prstGeom prst="rect">
            <a:avLst/>
          </a:prstGeom>
          <a:ln>
            <a:solidFill>
              <a:schemeClr val="bg2">
                <a:lumMod val="9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951072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27037" y="1902086"/>
            <a:ext cx="2853300" cy="3119175"/>
          </a:xfrm>
          <a:prstGeom prst="rect">
            <a:avLst/>
          </a:prstGeom>
          <a:noFill/>
        </p:spPr>
        <p:txBody>
          <a:bodyPr wrap="square" lIns="182862" tIns="91431" rIns="182862" bIns="91431" rtlCol="0">
            <a:noAutofit/>
          </a:bodyPr>
          <a:lstStyle/>
          <a:p>
            <a:pPr marL="228600" indent="-228600">
              <a:lnSpc>
                <a:spcPct val="90000"/>
              </a:lnSpc>
              <a:spcAft>
                <a:spcPts val="600"/>
              </a:spcAft>
              <a:buFont typeface="+mj-lt"/>
              <a:buAutoNum type="arabicPeriod" startAt="3"/>
            </a:pPr>
            <a:r>
              <a:rPr lang="en-US" sz="12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Review the </a:t>
            </a:r>
            <a:r>
              <a:rPr lang="en-US" sz="12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file name</a:t>
            </a:r>
            <a:r>
              <a:rPr lang="en-US" sz="12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, and if the file is in .csv or .txt format, verify that the field and data delimiters are correct. Click or tap </a:t>
            </a:r>
            <a:r>
              <a:rPr lang="en-US" sz="1200" b="1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Next</a:t>
            </a:r>
            <a:r>
              <a:rPr lang="en-US" sz="12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.</a:t>
            </a:r>
          </a:p>
          <a:p>
            <a:pPr marL="228600" indent="-228600">
              <a:lnSpc>
                <a:spcPct val="90000"/>
              </a:lnSpc>
              <a:spcAft>
                <a:spcPts val="600"/>
              </a:spcAft>
              <a:buFont typeface="+mj-lt"/>
              <a:buAutoNum type="arabicPeriod" startAt="3"/>
            </a:pPr>
            <a:endParaRPr lang="en-US" sz="12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 marL="228600" lvl="1">
              <a:lnSpc>
                <a:spcPct val="90000"/>
              </a:lnSpc>
              <a:spcAft>
                <a:spcPts val="600"/>
              </a:spcAft>
            </a:pPr>
            <a:r>
              <a:rPr lang="en-US" sz="1200" b="1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Note</a:t>
            </a:r>
            <a:r>
              <a:rPr lang="en-US" sz="12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  </a:t>
            </a:r>
            <a:r>
              <a:rPr lang="en-US" sz="12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 In </a:t>
            </a:r>
            <a:r>
              <a:rPr lang="en-US" sz="12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most cases, you can accept the default delimiters. </a:t>
            </a:r>
          </a:p>
          <a:p>
            <a:pPr marL="228600" lvl="1">
              <a:lnSpc>
                <a:spcPct val="90000"/>
              </a:lnSpc>
              <a:spcAft>
                <a:spcPts val="600"/>
              </a:spcAft>
            </a:pPr>
            <a:r>
              <a:rPr lang="en-US" sz="12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.</a:t>
            </a:r>
            <a:endParaRPr lang="en-US" sz="12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2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2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14061" y="295276"/>
            <a:ext cx="9479214" cy="609398"/>
          </a:xfrm>
        </p:spPr>
        <p:txBody>
          <a:bodyPr vert="horz" wrap="square" lIns="146289" tIns="0" rIns="146289" bIns="0" rtlCol="0" anchor="t">
            <a:spAutoFit/>
          </a:bodyPr>
          <a:lstStyle/>
          <a:p>
            <a:r>
              <a:rPr lang="en-US" sz="4400" dirty="0" smtClean="0"/>
              <a:t>review </a:t>
            </a:r>
            <a:r>
              <a:rPr lang="en-US" sz="4400" dirty="0"/>
              <a:t>the upload summary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35" r="855" b="1747"/>
          <a:stretch/>
        </p:blipFill>
        <p:spPr>
          <a:xfrm>
            <a:off x="4084637" y="1516063"/>
            <a:ext cx="4419600" cy="4349448"/>
          </a:xfrm>
          <a:prstGeom prst="rect">
            <a:avLst/>
          </a:prstGeom>
          <a:ln>
            <a:solidFill>
              <a:schemeClr val="bg2">
                <a:lumMod val="9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954429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T_TILE" val="YES"/>
</p:tagLst>
</file>

<file path=ppt/theme/theme1.xml><?xml version="1.0" encoding="utf-8"?>
<a:theme xmlns:a="http://schemas.openxmlformats.org/drawingml/2006/main" name="MicrosoftDyamics_Template_4x3_Light">
  <a:themeElements>
    <a:clrScheme name="Custom 1">
      <a:dk1>
        <a:srgbClr val="292929"/>
      </a:dk1>
      <a:lt1>
        <a:srgbClr val="FFFFFF"/>
      </a:lt1>
      <a:dk2>
        <a:srgbClr val="002050"/>
      </a:dk2>
      <a:lt2>
        <a:srgbClr val="DDDDDD"/>
      </a:lt2>
      <a:accent1>
        <a:srgbClr val="002050"/>
      </a:accent1>
      <a:accent2>
        <a:srgbClr val="00187A"/>
      </a:accent2>
      <a:accent3>
        <a:srgbClr val="BAD80A"/>
      </a:accent3>
      <a:accent4>
        <a:srgbClr val="7FBA00"/>
      </a:accent4>
      <a:accent5>
        <a:srgbClr val="FF8C00"/>
      </a:accent5>
      <a:accent6>
        <a:srgbClr val="EB3C00"/>
      </a:accent6>
      <a:hlink>
        <a:srgbClr val="FFFFFF"/>
      </a:hlink>
      <a:folHlink>
        <a:srgbClr val="292929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dirty="0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MicrosoftDyamics_Template_4x3_Light</Template>
  <TotalTime>0</TotalTime>
  <Words>804</Words>
  <Application>Microsoft Office PowerPoint</Application>
  <PresentationFormat>Custom</PresentationFormat>
  <Paragraphs>108</Paragraphs>
  <Slides>17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MicrosoftDyamics_Template_4x3_Light</vt:lpstr>
      <vt:lpstr>Bring in your contacts</vt:lpstr>
      <vt:lpstr> get ready to import your contacts</vt:lpstr>
      <vt:lpstr>use supported file formats</vt:lpstr>
      <vt:lpstr>export from email</vt:lpstr>
      <vt:lpstr>export from a spreadsheet</vt:lpstr>
      <vt:lpstr>export from your phone</vt:lpstr>
      <vt:lpstr>sign in and run the wizard</vt:lpstr>
      <vt:lpstr>select the file to import</vt:lpstr>
      <vt:lpstr>review the upload summary</vt:lpstr>
      <vt:lpstr>select automatic mapping</vt:lpstr>
      <vt:lpstr>select “contact” for the type of info</vt:lpstr>
      <vt:lpstr>map the fields </vt:lpstr>
      <vt:lpstr>check the summary</vt:lpstr>
      <vt:lpstr>submit the import file</vt:lpstr>
      <vt:lpstr>verify the import</vt:lpstr>
      <vt:lpstr>check for success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2013-04-03T23:33:51Z</dcterms:created>
  <dcterms:modified xsi:type="dcterms:W3CDTF">2015-02-07T00:09:55Z</dcterms:modified>
</cp:coreProperties>
</file>