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1"/>
  </p:sldMasterIdLst>
  <p:notesMasterIdLst>
    <p:notesMasterId r:id="rId27"/>
  </p:notesMasterIdLst>
  <p:handoutMasterIdLst>
    <p:handoutMasterId r:id="rId28"/>
  </p:handoutMasterIdLst>
  <p:sldIdLst>
    <p:sldId id="833" r:id="rId2"/>
    <p:sldId id="1177" r:id="rId3"/>
    <p:sldId id="1170" r:id="rId4"/>
    <p:sldId id="1157" r:id="rId5"/>
    <p:sldId id="1169" r:id="rId6"/>
    <p:sldId id="1171" r:id="rId7"/>
    <p:sldId id="1159" r:id="rId8"/>
    <p:sldId id="1160" r:id="rId9"/>
    <p:sldId id="1161" r:id="rId10"/>
    <p:sldId id="1158" r:id="rId11"/>
    <p:sldId id="1172" r:id="rId12"/>
    <p:sldId id="1162" r:id="rId13"/>
    <p:sldId id="1173" r:id="rId14"/>
    <p:sldId id="1163" r:id="rId15"/>
    <p:sldId id="1174" r:id="rId16"/>
    <p:sldId id="1164" r:id="rId17"/>
    <p:sldId id="1180" r:id="rId18"/>
    <p:sldId id="1185" r:id="rId19"/>
    <p:sldId id="1182" r:id="rId20"/>
    <p:sldId id="1166" r:id="rId21"/>
    <p:sldId id="1184" r:id="rId22"/>
    <p:sldId id="1167" r:id="rId23"/>
    <p:sldId id="1176" r:id="rId24"/>
    <p:sldId id="1175" r:id="rId25"/>
    <p:sldId id="1168" r:id="rId26"/>
  </p:sldIdLst>
  <p:sldSz cx="96932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195">
          <p15:clr>
            <a:srgbClr val="A4A3A4"/>
          </p15:clr>
        </p15:guide>
        <p15:guide id="6" orient="horz" pos="3055">
          <p15:clr>
            <a:srgbClr val="A4A3A4"/>
          </p15:clr>
        </p15:guide>
        <p15:guide id="7" orient="horz" pos="1915">
          <p15:clr>
            <a:srgbClr val="A4A3A4"/>
          </p15:clr>
        </p15:guide>
        <p15:guide id="8" orient="horz" pos="3623">
          <p15:clr>
            <a:srgbClr val="A4A3A4"/>
          </p15:clr>
        </p15:guide>
        <p15:guide id="9" orient="horz" pos="907">
          <p15:clr>
            <a:srgbClr val="A4A3A4"/>
          </p15:clr>
        </p15:guide>
        <p15:guide id="10" orient="horz" pos="1051">
          <p15:clr>
            <a:srgbClr val="A4A3A4"/>
          </p15:clr>
        </p15:guide>
        <p15:guide id="11" pos="173">
          <p15:clr>
            <a:srgbClr val="A4A3A4"/>
          </p15:clr>
        </p15:guide>
        <p15:guide id="12" pos="1325">
          <p15:clr>
            <a:srgbClr val="A4A3A4"/>
          </p15:clr>
        </p15:guide>
        <p15:guide id="13" pos="5957">
          <p15:clr>
            <a:srgbClr val="A4A3A4"/>
          </p15:clr>
        </p15:guide>
        <p15:guide id="14" pos="2477">
          <p15:clr>
            <a:srgbClr val="A4A3A4"/>
          </p15:clr>
        </p15:guide>
        <p15:guide id="15" pos="1907">
          <p15:clr>
            <a:srgbClr val="A4A3A4"/>
          </p15:clr>
        </p15:guide>
        <p15:guide id="16" pos="3071">
          <p15:clr>
            <a:srgbClr val="A4A3A4"/>
          </p15:clr>
        </p15:guide>
        <p15:guide id="17" pos="4205">
          <p15:clr>
            <a:srgbClr val="A4A3A4"/>
          </p15:clr>
        </p15:guide>
        <p15:guide id="18" pos="3629">
          <p15:clr>
            <a:srgbClr val="A4A3A4"/>
          </p15:clr>
        </p15:guide>
        <p15:guide id="19" pos="749">
          <p15:clr>
            <a:srgbClr val="A4A3A4"/>
          </p15:clr>
        </p15:guide>
        <p15:guide id="20" pos="4781">
          <p15:clr>
            <a:srgbClr val="A4A3A4"/>
          </p15:clr>
        </p15:guide>
        <p15:guide id="21" pos="5381">
          <p15:clr>
            <a:srgbClr val="A4A3A4"/>
          </p15:clr>
        </p15:guide>
        <p15:guide id="22" pos="77">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1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442359"/>
    <a:srgbClr val="333333"/>
    <a:srgbClr val="505050"/>
    <a:srgbClr val="00FFFF"/>
    <a:srgbClr val="CC00CC"/>
    <a:srgbClr val="5F5F5F"/>
    <a:srgbClr val="FF99F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7" autoAdjust="0"/>
    <p:restoredTop sz="98655" autoAdjust="0"/>
  </p:normalViewPr>
  <p:slideViewPr>
    <p:cSldViewPr>
      <p:cViewPr>
        <p:scale>
          <a:sx n="101" d="100"/>
          <a:sy n="101" d="100"/>
        </p:scale>
        <p:origin x="-102" y="-174"/>
      </p:cViewPr>
      <p:guideLst>
        <p:guide orient="horz" pos="187"/>
        <p:guide orient="horz" pos="763"/>
        <p:guide orient="horz" pos="1339"/>
        <p:guide orient="horz" pos="2491"/>
        <p:guide orient="horz" pos="4195"/>
        <p:guide orient="horz" pos="3055"/>
        <p:guide orient="horz" pos="1915"/>
        <p:guide orient="horz" pos="3623"/>
        <p:guide orient="horz" pos="907"/>
        <p:guide orient="horz" pos="1051"/>
        <p:guide pos="173"/>
        <p:guide pos="1325"/>
        <p:guide pos="5957"/>
        <p:guide pos="2477"/>
        <p:guide pos="1907"/>
        <p:guide pos="3071"/>
        <p:guide pos="4205"/>
        <p:guide pos="3629"/>
        <p:guide pos="749"/>
        <p:guide pos="4781"/>
        <p:guide pos="5381"/>
        <p:guide pos="77"/>
      </p:guideLst>
    </p:cSldViewPr>
  </p:slideViewPr>
  <p:outlineViewPr>
    <p:cViewPr>
      <p:scale>
        <a:sx n="33" d="100"/>
        <a:sy n="33" d="100"/>
      </p:scale>
      <p:origin x="0" y="-216"/>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618"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Microsoft Dynamics</a:t>
            </a:r>
            <a:endParaRPr lang="en-US" dirty="0"/>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pPr/>
              <a:t>2/3/2015</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marL="0" marR="0" indent="0" algn="l" defTabSz="932651" rtl="0" eaLnBrk="1" fontAlgn="auto" latinLnBrk="0" hangingPunct="1">
              <a:lnSpc>
                <a:spcPct val="100000"/>
              </a:lnSpc>
              <a:spcBef>
                <a:spcPts val="0"/>
              </a:spcBef>
              <a:spcAft>
                <a:spcPts val="0"/>
              </a:spcAft>
              <a:buClrTx/>
              <a:buSzTx/>
              <a:buFontTx/>
              <a:buNone/>
              <a:tabLst/>
              <a:defRPr sz="1200">
                <a:latin typeface="Segoe UI" pitchFamily="34" charset="0"/>
              </a:defRPr>
            </a:lvl1pPr>
          </a:lstStyle>
          <a:p>
            <a:r>
              <a:rPr lang="en-US" dirty="0" smtClean="0"/>
              <a:t>Microsoft Dynamics</a:t>
            </a:r>
          </a:p>
        </p:txBody>
      </p:sp>
      <p:sp>
        <p:nvSpPr>
          <p:cNvPr id="9" name="Slide Image Placeholder 8"/>
          <p:cNvSpPr>
            <a:spLocks noGrp="1" noRot="1" noChangeAspect="1"/>
          </p:cNvSpPr>
          <p:nvPr>
            <p:ph type="sldImg" idx="2"/>
          </p:nvPr>
        </p:nvSpPr>
        <p:spPr>
          <a:xfrm>
            <a:off x="1052513" y="685800"/>
            <a:ext cx="475297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2/3/2015</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2913A5-91FE-47F9-8BA3-7B5B27D9F43B}" type="datetime1">
              <a:rPr lang="en-US" smtClean="0"/>
              <a:t>2/3/2015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1576099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E2913A5-91FE-47F9-8BA3-7B5B27D9F43B}" type="datetime1">
              <a:rPr lang="en-US" smtClean="0"/>
              <a:t>2/3/2015</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3484017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Microsoft Confidential</a:t>
            </a:r>
            <a:endParaRPr lang="en-US" dirty="0"/>
          </a:p>
        </p:txBody>
      </p:sp>
      <p:sp>
        <p:nvSpPr>
          <p:cNvPr id="4" name="Slide Number Placeholder 3"/>
          <p:cNvSpPr>
            <a:spLocks noGrp="1"/>
          </p:cNvSpPr>
          <p:nvPr>
            <p:ph type="sldNum" sz="quarter" idx="11"/>
          </p:nvPr>
        </p:nvSpPr>
        <p:spPr/>
        <p:txBody>
          <a:bodyPr/>
          <a:lstStyle/>
          <a:p>
            <a:fld id="{25B1B22E-D3C8-4129-8E85-2E5037E3E69B}" type="slidenum">
              <a:rPr lang="en-US" smtClean="0"/>
              <a:pPr/>
              <a:t>‹#›</a:t>
            </a:fld>
            <a:endParaRPr lang="en-US" dirty="0"/>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091081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664797"/>
          </a:xfrm>
        </p:spPr>
        <p:txBody>
          <a:bodyPr/>
          <a:lstStyle>
            <a:lvl1pP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sp>
        <p:nvSpPr>
          <p:cNvPr id="5" name="Title 4"/>
          <p:cNvSpPr>
            <a:spLocks noGrp="1"/>
          </p:cNvSpPr>
          <p:nvPr>
            <p:ph type="title"/>
          </p:nvPr>
        </p:nvSpPr>
        <p:spPr>
          <a:xfrm>
            <a:off x="274651" y="295274"/>
            <a:ext cx="9206410" cy="747897"/>
          </a:xfrm>
        </p:spPr>
        <p:txBody>
          <a:bodyPr/>
          <a:lstStyle/>
          <a:p>
            <a:r>
              <a:rPr lang="en-US"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6999197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t>Microsoft Confidential</a:t>
            </a:r>
            <a:endParaRPr lang="en-US" dirty="0"/>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SECTION | DEMO ORANGE 5">
    <p:bg>
      <p:bgPr>
        <a:blipFill dpi="0" rotWithShape="1">
          <a:blip r:embed="rId2">
            <a:lum/>
          </a:blip>
          <a:srcRect/>
          <a:stretch>
            <a:fillRect l="-11000" t="-25000" r="-11000"/>
          </a:stretch>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1" y="4868863"/>
            <a:ext cx="3027363" cy="2125662"/>
          </a:xfrm>
          <a:prstGeom prst="rect">
            <a:avLst/>
          </a:prstGeom>
          <a:solidFill>
            <a:schemeClr val="accent6">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userDrawn="1"/>
        </p:nvSpPr>
        <p:spPr bwMode="auto">
          <a:xfrm>
            <a:off x="1" y="1"/>
            <a:ext cx="3027362" cy="4868863"/>
          </a:xfrm>
          <a:prstGeom prst="rect">
            <a:avLst/>
          </a:prstGeom>
          <a:solidFill>
            <a:schemeClr val="accent5">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2237" y="278700"/>
            <a:ext cx="2905125" cy="2843837"/>
          </a:xfrm>
          <a:noFill/>
        </p:spPr>
        <p:txBody>
          <a:bodyPr lIns="146289" tIns="91431" rIns="146289" bIns="91431" anchor="t" anchorCtr="0"/>
          <a:lstStyle>
            <a:lvl1pPr>
              <a:defRPr sz="48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4785" y="4868865"/>
            <a:ext cx="2902579" cy="1379537"/>
          </a:xfrm>
          <a:noFill/>
        </p:spPr>
        <p:txBody>
          <a:bodyPr tIns="109717" bIns="109717">
            <a:noAutofit/>
          </a:bodyPr>
          <a:lstStyle>
            <a:lvl1pPr marL="0" indent="0">
              <a:spcBef>
                <a:spcPts val="0"/>
              </a:spcBef>
              <a:buNone/>
              <a:defRPr sz="1400" b="0">
                <a:solidFill>
                  <a:schemeClr val="bg1"/>
                </a:solidFill>
                <a:latin typeface="+mn-lt"/>
              </a:defRPr>
            </a:lvl1pPr>
          </a:lstStyle>
          <a:p>
            <a:pPr lvl="0"/>
            <a:r>
              <a:rPr lang="en-US" smtClean="0"/>
              <a:t>Click to edit Master text styles</a:t>
            </a:r>
          </a:p>
        </p:txBody>
      </p:sp>
      <p:sp>
        <p:nvSpPr>
          <p:cNvPr id="8" name="TextBox 7"/>
          <p:cNvSpPr txBox="1"/>
          <p:nvPr userDrawn="1"/>
        </p:nvSpPr>
        <p:spPr>
          <a:xfrm>
            <a:off x="122237" y="6240462"/>
            <a:ext cx="2514600" cy="517065"/>
          </a:xfrm>
          <a:prstGeom prst="rect">
            <a:avLst/>
          </a:prstGeom>
          <a:noFill/>
        </p:spPr>
        <p:txBody>
          <a:bodyPr wrap="square" lIns="182880" tIns="146304" rIns="182880" bIns="146304" rtlCol="0">
            <a:sp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r>
              <a:rPr lang="en-US" sz="1600" dirty="0" smtClean="0">
                <a:solidFill>
                  <a:schemeClr val="bg1"/>
                </a:solidFill>
              </a:rPr>
              <a:t>[Insert your logo here]</a:t>
            </a:r>
          </a:p>
        </p:txBody>
      </p:sp>
    </p:spTree>
    <p:extLst>
      <p:ext uri="{BB962C8B-B14F-4D97-AF65-F5344CB8AC3E}">
        <p14:creationId xmlns:p14="http://schemas.microsoft.com/office/powerpoint/2010/main" val="33188067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747897"/>
          </a:xfrm>
          <a:prstGeom prst="rect">
            <a:avLst/>
          </a:prstGeom>
        </p:spPr>
        <p:txBody>
          <a:bodyPr vert="horz" wrap="square" lIns="146289" tIns="0" rIns="146289"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t>Microsoft Confidential</a:t>
            </a:r>
            <a:endParaRPr lang="en-US" dirty="0"/>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10" r:id="rId1"/>
    <p:sldLayoutId id="2147484098" r:id="rId2"/>
    <p:sldLayoutId id="2147484087" r:id="rId3"/>
    <p:sldLayoutId id="2147484187" r:id="rId4"/>
    <p:sldLayoutId id="2147484099" r:id="rId5"/>
    <p:sldLayoutId id="2147484100" r:id="rId6"/>
    <p:sldLayoutId id="2147484092" r:id="rId7"/>
    <p:sldLayoutId id="2147484093" r:id="rId8"/>
    <p:sldLayoutId id="2147484207" r:id="rId9"/>
    <p:sldLayoutId id="2147484094" r:id="rId10"/>
    <p:sldLayoutId id="2147484096"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slideLayout" Target="../slideLayouts/slideLayout8.xml"/><Relationship Id="rId1" Type="http://schemas.openxmlformats.org/officeDocument/2006/relationships/tags" Target="../tags/tag1.xml"/><Relationship Id="rId5" Type="http://schemas.openxmlformats.org/officeDocument/2006/relationships/hyperlink" Target="http://go.microsoft.com/fwlink/p/?LinkID=309289" TargetMode="External"/><Relationship Id="rId4" Type="http://schemas.openxmlformats.org/officeDocument/2006/relationships/hyperlink" Target="mailto:mscrmdf@microsoft.com?subject=eBook:%20Start%20working%20in%20CRM%202013%20(/1:help/2:V6.0/3:V6.0.1/4:eBook-What-s-changed-in-CRM-2013.pptx/5:None/6:en-us/7:Both)&amp;body=Thanks%20for%20taking%20the%20time%20to%20send%20us%20your%20feedback.%20What%20would%20you%20like%20to%20let%20us%20know%20about%20this%20eBook?"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78700"/>
            <a:ext cx="2905125" cy="2179040"/>
          </a:xfrm>
        </p:spPr>
        <p:txBody>
          <a:bodyPr/>
          <a:lstStyle/>
          <a:p>
            <a:r>
              <a:rPr lang="en-US" dirty="0" smtClean="0"/>
              <a:t>Start working in CRM</a:t>
            </a:r>
            <a:endParaRPr lang="en-US" dirty="0"/>
          </a:p>
        </p:txBody>
      </p:sp>
      <p:sp>
        <p:nvSpPr>
          <p:cNvPr id="3" name="Text Placeholder 2"/>
          <p:cNvSpPr>
            <a:spLocks noGrp="1"/>
          </p:cNvSpPr>
          <p:nvPr>
            <p:ph type="body" sz="quarter" idx="14"/>
          </p:nvPr>
        </p:nvSpPr>
        <p:spPr/>
        <p:txBody>
          <a:bodyPr/>
          <a:lstStyle/>
          <a:p>
            <a:r>
              <a:rPr lang="en-US" dirty="0" smtClean="0"/>
              <a:t>[Brief description of contents of eBook]</a:t>
            </a:r>
          </a:p>
          <a:p>
            <a:endParaRPr lang="en-US" dirty="0" smtClean="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387265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703637" y="2516842"/>
            <a:ext cx="2929500" cy="523220"/>
          </a:xfrm>
          <a:prstGeom prst="rect">
            <a:avLst/>
          </a:prstGeom>
          <a:noFill/>
        </p:spPr>
        <p:txBody>
          <a:bodyPr wrap="square" rtlCol="0">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On the </a:t>
            </a:r>
            <a:r>
              <a:rPr lang="en-US" dirty="0" err="1"/>
              <a:t>nav</a:t>
            </a:r>
            <a:r>
              <a:rPr lang="en-US" dirty="0"/>
              <a:t> bar, click or tap </a:t>
            </a:r>
            <a:r>
              <a:rPr lang="en-US" b="1" dirty="0" smtClean="0"/>
              <a:t>Create</a:t>
            </a:r>
            <a:r>
              <a:rPr lang="en-US" dirty="0" smtClean="0"/>
              <a:t>,</a:t>
            </a:r>
            <a:endParaRPr lang="en-US" dirty="0"/>
          </a:p>
          <a:p>
            <a:endParaRPr lang="en-US" dirty="0"/>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create a new contact</a:t>
            </a:r>
          </a:p>
        </p:txBody>
      </p:sp>
      <p:sp>
        <p:nvSpPr>
          <p:cNvPr id="33" name="Rectangle 32"/>
          <p:cNvSpPr/>
          <p:nvPr/>
        </p:nvSpPr>
        <p:spPr>
          <a:xfrm>
            <a:off x="350837" y="1006384"/>
            <a:ext cx="5486400"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Meet someone new that you want to add to the system? </a:t>
            </a:r>
          </a:p>
        </p:txBody>
      </p:sp>
      <p:pic>
        <p:nvPicPr>
          <p:cNvPr id="8" name="Picture 7"/>
          <p:cNvPicPr>
            <a:picLocks noChangeAspect="1"/>
          </p:cNvPicPr>
          <p:nvPr/>
        </p:nvPicPr>
        <p:blipFill rotWithShape="1">
          <a:blip r:embed="rId2">
            <a:extLst>
              <a:ext uri="{28A0092B-C50C-407E-A947-70E740481C1C}">
                <a14:useLocalDpi xmlns:a14="http://schemas.microsoft.com/office/drawing/2010/main" val="0"/>
              </a:ext>
            </a:extLst>
          </a:blip>
          <a:srcRect l="68590" r="-258" b="93724"/>
          <a:stretch/>
        </p:blipFill>
        <p:spPr>
          <a:xfrm>
            <a:off x="2255837" y="1893009"/>
            <a:ext cx="4495800" cy="466651"/>
          </a:xfrm>
          <a:prstGeom prst="rect">
            <a:avLst/>
          </a:prstGeom>
          <a:ln>
            <a:solidFill>
              <a:schemeClr val="bg2"/>
            </a:solidFill>
          </a:ln>
        </p:spPr>
      </p:pic>
      <p:sp>
        <p:nvSpPr>
          <p:cNvPr id="16" name="TextBox 15"/>
          <p:cNvSpPr txBox="1"/>
          <p:nvPr/>
        </p:nvSpPr>
        <p:spPr>
          <a:xfrm>
            <a:off x="3246437" y="239852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18" name="Picture 17"/>
          <p:cNvPicPr>
            <a:picLocks noChangeAspect="1"/>
          </p:cNvPicPr>
          <p:nvPr/>
        </p:nvPicPr>
        <p:blipFill rotWithShape="1">
          <a:blip r:embed="rId2">
            <a:extLst>
              <a:ext uri="{28A0092B-C50C-407E-A947-70E740481C1C}">
                <a14:useLocalDpi xmlns:a14="http://schemas.microsoft.com/office/drawing/2010/main" val="0"/>
              </a:ext>
            </a:extLst>
          </a:blip>
          <a:srcRect l="19314" t="5948" r="43930" b="80901"/>
          <a:stretch/>
        </p:blipFill>
        <p:spPr>
          <a:xfrm>
            <a:off x="2452174" y="3649662"/>
            <a:ext cx="4495800" cy="842353"/>
          </a:xfrm>
          <a:prstGeom prst="rect">
            <a:avLst/>
          </a:prstGeom>
          <a:ln>
            <a:solidFill>
              <a:schemeClr val="bg2"/>
            </a:solidFill>
          </a:ln>
        </p:spPr>
      </p:pic>
      <p:sp>
        <p:nvSpPr>
          <p:cNvPr id="17" name="TextBox 16"/>
          <p:cNvSpPr txBox="1"/>
          <p:nvPr/>
        </p:nvSpPr>
        <p:spPr>
          <a:xfrm>
            <a:off x="3542744" y="4510689"/>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9" name="TextBox 18"/>
          <p:cNvSpPr txBox="1"/>
          <p:nvPr/>
        </p:nvSpPr>
        <p:spPr>
          <a:xfrm>
            <a:off x="3988584" y="4670732"/>
            <a:ext cx="2929500" cy="307777"/>
          </a:xfrm>
          <a:prstGeom prst="rect">
            <a:avLst/>
          </a:prstGeom>
          <a:noFill/>
        </p:spPr>
        <p:txBody>
          <a:bodyPr wrap="square" rtlCol="0">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and then click or tap </a:t>
            </a:r>
            <a:r>
              <a:rPr lang="en-US" b="1" dirty="0" smtClean="0"/>
              <a:t>Contact</a:t>
            </a:r>
            <a:r>
              <a:rPr lang="en-US" dirty="0" smtClean="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2477" y="1889158"/>
            <a:ext cx="365730" cy="365730"/>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9944" y="4064938"/>
            <a:ext cx="365730" cy="365730"/>
          </a:xfrm>
          <a:prstGeom prst="rect">
            <a:avLst/>
          </a:prstGeom>
        </p:spPr>
      </p:pic>
    </p:spTree>
    <p:extLst>
      <p:ext uri="{BB962C8B-B14F-4D97-AF65-F5344CB8AC3E}">
        <p14:creationId xmlns:p14="http://schemas.microsoft.com/office/powerpoint/2010/main" val="536490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737050" y="3958107"/>
            <a:ext cx="2929500" cy="508074"/>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F</a:t>
            </a:r>
            <a:r>
              <a:rPr lang="en-US" sz="1400" dirty="0" smtClean="0">
                <a:gradFill>
                  <a:gsLst>
                    <a:gs pos="2917">
                      <a:schemeClr val="tx1"/>
                    </a:gs>
                    <a:gs pos="30000">
                      <a:schemeClr val="tx1"/>
                    </a:gs>
                  </a:gsLst>
                  <a:lin ang="5400000" scaled="0"/>
                </a:gradFill>
              </a:rPr>
              <a:t>ill </a:t>
            </a:r>
            <a:r>
              <a:rPr lang="en-US" sz="1400" dirty="0">
                <a:gradFill>
                  <a:gsLst>
                    <a:gs pos="2917">
                      <a:schemeClr val="tx1"/>
                    </a:gs>
                    <a:gs pos="30000">
                      <a:schemeClr val="tx1"/>
                    </a:gs>
                  </a:gsLst>
                  <a:lin ang="5400000" scaled="0"/>
                </a:gradFill>
              </a:rPr>
              <a:t>in a few </a:t>
            </a:r>
            <a:r>
              <a:rPr lang="en-US" sz="1400" dirty="0" smtClean="0">
                <a:gradFill>
                  <a:gsLst>
                    <a:gs pos="2917">
                      <a:schemeClr val="tx1"/>
                    </a:gs>
                    <a:gs pos="30000">
                      <a:schemeClr val="tx1"/>
                    </a:gs>
                  </a:gsLst>
                  <a:lin ang="5400000" scaled="0"/>
                </a:gradFill>
              </a:rPr>
              <a:t>fields.</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(Only a last name is required.)</a:t>
            </a: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enter contact details</a:t>
            </a:r>
          </a:p>
        </p:txBody>
      </p:sp>
      <p:sp>
        <p:nvSpPr>
          <p:cNvPr id="12" name="TextBox 11"/>
          <p:cNvSpPr txBox="1"/>
          <p:nvPr/>
        </p:nvSpPr>
        <p:spPr>
          <a:xfrm>
            <a:off x="7484920" y="4124244"/>
            <a:ext cx="1779853" cy="363618"/>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t>
            </a:r>
            <a:r>
              <a:rPr lang="en-US" sz="1400" b="1" dirty="0" smtClean="0">
                <a:gradFill>
                  <a:gsLst>
                    <a:gs pos="2917">
                      <a:schemeClr val="tx1"/>
                    </a:gs>
                    <a:gs pos="30000">
                      <a:schemeClr val="tx1"/>
                    </a:gs>
                  </a:gsLst>
                  <a:lin ang="5400000" scaled="0"/>
                </a:gradFill>
              </a:rPr>
              <a:t>Save</a:t>
            </a:r>
            <a:r>
              <a:rPr lang="en-US" sz="1400" dirty="0" smtClean="0">
                <a:gradFill>
                  <a:gsLst>
                    <a:gs pos="2917">
                      <a:schemeClr val="tx1"/>
                    </a:gs>
                    <a:gs pos="30000">
                      <a:schemeClr val="tx1"/>
                    </a:gs>
                  </a:gsLst>
                  <a:lin ang="5400000" scaled="0"/>
                </a:gradFill>
              </a:rPr>
              <a:t>.</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17" name="TextBox 16"/>
          <p:cNvSpPr txBox="1"/>
          <p:nvPr/>
        </p:nvSpPr>
        <p:spPr>
          <a:xfrm>
            <a:off x="7198165" y="40123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3</a:t>
            </a:r>
            <a:endParaRPr lang="en-US" sz="2400" dirty="0" smtClean="0">
              <a:solidFill>
                <a:schemeClr val="accent5"/>
              </a:solidFill>
            </a:endParaRP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r="18644" b="37270"/>
          <a:stretch/>
        </p:blipFill>
        <p:spPr>
          <a:xfrm>
            <a:off x="510564" y="1875838"/>
            <a:ext cx="8944710" cy="2062607"/>
          </a:xfrm>
          <a:prstGeom prst="rect">
            <a:avLst/>
          </a:prstGeom>
        </p:spPr>
      </p:pic>
      <p:sp>
        <p:nvSpPr>
          <p:cNvPr id="13" name="TextBox 12"/>
          <p:cNvSpPr txBox="1"/>
          <p:nvPr/>
        </p:nvSpPr>
        <p:spPr>
          <a:xfrm>
            <a:off x="6982940" y="2110910"/>
            <a:ext cx="457200" cy="627864"/>
          </a:xfrm>
          <a:prstGeom prst="rect">
            <a:avLst/>
          </a:prstGeom>
          <a:noFill/>
        </p:spPr>
        <p:txBody>
          <a:bodyPr wrap="square" lIns="182880" tIns="146304" rIns="182880" bIns="146304" rtlCol="0">
            <a:spAutoFit/>
          </a:bodyPr>
          <a:lstStyle/>
          <a:p>
            <a:pPr defTabSz="932651">
              <a:lnSpc>
                <a:spcPct val="90000"/>
              </a:lnSpc>
              <a:spcAft>
                <a:spcPts val="600"/>
              </a:spcAft>
            </a:pPr>
            <a:r>
              <a:rPr lang="en-US" sz="2400" dirty="0" smtClean="0">
                <a:solidFill>
                  <a:srgbClr val="FF8C00"/>
                </a:solidFill>
                <a:latin typeface="Segoe UI"/>
              </a:rPr>
              <a:t>1</a:t>
            </a:r>
          </a:p>
        </p:txBody>
      </p:sp>
      <p:sp>
        <p:nvSpPr>
          <p:cNvPr id="18" name="TextBox 17"/>
          <p:cNvSpPr txBox="1"/>
          <p:nvPr/>
        </p:nvSpPr>
        <p:spPr>
          <a:xfrm>
            <a:off x="1421392" y="3866037"/>
            <a:ext cx="457200" cy="627864"/>
          </a:xfrm>
          <a:prstGeom prst="rect">
            <a:avLst/>
          </a:prstGeom>
          <a:noFill/>
        </p:spPr>
        <p:txBody>
          <a:bodyPr wrap="square" lIns="182880" tIns="146304" rIns="182880" bIns="146304" rtlCol="0">
            <a:spAutoFit/>
          </a:bodyPr>
          <a:lstStyle/>
          <a:p>
            <a:pPr defTabSz="932651">
              <a:lnSpc>
                <a:spcPct val="90000"/>
              </a:lnSpc>
              <a:spcAft>
                <a:spcPts val="600"/>
              </a:spcAft>
            </a:pPr>
            <a:r>
              <a:rPr lang="en-US" sz="2400" dirty="0">
                <a:solidFill>
                  <a:srgbClr val="FF8C00"/>
                </a:solidFill>
                <a:latin typeface="Segoe UI"/>
              </a:rPr>
              <a:t>2</a:t>
            </a:r>
            <a:endParaRPr lang="en-US" sz="2400" dirty="0" smtClean="0">
              <a:solidFill>
                <a:srgbClr val="FF8C00"/>
              </a:solidFill>
              <a:latin typeface="Segoe UI"/>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7342" y="2880501"/>
            <a:ext cx="365730" cy="365730"/>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7942" y="1856176"/>
            <a:ext cx="365730" cy="365730"/>
          </a:xfrm>
          <a:prstGeom prst="rect">
            <a:avLst/>
          </a:prstGeom>
        </p:spPr>
      </p:pic>
      <p:sp>
        <p:nvSpPr>
          <p:cNvPr id="21" name="TextBox 20"/>
          <p:cNvSpPr txBox="1"/>
          <p:nvPr/>
        </p:nvSpPr>
        <p:spPr>
          <a:xfrm>
            <a:off x="7253672" y="2197020"/>
            <a:ext cx="1909167" cy="363618"/>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a:t>
            </a:r>
            <a:r>
              <a:rPr lang="en-US" sz="1400" b="1" dirty="0" smtClean="0">
                <a:gradFill>
                  <a:gsLst>
                    <a:gs pos="2917">
                      <a:schemeClr val="tx1"/>
                    </a:gs>
                    <a:gs pos="30000">
                      <a:schemeClr val="tx1"/>
                    </a:gs>
                  </a:gsLst>
                  <a:lin ang="5400000" scaled="0"/>
                </a:gradFill>
              </a:rPr>
              <a:t>Create</a:t>
            </a:r>
            <a:r>
              <a:rPr lang="en-US" sz="1400" dirty="0" smtClean="0">
                <a:gradFill>
                  <a:gsLst>
                    <a:gs pos="2917">
                      <a:schemeClr val="tx1"/>
                    </a:gs>
                    <a:gs pos="30000">
                      <a:schemeClr val="tx1"/>
                    </a:gs>
                  </a:gsLst>
                  <a:lin ang="5400000" scaled="0"/>
                </a:gradFill>
              </a:rPr>
              <a:t>.</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73890" y="3516140"/>
            <a:ext cx="365730" cy="365730"/>
          </a:xfrm>
          <a:prstGeom prst="rect">
            <a:avLst/>
          </a:prstGeom>
        </p:spPr>
      </p:pic>
      <p:sp>
        <p:nvSpPr>
          <p:cNvPr id="23" name="TextBox 22"/>
          <p:cNvSpPr txBox="1"/>
          <p:nvPr/>
        </p:nvSpPr>
        <p:spPr>
          <a:xfrm>
            <a:off x="350837" y="963183"/>
            <a:ext cx="8274143" cy="726353"/>
          </a:xfrm>
          <a:prstGeom prst="rect">
            <a:avLst/>
          </a:prstGeom>
          <a:noFill/>
        </p:spPr>
        <p:txBody>
          <a:bodyPr wrap="square" lIns="182880" tIns="146304" rIns="182880" bIns="146304" rtlCol="0">
            <a:spAutoFit/>
          </a:bodyPr>
          <a:lstStyle/>
          <a:p>
            <a:r>
              <a:rPr lang="en-US" sz="1400" dirty="0" smtClean="0">
                <a:latin typeface="Segoe UI" panose="020B0502040204020203" pitchFamily="34" charset="0"/>
                <a:ea typeface="Segoe UI" panose="020B0502040204020203" pitchFamily="34" charset="0"/>
                <a:cs typeface="Segoe UI" panose="020B0502040204020203" pitchFamily="34" charset="0"/>
              </a:rPr>
              <a:t>Enter </a:t>
            </a:r>
            <a:r>
              <a:rPr lang="en-US" sz="1400" dirty="0">
                <a:latin typeface="Segoe UI" panose="020B0502040204020203" pitchFamily="34" charset="0"/>
                <a:ea typeface="Segoe UI" panose="020B0502040204020203" pitchFamily="34" charset="0"/>
                <a:cs typeface="Segoe UI" panose="020B0502040204020203" pitchFamily="34" charset="0"/>
              </a:rPr>
              <a:t>data for a few </a:t>
            </a:r>
            <a:r>
              <a:rPr lang="en-US" sz="1400" dirty="0" smtClean="0">
                <a:latin typeface="Segoe UI" panose="020B0502040204020203" pitchFamily="34" charset="0"/>
                <a:ea typeface="Segoe UI" panose="020B0502040204020203" pitchFamily="34" charset="0"/>
                <a:cs typeface="Segoe UI" panose="020B0502040204020203" pitchFamily="34" charset="0"/>
              </a:rPr>
              <a:t>fields, or more if you have it. You can come back and fill in the gaps later when you have more time.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7429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562869" y="2271844"/>
            <a:ext cx="4017568" cy="29977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a:t>
            </a:r>
            <a:r>
              <a:rPr lang="en-US" sz="1400" dirty="0">
                <a:gradFill>
                  <a:gsLst>
                    <a:gs pos="2917">
                      <a:schemeClr val="tx1"/>
                    </a:gs>
                    <a:gs pos="30000">
                      <a:schemeClr val="tx1"/>
                    </a:gs>
                  </a:gsLst>
                  <a:lin ang="5400000" scaled="0"/>
                </a:gradFill>
              </a:rPr>
              <a:t>the </a:t>
            </a:r>
            <a:r>
              <a:rPr lang="en-US" sz="1400" dirty="0" err="1">
                <a:gradFill>
                  <a:gsLst>
                    <a:gs pos="2917">
                      <a:schemeClr val="tx1"/>
                    </a:gs>
                    <a:gs pos="30000">
                      <a:schemeClr val="tx1"/>
                    </a:gs>
                  </a:gsLst>
                  <a:lin ang="5400000" scaled="0"/>
                </a:gradFill>
              </a:rPr>
              <a:t>nav</a:t>
            </a:r>
            <a:r>
              <a:rPr lang="en-US" sz="1400" dirty="0">
                <a:gradFill>
                  <a:gsLst>
                    <a:gs pos="2917">
                      <a:schemeClr val="tx1"/>
                    </a:gs>
                    <a:gs pos="30000">
                      <a:schemeClr val="tx1"/>
                    </a:gs>
                  </a:gsLst>
                  <a:lin ang="5400000" scaled="0"/>
                </a:gradFill>
              </a:rPr>
              <a:t> bar, </a:t>
            </a:r>
            <a:r>
              <a:rPr lang="en-US" sz="1400" dirty="0" smtClean="0">
                <a:gradFill>
                  <a:gsLst>
                    <a:gs pos="2917">
                      <a:schemeClr val="tx1"/>
                    </a:gs>
                    <a:gs pos="30000">
                      <a:schemeClr val="tx1"/>
                    </a:gs>
                  </a:gsLst>
                  <a:lin ang="5400000" scaled="0"/>
                </a:gradFill>
              </a:rPr>
              <a:t>click or </a:t>
            </a:r>
            <a:r>
              <a:rPr lang="en-US" sz="1400" dirty="0">
                <a:gradFill>
                  <a:gsLst>
                    <a:gs pos="2917">
                      <a:schemeClr val="tx1"/>
                    </a:gs>
                    <a:gs pos="30000">
                      <a:schemeClr val="tx1"/>
                    </a:gs>
                  </a:gsLst>
                  <a:lin ang="5400000" scaled="0"/>
                </a:gradFill>
              </a:rPr>
              <a:t>tap your </a:t>
            </a:r>
            <a:r>
              <a:rPr lang="en-US" sz="1400" dirty="0" smtClean="0">
                <a:gradFill>
                  <a:gsLst>
                    <a:gs pos="2917">
                      <a:schemeClr val="tx1"/>
                    </a:gs>
                    <a:gs pos="30000">
                      <a:schemeClr val="tx1"/>
                    </a:gs>
                  </a:gsLst>
                  <a:lin ang="5400000" scaled="0"/>
                </a:gradFill>
              </a:rPr>
              <a:t>work area, </a:t>
            </a: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find your accounts</a:t>
            </a:r>
          </a:p>
        </p:txBody>
      </p:sp>
      <p:sp>
        <p:nvSpPr>
          <p:cNvPr id="33" name="Rectangle 32"/>
          <p:cNvSpPr/>
          <p:nvPr/>
        </p:nvSpPr>
        <p:spPr>
          <a:xfrm>
            <a:off x="369073" y="1006384"/>
            <a:ext cx="8211364"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If you work mostly with other companies, you’ll probably use accounts to keep track of them.</a:t>
            </a:r>
          </a:p>
        </p:txBody>
      </p:sp>
      <p:pic>
        <p:nvPicPr>
          <p:cNvPr id="15" name="Picture 14"/>
          <p:cNvPicPr>
            <a:picLocks noChangeAspect="1"/>
          </p:cNvPicPr>
          <p:nvPr/>
        </p:nvPicPr>
        <p:blipFill rotWithShape="1">
          <a:blip r:embed="rId2">
            <a:extLst>
              <a:ext uri="{28A0092B-C50C-407E-A947-70E740481C1C}">
                <a14:useLocalDpi xmlns:a14="http://schemas.microsoft.com/office/drawing/2010/main" val="0"/>
              </a:ext>
            </a:extLst>
          </a:blip>
          <a:srcRect l="19005" t="3989" r="44761" b="83796"/>
          <a:stretch/>
        </p:blipFill>
        <p:spPr>
          <a:xfrm>
            <a:off x="2713037" y="3361352"/>
            <a:ext cx="5569983" cy="914400"/>
          </a:xfrm>
          <a:prstGeom prst="rect">
            <a:avLst/>
          </a:prstGeom>
        </p:spPr>
      </p:pic>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475" t="1200" r="55877" b="94648"/>
          <a:stretch/>
        </p:blipFill>
        <p:spPr>
          <a:xfrm>
            <a:off x="2429260" y="1806318"/>
            <a:ext cx="4462639" cy="287245"/>
          </a:xfrm>
          <a:prstGeom prst="rect">
            <a:avLst/>
          </a:prstGeom>
        </p:spPr>
      </p:pic>
      <p:sp>
        <p:nvSpPr>
          <p:cNvPr id="20" name="TextBox 19"/>
          <p:cNvSpPr txBox="1"/>
          <p:nvPr/>
        </p:nvSpPr>
        <p:spPr>
          <a:xfrm>
            <a:off x="4313237" y="2134013"/>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21" name="TextBox 20"/>
          <p:cNvSpPr txBox="1"/>
          <p:nvPr/>
        </p:nvSpPr>
        <p:spPr>
          <a:xfrm>
            <a:off x="3495775" y="435195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2" name="TextBox 11"/>
          <p:cNvSpPr txBox="1"/>
          <p:nvPr/>
        </p:nvSpPr>
        <p:spPr>
          <a:xfrm>
            <a:off x="3871250" y="4534839"/>
            <a:ext cx="2853300" cy="680775"/>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Accounts</a:t>
            </a:r>
            <a:r>
              <a:rPr lang="en-US" sz="1400" dirty="0" smtClean="0">
                <a:gradFill>
                  <a:gsLst>
                    <a:gs pos="2917">
                      <a:schemeClr val="tx1"/>
                    </a:gs>
                    <a:gs pos="30000">
                      <a:schemeClr val="tx1"/>
                    </a:gs>
                  </a:gsLst>
                  <a:lin ang="5400000" scaled="0"/>
                </a:gradFill>
              </a:rPr>
              <a:t>.</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77012" y="1732699"/>
            <a:ext cx="365730" cy="3657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45016" y="4000471"/>
            <a:ext cx="365730" cy="365730"/>
          </a:xfrm>
          <a:prstGeom prst="rect">
            <a:avLst/>
          </a:prstGeom>
        </p:spPr>
      </p:pic>
    </p:spTree>
    <p:extLst>
      <p:ext uri="{BB962C8B-B14F-4D97-AF65-F5344CB8AC3E}">
        <p14:creationId xmlns:p14="http://schemas.microsoft.com/office/powerpoint/2010/main" val="255070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158572" y="4067825"/>
            <a:ext cx="2468865" cy="52837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 company name to see more details.</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view accounts in a list</a:t>
            </a:r>
          </a:p>
        </p:txBody>
      </p:sp>
      <p:pic>
        <p:nvPicPr>
          <p:cNvPr id="22" name="Picture 21"/>
          <p:cNvPicPr>
            <a:picLocks noChangeAspect="1"/>
          </p:cNvPicPr>
          <p:nvPr/>
        </p:nvPicPr>
        <p:blipFill rotWithShape="1">
          <a:blip r:embed="rId2">
            <a:extLst>
              <a:ext uri="{28A0092B-C50C-407E-A947-70E740481C1C}">
                <a14:useLocalDpi xmlns:a14="http://schemas.microsoft.com/office/drawing/2010/main" val="0"/>
              </a:ext>
            </a:extLst>
          </a:blip>
          <a:srcRect r="7208" b="57024"/>
          <a:stretch/>
        </p:blipFill>
        <p:spPr>
          <a:xfrm>
            <a:off x="503237" y="1510697"/>
            <a:ext cx="8346616" cy="2443765"/>
          </a:xfrm>
          <a:prstGeom prst="rect">
            <a:avLst/>
          </a:prstGeom>
          <a:ln>
            <a:solidFill>
              <a:schemeClr val="bg2"/>
            </a:solidFill>
          </a:ln>
        </p:spPr>
      </p:pic>
      <p:sp>
        <p:nvSpPr>
          <p:cNvPr id="8" name="Rectangle 7"/>
          <p:cNvSpPr/>
          <p:nvPr/>
        </p:nvSpPr>
        <p:spPr>
          <a:xfrm>
            <a:off x="363380" y="1006384"/>
            <a:ext cx="7302657"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When you go to Accounts for the first time, you’ll see a list of your active accounts.</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r="2049"/>
          <a:stretch/>
        </p:blipFill>
        <p:spPr>
          <a:xfrm>
            <a:off x="5456237" y="4385473"/>
            <a:ext cx="1792193" cy="2184800"/>
          </a:xfrm>
          <a:prstGeom prst="rect">
            <a:avLst/>
          </a:prstGeom>
          <a:ln>
            <a:solidFill>
              <a:schemeClr val="bg2"/>
            </a:solidFill>
          </a:ln>
        </p:spPr>
      </p:pic>
      <p:sp>
        <p:nvSpPr>
          <p:cNvPr id="14" name="TextBox 13"/>
          <p:cNvSpPr txBox="1"/>
          <p:nvPr/>
        </p:nvSpPr>
        <p:spPr>
          <a:xfrm>
            <a:off x="7346603" y="4643108"/>
            <a:ext cx="1836482" cy="1535805"/>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a:t>You’ll see several different ways to view accounts when you click or tap </a:t>
            </a:r>
            <a:r>
              <a:rPr lang="en-US" sz="1400" dirty="0" smtClean="0"/>
              <a:t>this </a:t>
            </a:r>
            <a:r>
              <a:rPr lang="en-US" sz="1400" dirty="0"/>
              <a:t>arrow. </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82700" y="4332013"/>
            <a:ext cx="365730" cy="36573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8572" y="3392196"/>
            <a:ext cx="365730" cy="365730"/>
          </a:xfrm>
          <a:prstGeom prst="rect">
            <a:avLst/>
          </a:prstGeom>
        </p:spPr>
      </p:pic>
    </p:spTree>
    <p:extLst>
      <p:ext uri="{BB962C8B-B14F-4D97-AF65-F5344CB8AC3E}">
        <p14:creationId xmlns:p14="http://schemas.microsoft.com/office/powerpoint/2010/main" val="2468351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see more account details</a:t>
            </a: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t="1" r="17975" b="30730"/>
          <a:stretch/>
        </p:blipFill>
        <p:spPr>
          <a:xfrm>
            <a:off x="427037" y="1736925"/>
            <a:ext cx="8750003" cy="3589137"/>
          </a:xfrm>
          <a:prstGeom prst="rect">
            <a:avLst/>
          </a:prstGeom>
          <a:ln>
            <a:solidFill>
              <a:schemeClr val="bg2"/>
            </a:solidFill>
          </a:ln>
        </p:spPr>
      </p:pic>
      <p:sp>
        <p:nvSpPr>
          <p:cNvPr id="6" name="Rectangle 5"/>
          <p:cNvSpPr/>
          <p:nvPr/>
        </p:nvSpPr>
        <p:spPr>
          <a:xfrm>
            <a:off x="402973" y="1006384"/>
            <a:ext cx="74916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L</a:t>
            </a:r>
            <a:r>
              <a:rPr lang="en-US" sz="1400" dirty="0" smtClean="0">
                <a:latin typeface="Segoe UI" panose="020B0502040204020203" pitchFamily="34" charset="0"/>
                <a:ea typeface="Segoe UI" panose="020B0502040204020203" pitchFamily="34" charset="0"/>
                <a:cs typeface="Segoe UI" panose="020B0502040204020203" pitchFamily="34" charset="0"/>
              </a:rPr>
              <a:t>ike </a:t>
            </a:r>
            <a:r>
              <a:rPr lang="en-US" sz="1400" dirty="0">
                <a:latin typeface="Segoe UI" panose="020B0502040204020203" pitchFamily="34" charset="0"/>
                <a:ea typeface="Segoe UI" panose="020B0502040204020203" pitchFamily="34" charset="0"/>
                <a:cs typeface="Segoe UI" panose="020B0502040204020203" pitchFamily="34" charset="0"/>
              </a:rPr>
              <a:t>with your contacts, you’ll see all related info, including recent news updates from your colleagues and the status of any service cases and recent opportunities. </a:t>
            </a:r>
          </a:p>
        </p:txBody>
      </p:sp>
    </p:spTree>
    <p:extLst>
      <p:ext uri="{BB962C8B-B14F-4D97-AF65-F5344CB8AC3E}">
        <p14:creationId xmlns:p14="http://schemas.microsoft.com/office/powerpoint/2010/main" val="2365898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add contacts to an account</a:t>
            </a:r>
          </a:p>
        </p:txBody>
      </p:sp>
      <p:sp>
        <p:nvSpPr>
          <p:cNvPr id="11" name="TextBox 10"/>
          <p:cNvSpPr txBox="1"/>
          <p:nvPr/>
        </p:nvSpPr>
        <p:spPr>
          <a:xfrm>
            <a:off x="6899586" y="4633449"/>
            <a:ext cx="2366651" cy="890388"/>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To add a contact to an account, in the </a:t>
            </a:r>
            <a:r>
              <a:rPr lang="en-US" sz="1400" b="1" dirty="0" smtClean="0">
                <a:gradFill>
                  <a:gsLst>
                    <a:gs pos="2917">
                      <a:schemeClr val="tx1"/>
                    </a:gs>
                    <a:gs pos="30000">
                      <a:schemeClr val="tx1"/>
                    </a:gs>
                  </a:gsLst>
                  <a:lin ang="5400000" scaled="0"/>
                </a:gradFill>
              </a:rPr>
              <a:t>Contacts </a:t>
            </a:r>
            <a:r>
              <a:rPr lang="en-US" sz="1400" dirty="0" smtClean="0">
                <a:gradFill>
                  <a:gsLst>
                    <a:gs pos="2917">
                      <a:schemeClr val="tx1"/>
                    </a:gs>
                    <a:gs pos="30000">
                      <a:schemeClr val="tx1"/>
                    </a:gs>
                  </a:gsLst>
                  <a:lin ang="5400000" scaled="0"/>
                </a:gradFill>
              </a:rPr>
              <a:t>section of the screen, click or tap the plus sign.</a:t>
            </a:r>
          </a:p>
        </p:txBody>
      </p:sp>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t="1" r="17975" b="30730"/>
          <a:stretch/>
        </p:blipFill>
        <p:spPr>
          <a:xfrm>
            <a:off x="753438" y="1737316"/>
            <a:ext cx="6034126" cy="2475120"/>
          </a:xfrm>
          <a:prstGeom prst="rect">
            <a:avLst/>
          </a:prstGeom>
          <a:ln>
            <a:solidFill>
              <a:schemeClr val="bg2"/>
            </a:solidFill>
          </a:ln>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5311" y="3544603"/>
            <a:ext cx="3523653" cy="1994953"/>
          </a:xfrm>
          <a:prstGeom prst="rect">
            <a:avLst/>
          </a:prstGeom>
          <a:ln w="28575" cap="rnd">
            <a:solidFill>
              <a:schemeClr val="accent5"/>
            </a:solidFill>
          </a:ln>
        </p:spPr>
      </p:pic>
      <p:cxnSp>
        <p:nvCxnSpPr>
          <p:cNvPr id="32" name="Straight Connector 31"/>
          <p:cNvCxnSpPr/>
          <p:nvPr/>
        </p:nvCxnSpPr>
        <p:spPr>
          <a:xfrm flipV="1">
            <a:off x="6558964" y="3264745"/>
            <a:ext cx="76200" cy="279858"/>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34" name="Straight Connector 33"/>
          <p:cNvCxnSpPr/>
          <p:nvPr/>
        </p:nvCxnSpPr>
        <p:spPr>
          <a:xfrm flipV="1">
            <a:off x="3035311" y="3188545"/>
            <a:ext cx="1771053" cy="356058"/>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sp>
        <p:nvSpPr>
          <p:cNvPr id="38" name="TextBox 37"/>
          <p:cNvSpPr txBox="1"/>
          <p:nvPr/>
        </p:nvSpPr>
        <p:spPr>
          <a:xfrm>
            <a:off x="2925491" y="5722783"/>
            <a:ext cx="2399008" cy="593879"/>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Type a name in the field, or you can search for the contact’s name to add it. </a:t>
            </a: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16" name="TextBox 15"/>
          <p:cNvSpPr txBox="1"/>
          <p:nvPr/>
        </p:nvSpPr>
        <p:spPr>
          <a:xfrm>
            <a:off x="5837237" y="43171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9" name="TextBox 18"/>
          <p:cNvSpPr txBox="1"/>
          <p:nvPr/>
        </p:nvSpPr>
        <p:spPr>
          <a:xfrm>
            <a:off x="3170237" y="494506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40" name="Rectangle 39"/>
          <p:cNvSpPr/>
          <p:nvPr/>
        </p:nvSpPr>
        <p:spPr>
          <a:xfrm>
            <a:off x="402973" y="1006384"/>
            <a:ext cx="81012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An account can have multiple contacts associated with it. </a:t>
            </a:r>
            <a:r>
              <a:rPr lang="en-US" sz="1400" dirty="0" smtClean="0">
                <a:latin typeface="Segoe UI" panose="020B0502040204020203" pitchFamily="34" charset="0"/>
                <a:ea typeface="Segoe UI" panose="020B0502040204020203" pitchFamily="34" charset="0"/>
                <a:cs typeface="Segoe UI" panose="020B0502040204020203" pitchFamily="34" charset="0"/>
              </a:rPr>
              <a:t>The </a:t>
            </a:r>
            <a:r>
              <a:rPr lang="en-US" sz="1400" dirty="0">
                <a:latin typeface="Segoe UI" panose="020B0502040204020203" pitchFamily="34" charset="0"/>
                <a:ea typeface="Segoe UI" panose="020B0502040204020203" pitchFamily="34" charset="0"/>
                <a:cs typeface="Segoe UI" panose="020B0502040204020203" pitchFamily="34" charset="0"/>
              </a:rPr>
              <a:t>larger the account, the more contacts you’ll likely want to add.</a:t>
            </a:r>
          </a:p>
        </p:txBody>
      </p: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7913" y="4414544"/>
            <a:ext cx="365730" cy="365730"/>
          </a:xfrm>
          <a:prstGeom prst="rect">
            <a:avLst/>
          </a:prstGeom>
        </p:spPr>
      </p:pic>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0127" y="4888863"/>
            <a:ext cx="365730" cy="365730"/>
          </a:xfrm>
          <a:prstGeom prst="rect">
            <a:avLst/>
          </a:prstGeom>
        </p:spPr>
      </p:pic>
    </p:spTree>
    <p:extLst>
      <p:ext uri="{BB962C8B-B14F-4D97-AF65-F5344CB8AC3E}">
        <p14:creationId xmlns:p14="http://schemas.microsoft.com/office/powerpoint/2010/main" val="81041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479214" cy="609398"/>
          </a:xfrm>
        </p:spPr>
        <p:txBody>
          <a:bodyPr vert="horz" wrap="square" lIns="146289" tIns="0" rIns="146289" bIns="0" rtlCol="0" anchor="t">
            <a:spAutoFit/>
          </a:bodyPr>
          <a:lstStyle/>
          <a:p>
            <a:r>
              <a:rPr lang="en-US" sz="4400" dirty="0"/>
              <a:t>pick up where you left off</a:t>
            </a:r>
          </a:p>
        </p:txBody>
      </p:sp>
      <p:sp>
        <p:nvSpPr>
          <p:cNvPr id="33" name="Rectangle 32"/>
          <p:cNvSpPr/>
          <p:nvPr/>
        </p:nvSpPr>
        <p:spPr>
          <a:xfrm>
            <a:off x="326773" y="1055885"/>
            <a:ext cx="5815264"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It’s easy to get back to the work you did most recently.</a:t>
            </a:r>
          </a:p>
        </p:txBody>
      </p:sp>
      <p:pic>
        <p:nvPicPr>
          <p:cNvPr id="10" name="Picture 9"/>
          <p:cNvPicPr>
            <a:picLocks noChangeAspect="1"/>
          </p:cNvPicPr>
          <p:nvPr/>
        </p:nvPicPr>
        <p:blipFill rotWithShape="1">
          <a:blip r:embed="rId2">
            <a:extLst>
              <a:ext uri="{28A0092B-C50C-407E-A947-70E740481C1C}">
                <a14:useLocalDpi xmlns:a14="http://schemas.microsoft.com/office/drawing/2010/main" val="0"/>
              </a:ext>
            </a:extLst>
          </a:blip>
          <a:srcRect l="-154" t="-1132" r="55404" b="84676"/>
          <a:stretch/>
        </p:blipFill>
        <p:spPr>
          <a:xfrm>
            <a:off x="1557473" y="1549235"/>
            <a:ext cx="4907404" cy="1219200"/>
          </a:xfrm>
          <a:prstGeom prst="rect">
            <a:avLst/>
          </a:prstGeom>
        </p:spPr>
      </p:pic>
      <p:sp>
        <p:nvSpPr>
          <p:cNvPr id="11" name="TextBox 10"/>
          <p:cNvSpPr txBox="1"/>
          <p:nvPr/>
        </p:nvSpPr>
        <p:spPr>
          <a:xfrm>
            <a:off x="6588688" y="1439862"/>
            <a:ext cx="2601349" cy="1301522"/>
          </a:xfrm>
          <a:prstGeom prst="rect">
            <a:avLst/>
          </a:prstGeom>
          <a:noFill/>
        </p:spPr>
        <p:txBody>
          <a:bodyPr wrap="square" lIns="182862" tIns="91431" rIns="182862" bIns="91431" rtlCol="0">
            <a:noAutofit/>
          </a:bodyPr>
          <a:lstStyle/>
          <a:p>
            <a:pPr>
              <a:lnSpc>
                <a:spcPct val="150000"/>
              </a:lnSpc>
              <a:spcAft>
                <a:spcPts val="600"/>
              </a:spcAft>
            </a:pPr>
            <a:r>
              <a:rPr lang="en-US" sz="1400" dirty="0" smtClean="0">
                <a:gradFill>
                  <a:gsLst>
                    <a:gs pos="2917">
                      <a:schemeClr val="tx1"/>
                    </a:gs>
                    <a:gs pos="30000">
                      <a:schemeClr val="tx1"/>
                    </a:gs>
                  </a:gsLst>
                  <a:lin ang="5400000" scaled="0"/>
                </a:gradFill>
              </a:rPr>
              <a:t>To see a tile for each customer you worked on most recently, on </a:t>
            </a:r>
            <a:r>
              <a:rPr lang="en-US" sz="1400" dirty="0">
                <a:gradFill>
                  <a:gsLst>
                    <a:gs pos="2917">
                      <a:schemeClr val="tx1"/>
                    </a:gs>
                    <a:gs pos="30000">
                      <a:schemeClr val="tx1"/>
                    </a:gs>
                  </a:gsLst>
                  <a:lin ang="5400000" scaled="0"/>
                </a:gradFill>
              </a:rPr>
              <a:t>the </a:t>
            </a:r>
            <a:r>
              <a:rPr lang="en-US" sz="1400" dirty="0" err="1">
                <a:gradFill>
                  <a:gsLst>
                    <a:gs pos="2917">
                      <a:schemeClr val="tx1"/>
                    </a:gs>
                    <a:gs pos="30000">
                      <a:schemeClr val="tx1"/>
                    </a:gs>
                  </a:gsLst>
                  <a:lin ang="5400000" scaled="0"/>
                </a:gradFill>
              </a:rPr>
              <a:t>nav</a:t>
            </a:r>
            <a:r>
              <a:rPr lang="en-US" sz="1400" dirty="0">
                <a:gradFill>
                  <a:gsLst>
                    <a:gs pos="2917">
                      <a:schemeClr val="tx1"/>
                    </a:gs>
                    <a:gs pos="30000">
                      <a:schemeClr val="tx1"/>
                    </a:gs>
                  </a:gsLst>
                  <a:lin ang="5400000" scaled="0"/>
                </a:gradFill>
              </a:rPr>
              <a:t> bar, next to </a:t>
            </a:r>
            <a:r>
              <a:rPr lang="en-US" sz="1400" b="1" dirty="0">
                <a:gradFill>
                  <a:gsLst>
                    <a:gs pos="2917">
                      <a:schemeClr val="tx1"/>
                    </a:gs>
                    <a:gs pos="30000">
                      <a:schemeClr val="tx1"/>
                    </a:gs>
                  </a:gsLst>
                  <a:lin ang="5400000" scaled="0"/>
                </a:gradFill>
              </a:rPr>
              <a:t>Accounts</a:t>
            </a:r>
            <a:r>
              <a:rPr lang="en-US" sz="1400" dirty="0">
                <a:gradFill>
                  <a:gsLst>
                    <a:gs pos="2917">
                      <a:schemeClr val="tx1"/>
                    </a:gs>
                    <a:gs pos="30000">
                      <a:schemeClr val="tx1"/>
                    </a:gs>
                  </a:gsLst>
                  <a:lin ang="5400000" scaled="0"/>
                </a:gradFill>
              </a:rPr>
              <a:t>, </a:t>
            </a:r>
            <a:r>
              <a:rPr lang="en-US" sz="1400" dirty="0" smtClean="0">
                <a:gradFill>
                  <a:gsLst>
                    <a:gs pos="2917">
                      <a:schemeClr val="tx1"/>
                    </a:gs>
                    <a:gs pos="30000">
                      <a:schemeClr val="tx1"/>
                    </a:gs>
                  </a:gsLst>
                  <a:lin ang="5400000" scaled="0"/>
                </a:gradFill>
              </a:rPr>
              <a:t>click or tap        .</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508" y="2830390"/>
            <a:ext cx="269329" cy="269329"/>
          </a:xfrm>
          <a:prstGeom prst="rect">
            <a:avLst/>
          </a:prstGeom>
        </p:spPr>
      </p:pic>
      <p:sp>
        <p:nvSpPr>
          <p:cNvPr id="16" name="TextBox 15"/>
          <p:cNvSpPr txBox="1"/>
          <p:nvPr/>
        </p:nvSpPr>
        <p:spPr>
          <a:xfrm>
            <a:off x="4984843" y="172725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2" name="TextBox 11"/>
          <p:cNvSpPr txBox="1"/>
          <p:nvPr/>
        </p:nvSpPr>
        <p:spPr>
          <a:xfrm>
            <a:off x="2305832" y="3079644"/>
            <a:ext cx="3024112" cy="457200"/>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To get right back </a:t>
            </a:r>
            <a:r>
              <a:rPr lang="en-US" sz="1400" dirty="0">
                <a:gradFill>
                  <a:gsLst>
                    <a:gs pos="2917">
                      <a:schemeClr val="tx1"/>
                    </a:gs>
                    <a:gs pos="30000">
                      <a:schemeClr val="tx1"/>
                    </a:gs>
                  </a:gsLst>
                  <a:lin ang="5400000" scaled="0"/>
                </a:gradFill>
              </a:rPr>
              <a:t>to </a:t>
            </a:r>
            <a:r>
              <a:rPr lang="en-US" sz="1400" dirty="0" smtClean="0">
                <a:gradFill>
                  <a:gsLst>
                    <a:gs pos="2917">
                      <a:schemeClr val="tx1"/>
                    </a:gs>
                    <a:gs pos="30000">
                      <a:schemeClr val="tx1"/>
                    </a:gs>
                  </a:gsLst>
                  <a:lin ang="5400000" scaled="0"/>
                </a:gradFill>
              </a:rPr>
              <a:t>what you were </a:t>
            </a:r>
            <a:r>
              <a:rPr lang="en-US" sz="1400" dirty="0">
                <a:gradFill>
                  <a:gsLst>
                    <a:gs pos="2917">
                      <a:schemeClr val="tx1"/>
                    </a:gs>
                    <a:gs pos="30000">
                      <a:schemeClr val="tx1"/>
                    </a:gs>
                  </a:gsLst>
                  <a:lin ang="5400000" scaled="0"/>
                </a:gradFill>
              </a:rPr>
              <a:t>doing, </a:t>
            </a:r>
            <a:r>
              <a:rPr lang="en-US" sz="1400" dirty="0" smtClean="0">
                <a:gradFill>
                  <a:gsLst>
                    <a:gs pos="2917">
                      <a:schemeClr val="tx1"/>
                    </a:gs>
                    <a:gs pos="30000">
                      <a:schemeClr val="tx1"/>
                    </a:gs>
                  </a:gsLst>
                  <a:lin ang="5400000" scaled="0"/>
                </a:gradFill>
              </a:rPr>
              <a:t>click </a:t>
            </a:r>
            <a:r>
              <a:rPr lang="en-US" sz="1400" dirty="0">
                <a:gradFill>
                  <a:gsLst>
                    <a:gs pos="2917">
                      <a:schemeClr val="tx1"/>
                    </a:gs>
                    <a:gs pos="30000">
                      <a:schemeClr val="tx1"/>
                    </a:gs>
                  </a:gsLst>
                  <a:lin ang="5400000" scaled="0"/>
                </a:gradFill>
              </a:rPr>
              <a:t>or tap a </a:t>
            </a:r>
            <a:r>
              <a:rPr lang="en-US" sz="1400" dirty="0" smtClean="0">
                <a:gradFill>
                  <a:gsLst>
                    <a:gs pos="2917">
                      <a:schemeClr val="tx1"/>
                    </a:gs>
                    <a:gs pos="30000">
                      <a:schemeClr val="tx1"/>
                    </a:gs>
                  </a:gsLst>
                  <a:lin ang="5400000" scaled="0"/>
                </a:gradFill>
              </a:rPr>
              <a:t>tile.</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13" name="TextBox 12"/>
          <p:cNvSpPr txBox="1"/>
          <p:nvPr/>
        </p:nvSpPr>
        <p:spPr>
          <a:xfrm>
            <a:off x="1874837" y="26407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7" name="TextBox 16"/>
          <p:cNvSpPr txBox="1"/>
          <p:nvPr/>
        </p:nvSpPr>
        <p:spPr>
          <a:xfrm>
            <a:off x="6283737" y="4792662"/>
            <a:ext cx="2677700" cy="1341906"/>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smtClean="0"/>
              <a:t>Picking up where you left off works </a:t>
            </a:r>
            <a:r>
              <a:rPr lang="en-US" sz="1400" dirty="0"/>
              <a:t>for other types of info too, not just </a:t>
            </a:r>
            <a:r>
              <a:rPr lang="en-US" sz="1400" dirty="0" smtClean="0"/>
              <a:t>for accounts</a:t>
            </a:r>
            <a:r>
              <a:rPr lang="en-US" sz="1400" dirty="0"/>
              <a:t>. </a:t>
            </a:r>
            <a:r>
              <a:rPr lang="en-US" sz="1400" dirty="0" smtClean="0"/>
              <a:t>Give </a:t>
            </a:r>
            <a:r>
              <a:rPr lang="en-US" sz="1400" dirty="0"/>
              <a:t>it a try!</a:t>
            </a:r>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42043" y="1647052"/>
            <a:ext cx="365730" cy="365730"/>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40944" y="2651123"/>
            <a:ext cx="365730" cy="365730"/>
          </a:xfrm>
          <a:prstGeom prst="rect">
            <a:avLst/>
          </a:prstGeom>
        </p:spPr>
      </p:pic>
    </p:spTree>
    <p:extLst>
      <p:ext uri="{BB962C8B-B14F-4D97-AF65-F5344CB8AC3E}">
        <p14:creationId xmlns:p14="http://schemas.microsoft.com/office/powerpoint/2010/main" val="353549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452185" y="2288528"/>
            <a:ext cx="3442452" cy="24813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a:t>
            </a:r>
            <a:r>
              <a:rPr lang="en-US" sz="1400" b="1" dirty="0" smtClean="0">
                <a:gradFill>
                  <a:gsLst>
                    <a:gs pos="2917">
                      <a:schemeClr val="tx1"/>
                    </a:gs>
                    <a:gs pos="30000">
                      <a:schemeClr val="tx1"/>
                    </a:gs>
                  </a:gsLst>
                  <a:lin ang="5400000" scaled="0"/>
                </a:gradFill>
              </a:rPr>
              <a:t>Sales</a:t>
            </a:r>
            <a:r>
              <a:rPr lang="en-US" sz="1400" dirty="0" smtClean="0">
                <a:gradFill>
                  <a:gsLst>
                    <a:gs pos="2917">
                      <a:schemeClr val="tx1"/>
                    </a:gs>
                    <a:gs pos="30000">
                      <a:schemeClr val="tx1"/>
                    </a:gs>
                  </a:gsLst>
                  <a:lin ang="5400000" scaled="0"/>
                </a:gradFill>
              </a:rPr>
              <a:t>,</a:t>
            </a: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view your leads</a:t>
            </a:r>
          </a:p>
        </p:txBody>
      </p:sp>
      <p:pic>
        <p:nvPicPr>
          <p:cNvPr id="24" name="Picture 23"/>
          <p:cNvPicPr>
            <a:picLocks noChangeAspect="1"/>
          </p:cNvPicPr>
          <p:nvPr/>
        </p:nvPicPr>
        <p:blipFill rotWithShape="1">
          <a:blip r:embed="rId2">
            <a:extLst>
              <a:ext uri="{28A0092B-C50C-407E-A947-70E740481C1C}">
                <a14:useLocalDpi xmlns:a14="http://schemas.microsoft.com/office/drawing/2010/main" val="0"/>
              </a:ext>
            </a:extLst>
          </a:blip>
          <a:srcRect t="2" r="69692" b="92893"/>
          <a:stretch/>
        </p:blipFill>
        <p:spPr>
          <a:xfrm>
            <a:off x="2408237" y="1764498"/>
            <a:ext cx="4343400" cy="482679"/>
          </a:xfrm>
          <a:prstGeom prst="rect">
            <a:avLst/>
          </a:prstGeom>
          <a:ln>
            <a:solidFill>
              <a:schemeClr val="bg2"/>
            </a:solidFill>
          </a:ln>
        </p:spPr>
      </p:pic>
      <p:sp>
        <p:nvSpPr>
          <p:cNvPr id="26" name="TextBox 25"/>
          <p:cNvSpPr txBox="1"/>
          <p:nvPr/>
        </p:nvSpPr>
        <p:spPr>
          <a:xfrm>
            <a:off x="4159078" y="2152713"/>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l="31344" t="4198" r="17217" b="80252"/>
          <a:stretch/>
        </p:blipFill>
        <p:spPr>
          <a:xfrm>
            <a:off x="2689686" y="3288543"/>
            <a:ext cx="5072383" cy="1035970"/>
          </a:xfrm>
          <a:prstGeom prst="rect">
            <a:avLst/>
          </a:prstGeom>
        </p:spPr>
      </p:pic>
      <p:sp>
        <p:nvSpPr>
          <p:cNvPr id="27" name="TextBox 26"/>
          <p:cNvSpPr txBox="1"/>
          <p:nvPr/>
        </p:nvSpPr>
        <p:spPr>
          <a:xfrm>
            <a:off x="6072561" y="437718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0" name="Rectangle 9"/>
          <p:cNvSpPr/>
          <p:nvPr/>
        </p:nvSpPr>
        <p:spPr>
          <a:xfrm>
            <a:off x="413133" y="1055885"/>
            <a:ext cx="6643304"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For those of you in sales, you can track your potential business with leads.</a:t>
            </a:r>
          </a:p>
        </p:txBody>
      </p:sp>
      <p:sp>
        <p:nvSpPr>
          <p:cNvPr id="12" name="TextBox 11"/>
          <p:cNvSpPr txBox="1"/>
          <p:nvPr/>
        </p:nvSpPr>
        <p:spPr>
          <a:xfrm>
            <a:off x="6446837" y="4502868"/>
            <a:ext cx="2743200" cy="384645"/>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Leads</a:t>
            </a:r>
            <a:r>
              <a:rPr lang="en-US" sz="1400" dirty="0" smtClean="0">
                <a:gradFill>
                  <a:gsLst>
                    <a:gs pos="2917">
                      <a:schemeClr val="tx1"/>
                    </a:gs>
                    <a:gs pos="30000">
                      <a:schemeClr val="tx1"/>
                    </a:gs>
                  </a:gsLst>
                  <a:lin ang="5400000" scaled="0"/>
                </a:gradFill>
              </a:rPr>
              <a:t>.</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9937" y="1758539"/>
            <a:ext cx="365730" cy="365730"/>
          </a:xfrm>
          <a:prstGeom prst="rect">
            <a:avLst/>
          </a:prstGeom>
        </p:spPr>
      </p:pic>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9409" y="3895149"/>
            <a:ext cx="365730" cy="365730"/>
          </a:xfrm>
          <a:prstGeom prst="rect">
            <a:avLst/>
          </a:prstGeom>
        </p:spPr>
      </p:pic>
    </p:spTree>
    <p:extLst>
      <p:ext uri="{BB962C8B-B14F-4D97-AF65-F5344CB8AC3E}">
        <p14:creationId xmlns:p14="http://schemas.microsoft.com/office/powerpoint/2010/main" val="2840351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112837" y="3805730"/>
            <a:ext cx="3429000" cy="52837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 name to see more details.</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a:lstStyle/>
          <a:p>
            <a:r>
              <a:rPr lang="en-US" sz="4400" baseline="0" dirty="0" smtClean="0"/>
              <a:t>view leads in a list</a:t>
            </a:r>
            <a:endParaRPr lang="en-US" sz="4400" dirty="0"/>
          </a:p>
        </p:txBody>
      </p:sp>
      <p:pic>
        <p:nvPicPr>
          <p:cNvPr id="22" name="Picture 21"/>
          <p:cNvPicPr>
            <a:picLocks noChangeAspect="1"/>
          </p:cNvPicPr>
          <p:nvPr/>
        </p:nvPicPr>
        <p:blipFill rotWithShape="1">
          <a:blip r:embed="rId2">
            <a:extLst>
              <a:ext uri="{28A0092B-C50C-407E-A947-70E740481C1C}">
                <a14:useLocalDpi xmlns:a14="http://schemas.microsoft.com/office/drawing/2010/main" val="0"/>
              </a:ext>
            </a:extLst>
          </a:blip>
          <a:srcRect r="39337" b="68149"/>
          <a:stretch/>
        </p:blipFill>
        <p:spPr>
          <a:xfrm>
            <a:off x="489937" y="1420366"/>
            <a:ext cx="8672510" cy="2153096"/>
          </a:xfrm>
          <a:prstGeom prst="rect">
            <a:avLst/>
          </a:prstGeom>
          <a:ln>
            <a:solidFill>
              <a:schemeClr val="bg2"/>
            </a:solidFill>
          </a:ln>
        </p:spPr>
      </p:pic>
      <p:sp>
        <p:nvSpPr>
          <p:cNvPr id="8" name="Rectangle 7"/>
          <p:cNvSpPr/>
          <p:nvPr/>
        </p:nvSpPr>
        <p:spPr>
          <a:xfrm>
            <a:off x="427037" y="1006384"/>
            <a:ext cx="5486400"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You’ll see a list of your open leads.</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r="12555" b="11663"/>
          <a:stretch/>
        </p:blipFill>
        <p:spPr>
          <a:xfrm>
            <a:off x="5380037" y="4106862"/>
            <a:ext cx="1592151" cy="2388390"/>
          </a:xfrm>
          <a:prstGeom prst="rect">
            <a:avLst/>
          </a:prstGeom>
          <a:ln>
            <a:solidFill>
              <a:schemeClr val="bg2"/>
            </a:solidFill>
          </a:ln>
        </p:spPr>
      </p:pic>
      <p:sp>
        <p:nvSpPr>
          <p:cNvPr id="14" name="TextBox 13"/>
          <p:cNvSpPr txBox="1"/>
          <p:nvPr/>
        </p:nvSpPr>
        <p:spPr>
          <a:xfrm>
            <a:off x="7109953" y="4364497"/>
            <a:ext cx="2052493" cy="1535805"/>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a:t>You’ll see several different ways to view leads when you click or tap </a:t>
            </a:r>
            <a:r>
              <a:rPr lang="en-US" sz="1400" dirty="0" smtClean="0"/>
              <a:t>this arrow. </a:t>
            </a:r>
            <a:endParaRPr lang="en-US" sz="1400" dirty="0"/>
          </a:p>
        </p:txBody>
      </p:sp>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637" y="3116262"/>
            <a:ext cx="365730" cy="365730"/>
          </a:xfrm>
          <a:prstGeom prst="rect">
            <a:avLst/>
          </a:prstGeom>
        </p:spPr>
      </p:pic>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5006" y="4060000"/>
            <a:ext cx="365730" cy="365730"/>
          </a:xfrm>
          <a:prstGeom prst="rect">
            <a:avLst/>
          </a:prstGeom>
        </p:spPr>
      </p:pic>
    </p:spTree>
    <p:extLst>
      <p:ext uri="{BB962C8B-B14F-4D97-AF65-F5344CB8AC3E}">
        <p14:creationId xmlns:p14="http://schemas.microsoft.com/office/powerpoint/2010/main" val="2040122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806517" y="2510350"/>
            <a:ext cx="3469120" cy="484801"/>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a:t>
            </a:r>
            <a:r>
              <a:rPr lang="en-US" sz="1400" b="1" dirty="0" smtClean="0">
                <a:gradFill>
                  <a:gsLst>
                    <a:gs pos="2917">
                      <a:schemeClr val="tx1"/>
                    </a:gs>
                    <a:gs pos="30000">
                      <a:schemeClr val="tx1"/>
                    </a:gs>
                  </a:gsLst>
                  <a:lin ang="5400000" scaled="0"/>
                </a:gradFill>
              </a:rPr>
              <a:t>Sales</a:t>
            </a:r>
            <a:r>
              <a:rPr lang="en-US" sz="1400" dirty="0" smtClean="0">
                <a:gradFill>
                  <a:gsLst>
                    <a:gs pos="2917">
                      <a:schemeClr val="tx1"/>
                    </a:gs>
                    <a:gs pos="30000">
                      <a:schemeClr val="tx1"/>
                    </a:gs>
                  </a:gsLst>
                  <a:lin ang="5400000" scaled="0"/>
                </a:gradFill>
              </a:rPr>
              <a:t>,</a:t>
            </a: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view your opportunities</a:t>
            </a:r>
          </a:p>
        </p:txBody>
      </p:sp>
      <p:pic>
        <p:nvPicPr>
          <p:cNvPr id="24" name="Picture 23"/>
          <p:cNvPicPr>
            <a:picLocks noChangeAspect="1"/>
          </p:cNvPicPr>
          <p:nvPr/>
        </p:nvPicPr>
        <p:blipFill rotWithShape="1">
          <a:blip r:embed="rId2">
            <a:extLst>
              <a:ext uri="{28A0092B-C50C-407E-A947-70E740481C1C}">
                <a14:useLocalDpi xmlns:a14="http://schemas.microsoft.com/office/drawing/2010/main" val="0"/>
              </a:ext>
            </a:extLst>
          </a:blip>
          <a:srcRect t="2" r="69692" b="92893"/>
          <a:stretch/>
        </p:blipFill>
        <p:spPr>
          <a:xfrm>
            <a:off x="2709920" y="1973262"/>
            <a:ext cx="4343400" cy="482679"/>
          </a:xfrm>
          <a:prstGeom prst="rect">
            <a:avLst/>
          </a:prstGeom>
          <a:ln>
            <a:solidFill>
              <a:schemeClr val="bg2"/>
            </a:solidFill>
          </a:ln>
        </p:spPr>
      </p:pic>
      <p:sp>
        <p:nvSpPr>
          <p:cNvPr id="26" name="TextBox 25"/>
          <p:cNvSpPr txBox="1"/>
          <p:nvPr/>
        </p:nvSpPr>
        <p:spPr>
          <a:xfrm>
            <a:off x="4460761" y="2361477"/>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l="43446" t="5142" r="1261" b="81416"/>
          <a:stretch/>
        </p:blipFill>
        <p:spPr>
          <a:xfrm>
            <a:off x="1663240" y="3510186"/>
            <a:ext cx="5571514" cy="915043"/>
          </a:xfrm>
          <a:prstGeom prst="rect">
            <a:avLst/>
          </a:prstGeom>
        </p:spPr>
      </p:pic>
      <p:sp>
        <p:nvSpPr>
          <p:cNvPr id="27" name="TextBox 26"/>
          <p:cNvSpPr txBox="1"/>
          <p:nvPr/>
        </p:nvSpPr>
        <p:spPr>
          <a:xfrm>
            <a:off x="5608637" y="4625204"/>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0" name="Rectangle 9"/>
          <p:cNvSpPr/>
          <p:nvPr/>
        </p:nvSpPr>
        <p:spPr>
          <a:xfrm>
            <a:off x="326773" y="1006384"/>
            <a:ext cx="8787064" cy="738664"/>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An opportunity is someone who is almost ready to buy – in other words, it’s a deal that you’re ready to win.</a:t>
            </a:r>
          </a:p>
          <a:p>
            <a:endParaRPr lang="en-US" sz="1400" dirty="0">
              <a:latin typeface="Segoe UI" panose="020B0502040204020203" pitchFamily="34" charset="0"/>
              <a:ea typeface="Segoe UI" panose="020B0502040204020203" pitchFamily="34" charset="0"/>
              <a:cs typeface="Segoe UI" panose="020B0502040204020203" pitchFamily="34" charset="0"/>
            </a:endParaRPr>
          </a:p>
          <a:p>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13" name="TextBox 12"/>
          <p:cNvSpPr txBox="1"/>
          <p:nvPr/>
        </p:nvSpPr>
        <p:spPr>
          <a:xfrm>
            <a:off x="6053486" y="4760289"/>
            <a:ext cx="3403251" cy="548732"/>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Opportunities</a:t>
            </a:r>
            <a:r>
              <a:rPr lang="en-US" sz="1400" dirty="0" smtClean="0">
                <a:gradFill>
                  <a:gsLst>
                    <a:gs pos="2917">
                      <a:schemeClr val="tx1"/>
                    </a:gs>
                    <a:gs pos="30000">
                      <a:schemeClr val="tx1"/>
                    </a:gs>
                  </a:gsLst>
                  <a:lin ang="5400000" scaled="0"/>
                </a:gradFill>
              </a:rPr>
              <a:t>.</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06875" y="1973262"/>
            <a:ext cx="365730" cy="36573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8307" y="4159487"/>
            <a:ext cx="365730" cy="365730"/>
          </a:xfrm>
          <a:prstGeom prst="rect">
            <a:avLst/>
          </a:prstGeom>
        </p:spPr>
      </p:pic>
    </p:spTree>
    <p:extLst>
      <p:ext uri="{BB962C8B-B14F-4D97-AF65-F5344CB8AC3E}">
        <p14:creationId xmlns:p14="http://schemas.microsoft.com/office/powerpoint/2010/main" val="353313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vert="horz" wrap="square" lIns="146289" tIns="0" rIns="146289" bIns="0" rtlCol="0" anchor="t">
            <a:spAutoFit/>
          </a:bodyPr>
          <a:lstStyle/>
          <a:p>
            <a:r>
              <a:rPr lang="en-US" sz="4400" dirty="0"/>
              <a:t>welcome to Microsoft Dynamics CRM!</a:t>
            </a:r>
          </a:p>
        </p:txBody>
      </p:sp>
      <p:sp>
        <p:nvSpPr>
          <p:cNvPr id="4" name="TextBox 3"/>
          <p:cNvSpPr txBox="1"/>
          <p:nvPr/>
        </p:nvSpPr>
        <p:spPr>
          <a:xfrm>
            <a:off x="427037" y="1902087"/>
            <a:ext cx="2853300" cy="2385248"/>
          </a:xfrm>
          <a:prstGeom prst="rect">
            <a:avLst/>
          </a:prstGeom>
          <a:noFill/>
        </p:spPr>
        <p:txBody>
          <a:bodyPr wrap="square" lIns="182862" tIns="91431" rIns="182862" bIns="91431" rtlCol="0">
            <a:noAutofit/>
          </a:bodyPr>
          <a:lstStyle/>
          <a:p>
            <a:pPr>
              <a:lnSpc>
                <a:spcPct val="90000"/>
              </a:lnSpc>
              <a:spcAft>
                <a:spcPts val="600"/>
              </a:spcAft>
            </a:pPr>
            <a:r>
              <a:rPr lang="en-US" sz="1200" dirty="0" smtClean="0">
                <a:gradFill>
                  <a:gsLst>
                    <a:gs pos="2917">
                      <a:schemeClr val="tx1"/>
                    </a:gs>
                    <a:gs pos="30000">
                      <a:schemeClr val="tx1"/>
                    </a:gs>
                  </a:gsLst>
                  <a:lin ang="5400000" scaled="0"/>
                </a:gradFill>
              </a:rPr>
              <a:t>This guide shows you how to:</a:t>
            </a:r>
          </a:p>
          <a:p>
            <a:pPr marL="171450" indent="-171450">
              <a:lnSpc>
                <a:spcPct val="90000"/>
              </a:lnSpc>
              <a:spcAft>
                <a:spcPts val="600"/>
              </a:spcAft>
              <a:buFont typeface="Arial" panose="020B0604020202020204" pitchFamily="34" charset="0"/>
              <a:buChar char="•"/>
            </a:pPr>
            <a:r>
              <a:rPr lang="en-US" sz="1200" dirty="0" smtClean="0">
                <a:gradFill>
                  <a:gsLst>
                    <a:gs pos="2917">
                      <a:schemeClr val="tx1"/>
                    </a:gs>
                    <a:gs pos="30000">
                      <a:schemeClr val="tx1"/>
                    </a:gs>
                  </a:gsLst>
                  <a:lin ang="5400000" scaled="0"/>
                </a:gradFill>
              </a:rPr>
              <a:t>Find your work area in CRM</a:t>
            </a:r>
          </a:p>
          <a:p>
            <a:pPr marL="171450" indent="-171450">
              <a:lnSpc>
                <a:spcPct val="90000"/>
              </a:lnSpc>
              <a:spcAft>
                <a:spcPts val="600"/>
              </a:spcAft>
              <a:buFont typeface="Arial" panose="020B0604020202020204" pitchFamily="34" charset="0"/>
              <a:buChar char="•"/>
            </a:pPr>
            <a:r>
              <a:rPr lang="en-US" sz="1200" dirty="0" smtClean="0">
                <a:gradFill>
                  <a:gsLst>
                    <a:gs pos="2917">
                      <a:schemeClr val="tx1"/>
                    </a:gs>
                    <a:gs pos="30000">
                      <a:schemeClr val="tx1"/>
                    </a:gs>
                  </a:gsLst>
                  <a:lin ang="5400000" scaled="0"/>
                </a:gradFill>
              </a:rPr>
              <a:t>Work with contacts, accounts, leads, and opportunities</a:t>
            </a:r>
          </a:p>
          <a:p>
            <a:pPr marL="171450" indent="-171450">
              <a:lnSpc>
                <a:spcPct val="90000"/>
              </a:lnSpc>
              <a:spcAft>
                <a:spcPts val="600"/>
              </a:spcAft>
              <a:buFont typeface="Arial" panose="020B0604020202020204" pitchFamily="34" charset="0"/>
              <a:buChar char="•"/>
            </a:pPr>
            <a:r>
              <a:rPr lang="en-US" sz="1200" dirty="0" smtClean="0">
                <a:gradFill>
                  <a:gsLst>
                    <a:gs pos="2917">
                      <a:schemeClr val="tx1"/>
                    </a:gs>
                    <a:gs pos="30000">
                      <a:schemeClr val="tx1"/>
                    </a:gs>
                  </a:gsLst>
                  <a:lin ang="5400000" scaled="0"/>
                </a:gradFill>
              </a:rPr>
              <a:t>Enter data quickly and easily</a:t>
            </a:r>
          </a:p>
          <a:p>
            <a:pPr marL="171450" indent="-171450">
              <a:lnSpc>
                <a:spcPct val="90000"/>
              </a:lnSpc>
              <a:spcAft>
                <a:spcPts val="600"/>
              </a:spcAft>
              <a:buFont typeface="Arial" panose="020B0604020202020204" pitchFamily="34" charset="0"/>
              <a:buChar char="•"/>
            </a:pPr>
            <a:r>
              <a:rPr lang="en-US" sz="1200" dirty="0">
                <a:gradFill>
                  <a:gsLst>
                    <a:gs pos="2917">
                      <a:schemeClr val="tx1"/>
                    </a:gs>
                    <a:gs pos="30000">
                      <a:schemeClr val="tx1"/>
                    </a:gs>
                  </a:gsLst>
                  <a:lin ang="5400000" scaled="0"/>
                </a:gradFill>
              </a:rPr>
              <a:t>Place calls, send email, and take notes</a:t>
            </a:r>
          </a:p>
          <a:p>
            <a:pPr marL="171450" indent="-171450">
              <a:lnSpc>
                <a:spcPct val="90000"/>
              </a:lnSpc>
              <a:spcAft>
                <a:spcPts val="600"/>
              </a:spcAft>
              <a:buFont typeface="Arial" panose="020B0604020202020204" pitchFamily="34" charset="0"/>
              <a:buChar char="•"/>
            </a:pPr>
            <a:r>
              <a:rPr lang="en-US" sz="1200" dirty="0" smtClean="0">
                <a:gradFill>
                  <a:gsLst>
                    <a:gs pos="2917">
                      <a:schemeClr val="tx1"/>
                    </a:gs>
                    <a:gs pos="30000">
                      <a:schemeClr val="tx1"/>
                    </a:gs>
                  </a:gsLst>
                  <a:lin ang="5400000" scaled="0"/>
                </a:gradFill>
              </a:rPr>
              <a:t>Check the current status of service cases for a customer</a:t>
            </a:r>
          </a:p>
          <a:p>
            <a:pPr>
              <a:lnSpc>
                <a:spcPct val="90000"/>
              </a:lnSpc>
              <a:spcAft>
                <a:spcPts val="600"/>
              </a:spcAft>
            </a:pPr>
            <a:r>
              <a:rPr lang="en-US" sz="1200" dirty="0" smtClean="0">
                <a:gradFill>
                  <a:gsLst>
                    <a:gs pos="2917">
                      <a:schemeClr val="tx1"/>
                    </a:gs>
                    <a:gs pos="30000">
                      <a:schemeClr val="tx1"/>
                    </a:gs>
                  </a:gsLst>
                  <a:lin ang="5400000" scaled="0"/>
                </a:gradFill>
              </a:rPr>
              <a:t>And get  up and running quickly with Microsoft Dynamics CRM!</a:t>
            </a:r>
          </a:p>
          <a:p>
            <a:pPr>
              <a:lnSpc>
                <a:spcPct val="90000"/>
              </a:lnSpc>
              <a:spcAft>
                <a:spcPts val="600"/>
              </a:spcAft>
            </a:pPr>
            <a:endParaRPr lang="en-US" sz="1200" dirty="0" smtClean="0">
              <a:gradFill>
                <a:gsLst>
                  <a:gs pos="2917">
                    <a:schemeClr val="tx1"/>
                  </a:gs>
                  <a:gs pos="30000">
                    <a:schemeClr val="tx1"/>
                  </a:gs>
                </a:gsLst>
                <a:lin ang="5400000" scaled="0"/>
              </a:gradFill>
            </a:endParaRPr>
          </a:p>
          <a:p>
            <a:pPr>
              <a:lnSpc>
                <a:spcPct val="90000"/>
              </a:lnSpc>
              <a:spcAft>
                <a:spcPts val="600"/>
              </a:spcAft>
            </a:pPr>
            <a:endParaRPr lang="en-US" sz="1200" dirty="0">
              <a:gradFill>
                <a:gsLst>
                  <a:gs pos="2917">
                    <a:schemeClr val="tx1"/>
                  </a:gs>
                  <a:gs pos="30000">
                    <a:schemeClr val="tx1"/>
                  </a:gs>
                </a:gsLst>
                <a:lin ang="5400000" scaled="0"/>
              </a:gradFill>
            </a:endParaRPr>
          </a:p>
          <a:p>
            <a:pPr>
              <a:lnSpc>
                <a:spcPct val="90000"/>
              </a:lnSpc>
              <a:spcAft>
                <a:spcPts val="600"/>
              </a:spcAft>
            </a:pPr>
            <a:endParaRPr lang="en-US" sz="1200" dirty="0">
              <a:gradFill>
                <a:gsLst>
                  <a:gs pos="2917">
                    <a:schemeClr val="tx1"/>
                  </a:gs>
                  <a:gs pos="30000">
                    <a:schemeClr val="tx1"/>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1237" y="1408843"/>
            <a:ext cx="5618504" cy="3414838"/>
          </a:xfrm>
          <a:prstGeom prst="rect">
            <a:avLst/>
          </a:prstGeom>
          <a:ln>
            <a:solidFill>
              <a:schemeClr val="bg2"/>
            </a:solidFill>
          </a:ln>
        </p:spPr>
      </p:pic>
      <p:sp>
        <p:nvSpPr>
          <p:cNvPr id="6" name="TextBox 5"/>
          <p:cNvSpPr txBox="1"/>
          <p:nvPr/>
        </p:nvSpPr>
        <p:spPr>
          <a:xfrm>
            <a:off x="434974" y="6213389"/>
            <a:ext cx="5181600" cy="433965"/>
          </a:xfrm>
          <a:prstGeom prst="rect">
            <a:avLst/>
          </a:prstGeom>
          <a:noFill/>
        </p:spPr>
        <p:txBody>
          <a:bodyPr wrap="square" lIns="182880" tIns="146304" rIns="182880" bIns="146304" rtlCol="0">
            <a:spAutoFit/>
          </a:bodyPr>
          <a:lstStyle/>
          <a:p>
            <a:pPr>
              <a:lnSpc>
                <a:spcPct val="90000"/>
              </a:lnSpc>
              <a:spcAft>
                <a:spcPts val="600"/>
              </a:spcAft>
            </a:pPr>
            <a:r>
              <a:rPr lang="en-US" sz="900" b="1" dirty="0" smtClean="0">
                <a:gradFill>
                  <a:gsLst>
                    <a:gs pos="2917">
                      <a:schemeClr val="tx1"/>
                    </a:gs>
                    <a:gs pos="30000">
                      <a:schemeClr val="tx1"/>
                    </a:gs>
                  </a:gsLst>
                  <a:lin ang="5400000" scaled="0"/>
                </a:gradFill>
              </a:rPr>
              <a:t>Applies to: </a:t>
            </a:r>
            <a:r>
              <a:rPr lang="en-US" sz="900" dirty="0"/>
              <a:t>Microsoft Dynamics CRM 2013 &amp; Microsoft Dynamics CRM Online Fall </a:t>
            </a:r>
            <a:r>
              <a:rPr lang="en-US" sz="900" dirty="0" smtClean="0"/>
              <a:t>’13</a:t>
            </a:r>
            <a:endParaRPr lang="en-US" sz="900" dirty="0"/>
          </a:p>
        </p:txBody>
      </p:sp>
    </p:spTree>
    <p:extLst>
      <p:ext uri="{BB962C8B-B14F-4D97-AF65-F5344CB8AC3E}">
        <p14:creationId xmlns:p14="http://schemas.microsoft.com/office/powerpoint/2010/main" val="3483294152"/>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107147" y="4512408"/>
            <a:ext cx="3564222" cy="415572"/>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an item to see more details.</a:t>
            </a: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view opportunities in a list</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t="4336" r="38170" b="53441"/>
          <a:stretch/>
        </p:blipFill>
        <p:spPr>
          <a:xfrm>
            <a:off x="409398" y="1638153"/>
            <a:ext cx="8574012" cy="2773509"/>
          </a:xfrm>
          <a:prstGeom prst="rect">
            <a:avLst/>
          </a:prstGeom>
          <a:ln>
            <a:solidFill>
              <a:schemeClr val="bg2"/>
            </a:solidFill>
          </a:ln>
        </p:spPr>
      </p:pic>
      <p:sp>
        <p:nvSpPr>
          <p:cNvPr id="9" name="Rectangle 8"/>
          <p:cNvSpPr/>
          <p:nvPr/>
        </p:nvSpPr>
        <p:spPr>
          <a:xfrm>
            <a:off x="381000" y="1006384"/>
            <a:ext cx="8732837"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Are you a salesperson who consistently nurtures your best prospects? Then you’ll probably be creating a lot of new opportunities. </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32951"/>
          <a:stretch/>
        </p:blipFill>
        <p:spPr>
          <a:xfrm>
            <a:off x="4846952" y="4613053"/>
            <a:ext cx="1936544" cy="1932209"/>
          </a:xfrm>
          <a:prstGeom prst="rect">
            <a:avLst/>
          </a:prstGeom>
          <a:ln>
            <a:solidFill>
              <a:schemeClr val="bg2"/>
            </a:solidFill>
          </a:ln>
        </p:spPr>
      </p:pic>
      <p:sp>
        <p:nvSpPr>
          <p:cNvPr id="16" name="TextBox 15"/>
          <p:cNvSpPr txBox="1"/>
          <p:nvPr/>
        </p:nvSpPr>
        <p:spPr>
          <a:xfrm>
            <a:off x="6959079" y="4821697"/>
            <a:ext cx="1836482" cy="1535805"/>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a:t>You’ll see several different ways to view leads when you click or tap </a:t>
            </a:r>
            <a:r>
              <a:rPr lang="en-US" sz="1400" dirty="0" smtClean="0"/>
              <a:t>this arrow.</a:t>
            </a:r>
            <a:endParaRPr lang="en-US" sz="1400" dirty="0"/>
          </a:p>
        </p:txBody>
      </p:sp>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7147" y="4063404"/>
            <a:ext cx="365730" cy="365730"/>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02343" y="4537329"/>
            <a:ext cx="365730" cy="365730"/>
          </a:xfrm>
          <a:prstGeom prst="rect">
            <a:avLst/>
          </a:prstGeom>
        </p:spPr>
      </p:pic>
    </p:spTree>
    <p:extLst>
      <p:ext uri="{BB962C8B-B14F-4D97-AF65-F5344CB8AC3E}">
        <p14:creationId xmlns:p14="http://schemas.microsoft.com/office/powerpoint/2010/main" val="246430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64899" y="1134621"/>
            <a:ext cx="6948738" cy="523220"/>
          </a:xfrm>
          <a:prstGeom prst="rect">
            <a:avLst/>
          </a:prstGeom>
          <a:noFill/>
        </p:spPr>
        <p:txBody>
          <a:bodyPr wrap="square" rtlCol="0">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When you’re working on an opportunity, most fields are editable right inline. </a:t>
            </a:r>
            <a:br>
              <a:rPr lang="en-US" dirty="0"/>
            </a:br>
            <a:endParaRPr lang="en-US" dirty="0"/>
          </a:p>
        </p:txBody>
      </p:sp>
      <p:sp>
        <p:nvSpPr>
          <p:cNvPr id="5" name="Title 4"/>
          <p:cNvSpPr>
            <a:spLocks noGrp="1"/>
          </p:cNvSpPr>
          <p:nvPr>
            <p:ph type="title"/>
          </p:nvPr>
        </p:nvSpPr>
        <p:spPr>
          <a:xfrm>
            <a:off x="427037" y="220662"/>
            <a:ext cx="4556375" cy="609398"/>
          </a:xfrm>
        </p:spPr>
        <p:txBody>
          <a:bodyPr/>
          <a:lstStyle/>
          <a:p>
            <a:r>
              <a:rPr lang="en-US" sz="4400" dirty="0" smtClean="0"/>
              <a:t>edit </a:t>
            </a:r>
            <a:r>
              <a:rPr lang="en-US" sz="4400" dirty="0"/>
              <a:t>info inline</a:t>
            </a:r>
          </a:p>
        </p:txBody>
      </p:sp>
      <p:pic>
        <p:nvPicPr>
          <p:cNvPr id="12" name="Picture 11"/>
          <p:cNvPicPr>
            <a:picLocks noChangeAspect="1"/>
          </p:cNvPicPr>
          <p:nvPr/>
        </p:nvPicPr>
        <p:blipFill rotWithShape="1">
          <a:blip r:embed="rId3">
            <a:extLst>
              <a:ext uri="{28A0092B-C50C-407E-A947-70E740481C1C}">
                <a14:useLocalDpi xmlns:a14="http://schemas.microsoft.com/office/drawing/2010/main" val="0"/>
              </a:ext>
            </a:extLst>
          </a:blip>
          <a:srcRect b="36186"/>
          <a:stretch/>
        </p:blipFill>
        <p:spPr>
          <a:xfrm>
            <a:off x="663575" y="1668462"/>
            <a:ext cx="8582060" cy="2596729"/>
          </a:xfrm>
          <a:prstGeom prst="rect">
            <a:avLst/>
          </a:prstGeom>
          <a:ln>
            <a:solidFill>
              <a:schemeClr val="bg2"/>
            </a:solidFill>
          </a:ln>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r="28529" b="15596"/>
          <a:stretch/>
        </p:blipFill>
        <p:spPr>
          <a:xfrm>
            <a:off x="5568711" y="3731792"/>
            <a:ext cx="3601226" cy="1752600"/>
          </a:xfrm>
          <a:prstGeom prst="rect">
            <a:avLst/>
          </a:prstGeom>
          <a:ln w="44450">
            <a:solidFill>
              <a:schemeClr val="accent5"/>
            </a:solidFill>
          </a:ln>
        </p:spPr>
      </p:pic>
      <p:sp>
        <p:nvSpPr>
          <p:cNvPr id="19" name="TextBox 18"/>
          <p:cNvSpPr txBox="1"/>
          <p:nvPr/>
        </p:nvSpPr>
        <p:spPr>
          <a:xfrm>
            <a:off x="1425449" y="4345063"/>
            <a:ext cx="2895600" cy="581752"/>
          </a:xfrm>
          <a:prstGeom prst="rect">
            <a:avLst/>
          </a:prstGeom>
          <a:noFill/>
        </p:spPr>
        <p:txBody>
          <a:bodyPr wrap="square" lIns="182862" tIns="91431" rIns="182862" bIns="91431" rtlCol="0">
            <a:noAutofit/>
          </a:bodyPr>
          <a:lstStyle/>
          <a:p>
            <a:pPr>
              <a:lnSpc>
                <a:spcPct val="90000"/>
              </a:lnSpc>
              <a:spcAft>
                <a:spcPts val="600"/>
              </a:spcAft>
            </a:pPr>
            <a:r>
              <a:rPr lang="en-US" sz="1400" dirty="0"/>
              <a:t>C</a:t>
            </a:r>
            <a:r>
              <a:rPr lang="en-US" sz="1400" dirty="0" smtClean="0"/>
              <a:t>lick </a:t>
            </a:r>
            <a:r>
              <a:rPr lang="en-US" sz="1400" dirty="0"/>
              <a:t>or tap a</a:t>
            </a:r>
            <a:r>
              <a:rPr lang="en-US" sz="1400" dirty="0" smtClean="0"/>
              <a:t> </a:t>
            </a:r>
            <a:r>
              <a:rPr lang="en-US" sz="1400" dirty="0"/>
              <a:t>field to see what changes you can </a:t>
            </a:r>
            <a:r>
              <a:rPr lang="en-US" sz="1400" dirty="0" smtClean="0"/>
              <a:t>make.</a:t>
            </a:r>
            <a:endParaRPr lang="en-US" sz="1400" dirty="0"/>
          </a:p>
        </p:txBody>
      </p:sp>
      <p:sp>
        <p:nvSpPr>
          <p:cNvPr id="28" name="TextBox 27"/>
          <p:cNvSpPr txBox="1"/>
          <p:nvPr/>
        </p:nvSpPr>
        <p:spPr>
          <a:xfrm>
            <a:off x="5380037" y="5588439"/>
            <a:ext cx="3392709" cy="581752"/>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t>You </a:t>
            </a:r>
            <a:r>
              <a:rPr lang="en-US" sz="1400" dirty="0"/>
              <a:t>can add people to an opportunity so that you can keep track </a:t>
            </a:r>
            <a:r>
              <a:rPr lang="en-US" sz="1400" dirty="0" smtClean="0"/>
              <a:t>of all </a:t>
            </a:r>
            <a:r>
              <a:rPr lang="en-US" sz="1400" dirty="0"/>
              <a:t>the decision-makers in one </a:t>
            </a:r>
            <a:r>
              <a:rPr lang="en-US" sz="1400" dirty="0" smtClean="0"/>
              <a:t>place.</a:t>
            </a:r>
            <a:endParaRPr lang="en-US" sz="1400" dirty="0"/>
          </a:p>
          <a:p>
            <a:pPr>
              <a:lnSpc>
                <a:spcPct val="90000"/>
              </a:lnSpc>
              <a:spcAft>
                <a:spcPts val="600"/>
              </a:spcAft>
            </a:pPr>
            <a:r>
              <a:rPr lang="en-US" sz="1400" dirty="0" smtClean="0"/>
              <a:t> </a:t>
            </a:r>
            <a:endParaRPr lang="en-US" sz="1400" dirty="0"/>
          </a:p>
        </p:txBody>
      </p:sp>
      <p:cxnSp>
        <p:nvCxnSpPr>
          <p:cNvPr id="30" name="Curved Connector 29"/>
          <p:cNvCxnSpPr/>
          <p:nvPr/>
        </p:nvCxnSpPr>
        <p:spPr>
          <a:xfrm rot="10800000" flipV="1">
            <a:off x="5398867" y="3274591"/>
            <a:ext cx="1352770" cy="430902"/>
          </a:xfrm>
          <a:prstGeom prst="curvedConnector3">
            <a:avLst>
              <a:gd name="adj1" fmla="val 121819"/>
            </a:avLst>
          </a:prstGeom>
          <a:ln w="28575">
            <a:headEnd type="none"/>
            <a:tailEnd type="triangle"/>
          </a:ln>
        </p:spPr>
        <p:style>
          <a:lnRef idx="1">
            <a:schemeClr val="accent5"/>
          </a:lnRef>
          <a:fillRef idx="0">
            <a:schemeClr val="accent5"/>
          </a:fillRef>
          <a:effectRef idx="0">
            <a:schemeClr val="accent5"/>
          </a:effectRef>
          <a:fontRef idx="minor">
            <a:schemeClr val="tx1"/>
          </a:fontRef>
        </p:style>
      </p:cxnSp>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47692" y="3548927"/>
            <a:ext cx="365730" cy="365730"/>
          </a:xfrm>
          <a:prstGeom prst="rect">
            <a:avLst/>
          </a:prstGeom>
        </p:spPr>
      </p:pic>
    </p:spTree>
    <p:extLst>
      <p:ext uri="{BB962C8B-B14F-4D97-AF65-F5344CB8AC3E}">
        <p14:creationId xmlns:p14="http://schemas.microsoft.com/office/powerpoint/2010/main" val="3580778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a:lstStyle/>
          <a:p>
            <a:r>
              <a:rPr lang="en-US" sz="4400" dirty="0"/>
              <a:t>c</a:t>
            </a:r>
            <a:r>
              <a:rPr lang="en-US" sz="4400" dirty="0" smtClean="0"/>
              <a:t>heck out the service work area</a:t>
            </a:r>
            <a:endParaRPr lang="en-US" sz="4400" dirty="0"/>
          </a:p>
        </p:txBody>
      </p:sp>
      <p:sp>
        <p:nvSpPr>
          <p:cNvPr id="9" name="Rectangle 8"/>
          <p:cNvSpPr/>
          <p:nvPr/>
        </p:nvSpPr>
        <p:spPr>
          <a:xfrm>
            <a:off x="350837" y="953497"/>
            <a:ext cx="8710864"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Want to check in on any active requests for customer service</a:t>
            </a:r>
            <a:r>
              <a:rPr lang="en-US" sz="1400" dirty="0" smtClean="0">
                <a:latin typeface="Segoe UI" panose="020B0502040204020203" pitchFamily="34" charset="0"/>
                <a:ea typeface="Segoe UI" panose="020B0502040204020203" pitchFamily="34" charset="0"/>
                <a:cs typeface="Segoe UI" panose="020B0502040204020203" pitchFamily="34" charset="0"/>
              </a:rPr>
              <a:t>? Switch </a:t>
            </a:r>
            <a:r>
              <a:rPr lang="en-US" sz="1400" dirty="0">
                <a:latin typeface="Segoe UI" panose="020B0502040204020203" pitchFamily="34" charset="0"/>
                <a:ea typeface="Segoe UI" panose="020B0502040204020203" pitchFamily="34" charset="0"/>
                <a:cs typeface="Segoe UI" panose="020B0502040204020203" pitchFamily="34" charset="0"/>
              </a:rPr>
              <a:t>to the service work area.</a:t>
            </a:r>
          </a:p>
        </p:txBody>
      </p:sp>
      <p:sp>
        <p:nvSpPr>
          <p:cNvPr id="16" name="TextBox 15"/>
          <p:cNvSpPr txBox="1"/>
          <p:nvPr/>
        </p:nvSpPr>
        <p:spPr>
          <a:xfrm>
            <a:off x="2233404" y="2387193"/>
            <a:ext cx="4975433" cy="480248"/>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a:t>
            </a:r>
            <a:r>
              <a:rPr lang="en-US" sz="1400" b="1" dirty="0" smtClean="0">
                <a:gradFill>
                  <a:gsLst>
                    <a:gs pos="2917">
                      <a:schemeClr val="tx1"/>
                    </a:gs>
                    <a:gs pos="30000">
                      <a:schemeClr val="tx1"/>
                    </a:gs>
                  </a:gsLst>
                  <a:lin ang="5400000" scaled="0"/>
                </a:gradFill>
              </a:rPr>
              <a:t>Microsoft Dynamics CRM</a:t>
            </a:r>
            <a:r>
              <a:rPr lang="en-US" sz="1400" dirty="0" smtClean="0">
                <a:gradFill>
                  <a:gsLst>
                    <a:gs pos="2917">
                      <a:schemeClr val="tx1"/>
                    </a:gs>
                    <a:gs pos="30000">
                      <a:schemeClr val="tx1"/>
                    </a:gs>
                  </a:gsLst>
                  <a:lin ang="5400000" scaled="0"/>
                </a:gradFill>
              </a:rPr>
              <a:t>,</a:t>
            </a:r>
          </a:p>
        </p:txBody>
      </p:sp>
      <p:pic>
        <p:nvPicPr>
          <p:cNvPr id="17" name="Picture 16"/>
          <p:cNvPicPr>
            <a:picLocks noChangeAspect="1"/>
          </p:cNvPicPr>
          <p:nvPr/>
        </p:nvPicPr>
        <p:blipFill rotWithShape="1">
          <a:blip r:embed="rId2">
            <a:extLst>
              <a:ext uri="{28A0092B-C50C-407E-A947-70E740481C1C}">
                <a14:useLocalDpi xmlns:a14="http://schemas.microsoft.com/office/drawing/2010/main" val="0"/>
              </a:ext>
            </a:extLst>
          </a:blip>
          <a:srcRect l="1" t="5896" r="46427" b="82060"/>
          <a:stretch/>
        </p:blipFill>
        <p:spPr>
          <a:xfrm>
            <a:off x="1493837" y="3192462"/>
            <a:ext cx="7677420" cy="818168"/>
          </a:xfrm>
          <a:prstGeom prst="rect">
            <a:avLst/>
          </a:prstGeom>
          <a:ln>
            <a:solidFill>
              <a:schemeClr val="bg2"/>
            </a:solidFill>
          </a:ln>
        </p:spPr>
      </p:pic>
      <p:pic>
        <p:nvPicPr>
          <p:cNvPr id="18" name="Picture 17"/>
          <p:cNvPicPr>
            <a:picLocks noChangeAspect="1"/>
          </p:cNvPicPr>
          <p:nvPr/>
        </p:nvPicPr>
        <p:blipFill rotWithShape="1">
          <a:blip r:embed="rId2">
            <a:extLst>
              <a:ext uri="{28A0092B-C50C-407E-A947-70E740481C1C}">
                <a14:useLocalDpi xmlns:a14="http://schemas.microsoft.com/office/drawing/2010/main" val="0"/>
              </a:ext>
            </a:extLst>
          </a:blip>
          <a:srcRect t="2" r="69692" b="92893"/>
          <a:stretch/>
        </p:blipFill>
        <p:spPr>
          <a:xfrm>
            <a:off x="1798637" y="1878191"/>
            <a:ext cx="4343400" cy="482679"/>
          </a:xfrm>
          <a:prstGeom prst="rect">
            <a:avLst/>
          </a:prstGeom>
          <a:ln>
            <a:solidFill>
              <a:schemeClr val="bg2"/>
            </a:solidFill>
          </a:ln>
        </p:spPr>
      </p:pic>
      <p:sp>
        <p:nvSpPr>
          <p:cNvPr id="20" name="TextBox 19"/>
          <p:cNvSpPr txBox="1"/>
          <p:nvPr/>
        </p:nvSpPr>
        <p:spPr>
          <a:xfrm>
            <a:off x="1951037" y="226640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21" name="TextBox 20"/>
          <p:cNvSpPr txBox="1"/>
          <p:nvPr/>
        </p:nvSpPr>
        <p:spPr>
          <a:xfrm>
            <a:off x="3436937" y="402075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1" name="TextBox 10"/>
          <p:cNvSpPr txBox="1"/>
          <p:nvPr/>
        </p:nvSpPr>
        <p:spPr>
          <a:xfrm>
            <a:off x="3720734" y="4139847"/>
            <a:ext cx="2853300" cy="361135"/>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Service</a:t>
            </a:r>
            <a:r>
              <a:rPr lang="en-US" sz="1400" dirty="0" smtClean="0">
                <a:gradFill>
                  <a:gsLst>
                    <a:gs pos="2917">
                      <a:schemeClr val="tx1"/>
                    </a:gs>
                    <a:gs pos="30000">
                      <a:schemeClr val="tx1"/>
                    </a:gs>
                  </a:gsLst>
                  <a:lin ang="5400000" scaled="0"/>
                </a:gradFill>
              </a:rPr>
              <a:t>.</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5668" y="1900676"/>
            <a:ext cx="365730" cy="365730"/>
          </a:xfrm>
          <a:prstGeom prst="rect">
            <a:avLst/>
          </a:prstGeom>
        </p:spPr>
      </p:pic>
      <p:pic>
        <p:nvPicPr>
          <p:cNvPr id="23" name="Picture 2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0219" y="3663857"/>
            <a:ext cx="365730" cy="365730"/>
          </a:xfrm>
          <a:prstGeom prst="rect">
            <a:avLst/>
          </a:prstGeom>
        </p:spPr>
      </p:pic>
      <p:sp>
        <p:nvSpPr>
          <p:cNvPr id="24" name="TextBox 23"/>
          <p:cNvSpPr txBox="1"/>
          <p:nvPr/>
        </p:nvSpPr>
        <p:spPr>
          <a:xfrm>
            <a:off x="6446837" y="4716462"/>
            <a:ext cx="2514600" cy="1341906"/>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smtClean="0"/>
              <a:t>Click or tap the logo to switch between any work areas. You’ll find </a:t>
            </a:r>
            <a:r>
              <a:rPr lang="en-US" sz="1400" b="1" dirty="0" smtClean="0"/>
              <a:t>Settings</a:t>
            </a:r>
            <a:r>
              <a:rPr lang="en-US" sz="1400" dirty="0" smtClean="0"/>
              <a:t> and </a:t>
            </a:r>
            <a:r>
              <a:rPr lang="en-US" sz="1400" b="1" dirty="0" smtClean="0"/>
              <a:t>Help</a:t>
            </a:r>
            <a:r>
              <a:rPr lang="en-US" sz="1400" dirty="0" smtClean="0"/>
              <a:t> here, too.</a:t>
            </a:r>
            <a:endParaRPr lang="en-US" sz="1400" dirty="0"/>
          </a:p>
        </p:txBody>
      </p:sp>
    </p:spTree>
    <p:extLst>
      <p:ext uri="{BB962C8B-B14F-4D97-AF65-F5344CB8AC3E}">
        <p14:creationId xmlns:p14="http://schemas.microsoft.com/office/powerpoint/2010/main" val="3231067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a:lstStyle/>
          <a:p>
            <a:r>
              <a:rPr lang="en-US" sz="4400" dirty="0"/>
              <a:t>f</a:t>
            </a:r>
            <a:r>
              <a:rPr lang="en-US" sz="4400" dirty="0" smtClean="0"/>
              <a:t>ind service cases</a:t>
            </a:r>
            <a:endParaRPr lang="en-US" sz="4400" dirty="0"/>
          </a:p>
        </p:txBody>
      </p:sp>
      <p:sp>
        <p:nvSpPr>
          <p:cNvPr id="16" name="TextBox 15"/>
          <p:cNvSpPr txBox="1"/>
          <p:nvPr/>
        </p:nvSpPr>
        <p:spPr>
          <a:xfrm>
            <a:off x="4564111" y="2457408"/>
            <a:ext cx="3651168" cy="358468"/>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a:t>
            </a:r>
            <a:r>
              <a:rPr lang="en-US" sz="1400" b="1" dirty="0" smtClean="0">
                <a:gradFill>
                  <a:gsLst>
                    <a:gs pos="2917">
                      <a:schemeClr val="tx1"/>
                    </a:gs>
                    <a:gs pos="30000">
                      <a:schemeClr val="tx1"/>
                    </a:gs>
                  </a:gsLst>
                  <a:lin ang="5400000" scaled="0"/>
                </a:gradFill>
              </a:rPr>
              <a:t>Service</a:t>
            </a:r>
            <a:r>
              <a:rPr lang="en-US" sz="1400" dirty="0" smtClean="0">
                <a:gradFill>
                  <a:gsLst>
                    <a:gs pos="2917">
                      <a:schemeClr val="tx1"/>
                    </a:gs>
                    <a:gs pos="30000">
                      <a:schemeClr val="tx1"/>
                    </a:gs>
                  </a:gsLst>
                  <a:lin ang="5400000" scaled="0"/>
                </a:gradFill>
              </a:rPr>
              <a:t>,</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l="-262" t="186" r="73422" b="95090"/>
          <a:stretch/>
        </p:blipFill>
        <p:spPr>
          <a:xfrm>
            <a:off x="1951037" y="1950045"/>
            <a:ext cx="4572000" cy="381000"/>
          </a:xfrm>
          <a:prstGeom prst="rect">
            <a:avLst/>
          </a:prstGeom>
        </p:spPr>
      </p:pic>
      <p:sp>
        <p:nvSpPr>
          <p:cNvPr id="20" name="TextBox 19"/>
          <p:cNvSpPr txBox="1"/>
          <p:nvPr/>
        </p:nvSpPr>
        <p:spPr>
          <a:xfrm>
            <a:off x="4273377" y="23359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23" name="Picture 22"/>
          <p:cNvPicPr>
            <a:picLocks noChangeAspect="1"/>
          </p:cNvPicPr>
          <p:nvPr/>
        </p:nvPicPr>
        <p:blipFill rotWithShape="1">
          <a:blip r:embed="rId2">
            <a:extLst>
              <a:ext uri="{28A0092B-C50C-407E-A947-70E740481C1C}">
                <a14:useLocalDpi xmlns:a14="http://schemas.microsoft.com/office/drawing/2010/main" val="0"/>
              </a:ext>
            </a:extLst>
          </a:blip>
          <a:srcRect l="21383" t="4911" r="44608" b="84090"/>
          <a:stretch/>
        </p:blipFill>
        <p:spPr>
          <a:xfrm>
            <a:off x="1570037" y="3343807"/>
            <a:ext cx="5792959" cy="887063"/>
          </a:xfrm>
          <a:prstGeom prst="rect">
            <a:avLst/>
          </a:prstGeom>
        </p:spPr>
      </p:pic>
      <p:sp>
        <p:nvSpPr>
          <p:cNvPr id="21" name="TextBox 20"/>
          <p:cNvSpPr txBox="1"/>
          <p:nvPr/>
        </p:nvSpPr>
        <p:spPr>
          <a:xfrm>
            <a:off x="5380037" y="43933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1" name="TextBox 10"/>
          <p:cNvSpPr txBox="1"/>
          <p:nvPr/>
        </p:nvSpPr>
        <p:spPr>
          <a:xfrm>
            <a:off x="5721653" y="4554809"/>
            <a:ext cx="2630184" cy="444253"/>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Cases</a:t>
            </a:r>
            <a:r>
              <a:rPr lang="en-US" sz="1400" dirty="0" smtClean="0">
                <a:gradFill>
                  <a:gsLst>
                    <a:gs pos="2917">
                      <a:schemeClr val="tx1"/>
                    </a:gs>
                    <a:gs pos="30000">
                      <a:schemeClr val="tx1"/>
                    </a:gs>
                  </a:gsLst>
                  <a:lin ang="5400000" scaled="0"/>
                </a:gradFill>
              </a:rPr>
              <a:t>. </a:t>
            </a: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12" name="Rectangle 11"/>
          <p:cNvSpPr/>
          <p:nvPr/>
        </p:nvSpPr>
        <p:spPr>
          <a:xfrm>
            <a:off x="350837" y="906462"/>
            <a:ext cx="89394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A case is a record of any interaction with a customer service rep. </a:t>
            </a:r>
            <a:r>
              <a:rPr lang="en-US" sz="1400" dirty="0" smtClean="0">
                <a:latin typeface="Segoe UI" panose="020B0502040204020203" pitchFamily="34" charset="0"/>
                <a:ea typeface="Segoe UI" panose="020B0502040204020203" pitchFamily="34" charset="0"/>
                <a:cs typeface="Segoe UI" panose="020B0502040204020203" pitchFamily="34" charset="0"/>
              </a:rPr>
              <a:t>It </a:t>
            </a:r>
            <a:r>
              <a:rPr lang="en-US" sz="1400" dirty="0">
                <a:latin typeface="Segoe UI" panose="020B0502040204020203" pitchFamily="34" charset="0"/>
                <a:ea typeface="Segoe UI" panose="020B0502040204020203" pitchFamily="34" charset="0"/>
                <a:cs typeface="Segoe UI" panose="020B0502040204020203" pitchFamily="34" charset="0"/>
              </a:rPr>
              <a:t>doesn’t necessarily have to be for a </a:t>
            </a:r>
            <a:r>
              <a:rPr lang="en-US" sz="1400" dirty="0" smtClean="0">
                <a:latin typeface="Segoe UI" panose="020B0502040204020203" pitchFamily="34" charset="0"/>
                <a:ea typeface="Segoe UI" panose="020B0502040204020203" pitchFamily="34" charset="0"/>
                <a:cs typeface="Segoe UI" panose="020B0502040204020203" pitchFamily="34" charset="0"/>
              </a:rPr>
              <a:t/>
            </a:r>
            <a:br>
              <a:rPr lang="en-US" sz="1400" dirty="0" smtClean="0">
                <a:latin typeface="Segoe UI" panose="020B0502040204020203" pitchFamily="34" charset="0"/>
                <a:ea typeface="Segoe UI" panose="020B0502040204020203" pitchFamily="34" charset="0"/>
                <a:cs typeface="Segoe UI" panose="020B0502040204020203" pitchFamily="34" charset="0"/>
              </a:rPr>
            </a:br>
            <a:r>
              <a:rPr lang="en-US" sz="1400" dirty="0" smtClean="0">
                <a:latin typeface="Segoe UI" panose="020B0502040204020203" pitchFamily="34" charset="0"/>
                <a:ea typeface="Segoe UI" panose="020B0502040204020203" pitchFamily="34" charset="0"/>
                <a:cs typeface="Segoe UI" panose="020B0502040204020203" pitchFamily="34" charset="0"/>
              </a:rPr>
              <a:t>problem </a:t>
            </a:r>
            <a:r>
              <a:rPr lang="en-US" sz="1400" dirty="0">
                <a:latin typeface="Segoe UI" panose="020B0502040204020203" pitchFamily="34" charset="0"/>
                <a:ea typeface="Segoe UI" panose="020B0502040204020203" pitchFamily="34" charset="0"/>
                <a:cs typeface="Segoe UI" panose="020B0502040204020203" pitchFamily="34" charset="0"/>
              </a:rPr>
              <a:t>– you can open a case </a:t>
            </a:r>
            <a:r>
              <a:rPr lang="en-US" sz="1400" dirty="0" smtClean="0">
                <a:latin typeface="Segoe UI" panose="020B0502040204020203" pitchFamily="34" charset="0"/>
                <a:ea typeface="Segoe UI" panose="020B0502040204020203" pitchFamily="34" charset="0"/>
                <a:cs typeface="Segoe UI" panose="020B0502040204020203" pitchFamily="34" charset="0"/>
              </a:rPr>
              <a:t>when </a:t>
            </a:r>
            <a:r>
              <a:rPr lang="en-US" sz="1400" dirty="0">
                <a:latin typeface="Segoe UI" panose="020B0502040204020203" pitchFamily="34" charset="0"/>
                <a:ea typeface="Segoe UI" panose="020B0502040204020203" pitchFamily="34" charset="0"/>
                <a:cs typeface="Segoe UI" panose="020B0502040204020203" pitchFamily="34" charset="0"/>
              </a:rPr>
              <a:t>a customer has questions or would like to have additional service done.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2534" y="1965315"/>
            <a:ext cx="365730" cy="36573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2324" y="3994793"/>
            <a:ext cx="365730" cy="365730"/>
          </a:xfrm>
          <a:prstGeom prst="rect">
            <a:avLst/>
          </a:prstGeom>
        </p:spPr>
      </p:pic>
    </p:spTree>
    <p:extLst>
      <p:ext uri="{BB962C8B-B14F-4D97-AF65-F5344CB8AC3E}">
        <p14:creationId xmlns:p14="http://schemas.microsoft.com/office/powerpoint/2010/main" val="2141664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a:lstStyle/>
          <a:p>
            <a:r>
              <a:rPr lang="en-US" sz="4400" dirty="0" smtClean="0"/>
              <a:t>view cases in a list</a:t>
            </a:r>
            <a:endParaRPr lang="en-US" sz="4400" dirty="0"/>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t="4568" r="35737" b="64583"/>
          <a:stretch/>
        </p:blipFill>
        <p:spPr>
          <a:xfrm>
            <a:off x="427037" y="1439862"/>
            <a:ext cx="8382000" cy="1905000"/>
          </a:xfrm>
          <a:prstGeom prst="rect">
            <a:avLst/>
          </a:prstGeom>
          <a:ln>
            <a:solidFill>
              <a:schemeClr val="bg2"/>
            </a:solidFill>
          </a:ln>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 r="15999" b="10863"/>
          <a:stretch/>
        </p:blipFill>
        <p:spPr>
          <a:xfrm>
            <a:off x="5075236" y="3906315"/>
            <a:ext cx="1691929" cy="2790221"/>
          </a:xfrm>
          <a:prstGeom prst="rect">
            <a:avLst/>
          </a:prstGeom>
          <a:ln>
            <a:solidFill>
              <a:schemeClr val="bg2"/>
            </a:solidFill>
          </a:ln>
        </p:spPr>
      </p:pic>
      <p:sp>
        <p:nvSpPr>
          <p:cNvPr id="7" name="Rectangle 6"/>
          <p:cNvSpPr/>
          <p:nvPr/>
        </p:nvSpPr>
        <p:spPr>
          <a:xfrm>
            <a:off x="350837" y="930383"/>
            <a:ext cx="5486400"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You’ll see a list of your active cases.</a:t>
            </a:r>
          </a:p>
        </p:txBody>
      </p:sp>
      <p:sp>
        <p:nvSpPr>
          <p:cNvPr id="8" name="TextBox 7"/>
          <p:cNvSpPr txBox="1"/>
          <p:nvPr/>
        </p:nvSpPr>
        <p:spPr>
          <a:xfrm>
            <a:off x="1153699" y="3411962"/>
            <a:ext cx="3692938" cy="415572"/>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an item to see more details.</a:t>
            </a:r>
            <a:endParaRPr lang="en-US" sz="1400" dirty="0">
              <a:gradFill>
                <a:gsLst>
                  <a:gs pos="2917">
                    <a:schemeClr val="tx1"/>
                  </a:gs>
                  <a:gs pos="30000">
                    <a:schemeClr val="tx1"/>
                  </a:gs>
                </a:gsLst>
                <a:lin ang="5400000" scaled="0"/>
              </a:gradFill>
            </a:endParaRPr>
          </a:p>
        </p:txBody>
      </p:sp>
      <p:sp>
        <p:nvSpPr>
          <p:cNvPr id="14" name="TextBox 13"/>
          <p:cNvSpPr txBox="1"/>
          <p:nvPr/>
        </p:nvSpPr>
        <p:spPr>
          <a:xfrm>
            <a:off x="6827837" y="4136962"/>
            <a:ext cx="2133600" cy="1341906"/>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a:t>You’ll see </a:t>
            </a:r>
            <a:r>
              <a:rPr lang="en-US" sz="1400" dirty="0" smtClean="0"/>
              <a:t>different </a:t>
            </a:r>
            <a:r>
              <a:rPr lang="en-US" sz="1400" dirty="0"/>
              <a:t>ways to view </a:t>
            </a:r>
            <a:r>
              <a:rPr lang="en-US" sz="1400" dirty="0" smtClean="0"/>
              <a:t>service cases </a:t>
            </a:r>
            <a:r>
              <a:rPr lang="en-US" sz="1400" dirty="0"/>
              <a:t>when you click or tap </a:t>
            </a:r>
            <a:r>
              <a:rPr lang="en-US" sz="1400" dirty="0" smtClean="0"/>
              <a:t>this arrow.</a:t>
            </a:r>
            <a:endParaRPr lang="en-US" sz="1400" dirty="0"/>
          </a:p>
        </p:txBody>
      </p:sp>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1886" y="2912721"/>
            <a:ext cx="365730" cy="365730"/>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31771" y="3856212"/>
            <a:ext cx="365730" cy="365730"/>
          </a:xfrm>
          <a:prstGeom prst="rect">
            <a:avLst/>
          </a:prstGeom>
        </p:spPr>
      </p:pic>
    </p:spTree>
    <p:extLst>
      <p:ext uri="{BB962C8B-B14F-4D97-AF65-F5344CB8AC3E}">
        <p14:creationId xmlns:p14="http://schemas.microsoft.com/office/powerpoint/2010/main" val="395193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6200" y="2970102"/>
            <a:ext cx="2527300" cy="2390996"/>
          </a:xfrm>
          <a:prstGeom prst="rect">
            <a:avLst/>
          </a:prstGeom>
        </p:spPr>
      </p:pic>
      <p:sp>
        <p:nvSpPr>
          <p:cNvPr id="4" name="Rectangle 3"/>
          <p:cNvSpPr/>
          <p:nvPr>
            <p:custDataLst>
              <p:tags r:id="rId1"/>
            </p:custDataLst>
          </p:nvPr>
        </p:nvSpPr>
        <p:spPr bwMode="auto">
          <a:xfrm>
            <a:off x="2725896" y="1376521"/>
            <a:ext cx="4241483" cy="424148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0970" tIns="93980" rIns="140970" bIns="9398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
            </a:r>
            <a:br>
              <a:rPr lang="en-US"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Thanks for reading!</a:t>
            </a:r>
            <a:endParaRPr lang="en-US" sz="1600" dirty="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Did this eBook help you?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hlinkClick r:id="rId4"/>
              </a:rPr>
              <a:t>Send us a quick note</a:t>
            </a:r>
            <a:r>
              <a:rPr lang="en-US" sz="1600" dirty="0" smtClean="0">
                <a:solidFill>
                  <a:schemeClr val="bg1"/>
                </a:solidFill>
                <a:ea typeface="Segoe UI" pitchFamily="34" charset="0"/>
                <a:cs typeface="Segoe UI" pitchFamily="34" charset="0"/>
              </a:rPr>
              <a:t>.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We’d love to know what you think.</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200" dirty="0" smtClean="0">
                <a:solidFill>
                  <a:schemeClr val="bg1"/>
                </a:solidFill>
                <a:ea typeface="Segoe UI" pitchFamily="34" charset="0"/>
                <a:cs typeface="Segoe UI" pitchFamily="34" charset="0"/>
                <a:hlinkClick r:id="rId5"/>
              </a:rPr>
              <a:t>Customer Center</a:t>
            </a:r>
            <a:endParaRPr lang="en-US" sz="1200" dirty="0" smtClean="0">
              <a:solidFill>
                <a:schemeClr val="bg1"/>
              </a:solidFill>
              <a:ea typeface="Segoe UI" pitchFamily="34" charset="0"/>
              <a:cs typeface="Segoe UI" pitchFamily="34" charset="0"/>
            </a:endParaRPr>
          </a:p>
        </p:txBody>
      </p:sp>
      <p:sp>
        <p:nvSpPr>
          <p:cNvPr id="2" name="Rectangle 1"/>
          <p:cNvSpPr/>
          <p:nvPr/>
        </p:nvSpPr>
        <p:spPr bwMode="auto">
          <a:xfrm>
            <a:off x="8656637" y="6011862"/>
            <a:ext cx="762000" cy="6096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Box 4"/>
          <p:cNvSpPr txBox="1"/>
          <p:nvPr/>
        </p:nvSpPr>
        <p:spPr>
          <a:xfrm>
            <a:off x="4237037" y="5021262"/>
            <a:ext cx="1219200" cy="420115"/>
          </a:xfrm>
          <a:prstGeom prst="rect">
            <a:avLst/>
          </a:prstGeom>
          <a:noFill/>
        </p:spPr>
        <p:txBody>
          <a:bodyPr wrap="square" lIns="182880" tIns="146304" rIns="182880" bIns="146304" rtlCol="0">
            <a:spAutoFit/>
          </a:bodyPr>
          <a:lstStyle/>
          <a:p>
            <a:pPr algn="ctr">
              <a:lnSpc>
                <a:spcPct val="90000"/>
              </a:lnSpc>
              <a:spcAft>
                <a:spcPts val="600"/>
              </a:spcAft>
            </a:pPr>
            <a:r>
              <a:rPr lang="en-US" sz="900" dirty="0" smtClean="0">
                <a:solidFill>
                  <a:schemeClr val="bg1"/>
                </a:solidFill>
              </a:rPr>
              <a:t>Version 6.0.1</a:t>
            </a:r>
          </a:p>
        </p:txBody>
      </p:sp>
    </p:spTree>
    <p:extLst>
      <p:ext uri="{BB962C8B-B14F-4D97-AF65-F5344CB8AC3E}">
        <p14:creationId xmlns:p14="http://schemas.microsoft.com/office/powerpoint/2010/main" val="175205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866316" y="2467950"/>
            <a:ext cx="3274842" cy="54840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the </a:t>
            </a:r>
            <a:br>
              <a:rPr lang="en-US" sz="1400" dirty="0" smtClean="0">
                <a:gradFill>
                  <a:gsLst>
                    <a:gs pos="2917">
                      <a:schemeClr val="tx1"/>
                    </a:gs>
                    <a:gs pos="30000">
                      <a:schemeClr val="tx1"/>
                    </a:gs>
                  </a:gsLst>
                  <a:lin ang="5400000" scaled="0"/>
                </a:gradFill>
              </a:rPr>
            </a:br>
            <a:r>
              <a:rPr lang="en-US" sz="1400" b="1" dirty="0" smtClean="0">
                <a:gradFill>
                  <a:gsLst>
                    <a:gs pos="2917">
                      <a:schemeClr val="tx1"/>
                    </a:gs>
                    <a:gs pos="30000">
                      <a:schemeClr val="tx1"/>
                    </a:gs>
                  </a:gsLst>
                  <a:lin ang="5400000" scaled="0"/>
                </a:gradFill>
              </a:rPr>
              <a:t>Microsoft Dynamics CRM </a:t>
            </a:r>
            <a:r>
              <a:rPr lang="en-US" sz="1400" dirty="0" smtClean="0">
                <a:gradFill>
                  <a:gsLst>
                    <a:gs pos="2917">
                      <a:schemeClr val="tx1"/>
                    </a:gs>
                    <a:gs pos="30000">
                      <a:schemeClr val="tx1"/>
                    </a:gs>
                  </a:gsLst>
                  <a:lin ang="5400000" scaled="0"/>
                </a:gradFill>
              </a:rPr>
              <a:t>logo, </a:t>
            </a: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select a CRM work area</a:t>
            </a:r>
          </a:p>
        </p:txBody>
      </p:sp>
      <p:sp>
        <p:nvSpPr>
          <p:cNvPr id="33" name="Rectangle 32"/>
          <p:cNvSpPr/>
          <p:nvPr/>
        </p:nvSpPr>
        <p:spPr>
          <a:xfrm>
            <a:off x="250573" y="1006384"/>
            <a:ext cx="81774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First, you’ll want to select the right work area – sales, service, or marketing – where everything you see is tailored for your job. </a:t>
            </a:r>
          </a:p>
        </p:txBody>
      </p:sp>
      <p:pic>
        <p:nvPicPr>
          <p:cNvPr id="14" name="Picture 13"/>
          <p:cNvPicPr>
            <a:picLocks noChangeAspect="1"/>
          </p:cNvPicPr>
          <p:nvPr/>
        </p:nvPicPr>
        <p:blipFill rotWithShape="1">
          <a:blip r:embed="rId2">
            <a:extLst>
              <a:ext uri="{28A0092B-C50C-407E-A947-70E740481C1C}">
                <a14:useLocalDpi xmlns:a14="http://schemas.microsoft.com/office/drawing/2010/main" val="0"/>
              </a:ext>
            </a:extLst>
          </a:blip>
          <a:srcRect t="5896" r="66502" b="82060"/>
          <a:stretch/>
        </p:blipFill>
        <p:spPr>
          <a:xfrm>
            <a:off x="2352675" y="3702419"/>
            <a:ext cx="4800600" cy="818168"/>
          </a:xfrm>
          <a:prstGeom prst="rect">
            <a:avLst/>
          </a:prstGeom>
          <a:ln>
            <a:solidFill>
              <a:schemeClr val="bg2"/>
            </a:solidFill>
          </a:ln>
        </p:spPr>
      </p:pic>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t="2" r="69692" b="95136"/>
          <a:stretch/>
        </p:blipFill>
        <p:spPr>
          <a:xfrm>
            <a:off x="2332037" y="1820862"/>
            <a:ext cx="4343400" cy="330279"/>
          </a:xfrm>
          <a:prstGeom prst="rect">
            <a:avLst/>
          </a:prstGeom>
          <a:ln>
            <a:solidFill>
              <a:schemeClr val="bg2"/>
            </a:solidFill>
          </a:ln>
        </p:spPr>
      </p:pic>
      <p:sp>
        <p:nvSpPr>
          <p:cNvPr id="3" name="TextBox 2"/>
          <p:cNvSpPr txBox="1"/>
          <p:nvPr/>
        </p:nvSpPr>
        <p:spPr>
          <a:xfrm>
            <a:off x="2484437" y="235899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6" name="TextBox 15"/>
          <p:cNvSpPr txBox="1"/>
          <p:nvPr/>
        </p:nvSpPr>
        <p:spPr>
          <a:xfrm>
            <a:off x="2937544" y="461004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7" name="TextBox 16"/>
          <p:cNvSpPr txBox="1"/>
          <p:nvPr/>
        </p:nvSpPr>
        <p:spPr>
          <a:xfrm>
            <a:off x="3326325" y="4769435"/>
            <a:ext cx="4111112" cy="443841"/>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the tile for your work area. </a:t>
            </a: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3551" y="1820862"/>
            <a:ext cx="365730" cy="365730"/>
          </a:xfrm>
          <a:prstGeom prst="rect">
            <a:avLst/>
          </a:prstGeom>
        </p:spPr>
      </p:pic>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87265" y="4185326"/>
            <a:ext cx="365730" cy="365730"/>
          </a:xfrm>
          <a:prstGeom prst="rect">
            <a:avLst/>
          </a:prstGeom>
        </p:spPr>
      </p:pic>
      <p:sp>
        <p:nvSpPr>
          <p:cNvPr id="12" name="TextBox 11"/>
          <p:cNvSpPr txBox="1"/>
          <p:nvPr/>
        </p:nvSpPr>
        <p:spPr>
          <a:xfrm>
            <a:off x="634334" y="5452150"/>
            <a:ext cx="3436682" cy="1148007"/>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smtClean="0"/>
              <a:t>If you’re using a mouse, you can also just point to the logo on the </a:t>
            </a:r>
            <a:r>
              <a:rPr lang="en-US" sz="1400" dirty="0" err="1" smtClean="0"/>
              <a:t>nav</a:t>
            </a:r>
            <a:r>
              <a:rPr lang="en-US" sz="1400" dirty="0" smtClean="0"/>
              <a:t> bar to see the work area tiles.</a:t>
            </a:r>
            <a:endParaRPr lang="en-US" sz="1400" dirty="0"/>
          </a:p>
        </p:txBody>
      </p:sp>
    </p:spTree>
    <p:extLst>
      <p:ext uri="{BB962C8B-B14F-4D97-AF65-F5344CB8AC3E}">
        <p14:creationId xmlns:p14="http://schemas.microsoft.com/office/powerpoint/2010/main" val="1222215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456" r="19901" b="4813"/>
          <a:stretch/>
        </p:blipFill>
        <p:spPr>
          <a:xfrm>
            <a:off x="731837" y="1754281"/>
            <a:ext cx="7924800" cy="4490099"/>
          </a:xfrm>
          <a:prstGeom prst="rect">
            <a:avLst/>
          </a:prstGeom>
          <a:ln>
            <a:solidFill>
              <a:schemeClr val="bg2"/>
            </a:solidFill>
          </a:ln>
        </p:spPr>
      </p:pic>
      <p:sp>
        <p:nvSpPr>
          <p:cNvPr id="3" name="Title 2"/>
          <p:cNvSpPr>
            <a:spLocks noGrp="1"/>
          </p:cNvSpPr>
          <p:nvPr>
            <p:ph type="title"/>
          </p:nvPr>
        </p:nvSpPr>
        <p:spPr>
          <a:xfrm>
            <a:off x="274649" y="295274"/>
            <a:ext cx="9206411" cy="609398"/>
          </a:xfrm>
        </p:spPr>
        <p:txBody>
          <a:bodyPr vert="horz" wrap="square" lIns="146289" tIns="0" rIns="146289" bIns="0" rtlCol="0" anchor="t">
            <a:spAutoFit/>
          </a:bodyPr>
          <a:lstStyle/>
          <a:p>
            <a:r>
              <a:rPr lang="en-US" sz="4400" dirty="0"/>
              <a:t>check out your dashboard</a:t>
            </a:r>
          </a:p>
        </p:txBody>
      </p:sp>
      <p:sp>
        <p:nvSpPr>
          <p:cNvPr id="12" name="Rectangle 11"/>
          <p:cNvSpPr/>
          <p:nvPr/>
        </p:nvSpPr>
        <p:spPr>
          <a:xfrm>
            <a:off x="427037" y="1006384"/>
            <a:ext cx="78726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Once you select your work area, you’ll see a dashboard that gives you a quick visual snapshot of important details for your job.</a:t>
            </a:r>
          </a:p>
        </p:txBody>
      </p:sp>
    </p:spTree>
    <p:extLst>
      <p:ext uri="{BB962C8B-B14F-4D97-AF65-F5344CB8AC3E}">
        <p14:creationId xmlns:p14="http://schemas.microsoft.com/office/powerpoint/2010/main" val="373849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771593" y="2470820"/>
            <a:ext cx="4037443" cy="428227"/>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On the </a:t>
            </a:r>
            <a:r>
              <a:rPr lang="en-US" sz="1400" dirty="0" err="1" smtClean="0">
                <a:gradFill>
                  <a:gsLst>
                    <a:gs pos="2917">
                      <a:schemeClr val="tx1"/>
                    </a:gs>
                    <a:gs pos="30000">
                      <a:schemeClr val="tx1"/>
                    </a:gs>
                  </a:gsLst>
                  <a:lin ang="5400000" scaled="0"/>
                </a:gradFill>
              </a:rPr>
              <a:t>nav</a:t>
            </a:r>
            <a:r>
              <a:rPr lang="en-US" sz="1400" dirty="0" smtClean="0">
                <a:gradFill>
                  <a:gsLst>
                    <a:gs pos="2917">
                      <a:schemeClr val="tx1"/>
                    </a:gs>
                    <a:gs pos="30000">
                      <a:schemeClr val="tx1"/>
                    </a:gs>
                  </a:gsLst>
                  <a:lin ang="5400000" scaled="0"/>
                </a:gradFill>
              </a:rPr>
              <a:t> bar, click or tap your work area, </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find your contacts</a:t>
            </a:r>
          </a:p>
        </p:txBody>
      </p:sp>
      <p:sp>
        <p:nvSpPr>
          <p:cNvPr id="33" name="Rectangle 32"/>
          <p:cNvSpPr/>
          <p:nvPr/>
        </p:nvSpPr>
        <p:spPr>
          <a:xfrm>
            <a:off x="376061" y="1006384"/>
            <a:ext cx="6375576"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You can use contacts to keep track of the people you do business with.</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475" t="1200" r="55877" b="94648"/>
          <a:stretch/>
        </p:blipFill>
        <p:spPr>
          <a:xfrm>
            <a:off x="2163510" y="1914988"/>
            <a:ext cx="4462639" cy="287245"/>
          </a:xfrm>
          <a:prstGeom prst="rect">
            <a:avLst/>
          </a:prstGeom>
        </p:spPr>
      </p:pic>
      <p:sp>
        <p:nvSpPr>
          <p:cNvPr id="18" name="TextBox 17"/>
          <p:cNvSpPr txBox="1"/>
          <p:nvPr/>
        </p:nvSpPr>
        <p:spPr>
          <a:xfrm>
            <a:off x="4346415" y="234807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pic>
        <p:nvPicPr>
          <p:cNvPr id="20" name="Picture 19"/>
          <p:cNvPicPr>
            <a:picLocks noChangeAspect="1"/>
          </p:cNvPicPr>
          <p:nvPr/>
        </p:nvPicPr>
        <p:blipFill rotWithShape="1">
          <a:blip r:embed="rId2">
            <a:extLst>
              <a:ext uri="{28A0092B-C50C-407E-A947-70E740481C1C}">
                <a14:useLocalDpi xmlns:a14="http://schemas.microsoft.com/office/drawing/2010/main" val="0"/>
              </a:ext>
            </a:extLst>
          </a:blip>
          <a:srcRect l="16871" t="5162" r="30347" b="79010"/>
          <a:stretch/>
        </p:blipFill>
        <p:spPr>
          <a:xfrm>
            <a:off x="1951037" y="3421062"/>
            <a:ext cx="5396459" cy="1094873"/>
          </a:xfrm>
          <a:prstGeom prst="rect">
            <a:avLst/>
          </a:prstGeom>
        </p:spPr>
      </p:pic>
      <p:sp>
        <p:nvSpPr>
          <p:cNvPr id="21" name="TextBox 20"/>
          <p:cNvSpPr txBox="1"/>
          <p:nvPr/>
        </p:nvSpPr>
        <p:spPr>
          <a:xfrm>
            <a:off x="6065837" y="446959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22" name="TextBox 21"/>
          <p:cNvSpPr txBox="1"/>
          <p:nvPr/>
        </p:nvSpPr>
        <p:spPr>
          <a:xfrm>
            <a:off x="6401037" y="4596689"/>
            <a:ext cx="2853300" cy="344616"/>
          </a:xfrm>
          <a:prstGeom prst="rect">
            <a:avLst/>
          </a:prstGeom>
          <a:noFill/>
        </p:spPr>
        <p:txBody>
          <a:bodyPr wrap="square" lIns="182862" tIns="91431" rIns="182862" bIns="91431" rtlCol="0">
            <a:noAutofit/>
          </a:bodyPr>
          <a:lstStyle/>
          <a:p>
            <a:pPr>
              <a:lnSpc>
                <a:spcPct val="90000"/>
              </a:lnSpc>
              <a:spcAft>
                <a:spcPts val="600"/>
              </a:spcAft>
            </a:pPr>
            <a:r>
              <a:rPr lang="en-US" sz="1400" dirty="0">
                <a:gradFill>
                  <a:gsLst>
                    <a:gs pos="2917">
                      <a:schemeClr val="tx1"/>
                    </a:gs>
                    <a:gs pos="30000">
                      <a:schemeClr val="tx1"/>
                    </a:gs>
                  </a:gsLst>
                  <a:lin ang="5400000" scaled="0"/>
                </a:gradFill>
              </a:rPr>
              <a:t>a</a:t>
            </a:r>
            <a:r>
              <a:rPr lang="en-US" sz="1400" dirty="0" smtClean="0">
                <a:gradFill>
                  <a:gsLst>
                    <a:gs pos="2917">
                      <a:schemeClr val="tx1"/>
                    </a:gs>
                    <a:gs pos="30000">
                      <a:schemeClr val="tx1"/>
                    </a:gs>
                  </a:gsLst>
                  <a:lin ang="5400000" scaled="0"/>
                </a:gradFill>
              </a:rPr>
              <a:t>nd then click or tap </a:t>
            </a:r>
            <a:r>
              <a:rPr lang="en-US" sz="1400" b="1" dirty="0" smtClean="0">
                <a:gradFill>
                  <a:gsLst>
                    <a:gs pos="2917">
                      <a:schemeClr val="tx1"/>
                    </a:gs>
                    <a:gs pos="30000">
                      <a:schemeClr val="tx1"/>
                    </a:gs>
                  </a:gsLst>
                  <a:lin ang="5400000" scaled="0"/>
                </a:gradFill>
              </a:rPr>
              <a:t>Contacts</a:t>
            </a:r>
            <a:r>
              <a:rPr lang="en-US" sz="1400" dirty="0" smtClean="0">
                <a:gradFill>
                  <a:gsLst>
                    <a:gs pos="2917">
                      <a:schemeClr val="tx1"/>
                    </a:gs>
                    <a:gs pos="30000">
                      <a:schemeClr val="tx1"/>
                    </a:gs>
                  </a:gsLst>
                  <a:lin ang="5400000" scaled="0"/>
                </a:gradFill>
              </a:rPr>
              <a:t>.</a:t>
            </a: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9390" y="1843409"/>
            <a:ext cx="365730" cy="365730"/>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1512" y="4055706"/>
            <a:ext cx="365730" cy="365730"/>
          </a:xfrm>
          <a:prstGeom prst="rect">
            <a:avLst/>
          </a:prstGeom>
        </p:spPr>
      </p:pic>
      <p:sp>
        <p:nvSpPr>
          <p:cNvPr id="12" name="TextBox 11"/>
          <p:cNvSpPr txBox="1"/>
          <p:nvPr/>
        </p:nvSpPr>
        <p:spPr>
          <a:xfrm>
            <a:off x="571755" y="4979087"/>
            <a:ext cx="3665282" cy="1729704"/>
          </a:xfrm>
          <a:prstGeom prst="rect">
            <a:avLst/>
          </a:prstGeom>
          <a:noFill/>
        </p:spPr>
        <p:txBody>
          <a:bodyPr wrap="square" lIns="182880" tIns="146304" rIns="182880" bIns="146304" rtlCol="0">
            <a:spAutoFit/>
          </a:bodyPr>
          <a:lstStyle/>
          <a:p>
            <a:pPr>
              <a:lnSpc>
                <a:spcPct val="90000"/>
              </a:lnSpc>
              <a:spcAft>
                <a:spcPts val="600"/>
              </a:spcAft>
            </a:pPr>
            <a:r>
              <a:rPr lang="en-US" sz="1400" b="1" dirty="0"/>
              <a:t>TIP</a:t>
            </a:r>
          </a:p>
          <a:p>
            <a:pPr>
              <a:lnSpc>
                <a:spcPct val="90000"/>
              </a:lnSpc>
              <a:spcAft>
                <a:spcPts val="600"/>
              </a:spcAft>
            </a:pPr>
            <a:r>
              <a:rPr lang="en-US" sz="1400" dirty="0" smtClean="0"/>
              <a:t>If you’re using a mouse, you can also just point to the work area name on the </a:t>
            </a:r>
            <a:r>
              <a:rPr lang="en-US" sz="1400" dirty="0" err="1" smtClean="0"/>
              <a:t>nav</a:t>
            </a:r>
            <a:r>
              <a:rPr lang="en-US" sz="1400" dirty="0" smtClean="0"/>
              <a:t> bar to see the tiles for accounts, contacts, leads, and more. Also, you can use the mouse wheel on the row of tiles to scroll to </a:t>
            </a:r>
            <a:r>
              <a:rPr lang="en-US" sz="1400" smtClean="0"/>
              <a:t>see more.</a:t>
            </a:r>
            <a:endParaRPr lang="en-US" sz="1400" dirty="0"/>
          </a:p>
        </p:txBody>
      </p:sp>
    </p:spTree>
    <p:extLst>
      <p:ext uri="{BB962C8B-B14F-4D97-AF65-F5344CB8AC3E}">
        <p14:creationId xmlns:p14="http://schemas.microsoft.com/office/powerpoint/2010/main" val="3483907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27037" y="1890071"/>
            <a:ext cx="2853300" cy="692792"/>
          </a:xfrm>
          <a:prstGeom prst="rect">
            <a:avLst/>
          </a:prstGeom>
          <a:noFill/>
        </p:spPr>
        <p:txBody>
          <a:bodyPr wrap="square" lIns="182862" tIns="91431" rIns="182862" bIns="91431" rtlCol="0">
            <a:noAutofit/>
          </a:bodyPr>
          <a:lstStyle/>
          <a:p>
            <a:pPr>
              <a:lnSpc>
                <a:spcPct val="90000"/>
              </a:lnSpc>
              <a:spcAft>
                <a:spcPts val="600"/>
              </a:spcAft>
            </a:pPr>
            <a:endParaRPr lang="en-US" sz="1050" dirty="0">
              <a:gradFill>
                <a:gsLst>
                  <a:gs pos="2917">
                    <a:schemeClr val="tx1"/>
                  </a:gs>
                  <a:gs pos="30000">
                    <a:schemeClr val="tx1"/>
                  </a:gs>
                </a:gsLst>
                <a:lin ang="5400000" scaled="0"/>
              </a:gradFill>
            </a:endParaRPr>
          </a:p>
          <a:p>
            <a:pPr>
              <a:lnSpc>
                <a:spcPct val="90000"/>
              </a:lnSpc>
              <a:spcAft>
                <a:spcPts val="600"/>
              </a:spcAft>
            </a:pPr>
            <a:endParaRPr lang="en-US" sz="105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view your contacts in a list</a:t>
            </a:r>
          </a:p>
        </p:txBody>
      </p:sp>
      <p:pic>
        <p:nvPicPr>
          <p:cNvPr id="16" name="Picture 15"/>
          <p:cNvPicPr>
            <a:picLocks noChangeAspect="1"/>
          </p:cNvPicPr>
          <p:nvPr/>
        </p:nvPicPr>
        <p:blipFill rotWithShape="1">
          <a:blip r:embed="rId2"/>
          <a:srcRect l="-552" t="3088" r="50432" b="66440"/>
          <a:stretch/>
        </p:blipFill>
        <p:spPr>
          <a:xfrm>
            <a:off x="579437" y="1668462"/>
            <a:ext cx="6934200" cy="2514600"/>
          </a:xfrm>
          <a:prstGeom prst="rect">
            <a:avLst/>
          </a:prstGeom>
          <a:ln>
            <a:solidFill>
              <a:schemeClr val="bg2"/>
            </a:solidFill>
          </a:ln>
        </p:spPr>
      </p:pic>
      <p:sp>
        <p:nvSpPr>
          <p:cNvPr id="18" name="TextBox 17"/>
          <p:cNvSpPr txBox="1"/>
          <p:nvPr/>
        </p:nvSpPr>
        <p:spPr>
          <a:xfrm>
            <a:off x="1106442" y="4347789"/>
            <a:ext cx="3557330" cy="391480"/>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Click or tap a name to see more details.</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10" name="Rectangle 9"/>
          <p:cNvSpPr/>
          <p:nvPr/>
        </p:nvSpPr>
        <p:spPr>
          <a:xfrm>
            <a:off x="402973" y="1006384"/>
            <a:ext cx="7720264" cy="523220"/>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You’ll see a list of your contacts, including their email addresses and phone </a:t>
            </a:r>
            <a:r>
              <a:rPr lang="en-US" sz="1400" dirty="0" smtClean="0">
                <a:latin typeface="Segoe UI" panose="020B0502040204020203" pitchFamily="34" charset="0"/>
                <a:ea typeface="Segoe UI" panose="020B0502040204020203" pitchFamily="34" charset="0"/>
                <a:cs typeface="Segoe UI" panose="020B0502040204020203" pitchFamily="34" charset="0"/>
              </a:rPr>
              <a:t>numbers, </a:t>
            </a:r>
            <a:r>
              <a:rPr lang="en-US" sz="1400" dirty="0">
                <a:latin typeface="Segoe UI" panose="020B0502040204020203" pitchFamily="34" charset="0"/>
                <a:ea typeface="Segoe UI" panose="020B0502040204020203" pitchFamily="34" charset="0"/>
                <a:cs typeface="Segoe UI" panose="020B0502040204020203" pitchFamily="34" charset="0"/>
              </a:rPr>
              <a:t>so that you can get in touch with them quickly.</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442" y="3573462"/>
            <a:ext cx="365730" cy="365730"/>
          </a:xfrm>
          <a:prstGeom prst="rect">
            <a:avLst/>
          </a:prstGeom>
        </p:spPr>
      </p:pic>
    </p:spTree>
    <p:extLst>
      <p:ext uri="{BB962C8B-B14F-4D97-AF65-F5344CB8AC3E}">
        <p14:creationId xmlns:p14="http://schemas.microsoft.com/office/powerpoint/2010/main" val="47263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see more contact details</a:t>
            </a:r>
          </a:p>
        </p:txBody>
      </p:sp>
      <p:sp>
        <p:nvSpPr>
          <p:cNvPr id="15" name="Rectangle 14"/>
          <p:cNvSpPr/>
          <p:nvPr/>
        </p:nvSpPr>
        <p:spPr>
          <a:xfrm>
            <a:off x="389419" y="1006384"/>
            <a:ext cx="8876818" cy="738664"/>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You’ll see everything going on with this customer, including any recent updates </a:t>
            </a:r>
            <a:r>
              <a:rPr lang="en-US" sz="1400" dirty="0" smtClean="0">
                <a:latin typeface="Segoe UI" panose="020B0502040204020203" pitchFamily="34" charset="0"/>
                <a:ea typeface="Segoe UI" panose="020B0502040204020203" pitchFamily="34" charset="0"/>
                <a:cs typeface="Segoe UI" panose="020B0502040204020203" pitchFamily="34" charset="0"/>
              </a:rPr>
              <a:t>and posts, </a:t>
            </a:r>
            <a:r>
              <a:rPr lang="en-US" sz="1400" dirty="0">
                <a:latin typeface="Segoe UI" panose="020B0502040204020203" pitchFamily="34" charset="0"/>
                <a:ea typeface="Segoe UI" panose="020B0502040204020203" pitchFamily="34" charset="0"/>
                <a:cs typeface="Segoe UI" panose="020B0502040204020203" pitchFamily="34" charset="0"/>
              </a:rPr>
              <a:t>and the status of any service cases. </a:t>
            </a:r>
            <a:r>
              <a:rPr lang="en-US" sz="1400" dirty="0" smtClean="0">
                <a:latin typeface="Segoe UI" panose="020B0502040204020203" pitchFamily="34" charset="0"/>
                <a:ea typeface="Segoe UI" panose="020B0502040204020203" pitchFamily="34" charset="0"/>
                <a:cs typeface="Segoe UI" panose="020B0502040204020203" pitchFamily="34" charset="0"/>
              </a:rPr>
              <a:t>Click or tap a field to update info for a contact right inline. No flipping to another screen.</a:t>
            </a:r>
            <a:endParaRPr lang="en-US" sz="1400" dirty="0">
              <a:latin typeface="Segoe UI" panose="020B0502040204020203" pitchFamily="34" charset="0"/>
              <a:ea typeface="Segoe UI" panose="020B0502040204020203" pitchFamily="34" charset="0"/>
              <a:cs typeface="Segoe UI" panose="020B0502040204020203" pitchFamily="34" charset="0"/>
            </a:endParaRPr>
          </a:p>
          <a:p>
            <a:r>
              <a:rPr lang="en-US" sz="1400" dirty="0">
                <a:latin typeface="Segoe UI" panose="020B0502040204020203" pitchFamily="34" charset="0"/>
                <a:ea typeface="Segoe UI" panose="020B0502040204020203" pitchFamily="34" charset="0"/>
                <a:cs typeface="Segoe UI" panose="020B0502040204020203" pitchFamily="34" charset="0"/>
              </a:rPr>
              <a:t> </a:t>
            </a:r>
          </a:p>
        </p:txBody>
      </p:sp>
      <p:sp>
        <p:nvSpPr>
          <p:cNvPr id="14" name="TextBox 13"/>
          <p:cNvSpPr txBox="1"/>
          <p:nvPr/>
        </p:nvSpPr>
        <p:spPr>
          <a:xfrm>
            <a:off x="388938" y="5235074"/>
            <a:ext cx="2667000" cy="1386388"/>
          </a:xfrm>
          <a:prstGeom prst="rect">
            <a:avLst/>
          </a:prstGeom>
          <a:noFill/>
        </p:spPr>
        <p:txBody>
          <a:bodyPr wrap="square" lIns="182862" tIns="91431" rIns="182862" bIns="91431" rtlCol="0">
            <a:no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endParaRPr lang="en-US" sz="1400" dirty="0">
              <a:gradFill>
                <a:gsLst>
                  <a:gs pos="2917">
                    <a:srgbClr val="292929"/>
                  </a:gs>
                  <a:gs pos="30000">
                    <a:srgbClr val="292929"/>
                  </a:gs>
                </a:gsLst>
                <a:lin ang="5400000" scaled="0"/>
              </a:gradFill>
            </a:endParaRPr>
          </a:p>
          <a:p>
            <a:pPr>
              <a:lnSpc>
                <a:spcPct val="90000"/>
              </a:lnSpc>
              <a:spcAft>
                <a:spcPts val="600"/>
              </a:spcAft>
            </a:pPr>
            <a:r>
              <a:rPr lang="en-US" sz="1400" dirty="0">
                <a:gradFill>
                  <a:gsLst>
                    <a:gs pos="2917">
                      <a:srgbClr val="292929"/>
                    </a:gs>
                    <a:gs pos="30000">
                      <a:srgbClr val="292929"/>
                    </a:gs>
                  </a:gsLst>
                  <a:lin ang="5400000" scaled="0"/>
                </a:gradFill>
              </a:rPr>
              <a:t>C</a:t>
            </a:r>
            <a:r>
              <a:rPr lang="en-US" sz="1400" dirty="0" smtClean="0">
                <a:gradFill>
                  <a:gsLst>
                    <a:gs pos="2917">
                      <a:srgbClr val="292929"/>
                    </a:gs>
                    <a:gs pos="30000">
                      <a:srgbClr val="292929"/>
                    </a:gs>
                  </a:gsLst>
                  <a:lin ang="5400000" scaled="0"/>
                </a:gradFill>
              </a:rPr>
              <a:t>lick or tap a phone number to call via Skype or Lync.</a:t>
            </a:r>
          </a:p>
          <a:p>
            <a:pPr>
              <a:lnSpc>
                <a:spcPct val="90000"/>
              </a:lnSpc>
              <a:spcAft>
                <a:spcPts val="600"/>
              </a:spcAft>
            </a:pPr>
            <a:r>
              <a:rPr lang="en-US" sz="1400" dirty="0" smtClean="0">
                <a:gradFill>
                  <a:gsLst>
                    <a:gs pos="2917">
                      <a:srgbClr val="292929"/>
                    </a:gs>
                    <a:gs pos="30000">
                      <a:srgbClr val="292929"/>
                    </a:gs>
                  </a:gsLst>
                  <a:lin ang="5400000" scaled="0"/>
                </a:gradFill>
              </a:rPr>
              <a:t>Click or tap an email address to send a message.</a:t>
            </a:r>
          </a:p>
          <a:p>
            <a:pPr>
              <a:lnSpc>
                <a:spcPct val="90000"/>
              </a:lnSpc>
              <a:spcAft>
                <a:spcPts val="600"/>
              </a:spcAft>
            </a:pPr>
            <a:endParaRPr lang="en-US" sz="1400" dirty="0">
              <a:gradFill>
                <a:gsLst>
                  <a:gs pos="2917">
                    <a:srgbClr val="292929"/>
                  </a:gs>
                  <a:gs pos="30000">
                    <a:srgbClr val="292929"/>
                  </a:gs>
                </a:gsLst>
                <a:lin ang="5400000" scaled="0"/>
              </a:gradFill>
            </a:endParaRPr>
          </a:p>
        </p:txBody>
      </p:sp>
      <p:pic>
        <p:nvPicPr>
          <p:cNvPr id="16" name="Picture 15"/>
          <p:cNvPicPr>
            <a:picLocks noChangeAspect="1"/>
          </p:cNvPicPr>
          <p:nvPr/>
        </p:nvPicPr>
        <p:blipFill rotWithShape="1">
          <a:blip r:embed="rId2">
            <a:extLst>
              <a:ext uri="{28A0092B-C50C-407E-A947-70E740481C1C}">
                <a14:useLocalDpi xmlns:a14="http://schemas.microsoft.com/office/drawing/2010/main" val="0"/>
              </a:ext>
            </a:extLst>
          </a:blip>
          <a:srcRect b="24205"/>
          <a:stretch/>
        </p:blipFill>
        <p:spPr>
          <a:xfrm>
            <a:off x="505308" y="1833171"/>
            <a:ext cx="8583984" cy="3421681"/>
          </a:xfrm>
          <a:prstGeom prst="rect">
            <a:avLst/>
          </a:prstGeom>
          <a:ln>
            <a:solidFill>
              <a:schemeClr val="bg2"/>
            </a:solidFill>
          </a:ln>
        </p:spPr>
      </p:pic>
      <p:sp>
        <p:nvSpPr>
          <p:cNvPr id="17" name="TextBox 16"/>
          <p:cNvSpPr txBox="1"/>
          <p:nvPr/>
        </p:nvSpPr>
        <p:spPr>
          <a:xfrm>
            <a:off x="6657450" y="5351552"/>
            <a:ext cx="2646888" cy="861232"/>
          </a:xfrm>
          <a:prstGeom prst="rect">
            <a:avLst/>
          </a:prstGeom>
          <a:noFill/>
        </p:spPr>
        <p:txBody>
          <a:bodyPr wrap="square" lIns="0" tIns="0" rIns="0" bIns="0" rtlCol="0">
            <a:no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r>
              <a:rPr lang="en-US" sz="1400" dirty="0" smtClean="0"/>
              <a:t>Have a lot going on? </a:t>
            </a:r>
            <a:br>
              <a:rPr lang="en-US" sz="1400" dirty="0" smtClean="0"/>
            </a:br>
            <a:r>
              <a:rPr lang="en-US" sz="1400" dirty="0" smtClean="0"/>
              <a:t/>
            </a:r>
            <a:br>
              <a:rPr lang="en-US" sz="1400" dirty="0" smtClean="0"/>
            </a:br>
            <a:r>
              <a:rPr lang="en-US" sz="1400" dirty="0" smtClean="0"/>
              <a:t>You might need to scroll up and down or left and right to see everything.</a:t>
            </a:r>
            <a:endParaRPr lang="en-US" sz="1400" dirty="0"/>
          </a:p>
        </p:txBody>
      </p:sp>
      <p:sp>
        <p:nvSpPr>
          <p:cNvPr id="18" name="Left Bracket 17"/>
          <p:cNvSpPr/>
          <p:nvPr/>
        </p:nvSpPr>
        <p:spPr>
          <a:xfrm>
            <a:off x="1259131" y="3663742"/>
            <a:ext cx="120407" cy="415442"/>
          </a:xfrm>
          <a:prstGeom prst="leftBracket">
            <a:avLst/>
          </a:prstGeom>
          <a:ln w="28575">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gn="ctr"/>
            <a:endParaRPr lang="en-US">
              <a:solidFill>
                <a:srgbClr val="292929"/>
              </a:solidFill>
            </a:endParaRPr>
          </a:p>
        </p:txBody>
      </p:sp>
      <p:pic>
        <p:nvPicPr>
          <p:cNvPr id="20" name="Picture 19"/>
          <p:cNvPicPr>
            <a:picLocks noChangeAspect="1"/>
          </p:cNvPicPr>
          <p:nvPr/>
        </p:nvPicPr>
        <p:blipFill rotWithShape="1">
          <a:blip r:embed="rId3">
            <a:extLst>
              <a:ext uri="{28A0092B-C50C-407E-A947-70E740481C1C}">
                <a14:useLocalDpi xmlns:a14="http://schemas.microsoft.com/office/drawing/2010/main" val="0"/>
              </a:ext>
            </a:extLst>
          </a:blip>
          <a:srcRect l="471" t="45402" r="53935" b="31758"/>
          <a:stretch/>
        </p:blipFill>
        <p:spPr>
          <a:xfrm>
            <a:off x="541338" y="4162569"/>
            <a:ext cx="4419600" cy="1135815"/>
          </a:xfrm>
          <a:prstGeom prst="rect">
            <a:avLst/>
          </a:prstGeom>
        </p:spPr>
      </p:pic>
      <p:cxnSp>
        <p:nvCxnSpPr>
          <p:cNvPr id="28" name="Curved Connector 27"/>
          <p:cNvCxnSpPr>
            <a:stCxn id="18" idx="1"/>
          </p:cNvCxnSpPr>
          <p:nvPr/>
        </p:nvCxnSpPr>
        <p:spPr>
          <a:xfrm rot="10800000" flipV="1">
            <a:off x="617539" y="3871462"/>
            <a:ext cx="641593" cy="1579321"/>
          </a:xfrm>
          <a:prstGeom prst="curvedConnector2">
            <a:avLst/>
          </a:prstGeom>
          <a:ln w="28575">
            <a:headEnd type="none"/>
            <a:tailEnd type="triangle"/>
          </a:ln>
        </p:spPr>
        <p:style>
          <a:lnRef idx="1">
            <a:schemeClr val="accent5"/>
          </a:lnRef>
          <a:fillRef idx="0">
            <a:schemeClr val="accent5"/>
          </a:fillRef>
          <a:effectRef idx="0">
            <a:schemeClr val="accent5"/>
          </a:effectRef>
          <a:fontRef idx="minor">
            <a:schemeClr val="tx1"/>
          </a:fontRef>
        </p:style>
      </p:cxnSp>
      <p:sp>
        <p:nvSpPr>
          <p:cNvPr id="29" name="TextBox 28"/>
          <p:cNvSpPr txBox="1"/>
          <p:nvPr/>
        </p:nvSpPr>
        <p:spPr>
          <a:xfrm>
            <a:off x="3611440" y="5235073"/>
            <a:ext cx="2492498" cy="899753"/>
          </a:xfrm>
          <a:prstGeom prst="rect">
            <a:avLst/>
          </a:prstGeom>
          <a:noFill/>
        </p:spPr>
        <p:txBody>
          <a:bodyPr wrap="square" lIns="182862" tIns="91431" rIns="182862" bIns="91431" rtlCol="0">
            <a:no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endParaRPr lang="en-US" sz="1400" dirty="0">
              <a:gradFill>
                <a:gsLst>
                  <a:gs pos="2917">
                    <a:srgbClr val="292929"/>
                  </a:gs>
                  <a:gs pos="30000">
                    <a:srgbClr val="292929"/>
                  </a:gs>
                </a:gsLst>
                <a:lin ang="5400000" scaled="0"/>
              </a:gradFill>
            </a:endParaRPr>
          </a:p>
          <a:p>
            <a:pPr>
              <a:lnSpc>
                <a:spcPct val="90000"/>
              </a:lnSpc>
              <a:spcAft>
                <a:spcPts val="600"/>
              </a:spcAft>
            </a:pPr>
            <a:r>
              <a:rPr lang="en-US" sz="1400" dirty="0">
                <a:gradFill>
                  <a:gsLst>
                    <a:gs pos="2917">
                      <a:srgbClr val="292929"/>
                    </a:gs>
                    <a:gs pos="30000">
                      <a:srgbClr val="292929"/>
                    </a:gs>
                  </a:gsLst>
                  <a:lin ang="5400000" scaled="0"/>
                </a:gradFill>
              </a:rPr>
              <a:t>C</a:t>
            </a:r>
            <a:r>
              <a:rPr lang="en-US" sz="1400" dirty="0" smtClean="0">
                <a:gradFill>
                  <a:gsLst>
                    <a:gs pos="2917">
                      <a:srgbClr val="292929"/>
                    </a:gs>
                    <a:gs pos="30000">
                      <a:srgbClr val="292929"/>
                    </a:gs>
                  </a:gsLst>
                  <a:lin ang="5400000" scaled="0"/>
                </a:gradFill>
              </a:rPr>
              <a:t>lick or tap the address to see the fields you can edit.</a:t>
            </a:r>
            <a:endParaRPr lang="en-US" sz="1400" dirty="0">
              <a:gradFill>
                <a:gsLst>
                  <a:gs pos="2917">
                    <a:srgbClr val="292929"/>
                  </a:gs>
                  <a:gs pos="30000">
                    <a:srgbClr val="292929"/>
                  </a:gs>
                </a:gsLst>
                <a:lin ang="5400000" scaled="0"/>
              </a:gradFill>
            </a:endParaRPr>
          </a:p>
        </p:txBody>
      </p:sp>
      <p:cxnSp>
        <p:nvCxnSpPr>
          <p:cNvPr id="30" name="Straight Arrow Connector 29"/>
          <p:cNvCxnSpPr/>
          <p:nvPr/>
        </p:nvCxnSpPr>
        <p:spPr>
          <a:xfrm flipH="1" flipV="1">
            <a:off x="4198938" y="4425213"/>
            <a:ext cx="64169" cy="1025571"/>
          </a:xfrm>
          <a:prstGeom prst="straightConnector1">
            <a:avLst/>
          </a:prstGeom>
          <a:ln w="28575">
            <a:headEnd type="none"/>
            <a:tailEnd type="triangle"/>
          </a:ln>
        </p:spPr>
        <p:style>
          <a:lnRef idx="1">
            <a:schemeClr val="accent5"/>
          </a:lnRef>
          <a:fillRef idx="0">
            <a:schemeClr val="accent5"/>
          </a:fillRef>
          <a:effectRef idx="0">
            <a:schemeClr val="accent5"/>
          </a:effectRef>
          <a:fontRef idx="minor">
            <a:schemeClr val="tx1"/>
          </a:fontRef>
        </p:style>
      </p:cxnSp>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164" y="4425213"/>
            <a:ext cx="365730" cy="365730"/>
          </a:xfrm>
          <a:prstGeom prst="rect">
            <a:avLst/>
          </a:prstGeom>
        </p:spPr>
      </p:pic>
      <p:sp>
        <p:nvSpPr>
          <p:cNvPr id="32" name="TextBox 31"/>
          <p:cNvSpPr txBox="1"/>
          <p:nvPr/>
        </p:nvSpPr>
        <p:spPr>
          <a:xfrm>
            <a:off x="2065338" y="2077870"/>
            <a:ext cx="2819400" cy="629714"/>
          </a:xfrm>
          <a:prstGeom prst="rect">
            <a:avLst/>
          </a:prstGeom>
          <a:noFill/>
        </p:spPr>
        <p:txBody>
          <a:bodyPr wrap="square" lIns="182862" tIns="91431" rIns="182862" bIns="91431" rtlCol="0">
            <a:noAutofit/>
          </a:bodyP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nSpc>
                <a:spcPct val="90000"/>
              </a:lnSpc>
              <a:spcAft>
                <a:spcPts val="600"/>
              </a:spcAft>
            </a:pPr>
            <a:endParaRPr lang="en-US" sz="1400" dirty="0">
              <a:gradFill>
                <a:gsLst>
                  <a:gs pos="2917">
                    <a:srgbClr val="292929"/>
                  </a:gs>
                  <a:gs pos="30000">
                    <a:srgbClr val="292929"/>
                  </a:gs>
                </a:gsLst>
                <a:lin ang="5400000" scaled="0"/>
              </a:gradFill>
            </a:endParaRPr>
          </a:p>
          <a:p>
            <a:pPr>
              <a:lnSpc>
                <a:spcPct val="90000"/>
              </a:lnSpc>
            </a:pPr>
            <a:r>
              <a:rPr lang="en-US" sz="1400" dirty="0" smtClean="0">
                <a:gradFill>
                  <a:gsLst>
                    <a:gs pos="2917">
                      <a:srgbClr val="292929"/>
                    </a:gs>
                    <a:gs pos="30000">
                      <a:srgbClr val="292929"/>
                    </a:gs>
                  </a:gsLst>
                  <a:lin ang="5400000" scaled="0"/>
                </a:gradFill>
              </a:rPr>
              <a:t>Click or tap an image to edit it</a:t>
            </a:r>
            <a:endParaRPr lang="en-US" sz="1400" dirty="0">
              <a:gradFill>
                <a:gsLst>
                  <a:gs pos="2917">
                    <a:srgbClr val="292929"/>
                  </a:gs>
                  <a:gs pos="30000">
                    <a:srgbClr val="292929"/>
                  </a:gs>
                </a:gsLst>
                <a:lin ang="5400000" scaled="0"/>
              </a:gradFill>
            </a:endParaRPr>
          </a:p>
        </p:txBody>
      </p:sp>
      <p:pic>
        <p:nvPicPr>
          <p:cNvPr id="33" name="Picture 32"/>
          <p:cNvPicPr>
            <a:picLocks noChangeAspect="1"/>
          </p:cNvPicPr>
          <p:nvPr/>
        </p:nvPicPr>
        <p:blipFill>
          <a:blip r:embed="rId5"/>
          <a:stretch>
            <a:fillRect/>
          </a:stretch>
        </p:blipFill>
        <p:spPr>
          <a:xfrm>
            <a:off x="617538" y="2414775"/>
            <a:ext cx="332834" cy="332834"/>
          </a:xfrm>
          <a:prstGeom prst="rect">
            <a:avLst/>
          </a:prstGeom>
        </p:spPr>
      </p:pic>
      <p:sp>
        <p:nvSpPr>
          <p:cNvPr id="34" name="Left Bracket 33"/>
          <p:cNvSpPr/>
          <p:nvPr/>
        </p:nvSpPr>
        <p:spPr>
          <a:xfrm rot="16200000">
            <a:off x="723752" y="2528034"/>
            <a:ext cx="120407" cy="415442"/>
          </a:xfrm>
          <a:prstGeom prst="leftBracket">
            <a:avLst/>
          </a:prstGeom>
          <a:ln w="28575">
            <a:headEnd type="none"/>
            <a:tailEnd type="none"/>
          </a:ln>
        </p:spPr>
        <p:style>
          <a:lnRef idx="1">
            <a:schemeClr val="accent5"/>
          </a:lnRef>
          <a:fillRef idx="0">
            <a:schemeClr val="accent5"/>
          </a:fillRef>
          <a:effectRef idx="0">
            <a:schemeClr val="accent5"/>
          </a:effectRef>
          <a:fontRef idx="minor">
            <a:schemeClr val="tx1"/>
          </a:fontRef>
        </p:style>
        <p:txBody>
          <a:bodyPr rtlCol="0" anchor="ctr"/>
          <a:ls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a:lstStyle>
          <a:p>
            <a:pPr algn="ctr"/>
            <a:endParaRPr lang="en-US">
              <a:solidFill>
                <a:srgbClr val="292929"/>
              </a:solidFill>
            </a:endParaRPr>
          </a:p>
        </p:txBody>
      </p:sp>
      <p:cxnSp>
        <p:nvCxnSpPr>
          <p:cNvPr id="35" name="Straight Connector 34"/>
          <p:cNvCxnSpPr/>
          <p:nvPr/>
        </p:nvCxnSpPr>
        <p:spPr>
          <a:xfrm>
            <a:off x="783955" y="2795959"/>
            <a:ext cx="0" cy="140225"/>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36" name="Straight Connector 35"/>
          <p:cNvCxnSpPr/>
          <p:nvPr/>
        </p:nvCxnSpPr>
        <p:spPr>
          <a:xfrm>
            <a:off x="783955" y="2936184"/>
            <a:ext cx="1509983" cy="0"/>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37" name="Straight Connector 36"/>
          <p:cNvCxnSpPr/>
          <p:nvPr/>
        </p:nvCxnSpPr>
        <p:spPr>
          <a:xfrm flipV="1">
            <a:off x="2293938" y="2631384"/>
            <a:ext cx="0" cy="304800"/>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3028046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350837" y="1902086"/>
            <a:ext cx="3045360" cy="3500176"/>
          </a:xfrm>
          <a:prstGeom prst="rect">
            <a:avLst/>
          </a:prstGeom>
          <a:noFill/>
        </p:spPr>
        <p:txBody>
          <a:bodyPr wrap="square" lIns="182862" tIns="91431" rIns="182862" bIns="91431" rtlCol="0">
            <a:noAutofit/>
          </a:bodyPr>
          <a:lstStyle/>
          <a:p>
            <a:pPr>
              <a:lnSpc>
                <a:spcPct val="90000"/>
              </a:lnSpc>
              <a:spcAft>
                <a:spcPts val="1200"/>
              </a:spcAft>
            </a:pPr>
            <a:r>
              <a:rPr lang="en-US" sz="1400" dirty="0" smtClean="0">
                <a:gradFill>
                  <a:gsLst>
                    <a:gs pos="2917">
                      <a:schemeClr val="tx1"/>
                    </a:gs>
                    <a:gs pos="30000">
                      <a:schemeClr val="tx1"/>
                    </a:gs>
                  </a:gsLst>
                  <a:lin ang="5400000" scaled="0"/>
                </a:gradFill>
              </a:rPr>
              <a:t>Click </a:t>
            </a:r>
            <a:r>
              <a:rPr lang="en-US" sz="1400" dirty="0">
                <a:gradFill>
                  <a:gsLst>
                    <a:gs pos="2917">
                      <a:schemeClr val="tx1"/>
                    </a:gs>
                    <a:gs pos="30000">
                      <a:schemeClr val="tx1"/>
                    </a:gs>
                  </a:gsLst>
                  <a:lin ang="5400000" scaled="0"/>
                </a:gradFill>
              </a:rPr>
              <a:t>or tap the </a:t>
            </a:r>
            <a:r>
              <a:rPr lang="en-US" sz="1400" dirty="0" smtClean="0">
                <a:gradFill>
                  <a:gsLst>
                    <a:gs pos="2917">
                      <a:schemeClr val="tx1"/>
                    </a:gs>
                    <a:gs pos="30000">
                      <a:schemeClr val="tx1"/>
                    </a:gs>
                  </a:gsLst>
                  <a:lin ang="5400000" scaled="0"/>
                </a:gradFill>
              </a:rPr>
              <a:t>person’s email </a:t>
            </a:r>
            <a:r>
              <a:rPr lang="en-US" sz="1400" dirty="0">
                <a:gradFill>
                  <a:gsLst>
                    <a:gs pos="2917">
                      <a:schemeClr val="tx1"/>
                    </a:gs>
                    <a:gs pos="30000">
                      <a:schemeClr val="tx1"/>
                    </a:gs>
                  </a:gsLst>
                  <a:lin ang="5400000" scaled="0"/>
                </a:gradFill>
              </a:rPr>
              <a:t>address or phone </a:t>
            </a:r>
            <a:r>
              <a:rPr lang="en-US" sz="1400" dirty="0" smtClean="0">
                <a:gradFill>
                  <a:gsLst>
                    <a:gs pos="2917">
                      <a:schemeClr val="tx1"/>
                    </a:gs>
                    <a:gs pos="30000">
                      <a:schemeClr val="tx1"/>
                    </a:gs>
                  </a:gsLst>
                  <a:lin ang="5400000" scaled="0"/>
                </a:gradFill>
              </a:rPr>
              <a:t>number.</a:t>
            </a:r>
            <a:endParaRPr lang="en-US" sz="1400" dirty="0">
              <a:gradFill>
                <a:gsLst>
                  <a:gs pos="2917">
                    <a:schemeClr val="tx1"/>
                  </a:gs>
                  <a:gs pos="30000">
                    <a:schemeClr val="tx1"/>
                  </a:gs>
                </a:gsLst>
                <a:lin ang="5400000" scaled="0"/>
              </a:gradFill>
            </a:endParaRPr>
          </a:p>
          <a:p>
            <a:pPr>
              <a:lnSpc>
                <a:spcPct val="90000"/>
              </a:lnSpc>
              <a:spcAft>
                <a:spcPts val="1200"/>
              </a:spcAft>
            </a:pPr>
            <a:r>
              <a:rPr lang="en-US" sz="1400" dirty="0" smtClean="0">
                <a:gradFill>
                  <a:gsLst>
                    <a:gs pos="2917">
                      <a:schemeClr val="tx1"/>
                    </a:gs>
                    <a:gs pos="30000">
                      <a:schemeClr val="tx1"/>
                    </a:gs>
                  </a:gsLst>
                  <a:lin ang="5400000" scaled="0"/>
                </a:gradFill>
              </a:rPr>
              <a:t>Or, click </a:t>
            </a:r>
            <a:r>
              <a:rPr lang="en-US" sz="1400" dirty="0">
                <a:gradFill>
                  <a:gsLst>
                    <a:gs pos="2917">
                      <a:schemeClr val="tx1"/>
                    </a:gs>
                    <a:gs pos="30000">
                      <a:schemeClr val="tx1"/>
                    </a:gs>
                  </a:gsLst>
                  <a:lin ang="5400000" scaled="0"/>
                </a:gradFill>
              </a:rPr>
              <a:t>or tap </a:t>
            </a:r>
            <a:r>
              <a:rPr lang="en-US" sz="1400" b="1" dirty="0">
                <a:gradFill>
                  <a:gsLst>
                    <a:gs pos="2917">
                      <a:schemeClr val="tx1"/>
                    </a:gs>
                    <a:gs pos="30000">
                      <a:schemeClr val="tx1"/>
                    </a:gs>
                  </a:gsLst>
                  <a:lin ang="5400000" scaled="0"/>
                </a:gradFill>
              </a:rPr>
              <a:t>Activities</a:t>
            </a:r>
            <a:r>
              <a:rPr lang="en-US" sz="1400" dirty="0">
                <a:gradFill>
                  <a:gsLst>
                    <a:gs pos="2917">
                      <a:schemeClr val="tx1"/>
                    </a:gs>
                    <a:gs pos="30000">
                      <a:schemeClr val="tx1"/>
                    </a:gs>
                  </a:gsLst>
                  <a:lin ang="5400000" scaled="0"/>
                </a:gradFill>
              </a:rPr>
              <a:t> to see </a:t>
            </a:r>
            <a:r>
              <a:rPr lang="en-US" sz="1400" dirty="0" smtClean="0">
                <a:gradFill>
                  <a:gsLst>
                    <a:gs pos="2917">
                      <a:schemeClr val="tx1"/>
                    </a:gs>
                    <a:gs pos="30000">
                      <a:schemeClr val="tx1"/>
                    </a:gs>
                  </a:gsLst>
                  <a:lin ang="5400000" scaled="0"/>
                </a:gradFill>
              </a:rPr>
              <a:t>more options:</a:t>
            </a:r>
            <a:endParaRPr lang="en-US" sz="1400" dirty="0">
              <a:gradFill>
                <a:gsLst>
                  <a:gs pos="2917">
                    <a:schemeClr val="tx1"/>
                  </a:gs>
                  <a:gs pos="30000">
                    <a:schemeClr val="tx1"/>
                  </a:gs>
                </a:gsLst>
                <a:lin ang="5400000" scaled="0"/>
              </a:gradFill>
            </a:endParaRPr>
          </a:p>
          <a:p>
            <a:pPr marL="171450" indent="-17145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Take notes during a Skype or Lync call</a:t>
            </a:r>
          </a:p>
          <a:p>
            <a:pPr marL="171450" indent="-171450">
              <a:lnSpc>
                <a:spcPct val="90000"/>
              </a:lnSpc>
              <a:buFont typeface="Arial" panose="020B0604020202020204" pitchFamily="34" charset="0"/>
              <a:buChar char="•"/>
            </a:pPr>
            <a:r>
              <a:rPr lang="en-US" sz="1400" dirty="0" smtClean="0">
                <a:gradFill>
                  <a:gsLst>
                    <a:gs pos="2917">
                      <a:schemeClr val="tx1"/>
                    </a:gs>
                    <a:gs pos="30000">
                      <a:schemeClr val="tx1"/>
                    </a:gs>
                  </a:gsLst>
                  <a:lin ang="5400000" scaled="0"/>
                </a:gradFill>
              </a:rPr>
              <a:t>Add a task</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You can also click or tap </a:t>
            </a:r>
            <a:r>
              <a:rPr lang="en-US" sz="1400" b="1" dirty="0" smtClean="0">
                <a:gradFill>
                  <a:gsLst>
                    <a:gs pos="2917">
                      <a:schemeClr val="tx1"/>
                    </a:gs>
                    <a:gs pos="30000">
                      <a:schemeClr val="tx1"/>
                    </a:gs>
                  </a:gsLst>
                  <a:lin ang="5400000" scaled="0"/>
                </a:gradFill>
              </a:rPr>
              <a:t>More Commands </a:t>
            </a:r>
            <a:r>
              <a:rPr lang="en-US" sz="1400" dirty="0" smtClean="0">
                <a:gradFill>
                  <a:gsLst>
                    <a:gs pos="2917">
                      <a:schemeClr val="tx1"/>
                    </a:gs>
                    <a:gs pos="30000">
                      <a:schemeClr val="tx1"/>
                    </a:gs>
                  </a:gsLst>
                  <a:lin ang="5400000" scaled="0"/>
                </a:gradFill>
              </a:rPr>
              <a:t>(</a:t>
            </a:r>
            <a:r>
              <a:rPr lang="en-US" sz="1400" b="1" dirty="0" smtClean="0">
                <a:gradFill>
                  <a:gsLst>
                    <a:gs pos="2917">
                      <a:schemeClr val="tx1"/>
                    </a:gs>
                    <a:gs pos="30000">
                      <a:schemeClr val="tx1"/>
                    </a:gs>
                  </a:gsLst>
                  <a:lin ang="5400000" scaled="0"/>
                </a:gradFill>
              </a:rPr>
              <a:t>…</a:t>
            </a:r>
            <a:r>
              <a:rPr lang="en-US" sz="1400" dirty="0" smtClean="0">
                <a:gradFill>
                  <a:gsLst>
                    <a:gs pos="2917">
                      <a:schemeClr val="tx1"/>
                    </a:gs>
                    <a:gs pos="30000">
                      <a:schemeClr val="tx1"/>
                    </a:gs>
                  </a:gsLst>
                  <a:lin ang="5400000" scaled="0"/>
                </a:gradFill>
              </a:rPr>
              <a:t>) to:</a:t>
            </a:r>
          </a:p>
          <a:p>
            <a:pPr marL="171450" indent="-17145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Send an email</a:t>
            </a:r>
          </a:p>
          <a:p>
            <a:pPr marL="171450" indent="-171450">
              <a:lnSpc>
                <a:spcPct val="90000"/>
              </a:lnSpc>
              <a:spcAft>
                <a:spcPts val="600"/>
              </a:spcAft>
              <a:buFont typeface="Arial" panose="020B0604020202020204" pitchFamily="34" charset="0"/>
              <a:buChar char="•"/>
            </a:pPr>
            <a:r>
              <a:rPr lang="en-US" sz="1400" dirty="0" smtClean="0">
                <a:gradFill>
                  <a:gsLst>
                    <a:gs pos="2917">
                      <a:schemeClr val="tx1"/>
                    </a:gs>
                    <a:gs pos="30000">
                      <a:schemeClr val="tx1"/>
                    </a:gs>
                  </a:gsLst>
                  <a:lin ang="5400000" scaled="0"/>
                </a:gradFill>
              </a:rPr>
              <a:t>Set an appointment</a:t>
            </a:r>
          </a:p>
          <a:p>
            <a:pPr marL="171450" indent="-171450">
              <a:lnSpc>
                <a:spcPct val="90000"/>
              </a:lnSpc>
              <a:spcAft>
                <a:spcPts val="600"/>
              </a:spcAft>
              <a:buFont typeface="Arial" panose="020B0604020202020204" pitchFamily="34" charset="0"/>
              <a:buChar char="•"/>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p:txBody>
      </p:sp>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click or tap to contact</a:t>
            </a:r>
          </a:p>
        </p:txBody>
      </p:sp>
      <p:sp>
        <p:nvSpPr>
          <p:cNvPr id="33" name="Rectangle 32"/>
          <p:cNvSpPr/>
          <p:nvPr/>
        </p:nvSpPr>
        <p:spPr>
          <a:xfrm>
            <a:off x="350837" y="1006384"/>
            <a:ext cx="5486400"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Need to call </a:t>
            </a:r>
            <a:r>
              <a:rPr lang="en-US" sz="1400" dirty="0" smtClean="0">
                <a:latin typeface="Segoe UI" panose="020B0502040204020203" pitchFamily="34" charset="0"/>
                <a:ea typeface="Segoe UI" panose="020B0502040204020203" pitchFamily="34" charset="0"/>
                <a:cs typeface="Segoe UI" panose="020B0502040204020203" pitchFamily="34" charset="0"/>
              </a:rPr>
              <a:t>or email a </a:t>
            </a:r>
            <a:r>
              <a:rPr lang="en-US" sz="1400" dirty="0">
                <a:latin typeface="Segoe UI" panose="020B0502040204020203" pitchFamily="34" charset="0"/>
                <a:ea typeface="Segoe UI" panose="020B0502040204020203" pitchFamily="34" charset="0"/>
                <a:cs typeface="Segoe UI" panose="020B0502040204020203" pitchFamily="34" charset="0"/>
              </a:rPr>
              <a:t>contact? </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r="26748" b="23259"/>
          <a:stretch/>
        </p:blipFill>
        <p:spPr>
          <a:xfrm>
            <a:off x="3435350" y="1516063"/>
            <a:ext cx="6019800" cy="3200400"/>
          </a:xfrm>
          <a:prstGeom prst="rect">
            <a:avLst/>
          </a:prstGeom>
          <a:ln>
            <a:solidFill>
              <a:schemeClr val="bg2"/>
            </a:solidFill>
          </a:ln>
        </p:spPr>
      </p:pic>
      <p:cxnSp>
        <p:nvCxnSpPr>
          <p:cNvPr id="16" name="Straight Arrow Connector 15"/>
          <p:cNvCxnSpPr/>
          <p:nvPr/>
        </p:nvCxnSpPr>
        <p:spPr>
          <a:xfrm flipH="1">
            <a:off x="7478865" y="2535237"/>
            <a:ext cx="187172" cy="190532"/>
          </a:xfrm>
          <a:prstGeom prst="straightConnector1">
            <a:avLst/>
          </a:prstGeom>
          <a:ln w="28575">
            <a:headEnd type="none"/>
            <a:tailEnd type="triangle"/>
          </a:ln>
        </p:spPr>
        <p:style>
          <a:lnRef idx="1">
            <a:schemeClr val="accent5"/>
          </a:lnRef>
          <a:fillRef idx="0">
            <a:schemeClr val="accent5"/>
          </a:fillRef>
          <a:effectRef idx="0">
            <a:schemeClr val="accent5"/>
          </a:effectRef>
          <a:fontRef idx="minor">
            <a:schemeClr val="tx1"/>
          </a:fontRef>
        </p:style>
      </p:cxn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1837" y="3116263"/>
            <a:ext cx="365730" cy="365730"/>
          </a:xfrm>
          <a:prstGeom prst="rect">
            <a:avLst/>
          </a:prstGeom>
        </p:spPr>
      </p:pic>
      <p:pic>
        <p:nvPicPr>
          <p:cNvPr id="27" name="Picture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385" y="2542904"/>
            <a:ext cx="365730" cy="365730"/>
          </a:xfrm>
          <a:prstGeom prst="rect">
            <a:avLst/>
          </a:prstGeom>
        </p:spPr>
      </p:pic>
    </p:spTree>
    <p:extLst>
      <p:ext uri="{BB962C8B-B14F-4D97-AF65-F5344CB8AC3E}">
        <p14:creationId xmlns:p14="http://schemas.microsoft.com/office/powerpoint/2010/main" val="41883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50573" y="231730"/>
            <a:ext cx="9242677" cy="609398"/>
          </a:xfrm>
        </p:spPr>
        <p:txBody>
          <a:bodyPr vert="horz" wrap="square" lIns="146289" tIns="0" rIns="146289" bIns="0" rtlCol="0" anchor="t">
            <a:spAutoFit/>
          </a:bodyPr>
          <a:lstStyle/>
          <a:p>
            <a:r>
              <a:rPr lang="en-US" sz="4400" dirty="0"/>
              <a:t>add notes about a contact</a:t>
            </a:r>
          </a:p>
        </p:txBody>
      </p:sp>
      <p:sp>
        <p:nvSpPr>
          <p:cNvPr id="33" name="Rectangle 32"/>
          <p:cNvSpPr/>
          <p:nvPr/>
        </p:nvSpPr>
        <p:spPr>
          <a:xfrm>
            <a:off x="402973" y="1006384"/>
            <a:ext cx="7186864" cy="307777"/>
          </a:xfrm>
          <a:prstGeom prst="rect">
            <a:avLst/>
          </a:prstGeom>
          <a:noFill/>
        </p:spPr>
        <p:txBody>
          <a:bodyPr wrap="square" rtlCol="0">
            <a:spAutoFit/>
          </a:bodyPr>
          <a:lstStyle/>
          <a:p>
            <a:r>
              <a:rPr lang="en-US" sz="1400" dirty="0">
                <a:latin typeface="Segoe UI" panose="020B0502040204020203" pitchFamily="34" charset="0"/>
                <a:ea typeface="Segoe UI" panose="020B0502040204020203" pitchFamily="34" charset="0"/>
                <a:cs typeface="Segoe UI" panose="020B0502040204020203" pitchFamily="34" charset="0"/>
              </a:rPr>
              <a:t>When you’re viewing the details for a contact, click or tap </a:t>
            </a:r>
            <a:r>
              <a:rPr lang="en-US" sz="1400" b="1" dirty="0">
                <a:latin typeface="Segoe UI" panose="020B0502040204020203" pitchFamily="34" charset="0"/>
                <a:ea typeface="Segoe UI" panose="020B0502040204020203" pitchFamily="34" charset="0"/>
                <a:cs typeface="Segoe UI" panose="020B0502040204020203" pitchFamily="34" charset="0"/>
              </a:rPr>
              <a:t>Notes</a:t>
            </a:r>
            <a:r>
              <a:rPr lang="en-US" sz="1400" dirty="0">
                <a:latin typeface="Segoe UI" panose="020B0502040204020203" pitchFamily="34" charset="0"/>
                <a:ea typeface="Segoe UI" panose="020B0502040204020203" pitchFamily="34" charset="0"/>
                <a:cs typeface="Segoe UI" panose="020B0502040204020203" pitchFamily="34" charset="0"/>
              </a:rPr>
              <a:t>, </a:t>
            </a:r>
            <a:r>
              <a:rPr lang="en-US" sz="1400" dirty="0" smtClean="0">
                <a:latin typeface="Segoe UI" panose="020B0502040204020203" pitchFamily="34" charset="0"/>
                <a:ea typeface="Segoe UI" panose="020B0502040204020203" pitchFamily="34" charset="0"/>
                <a:cs typeface="Segoe UI" panose="020B0502040204020203" pitchFamily="34" charset="0"/>
              </a:rPr>
              <a:t>and then </a:t>
            </a:r>
            <a:r>
              <a:rPr lang="en-US" sz="1400" dirty="0">
                <a:latin typeface="Segoe UI" panose="020B0502040204020203" pitchFamily="34" charset="0"/>
                <a:ea typeface="Segoe UI" panose="020B0502040204020203" pitchFamily="34" charset="0"/>
                <a:cs typeface="Segoe UI" panose="020B0502040204020203" pitchFamily="34" charset="0"/>
              </a:rPr>
              <a:t>type away.</a:t>
            </a:r>
          </a:p>
        </p:txBody>
      </p:sp>
      <p:pic>
        <p:nvPicPr>
          <p:cNvPr id="13" name="Picture 12"/>
          <p:cNvPicPr>
            <a:picLocks noChangeAspect="1"/>
          </p:cNvPicPr>
          <p:nvPr/>
        </p:nvPicPr>
        <p:blipFill rotWithShape="1">
          <a:blip r:embed="rId2">
            <a:extLst>
              <a:ext uri="{28A0092B-C50C-407E-A947-70E740481C1C}">
                <a14:useLocalDpi xmlns:a14="http://schemas.microsoft.com/office/drawing/2010/main" val="0"/>
              </a:ext>
            </a:extLst>
          </a:blip>
          <a:srcRect t="-1" r="29340" b="55221"/>
          <a:stretch/>
        </p:blipFill>
        <p:spPr>
          <a:xfrm>
            <a:off x="503472" y="1464196"/>
            <a:ext cx="8174385" cy="2718866"/>
          </a:xfrm>
          <a:prstGeom prst="rect">
            <a:avLst/>
          </a:prstGeom>
          <a:ln>
            <a:solidFill>
              <a:schemeClr val="bg2"/>
            </a:solidFill>
          </a:ln>
        </p:spPr>
      </p:pic>
      <p:sp>
        <p:nvSpPr>
          <p:cNvPr id="15" name="TextBox 14"/>
          <p:cNvSpPr txBox="1"/>
          <p:nvPr/>
        </p:nvSpPr>
        <p:spPr>
          <a:xfrm>
            <a:off x="5153021" y="4306135"/>
            <a:ext cx="1979615" cy="523220"/>
          </a:xfrm>
          <a:prstGeom prst="rect">
            <a:avLst/>
          </a:prstGeom>
          <a:noFill/>
        </p:spPr>
        <p:txBody>
          <a:bodyPr wrap="square" rtlCol="0">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Attach documents or photos, if you </a:t>
            </a:r>
            <a:r>
              <a:rPr lang="en-US" dirty="0" smtClean="0"/>
              <a:t>like.</a:t>
            </a:r>
            <a:endParaRPr lang="en-US" dirty="0"/>
          </a:p>
        </p:txBody>
      </p:sp>
      <p:cxnSp>
        <p:nvCxnSpPr>
          <p:cNvPr id="6" name="Straight Arrow Connector 5"/>
          <p:cNvCxnSpPr/>
          <p:nvPr/>
        </p:nvCxnSpPr>
        <p:spPr>
          <a:xfrm flipH="1" flipV="1">
            <a:off x="4772022" y="4048043"/>
            <a:ext cx="381000" cy="274544"/>
          </a:xfrm>
          <a:prstGeom prst="straightConnector1">
            <a:avLst/>
          </a:prstGeom>
          <a:ln w="28575">
            <a:solidFill>
              <a:schemeClr val="accent5"/>
            </a:solidFill>
            <a:headEnd type="none"/>
            <a:tailEnd type="triangle"/>
          </a:ln>
        </p:spPr>
        <p:style>
          <a:lnRef idx="1">
            <a:schemeClr val="accent5"/>
          </a:lnRef>
          <a:fillRef idx="0">
            <a:schemeClr val="accent5"/>
          </a:fillRef>
          <a:effectRef idx="0">
            <a:schemeClr val="accent5"/>
          </a:effectRef>
          <a:fontRef idx="minor">
            <a:schemeClr val="tx1"/>
          </a:fontRef>
        </p:style>
      </p:cxnSp>
      <p:sp>
        <p:nvSpPr>
          <p:cNvPr id="14" name="TextBox 13"/>
          <p:cNvSpPr txBox="1"/>
          <p:nvPr/>
        </p:nvSpPr>
        <p:spPr>
          <a:xfrm>
            <a:off x="5532437" y="2884685"/>
            <a:ext cx="1693658" cy="307777"/>
          </a:xfrm>
          <a:prstGeom prst="rect">
            <a:avLst/>
          </a:prstGeom>
          <a:noFill/>
        </p:spPr>
        <p:txBody>
          <a:bodyPr wrap="square" rtlCol="0">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Click </a:t>
            </a:r>
            <a:r>
              <a:rPr lang="en-US" dirty="0" smtClean="0"/>
              <a:t>or </a:t>
            </a:r>
            <a:r>
              <a:rPr lang="en-US" dirty="0"/>
              <a:t>tap </a:t>
            </a:r>
            <a:r>
              <a:rPr lang="en-US" b="1" dirty="0" smtClean="0"/>
              <a:t>Notes</a:t>
            </a:r>
            <a:r>
              <a:rPr lang="en-US" dirty="0" smtClean="0"/>
              <a:t>.</a:t>
            </a:r>
            <a:endParaRPr lang="en-US" dirty="0"/>
          </a:p>
        </p:txBody>
      </p:sp>
      <p:sp>
        <p:nvSpPr>
          <p:cNvPr id="7" name="Rectangle 6"/>
          <p:cNvSpPr/>
          <p:nvPr/>
        </p:nvSpPr>
        <p:spPr bwMode="auto">
          <a:xfrm>
            <a:off x="655637" y="2823629"/>
            <a:ext cx="762000" cy="21643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70157" y="2931845"/>
            <a:ext cx="365730" cy="365730"/>
          </a:xfrm>
          <a:prstGeom prst="rect">
            <a:avLst/>
          </a:prstGeom>
        </p:spPr>
      </p:pic>
    </p:spTree>
    <p:extLst>
      <p:ext uri="{BB962C8B-B14F-4D97-AF65-F5344CB8AC3E}">
        <p14:creationId xmlns:p14="http://schemas.microsoft.com/office/powerpoint/2010/main" val="3183090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MicrosoftDyamics_Template_4x3_Light">
  <a:themeElements>
    <a:clrScheme name="Custom 2">
      <a:dk1>
        <a:srgbClr val="292929"/>
      </a:dk1>
      <a:lt1>
        <a:srgbClr val="FFFFFF"/>
      </a:lt1>
      <a:dk2>
        <a:srgbClr val="002050"/>
      </a:dk2>
      <a:lt2>
        <a:srgbClr val="DDDDDD"/>
      </a:lt2>
      <a:accent1>
        <a:srgbClr val="002050"/>
      </a:accent1>
      <a:accent2>
        <a:srgbClr val="00187A"/>
      </a:accent2>
      <a:accent3>
        <a:srgbClr val="BAD80A"/>
      </a:accent3>
      <a:accent4>
        <a:srgbClr val="7FBA00"/>
      </a:accent4>
      <a:accent5>
        <a:srgbClr val="FF8C00"/>
      </a:accent5>
      <a:accent6>
        <a:srgbClr val="EB3C00"/>
      </a:accent6>
      <a:hlink>
        <a:srgbClr val="FFFFFF"/>
      </a:hlink>
      <a:folHlink>
        <a:srgbClr val="292929"/>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MicrosoftDyamics_Template_4x3_Light</Template>
  <TotalTime>0</TotalTime>
  <Words>1546</Words>
  <Application>Microsoft Office PowerPoint</Application>
  <PresentationFormat>Custom</PresentationFormat>
  <Paragraphs>172</Paragraphs>
  <Slides>25</Slides>
  <Notes>2</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MicrosoftDyamics_Template_4x3_Light</vt:lpstr>
      <vt:lpstr>Start working in CRM</vt:lpstr>
      <vt:lpstr>welcome to Microsoft Dynamics CRM!</vt:lpstr>
      <vt:lpstr>select a CRM work area</vt:lpstr>
      <vt:lpstr>check out your dashboard</vt:lpstr>
      <vt:lpstr>find your contacts</vt:lpstr>
      <vt:lpstr>view your contacts in a list</vt:lpstr>
      <vt:lpstr>see more contact details</vt:lpstr>
      <vt:lpstr>click or tap to contact</vt:lpstr>
      <vt:lpstr>add notes about a contact</vt:lpstr>
      <vt:lpstr>create a new contact</vt:lpstr>
      <vt:lpstr>enter contact details</vt:lpstr>
      <vt:lpstr>find your accounts</vt:lpstr>
      <vt:lpstr>view accounts in a list</vt:lpstr>
      <vt:lpstr>see more account details</vt:lpstr>
      <vt:lpstr>add contacts to an account</vt:lpstr>
      <vt:lpstr>pick up where you left off</vt:lpstr>
      <vt:lpstr>view your leads</vt:lpstr>
      <vt:lpstr>view leads in a list</vt:lpstr>
      <vt:lpstr>view your opportunities</vt:lpstr>
      <vt:lpstr>view opportunities in a list</vt:lpstr>
      <vt:lpstr>edit info inline</vt:lpstr>
      <vt:lpstr>check out the service work area</vt:lpstr>
      <vt:lpstr>find service cases</vt:lpstr>
      <vt:lpstr>view cases in a list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2013-04-03T23:33:51Z</dcterms:created>
  <dcterms:modified xsi:type="dcterms:W3CDTF">2015-02-03T22:48:38Z</dcterms:modified>
</cp:coreProperties>
</file>