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7"/>
  </p:notesMasterIdLst>
  <p:sldIdLst>
    <p:sldId id="256" r:id="rId5"/>
    <p:sldId id="257" r:id="rId6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njinder Kaur" initials="MK" lastIdx="2" clrIdx="0"/>
  <p:cmAuthor id="1" name="Maureen Carmichael" initials="MC" lastIdx="7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C00"/>
    <a:srgbClr val="EB09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987" autoAdjust="0"/>
    <p:restoredTop sz="97143" autoAdjust="0"/>
  </p:normalViewPr>
  <p:slideViewPr>
    <p:cSldViewPr>
      <p:cViewPr>
        <p:scale>
          <a:sx n="100" d="100"/>
          <a:sy n="100" d="100"/>
        </p:scale>
        <p:origin x="-1651" y="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37" tIns="46219" rIns="92437" bIns="4621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37" tIns="46219" rIns="92437" bIns="46219" rtlCol="0"/>
          <a:lstStyle>
            <a:lvl1pPr algn="r">
              <a:defRPr sz="1200"/>
            </a:lvl1pPr>
          </a:lstStyle>
          <a:p>
            <a:fld id="{DCE0B145-720F-4A01-985E-9972A3B0660E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661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37" tIns="46219" rIns="92437" bIns="4621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1"/>
            <a:ext cx="5505450" cy="4183380"/>
          </a:xfrm>
          <a:prstGeom prst="rect">
            <a:avLst/>
          </a:prstGeom>
        </p:spPr>
        <p:txBody>
          <a:bodyPr vert="horz" lIns="92437" tIns="46219" rIns="92437" bIns="4621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37" tIns="46219" rIns="92437" bIns="4621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37" tIns="46219" rIns="92437" bIns="46219" rtlCol="0" anchor="b"/>
          <a:lstStyle>
            <a:lvl1pPr algn="r">
              <a:defRPr sz="1200"/>
            </a:lvl1pPr>
          </a:lstStyle>
          <a:p>
            <a:fld id="{B931F49F-BBB8-4C74-8873-6D17AD6F4A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2307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1F49F-BBB8-4C74-8873-6D17AD6F4AF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569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713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055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20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92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29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659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174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31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286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80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40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845C6-AFD8-462C-BB08-892BD8EA3B95}" type="datetimeFigureOut">
              <a:rPr lang="en-US" smtClean="0"/>
              <a:t>5/27/2014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130A9-0122-41AF-8F6B-B874FA7303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1258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14874" y="114300"/>
            <a:ext cx="4352925" cy="628236"/>
          </a:xfrm>
        </p:spPr>
        <p:txBody>
          <a:bodyPr>
            <a:normAutofit/>
          </a:bodyPr>
          <a:lstStyle/>
          <a:p>
            <a:pPr algn="l"/>
            <a:r>
              <a:rPr lang="en-US" sz="1600" dirty="0" smtClean="0">
                <a:solidFill>
                  <a:schemeClr val="tx1"/>
                </a:solidFill>
                <a:latin typeface="Segoe UI Light" pitchFamily="34" charset="0"/>
              </a:rPr>
              <a:t>Microsoft Dynamics CRM Quick Reference for a</a:t>
            </a:r>
            <a:endParaRPr lang="en-US" sz="1600" dirty="0">
              <a:solidFill>
                <a:schemeClr val="tx1"/>
              </a:solidFill>
              <a:latin typeface="Segoe Semibold" pitchFamily="34" charset="0"/>
            </a:endParaRPr>
          </a:p>
        </p:txBody>
      </p:sp>
      <p:cxnSp>
        <p:nvCxnSpPr>
          <p:cNvPr id="14" name="Straight Connector 13" descr="&quot;&quot;"/>
          <p:cNvCxnSpPr/>
          <p:nvPr/>
        </p:nvCxnSpPr>
        <p:spPr>
          <a:xfrm>
            <a:off x="4572000" y="76200"/>
            <a:ext cx="0" cy="6705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1502" y="6400800"/>
            <a:ext cx="432707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 smtClean="0">
                <a:solidFill>
                  <a:srgbClr val="FF0000"/>
                </a:solidFill>
              </a:rPr>
              <a:t>PRINT </a:t>
            </a:r>
            <a:r>
              <a:rPr lang="en-US" sz="700" dirty="0">
                <a:solidFill>
                  <a:srgbClr val="FF0000"/>
                </a:solidFill>
              </a:rPr>
              <a:t>SETTINGS  </a:t>
            </a:r>
            <a:r>
              <a:rPr 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For best results, set printer options to: Paper Size: Letter (8.5x11”); Orientation: Landscape; 2-sided printing options: Two-sided, flip on short side.</a:t>
            </a:r>
          </a:p>
          <a:p>
            <a:r>
              <a:rPr 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© 2014 Microsoft</a:t>
            </a:r>
            <a:r>
              <a:rPr lang="en-US" sz="700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</a:rPr>
              <a:t>. All rights reserved.</a:t>
            </a:r>
            <a:endParaRPr lang="en-US" sz="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724400" y="838200"/>
            <a:ext cx="41910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Create a new case</a:t>
            </a:r>
            <a:endParaRPr lang="en-US" sz="14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 customer care representative can easily create and manage cases using Microsoft Dynamics CRM. To create a case, do this: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On the nav bar, click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Microsoft Dynamics CRM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&gt;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Service &gt; Cases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Click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New Case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 For a phone support case, click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Phone Support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cs typeface="Segoe UI" pitchFamily="34" charset="0"/>
              </a:rPr>
              <a:t>On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cs typeface="Segoe UI" pitchFamily="34" charset="0"/>
              </a:rPr>
              <a:t>the case form enter the case information.</a:t>
            </a:r>
            <a:endParaRPr lang="en-US" sz="1000" dirty="0"/>
          </a:p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endParaRPr lang="en-US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cxnSp>
        <p:nvCxnSpPr>
          <p:cNvPr id="30" name="Straight Connector 29" descr="&quot;&quot;"/>
          <p:cNvCxnSpPr/>
          <p:nvPr/>
        </p:nvCxnSpPr>
        <p:spPr>
          <a:xfrm>
            <a:off x="114300" y="6400800"/>
            <a:ext cx="4267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 descr="&quot;&quot;"/>
          <p:cNvCxnSpPr/>
          <p:nvPr/>
        </p:nvCxnSpPr>
        <p:spPr>
          <a:xfrm>
            <a:off x="4791076" y="762000"/>
            <a:ext cx="41528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27372" y="99060"/>
            <a:ext cx="4199700" cy="35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Aft>
                <a:spcPts val="600"/>
              </a:spcAft>
            </a:pP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Resolve a case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4571" y="3352800"/>
            <a:ext cx="3964029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Assign a case to someone else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Find and open the case you’d like to assign  &gt;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Assign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and then select who you want to assign the case to.</a:t>
            </a: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4724400" y="381000"/>
            <a:ext cx="4267200" cy="495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600" b="1" dirty="0" smtClean="0">
                <a:solidFill>
                  <a:schemeClr val="tx1"/>
                </a:solidFill>
                <a:latin typeface="Segoe UI Light" pitchFamily="34" charset="0"/>
              </a:rPr>
              <a:t>Customer Care Representative</a:t>
            </a:r>
            <a:endParaRPr lang="en-US" sz="1600" b="1" dirty="0">
              <a:solidFill>
                <a:schemeClr val="tx1"/>
              </a:solidFill>
              <a:latin typeface="Segoe Semibold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654" y="3642255"/>
            <a:ext cx="4488346" cy="2834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286000"/>
            <a:ext cx="3054350" cy="49070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907384"/>
            <a:ext cx="3839389" cy="48306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535" y="2286000"/>
            <a:ext cx="182865" cy="182865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735" y="2500888"/>
            <a:ext cx="182865" cy="18286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800" y="3169935"/>
            <a:ext cx="182865" cy="182865"/>
          </a:xfrm>
          <a:prstGeom prst="rect">
            <a:avLst/>
          </a:prstGeom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7" y="533400"/>
            <a:ext cx="4388417" cy="147379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38" y="1219199"/>
            <a:ext cx="1938362" cy="189839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3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Straight Arrow Connector 26"/>
          <p:cNvCxnSpPr/>
          <p:nvPr/>
        </p:nvCxnSpPr>
        <p:spPr>
          <a:xfrm flipH="1">
            <a:off x="2094685" y="2795568"/>
            <a:ext cx="1067615" cy="223631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3276600" y="976699"/>
            <a:ext cx="228600" cy="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TextBox 43"/>
          <p:cNvSpPr txBox="1"/>
          <p:nvPr/>
        </p:nvSpPr>
        <p:spPr>
          <a:xfrm>
            <a:off x="3109704" y="2657068"/>
            <a:ext cx="1217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. Click or tap</a:t>
            </a:r>
            <a:endParaRPr lang="en-US" sz="10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9000" y="833735"/>
            <a:ext cx="1143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2971800" y="394901"/>
            <a:ext cx="412968" cy="367099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TextBox 52"/>
          <p:cNvSpPr txBox="1"/>
          <p:nvPr/>
        </p:nvSpPr>
        <p:spPr>
          <a:xfrm>
            <a:off x="3342031" y="231923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" y="4267200"/>
            <a:ext cx="4174673" cy="7086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1" y="4762500"/>
            <a:ext cx="2190749" cy="144618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2" name="Straight Arrow Connector 61"/>
          <p:cNvCxnSpPr/>
          <p:nvPr/>
        </p:nvCxnSpPr>
        <p:spPr>
          <a:xfrm flipV="1">
            <a:off x="3614863" y="4724400"/>
            <a:ext cx="271337" cy="53340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4" name="Straight Arrow Connector 1023"/>
          <p:cNvCxnSpPr/>
          <p:nvPr/>
        </p:nvCxnSpPr>
        <p:spPr>
          <a:xfrm>
            <a:off x="1066800" y="5257800"/>
            <a:ext cx="304800" cy="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28" name="Straight Arrow Connector 1027"/>
          <p:cNvCxnSpPr/>
          <p:nvPr/>
        </p:nvCxnSpPr>
        <p:spPr>
          <a:xfrm>
            <a:off x="2094685" y="6096000"/>
            <a:ext cx="419915" cy="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9" name="TextBox 68"/>
          <p:cNvSpPr txBox="1"/>
          <p:nvPr/>
        </p:nvSpPr>
        <p:spPr>
          <a:xfrm>
            <a:off x="3429000" y="5119300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1.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607" y="5105400"/>
            <a:ext cx="110639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2. Click or tap</a:t>
            </a:r>
          </a:p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066800" y="5943600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3.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743200" y="1977325"/>
            <a:ext cx="1638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3. Fill in the required information</a:t>
            </a:r>
            <a:endParaRPr lang="en-US" sz="105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Double Brace 10"/>
          <p:cNvSpPr/>
          <p:nvPr/>
        </p:nvSpPr>
        <p:spPr>
          <a:xfrm>
            <a:off x="685800" y="1382544"/>
            <a:ext cx="2133600" cy="1423968"/>
          </a:xfrm>
          <a:prstGeom prst="bracePair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55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 descr="&quot;&quot;"/>
          <p:cNvCxnSpPr/>
          <p:nvPr/>
        </p:nvCxnSpPr>
        <p:spPr>
          <a:xfrm>
            <a:off x="4572000" y="0"/>
            <a:ext cx="0" cy="67818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2903201" y="7858891"/>
            <a:ext cx="457200" cy="23337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6543" y="76200"/>
            <a:ext cx="4370482" cy="1677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Find the customer</a:t>
            </a:r>
            <a:endParaRPr lang="en-US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228600" lvl="0" indent="-228600">
              <a:lnSpc>
                <a:spcPct val="140000"/>
              </a:lnSpc>
              <a:buFont typeface="+mj-lt"/>
              <a:buAutoNum type="arabicPeriod"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To find a customer, in the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Customer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field, type in a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few letters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of the customer’s contact info and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press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Enter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to search for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records. If there’s no record, click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New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and add the customer info</a:t>
            </a:r>
          </a:p>
          <a:p>
            <a:pPr marL="228600" lvl="0" indent="-228600">
              <a:lnSpc>
                <a:spcPct val="140000"/>
              </a:lnSpc>
              <a:buFont typeface="+mj-lt"/>
              <a:buAutoNum type="arabicPeriod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Click or tap the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Contact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lookup button and select an existing contact for the case or click or tap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New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in the inline lookup results to create a new contact record. </a:t>
            </a:r>
            <a:endParaRPr lang="en-US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883" y="3733800"/>
            <a:ext cx="4434093" cy="1194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  <a:spcAft>
                <a:spcPts val="600"/>
              </a:spcAft>
            </a:pP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Before you create a new case, check for existing cases </a:t>
            </a:r>
          </a:p>
          <a:p>
            <a:pPr marL="171450" indent="-171450">
              <a:lnSpc>
                <a:spcPct val="14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From the  Identify stage in the process bar, click or tap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Find Case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field and in the lookup button and select an existing case or click or tap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New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228600" indent="-228600">
              <a:lnSpc>
                <a:spcPct val="140000"/>
              </a:lnSpc>
              <a:spcAft>
                <a:spcPts val="600"/>
              </a:spcAft>
              <a:buFont typeface="+mj-lt"/>
              <a:buAutoNum type="arabicPeriod"/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24400" y="111949"/>
            <a:ext cx="4154958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Add activities, phone calls, and notes…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Click or tap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Activities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&gt; </a:t>
            </a:r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Add Phone Call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or click or tap </a:t>
            </a:r>
            <a:r>
              <a:rPr 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Notes</a:t>
            </a:r>
            <a:r>
              <a:rPr 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to add your case activities and notes.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65" y="1600200"/>
            <a:ext cx="2680335" cy="206509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962400" y="3505200"/>
            <a:ext cx="304800" cy="160098"/>
          </a:xfrm>
          <a:prstGeom prst="rect">
            <a:avLst/>
          </a:prstGeom>
          <a:noFill/>
          <a:ln w="22225">
            <a:solidFill>
              <a:srgbClr val="FF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2743200" y="1752600"/>
            <a:ext cx="15395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1. Enter contact info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3038" y="2195899"/>
            <a:ext cx="11947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2. Enter the contact's name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049" name="Straight Arrow Connector 2048"/>
          <p:cNvCxnSpPr/>
          <p:nvPr/>
        </p:nvCxnSpPr>
        <p:spPr>
          <a:xfrm flipH="1">
            <a:off x="2362200" y="1905000"/>
            <a:ext cx="457200" cy="332601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85" y="4648200"/>
            <a:ext cx="2787016" cy="214385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62" name="Straight Arrow Connector 2061"/>
          <p:cNvCxnSpPr/>
          <p:nvPr/>
        </p:nvCxnSpPr>
        <p:spPr>
          <a:xfrm flipH="1">
            <a:off x="2819401" y="5021740"/>
            <a:ext cx="838199" cy="15986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67" name="Rectangle 2066"/>
          <p:cNvSpPr/>
          <p:nvPr/>
        </p:nvSpPr>
        <p:spPr>
          <a:xfrm>
            <a:off x="3124200" y="6629400"/>
            <a:ext cx="457201" cy="152400"/>
          </a:xfrm>
          <a:prstGeom prst="rect">
            <a:avLst/>
          </a:prstGeom>
          <a:noFill/>
          <a:ln w="22225">
            <a:solidFill>
              <a:srgbClr val="FF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20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032684"/>
            <a:ext cx="4194433" cy="155811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4724400" y="2743200"/>
            <a:ext cx="4343400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Look for similar cases</a:t>
            </a:r>
          </a:p>
          <a:p>
            <a:pPr>
              <a:lnSpc>
                <a:spcPct val="14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When you’re working on a case, you can look at similar cases, to see if they can help you resolve the case you’re working on. </a:t>
            </a:r>
          </a:p>
          <a:p>
            <a:pPr>
              <a:lnSpc>
                <a:spcPct val="140000"/>
              </a:lnSpc>
            </a:pPr>
            <a:endParaRPr lang="en-US" sz="1000" dirty="0">
              <a:solidFill>
                <a:schemeClr val="tx1">
                  <a:lumMod val="65000"/>
                  <a:lumOff val="35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7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7260" y="3665298"/>
            <a:ext cx="3019425" cy="2712884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167" y="5021740"/>
            <a:ext cx="2656006" cy="1452858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77" name="Straight Arrow Connector 2076"/>
          <p:cNvCxnSpPr/>
          <p:nvPr/>
        </p:nvCxnSpPr>
        <p:spPr>
          <a:xfrm>
            <a:off x="5076242" y="5494020"/>
            <a:ext cx="0" cy="30480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79" name="Straight Arrow Connector 2078"/>
          <p:cNvCxnSpPr/>
          <p:nvPr/>
        </p:nvCxnSpPr>
        <p:spPr>
          <a:xfrm>
            <a:off x="6096000" y="5562600"/>
            <a:ext cx="0" cy="30480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TextBox 73"/>
          <p:cNvSpPr txBox="1"/>
          <p:nvPr/>
        </p:nvSpPr>
        <p:spPr>
          <a:xfrm>
            <a:off x="5638800" y="5285601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572000" y="5257800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37" name="Straight Arrow Connector 36"/>
          <p:cNvCxnSpPr/>
          <p:nvPr/>
        </p:nvCxnSpPr>
        <p:spPr>
          <a:xfrm flipV="1">
            <a:off x="8001000" y="6474598"/>
            <a:ext cx="457200" cy="154802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TextBox 79"/>
          <p:cNvSpPr txBox="1"/>
          <p:nvPr/>
        </p:nvSpPr>
        <p:spPr>
          <a:xfrm>
            <a:off x="7823822" y="4038600"/>
            <a:ext cx="13963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3. Use the search</a:t>
            </a:r>
          </a:p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To look up similar cases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970807" y="6477000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4.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458200" y="6378182"/>
            <a:ext cx="421158" cy="96416"/>
          </a:xfrm>
          <a:prstGeom prst="rect">
            <a:avLst/>
          </a:prstGeom>
          <a:noFill/>
          <a:ln w="22225">
            <a:solidFill>
              <a:srgbClr val="FF8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120777" y="1600200"/>
            <a:ext cx="777039" cy="53340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TextBox 37"/>
          <p:cNvSpPr txBox="1"/>
          <p:nvPr/>
        </p:nvSpPr>
        <p:spPr>
          <a:xfrm>
            <a:off x="5461624" y="2057400"/>
            <a:ext cx="1320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Click or tap </a:t>
            </a:r>
          </a:p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to add activates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76200" y="5514201"/>
            <a:ext cx="11063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1. Click or tap</a:t>
            </a: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86543" y="4876800"/>
            <a:ext cx="827857" cy="657999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3" name="TextBox 42"/>
          <p:cNvSpPr txBox="1"/>
          <p:nvPr/>
        </p:nvSpPr>
        <p:spPr>
          <a:xfrm>
            <a:off x="3581400" y="4884003"/>
            <a:ext cx="1066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latin typeface="Segoe UI" panose="020B0502040204020203" pitchFamily="34" charset="0"/>
                <a:cs typeface="Segoe UI" panose="020B0502040204020203" pitchFamily="34" charset="0"/>
              </a:rPr>
              <a:t>2. Use the search </a:t>
            </a:r>
          </a:p>
          <a:p>
            <a:r>
              <a:rPr lang="en-US" sz="1200" dirty="0">
                <a:latin typeface="Segoe UI" panose="020B0502040204020203" pitchFamily="34" charset="0"/>
                <a:cs typeface="Segoe UI" panose="020B0502040204020203" pitchFamily="34" charset="0"/>
              </a:rPr>
              <a:t>to look for existing case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H="1">
            <a:off x="7162800" y="4191000"/>
            <a:ext cx="685800" cy="1205299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1143000" y="2362200"/>
            <a:ext cx="443865" cy="0"/>
          </a:xfrm>
          <a:prstGeom prst="straightConnector1">
            <a:avLst/>
          </a:prstGeom>
          <a:noFill/>
          <a:ln w="19050">
            <a:solidFill>
              <a:srgbClr val="FF8C00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06893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2225">
          <a:solidFill>
            <a:srgbClr val="FF8C00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FF8C00"/>
          </a:solidFill>
          <a:tailEnd type="arrow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PDescription xmlns="4873beb7-5857-4685-be1f-d57550cc96cc" xsi:nil="true"/>
    <AssetExpire xmlns="4873beb7-5857-4685-be1f-d57550cc96cc">2029-01-01T08:00:00+00:00</AssetExpire>
    <CampaignTagsTaxHTField0 xmlns="4873beb7-5857-4685-be1f-d57550cc96cc">
      <Terms xmlns="http://schemas.microsoft.com/office/infopath/2007/PartnerControls"/>
    </CampaignTagsTaxHTField0>
    <IntlLangReviewDate xmlns="4873beb7-5857-4685-be1f-d57550cc96cc" xsi:nil="true"/>
    <IntlLangReview xmlns="4873beb7-5857-4685-be1f-d57550cc96cc">false</IntlLangReview>
    <LocLastLocAttemptVersionLookup xmlns="4873beb7-5857-4685-be1f-d57550cc96cc" xsi:nil="true"/>
    <PolicheckWords xmlns="4873beb7-5857-4685-be1f-d57550cc96cc" xsi:nil="true"/>
    <SubmitterId xmlns="4873beb7-5857-4685-be1f-d57550cc96cc" xsi:nil="true"/>
    <AcquiredFrom xmlns="4873beb7-5857-4685-be1f-d57550cc96cc">Internal MS</AcquiredFrom>
    <EditorialStatus xmlns="4873beb7-5857-4685-be1f-d57550cc96cc" xsi:nil="true"/>
    <Markets xmlns="4873beb7-5857-4685-be1f-d57550cc96cc"/>
    <OriginAsset xmlns="4873beb7-5857-4685-be1f-d57550cc96cc" xsi:nil="true"/>
    <AppVerPrimary xmlns="4873beb7-5857-4685-be1f-d57550cc96cc" xsi:nil="true"/>
    <AssetStart xmlns="4873beb7-5857-4685-be1f-d57550cc96cc">2013-12-10T18:53:37+00:00</AssetStart>
    <FriendlyTitle xmlns="4873beb7-5857-4685-be1f-d57550cc96cc" xsi:nil="true"/>
    <MarketSpecific xmlns="4873beb7-5857-4685-be1f-d57550cc96cc">false</MarketSpecific>
    <PublishStatusLookup xmlns="4873beb7-5857-4685-be1f-d57550cc96cc"/>
    <APAuthor xmlns="4873beb7-5857-4685-be1f-d57550cc96cc">
      <UserInfo>
        <DisplayName/>
        <AccountId xsi:nil="true"/>
        <AccountType/>
      </UserInfo>
    </APAuthor>
    <IntlLangReviewer xmlns="4873beb7-5857-4685-be1f-d57550cc96cc" xsi:nil="true"/>
    <CSXSubmissionDate xmlns="4873beb7-5857-4685-be1f-d57550cc96cc" xsi:nil="true"/>
    <TaxCatchAll xmlns="4873beb7-5857-4685-be1f-d57550cc96cc"/>
    <Manager xmlns="4873beb7-5857-4685-be1f-d57550cc96cc" xsi:nil="true"/>
    <NumericId xmlns="4873beb7-5857-4685-be1f-d57550cc96cc" xsi:nil="true"/>
    <ParentAssetId xmlns="4873beb7-5857-4685-be1f-d57550cc96cc" xsi:nil="true"/>
    <OriginalSourceMarket xmlns="4873beb7-5857-4685-be1f-d57550cc96cc" xsi:nil="true"/>
    <ApprovalStatus xmlns="4873beb7-5857-4685-be1f-d57550cc96cc">InProgress</ApprovalStatus>
    <EditorialTags xmlns="4873beb7-5857-4685-be1f-d57550cc96cc" xsi:nil="true"/>
    <LocComments xmlns="4873beb7-5857-4685-be1f-d57550cc96cc" xsi:nil="true"/>
    <LocRecommendedHandoff xmlns="4873beb7-5857-4685-be1f-d57550cc96cc" xsi:nil="true"/>
    <SourceTitle xmlns="4873beb7-5857-4685-be1f-d57550cc96cc" xsi:nil="true"/>
    <CSXUpdate xmlns="4873beb7-5857-4685-be1f-d57550cc96cc">false</CSXUpdate>
    <IntlLocPriority xmlns="4873beb7-5857-4685-be1f-d57550cc96cc" xsi:nil="true"/>
    <UAProjectedTotalWords xmlns="4873beb7-5857-4685-be1f-d57550cc96cc" xsi:nil="true"/>
    <AssetType xmlns="4873beb7-5857-4685-be1f-d57550cc96cc" xsi:nil="true"/>
    <MachineTranslated xmlns="4873beb7-5857-4685-be1f-d57550cc96cc">false</MachineTranslated>
    <OutputCachingOn xmlns="4873beb7-5857-4685-be1f-d57550cc96cc">false</OutputCachingOn>
    <IsSearchable xmlns="4873beb7-5857-4685-be1f-d57550cc96cc">false</IsSearchable>
    <ContentItem xmlns="4873beb7-5857-4685-be1f-d57550cc96cc" xsi:nil="true"/>
    <HandoffToMSDN xmlns="4873beb7-5857-4685-be1f-d57550cc96cc" xsi:nil="true"/>
    <ShowIn xmlns="4873beb7-5857-4685-be1f-d57550cc96cc">Show everywhere</ShowIn>
    <ThumbnailAssetId xmlns="4873beb7-5857-4685-be1f-d57550cc96cc" xsi:nil="true"/>
    <UALocComments xmlns="4873beb7-5857-4685-be1f-d57550cc96cc" xsi:nil="true"/>
    <UALocRecommendation xmlns="4873beb7-5857-4685-be1f-d57550cc96cc">Localize</UALocRecommendation>
    <LastModifiedDateTime xmlns="4873beb7-5857-4685-be1f-d57550cc96cc" xsi:nil="true"/>
    <LegacyData xmlns="4873beb7-5857-4685-be1f-d57550cc96cc" xsi:nil="true"/>
    <LocManualTestRequired xmlns="4873beb7-5857-4685-be1f-d57550cc96cc">false</LocManualTestRequired>
    <LocMarketGroupTiers2 xmlns="4873beb7-5857-4685-be1f-d57550cc96cc" xsi:nil="true"/>
    <ClipArtFilename xmlns="4873beb7-5857-4685-be1f-d57550cc96cc" xsi:nil="true"/>
    <CSXHash xmlns="4873beb7-5857-4685-be1f-d57550cc96cc" xsi:nil="true"/>
    <DirectSourceMarket xmlns="4873beb7-5857-4685-be1f-d57550cc96cc" xsi:nil="true"/>
    <PlannedPubDate xmlns="4873beb7-5857-4685-be1f-d57550cc96cc" xsi:nil="true"/>
    <Size xmlns="4873beb7-5857-4685-be1f-d57550cc96cc"/>
    <CategoryTagsTaxHTField11 xmlns="4873beb7-5857-4685-be1f-d57550cc96cc">
      <Terms xmlns="http://schemas.microsoft.com/office/infopath/2007/PartnerControls"/>
    </CategoryTagsTaxHTField11>
    <CSXSubmissionMarket xmlns="4873beb7-5857-4685-be1f-d57550cc96cc" xsi:nil="true"/>
    <Downloads xmlns="4873beb7-5857-4685-be1f-d57550cc96cc">0</Downloads>
    <ArtSampleDocs xmlns="4873beb7-5857-4685-be1f-d57550cc96cc" xsi:nil="true"/>
    <TrustLevel xmlns="4873beb7-5857-4685-be1f-d57550cc96cc">1 Microsoft Managed Content</TrustLevel>
    <BlockPublish xmlns="4873beb7-5857-4685-be1f-d57550cc96cc">false</BlockPublish>
    <LocalizationTagsTaxHTField0 xmlns="4873beb7-5857-4685-be1f-d57550cc96cc">
      <Terms xmlns="http://schemas.microsoft.com/office/infopath/2007/PartnerControls"/>
    </LocalizationTagsTaxHTField0>
    <BusinessGroup xmlns="4873beb7-5857-4685-be1f-d57550cc96cc" xsi:nil="true"/>
    <Providers xmlns="4873beb7-5857-4685-be1f-d57550cc96cc" xsi:nil="true"/>
    <TimesCloned xmlns="4873beb7-5857-4685-be1f-d57550cc96cc" xsi:nil="true"/>
    <VoteCount xmlns="4873beb7-5857-4685-be1f-d57550cc96cc" xsi:nil="true"/>
    <AverageRating xmlns="4873beb7-5857-4685-be1f-d57550cc96cc" xsi:nil="true"/>
    <FeatureTagsTaxHTField0 xmlns="4873beb7-5857-4685-be1f-d57550cc96cc">
      <Terms xmlns="http://schemas.microsoft.com/office/infopath/2007/PartnerControls"/>
    </FeatureTagsTaxHTField0>
    <Provider xmlns="4873beb7-5857-4685-be1f-d57550cc96cc" xsi:nil="true"/>
    <UACurrentWords xmlns="4873beb7-5857-4685-be1f-d57550cc96cc" xsi:nil="true"/>
    <Applications xmlns="4873beb7-5857-4685-be1f-d57550cc96cc"/>
    <AssetId xmlns="4873beb7-5857-4685-be1f-d57550cc96cc" xsi:nil="true"/>
    <AuthorGroup xmlns="4873beb7-5857-4685-be1f-d57550cc96cc" xsi:nil="true"/>
    <DSATActionTaken xmlns="4873beb7-5857-4685-be1f-d57550cc96cc" xsi:nil="true"/>
    <APEditor xmlns="4873beb7-5857-4685-be1f-d57550cc96cc">
      <UserInfo>
        <DisplayName/>
        <AccountId xsi:nil="true"/>
        <AccountType/>
      </UserInfo>
    </APEditor>
    <OOCacheId xmlns="4873beb7-5857-4685-be1f-d57550cc96cc" xsi:nil="true"/>
    <IsDeleted xmlns="4873beb7-5857-4685-be1f-d57550cc96cc">false</IsDeleted>
    <HiddenCategoryTagsTaxHTField0 xmlns="4873beb7-5857-4685-be1f-d57550cc96cc">
      <Terms xmlns="http://schemas.microsoft.com/office/infopath/2007/PartnerControls"/>
    </HiddenCategoryTagsTaxHTField0>
    <PublishTargets xmlns="4873beb7-5857-4685-be1f-d57550cc96cc">OfficeOnlineVNext</PublishTargets>
    <ApprovalLog xmlns="4873beb7-5857-4685-be1f-d57550cc96cc" xsi:nil="true"/>
    <BugNumber xmlns="4873beb7-5857-4685-be1f-d57550cc96cc" xsi:nil="true"/>
    <CrawlForDependencies xmlns="4873beb7-5857-4685-be1f-d57550cc96cc">false</CrawlForDependencies>
    <InternalTagsTaxHTField0 xmlns="4873beb7-5857-4685-be1f-d57550cc96cc">
      <Terms xmlns="http://schemas.microsoft.com/office/infopath/2007/PartnerControls"/>
    </InternalTagsTaxHTField0>
    <LastHandOff xmlns="4873beb7-5857-4685-be1f-d57550cc96cc" xsi:nil="true"/>
    <Milestone xmlns="4873beb7-5857-4685-be1f-d57550cc96cc" xsi:nil="true"/>
    <OriginalRelease xmlns="4873beb7-5857-4685-be1f-d57550cc96cc">15</OriginalRelease>
    <RecommendationsModifier xmlns="4873beb7-5857-4685-be1f-d57550cc96cc" xsi:nil="true"/>
    <ScenarioTagsTaxHTField0 xmlns="4873beb7-5857-4685-be1f-d57550cc96cc">
      <Terms xmlns="http://schemas.microsoft.com/office/infopath/2007/PartnerControls"/>
    </ScenarioTagsTaxHTField0>
    <UANotes xmlns="4873beb7-5857-4685-be1f-d57550cc96c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PArbitraryFile" ma:contentTypeID="0x0101006EDDDB5EE6D98C44930B742096920B30020100945995BAC74E6347BD6C979F46C6273B" ma:contentTypeVersion="86" ma:contentTypeDescription="Create a new document." ma:contentTypeScope="" ma:versionID="47362dbd0b2e04c99e18350883780ba7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4d33c9699287bf5bb5d1976bc78824fa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Size"/>
                <xsd:element ref="ns2:AcquiredFrom" minOccurs="0"/>
                <xsd:element ref="ns2:UACurrentWords" minOccurs="0"/>
                <xsd:element ref="ns2:ApplicationCode" minOccurs="0"/>
                <xsd:element ref="ns2:ApplicationId" minOccurs="0"/>
                <xsd:element ref="ns2:Applications" minOccurs="0"/>
                <xsd:element ref="ns2:ApprovalLog" minOccurs="0"/>
                <xsd:element ref="ns2:ApprovalStatus" minOccurs="0"/>
                <xsd:element ref="ns2:FeedAppVer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uthorGroup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CategoryTagsTaxHTField11" minOccurs="0"/>
                <xsd:element ref="ns2:ClipArtFilename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FeatureTagsTaxHTField0" minOccurs="0"/>
                <xsd:element ref="ns2:FriendlyTitle" minOccurs="0"/>
                <xsd:element ref="ns2:HandoffToMSDN" minOccurs="0"/>
                <xsd:element ref="ns2:HiddenCategoryTagsTaxHTField0" minOccurs="0"/>
                <xsd:element ref="ns2:InProjectListLookup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LegacyData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NumericId" minOccurs="0"/>
                <xsd:element ref="ns2:NumOfRatingsLookup" minOccurs="0"/>
                <xsd:element ref="ns2:OOCacheId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AppVerPrimary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Size" ma:index="1" ma:displayName="Size of File" ma:default="" ma:internalName="Size" ma:readOnly="false">
      <xsd:simpleType>
        <xsd:restriction base="dms:Text"/>
      </xsd:simpleType>
    </xsd:element>
    <xsd:element name="AcquiredFrom" ma:index="2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3" nillable="true" ma:displayName="Actual Word Count" ma:default="" ma:internalName="UACurrentWords" ma:readOnly="false">
      <xsd:simpleType>
        <xsd:restriction base="dms:Unknown"/>
      </xsd:simpleType>
    </xsd:element>
    <xsd:element name="ApplicationCode" ma:index="4" nillable="true" ma:displayName="Application Code" ma:default="" ma:list="{3B69E247-3408-4B27-BC34-375E2E9451F9}" ma:internalName="ApplicationCode" ma:readOnly="true" ma:showField="AppVerCod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pplicationId" ma:index="5" nillable="true" ma:displayName="Application ID" ma:default="" ma:list="{3B69E247-3408-4B27-BC34-375E2E9451F9}" ma:internalName="ApplicationId" ma:readOnly="true" ma:showField="AssetId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pplications" ma:index="6" nillable="true" ma:displayName="Applications (With Version)" ma:default="" ma:description="Applications this asset is associated with" ma:list="{3B69E247-3408-4B27-BC34-375E2E9451F9}" ma:internalName="Applications" ma:readOnly="false" ma:showField="Titl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pprovalLog" ma:index="7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8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FeedAppVer" ma:index="9" nillable="true" ma:displayName="AppVer" ma:default="" ma:hidden="true" ma:list="{3B69E247-3408-4B27-BC34-375E2E9451F9}" ma:internalName="FeedAppVer" ma:readOnly="true" ma:showField="AppVerForLookup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ssetStart" ma:index="10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11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12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13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4" nillable="true" ma:displayName="Asset Type" ma:default="" ma:internalName="AssetType" ma:readOnly="false">
      <xsd:simpleType>
        <xsd:restriction base="dms:Unknown"/>
      </xsd:simpleType>
    </xsd:element>
    <xsd:element name="APAuthor" ma:index="15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uthorGroup" ma:index="16" nillable="true" ma:displayName="Author Group" ma:default="" ma:internalName="AuthorGroup" ma:readOnly="false">
      <xsd:simpleType>
        <xsd:restriction base="dms:Choice">
          <xsd:enumeration value="AWSUA"/>
          <xsd:enumeration value="ITProUA"/>
          <xsd:enumeration value="PMG"/>
          <xsd:enumeration value="Partner UA"/>
          <xsd:enumeration value="Acquired"/>
          <xsd:enumeration value="BCM"/>
          <xsd:enumeration value="MSC"/>
          <xsd:enumeration value="Intl Site Management"/>
          <xsd:enumeration value="Other"/>
        </xsd:restriction>
      </xsd:simpleType>
    </xsd:element>
    <xsd:element name="AverageRating" ma:index="17" nillable="true" ma:displayName="Average Rating" ma:internalName="AverageRating" ma:readOnly="false">
      <xsd:simpleType>
        <xsd:restriction base="dms:Text"/>
      </xsd:simpleType>
    </xsd:element>
    <xsd:element name="BlockPublish" ma:index="18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9" nillable="true" ma:displayName="Bug Number" ma:default="" ma:internalName="BugNumber" ma:readOnly="false">
      <xsd:simpleType>
        <xsd:restriction base="dms:Text"/>
      </xsd:simpleType>
    </xsd:element>
    <xsd:element name="CampaignTagsTaxHTField0" ma:index="21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ategoryTagsTaxHTField11" ma:index="23" nillable="true" ma:taxonomy="true" ma:internalName="CategoryTagsTaxHTField11" ma:taxonomyFieldName="CategoryTags" ma:displayName="Category Tags" ma:readOnly="false" ma:default="" ma:fieldId="{24797cbb-132b-4ad7-b1f7-0c1bcff0c38a}" ma:taxonomyMulti="true" ma:sspId="8f79753a-75d3-41f5-8ca3-40b843941b4f" ma:termSetId="52678d52-26de-467b-a7b9-d4d1c4c8b24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lipArtFilename" ma:index="24" nillable="true" ma:displayName="Clip Art Name" ma:default="" ma:internalName="ClipArtFilename" ma:readOnly="false">
      <xsd:simpleType>
        <xsd:restriction base="dms:Text"/>
      </xsd:simpleType>
    </xsd:element>
    <xsd:element name="ContentItem" ma:index="25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7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30" nillable="true" ma:displayName="CSX Hash" ma:default="" ma:internalName="CSXHash" ma:readOnly="false">
      <xsd:simpleType>
        <xsd:restriction base="dms:Text"/>
      </xsd:simpleType>
    </xsd:element>
    <xsd:element name="CSXSubmissionMarket" ma:index="31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32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33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4" nillable="true" ma:displayName="Deleted?" ma:default="" ma:internalName="IsDeleted" ma:readOnly="false">
      <xsd:simpleType>
        <xsd:restriction base="dms:Boolean"/>
      </xsd:simpleType>
    </xsd:element>
    <xsd:element name="APDescription" ma:index="35" nillable="true" ma:displayName="Description" ma:default="" ma:internalName="APDescription" ma:readOnly="false">
      <xsd:simpleType>
        <xsd:restriction base="dms:Note"/>
      </xsd:simpleType>
    </xsd:element>
    <xsd:element name="DirectSourceMarket" ma:index="36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7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8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9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40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41" nillable="true" ma:displayName="Editorial Tags" ma:default="" ma:internalName="EditorialTags">
      <xsd:simpleType>
        <xsd:restriction base="dms:Unknown"/>
      </xsd:simpleType>
    </xsd:element>
    <xsd:element name="FeatureTagsTaxHTField0" ma:index="43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riendlyTitle" ma:index="44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HandoffToMSDN" ma:index="45" nillable="true" ma:displayName="Handoff To MSDN Date" ma:default="" ma:internalName="HandoffToMSDN" ma:readOnly="false">
      <xsd:simpleType>
        <xsd:restriction base="dms:DateTime"/>
      </xsd:simpleType>
    </xsd:element>
    <xsd:element name="HiddenCategoryTagsTaxHTField0" ma:index="47" nillable="true" ma:taxonomy="true" ma:internalName="HiddenCategoryTagsTaxHTField0" ma:taxonomyFieldName="HiddenCategoryTags" ma:displayName="Hidden Category" ma:readOnly="false" ma:default="" ma:fieldId="{50ad4411-6c46-40b6-a719-09bfd72caf6b}" ma:taxonomyMulti="true" ma:sspId="8f79753a-75d3-41f5-8ca3-40b843941b4f" ma:termSetId="db61d45c-64f2-4e37-a8e3-d5adce206e5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ProjectListLookup" ma:index="48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InternalTagsTaxHTField0" ma:index="50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51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2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3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4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5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6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7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8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9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60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61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2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3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4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5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6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7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8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egacyData" ma:index="69" nillable="true" ma:displayName="Legacy Data" ma:default="" ma:internalName="LegacyData" ma:readOnly="false">
      <xsd:simpleType>
        <xsd:restriction base="dms:Note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NumericId" ma:index="94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5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6" nillable="true" ma:displayName="OOCacheId" ma:internalName="OOCacheId" ma:readOnly="false">
      <xsd:simpleType>
        <xsd:restriction base="dms:Text"/>
      </xsd:simpleType>
    </xsd:element>
    <xsd:element name="OriginAsset" ma:index="97" nillable="true" ma:displayName="Origin Asset" ma:default="" ma:internalName="OriginAsset" ma:readOnly="false">
      <xsd:simpleType>
        <xsd:restriction base="dms:Text"/>
      </xsd:simpleType>
    </xsd:element>
    <xsd:element name="OriginalRelease" ma:index="98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99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0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1" nillable="true" ma:displayName="Parent Asset Id" ma:default="" ma:internalName="ParentAssetId" ma:readOnly="false">
      <xsd:simpleType>
        <xsd:restriction base="dms:Text"/>
      </xsd:simpleType>
    </xsd:element>
    <xsd:element name="PlannedPubDate" ma:index="102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3" nillable="true" ma:displayName="Policheck Words" ma:default="" ma:internalName="PolicheckWords" ma:readOnly="false">
      <xsd:simpleType>
        <xsd:restriction base="dms:Text"/>
      </xsd:simpleType>
    </xsd:element>
    <xsd:element name="AppVerPrimary" ma:index="104" nillable="true" ma:displayName="Primary Application Version" ma:default="" ma:indexed="true" ma:list="{3B69E247-3408-4B27-BC34-375E2E9451F9}" ma:internalName="AppVerPrimary" ma:showField="Title" ma:web="4873beb7-5857-4685-be1f-d57550cc96cc">
      <xsd:simpleType>
        <xsd:restriction base="dms:Lookup"/>
      </xsd:simpleType>
    </xsd:element>
    <xsd:element name="BusinessGroup" ma:index="105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6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7" nillable="true" ma:displayName="Provider" ma:default="" ma:internalName="Provider" ma:readOnly="false">
      <xsd:simpleType>
        <xsd:restriction base="dms:Unknown"/>
      </xsd:simpleType>
    </xsd:element>
    <xsd:element name="Providers" ma:index="108" nillable="true" ma:displayName="Providers" ma:default="" ma:internalName="Providers">
      <xsd:simpleType>
        <xsd:restriction base="dms:Unknown"/>
      </xsd:simpleType>
    </xsd:element>
    <xsd:element name="PublishStatusLookup" ma:index="109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0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1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2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4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6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7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8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19" nillable="true" ma:displayName="Submitter ID" ma:default="" ma:internalName="SubmitterId" ma:readOnly="false">
      <xsd:simpleType>
        <xsd:restriction base="dms:Text"/>
      </xsd:simpleType>
    </xsd:element>
    <xsd:element name="TaxCatchAll" ma:index="120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1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humbnailAssetId" ma:index="122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3" nillable="true" ma:displayName="Times Cloned" ma:default="" ma:internalName="TimesCloned" ma:readOnly="false">
      <xsd:simpleType>
        <xsd:restriction base="dms:Number"/>
      </xsd:simpleType>
    </xsd:element>
    <xsd:element name="TrustLevel" ma:index="125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6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27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28" nillable="true" ma:displayName="UA Notes" ma:default="" ma:internalName="UANotes" ma:readOnly="false">
      <xsd:simpleType>
        <xsd:restriction base="dms:Note"/>
      </xsd:simpleType>
    </xsd:element>
    <xsd:element name="VoteCount" ma:index="129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6" ma:displayName="Content Type"/>
        <xsd:element ref="dc:title" minOccurs="0" maxOccurs="1" ma:index="12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9DE40DB-CE63-4CD8-9F0E-7A4386D05BF6}">
  <ds:schemaRefs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873beb7-5857-4685-be1f-d57550cc96cc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D8649B7-B410-4273-A444-95D04B08D7D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B89F92-C89D-44FF-8620-68BFA8B073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9967</TotalTime>
  <Words>421</Words>
  <Application>Microsoft Office PowerPoint</Application>
  <PresentationFormat>On-screen Show (4:3)</PresentationFormat>
  <Paragraphs>41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Quick Reference for Lync 2013 on the iPad</dc:title>
  <dc:creator>Ken Circeo</dc:creator>
  <cp:lastModifiedBy>Manjinder Kaur</cp:lastModifiedBy>
  <cp:revision>307</cp:revision>
  <cp:lastPrinted>2013-11-01T18:05:57Z</cp:lastPrinted>
  <dcterms:created xsi:type="dcterms:W3CDTF">2011-10-14T22:48:26Z</dcterms:created>
  <dcterms:modified xsi:type="dcterms:W3CDTF">2014-05-27T17:10:52Z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0x0101006EDDDB5EE6D98C44930B742096920B30020100945995BAC74E6347BD6C979F46C6273B</vt:lpwstr>
  </property>
  <property fmtid="{D5CDD505-2E9C-101B-9397-08002B2CF9AE}" pid="3" name="HiddenCategoryTags">
    <vt:lpwstr/>
  </property>
  <property fmtid="{D5CDD505-2E9C-101B-9397-08002B2CF9AE}" pid="4" name="InternalTags">
    <vt:lpwstr>21535;#Content Required 15|6418a35a-61ba-4384-97a9-5d220cc357e0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CategoryTags">
    <vt:lpwstr/>
  </property>
  <property fmtid="{D5CDD505-2E9C-101B-9397-08002B2CF9AE}" pid="8" name="ScenarioTags">
    <vt:lpwstr/>
  </property>
  <property fmtid="{D5CDD505-2E9C-101B-9397-08002B2CF9AE}" pid="9" name="CampaignTags">
    <vt:lpwstr/>
  </property>
</Properties>
</file>