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082" r:id="rId1"/>
  </p:sldMasterIdLst>
  <p:notesMasterIdLst>
    <p:notesMasterId r:id="rId15"/>
  </p:notesMasterIdLst>
  <p:handoutMasterIdLst>
    <p:handoutMasterId r:id="rId16"/>
  </p:handoutMasterIdLst>
  <p:sldIdLst>
    <p:sldId id="1242" r:id="rId2"/>
    <p:sldId id="1207" r:id="rId3"/>
    <p:sldId id="1211" r:id="rId4"/>
    <p:sldId id="1230" r:id="rId5"/>
    <p:sldId id="1238" r:id="rId6"/>
    <p:sldId id="1239" r:id="rId7"/>
    <p:sldId id="1206" r:id="rId8"/>
    <p:sldId id="1231" r:id="rId9"/>
    <p:sldId id="1241" r:id="rId10"/>
    <p:sldId id="1233" r:id="rId11"/>
    <p:sldId id="1236" r:id="rId12"/>
    <p:sldId id="1240" r:id="rId13"/>
    <p:sldId id="1235" r:id="rId14"/>
  </p:sldIdLst>
  <p:sldSz cx="9693275" cy="6994525"/>
  <p:notesSz cx="6858000" cy="9144000"/>
  <p:defaultTextStyle>
    <a:defPPr>
      <a:defRPr lang="en-US"/>
    </a:defPPr>
    <a:lvl1pPr marL="0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25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65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8976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30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62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9BFE9463-1C43-4CAB-A133-E9546995B20E}">
          <p14:sldIdLst>
            <p14:sldId id="1242"/>
            <p14:sldId id="1207"/>
            <p14:sldId id="1211"/>
            <p14:sldId id="1230"/>
            <p14:sldId id="1238"/>
            <p14:sldId id="1239"/>
            <p14:sldId id="1206"/>
            <p14:sldId id="1231"/>
            <p14:sldId id="1241"/>
            <p14:sldId id="1233"/>
            <p14:sldId id="1236"/>
            <p14:sldId id="1240"/>
            <p14:sldId id="1235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87">
          <p15:clr>
            <a:srgbClr val="A4A3A4"/>
          </p15:clr>
        </p15:guide>
        <p15:guide id="2" orient="horz" pos="763">
          <p15:clr>
            <a:srgbClr val="A4A3A4"/>
          </p15:clr>
        </p15:guide>
        <p15:guide id="3" orient="horz" pos="1339">
          <p15:clr>
            <a:srgbClr val="A4A3A4"/>
          </p15:clr>
        </p15:guide>
        <p15:guide id="4" orient="horz" pos="2491">
          <p15:clr>
            <a:srgbClr val="A4A3A4"/>
          </p15:clr>
        </p15:guide>
        <p15:guide id="5" orient="horz" pos="4195">
          <p15:clr>
            <a:srgbClr val="A4A3A4"/>
          </p15:clr>
        </p15:guide>
        <p15:guide id="6" orient="horz" pos="3055">
          <p15:clr>
            <a:srgbClr val="A4A3A4"/>
          </p15:clr>
        </p15:guide>
        <p15:guide id="7" orient="horz" pos="1915">
          <p15:clr>
            <a:srgbClr val="A4A3A4"/>
          </p15:clr>
        </p15:guide>
        <p15:guide id="8" orient="horz" pos="3623">
          <p15:clr>
            <a:srgbClr val="A4A3A4"/>
          </p15:clr>
        </p15:guide>
        <p15:guide id="9" orient="horz" pos="907">
          <p15:clr>
            <a:srgbClr val="A4A3A4"/>
          </p15:clr>
        </p15:guide>
        <p15:guide id="10" orient="horz" pos="1051">
          <p15:clr>
            <a:srgbClr val="A4A3A4"/>
          </p15:clr>
        </p15:guide>
        <p15:guide id="11" pos="173">
          <p15:clr>
            <a:srgbClr val="A4A3A4"/>
          </p15:clr>
        </p15:guide>
        <p15:guide id="12" pos="1325">
          <p15:clr>
            <a:srgbClr val="A4A3A4"/>
          </p15:clr>
        </p15:guide>
        <p15:guide id="13" pos="5957">
          <p15:clr>
            <a:srgbClr val="A4A3A4"/>
          </p15:clr>
        </p15:guide>
        <p15:guide id="14" pos="2477">
          <p15:clr>
            <a:srgbClr val="A4A3A4"/>
          </p15:clr>
        </p15:guide>
        <p15:guide id="15" pos="1907">
          <p15:clr>
            <a:srgbClr val="A4A3A4"/>
          </p15:clr>
        </p15:guide>
        <p15:guide id="16" pos="3071">
          <p15:clr>
            <a:srgbClr val="A4A3A4"/>
          </p15:clr>
        </p15:guide>
        <p15:guide id="17" pos="4205">
          <p15:clr>
            <a:srgbClr val="A4A3A4"/>
          </p15:clr>
        </p15:guide>
        <p15:guide id="18" pos="3629">
          <p15:clr>
            <a:srgbClr val="A4A3A4"/>
          </p15:clr>
        </p15:guide>
        <p15:guide id="19" pos="749">
          <p15:clr>
            <a:srgbClr val="A4A3A4"/>
          </p15:clr>
        </p15:guide>
        <p15:guide id="20" pos="4781">
          <p15:clr>
            <a:srgbClr val="A4A3A4"/>
          </p15:clr>
        </p15:guide>
        <p15:guide id="21" pos="5381">
          <p15:clr>
            <a:srgbClr val="A4A3A4"/>
          </p15:clr>
        </p15:guide>
        <p15:guide id="22" pos="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54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200"/>
    <a:srgbClr val="FFFFFF"/>
    <a:srgbClr val="0066CC"/>
    <a:srgbClr val="000000"/>
    <a:srgbClr val="442359"/>
    <a:srgbClr val="333333"/>
    <a:srgbClr val="505050"/>
    <a:srgbClr val="00FFFF"/>
    <a:srgbClr val="CC00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3" autoAdjust="0"/>
    <p:restoredTop sz="92400" autoAdjust="0"/>
  </p:normalViewPr>
  <p:slideViewPr>
    <p:cSldViewPr>
      <p:cViewPr varScale="1">
        <p:scale>
          <a:sx n="102" d="100"/>
          <a:sy n="102" d="100"/>
        </p:scale>
        <p:origin x="-1182" y="-90"/>
      </p:cViewPr>
      <p:guideLst>
        <p:guide orient="horz" pos="187"/>
        <p:guide orient="horz" pos="763"/>
        <p:guide orient="horz" pos="1339"/>
        <p:guide orient="horz" pos="2491"/>
        <p:guide orient="horz" pos="4195"/>
        <p:guide orient="horz" pos="3055"/>
        <p:guide orient="horz" pos="1915"/>
        <p:guide orient="horz" pos="3623"/>
        <p:guide orient="horz" pos="907"/>
        <p:guide orient="horz" pos="1051"/>
        <p:guide pos="173"/>
        <p:guide pos="1325"/>
        <p:guide pos="5957"/>
        <p:guide pos="2477"/>
        <p:guide pos="1907"/>
        <p:guide pos="3071"/>
        <p:guide pos="4205"/>
        <p:guide pos="3629"/>
        <p:guide pos="749"/>
        <p:guide pos="4781"/>
        <p:guide pos="5381"/>
        <p:guide pos="7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4" Type="http://schemas.openxmlformats.org/officeDocument/2006/relationships/slide" Target="slides/slide6.xml"/><Relationship Id="rId9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l">
              <a:defRPr sz="1200"/>
            </a:lvl1pPr>
          </a:lstStyle>
          <a:p>
            <a:r>
              <a:rPr lang="en-US" dirty="0" smtClean="0"/>
              <a:t>Microsoft Dynamics CRM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/>
            </a:lvl1pPr>
          </a:lstStyle>
          <a:p>
            <a:fld id="{DE219B1A-AE41-483B-A766-69B9363DDA6A}" type="datetimeFigureOut">
              <a:rPr lang="en-US" smtClean="0">
                <a:latin typeface="Segoe UI" pitchFamily="34" charset="0"/>
              </a:rPr>
              <a:pPr/>
              <a:t>2/6/2015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pPr/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marL="0" marR="0" indent="0" algn="l" defTabSz="93259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Segoe UI" pitchFamily="34" charset="0"/>
              </a:defRPr>
            </a:lvl1pPr>
          </a:lstStyle>
          <a:p>
            <a:r>
              <a:rPr lang="en-US" dirty="0" smtClean="0"/>
              <a:t>Microsoft Dynamics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054100" y="685800"/>
            <a:ext cx="47498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5" tIns="45718" rIns="91435" bIns="45718" rtlCol="0" anchor="ctr"/>
          <a:lstStyle/>
          <a:p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5" tIns="45718" rIns="91435" bIns="45718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51B1278-D92B-4AF3-A9C1-71DD298190CE}" type="datetimeFigureOut">
              <a:rPr lang="en-US" smtClean="0"/>
              <a:pPr/>
              <a:t>2/6/2015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5" tIns="45718" rIns="91435" bIns="4571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35" tIns="45718" rIns="91435" bIns="45718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651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40" indent="-107945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32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02" indent="-149774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35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62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8036011-8565-4C4D-9BD3-2C45A5736AFB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8508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2599">
              <a:defRPr/>
            </a:pPr>
            <a:endParaRPr lang="en-US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80FC324-9C04-4D71-B3B9-DB0EE013346B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5066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48369CB2-4304-4B2C-9DD2-F41F5FF834AA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658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FDB21566-69BE-40C8-9D26-6F26582ACE43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6353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67AFE08-3925-4C5E-980A-4BC328EFA9ED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061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6C3AE2E5-BF85-43A6-ACB3-1702BB7F3ABE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105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D4088B6-0CF9-46C9-A27B-FB0354DAE7FB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151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4E653CA0-05A2-4C87-95C6-930FB4CBA995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1260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B6910CC-DF6D-49AF-A835-29CCA114F54B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535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354D419-B7B8-41BA-A161-1A5BA6662C21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3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5978B187-E5D7-46A6-89E6-B405E94A2D78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642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38D3727-8573-4F64-9B48-5D7CFEEED05A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1688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313E97D-D0F5-403A-A325-0E58299BB543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96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>
              <a:spcBef>
                <a:spcPts val="1200"/>
              </a:spcBef>
              <a:defRPr b="1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0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57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403443"/>
          </a:xfrm>
          <a:noFill/>
        </p:spPr>
        <p:txBody>
          <a:bodyPr vert="horz" wrap="square" lIns="146289" tIns="91431" rIns="146289" bIns="91431" rtlCol="0" anchor="t" anchorCtr="0">
            <a:spAutoFit/>
          </a:bodyPr>
          <a:lstStyle>
            <a:lvl1pPr>
              <a:defRPr lang="en-US" sz="8800" b="0" spc="-100" dirty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536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271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450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344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928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2" y="1212849"/>
            <a:ext cx="9693275" cy="5781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5" tIns="46635" rIns="46635" bIns="4663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81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14060" y="1221158"/>
            <a:ext cx="9265157" cy="1641988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1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8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8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77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14059" y="1212851"/>
            <a:ext cx="9265157" cy="2259080"/>
          </a:xfrm>
          <a:prstGeom prst="rect">
            <a:avLst/>
          </a:prstGeom>
        </p:spPr>
        <p:txBody>
          <a:bodyPr/>
          <a:lstStyle>
            <a:lvl1pPr marL="290485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44" indent="-280960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28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06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84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96932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42" tIns="77721" rIns="155442" bIns="77721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214061" y="295274"/>
            <a:ext cx="9267000" cy="664797"/>
          </a:xfrm>
        </p:spPr>
        <p:txBody>
          <a:bodyPr/>
          <a:lstStyle>
            <a:lvl1pPr>
              <a:defRPr sz="4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996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| SECTION | DEMO ORANGE 5">
    <p:bg>
      <p:bgPr>
        <a:blipFill dpi="0" rotWithShape="1">
          <a:blip r:embed="rId2">
            <a:lum/>
          </a:blip>
          <a:srcRect/>
          <a:stretch>
            <a:fillRect l="-11000" t="-25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 bwMode="auto">
          <a:xfrm>
            <a:off x="1" y="4868863"/>
            <a:ext cx="3027363" cy="2125662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1" y="1"/>
            <a:ext cx="3027362" cy="486886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122237" y="278700"/>
            <a:ext cx="2905125" cy="2843837"/>
          </a:xfrm>
          <a:noFill/>
        </p:spPr>
        <p:txBody>
          <a:bodyPr lIns="146289" tIns="91431" rIns="146289" bIns="91431" anchor="t" anchorCtr="0"/>
          <a:lstStyle>
            <a:lvl1pPr>
              <a:defRPr sz="4800" spc="-100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 bwMode="ltGray">
          <a:xfrm>
            <a:off x="124785" y="4868865"/>
            <a:ext cx="2902579" cy="1379537"/>
          </a:xfrm>
          <a:noFill/>
        </p:spPr>
        <p:txBody>
          <a:bodyPr tIns="109717" bIns="109717">
            <a:noAutofit/>
          </a:bodyPr>
          <a:lstStyle>
            <a:lvl1pPr marL="0" indent="0"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22237" y="6240462"/>
            <a:ext cx="2514600" cy="5170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chemeClr val="bg1"/>
                </a:solidFill>
              </a:rPr>
              <a:t>[Insert your logo here]</a:t>
            </a:r>
          </a:p>
        </p:txBody>
      </p:sp>
    </p:spTree>
    <p:extLst>
      <p:ext uri="{BB962C8B-B14F-4D97-AF65-F5344CB8AC3E}">
        <p14:creationId xmlns:p14="http://schemas.microsoft.com/office/powerpoint/2010/main" val="295444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 lang="en-US" sz="4000" b="1" kern="1200" spc="0" baseline="0" dirty="0" smtClean="0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85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51" y="295274"/>
            <a:ext cx="9206410" cy="7478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74638" y="1439864"/>
            <a:ext cx="9204578" cy="1738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16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19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WO 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614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99037" y="2126144"/>
            <a:ext cx="44801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34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566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51437" y="2125664"/>
            <a:ext cx="43277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39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14059" y="6558135"/>
            <a:ext cx="3068588" cy="371475"/>
          </a:xfrm>
        </p:spPr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35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26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| SECTION | DEMO ORAN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 bwMode="auto">
          <a:xfrm>
            <a:off x="1" y="4868863"/>
            <a:ext cx="3027363" cy="2125662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1" y="1"/>
            <a:ext cx="3027362" cy="486886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122238" y="278700"/>
            <a:ext cx="2905125" cy="2843837"/>
          </a:xfrm>
          <a:noFill/>
        </p:spPr>
        <p:txBody>
          <a:bodyPr lIns="146289" tIns="91431" rIns="146289" bIns="91431" anchor="t" anchorCtr="0"/>
          <a:lstStyle>
            <a:lvl1pPr>
              <a:defRPr sz="4800" spc="-100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 bwMode="ltGray">
          <a:xfrm>
            <a:off x="124785" y="4868865"/>
            <a:ext cx="2902578" cy="1379537"/>
          </a:xfrm>
          <a:noFill/>
        </p:spPr>
        <p:txBody>
          <a:bodyPr tIns="109717" bIns="109717">
            <a:noAutofit/>
          </a:bodyPr>
          <a:lstStyle>
            <a:lvl1pPr marL="0" indent="0"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71474" y="6451488"/>
            <a:ext cx="2069223" cy="23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8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747897"/>
          </a:xfrm>
          <a:prstGeom prst="rect">
            <a:avLst/>
          </a:prstGeo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37" y="1439864"/>
            <a:ext cx="9204579" cy="1738938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14059" y="6697664"/>
            <a:ext cx="3068588" cy="371475"/>
          </a:xfrm>
          <a:prstGeom prst="rect">
            <a:avLst/>
          </a:prstGeom>
        </p:spPr>
        <p:txBody>
          <a:bodyPr vert="horz" lIns="0" tIns="45716" rIns="91431" bIns="45716" rtlCol="0" anchor="ctr"/>
          <a:lstStyle>
            <a:lvl1pPr algn="l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217371" y="6695371"/>
            <a:ext cx="2261847" cy="371475"/>
          </a:xfrm>
          <a:prstGeom prst="rect">
            <a:avLst/>
          </a:prstGeom>
        </p:spPr>
        <p:txBody>
          <a:bodyPr vert="horz" lIns="91431" tIns="45716" rIns="0" bIns="45716" rtlCol="0" anchor="ctr"/>
          <a:lstStyle>
            <a:lvl1pPr algn="r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27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098" r:id="rId2"/>
    <p:sldLayoutId id="2147484087" r:id="rId3"/>
    <p:sldLayoutId id="2147484187" r:id="rId4"/>
    <p:sldLayoutId id="2147484099" r:id="rId5"/>
    <p:sldLayoutId id="2147484100" r:id="rId6"/>
    <p:sldLayoutId id="2147484092" r:id="rId7"/>
    <p:sldLayoutId id="2147484093" r:id="rId8"/>
    <p:sldLayoutId id="2147484212" r:id="rId9"/>
    <p:sldLayoutId id="2147484130" r:id="rId10"/>
    <p:sldLayoutId id="2147484101" r:id="rId11"/>
    <p:sldLayoutId id="2147484102" r:id="rId12"/>
    <p:sldLayoutId id="2147484127" r:id="rId13"/>
    <p:sldLayoutId id="2147484128" r:id="rId14"/>
    <p:sldLayoutId id="2147484129" r:id="rId15"/>
    <p:sldLayoutId id="2147484094" r:id="rId16"/>
    <p:sldLayoutId id="2147484096" r:id="rId17"/>
    <p:sldLayoutId id="2147484213" r:id="rId1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32651" rtl="0" eaLnBrk="1" latinLnBrk="0" hangingPunct="1">
        <a:lnSpc>
          <a:spcPct val="90000"/>
        </a:lnSpc>
        <a:spcBef>
          <a:spcPct val="0"/>
        </a:spcBef>
        <a:buNone/>
        <a:defRPr lang="en-US" sz="5400" b="1" kern="1200" cap="none" spc="-102" baseline="0" dirty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651" rtl="0" eaLnBrk="1" fontAlgn="auto" latinLnBrk="0" hangingPunct="1">
        <a:lnSpc>
          <a:spcPct val="90000"/>
        </a:lnSpc>
        <a:spcBef>
          <a:spcPts val="1200"/>
        </a:spcBef>
        <a:spcAft>
          <a:spcPts val="0"/>
        </a:spcAft>
        <a:buClrTx/>
        <a:buSzPct val="90000"/>
        <a:buFont typeface="Arial" pitchFamily="34" charset="0"/>
        <a:buNone/>
        <a:tabLst/>
        <a:defRPr sz="4000" b="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763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0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8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15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40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67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5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5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6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0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52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04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mcustomercenter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hyperlink" Target="http://go.microsoft.com/fwlink/p/?LinkID=309289" TargetMode="External"/><Relationship Id="rId5" Type="http://schemas.openxmlformats.org/officeDocument/2006/relationships/hyperlink" Target="mailto:mscrmdf@microsoft.com?subject=eBook:%20What&#8217;s%20new%20in%20CRM%20customer%20service%20(/1:help/2:V6.1/3:V6.2.0/4:eBook-What&#8217;s-new-CRM-customer-service.pptx/5:None/6:en-us/7:Both/8:CRM%20)&amp;body=Thanks%20for%20taking%20the%20time%20to%20send%20us%20your%20feedback.%20What%20would%20you%20like%20to%20let%20us%20know%20about%20this%20eBook?%20" TargetMode="External"/><Relationship Id="rId4" Type="http://schemas.openxmlformats.org/officeDocument/2006/relationships/image" Target="../media/image22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p/?LinkID=39354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37" y="278700"/>
            <a:ext cx="2905125" cy="2179040"/>
          </a:xfrm>
        </p:spPr>
        <p:txBody>
          <a:bodyPr/>
          <a:lstStyle/>
          <a:p>
            <a:r>
              <a:rPr lang="en-US" sz="3600" dirty="0"/>
              <a:t>What’s new in CRM customer service?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[Brief description of contents of eBook]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473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503237" y="449262"/>
            <a:ext cx="8056626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avoid duplicating support efforts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9436" y="1069042"/>
            <a:ext cx="876300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Agents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can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merge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several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related cases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into one case, or group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related cases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under one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primary parent case. 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7" y="1744662"/>
            <a:ext cx="8098237" cy="2976353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2865437" y="2125662"/>
            <a:ext cx="1524000" cy="3810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4389437" y="2125662"/>
            <a:ext cx="1066800" cy="3810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04047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427037" y="449262"/>
            <a:ext cx="8458200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help agents choose the right case status 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03237" y="1058862"/>
            <a:ext cx="7848600" cy="81560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Give agents a short precise list of case statuses to choose from to help eliminate guesswork about what they need to do next.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1754176"/>
            <a:ext cx="8700394" cy="3468513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8199436" y="2659062"/>
            <a:ext cx="1066801" cy="9144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6284" y="5326062"/>
            <a:ext cx="469231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You must be a system customizer  to define case status transitions rules.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2796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26" y="276264"/>
            <a:ext cx="9206411" cy="553998"/>
          </a:xfrm>
        </p:spPr>
        <p:txBody>
          <a:bodyPr/>
          <a:lstStyle/>
          <a:p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That’s it! Want more info?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437" y="982662"/>
            <a:ext cx="911383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To find out more about these great new features and other service topics, you can always visit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hlinkClick r:id="rId3"/>
              </a:rPr>
              <a:t>www.CRMCustomerCenter.com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and click </a:t>
            </a:r>
            <a:r>
              <a:rPr lang="en-US" sz="1400" b="1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Service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t="11731" r="27188" b="25859"/>
          <a:stretch/>
        </p:blipFill>
        <p:spPr>
          <a:xfrm>
            <a:off x="731837" y="1814726"/>
            <a:ext cx="2743200" cy="2215936"/>
          </a:xfrm>
          <a:prstGeom prst="rect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  <a:effectLst/>
        </p:spPr>
      </p:pic>
      <p:sp>
        <p:nvSpPr>
          <p:cNvPr id="6" name="Rectangle 5"/>
          <p:cNvSpPr/>
          <p:nvPr/>
        </p:nvSpPr>
        <p:spPr bwMode="auto">
          <a:xfrm>
            <a:off x="1512372" y="3192462"/>
            <a:ext cx="895865" cy="335692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447" y="1817261"/>
            <a:ext cx="5640190" cy="37374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25000"/>
                <a:lumOff val="75000"/>
              </a:schemeClr>
            </a:solidFill>
          </a:ln>
          <a:effectLst/>
        </p:spPr>
      </p:pic>
      <p:cxnSp>
        <p:nvCxnSpPr>
          <p:cNvPr id="14" name="Straight Arrow Connector 13"/>
          <p:cNvCxnSpPr/>
          <p:nvPr/>
        </p:nvCxnSpPr>
        <p:spPr>
          <a:xfrm flipV="1">
            <a:off x="2408237" y="2582862"/>
            <a:ext cx="1524000" cy="609600"/>
          </a:xfrm>
          <a:prstGeom prst="straightConnector1">
            <a:avLst/>
          </a:prstGeom>
          <a:ln w="76200"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33171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200" y="2970102"/>
            <a:ext cx="2527300" cy="2390996"/>
          </a:xfrm>
          <a:prstGeom prst="rect">
            <a:avLst/>
          </a:prstGeom>
        </p:spPr>
      </p:pic>
      <p:sp>
        <p:nvSpPr>
          <p:cNvPr id="4" name="Rectangle 3"/>
          <p:cNvSpPr/>
          <p:nvPr>
            <p:custDataLst>
              <p:tags r:id="rId1"/>
            </p:custDataLst>
          </p:nvPr>
        </p:nvSpPr>
        <p:spPr bwMode="auto">
          <a:xfrm>
            <a:off x="2687795" y="1368583"/>
            <a:ext cx="4241483" cy="424148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0970" tIns="93980" rIns="140970" bIns="939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Thanks for reading!</a:t>
            </a:r>
            <a:endParaRPr lang="en-US" sz="16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Did this eBook help you?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5"/>
              </a:rPr>
              <a:t>Send us a quick note</a:t>
            </a: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.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We’d love to know what you think.</a:t>
            </a: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6"/>
              </a:rPr>
              <a:t>Customer Center</a:t>
            </a:r>
            <a:endParaRPr lang="en-US" sz="12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8656637" y="6011862"/>
            <a:ext cx="762000" cy="6096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4637" y="5021262"/>
            <a:ext cx="1447800" cy="42011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900" dirty="0" smtClean="0">
                <a:solidFill>
                  <a:schemeClr val="bg1"/>
                </a:solidFill>
              </a:rPr>
              <a:t>Version 6.1.1</a:t>
            </a:r>
          </a:p>
        </p:txBody>
      </p:sp>
    </p:spTree>
    <p:extLst>
      <p:ext uri="{BB962C8B-B14F-4D97-AF65-F5344CB8AC3E}">
        <p14:creationId xmlns:p14="http://schemas.microsoft.com/office/powerpoint/2010/main" val="215695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/>
        </p:nvSpPr>
        <p:spPr>
          <a:xfrm>
            <a:off x="274637" y="1135062"/>
            <a:ext cx="6324600" cy="2653034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>
            <a:lvl1pPr marL="0" marR="0" indent="0" algn="l" defTabSz="932651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b="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763" marR="0" indent="0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599" marR="0" indent="-1028599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8599" marR="0" indent="-1028599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88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15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440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767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>
                <a:latin typeface="+mn-lt"/>
              </a:rPr>
              <a:t>With the spring wave of product updates, </a:t>
            </a:r>
            <a:r>
              <a:rPr lang="en-US" sz="1400" b="0" dirty="0" smtClean="0">
                <a:latin typeface="+mn-lt"/>
              </a:rPr>
              <a:t>you </a:t>
            </a:r>
            <a:r>
              <a:rPr lang="en-US" sz="1400" b="0" dirty="0">
                <a:latin typeface="+mn-lt"/>
              </a:rPr>
              <a:t>can give your service </a:t>
            </a:r>
            <a:r>
              <a:rPr lang="en-US" sz="1400" b="0" dirty="0" smtClean="0">
                <a:latin typeface="+mn-lt"/>
              </a:rPr>
              <a:t>team more ways to make </a:t>
            </a:r>
            <a:r>
              <a:rPr lang="en-US" sz="1400" b="0" dirty="0">
                <a:latin typeface="+mn-lt"/>
              </a:rPr>
              <a:t>sure every customer gets the best service possible. </a:t>
            </a:r>
            <a:endParaRPr lang="en-US" sz="1400" b="0" dirty="0" smtClean="0">
              <a:latin typeface="+mn-lt"/>
            </a:endParaRPr>
          </a:p>
          <a:p>
            <a:r>
              <a:rPr lang="en-US" sz="1400" b="0" dirty="0" smtClean="0">
                <a:latin typeface="+mn-lt"/>
              </a:rPr>
              <a:t>This </a:t>
            </a:r>
            <a:r>
              <a:rPr lang="en-US" sz="1400" b="0" dirty="0">
                <a:latin typeface="+mn-lt"/>
              </a:rPr>
              <a:t>eBook tells you about:</a:t>
            </a:r>
          </a:p>
          <a:p>
            <a:pPr marL="285750" indent="-182880">
              <a:lnSpc>
                <a:spcPct val="50000"/>
              </a:lnSpc>
              <a:buFont typeface="Arial" panose="020B0604020202020204" pitchFamily="34" charset="0"/>
              <a:buChar char="•"/>
            </a:pPr>
            <a:r>
              <a:rPr lang="en-US" sz="1400" b="0" dirty="0">
                <a:latin typeface="+mn-lt"/>
              </a:rPr>
              <a:t>The new Service Management tile</a:t>
            </a:r>
          </a:p>
          <a:p>
            <a:pPr marL="285750" indent="-182880">
              <a:lnSpc>
                <a:spcPct val="50000"/>
              </a:lnSpc>
              <a:buFont typeface="Arial" panose="020B0604020202020204" pitchFamily="34" charset="0"/>
              <a:buChar char="•"/>
            </a:pPr>
            <a:r>
              <a:rPr lang="en-US" sz="1400" b="0" dirty="0">
                <a:latin typeface="+mn-lt"/>
              </a:rPr>
              <a:t>Countdown timer on the case screen </a:t>
            </a:r>
          </a:p>
          <a:p>
            <a:pPr marL="285750" indent="-182880">
              <a:lnSpc>
                <a:spcPct val="50000"/>
              </a:lnSpc>
              <a:buFont typeface="Arial" panose="020B0604020202020204" pitchFamily="34" charset="0"/>
              <a:buChar char="•"/>
            </a:pPr>
            <a:r>
              <a:rPr lang="en-US" sz="1400" b="0" dirty="0">
                <a:latin typeface="+mn-lt"/>
              </a:rPr>
              <a:t>How to create cases automatically from email and social media </a:t>
            </a:r>
          </a:p>
          <a:p>
            <a:pPr marL="285750" indent="-182880">
              <a:lnSpc>
                <a:spcPct val="50000"/>
              </a:lnSpc>
              <a:buFont typeface="Arial" panose="020B0604020202020204" pitchFamily="34" charset="0"/>
              <a:buChar char="•"/>
            </a:pPr>
            <a:r>
              <a:rPr lang="en-US" sz="1400" b="0" dirty="0" smtClean="0">
                <a:latin typeface="+mn-lt"/>
              </a:rPr>
              <a:t>Service </a:t>
            </a:r>
            <a:r>
              <a:rPr lang="en-US" sz="1400" b="0" dirty="0">
                <a:latin typeface="+mn-lt"/>
              </a:rPr>
              <a:t>level agreements and entitlements</a:t>
            </a:r>
          </a:p>
          <a:p>
            <a:pPr marL="285750" indent="-182880">
              <a:lnSpc>
                <a:spcPct val="50000"/>
              </a:lnSpc>
              <a:buFont typeface="Arial" panose="020B0604020202020204" pitchFamily="34" charset="0"/>
              <a:buChar char="•"/>
            </a:pPr>
            <a:endParaRPr lang="en-US" sz="1400" b="0" dirty="0">
              <a:latin typeface="+mn-lt"/>
            </a:endParaRPr>
          </a:p>
          <a:p>
            <a:pPr marL="388620" indent="-285750">
              <a:lnSpc>
                <a:spcPct val="50000"/>
              </a:lnSpc>
              <a:buFont typeface="Arial" panose="020B0604020202020204" pitchFamily="34" charset="0"/>
              <a:buChar char="•"/>
            </a:pPr>
            <a:endParaRPr lang="en-US" sz="1400" b="0" dirty="0">
              <a:latin typeface="+mn-lt"/>
            </a:endParaRPr>
          </a:p>
          <a:p>
            <a:endParaRPr lang="en-US" sz="1400" b="0" dirty="0">
              <a:latin typeface="+mn-lt"/>
            </a:endParaRPr>
          </a:p>
        </p:txBody>
      </p:sp>
      <p:sp>
        <p:nvSpPr>
          <p:cNvPr id="12" name="TextBox 15"/>
          <p:cNvSpPr txBox="1"/>
          <p:nvPr/>
        </p:nvSpPr>
        <p:spPr>
          <a:xfrm>
            <a:off x="46037" y="6011862"/>
            <a:ext cx="5638800" cy="895630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/>
          </a:p>
          <a:p>
            <a:endParaRPr lang="en-US" sz="1000" dirty="0"/>
          </a:p>
          <a:p>
            <a:r>
              <a:rPr lang="en-US" sz="1000" b="1" dirty="0" smtClean="0"/>
              <a:t>Note: </a:t>
            </a:r>
            <a:r>
              <a:rPr lang="en-US" sz="1000" dirty="0" smtClean="0"/>
              <a:t>If </a:t>
            </a:r>
            <a:r>
              <a:rPr lang="en-US" sz="1000" dirty="0"/>
              <a:t>your organization is brand new to Microsoft Dynamics CRM, you get these customer service features automatically. For more information see: </a:t>
            </a:r>
            <a:r>
              <a:rPr lang="en-US" sz="1000" dirty="0">
                <a:hlinkClick r:id="rId3"/>
              </a:rPr>
              <a:t>Install product updates</a:t>
            </a:r>
            <a:r>
              <a:rPr lang="en-US" sz="1000" dirty="0"/>
              <a:t>.</a:t>
            </a:r>
          </a:p>
        </p:txBody>
      </p:sp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187347" y="373062"/>
            <a:ext cx="9307490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excellent service easier than ever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7666037" y="0"/>
            <a:ext cx="2026603" cy="6994524"/>
          </a:xfrm>
          <a:prstGeom prst="rect">
            <a:avLst/>
          </a:prstGeom>
          <a:solidFill>
            <a:schemeClr val="accent5"/>
          </a:solidFill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4" y="2976334"/>
            <a:ext cx="685800" cy="81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4146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037" y="220662"/>
            <a:ext cx="8983649" cy="553998"/>
          </a:xfrm>
        </p:spPr>
        <p:txBody>
          <a:bodyPr/>
          <a:lstStyle/>
          <a:p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Service </a:t>
            </a:r>
            <a:r>
              <a:rPr lang="en-US" sz="4000" b="0" dirty="0">
                <a:solidFill>
                  <a:schemeClr val="tx1"/>
                </a:solidFill>
                <a:cs typeface="+mn-cs"/>
              </a:rPr>
              <a:t>M</a:t>
            </a:r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anagement tile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03237" y="754062"/>
            <a:ext cx="795281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/>
              <a:t>We’ve added a new </a:t>
            </a:r>
            <a:r>
              <a:rPr lang="en-US" sz="1400" b="1" dirty="0" smtClean="0"/>
              <a:t>Service Management </a:t>
            </a:r>
            <a:r>
              <a:rPr lang="en-US" sz="1400" dirty="0" smtClean="0"/>
              <a:t>tile under </a:t>
            </a:r>
            <a:r>
              <a:rPr lang="en-US" sz="1400" b="1" dirty="0" smtClean="0"/>
              <a:t>Settings</a:t>
            </a:r>
            <a:r>
              <a:rPr lang="en-US" sz="1400" dirty="0" smtClean="0"/>
              <a:t> where you will find everything </a:t>
            </a:r>
            <a:r>
              <a:rPr lang="en-US" sz="1400" dirty="0"/>
              <a:t>you need </a:t>
            </a:r>
            <a:r>
              <a:rPr lang="en-US" sz="1400" dirty="0" smtClean="0"/>
              <a:t>to manage service features in </a:t>
            </a:r>
            <a:r>
              <a:rPr lang="en-US" sz="1400" dirty="0"/>
              <a:t>one </a:t>
            </a:r>
            <a:r>
              <a:rPr lang="en-US" sz="1400" dirty="0" smtClean="0"/>
              <a:t>place.</a:t>
            </a:r>
            <a:endParaRPr lang="en-US" sz="14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7" y="1592262"/>
            <a:ext cx="6781800" cy="4959921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3322637" y="1592262"/>
            <a:ext cx="1157007" cy="2286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5134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413" y="331866"/>
            <a:ext cx="9191624" cy="553998"/>
          </a:xfrm>
        </p:spPr>
        <p:txBody>
          <a:bodyPr/>
          <a:lstStyle/>
          <a:p>
            <a:r>
              <a:rPr lang="en-US" sz="4000" b="0" dirty="0">
                <a:solidFill>
                  <a:schemeClr val="tx1"/>
                </a:solidFill>
              </a:rPr>
              <a:t>m</a:t>
            </a:r>
            <a:r>
              <a:rPr lang="en-US" sz="4000" b="0" dirty="0" smtClean="0">
                <a:solidFill>
                  <a:schemeClr val="tx1"/>
                </a:solidFill>
              </a:rPr>
              <a:t>easure how your team is doing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7037" y="982662"/>
            <a:ext cx="8610600" cy="892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/>
              <a:t>Service Level Agreements (SLAs) let you define how you want to measure your team’s performance.        For example, you can have agents resolve high priority cases in </a:t>
            </a:r>
            <a:r>
              <a:rPr lang="en-US" sz="1400" dirty="0"/>
              <a:t>6</a:t>
            </a:r>
            <a:r>
              <a:rPr lang="en-US" sz="1400" dirty="0" smtClean="0"/>
              <a:t> hours, and normal cases within 2 days.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37" y="1744662"/>
            <a:ext cx="6324600" cy="4825560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1570037" y="6011862"/>
            <a:ext cx="3162300" cy="3048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Rectangle 9"/>
          <p:cNvSpPr/>
          <p:nvPr/>
        </p:nvSpPr>
        <p:spPr bwMode="auto">
          <a:xfrm>
            <a:off x="1570037" y="5021262"/>
            <a:ext cx="3162300" cy="3048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3169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12" y="331866"/>
            <a:ext cx="8983649" cy="1107996"/>
          </a:xfrm>
        </p:spPr>
        <p:txBody>
          <a:bodyPr/>
          <a:lstStyle/>
          <a:p>
            <a:r>
              <a:rPr lang="en-US" sz="4000" b="0" dirty="0">
                <a:solidFill>
                  <a:schemeClr val="tx1"/>
                </a:solidFill>
              </a:rPr>
              <a:t>l</a:t>
            </a:r>
            <a:r>
              <a:rPr lang="en-US" sz="4000" b="0" dirty="0" smtClean="0">
                <a:solidFill>
                  <a:schemeClr val="tx1"/>
                </a:solidFill>
              </a:rPr>
              <a:t>et agents know which cases to tackle first – either by priority…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1820862"/>
            <a:ext cx="7467600" cy="3826966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7780337" y="4411662"/>
            <a:ext cx="419100" cy="381000"/>
          </a:xfrm>
          <a:prstGeom prst="straightConnector1">
            <a:avLst/>
          </a:prstGeom>
          <a:ln w="50800">
            <a:solidFill>
              <a:srgbClr val="EE8200"/>
            </a:solidFill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14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1801664"/>
            <a:ext cx="7715615" cy="4128300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 flipV="1">
            <a:off x="6370637" y="3897994"/>
            <a:ext cx="1904998" cy="1123268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3237" y="5978852"/>
            <a:ext cx="732444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You must be a </a:t>
            </a:r>
            <a:r>
              <a:rPr lang="en-US" sz="1100" dirty="0"/>
              <a:t>s</a:t>
            </a:r>
            <a:r>
              <a:rPr lang="en-US" sz="1100" dirty="0" smtClean="0"/>
              <a:t>ystem customizer to add the</a:t>
            </a:r>
            <a:r>
              <a:rPr lang="en-US" sz="1100" i="1" dirty="0" smtClean="0"/>
              <a:t> </a:t>
            </a:r>
            <a:r>
              <a:rPr lang="en-US" sz="1100" dirty="0" smtClean="0"/>
              <a:t>timer control to the screen that agents see when they work on a case.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06412" y="331866"/>
            <a:ext cx="8983649" cy="553998"/>
          </a:xfrm>
        </p:spPr>
        <p:txBody>
          <a:bodyPr/>
          <a:lstStyle/>
          <a:p>
            <a:r>
              <a:rPr lang="en-US" sz="4000" b="0" dirty="0" smtClean="0">
                <a:solidFill>
                  <a:schemeClr val="tx1"/>
                </a:solidFill>
              </a:rPr>
              <a:t>…or by cases nearing SLA goals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79437" y="1058862"/>
            <a:ext cx="8077200" cy="892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/>
              <a:t>A</a:t>
            </a:r>
            <a:r>
              <a:rPr lang="en-US" sz="1400" dirty="0" smtClean="0"/>
              <a:t>dd a countdown timer (called a </a:t>
            </a:r>
            <a:r>
              <a:rPr lang="en-US" sz="1400" i="1" dirty="0" smtClean="0"/>
              <a:t>timer control</a:t>
            </a:r>
            <a:r>
              <a:rPr lang="en-US" sz="1400" dirty="0" smtClean="0"/>
              <a:t>) to let agents know how much time they have left to resolve a case.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070404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350837" y="373062"/>
            <a:ext cx="8056626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solidFill>
                  <a:schemeClr val="tx1"/>
                </a:solidFill>
              </a:rPr>
              <a:t>help agents verify the level of support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82380" y="1004510"/>
            <a:ext cx="733605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Make sure agents give the right amount of support to the right customers. </a:t>
            </a:r>
            <a:b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</a:b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In this example, this is a premium customer who is entitled to 1,000 hours of support.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1592262"/>
            <a:ext cx="8153399" cy="4444011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5151437" y="4973636"/>
            <a:ext cx="3595688" cy="1062637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019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122237" y="373062"/>
            <a:ext cx="8056626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solidFill>
                  <a:schemeClr val="accent4"/>
                </a:solidFill>
                <a:cs typeface="+mn-cs"/>
              </a:rPr>
              <a:t> </a:t>
            </a:r>
            <a:r>
              <a:rPr lang="en-US" sz="4000" b="0" dirty="0" smtClean="0">
                <a:solidFill>
                  <a:schemeClr val="tx1"/>
                </a:solidFill>
                <a:cs typeface="+mn-cs"/>
              </a:rPr>
              <a:t>track SLAs during scheduled hours</a:t>
            </a:r>
            <a:endParaRPr lang="en-US" sz="4000" b="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50837" y="982662"/>
            <a:ext cx="731520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Get an accurate picture of how your team is doing by setting up your service schedule. This way, your team’s performance is only measured during your business hours.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" y="1744662"/>
            <a:ext cx="7724775" cy="4391025"/>
          </a:xfrm>
          <a:prstGeom prst="rect">
            <a:avLst/>
          </a:prstGeom>
          <a:noFill/>
          <a:ln w="9525">
            <a:solidFill>
              <a:schemeClr val="tx1">
                <a:lumMod val="25000"/>
                <a:lumOff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15486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295" y="5440362"/>
            <a:ext cx="127635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437" y="295274"/>
            <a:ext cx="9494838" cy="553998"/>
          </a:xfrm>
        </p:spPr>
        <p:txBody>
          <a:bodyPr/>
          <a:lstStyle/>
          <a:p>
            <a:r>
              <a:rPr lang="en-US" sz="4000" b="0" dirty="0">
                <a:solidFill>
                  <a:schemeClr val="tx1"/>
                </a:solidFill>
                <a:cs typeface="+mn-cs"/>
              </a:rPr>
              <a:t>monitor channels for new cases automatically</a:t>
            </a:r>
          </a:p>
        </p:txBody>
      </p:sp>
      <p:pic>
        <p:nvPicPr>
          <p:cNvPr id="5157" name="Picture 3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837" y="5379567"/>
            <a:ext cx="1447800" cy="813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037" y="5404851"/>
            <a:ext cx="1313239" cy="768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3709295" y="3782688"/>
            <a:ext cx="1600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Case is created and then routed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722437" y="6032891"/>
            <a:ext cx="13716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Premium support queue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709295" y="6069798"/>
            <a:ext cx="1518342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Professional support queue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997426" y="6011862"/>
            <a:ext cx="1744811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Unassigned/public support queue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3795370" y="3574633"/>
            <a:ext cx="1295400" cy="1190625"/>
          </a:xfrm>
          <a:prstGeom prst="rect">
            <a:avLst/>
          </a:prstGeom>
          <a:noFill/>
          <a:ln w="25400">
            <a:solidFill>
              <a:schemeClr val="bg2">
                <a:lumMod val="75000"/>
              </a:schemeClr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5090770" y="4765258"/>
            <a:ext cx="1203667" cy="713204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737" y="1668462"/>
            <a:ext cx="2057400" cy="122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4637" y="2278062"/>
            <a:ext cx="686333" cy="371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637" y="1820862"/>
            <a:ext cx="3880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Rectangle 32"/>
          <p:cNvSpPr/>
          <p:nvPr/>
        </p:nvSpPr>
        <p:spPr>
          <a:xfrm>
            <a:off x="427037" y="830262"/>
            <a:ext cx="8077200" cy="892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Set up the system to create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cases automatically from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posts on Facebook, Twitter, and from email. The system can then route the cases to the right queue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so your agents can respond quickly.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sz="1400" dirty="0" smtClean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2598737" y="4765258"/>
            <a:ext cx="1196634" cy="713204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389437" y="4765258"/>
            <a:ext cx="0" cy="713204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8896" y="1820862"/>
            <a:ext cx="466727" cy="29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7" name="Straight Arrow Connector 56"/>
          <p:cNvCxnSpPr>
            <a:stCxn id="30" idx="2"/>
          </p:cNvCxnSpPr>
          <p:nvPr/>
        </p:nvCxnSpPr>
        <p:spPr>
          <a:xfrm>
            <a:off x="4389437" y="2894970"/>
            <a:ext cx="0" cy="678492"/>
          </a:xfrm>
          <a:prstGeom prst="straightConnector1">
            <a:avLst/>
          </a:prstGeom>
          <a:ln w="28575">
            <a:solidFill>
              <a:schemeClr val="bg2">
                <a:lumMod val="75000"/>
              </a:schemeClr>
            </a:solidFill>
            <a:headEnd type="none"/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16714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T_TILE" val="YES"/>
</p:tagLst>
</file>

<file path=ppt/theme/theme1.xml><?xml version="1.0" encoding="utf-8"?>
<a:theme xmlns:a="http://schemas.openxmlformats.org/drawingml/2006/main" name="MicrosoftDyamics_Template_4x3_Light">
  <a:themeElements>
    <a:clrScheme name="Custom 10">
      <a:dk1>
        <a:srgbClr val="292929"/>
      </a:dk1>
      <a:lt1>
        <a:srgbClr val="FFFFFF"/>
      </a:lt1>
      <a:dk2>
        <a:srgbClr val="002050"/>
      </a:dk2>
      <a:lt2>
        <a:srgbClr val="DDDDDD"/>
      </a:lt2>
      <a:accent1>
        <a:srgbClr val="002050"/>
      </a:accent1>
      <a:accent2>
        <a:srgbClr val="00187A"/>
      </a:accent2>
      <a:accent3>
        <a:srgbClr val="BAD80A"/>
      </a:accent3>
      <a:accent4>
        <a:srgbClr val="7FBA00"/>
      </a:accent4>
      <a:accent5>
        <a:srgbClr val="FF8C00"/>
      </a:accent5>
      <a:accent6>
        <a:srgbClr val="EB3C00"/>
      </a:accent6>
      <a:hlink>
        <a:srgbClr val="004ABB"/>
      </a:hlink>
      <a:folHlink>
        <a:srgbClr val="292929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76200">
          <a:solidFill>
            <a:schemeClr val="accent5"/>
          </a:solidFill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28575">
          <a:headEnd type="none"/>
          <a:tailEnd type="arrow"/>
        </a:ln>
      </a:spPr>
      <a:bodyPr/>
      <a:lstStyle/>
      <a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MicrosoftDyamics_Template_4x3_Light</Template>
  <TotalTime>0</TotalTime>
  <Words>519</Words>
  <Application>Microsoft Office PowerPoint</Application>
  <PresentationFormat>Custom</PresentationFormat>
  <Paragraphs>90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MicrosoftDyamics_Template_4x3_Light</vt:lpstr>
      <vt:lpstr>What’s new in CRM customer service?</vt:lpstr>
      <vt:lpstr>excellent service easier than ever</vt:lpstr>
      <vt:lpstr>Service Management tile</vt:lpstr>
      <vt:lpstr>measure how your team is doing</vt:lpstr>
      <vt:lpstr>let agents know which cases to tackle first – either by priority…</vt:lpstr>
      <vt:lpstr>…or by cases nearing SLA goals</vt:lpstr>
      <vt:lpstr>help agents verify the level of support</vt:lpstr>
      <vt:lpstr> track SLAs during scheduled hours</vt:lpstr>
      <vt:lpstr>monitor channels for new cases automatically</vt:lpstr>
      <vt:lpstr>avoid duplicating support efforts</vt:lpstr>
      <vt:lpstr>help agents choose the right case status </vt:lpstr>
      <vt:lpstr>That’s it! Want more info?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2014-06-05T22:46:05Z</dcterms:created>
  <dcterms:modified xsi:type="dcterms:W3CDTF">2015-02-07T00:04:25Z</dcterms:modified>
</cp:coreProperties>
</file>