
<file path=[Content_Types].xml><?xml version="1.0" encoding="utf-8"?>
<Types xmlns="http://schemas.openxmlformats.org/package/2006/content-types"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tags/tag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 autoCompressPictures="0">
  <p:sldMasterIdLst>
    <p:sldMasterId id="2147484082" r:id="rId1"/>
  </p:sldMasterIdLst>
  <p:notesMasterIdLst>
    <p:notesMasterId r:id="rId32"/>
  </p:notesMasterIdLst>
  <p:handoutMasterIdLst>
    <p:handoutMasterId r:id="rId33"/>
  </p:handoutMasterIdLst>
  <p:sldIdLst>
    <p:sldId id="833" r:id="rId2"/>
    <p:sldId id="1207" r:id="rId3"/>
    <p:sldId id="1211" r:id="rId4"/>
    <p:sldId id="1206" r:id="rId5"/>
    <p:sldId id="1219" r:id="rId6"/>
    <p:sldId id="1220" r:id="rId7"/>
    <p:sldId id="1216" r:id="rId8"/>
    <p:sldId id="1215" r:id="rId9"/>
    <p:sldId id="1228" r:id="rId10"/>
    <p:sldId id="1212" r:id="rId11"/>
    <p:sldId id="1170" r:id="rId12"/>
    <p:sldId id="1190" r:id="rId13"/>
    <p:sldId id="1169" r:id="rId14"/>
    <p:sldId id="1223" r:id="rId15"/>
    <p:sldId id="1189" r:id="rId16"/>
    <p:sldId id="1221" r:id="rId17"/>
    <p:sldId id="1187" r:id="rId18"/>
    <p:sldId id="1213" r:id="rId19"/>
    <p:sldId id="1226" r:id="rId20"/>
    <p:sldId id="1201" r:id="rId21"/>
    <p:sldId id="1214" r:id="rId22"/>
    <p:sldId id="1196" r:id="rId23"/>
    <p:sldId id="1198" r:id="rId24"/>
    <p:sldId id="1222" r:id="rId25"/>
    <p:sldId id="1197" r:id="rId26"/>
    <p:sldId id="1224" r:id="rId27"/>
    <p:sldId id="1192" r:id="rId28"/>
    <p:sldId id="1191" r:id="rId29"/>
    <p:sldId id="1202" r:id="rId30"/>
    <p:sldId id="1168" r:id="rId31"/>
  </p:sldIdLst>
  <p:sldSz cx="9693275" cy="6994525"/>
  <p:notesSz cx="6858000" cy="9144000"/>
  <p:defaultTextStyle>
    <a:defPPr>
      <a:defRPr lang="en-US"/>
    </a:defPPr>
    <a:lvl1pPr marL="0" algn="l" defTabSz="932651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66325" algn="l" defTabSz="932651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32651" algn="l" defTabSz="932651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98976" algn="l" defTabSz="932651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65301" algn="l" defTabSz="932651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331627" algn="l" defTabSz="932651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97952" algn="l" defTabSz="932651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64277" algn="l" defTabSz="932651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730604" algn="l" defTabSz="932651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Intro" id="{B1DA4211-15C2-4FB1-B3A6-F35499ACF463}">
          <p14:sldIdLst>
            <p14:sldId id="833"/>
            <p14:sldId id="1207"/>
            <p14:sldId id="1211"/>
            <p14:sldId id="1206"/>
            <p14:sldId id="1219"/>
            <p14:sldId id="1220"/>
            <p14:sldId id="1216"/>
            <p14:sldId id="1215"/>
            <p14:sldId id="1228"/>
          </p14:sldIdLst>
        </p14:section>
        <p14:section name="How to set up an SLA" id="{C3D60AA8-50D7-44BB-82C8-9F36352B76BF}">
          <p14:sldIdLst>
            <p14:sldId id="1212"/>
            <p14:sldId id="1170"/>
            <p14:sldId id="1190"/>
            <p14:sldId id="1169"/>
            <p14:sldId id="1223"/>
            <p14:sldId id="1189"/>
            <p14:sldId id="1221"/>
            <p14:sldId id="1187"/>
            <p14:sldId id="1213"/>
            <p14:sldId id="1226"/>
            <p14:sldId id="1201"/>
          </p14:sldIdLst>
        </p14:section>
        <p14:section name="How to set up an entitlement" id="{EB910373-80B8-4E3E-B693-446149EBB773}">
          <p14:sldIdLst>
            <p14:sldId id="1214"/>
            <p14:sldId id="1196"/>
            <p14:sldId id="1198"/>
            <p14:sldId id="1222"/>
            <p14:sldId id="1197"/>
            <p14:sldId id="1224"/>
            <p14:sldId id="1192"/>
            <p14:sldId id="1191"/>
            <p14:sldId id="1202"/>
            <p14:sldId id="1168"/>
          </p14:sldIdLst>
        </p14:section>
      </p14:sectionLst>
    </p:ext>
    <p:ext uri="{EFAFB233-063F-42B5-8137-9DF3F51BA10A}">
      <p15:sldGuideLst xmlns:p15="http://schemas.microsoft.com/office/powerpoint/2012/main" xmlns="">
        <p15:guide id="1" orient="horz" pos="187">
          <p15:clr>
            <a:srgbClr val="A4A3A4"/>
          </p15:clr>
        </p15:guide>
        <p15:guide id="2" orient="horz" pos="763">
          <p15:clr>
            <a:srgbClr val="A4A3A4"/>
          </p15:clr>
        </p15:guide>
        <p15:guide id="3" orient="horz" pos="1339">
          <p15:clr>
            <a:srgbClr val="A4A3A4"/>
          </p15:clr>
        </p15:guide>
        <p15:guide id="4" orient="horz" pos="2491">
          <p15:clr>
            <a:srgbClr val="A4A3A4"/>
          </p15:clr>
        </p15:guide>
        <p15:guide id="5" orient="horz" pos="4195">
          <p15:clr>
            <a:srgbClr val="A4A3A4"/>
          </p15:clr>
        </p15:guide>
        <p15:guide id="6" orient="horz" pos="3055">
          <p15:clr>
            <a:srgbClr val="A4A3A4"/>
          </p15:clr>
        </p15:guide>
        <p15:guide id="7" orient="horz" pos="1915">
          <p15:clr>
            <a:srgbClr val="A4A3A4"/>
          </p15:clr>
        </p15:guide>
        <p15:guide id="8" orient="horz" pos="3623">
          <p15:clr>
            <a:srgbClr val="A4A3A4"/>
          </p15:clr>
        </p15:guide>
        <p15:guide id="9" orient="horz" pos="907">
          <p15:clr>
            <a:srgbClr val="A4A3A4"/>
          </p15:clr>
        </p15:guide>
        <p15:guide id="10" orient="horz" pos="1051">
          <p15:clr>
            <a:srgbClr val="A4A3A4"/>
          </p15:clr>
        </p15:guide>
        <p15:guide id="11" pos="173">
          <p15:clr>
            <a:srgbClr val="A4A3A4"/>
          </p15:clr>
        </p15:guide>
        <p15:guide id="12" pos="1325">
          <p15:clr>
            <a:srgbClr val="A4A3A4"/>
          </p15:clr>
        </p15:guide>
        <p15:guide id="13" pos="5957">
          <p15:clr>
            <a:srgbClr val="A4A3A4"/>
          </p15:clr>
        </p15:guide>
        <p15:guide id="14" pos="2477">
          <p15:clr>
            <a:srgbClr val="A4A3A4"/>
          </p15:clr>
        </p15:guide>
        <p15:guide id="15" pos="1907">
          <p15:clr>
            <a:srgbClr val="A4A3A4"/>
          </p15:clr>
        </p15:guide>
        <p15:guide id="16" pos="3071">
          <p15:clr>
            <a:srgbClr val="A4A3A4"/>
          </p15:clr>
        </p15:guide>
        <p15:guide id="17" pos="4205">
          <p15:clr>
            <a:srgbClr val="A4A3A4"/>
          </p15:clr>
        </p15:guide>
        <p15:guide id="18" pos="3629">
          <p15:clr>
            <a:srgbClr val="A4A3A4"/>
          </p15:clr>
        </p15:guide>
        <p15:guide id="19" pos="749">
          <p15:clr>
            <a:srgbClr val="A4A3A4"/>
          </p15:clr>
        </p15:guide>
        <p15:guide id="20" pos="4781">
          <p15:clr>
            <a:srgbClr val="A4A3A4"/>
          </p15:clr>
        </p15:guide>
        <p15:guide id="21" pos="5381">
          <p15:clr>
            <a:srgbClr val="A4A3A4"/>
          </p15:clr>
        </p15:guide>
        <p15:guide id="22" pos="7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Author" initials="A" lastIdx="585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0066CC"/>
    <a:srgbClr val="000000"/>
    <a:srgbClr val="442359"/>
    <a:srgbClr val="333333"/>
    <a:srgbClr val="505050"/>
    <a:srgbClr val="00FFFF"/>
    <a:srgbClr val="CC00CC"/>
    <a:srgbClr val="5F5F5F"/>
    <a:srgbClr val="FF9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4580" autoAdjust="0"/>
    <p:restoredTop sz="86410" autoAdjust="0"/>
  </p:normalViewPr>
  <p:slideViewPr>
    <p:cSldViewPr>
      <p:cViewPr varScale="1">
        <p:scale>
          <a:sx n="117" d="100"/>
          <a:sy n="117" d="100"/>
        </p:scale>
        <p:origin x="-264" y="-108"/>
      </p:cViewPr>
      <p:guideLst>
        <p:guide orient="horz" pos="187"/>
        <p:guide orient="horz" pos="763"/>
        <p:guide orient="horz" pos="1339"/>
        <p:guide orient="horz" pos="2491"/>
        <p:guide orient="horz" pos="4195"/>
        <p:guide orient="horz" pos="3055"/>
        <p:guide orient="horz" pos="1915"/>
        <p:guide orient="horz" pos="3623"/>
        <p:guide orient="horz" pos="907"/>
        <p:guide orient="horz" pos="1051"/>
        <p:guide pos="173"/>
        <p:guide pos="1325"/>
        <p:guide pos="5957"/>
        <p:guide pos="2477"/>
        <p:guide pos="1907"/>
        <p:guide pos="3071"/>
        <p:guide pos="4205"/>
        <p:guide pos="3629"/>
        <p:guide pos="749"/>
        <p:guide pos="4781"/>
        <p:guide pos="5381"/>
        <p:guide pos="77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  <p:sld r:id="rId2" collapse="1"/>
      <p:sld r:id="rId3" collapse="1"/>
    </p:sldLst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howGuides="1">
      <p:cViewPr varScale="1">
        <p:scale>
          <a:sx n="45" d="100"/>
          <a:sy n="45" d="100"/>
        </p:scale>
        <p:origin x="2328" y="42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commentAuthors" Target="commentAuthor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_rels/viewProps.xml.rels><?xml version="1.0" encoding="UTF-8" standalone="yes"?>
<Relationships xmlns="http://schemas.openxmlformats.org/package/2006/relationships"><Relationship Id="rId3" Type="http://schemas.openxmlformats.org/officeDocument/2006/relationships/slide" Target="slides/slide5.xml"/><Relationship Id="rId2" Type="http://schemas.openxmlformats.org/officeDocument/2006/relationships/slide" Target="slides/slide4.xml"/><Relationship Id="rId1" Type="http://schemas.openxmlformats.org/officeDocument/2006/relationships/slide" Target="slides/slide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Header Placeholder 5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 dirty="0" smtClean="0"/>
              <a:t>Microsoft Dynamics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E219B1A-AE41-483B-A766-69B9363DDA6A}" type="datetimeFigureOut">
              <a:rPr lang="en-US" smtClean="0">
                <a:latin typeface="Segoe UI" pitchFamily="34" charset="0"/>
              </a:rPr>
              <a:pPr/>
              <a:t>2/4/2015</a:t>
            </a:fld>
            <a:endParaRPr lang="en-US" dirty="0">
              <a:latin typeface="Segoe UI" pitchFamily="34" charset="0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3"/>
          </p:nvPr>
        </p:nvSpPr>
        <p:spPr>
          <a:xfrm>
            <a:off x="5783579" y="8685213"/>
            <a:ext cx="1072833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C9E9D6-92A0-482B-A603-C9BA7FFB8190}" type="slidenum">
              <a:rPr lang="en-US" smtClean="0">
                <a:latin typeface="Segoe UI" pitchFamily="34" charset="0"/>
              </a:rPr>
              <a:pPr/>
              <a:t>‹#›</a:t>
            </a:fld>
            <a:endParaRPr lang="en-US" dirty="0">
              <a:latin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4595630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Header Placeholder 7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marL="0" marR="0" indent="0" algn="l" defTabSz="93265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>
                <a:latin typeface="Segoe UI" pitchFamily="34" charset="0"/>
              </a:defRPr>
            </a:lvl1pPr>
          </a:lstStyle>
          <a:p>
            <a:r>
              <a:rPr lang="en-US" dirty="0" smtClean="0"/>
              <a:t>Microsoft Dynamics</a:t>
            </a:r>
          </a:p>
        </p:txBody>
      </p:sp>
      <p:sp>
        <p:nvSpPr>
          <p:cNvPr id="9" name="Slide Image Placeholder 8"/>
          <p:cNvSpPr>
            <a:spLocks noGrp="1" noRot="1" noChangeAspect="1"/>
          </p:cNvSpPr>
          <p:nvPr>
            <p:ph type="sldImg" idx="2"/>
          </p:nvPr>
        </p:nvSpPr>
        <p:spPr>
          <a:xfrm>
            <a:off x="1052513" y="685800"/>
            <a:ext cx="475297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11" name="Date Placeholder 10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Segoe UI" pitchFamily="34" charset="0"/>
              </a:defRPr>
            </a:lvl1pPr>
          </a:lstStyle>
          <a:p>
            <a:fld id="{D51B1278-D92B-4AF3-A9C1-71DD298190CE}" type="datetimeFigureOut">
              <a:rPr lang="en-US" smtClean="0"/>
              <a:pPr/>
              <a:t>2/4/2015</a:t>
            </a:fld>
            <a:endParaRPr lang="en-US" dirty="0"/>
          </a:p>
        </p:txBody>
      </p:sp>
      <p:sp>
        <p:nvSpPr>
          <p:cNvPr id="12" name="Notes Placeholder 11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5"/>
          </p:nvPr>
        </p:nvSpPr>
        <p:spPr>
          <a:xfrm>
            <a:off x="5909309" y="8685213"/>
            <a:ext cx="947103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Segoe UI" pitchFamily="34" charset="0"/>
              </a:defRPr>
            </a:lvl1pPr>
          </a:lstStyle>
          <a:p>
            <a:fld id="{B4008EB6-D09E-4580-8CD6-DDB14511944F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4648265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marL="0" algn="l" defTabSz="932651" rtl="0" eaLnBrk="1" latinLnBrk="0" hangingPunct="1">
      <a:lnSpc>
        <a:spcPct val="90000"/>
      </a:lnSpc>
      <a:spcAft>
        <a:spcPts val="340"/>
      </a:spcAft>
      <a:defRPr sz="900" kern="1200">
        <a:solidFill>
          <a:schemeClr val="tx1"/>
        </a:solidFill>
        <a:latin typeface="Segoe UI Light" pitchFamily="34" charset="0"/>
        <a:ea typeface="+mn-ea"/>
        <a:cs typeface="+mn-cs"/>
      </a:defRPr>
    </a:lvl1pPr>
    <a:lvl2pPr marL="217240" indent="-107945" algn="l" defTabSz="932651" rtl="0" eaLnBrk="1" latinLnBrk="0" hangingPunct="1">
      <a:lnSpc>
        <a:spcPct val="90000"/>
      </a:lnSpc>
      <a:spcAft>
        <a:spcPts val="340"/>
      </a:spcAft>
      <a:buFont typeface="Arial" pitchFamily="34" charset="0"/>
      <a:buChar char="•"/>
      <a:defRPr sz="900" kern="1200">
        <a:solidFill>
          <a:schemeClr val="tx1"/>
        </a:solidFill>
        <a:latin typeface="Segoe UI Light" pitchFamily="34" charset="0"/>
        <a:ea typeface="+mn-ea"/>
        <a:cs typeface="+mn-cs"/>
      </a:defRPr>
    </a:lvl2pPr>
    <a:lvl3pPr marL="334632" indent="-117391" algn="l" defTabSz="932651" rtl="0" eaLnBrk="1" latinLnBrk="0" hangingPunct="1">
      <a:lnSpc>
        <a:spcPct val="90000"/>
      </a:lnSpc>
      <a:spcAft>
        <a:spcPts val="340"/>
      </a:spcAft>
      <a:buFont typeface="Arial" pitchFamily="34" charset="0"/>
      <a:buChar char="•"/>
      <a:defRPr sz="900" kern="1200">
        <a:solidFill>
          <a:schemeClr val="tx1"/>
        </a:solidFill>
        <a:latin typeface="Segoe UI Light" pitchFamily="34" charset="0"/>
        <a:ea typeface="+mn-ea"/>
        <a:cs typeface="+mn-cs"/>
      </a:defRPr>
    </a:lvl3pPr>
    <a:lvl4pPr marL="492502" indent="-149774" algn="l" defTabSz="932651" rtl="0" eaLnBrk="1" latinLnBrk="0" hangingPunct="1">
      <a:lnSpc>
        <a:spcPct val="90000"/>
      </a:lnSpc>
      <a:spcAft>
        <a:spcPts val="340"/>
      </a:spcAft>
      <a:buFont typeface="Arial" pitchFamily="34" charset="0"/>
      <a:buChar char="•"/>
      <a:defRPr sz="900" kern="1200">
        <a:solidFill>
          <a:schemeClr val="tx1"/>
        </a:solidFill>
        <a:latin typeface="Segoe UI Light" pitchFamily="34" charset="0"/>
        <a:ea typeface="+mn-ea"/>
        <a:cs typeface="+mn-cs"/>
      </a:defRPr>
    </a:lvl4pPr>
    <a:lvl5pPr marL="627435" indent="-117391" algn="l" defTabSz="932651" rtl="0" eaLnBrk="1" latinLnBrk="0" hangingPunct="1">
      <a:lnSpc>
        <a:spcPct val="90000"/>
      </a:lnSpc>
      <a:spcAft>
        <a:spcPts val="340"/>
      </a:spcAft>
      <a:buFont typeface="Arial" pitchFamily="34" charset="0"/>
      <a:buChar char="•"/>
      <a:defRPr sz="900" kern="1200">
        <a:solidFill>
          <a:schemeClr val="tx1"/>
        </a:solidFill>
        <a:latin typeface="Segoe UI Light" pitchFamily="34" charset="0"/>
        <a:ea typeface="+mn-ea"/>
        <a:cs typeface="+mn-cs"/>
      </a:defRPr>
    </a:lvl5pPr>
    <a:lvl6pPr marL="2331627" algn="l" defTabSz="932651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97952" algn="l" defTabSz="932651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64277" algn="l" defTabSz="932651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730604" algn="l" defTabSz="932651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Microsoft Dynamics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4853A759-6078-4163-848A-2EEE0DF68E7A}" type="datetime1">
              <a:rPr lang="en-US" smtClean="0"/>
              <a:t>2/4/2015</a:t>
            </a:fld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2672567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Microsoft Dynamics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228CCFDC-01CA-4FA3-8811-D37AD0A4E426}" type="datetime1">
              <a:rPr lang="en-US" smtClean="0"/>
              <a:t>2/4/2015</a:t>
            </a:fld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9671912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Microsoft Dynamics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8EF8343F-2C5D-4DF0-BD67-A27B79C03698}" type="datetime1">
              <a:rPr lang="en-US" smtClean="0"/>
              <a:t>2/4/2015</a:t>
            </a:fld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8856898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Microsoft Dynamics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8EF8343F-2C5D-4DF0-BD67-A27B79C03698}" type="datetime1">
              <a:rPr lang="en-US" smtClean="0"/>
              <a:t>2/4/2015</a:t>
            </a:fld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18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3401122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Microsoft Dynamics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D9F3D9DB-4A64-4114-B241-63AB3266C33C}" type="datetime1">
              <a:rPr lang="en-US" smtClean="0"/>
              <a:t>2/4/2015</a:t>
            </a:fld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19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5156172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Microsoft Dynamics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947C003B-EC8C-4822-9224-BE08008309EE}" type="datetime1">
              <a:rPr lang="en-US" smtClean="0"/>
              <a:t>2/4/2015</a:t>
            </a:fld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25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9379109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Microsoft Dynamics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947C003B-EC8C-4822-9224-BE08008309EE}" type="datetime1">
              <a:rPr lang="en-US" smtClean="0"/>
              <a:t>2/4/2015</a:t>
            </a:fld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6935979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Microsoft Dynamics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A5D36553-F144-4389-B469-539F3D4384BD}" type="datetime1">
              <a:rPr lang="en-US" smtClean="0"/>
              <a:t>2/4/2015</a:t>
            </a:fld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27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4757766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>
                <a:solidFill>
                  <a:prstClr val="black"/>
                </a:solidFill>
              </a:rPr>
              <a:t>Microsoft Dynamics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A8AEC37C-5112-400B-B6F4-EDA39417ACCB}" type="datetime1">
              <a:rPr lang="en-US" smtClean="0">
                <a:solidFill>
                  <a:prstClr val="black"/>
                </a:solidFill>
              </a:rPr>
              <a:pPr/>
              <a:t>2/4/2015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B4008EB6-D09E-4580-8CD6-DDB14511944F}" type="slidenum">
              <a:rPr lang="en-US" smtClean="0">
                <a:solidFill>
                  <a:prstClr val="black"/>
                </a:solidFill>
              </a:rPr>
              <a:pPr/>
              <a:t>5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937840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Microsoft Dynamics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E7B03CC7-F16A-47C7-AD01-7584E18B9818}" type="datetime1">
              <a:rPr lang="en-US" smtClean="0"/>
              <a:t>2/4/2015</a:t>
            </a:fld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5402431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Microsoft Dynamics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9DD0B0EB-D8EF-4916-B010-42A6C4C95664}" type="datetime1">
              <a:rPr lang="en-US" smtClean="0"/>
              <a:t>2/4/2015</a:t>
            </a:fld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3253280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Microsoft Dynamics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9DD0B0EB-D8EF-4916-B010-42A6C4C95664}" type="datetime1">
              <a:rPr lang="en-US" smtClean="0"/>
              <a:t>2/4/2015</a:t>
            </a:fld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5605527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Microsoft Dynamics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49F478A8-8490-4B85-A30A-915F5FF80C66}" type="datetime1">
              <a:rPr lang="en-US" smtClean="0"/>
              <a:t>2/4/2015</a:t>
            </a:fld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0065277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Microsoft Dynamics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D17FEB18-0600-429C-9D49-EC76F1506BA9}" type="datetime1">
              <a:rPr lang="en-US" smtClean="0"/>
              <a:t>2/4/2015</a:t>
            </a:fld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8825660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Microsoft Dynamics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57548B00-346D-4E5A-B695-07451A08EB94}" type="datetime1">
              <a:rPr lang="en-US" smtClean="0"/>
              <a:t>2/4/2015</a:t>
            </a:fld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8237724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Microsoft Dynamics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228CCFDC-01CA-4FA3-8811-D37AD0A4E426}" type="datetime1">
              <a:rPr lang="en-US" smtClean="0"/>
              <a:t>2/4/2015</a:t>
            </a:fld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4011071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or Non-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Microsoft Confidential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5B1B22E-D3C8-4129-8E85-2E5037E3E69B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2"/>
          </p:nvPr>
        </p:nvSpPr>
        <p:spPr>
          <a:xfrm>
            <a:off x="274638" y="1439864"/>
            <a:ext cx="9204578" cy="1738938"/>
          </a:xfrm>
        </p:spPr>
        <p:txBody>
          <a:bodyPr/>
          <a:lstStyle>
            <a:lvl1pPr>
              <a:spcBef>
                <a:spcPts val="1200"/>
              </a:spcBef>
              <a:defRPr b="1">
                <a:gradFill>
                  <a:gsLst>
                    <a:gs pos="1250">
                      <a:schemeClr val="accent1"/>
                    </a:gs>
                    <a:gs pos="100000">
                      <a:schemeClr val="accent1"/>
                    </a:gs>
                  </a:gsLst>
                  <a:lin ang="5400000" scaled="0"/>
                </a:gradFill>
              </a:defRPr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pic>
        <p:nvPicPr>
          <p:cNvPr id="8" name="Picture 7">
            <a:hlinkClick r:id="" action="ppaction://hlinkshowjump?jump=nextslide"/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09037" y="6100935"/>
            <a:ext cx="457200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910819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Accent Color 1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14059" y="2125663"/>
            <a:ext cx="9265157" cy="1399419"/>
          </a:xfrm>
          <a:noFill/>
        </p:spPr>
        <p:txBody>
          <a:bodyPr tIns="91431" bIns="91431" anchor="t" anchorCtr="0"/>
          <a:lstStyle>
            <a:lvl1pPr>
              <a:defRPr sz="8800" b="0" spc="-100" baseline="0">
                <a:gradFill>
                  <a:gsLst>
                    <a:gs pos="100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 smtClean="0"/>
              <a:t>Section title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535725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Accent Color 2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14059" y="2125663"/>
            <a:ext cx="9265157" cy="1403443"/>
          </a:xfrm>
          <a:noFill/>
        </p:spPr>
        <p:txBody>
          <a:bodyPr vert="horz" wrap="square" lIns="146289" tIns="91431" rIns="146289" bIns="91431" rtlCol="0" anchor="t" anchorCtr="0">
            <a:spAutoFit/>
          </a:bodyPr>
          <a:lstStyle>
            <a:lvl1pPr>
              <a:defRPr lang="en-US" sz="8800" b="0" spc="-100" dirty="0">
                <a:gradFill>
                  <a:gsLst>
                    <a:gs pos="100000">
                      <a:schemeClr val="bg1"/>
                    </a:gs>
                    <a:gs pos="0">
                      <a:schemeClr val="bg1"/>
                    </a:gs>
                  </a:gsLst>
                  <a:lin ang="5400000" scaled="0"/>
                </a:gradFill>
              </a:defRPr>
            </a:lvl1pPr>
          </a:lstStyle>
          <a:p>
            <a:pPr lvl="0"/>
            <a:r>
              <a:rPr lang="en-US" dirty="0" smtClean="0"/>
              <a:t>Section title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6253691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Accent Color 3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14059" y="2125663"/>
            <a:ext cx="9265157" cy="1399419"/>
          </a:xfrm>
          <a:noFill/>
        </p:spPr>
        <p:txBody>
          <a:bodyPr tIns="91431" bIns="91431" anchor="t" anchorCtr="0"/>
          <a:lstStyle>
            <a:lvl1pPr>
              <a:defRPr sz="8800" b="0" spc="-100" baseline="0">
                <a:gradFill>
                  <a:gsLst>
                    <a:gs pos="100000">
                      <a:schemeClr val="bg1"/>
                    </a:gs>
                    <a:gs pos="0">
                      <a:schemeClr val="bg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 smtClean="0"/>
              <a:t>Section title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7227168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Accent Color 1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7845078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Accent Color 2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5934457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Accent Color 3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9692830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veloper Co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en-US" dirty="0" smtClean="0"/>
              <a:t>Slide for Developer Code</a:t>
            </a:r>
            <a:endParaRPr lang="en-US" dirty="0"/>
          </a:p>
        </p:txBody>
      </p:sp>
      <p:sp>
        <p:nvSpPr>
          <p:cNvPr id="3" name="Rectangle 2"/>
          <p:cNvSpPr/>
          <p:nvPr userDrawn="1"/>
        </p:nvSpPr>
        <p:spPr bwMode="hidden">
          <a:xfrm>
            <a:off x="2" y="1212849"/>
            <a:ext cx="9693275" cy="578167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6635" tIns="46635" rIns="46635" bIns="46635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32381" fontAlgn="base">
              <a:spcBef>
                <a:spcPct val="0"/>
              </a:spcBef>
              <a:spcAft>
                <a:spcPct val="0"/>
              </a:spcAft>
            </a:pPr>
            <a:endParaRPr lang="en-US" dirty="0" smtClean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214060" y="1221158"/>
            <a:ext cx="9265157" cy="1641988"/>
          </a:xfrm>
        </p:spPr>
        <p:txBody>
          <a:bodyPr/>
          <a:lstStyle>
            <a:lvl1pPr marL="0" indent="0">
              <a:buNone/>
              <a:defRPr sz="3300"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Segoe UI" pitchFamily="34" charset="0"/>
                <a:cs typeface="Segoe UI" pitchFamily="34" charset="0"/>
              </a:defRPr>
            </a:lvl1pPr>
            <a:lvl2pPr marL="346519" indent="0">
              <a:buNone/>
              <a:defRPr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Segoe UI" pitchFamily="34" charset="0"/>
                <a:cs typeface="Segoe UI" pitchFamily="34" charset="0"/>
              </a:defRPr>
            </a:lvl2pPr>
            <a:lvl3pPr marL="584550" indent="0">
              <a:buNone/>
              <a:defRPr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Segoe UI" pitchFamily="34" charset="0"/>
                <a:cs typeface="Segoe UI" pitchFamily="34" charset="0"/>
              </a:defRPr>
            </a:lvl3pPr>
            <a:lvl4pPr marL="814484" indent="0">
              <a:buNone/>
              <a:defRPr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Segoe UI" pitchFamily="34" charset="0"/>
                <a:cs typeface="Segoe UI" pitchFamily="34" charset="0"/>
              </a:defRPr>
            </a:lvl4pPr>
            <a:lvl5pPr marL="1050894" indent="0">
              <a:buNone/>
              <a:defRPr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Segoe UI" pitchFamily="34" charset="0"/>
                <a:cs typeface="Segoe UI" pitchFamily="34" charset="0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6257738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ck Notes slide Layout">
    <p:bg bwMode="black"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sz="quarter" idx="10" hasCustomPrompt="1"/>
          </p:nvPr>
        </p:nvSpPr>
        <p:spPr bwMode="white">
          <a:xfrm>
            <a:off x="214059" y="1212851"/>
            <a:ext cx="9265157" cy="2259080"/>
          </a:xfrm>
          <a:prstGeom prst="rect">
            <a:avLst/>
          </a:prstGeom>
        </p:spPr>
        <p:txBody>
          <a:bodyPr/>
          <a:lstStyle>
            <a:lvl1pPr marL="290485" indent="-290485">
              <a:buClr>
                <a:schemeClr val="tx1"/>
              </a:buClr>
              <a:buSzPct val="90000"/>
              <a:buFont typeface="Arial" pitchFamily="34" charset="0"/>
              <a:buChar char="•"/>
              <a:defRPr sz="36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 marL="571444" indent="-280960">
              <a:buClr>
                <a:schemeClr val="tx1"/>
              </a:buClr>
              <a:buSzPct val="90000"/>
              <a:buFont typeface="Arial" pitchFamily="34" charset="0"/>
              <a:buChar char="•"/>
              <a:defRPr sz="32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2pPr>
            <a:lvl3pPr marL="861928" indent="-290485">
              <a:buClr>
                <a:schemeClr val="tx1"/>
              </a:buClr>
              <a:buSzPct val="90000"/>
              <a:buFont typeface="Arial" pitchFamily="34" charset="0"/>
              <a:buChar char="•"/>
              <a:defRPr sz="28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3pPr>
            <a:lvl4pPr marL="1090506" indent="-228578">
              <a:buClr>
                <a:schemeClr val="tx1"/>
              </a:buClr>
              <a:buSzPct val="90000"/>
              <a:buFont typeface="Arial" pitchFamily="34" charset="0"/>
              <a:buChar char="•"/>
              <a:defRPr sz="24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4pPr>
            <a:lvl5pPr marL="1319084" indent="-228578">
              <a:buClr>
                <a:schemeClr val="tx1"/>
              </a:buClr>
              <a:buSzPct val="90000"/>
              <a:buFont typeface="Arial" pitchFamily="34" charset="0"/>
              <a:buChar char="•"/>
              <a:defRPr sz="20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5pPr>
          </a:lstStyle>
          <a:p>
            <a:pPr lvl="0"/>
            <a:r>
              <a:rPr lang="en-US" dirty="0" smtClean="0"/>
              <a:t>Use this Layout for Speaker Notes slides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1" y="6363076"/>
            <a:ext cx="9693276" cy="631450"/>
          </a:xfrm>
          <a:prstGeom prst="rect">
            <a:avLst/>
          </a:prstGeom>
          <a:solidFill>
            <a:srgbClr val="FFFF99"/>
          </a:solidFill>
        </p:spPr>
        <p:txBody>
          <a:bodyPr wrap="square" lIns="155442" tIns="77721" rIns="155442" bIns="77721" anchor="b" anchorCtr="0">
            <a:noAutofit/>
          </a:bodyPr>
          <a:lstStyle>
            <a:lvl1pPr algn="r">
              <a:buFont typeface="Arial" pitchFamily="34" charset="0"/>
              <a:buNone/>
              <a:defRPr sz="3700" spc="-51" baseline="0">
                <a:gradFill>
                  <a:gsLst>
                    <a:gs pos="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effectLst/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pPr lvl="0"/>
            <a:r>
              <a:rPr lang="en-US" dirty="0" smtClean="0"/>
              <a:t>Next: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 bwMode="white">
          <a:xfrm>
            <a:off x="214061" y="295274"/>
            <a:ext cx="9267000" cy="664797"/>
          </a:xfrm>
        </p:spPr>
        <p:txBody>
          <a:bodyPr/>
          <a:lstStyle>
            <a:lvl1pPr>
              <a:defRPr sz="48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3099696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or 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274638" y="1439864"/>
            <a:ext cx="9204578" cy="1738938"/>
          </a:xfrm>
        </p:spPr>
        <p:txBody>
          <a:bodyPr/>
          <a:lstStyle>
            <a:lvl1pPr marL="0" indent="0">
              <a:buNone/>
              <a:defRPr lang="en-US" sz="4000" b="1" kern="1200" spc="0" baseline="0" dirty="0" smtClean="0">
                <a:gradFill>
                  <a:gsLst>
                    <a:gs pos="1250">
                      <a:schemeClr val="accent1"/>
                    </a:gs>
                    <a:gs pos="100000">
                      <a:schemeClr val="accent1"/>
                    </a:gs>
                  </a:gsLst>
                  <a:lin ang="5400000" scaled="0"/>
                </a:gradFill>
                <a:latin typeface="+mj-lt"/>
                <a:ea typeface="+mn-ea"/>
                <a:cs typeface="+mn-cs"/>
              </a:defRPr>
            </a:lvl1pPr>
            <a:lvl2pPr marL="0" indent="0">
              <a:buFontTx/>
              <a:buNone/>
              <a:defRPr sz="2000"/>
            </a:lvl2pPr>
            <a:lvl3pPr marL="338105" indent="-168258">
              <a:buFont typeface="Arial" pitchFamily="34" charset="0"/>
              <a:buChar char="•"/>
              <a:tabLst>
                <a:tab pos="338105" algn="l"/>
              </a:tabLst>
              <a:defRPr/>
            </a:lvl3pPr>
            <a:lvl4pPr marL="519063" indent="-180958">
              <a:buFont typeface="Arial" pitchFamily="34" charset="0"/>
              <a:buChar char="•"/>
              <a:defRPr/>
            </a:lvl4pPr>
            <a:lvl5pPr marL="631763" indent="-112702">
              <a:buFont typeface="Arial" pitchFamily="34" charset="0"/>
              <a:buChar char="•"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Microsoft Confidential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B1B22E-D3C8-4129-8E85-2E5037E3E69B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Picture 6">
            <a:hlinkClick r:id="" action="ppaction://hlinkshowjump?jump=nextslide"/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09037" y="6100935"/>
            <a:ext cx="457200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398522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color Non-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Microsoft Confidential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B1B22E-D3C8-4129-8E85-2E5037E3E69B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274651" y="295274"/>
            <a:ext cx="9206410" cy="74789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/>
          </p:nvPr>
        </p:nvSpPr>
        <p:spPr>
          <a:xfrm>
            <a:off x="274638" y="1439864"/>
            <a:ext cx="9204578" cy="17389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pic>
        <p:nvPicPr>
          <p:cNvPr id="6" name="Picture 5">
            <a:hlinkClick r:id="" action="ppaction://hlinkshowjump?jump=nextslide"/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09037" y="6100935"/>
            <a:ext cx="457200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4816850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color 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274638" y="1439864"/>
            <a:ext cx="9204578" cy="1738938"/>
          </a:xfrm>
        </p:spPr>
        <p:txBody>
          <a:bodyPr/>
          <a:lstStyle>
            <a:lvl1pPr marL="0" indent="0">
              <a:buNone/>
              <a:defRPr>
                <a:gradFill>
                  <a:gsLst>
                    <a:gs pos="1250">
                      <a:schemeClr val="tx1"/>
                    </a:gs>
                    <a:gs pos="99000">
                      <a:schemeClr val="tx1"/>
                    </a:gs>
                  </a:gsLst>
                  <a:lin ang="5400000" scaled="0"/>
                </a:gradFill>
              </a:defRPr>
            </a:lvl1pPr>
            <a:lvl2pPr marL="0" indent="0">
              <a:buFontTx/>
              <a:buNone/>
              <a:defRPr sz="2000"/>
            </a:lvl2pPr>
            <a:lvl3pPr marL="338105" indent="-168258">
              <a:buFont typeface="Arial" pitchFamily="34" charset="0"/>
              <a:buChar char="•"/>
              <a:tabLst>
                <a:tab pos="338105" algn="l"/>
              </a:tabLst>
              <a:defRPr/>
            </a:lvl3pPr>
            <a:lvl4pPr marL="519063" indent="-180958">
              <a:buFont typeface="Arial" pitchFamily="34" charset="0"/>
              <a:buChar char="•"/>
              <a:defRPr/>
            </a:lvl4pPr>
            <a:lvl5pPr marL="631763" indent="-112702">
              <a:buFont typeface="Arial" pitchFamily="34" charset="0"/>
              <a:buChar char="•"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Microsoft Confidential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B1B22E-D3C8-4129-8E85-2E5037E3E69B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Picture 6">
            <a:hlinkClick r:id="" action="ppaction://hlinkshowjump?jump=nextslide"/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09037" y="6100935"/>
            <a:ext cx="457200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991978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TWO color Non-bullet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74638" y="2126144"/>
            <a:ext cx="4368048" cy="2215991"/>
          </a:xfrm>
        </p:spPr>
        <p:txBody>
          <a:bodyPr wrap="square">
            <a:spAutoFit/>
          </a:bodyPr>
          <a:lstStyle>
            <a:lvl1pPr marL="0" indent="0">
              <a:spcBef>
                <a:spcPts val="1224"/>
              </a:spcBef>
              <a:buClr>
                <a:schemeClr val="tx1"/>
              </a:buClr>
              <a:buFont typeface="Wingdings" pitchFamily="2" charset="2"/>
              <a:buNone/>
              <a:defRPr sz="3600">
                <a:gradFill>
                  <a:gsLst>
                    <a:gs pos="1250">
                      <a:schemeClr val="tx2"/>
                    </a:gs>
                    <a:gs pos="99000">
                      <a:schemeClr val="tx2"/>
                    </a:gs>
                  </a:gsLst>
                  <a:lin ang="5400000" scaled="0"/>
                </a:gradFill>
              </a:defRPr>
            </a:lvl1pPr>
            <a:lvl2pPr marL="0" indent="0">
              <a:buNone/>
              <a:defRPr sz="2000"/>
            </a:lvl2pPr>
            <a:lvl3pPr marL="231752" indent="0">
              <a:buNone/>
              <a:tabLst/>
              <a:defRPr sz="2000"/>
            </a:lvl3pPr>
            <a:lvl4pPr marL="460330" indent="0">
              <a:buNone/>
              <a:defRPr/>
            </a:lvl4pPr>
            <a:lvl5pPr marL="685733" indent="0">
              <a:buNone/>
              <a:tabLst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4999037" y="2126144"/>
            <a:ext cx="4480181" cy="2215991"/>
          </a:xfrm>
        </p:spPr>
        <p:txBody>
          <a:bodyPr wrap="square">
            <a:spAutoFit/>
          </a:bodyPr>
          <a:lstStyle>
            <a:lvl1pPr marL="0" indent="0">
              <a:spcBef>
                <a:spcPts val="1224"/>
              </a:spcBef>
              <a:buClr>
                <a:schemeClr val="tx1"/>
              </a:buClr>
              <a:buFont typeface="Wingdings" pitchFamily="2" charset="2"/>
              <a:buNone/>
              <a:defRPr sz="3600">
                <a:gradFill>
                  <a:gsLst>
                    <a:gs pos="1250">
                      <a:schemeClr val="tx2"/>
                    </a:gs>
                    <a:gs pos="99000">
                      <a:schemeClr val="tx2"/>
                    </a:gs>
                  </a:gsLst>
                  <a:lin ang="5400000" scaled="0"/>
                </a:gradFill>
              </a:defRPr>
            </a:lvl1pPr>
            <a:lvl2pPr marL="0" indent="0">
              <a:buNone/>
              <a:defRPr sz="2000"/>
            </a:lvl2pPr>
            <a:lvl3pPr marL="231752" indent="0">
              <a:buNone/>
              <a:tabLst/>
              <a:defRPr sz="2000"/>
            </a:lvl3pPr>
            <a:lvl4pPr marL="460330" indent="0">
              <a:buNone/>
              <a:defRPr/>
            </a:lvl4pPr>
            <a:lvl5pPr marL="685733" indent="0">
              <a:buNone/>
              <a:tabLst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dirty="0" smtClean="0"/>
              <a:t>Microsoft Confidential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25B1B22E-D3C8-4129-8E85-2E5037E3E69B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Picture 6">
            <a:hlinkClick r:id="" action="ppaction://hlinkshowjump?jump=nextslide"/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09037" y="6100935"/>
            <a:ext cx="457200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853403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Non-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74638" y="2125664"/>
            <a:ext cx="4368048" cy="2215991"/>
          </a:xfrm>
        </p:spPr>
        <p:txBody>
          <a:bodyPr wrap="square">
            <a:spAutoFit/>
          </a:bodyPr>
          <a:lstStyle>
            <a:lvl1pPr marL="0" indent="0">
              <a:spcBef>
                <a:spcPts val="1224"/>
              </a:spcBef>
              <a:buClr>
                <a:schemeClr val="tx1"/>
              </a:buClr>
              <a:buFont typeface="Wingdings" pitchFamily="2" charset="2"/>
              <a:buNone/>
              <a:defRPr sz="3600"/>
            </a:lvl1pPr>
            <a:lvl2pPr marL="0" indent="0">
              <a:buNone/>
              <a:defRPr sz="2000"/>
            </a:lvl2pPr>
            <a:lvl3pPr marL="231752" indent="0">
              <a:buNone/>
              <a:tabLst/>
              <a:defRPr sz="2000"/>
            </a:lvl3pPr>
            <a:lvl4pPr marL="460330" indent="0">
              <a:buNone/>
              <a:defRPr/>
            </a:lvl4pPr>
            <a:lvl5pPr marL="685733" indent="0">
              <a:buNone/>
              <a:tabLst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5151437" y="2125664"/>
            <a:ext cx="4327781" cy="2215991"/>
          </a:xfrm>
        </p:spPr>
        <p:txBody>
          <a:bodyPr wrap="square">
            <a:spAutoFit/>
          </a:bodyPr>
          <a:lstStyle>
            <a:lvl1pPr marL="0" indent="0">
              <a:spcBef>
                <a:spcPts val="1224"/>
              </a:spcBef>
              <a:buClr>
                <a:schemeClr val="tx1"/>
              </a:buClr>
              <a:buFont typeface="Wingdings" pitchFamily="2" charset="2"/>
              <a:buNone/>
              <a:defRPr sz="3600"/>
            </a:lvl1pPr>
            <a:lvl2pPr marL="0" indent="0">
              <a:buNone/>
              <a:defRPr sz="2000"/>
            </a:lvl2pPr>
            <a:lvl3pPr marL="231752" indent="0">
              <a:buNone/>
              <a:tabLst/>
              <a:defRPr sz="2000"/>
            </a:lvl3pPr>
            <a:lvl4pPr marL="460330" indent="0">
              <a:buNone/>
              <a:defRPr/>
            </a:lvl4pPr>
            <a:lvl5pPr marL="685733" indent="0">
              <a:buNone/>
              <a:tabLst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dirty="0" smtClean="0"/>
              <a:t>Microsoft Confidential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25B1B22E-D3C8-4129-8E85-2E5037E3E69B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Picture 6">
            <a:hlinkClick r:id="" action="ppaction://hlinkshowjump?jump=nextslide"/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09037" y="6100935"/>
            <a:ext cx="457200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883987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>
          <a:xfrm>
            <a:off x="214059" y="6558135"/>
            <a:ext cx="3068588" cy="371475"/>
          </a:xfrm>
        </p:spPr>
        <p:txBody>
          <a:bodyPr/>
          <a:lstStyle/>
          <a:p>
            <a:r>
              <a:rPr lang="en-US" dirty="0" smtClean="0"/>
              <a:t>Microsoft Confidential</a:t>
            </a:r>
            <a:endParaRPr lang="en-US" dirty="0"/>
          </a:p>
        </p:txBody>
      </p:sp>
      <p:pic>
        <p:nvPicPr>
          <p:cNvPr id="10" name="Picture 9">
            <a:hlinkClick r:id="" action="ppaction://hlinkshowjump?jump=nextslide"/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09037" y="6100935"/>
            <a:ext cx="457200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113570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hlinkClick r:id="" action="ppaction://hlinkshowjump?jump=nextslide"/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09037" y="6100935"/>
            <a:ext cx="457200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952680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| SECTION | DEMO ORANG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 bwMode="auto">
          <a:xfrm>
            <a:off x="-9526" y="4876800"/>
            <a:ext cx="3027363" cy="2125662"/>
          </a:xfrm>
          <a:prstGeom prst="rect">
            <a:avLst/>
          </a:prstGeom>
          <a:solidFill>
            <a:schemeClr val="accent6"/>
          </a:solidFill>
          <a:ln>
            <a:noFill/>
            <a:headEnd type="none" w="med" len="med"/>
            <a:tailEnd type="none" w="med" len="med"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vert="horz" wrap="square" lIns="91427" tIns="45714" rIns="91427" bIns="45714" numCol="1" rtlCol="0" anchor="ctr" anchorCtr="0" compatLnSpc="1">
            <a:prstTxWarp prst="textNoShape">
              <a:avLst/>
            </a:prstTxWarp>
          </a:bodyPr>
          <a:lstStyle/>
          <a:p>
            <a:pPr algn="ctr" defTabSz="914010" fontAlgn="base">
              <a:spcBef>
                <a:spcPct val="0"/>
              </a:spcBef>
              <a:spcAft>
                <a:spcPct val="0"/>
              </a:spcAft>
            </a:pPr>
            <a:endParaRPr lang="en-US" sz="2000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</a:endParaRPr>
          </a:p>
        </p:txBody>
      </p:sp>
      <p:sp>
        <p:nvSpPr>
          <p:cNvPr id="12" name="Rectangle 11"/>
          <p:cNvSpPr/>
          <p:nvPr userDrawn="1"/>
        </p:nvSpPr>
        <p:spPr bwMode="auto">
          <a:xfrm>
            <a:off x="-9526" y="-19050"/>
            <a:ext cx="3027362" cy="4897437"/>
          </a:xfrm>
          <a:prstGeom prst="rect">
            <a:avLst/>
          </a:prstGeom>
          <a:solidFill>
            <a:schemeClr val="accent5"/>
          </a:solidFill>
          <a:ln>
            <a:noFill/>
            <a:headEnd type="none" w="med" len="med"/>
            <a:tailEnd type="none" w="med" len="med"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vert="horz" wrap="square" lIns="91427" tIns="45714" rIns="91427" bIns="45714" numCol="1" rtlCol="0" anchor="ctr" anchorCtr="0" compatLnSpc="1">
            <a:prstTxWarp prst="textNoShape">
              <a:avLst/>
            </a:prstTxWarp>
          </a:bodyPr>
          <a:lstStyle/>
          <a:p>
            <a:pPr algn="ctr" defTabSz="914010" fontAlgn="base">
              <a:spcBef>
                <a:spcPct val="0"/>
              </a:spcBef>
              <a:spcAft>
                <a:spcPct val="0"/>
              </a:spcAft>
            </a:pPr>
            <a:endParaRPr lang="en-US" sz="2000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</a:endParaRPr>
          </a:p>
        </p:txBody>
      </p:sp>
      <p:sp>
        <p:nvSpPr>
          <p:cNvPr id="15" name="Title 1"/>
          <p:cNvSpPr>
            <a:spLocks noGrp="1"/>
          </p:cNvSpPr>
          <p:nvPr>
            <p:ph type="title" hasCustomPrompt="1"/>
          </p:nvPr>
        </p:nvSpPr>
        <p:spPr bwMode="white">
          <a:xfrm>
            <a:off x="51593" y="144462"/>
            <a:ext cx="2895601" cy="1681932"/>
          </a:xfrm>
          <a:noFill/>
        </p:spPr>
        <p:txBody>
          <a:bodyPr lIns="146289" tIns="91431" rIns="146289" bIns="91431" anchor="t" anchorCtr="0"/>
          <a:lstStyle>
            <a:lvl1pPr>
              <a:defRPr sz="5400" spc="-100" baseline="0">
                <a:gradFill>
                  <a:gsLst>
                    <a:gs pos="5833">
                      <a:srgbClr val="FFFFFF"/>
                    </a:gs>
                    <a:gs pos="18000">
                      <a:srgbClr val="FFFFFF"/>
                    </a:gs>
                  </a:gsLst>
                  <a:lin ang="5400000" scaled="0"/>
                </a:gra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6" name="Text Placeholder 2"/>
          <p:cNvSpPr>
            <a:spLocks noGrp="1"/>
          </p:cNvSpPr>
          <p:nvPr>
            <p:ph type="body" sz="quarter" idx="14"/>
          </p:nvPr>
        </p:nvSpPr>
        <p:spPr bwMode="ltGray">
          <a:xfrm>
            <a:off x="0" y="4878390"/>
            <a:ext cx="3008311" cy="1379537"/>
          </a:xfrm>
          <a:noFill/>
        </p:spPr>
        <p:txBody>
          <a:bodyPr tIns="109717" bIns="109717">
            <a:noAutofit/>
          </a:bodyPr>
          <a:lstStyle>
            <a:lvl1pPr marL="0" indent="0">
              <a:spcBef>
                <a:spcPts val="0"/>
              </a:spcBef>
              <a:buNone/>
              <a:defRPr sz="1800" b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3" name="TextBox 12"/>
          <p:cNvSpPr txBox="1"/>
          <p:nvPr userDrawn="1"/>
        </p:nvSpPr>
        <p:spPr>
          <a:xfrm>
            <a:off x="3801534" y="2328334"/>
            <a:ext cx="5007503" cy="627864"/>
          </a:xfrm>
          <a:prstGeom prst="rect">
            <a:avLst/>
          </a:prstGeom>
          <a:noFill/>
        </p:spPr>
        <p:txBody>
          <a:bodyPr wrap="square" lIns="182880" tIns="146304" rIns="182880" bIns="146304" rtlCol="0">
            <a:sp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2400" dirty="0" smtClean="0">
                <a:gradFill>
                  <a:gsLst>
                    <a:gs pos="2917">
                      <a:schemeClr val="tx1"/>
                    </a:gs>
                    <a:gs pos="30000">
                      <a:schemeClr val="tx1"/>
                    </a:gs>
                  </a:gsLst>
                  <a:lin ang="5400000" scaled="0"/>
                </a:gradFill>
              </a:rPr>
              <a:t>[Insert your image or photo here.]</a:t>
            </a:r>
          </a:p>
        </p:txBody>
      </p:sp>
      <p:sp>
        <p:nvSpPr>
          <p:cNvPr id="14" name="TextBox 13"/>
          <p:cNvSpPr txBox="1"/>
          <p:nvPr userDrawn="1"/>
        </p:nvSpPr>
        <p:spPr>
          <a:xfrm>
            <a:off x="491067" y="6390631"/>
            <a:ext cx="2413000" cy="461665"/>
          </a:xfrm>
          <a:prstGeom prst="rect">
            <a:avLst/>
          </a:prstGeom>
          <a:noFill/>
        </p:spPr>
        <p:txBody>
          <a:bodyPr wrap="square" lIns="182880" tIns="146304" rIns="182880" bIns="146304" rtlCol="0">
            <a:sp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1200" dirty="0" smtClean="0">
                <a:solidFill>
                  <a:srgbClr val="FFFFFF"/>
                </a:solidFill>
              </a:rPr>
              <a:t>[Insert your logo here.]</a:t>
            </a:r>
          </a:p>
        </p:txBody>
      </p:sp>
    </p:spTree>
    <p:extLst>
      <p:ext uri="{BB962C8B-B14F-4D97-AF65-F5344CB8AC3E}">
        <p14:creationId xmlns:p14="http://schemas.microsoft.com/office/powerpoint/2010/main" val="33188067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74649" y="295274"/>
            <a:ext cx="9206411" cy="747897"/>
          </a:xfrm>
          <a:prstGeom prst="rect">
            <a:avLst/>
          </a:prstGeom>
        </p:spPr>
        <p:txBody>
          <a:bodyPr vert="horz" wrap="square" lIns="146289" tIns="0" rIns="146289" bIns="0" rtlCol="0" anchor="t">
            <a:sp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>
          <a:xfrm>
            <a:off x="274637" y="1439864"/>
            <a:ext cx="9204579" cy="1738938"/>
          </a:xfrm>
          <a:prstGeom prst="rect">
            <a:avLst/>
          </a:prstGeom>
        </p:spPr>
        <p:txBody>
          <a:bodyPr vert="horz" wrap="square" lIns="146289" tIns="0" rIns="146289" bIns="0" rtlCol="0">
            <a:sp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214059" y="6697664"/>
            <a:ext cx="3068588" cy="371475"/>
          </a:xfrm>
          <a:prstGeom prst="rect">
            <a:avLst/>
          </a:prstGeom>
        </p:spPr>
        <p:txBody>
          <a:bodyPr vert="horz" lIns="0" tIns="45716" rIns="91431" bIns="45716" rtlCol="0" anchor="ctr"/>
          <a:lstStyle>
            <a:lvl1pPr algn="l">
              <a:defRPr sz="1200">
                <a:gradFill>
                  <a:gsLst>
                    <a:gs pos="0">
                      <a:schemeClr val="bg2">
                        <a:lumMod val="75000"/>
                      </a:schemeClr>
                    </a:gs>
                    <a:gs pos="100000">
                      <a:schemeClr val="bg2">
                        <a:lumMod val="75000"/>
                      </a:schemeClr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 smtClean="0"/>
              <a:t>Microsoft Confidential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7217371" y="6695371"/>
            <a:ext cx="2261847" cy="371475"/>
          </a:xfrm>
          <a:prstGeom prst="rect">
            <a:avLst/>
          </a:prstGeom>
        </p:spPr>
        <p:txBody>
          <a:bodyPr vert="horz" lIns="91431" tIns="45716" rIns="0" bIns="45716" rtlCol="0" anchor="ctr"/>
          <a:lstStyle>
            <a:lvl1pPr algn="r">
              <a:defRPr sz="1200">
                <a:gradFill>
                  <a:gsLst>
                    <a:gs pos="0">
                      <a:schemeClr val="bg2">
                        <a:lumMod val="75000"/>
                      </a:schemeClr>
                    </a:gs>
                    <a:gs pos="100000">
                      <a:schemeClr val="bg2">
                        <a:lumMod val="75000"/>
                      </a:schemeClr>
                    </a:gs>
                  </a:gsLst>
                  <a:lin ang="5400000" scaled="0"/>
                </a:gradFill>
              </a:defRPr>
            </a:lvl1pPr>
          </a:lstStyle>
          <a:p>
            <a:fld id="{25B1B22E-D3C8-4129-8E85-2E5037E3E69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902708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210" r:id="rId1"/>
    <p:sldLayoutId id="2147484098" r:id="rId2"/>
    <p:sldLayoutId id="2147484087" r:id="rId3"/>
    <p:sldLayoutId id="2147484187" r:id="rId4"/>
    <p:sldLayoutId id="2147484099" r:id="rId5"/>
    <p:sldLayoutId id="2147484100" r:id="rId6"/>
    <p:sldLayoutId id="2147484092" r:id="rId7"/>
    <p:sldLayoutId id="2147484093" r:id="rId8"/>
    <p:sldLayoutId id="2147484207" r:id="rId9"/>
    <p:sldLayoutId id="2147484130" r:id="rId10"/>
    <p:sldLayoutId id="2147484101" r:id="rId11"/>
    <p:sldLayoutId id="2147484102" r:id="rId12"/>
    <p:sldLayoutId id="2147484127" r:id="rId13"/>
    <p:sldLayoutId id="2147484128" r:id="rId14"/>
    <p:sldLayoutId id="2147484129" r:id="rId15"/>
    <p:sldLayoutId id="2147484094" r:id="rId16"/>
    <p:sldLayoutId id="2147484096" r:id="rId17"/>
  </p:sldLayoutIdLst>
  <p:transition>
    <p:fade/>
  </p:transition>
  <p:timing>
    <p:tnLst>
      <p:par>
        <p:cTn id="1" dur="indefinite" restart="never" nodeType="tmRoot"/>
      </p:par>
    </p:tnLst>
  </p:timing>
  <p:txStyles>
    <p:titleStyle>
      <a:lvl1pPr algn="l" defTabSz="932651" rtl="0" eaLnBrk="1" latinLnBrk="0" hangingPunct="1">
        <a:lnSpc>
          <a:spcPct val="90000"/>
        </a:lnSpc>
        <a:spcBef>
          <a:spcPct val="0"/>
        </a:spcBef>
        <a:buNone/>
        <a:defRPr lang="en-US" sz="5400" b="1" kern="1200" cap="none" spc="-102" baseline="0" dirty="0">
          <a:ln w="3175">
            <a:noFill/>
          </a:ln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effectLst/>
          <a:latin typeface="+mj-lt"/>
          <a:ea typeface="+mn-ea"/>
          <a:cs typeface="Segoe UI" pitchFamily="34" charset="0"/>
        </a:defRPr>
      </a:lvl1pPr>
    </p:titleStyle>
    <p:bodyStyle>
      <a:lvl1pPr marL="0" marR="0" indent="0" algn="l" defTabSz="932651" rtl="0" eaLnBrk="1" fontAlgn="auto" latinLnBrk="0" hangingPunct="1">
        <a:lnSpc>
          <a:spcPct val="90000"/>
        </a:lnSpc>
        <a:spcBef>
          <a:spcPts val="1200"/>
        </a:spcBef>
        <a:spcAft>
          <a:spcPts val="0"/>
        </a:spcAft>
        <a:buClrTx/>
        <a:buSzPct val="90000"/>
        <a:buFont typeface="Arial" pitchFamily="34" charset="0"/>
        <a:buNone/>
        <a:tabLst/>
        <a:defRPr sz="4000" b="1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j-lt"/>
          <a:ea typeface="+mn-ea"/>
          <a:cs typeface="+mn-cs"/>
        </a:defRPr>
      </a:lvl1pPr>
      <a:lvl2pPr marL="4763" marR="0" indent="0" algn="l" defTabSz="932651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Arial" pitchFamily="34" charset="0"/>
        <a:buNone/>
        <a:tabLst/>
        <a:defRPr sz="20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2pPr>
      <a:lvl3pPr marL="0" marR="0" indent="0" algn="l" defTabSz="932651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Arial" pitchFamily="34" charset="0"/>
        <a:buNone/>
        <a:tabLst/>
        <a:defRPr sz="18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3pPr>
      <a:lvl4pPr marL="1028599" marR="0" indent="-1028599" algn="l" defTabSz="932651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Arial" pitchFamily="34" charset="0"/>
        <a:buNone/>
        <a:tabLst/>
        <a:defRPr sz="16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4pPr>
      <a:lvl5pPr marL="1028599" marR="0" indent="-1028599" algn="l" defTabSz="932651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Arial" pitchFamily="34" charset="0"/>
        <a:buNone/>
        <a:tabLst/>
        <a:defRPr sz="16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5pPr>
      <a:lvl6pPr marL="2564788" indent="-233163" algn="l" defTabSz="932651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031115" indent="-233163" algn="l" defTabSz="932651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97440" indent="-233163" algn="l" defTabSz="932651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63767" indent="-233163" algn="l" defTabSz="932651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3265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66325" algn="l" defTabSz="93265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32651" algn="l" defTabSz="93265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98976" algn="l" defTabSz="93265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65301" algn="l" defTabSz="93265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331627" algn="l" defTabSz="93265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97952" algn="l" defTabSz="93265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64277" algn="l" defTabSz="93265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730604" algn="l" defTabSz="93265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For%20use%20anywhere:%20http:/go.microsoft.com/fwlink/p?LinkID=393544" TargetMode="External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wmf"/><Relationship Id="rId2" Type="http://schemas.openxmlformats.org/officeDocument/2006/relationships/slideLayout" Target="../slideLayouts/slideLayout8.xml"/><Relationship Id="rId1" Type="http://schemas.openxmlformats.org/officeDocument/2006/relationships/tags" Target="../tags/tag1.xml"/><Relationship Id="rId5" Type="http://schemas.openxmlformats.org/officeDocument/2006/relationships/hyperlink" Target="http://go.microsoft.com/fwlink/p/?LinkID=309289" TargetMode="External"/><Relationship Id="rId4" Type="http://schemas.openxmlformats.org/officeDocument/2006/relationships/hyperlink" Target="mailto:mscrmdf@microsoft.com?subject=eBook:%20Meet%20your%20service%20goals%20with%20SLAs%20and%20entitlements%20(/1:help/2:V6.1/3:V6.1/4:eBook-Meet-your-service-goals-with-SLAs-and-entitlements.pptx/5:None/6:en-us/7:Both)&amp;body=Thanks%20for%20taking%20the%20time%20to%20send%20us%20your%20feedback.%20What%20would%20you%20like%20to%20let%20us%20know%20about%20this%20eBook?" TargetMode="Externa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593" y="144462"/>
            <a:ext cx="2895601" cy="2954637"/>
          </a:xfrm>
        </p:spPr>
        <p:txBody>
          <a:bodyPr/>
          <a:lstStyle/>
          <a:p>
            <a:r>
              <a:rPr lang="en-US" sz="4000" dirty="0" smtClean="0"/>
              <a:t>Meet your service goals with SLAs and entitlements</a:t>
            </a:r>
            <a:endParaRPr lang="en-US" sz="4000" dirty="0">
              <a:latin typeface="Segoe UI" panose="020B0502040204020203" pitchFamily="34" charset="0"/>
              <a:ea typeface="Segoe UI" panose="020B0502040204020203" pitchFamily="34" charset="0"/>
            </a:endParaRPr>
          </a:p>
        </p:txBody>
      </p:sp>
      <p:sp>
        <p:nvSpPr>
          <p:cNvPr id="7" name="Text Placeholder 2"/>
          <p:cNvSpPr>
            <a:spLocks noGrp="1"/>
          </p:cNvSpPr>
          <p:nvPr>
            <p:ph type="body" sz="quarter" idx="14"/>
          </p:nvPr>
        </p:nvSpPr>
        <p:spPr>
          <a:xfrm>
            <a:off x="-15887" y="4868865"/>
            <a:ext cx="3100736" cy="1379537"/>
          </a:xfrm>
        </p:spPr>
        <p:txBody>
          <a:bodyPr/>
          <a:lstStyle/>
          <a:p>
            <a:r>
              <a:rPr lang="en-US" sz="1400" dirty="0" smtClean="0"/>
              <a:t>[Insert brief description of guide.]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726530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7037" y="449262"/>
            <a:ext cx="5907088" cy="553998"/>
          </a:xfrm>
        </p:spPr>
        <p:txBody>
          <a:bodyPr/>
          <a:lstStyle/>
          <a:p>
            <a:r>
              <a:rPr lang="en-US" sz="4000" b="0" dirty="0" smtClean="0">
                <a:cs typeface="+mn-cs"/>
              </a:rPr>
              <a:t>how to set up an </a:t>
            </a:r>
            <a:r>
              <a:rPr lang="en-US" sz="4000" b="0" dirty="0">
                <a:cs typeface="+mn-cs"/>
              </a:rPr>
              <a:t>SLA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49273" y="1935162"/>
            <a:ext cx="5592764" cy="600164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>
              <a:defRPr sz="1400" b="1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j-lt"/>
              </a:defRPr>
            </a:lvl1pPr>
          </a:lstStyle>
          <a:p>
            <a:r>
              <a:rPr lang="en-US" b="0" dirty="0">
                <a:latin typeface="+mn-lt"/>
              </a:rPr>
              <a:t>Y</a:t>
            </a:r>
            <a:r>
              <a:rPr lang="en-US" b="0" dirty="0" smtClean="0">
                <a:latin typeface="+mn-lt"/>
              </a:rPr>
              <a:t>ou’re probably ready to set up your own SLA.</a:t>
            </a:r>
          </a:p>
          <a:p>
            <a:pPr>
              <a:spcBef>
                <a:spcPts val="600"/>
              </a:spcBef>
            </a:pPr>
            <a:r>
              <a:rPr lang="en-US" b="0" dirty="0" smtClean="0">
                <a:latin typeface="+mn-lt"/>
              </a:rPr>
              <a:t>Let’s take a look at an example.</a:t>
            </a:r>
            <a:endParaRPr lang="en-US" b="0" dirty="0">
              <a:latin typeface="+mn-lt"/>
            </a:endParaRPr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6869379" y="2490"/>
            <a:ext cx="2819400" cy="6992036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1368037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439485" y="397822"/>
            <a:ext cx="9242677" cy="553998"/>
          </a:xfrm>
        </p:spPr>
        <p:txBody>
          <a:bodyPr vert="horz" wrap="square" lIns="146289" tIns="0" rIns="146289" bIns="0" rtlCol="0" anchor="t">
            <a:spAutoFit/>
          </a:bodyPr>
          <a:lstStyle/>
          <a:p>
            <a:r>
              <a:rPr lang="en-US" sz="4000" b="0" dirty="0" smtClean="0">
                <a:cs typeface="+mn-cs"/>
              </a:rPr>
              <a:t>go </a:t>
            </a:r>
            <a:r>
              <a:rPr lang="en-US" sz="4000" b="0" dirty="0">
                <a:cs typeface="+mn-cs"/>
              </a:rPr>
              <a:t>to SLAs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6315682" y="1833786"/>
            <a:ext cx="2950555" cy="2477601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>
              <a:defRPr sz="1400" b="1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j-lt"/>
              </a:defRPr>
            </a:lvl1pPr>
          </a:lstStyle>
          <a:p>
            <a:pPr>
              <a:spcBef>
                <a:spcPts val="600"/>
              </a:spcBef>
            </a:pPr>
            <a:r>
              <a:rPr lang="en-US" b="0" dirty="0" smtClean="0">
                <a:latin typeface="+mn-lt"/>
              </a:rPr>
              <a:t>You’ll find SLAs under </a:t>
            </a:r>
            <a:r>
              <a:rPr lang="en-US" dirty="0" smtClean="0">
                <a:latin typeface="+mn-lt"/>
              </a:rPr>
              <a:t>Settings</a:t>
            </a:r>
            <a:r>
              <a:rPr lang="en-US" b="0" dirty="0" smtClean="0">
                <a:latin typeface="+mn-lt"/>
              </a:rPr>
              <a:t>, in the </a:t>
            </a:r>
            <a:r>
              <a:rPr lang="en-US" dirty="0" smtClean="0">
                <a:latin typeface="+mn-lt"/>
              </a:rPr>
              <a:t>Service Management</a:t>
            </a:r>
            <a:r>
              <a:rPr lang="en-US" b="0" dirty="0" smtClean="0">
                <a:latin typeface="+mn-lt"/>
              </a:rPr>
              <a:t> area.</a:t>
            </a:r>
          </a:p>
          <a:p>
            <a:pPr marL="342900" indent="-342900">
              <a:spcBef>
                <a:spcPts val="600"/>
              </a:spcBef>
              <a:buAutoNum type="arabicPeriod"/>
            </a:pPr>
            <a:r>
              <a:rPr lang="en-US" b="0" dirty="0" smtClean="0">
                <a:latin typeface="+mn-lt"/>
              </a:rPr>
              <a:t>On the nav bar, click </a:t>
            </a:r>
            <a:r>
              <a:rPr lang="en-US" b="0" dirty="0">
                <a:latin typeface="+mn-lt"/>
              </a:rPr>
              <a:t>or tap </a:t>
            </a:r>
            <a:r>
              <a:rPr lang="en-US" b="0" dirty="0" smtClean="0">
                <a:latin typeface="+mn-lt"/>
              </a:rPr>
              <a:t>the </a:t>
            </a:r>
            <a:r>
              <a:rPr lang="en-US" dirty="0" smtClean="0">
                <a:latin typeface="+mn-lt"/>
              </a:rPr>
              <a:t>Microsoft </a:t>
            </a:r>
            <a:r>
              <a:rPr lang="en-US" dirty="0">
                <a:latin typeface="+mn-lt"/>
              </a:rPr>
              <a:t>Dynamics CRM </a:t>
            </a:r>
            <a:r>
              <a:rPr lang="en-US" dirty="0" smtClean="0">
                <a:latin typeface="+mn-lt"/>
              </a:rPr>
              <a:t>logo</a:t>
            </a:r>
            <a:r>
              <a:rPr lang="en-US" b="0" dirty="0" smtClean="0">
                <a:latin typeface="+mn-lt"/>
              </a:rPr>
              <a:t>, and then click or tap </a:t>
            </a:r>
            <a:r>
              <a:rPr lang="en-US" dirty="0" smtClean="0">
                <a:latin typeface="+mn-lt"/>
              </a:rPr>
              <a:t>Settings</a:t>
            </a:r>
            <a:r>
              <a:rPr lang="en-US" b="0" dirty="0" smtClean="0">
                <a:latin typeface="+mn-lt"/>
              </a:rPr>
              <a:t>.</a:t>
            </a:r>
          </a:p>
          <a:p>
            <a:pPr marL="342900" indent="-342900">
              <a:spcBef>
                <a:spcPts val="600"/>
              </a:spcBef>
              <a:buAutoNum type="arabicPeriod"/>
            </a:pPr>
            <a:r>
              <a:rPr lang="en-US" b="0" dirty="0" smtClean="0">
                <a:latin typeface="+mn-lt"/>
              </a:rPr>
              <a:t>Then click </a:t>
            </a:r>
            <a:r>
              <a:rPr lang="en-US" b="0" dirty="0">
                <a:latin typeface="+mn-lt"/>
              </a:rPr>
              <a:t>or </a:t>
            </a:r>
            <a:r>
              <a:rPr lang="en-US" b="0" dirty="0" smtClean="0">
                <a:latin typeface="+mn-lt"/>
              </a:rPr>
              <a:t>tap </a:t>
            </a:r>
            <a:r>
              <a:rPr lang="en-US" dirty="0" smtClean="0">
                <a:latin typeface="+mn-lt"/>
              </a:rPr>
              <a:t>Settings</a:t>
            </a:r>
            <a:r>
              <a:rPr lang="en-US" b="0" dirty="0" smtClean="0">
                <a:latin typeface="+mn-lt"/>
              </a:rPr>
              <a:t> &gt; </a:t>
            </a:r>
            <a:r>
              <a:rPr lang="en-US" dirty="0">
                <a:latin typeface="+mn-lt"/>
              </a:rPr>
              <a:t>Service Management</a:t>
            </a:r>
            <a:r>
              <a:rPr lang="en-US" b="0" dirty="0" smtClean="0">
                <a:latin typeface="+mn-lt"/>
              </a:rPr>
              <a:t>.</a:t>
            </a:r>
          </a:p>
          <a:p>
            <a:pPr marL="342900" indent="-342900">
              <a:spcBef>
                <a:spcPts val="600"/>
              </a:spcBef>
              <a:buFontTx/>
              <a:buAutoNum type="arabicPeriod"/>
            </a:pPr>
            <a:r>
              <a:rPr lang="en-US" b="0" dirty="0" smtClean="0">
                <a:latin typeface="+mn-lt"/>
              </a:rPr>
              <a:t>And then </a:t>
            </a:r>
            <a:r>
              <a:rPr lang="en-US" b="0" dirty="0">
                <a:latin typeface="+mn-lt"/>
              </a:rPr>
              <a:t>click or tap </a:t>
            </a:r>
            <a:r>
              <a:rPr lang="en-US" dirty="0">
                <a:latin typeface="+mn-lt"/>
              </a:rPr>
              <a:t>Service Level Agreements</a:t>
            </a:r>
            <a:r>
              <a:rPr lang="en-US" b="0" dirty="0" smtClean="0">
                <a:latin typeface="+mn-lt"/>
              </a:rPr>
              <a:t>.</a:t>
            </a:r>
            <a:endParaRPr lang="en-US" b="0" dirty="0">
              <a:latin typeface="+mn-lt"/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761632" y="3087777"/>
            <a:ext cx="3956790" cy="1022009"/>
          </a:xfrm>
          <a:prstGeom prst="rect">
            <a:avLst/>
          </a:prstGeom>
          <a:noFill/>
          <a:ln w="9525">
            <a:solidFill>
              <a:schemeClr val="bg1">
                <a:lumMod val="85000"/>
              </a:schemeClr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9803" y="4511293"/>
            <a:ext cx="3894734" cy="960740"/>
          </a:xfrm>
          <a:prstGeom prst="rect">
            <a:avLst/>
          </a:prstGeom>
          <a:noFill/>
          <a:ln w="9525">
            <a:solidFill>
              <a:schemeClr val="bg1">
                <a:lumMod val="85000"/>
              </a:schemeClr>
            </a:solidFill>
            <a:miter lim="800000"/>
            <a:headEnd/>
            <a:tailEnd/>
          </a:ln>
          <a:effectLst/>
        </p:spPr>
      </p:pic>
      <p:sp>
        <p:nvSpPr>
          <p:cNvPr id="14" name="Rectangle 13"/>
          <p:cNvSpPr/>
          <p:nvPr/>
        </p:nvSpPr>
        <p:spPr bwMode="auto">
          <a:xfrm>
            <a:off x="823614" y="4521833"/>
            <a:ext cx="1559322" cy="616249"/>
          </a:xfrm>
          <a:prstGeom prst="rect">
            <a:avLst/>
          </a:prstGeom>
          <a:noFill/>
          <a:ln w="76200">
            <a:solidFill>
              <a:schemeClr val="accent5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dirty="0" smtClean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15" name="Rectangle 14"/>
          <p:cNvSpPr/>
          <p:nvPr/>
        </p:nvSpPr>
        <p:spPr bwMode="auto">
          <a:xfrm>
            <a:off x="3407018" y="3588112"/>
            <a:ext cx="1215448" cy="486842"/>
          </a:xfrm>
          <a:prstGeom prst="rect">
            <a:avLst/>
          </a:prstGeom>
          <a:noFill/>
          <a:ln w="76200">
            <a:solidFill>
              <a:schemeClr val="accent5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dirty="0" smtClean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786903" y="1758577"/>
            <a:ext cx="4955866" cy="933712"/>
          </a:xfrm>
          <a:prstGeom prst="rect">
            <a:avLst/>
          </a:prstGeom>
          <a:noFill/>
          <a:ln w="9525">
            <a:solidFill>
              <a:schemeClr val="bg1">
                <a:lumMod val="85000"/>
              </a:schemeClr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12" name="Rectangle 11"/>
          <p:cNvSpPr/>
          <p:nvPr/>
        </p:nvSpPr>
        <p:spPr bwMode="auto">
          <a:xfrm>
            <a:off x="4542545" y="2136438"/>
            <a:ext cx="1177646" cy="551599"/>
          </a:xfrm>
          <a:prstGeom prst="rect">
            <a:avLst/>
          </a:prstGeom>
          <a:noFill/>
          <a:ln w="76200">
            <a:solidFill>
              <a:schemeClr val="accent5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dirty="0" smtClean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29" name="Rectangle 28"/>
          <p:cNvSpPr/>
          <p:nvPr/>
        </p:nvSpPr>
        <p:spPr bwMode="auto">
          <a:xfrm>
            <a:off x="731837" y="1747801"/>
            <a:ext cx="1573596" cy="377861"/>
          </a:xfrm>
          <a:prstGeom prst="rect">
            <a:avLst/>
          </a:prstGeom>
          <a:noFill/>
          <a:ln w="76200">
            <a:solidFill>
              <a:schemeClr val="accent5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dirty="0" smtClean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8" name="Arc 7"/>
          <p:cNvSpPr/>
          <p:nvPr/>
        </p:nvSpPr>
        <p:spPr>
          <a:xfrm>
            <a:off x="1643836" y="1592261"/>
            <a:ext cx="2819400" cy="990601"/>
          </a:xfrm>
          <a:prstGeom prst="arc">
            <a:avLst>
              <a:gd name="adj1" fmla="val 12973473"/>
              <a:gd name="adj2" fmla="val 0"/>
            </a:avLst>
          </a:prstGeom>
          <a:ln w="76200">
            <a:headEnd type="none"/>
            <a:tailEnd type="triangle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0" name="Arc 29"/>
          <p:cNvSpPr/>
          <p:nvPr/>
        </p:nvSpPr>
        <p:spPr>
          <a:xfrm>
            <a:off x="1339036" y="3034966"/>
            <a:ext cx="2002722" cy="1152916"/>
          </a:xfrm>
          <a:prstGeom prst="arc">
            <a:avLst>
              <a:gd name="adj1" fmla="val 12973473"/>
              <a:gd name="adj2" fmla="val 21272705"/>
            </a:avLst>
          </a:prstGeom>
          <a:ln w="76200">
            <a:solidFill>
              <a:schemeClr val="accent5"/>
            </a:solidFill>
            <a:headEnd type="none"/>
            <a:tailEnd type="triangle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6" name="TextBox 15"/>
          <p:cNvSpPr txBox="1"/>
          <p:nvPr/>
        </p:nvSpPr>
        <p:spPr>
          <a:xfrm>
            <a:off x="116766" y="1747801"/>
            <a:ext cx="457200" cy="627864"/>
          </a:xfrm>
          <a:prstGeom prst="rect">
            <a:avLst/>
          </a:prstGeom>
          <a:noFill/>
        </p:spPr>
        <p:txBody>
          <a:bodyPr wrap="square" lIns="182880" tIns="146304" rIns="182880" bIns="146304" rtlCol="0">
            <a:sp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2400" dirty="0" smtClean="0">
                <a:solidFill>
                  <a:schemeClr val="accent5"/>
                </a:solidFill>
              </a:rPr>
              <a:t>1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116766" y="3097176"/>
            <a:ext cx="457200" cy="627864"/>
          </a:xfrm>
          <a:prstGeom prst="rect">
            <a:avLst/>
          </a:prstGeom>
          <a:noFill/>
        </p:spPr>
        <p:txBody>
          <a:bodyPr wrap="square" lIns="182880" tIns="146304" rIns="182880" bIns="146304" rtlCol="0">
            <a:sp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2400" dirty="0" smtClean="0">
                <a:solidFill>
                  <a:schemeClr val="accent5"/>
                </a:solidFill>
              </a:rPr>
              <a:t>2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22237" y="4444037"/>
            <a:ext cx="457200" cy="627864"/>
          </a:xfrm>
          <a:prstGeom prst="rect">
            <a:avLst/>
          </a:prstGeom>
          <a:noFill/>
        </p:spPr>
        <p:txBody>
          <a:bodyPr wrap="square" lIns="182880" tIns="146304" rIns="182880" bIns="146304" rtlCol="0">
            <a:sp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2400" dirty="0">
                <a:solidFill>
                  <a:schemeClr val="accent5"/>
                </a:solidFill>
              </a:rPr>
              <a:t>3</a:t>
            </a:r>
            <a:endParaRPr lang="en-US" sz="2400" dirty="0" smtClean="0">
              <a:solidFill>
                <a:schemeClr val="accent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22159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012" y="2278062"/>
            <a:ext cx="5381625" cy="2343150"/>
          </a:xfrm>
          <a:prstGeom prst="rect">
            <a:avLst/>
          </a:prstGeom>
          <a:noFill/>
          <a:ln w="9525">
            <a:solidFill>
              <a:schemeClr val="bg1">
                <a:lumMod val="85000"/>
              </a:schemeClr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439485" y="420722"/>
            <a:ext cx="9242677" cy="553998"/>
          </a:xfrm>
        </p:spPr>
        <p:txBody>
          <a:bodyPr vert="horz" wrap="square" lIns="146289" tIns="0" rIns="146289" bIns="0" rtlCol="0" anchor="t">
            <a:spAutoFit/>
          </a:bodyPr>
          <a:lstStyle/>
          <a:p>
            <a:r>
              <a:rPr lang="en-US" sz="4000" b="0" dirty="0">
                <a:cs typeface="+mn-cs"/>
              </a:rPr>
              <a:t>create </a:t>
            </a:r>
            <a:r>
              <a:rPr lang="en-US" sz="4000" b="0" dirty="0" smtClean="0">
                <a:cs typeface="+mn-cs"/>
              </a:rPr>
              <a:t>a new SLA</a:t>
            </a:r>
            <a:endParaRPr lang="en-US" sz="4000" b="0" dirty="0">
              <a:cs typeface="+mn-cs"/>
            </a:endParaRPr>
          </a:p>
        </p:txBody>
      </p:sp>
      <p:sp>
        <p:nvSpPr>
          <p:cNvPr id="2" name="Rectangle 1"/>
          <p:cNvSpPr/>
          <p:nvPr/>
        </p:nvSpPr>
        <p:spPr bwMode="auto">
          <a:xfrm>
            <a:off x="713619" y="2751029"/>
            <a:ext cx="609600" cy="370952"/>
          </a:xfrm>
          <a:prstGeom prst="rect">
            <a:avLst/>
          </a:prstGeom>
          <a:noFill/>
          <a:ln w="76200">
            <a:solidFill>
              <a:schemeClr val="accent5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dirty="0" smtClean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17663" y="1496533"/>
            <a:ext cx="6843574" cy="523220"/>
          </a:xfrm>
          <a:prstGeom prst="rect">
            <a:avLst/>
          </a:prstGeom>
          <a:ln w="9525">
            <a:noFill/>
            <a:tailEnd type="diamond"/>
          </a:ln>
        </p:spPr>
        <p:txBody>
          <a:bodyPr wrap="square">
            <a:spAutoFit/>
          </a:bodyPr>
          <a:lstStyle>
            <a:defPPr>
              <a:defRPr lang="en-US"/>
            </a:defPPr>
            <a:lvl1pPr>
              <a:defRPr sz="1400" b="1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j-lt"/>
              </a:defRPr>
            </a:lvl1pPr>
          </a:lstStyle>
          <a:p>
            <a:r>
              <a:rPr lang="en-US" b="0" dirty="0" smtClean="0">
                <a:latin typeface="+mn-lt"/>
              </a:rPr>
              <a:t>First, you’ll create a new SLA. Click or tap </a:t>
            </a:r>
            <a:r>
              <a:rPr lang="en-US" dirty="0" smtClean="0">
                <a:latin typeface="+mn-lt"/>
              </a:rPr>
              <a:t>New</a:t>
            </a:r>
            <a:r>
              <a:rPr lang="en-US" b="0" dirty="0" smtClean="0">
                <a:latin typeface="+mn-lt"/>
              </a:rPr>
              <a:t>. </a:t>
            </a:r>
            <a:br>
              <a:rPr lang="en-US" b="0" dirty="0" smtClean="0">
                <a:latin typeface="+mn-lt"/>
              </a:rPr>
            </a:br>
            <a:r>
              <a:rPr lang="en-US" b="0" dirty="0" smtClean="0">
                <a:latin typeface="+mn-lt"/>
              </a:rPr>
              <a:t>(</a:t>
            </a:r>
            <a:r>
              <a:rPr lang="en-US" dirty="0" smtClean="0">
                <a:latin typeface="+mn-lt"/>
              </a:rPr>
              <a:t>Tip</a:t>
            </a:r>
            <a:r>
              <a:rPr lang="en-US" b="0" dirty="0" smtClean="0">
                <a:latin typeface="+mn-lt"/>
              </a:rPr>
              <a:t>: </a:t>
            </a:r>
            <a:r>
              <a:rPr lang="en-US" b="0" dirty="0">
                <a:latin typeface="+mn-lt"/>
              </a:rPr>
              <a:t>Y</a:t>
            </a:r>
            <a:r>
              <a:rPr lang="en-US" b="0" dirty="0" smtClean="0">
                <a:latin typeface="+mn-lt"/>
              </a:rPr>
              <a:t>ou can also edit an existing one by clicking or tapping the name in the list.) </a:t>
            </a:r>
            <a:endParaRPr lang="en-US" b="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157380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2688" y="1744662"/>
            <a:ext cx="4879749" cy="3108581"/>
          </a:xfrm>
          <a:prstGeom prst="rect">
            <a:avLst/>
          </a:prstGeom>
          <a:noFill/>
          <a:ln w="9525">
            <a:solidFill>
              <a:schemeClr val="bg1">
                <a:lumMod val="85000"/>
              </a:schemeClr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452662" y="496887"/>
            <a:ext cx="9242677" cy="553998"/>
          </a:xfrm>
        </p:spPr>
        <p:txBody>
          <a:bodyPr vert="horz" wrap="square" lIns="146289" tIns="0" rIns="146289" bIns="0" rtlCol="0" anchor="t">
            <a:spAutoFit/>
          </a:bodyPr>
          <a:lstStyle/>
          <a:p>
            <a:r>
              <a:rPr lang="en-US" sz="4000" b="0" dirty="0">
                <a:cs typeface="+mn-cs"/>
              </a:rPr>
              <a:t>fill in </a:t>
            </a:r>
            <a:r>
              <a:rPr lang="en-US" sz="4000" b="0" dirty="0" smtClean="0">
                <a:cs typeface="+mn-cs"/>
              </a:rPr>
              <a:t>some details </a:t>
            </a:r>
            <a:r>
              <a:rPr lang="en-US" sz="4000" b="0" dirty="0">
                <a:cs typeface="+mn-cs"/>
              </a:rPr>
              <a:t>about the SLA</a:t>
            </a:r>
          </a:p>
        </p:txBody>
      </p:sp>
      <p:sp>
        <p:nvSpPr>
          <p:cNvPr id="14" name="TextBox 16"/>
          <p:cNvSpPr txBox="1"/>
          <p:nvPr/>
        </p:nvSpPr>
        <p:spPr>
          <a:xfrm>
            <a:off x="5761037" y="1744662"/>
            <a:ext cx="3657599" cy="2923877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>
              <a:defRPr sz="1400" b="1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j-lt"/>
              </a:defRPr>
            </a:lvl1pPr>
          </a:lstStyle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dirty="0" smtClean="0">
                <a:latin typeface="+mn-lt"/>
              </a:rPr>
              <a:t>Here are a couple of tips: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b="0" dirty="0">
                <a:latin typeface="+mn-lt"/>
              </a:rPr>
              <a:t>I</a:t>
            </a:r>
            <a:r>
              <a:rPr lang="en-US" b="0" dirty="0" smtClean="0">
                <a:latin typeface="+mn-lt"/>
              </a:rPr>
              <a:t>n the </a:t>
            </a:r>
            <a:r>
              <a:rPr lang="en-US" dirty="0" smtClean="0">
                <a:latin typeface="+mn-lt"/>
              </a:rPr>
              <a:t>Applicable From </a:t>
            </a:r>
            <a:r>
              <a:rPr lang="en-US" b="0" dirty="0" smtClean="0">
                <a:latin typeface="+mn-lt"/>
              </a:rPr>
              <a:t>field, select the event that triggers the start time for the SLA metrics. You can choose to begin measuring from the time a case is created, changed, resolved, or escalated.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b="0" dirty="0" smtClean="0">
                <a:latin typeface="+mn-lt"/>
              </a:rPr>
              <a:t>Use the </a:t>
            </a:r>
            <a:r>
              <a:rPr lang="en-US" dirty="0" smtClean="0">
                <a:latin typeface="+mn-lt"/>
              </a:rPr>
              <a:t>Business Hours </a:t>
            </a:r>
            <a:r>
              <a:rPr lang="en-US" b="0" dirty="0" smtClean="0">
                <a:latin typeface="+mn-lt"/>
              </a:rPr>
              <a:t>field to ensure that the correct hours are considered for calculating the SLA timelines. 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b="0" dirty="0" smtClean="0">
                <a:latin typeface="+mn-lt"/>
              </a:rPr>
              <a:t>After you’re done adding the details, click or tap </a:t>
            </a:r>
            <a:r>
              <a:rPr lang="en-US" dirty="0" smtClean="0">
                <a:latin typeface="+mn-lt"/>
              </a:rPr>
              <a:t>Save</a:t>
            </a:r>
            <a:r>
              <a:rPr lang="en-US" b="0" dirty="0">
                <a:latin typeface="+mn-lt"/>
              </a:rPr>
              <a:t> </a:t>
            </a:r>
            <a:r>
              <a:rPr lang="en-US" b="0" dirty="0" smtClean="0">
                <a:latin typeface="+mn-lt"/>
              </a:rPr>
              <a:t>at the top of the screen.</a:t>
            </a:r>
            <a:endParaRPr lang="en-US" b="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4839079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1" y="3040062"/>
            <a:ext cx="8486154" cy="1352549"/>
          </a:xfrm>
          <a:prstGeom prst="rect">
            <a:avLst/>
          </a:prstGeom>
          <a:noFill/>
          <a:ln w="9525">
            <a:solidFill>
              <a:schemeClr val="bg1">
                <a:lumMod val="85000"/>
              </a:schemeClr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450598" y="426944"/>
            <a:ext cx="9242677" cy="553998"/>
          </a:xfrm>
        </p:spPr>
        <p:txBody>
          <a:bodyPr vert="horz" wrap="square" lIns="146289" tIns="0" rIns="146289" bIns="0" rtlCol="0" anchor="t">
            <a:spAutoFit/>
          </a:bodyPr>
          <a:lstStyle/>
          <a:p>
            <a:r>
              <a:rPr lang="en-US" sz="4000" b="0" dirty="0" smtClean="0">
                <a:cs typeface="+mn-cs"/>
              </a:rPr>
              <a:t>add the </a:t>
            </a:r>
            <a:r>
              <a:rPr lang="en-US" sz="4000" b="0" dirty="0">
                <a:cs typeface="+mn-cs"/>
              </a:rPr>
              <a:t>KPIs </a:t>
            </a:r>
            <a:r>
              <a:rPr lang="en-US" sz="4000" b="0" dirty="0" smtClean="0">
                <a:cs typeface="+mn-cs"/>
              </a:rPr>
              <a:t>you want to </a:t>
            </a:r>
            <a:r>
              <a:rPr lang="en-US" sz="4000" b="0" dirty="0">
                <a:cs typeface="+mn-cs"/>
              </a:rPr>
              <a:t>measure </a:t>
            </a:r>
          </a:p>
        </p:txBody>
      </p:sp>
      <p:sp>
        <p:nvSpPr>
          <p:cNvPr id="25" name="TextBox 17"/>
          <p:cNvSpPr txBox="1"/>
          <p:nvPr/>
        </p:nvSpPr>
        <p:spPr>
          <a:xfrm>
            <a:off x="549274" y="4622071"/>
            <a:ext cx="8899496" cy="46166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>
              <a:defRPr sz="1400" b="1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j-lt"/>
              </a:defRPr>
            </a:lvl1pPr>
          </a:lstStyle>
          <a:p>
            <a:r>
              <a:rPr lang="en-US" b="0" dirty="0" smtClean="0">
                <a:latin typeface="+mn-lt"/>
              </a:rPr>
              <a:t>First, click or tap </a:t>
            </a:r>
            <a:r>
              <a:rPr lang="en-US" sz="2400" dirty="0">
                <a:latin typeface="+mn-lt"/>
              </a:rPr>
              <a:t>+</a:t>
            </a:r>
            <a:r>
              <a:rPr lang="en-US" b="0" dirty="0">
                <a:latin typeface="+mn-lt"/>
              </a:rPr>
              <a:t> to add </a:t>
            </a:r>
            <a:r>
              <a:rPr lang="en-US" b="0" dirty="0" smtClean="0">
                <a:latin typeface="+mn-lt"/>
              </a:rPr>
              <a:t>the KPIs.</a:t>
            </a:r>
            <a:endParaRPr lang="en-US" b="0" dirty="0">
              <a:latin typeface="+mn-lt"/>
            </a:endParaRPr>
          </a:p>
        </p:txBody>
      </p:sp>
      <p:sp>
        <p:nvSpPr>
          <p:cNvPr id="27" name="Rectangle 26"/>
          <p:cNvSpPr/>
          <p:nvPr/>
        </p:nvSpPr>
        <p:spPr bwMode="auto">
          <a:xfrm>
            <a:off x="8673878" y="3402011"/>
            <a:ext cx="353666" cy="350937"/>
          </a:xfrm>
          <a:prstGeom prst="rect">
            <a:avLst/>
          </a:prstGeom>
          <a:noFill/>
          <a:ln w="76200">
            <a:solidFill>
              <a:schemeClr val="accent5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32651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66325" algn="l" defTabSz="932651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32651" algn="l" defTabSz="932651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98976" algn="l" defTabSz="932651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65301" algn="l" defTabSz="932651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331627" algn="l" defTabSz="932651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97952" algn="l" defTabSz="932651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64277" algn="l" defTabSz="932651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730604" algn="l" defTabSz="932651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dirty="0" smtClean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549274" y="1428342"/>
            <a:ext cx="8053524" cy="1028317"/>
          </a:xfrm>
          <a:prstGeom prst="rect">
            <a:avLst/>
          </a:prstGeom>
        </p:spPr>
        <p:txBody>
          <a:bodyPr wrap="square" lIns="88732" tIns="44366" rIns="88732" bIns="44366">
            <a:spAutoFit/>
          </a:bodyPr>
          <a:lstStyle>
            <a:defPPr>
              <a:defRPr lang="en-US"/>
            </a:defPPr>
            <a:lvl1pPr marL="0" algn="l" defTabSz="932651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66325" algn="l" defTabSz="932651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32651" algn="l" defTabSz="932651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98976" algn="l" defTabSz="932651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65301" algn="l" defTabSz="932651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331627" algn="l" defTabSz="932651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97952" algn="l" defTabSz="932651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64277" algn="l" defTabSz="932651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730604" algn="l" defTabSz="932651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081" lvl="1"/>
            <a:r>
              <a:rPr lang="en-IN" sz="1400" dirty="0" smtClean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</a:rPr>
              <a:t>You can track your service levels based on key performance indicators (KPIs) like:</a:t>
            </a:r>
          </a:p>
          <a:p>
            <a:pPr marL="288831" lvl="1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IN" sz="140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</a:rPr>
              <a:t>C</a:t>
            </a:r>
            <a:r>
              <a:rPr lang="en-IN" sz="1400" dirty="0" smtClean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</a:rPr>
              <a:t>ase resolution time </a:t>
            </a:r>
          </a:p>
          <a:p>
            <a:pPr marL="288831" lvl="1" indent="-285750">
              <a:buFont typeface="Arial" panose="020B0604020202020204" pitchFamily="34" charset="0"/>
              <a:buChar char="•"/>
            </a:pPr>
            <a:r>
              <a:rPr lang="en-IN" sz="140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</a:rPr>
              <a:t>F</a:t>
            </a:r>
            <a:r>
              <a:rPr lang="en-IN" sz="1400" dirty="0" smtClean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</a:rPr>
              <a:t>ollow up time </a:t>
            </a:r>
          </a:p>
          <a:p>
            <a:pPr marL="288831" lvl="1" indent="-285750">
              <a:buFont typeface="Arial" panose="020B0604020202020204" pitchFamily="34" charset="0"/>
              <a:buChar char="•"/>
            </a:pPr>
            <a:r>
              <a:rPr lang="en-IN" sz="140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</a:rPr>
              <a:t>T</a:t>
            </a:r>
            <a:r>
              <a:rPr lang="en-IN" sz="1400" dirty="0" smtClean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</a:rPr>
              <a:t>ime allotted to first respond to the customer</a:t>
            </a:r>
          </a:p>
        </p:txBody>
      </p:sp>
    </p:spTree>
    <p:extLst>
      <p:ext uri="{BB962C8B-B14F-4D97-AF65-F5344CB8AC3E}">
        <p14:creationId xmlns:p14="http://schemas.microsoft.com/office/powerpoint/2010/main" val="33290789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430163" y="428664"/>
            <a:ext cx="9242677" cy="553998"/>
          </a:xfrm>
        </p:spPr>
        <p:txBody>
          <a:bodyPr vert="horz" wrap="square" lIns="146289" tIns="0" rIns="146289" bIns="0" rtlCol="0" anchor="t">
            <a:spAutoFit/>
          </a:bodyPr>
          <a:lstStyle/>
          <a:p>
            <a:r>
              <a:rPr lang="en-US" sz="4000" b="0" dirty="0">
                <a:cs typeface="+mn-cs"/>
              </a:rPr>
              <a:t>s</a:t>
            </a:r>
            <a:r>
              <a:rPr lang="en-US" sz="4000" b="0" dirty="0" smtClean="0">
                <a:cs typeface="+mn-cs"/>
              </a:rPr>
              <a:t>elect what you want to track</a:t>
            </a:r>
            <a:endParaRPr lang="en-US" sz="4000" b="0" dirty="0">
              <a:cs typeface="+mn-cs"/>
            </a:endParaRPr>
          </a:p>
        </p:txBody>
      </p:sp>
      <p:pic>
        <p:nvPicPr>
          <p:cNvPr id="25" name="Picture 24"/>
          <p:cNvPicPr>
            <a:picLocks noChangeAspect="1"/>
          </p:cNvPicPr>
          <p:nvPr/>
        </p:nvPicPr>
        <p:blipFill rotWithShape="1">
          <a:blip r:embed="rId3"/>
          <a:srcRect b="39597"/>
          <a:stretch/>
        </p:blipFill>
        <p:spPr>
          <a:xfrm>
            <a:off x="579437" y="2202104"/>
            <a:ext cx="7136284" cy="2667000"/>
          </a:xfrm>
          <a:prstGeom prst="rect">
            <a:avLst/>
          </a:prstGeom>
          <a:noFill/>
          <a:ln w="9525">
            <a:solidFill>
              <a:schemeClr val="bg1">
                <a:lumMod val="85000"/>
              </a:schemeClr>
            </a:solidFill>
            <a:miter lim="800000"/>
            <a:headEnd/>
            <a:tailEnd/>
          </a:ln>
          <a:effectLst/>
        </p:spPr>
      </p:pic>
      <p:sp>
        <p:nvSpPr>
          <p:cNvPr id="8" name="Rectangle 7"/>
          <p:cNvSpPr/>
          <p:nvPr/>
        </p:nvSpPr>
        <p:spPr>
          <a:xfrm>
            <a:off x="549274" y="1439862"/>
            <a:ext cx="8775051" cy="520486"/>
          </a:xfrm>
          <a:prstGeom prst="rect">
            <a:avLst/>
          </a:prstGeom>
        </p:spPr>
        <p:txBody>
          <a:bodyPr wrap="square" lIns="88732" tIns="44366" rIns="88732" bIns="44366">
            <a:spAutoFit/>
          </a:bodyPr>
          <a:lstStyle>
            <a:defPPr>
              <a:defRPr lang="en-US"/>
            </a:defPPr>
            <a:lvl1pPr marL="0" algn="l" defTabSz="932651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66325" algn="l" defTabSz="932651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32651" algn="l" defTabSz="932651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98976" algn="l" defTabSz="932651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65301" algn="l" defTabSz="932651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331627" algn="l" defTabSz="932651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97952" algn="l" defTabSz="932651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64277" algn="l" defTabSz="932651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730604" algn="l" defTabSz="932651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081" lvl="1"/>
            <a:r>
              <a:rPr lang="en-IN" sz="1400" dirty="0" smtClean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</a:rPr>
              <a:t>Next, select the CRM field you want to use for the SLA. In this example, we’ll select </a:t>
            </a:r>
            <a:r>
              <a:rPr lang="en-IN" sz="1400" b="1" dirty="0" smtClean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</a:rPr>
              <a:t>Resolve By</a:t>
            </a:r>
            <a:r>
              <a:rPr lang="en-IN" sz="1400" dirty="0" smtClean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</a:rPr>
              <a:t> to track if the case was resolved in time. </a:t>
            </a:r>
            <a:endParaRPr lang="en-IN" sz="1400" dirty="0">
              <a:gradFill>
                <a:gsLst>
                  <a:gs pos="1250">
                    <a:schemeClr val="tx1"/>
                  </a:gs>
                  <a:gs pos="100000">
                    <a:schemeClr val="tx1"/>
                  </a:gs>
                </a:gsLst>
                <a:lin ang="5400000" scaled="0"/>
              </a:gradFill>
            </a:endParaRPr>
          </a:p>
        </p:txBody>
      </p:sp>
      <p:sp>
        <p:nvSpPr>
          <p:cNvPr id="2" name="Rectangle 1"/>
          <p:cNvSpPr/>
          <p:nvPr/>
        </p:nvSpPr>
        <p:spPr bwMode="auto">
          <a:xfrm>
            <a:off x="6594523" y="4259504"/>
            <a:ext cx="1066800" cy="304800"/>
          </a:xfrm>
          <a:prstGeom prst="rect">
            <a:avLst/>
          </a:prstGeom>
          <a:noFill/>
          <a:ln w="76200">
            <a:solidFill>
              <a:schemeClr val="accent5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dirty="0" smtClean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099257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450598" y="398017"/>
            <a:ext cx="9242677" cy="553998"/>
          </a:xfrm>
        </p:spPr>
        <p:txBody>
          <a:bodyPr vert="horz" wrap="square" lIns="146289" tIns="0" rIns="146289" bIns="0" rtlCol="0" anchor="t">
            <a:spAutoFit/>
          </a:bodyPr>
          <a:lstStyle/>
          <a:p>
            <a:r>
              <a:rPr lang="en-US" sz="4000" b="0" dirty="0">
                <a:cs typeface="+mn-cs"/>
              </a:rPr>
              <a:t>s</a:t>
            </a:r>
            <a:r>
              <a:rPr lang="en-US" sz="4000" b="0" dirty="0" smtClean="0">
                <a:cs typeface="+mn-cs"/>
              </a:rPr>
              <a:t>et which types of cases </a:t>
            </a:r>
            <a:r>
              <a:rPr lang="en-US" sz="4000" b="0" dirty="0">
                <a:cs typeface="+mn-cs"/>
              </a:rPr>
              <a:t>the SLA </a:t>
            </a:r>
            <a:r>
              <a:rPr lang="en-US" sz="4000" b="0" dirty="0" smtClean="0">
                <a:cs typeface="+mn-cs"/>
              </a:rPr>
              <a:t>applies </a:t>
            </a:r>
            <a:r>
              <a:rPr lang="en-US" sz="4000" b="0" dirty="0">
                <a:cs typeface="+mn-cs"/>
              </a:rPr>
              <a:t>to</a:t>
            </a:r>
          </a:p>
        </p:txBody>
      </p:sp>
      <p:pic>
        <p:nvPicPr>
          <p:cNvPr id="25" name="Picture 24"/>
          <p:cNvPicPr>
            <a:picLocks noChangeAspect="1"/>
          </p:cNvPicPr>
          <p:nvPr/>
        </p:nvPicPr>
        <p:blipFill rotWithShape="1">
          <a:blip r:embed="rId3"/>
          <a:srcRect t="60399"/>
          <a:stretch/>
        </p:blipFill>
        <p:spPr>
          <a:xfrm>
            <a:off x="579437" y="2388365"/>
            <a:ext cx="7635800" cy="1870897"/>
          </a:xfrm>
          <a:prstGeom prst="rect">
            <a:avLst/>
          </a:prstGeom>
          <a:noFill/>
          <a:ln w="9525">
            <a:solidFill>
              <a:schemeClr val="bg1">
                <a:lumMod val="85000"/>
              </a:schemeClr>
            </a:solidFill>
            <a:miter lim="800000"/>
            <a:headEnd/>
            <a:tailEnd/>
          </a:ln>
          <a:effectLst/>
        </p:spPr>
      </p:pic>
      <p:sp>
        <p:nvSpPr>
          <p:cNvPr id="27" name="TextBox 31"/>
          <p:cNvSpPr txBox="1"/>
          <p:nvPr/>
        </p:nvSpPr>
        <p:spPr>
          <a:xfrm>
            <a:off x="519111" y="4393408"/>
            <a:ext cx="8229600" cy="954107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>
              <a:defRPr sz="1400" b="1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j-lt"/>
              </a:defRPr>
            </a:lvl1pPr>
          </a:lstStyle>
          <a:p>
            <a:r>
              <a:rPr lang="en-US" dirty="0" smtClean="0">
                <a:latin typeface="+mn-lt"/>
              </a:rPr>
              <a:t>Tip:</a:t>
            </a:r>
            <a:endParaRPr lang="en-US" b="0" dirty="0">
              <a:latin typeface="+mn-lt"/>
            </a:endParaRPr>
          </a:p>
          <a:p>
            <a:r>
              <a:rPr lang="en-US" b="0" dirty="0" smtClean="0">
                <a:latin typeface="+mn-lt"/>
              </a:rPr>
              <a:t>You </a:t>
            </a:r>
            <a:r>
              <a:rPr lang="en-US" b="0" dirty="0">
                <a:latin typeface="+mn-lt"/>
              </a:rPr>
              <a:t>can add </a:t>
            </a:r>
            <a:r>
              <a:rPr lang="en-US" b="0" dirty="0" smtClean="0">
                <a:latin typeface="+mn-lt"/>
              </a:rPr>
              <a:t>more than one condition:</a:t>
            </a:r>
            <a:endParaRPr lang="en-US" b="0" dirty="0">
              <a:latin typeface="+mn-lt"/>
            </a:endParaRPr>
          </a:p>
          <a:p>
            <a:pPr marL="401637" indent="-285750">
              <a:buFont typeface="Arial" panose="020B0604020202020204" pitchFamily="34" charset="0"/>
              <a:buChar char="•"/>
            </a:pPr>
            <a:r>
              <a:rPr lang="en-US" b="0" dirty="0">
                <a:latin typeface="+mn-lt"/>
              </a:rPr>
              <a:t>Group with OR if you want the SLA to apply when one of the conditions is met</a:t>
            </a:r>
            <a:r>
              <a:rPr lang="en-US" b="0" dirty="0" smtClean="0">
                <a:latin typeface="+mn-lt"/>
              </a:rPr>
              <a:t>.</a:t>
            </a:r>
          </a:p>
          <a:p>
            <a:pPr marL="401637" indent="-285750">
              <a:buFont typeface="Arial" panose="020B0604020202020204" pitchFamily="34" charset="0"/>
              <a:buChar char="•"/>
            </a:pPr>
            <a:r>
              <a:rPr lang="en-US" b="0" dirty="0" smtClean="0">
                <a:latin typeface="+mn-lt"/>
              </a:rPr>
              <a:t>Group with AND if you want the SLA to apply when both conditions are met. </a:t>
            </a:r>
            <a:endParaRPr lang="en-US" b="0" dirty="0">
              <a:latin typeface="+mn-lt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511174" y="1402068"/>
            <a:ext cx="7840663" cy="812873"/>
          </a:xfrm>
          <a:prstGeom prst="rect">
            <a:avLst/>
          </a:prstGeom>
        </p:spPr>
        <p:txBody>
          <a:bodyPr wrap="square" lIns="88732" tIns="44366" rIns="88732" bIns="44366">
            <a:spAutoFit/>
          </a:bodyPr>
          <a:lstStyle>
            <a:defPPr>
              <a:defRPr lang="en-US"/>
            </a:defPPr>
            <a:lvl1pPr marL="0" algn="l" defTabSz="932651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66325" algn="l" defTabSz="932651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32651" algn="l" defTabSz="932651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98976" algn="l" defTabSz="932651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65301" algn="l" defTabSz="932651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331627" algn="l" defTabSz="932651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97952" algn="l" defTabSz="932651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64277" algn="l" defTabSz="932651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730604" algn="l" defTabSz="932651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081" lvl="1"/>
            <a:r>
              <a:rPr lang="en-IN" sz="1400" dirty="0" smtClean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</a:rPr>
              <a:t>Next, add conditions if you want to apply the SLA only to certain types of cases. </a:t>
            </a:r>
          </a:p>
          <a:p>
            <a:pPr marL="3081" lvl="1">
              <a:spcBef>
                <a:spcPts val="600"/>
              </a:spcBef>
            </a:pPr>
            <a:r>
              <a:rPr lang="en-IN" sz="1400" dirty="0" smtClean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</a:rPr>
              <a:t>In this example, we’ll apply the SLA to </a:t>
            </a:r>
            <a:r>
              <a:rPr lang="en-IN" sz="1400" b="1" dirty="0" smtClean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</a:rPr>
              <a:t>Premium</a:t>
            </a:r>
            <a:r>
              <a:rPr lang="en-IN" sz="1400" dirty="0" smtClean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</a:rPr>
              <a:t> or </a:t>
            </a:r>
            <a:r>
              <a:rPr lang="en-IN" sz="1400" b="1" dirty="0" smtClean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</a:rPr>
              <a:t>Corporate</a:t>
            </a:r>
            <a:r>
              <a:rPr lang="en-IN" sz="1400" dirty="0" smtClean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</a:rPr>
              <a:t> customers with the case priority set to </a:t>
            </a:r>
            <a:r>
              <a:rPr lang="en-IN" sz="1400" b="1" dirty="0" smtClean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</a:rPr>
              <a:t>High</a:t>
            </a:r>
            <a:r>
              <a:rPr lang="en-IN" sz="1400" dirty="0" smtClean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</a:rPr>
              <a:t>. </a:t>
            </a:r>
            <a:endParaRPr lang="en-IN" sz="1400" dirty="0">
              <a:gradFill>
                <a:gsLst>
                  <a:gs pos="1250">
                    <a:schemeClr val="tx1"/>
                  </a:gs>
                  <a:gs pos="100000">
                    <a:schemeClr val="tx1"/>
                  </a:gs>
                </a:gsLst>
                <a:lin ang="5400000" scaled="0"/>
              </a:gradFill>
            </a:endParaRPr>
          </a:p>
        </p:txBody>
      </p:sp>
      <p:sp>
        <p:nvSpPr>
          <p:cNvPr id="2" name="Rectangle 1"/>
          <p:cNvSpPr/>
          <p:nvPr/>
        </p:nvSpPr>
        <p:spPr bwMode="auto">
          <a:xfrm>
            <a:off x="1036637" y="3066272"/>
            <a:ext cx="7010400" cy="914400"/>
          </a:xfrm>
          <a:prstGeom prst="rect">
            <a:avLst/>
          </a:prstGeom>
          <a:noFill/>
          <a:ln w="79375">
            <a:solidFill>
              <a:schemeClr val="accent5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dirty="0" smtClean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3" name="Left Brace 2"/>
          <p:cNvSpPr/>
          <p:nvPr/>
        </p:nvSpPr>
        <p:spPr>
          <a:xfrm>
            <a:off x="2058767" y="3097802"/>
            <a:ext cx="218090" cy="533400"/>
          </a:xfrm>
          <a:prstGeom prst="leftBrace">
            <a:avLst/>
          </a:prstGeom>
          <a:ln w="38100">
            <a:headEnd type="none"/>
            <a:tailEnd type="none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1" name="Left Brace 20"/>
          <p:cNvSpPr/>
          <p:nvPr/>
        </p:nvSpPr>
        <p:spPr>
          <a:xfrm>
            <a:off x="1068494" y="3144157"/>
            <a:ext cx="171661" cy="759306"/>
          </a:xfrm>
          <a:prstGeom prst="leftBrace">
            <a:avLst/>
          </a:prstGeom>
          <a:ln w="38100">
            <a:headEnd type="none"/>
            <a:tailEnd type="none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290566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427037" y="391377"/>
            <a:ext cx="9242677" cy="553998"/>
          </a:xfrm>
        </p:spPr>
        <p:txBody>
          <a:bodyPr vert="horz" wrap="square" lIns="146289" tIns="0" rIns="146289" bIns="0" rtlCol="0" anchor="t">
            <a:spAutoFit/>
          </a:bodyPr>
          <a:lstStyle/>
          <a:p>
            <a:r>
              <a:rPr lang="en-US" sz="4000" b="0" dirty="0">
                <a:cs typeface="+mn-cs"/>
              </a:rPr>
              <a:t>set the goal of the SLA</a:t>
            </a:r>
          </a:p>
        </p:txBody>
      </p:sp>
      <p:pic>
        <p:nvPicPr>
          <p:cNvPr id="15" name="Picture 1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437" y="2506662"/>
            <a:ext cx="7095029" cy="1402084"/>
          </a:xfrm>
          <a:prstGeom prst="rect">
            <a:avLst/>
          </a:prstGeom>
          <a:noFill/>
          <a:ln w="9525">
            <a:solidFill>
              <a:schemeClr val="bg1">
                <a:lumMod val="85000"/>
              </a:schemeClr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20" name="TextBox 29"/>
          <p:cNvSpPr txBox="1"/>
          <p:nvPr/>
        </p:nvSpPr>
        <p:spPr>
          <a:xfrm>
            <a:off x="523352" y="1399756"/>
            <a:ext cx="7904685" cy="523220"/>
          </a:xfrm>
          <a:prstGeom prst="rect">
            <a:avLst/>
          </a:prstGeom>
          <a:ln>
            <a:noFill/>
            <a:tailEnd type="diamond"/>
          </a:ln>
        </p:spPr>
        <p:txBody>
          <a:bodyPr wrap="square">
            <a:spAutoFit/>
          </a:bodyPr>
          <a:lstStyle>
            <a:defPPr>
              <a:defRPr lang="en-US"/>
            </a:defPPr>
            <a:lvl1pPr>
              <a:defRPr sz="1400" b="1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j-lt"/>
              </a:defRPr>
            </a:lvl1pPr>
          </a:lstStyle>
          <a:p>
            <a:r>
              <a:rPr lang="en-US" b="0" dirty="0" smtClean="0">
                <a:latin typeface="+mn-lt"/>
              </a:rPr>
              <a:t>Then determine the end goal you want your service reps to achieve. In our example, the end goal is that the case is resolved on time. </a:t>
            </a:r>
          </a:p>
        </p:txBody>
      </p:sp>
      <p:sp>
        <p:nvSpPr>
          <p:cNvPr id="27" name="Rectangle 26"/>
          <p:cNvSpPr/>
          <p:nvPr/>
        </p:nvSpPr>
        <p:spPr bwMode="auto">
          <a:xfrm>
            <a:off x="776411" y="3207704"/>
            <a:ext cx="6682134" cy="322177"/>
          </a:xfrm>
          <a:prstGeom prst="rect">
            <a:avLst/>
          </a:prstGeom>
          <a:noFill/>
          <a:ln w="76200">
            <a:solidFill>
              <a:schemeClr val="accent5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32651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66325" algn="l" defTabSz="932651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32651" algn="l" defTabSz="932651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98976" algn="l" defTabSz="932651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65301" algn="l" defTabSz="932651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331627" algn="l" defTabSz="932651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97952" algn="l" defTabSz="932651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64277" algn="l" defTabSz="932651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730604" algn="l" defTabSz="932651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dirty="0" smtClean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099257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r="6795"/>
          <a:stretch/>
        </p:blipFill>
        <p:spPr>
          <a:xfrm>
            <a:off x="618851" y="2091432"/>
            <a:ext cx="5523186" cy="2198951"/>
          </a:xfrm>
          <a:prstGeom prst="rect">
            <a:avLst/>
          </a:prstGeom>
          <a:noFill/>
          <a:ln w="9525">
            <a:solidFill>
              <a:schemeClr val="bg1">
                <a:lumMod val="85000"/>
              </a:schemeClr>
            </a:solidFill>
            <a:miter lim="800000"/>
            <a:headEnd/>
            <a:tailEnd/>
          </a:ln>
          <a:effectLst/>
        </p:spPr>
      </p:pic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450598" y="403852"/>
            <a:ext cx="9242677" cy="1107996"/>
          </a:xfrm>
        </p:spPr>
        <p:txBody>
          <a:bodyPr vert="horz" wrap="square" lIns="146289" tIns="0" rIns="146289" bIns="0" rtlCol="0" anchor="t">
            <a:spAutoFit/>
          </a:bodyPr>
          <a:lstStyle/>
          <a:p>
            <a:r>
              <a:rPr lang="en-US" sz="4000" b="0" dirty="0">
                <a:cs typeface="+mn-cs"/>
              </a:rPr>
              <a:t>s</a:t>
            </a:r>
            <a:r>
              <a:rPr lang="en-US" sz="4000" b="0" dirty="0" smtClean="0">
                <a:cs typeface="+mn-cs"/>
              </a:rPr>
              <a:t>et how </a:t>
            </a:r>
            <a:r>
              <a:rPr lang="en-US" sz="4000" b="0" dirty="0">
                <a:cs typeface="+mn-cs"/>
              </a:rPr>
              <a:t>much time </a:t>
            </a:r>
            <a:r>
              <a:rPr lang="en-US" sz="4000" b="0" dirty="0" smtClean="0">
                <a:cs typeface="+mn-cs"/>
              </a:rPr>
              <a:t>service reps have </a:t>
            </a:r>
            <a:br>
              <a:rPr lang="en-US" sz="4000" b="0" dirty="0" smtClean="0">
                <a:cs typeface="+mn-cs"/>
              </a:rPr>
            </a:br>
            <a:r>
              <a:rPr lang="en-US" sz="4000" b="0" dirty="0" smtClean="0">
                <a:cs typeface="+mn-cs"/>
              </a:rPr>
              <a:t>to </a:t>
            </a:r>
            <a:r>
              <a:rPr lang="en-US" sz="4000" b="0" dirty="0">
                <a:cs typeface="+mn-cs"/>
              </a:rPr>
              <a:t>meet the KPI</a:t>
            </a:r>
          </a:p>
        </p:txBody>
      </p:sp>
      <p:sp>
        <p:nvSpPr>
          <p:cNvPr id="19" name="TextBox 17"/>
          <p:cNvSpPr txBox="1"/>
          <p:nvPr/>
        </p:nvSpPr>
        <p:spPr>
          <a:xfrm>
            <a:off x="6370637" y="2006765"/>
            <a:ext cx="2971800" cy="3154710"/>
          </a:xfrm>
          <a:prstGeom prst="rect">
            <a:avLst/>
          </a:prstGeom>
          <a:ln>
            <a:noFill/>
            <a:tailEnd type="diamond"/>
          </a:ln>
        </p:spPr>
        <p:txBody>
          <a:bodyPr wrap="square">
            <a:spAutoFit/>
          </a:bodyPr>
          <a:lstStyle>
            <a:defPPr>
              <a:defRPr lang="en-US"/>
            </a:defPPr>
            <a:lvl1pPr>
              <a:defRPr sz="1400" b="1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j-lt"/>
              </a:defRPr>
            </a:lvl1pPr>
          </a:lstStyle>
          <a:p>
            <a:pPr marL="3081" lvl="1"/>
            <a:r>
              <a:rPr lang="en-IN" sz="1400" dirty="0" smtClean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</a:rPr>
              <a:t>Set the amount of time in minutes, hours, or days. </a:t>
            </a:r>
          </a:p>
          <a:p>
            <a:pPr marL="3081" lvl="1">
              <a:spcBef>
                <a:spcPts val="3000"/>
              </a:spcBef>
            </a:pPr>
            <a:r>
              <a:rPr lang="en-IN" sz="1400" dirty="0" smtClean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</a:rPr>
              <a:t>Then </a:t>
            </a:r>
            <a:r>
              <a:rPr lang="en-IN" sz="140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</a:rPr>
              <a:t>define what happens </a:t>
            </a:r>
            <a:r>
              <a:rPr lang="en-US" sz="140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</a:rPr>
              <a:t>if the </a:t>
            </a:r>
            <a:r>
              <a:rPr lang="en-US" sz="1400" dirty="0" smtClean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</a:rPr>
              <a:t>SLA goal isn’t met. For example, you could:</a:t>
            </a:r>
          </a:p>
          <a:p>
            <a:pPr marL="106762" lvl="1" indent="-214313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140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</a:rPr>
              <a:t>S</a:t>
            </a:r>
            <a:r>
              <a:rPr lang="en-US" sz="1400" dirty="0" smtClean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</a:rPr>
              <a:t>end email </a:t>
            </a:r>
            <a:r>
              <a:rPr lang="en-US" sz="140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</a:rPr>
              <a:t>to stakeholders</a:t>
            </a:r>
          </a:p>
          <a:p>
            <a:pPr marL="210312" lvl="1" indent="-214313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140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</a:rPr>
              <a:t>U</a:t>
            </a:r>
            <a:r>
              <a:rPr lang="en-US" sz="1400" dirty="0" smtClean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</a:rPr>
              <a:t>pdate some case properties automatically</a:t>
            </a:r>
          </a:p>
          <a:p>
            <a:pPr marL="106762" lvl="1" indent="-214313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140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</a:rPr>
              <a:t>A</a:t>
            </a:r>
            <a:r>
              <a:rPr lang="en-US" sz="1400" dirty="0" smtClean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</a:rPr>
              <a:t>ssign the case to another queue</a:t>
            </a:r>
          </a:p>
          <a:p>
            <a:pPr marL="0" lvl="1" indent="-107551">
              <a:spcBef>
                <a:spcPts val="600"/>
              </a:spcBef>
            </a:pPr>
            <a:r>
              <a:rPr lang="en-US" sz="1400" dirty="0" smtClean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</a:rPr>
              <a:t>In our example, we’ll send an email.</a:t>
            </a:r>
            <a:endParaRPr lang="en-US" sz="1400" dirty="0">
              <a:gradFill>
                <a:gsLst>
                  <a:gs pos="1250">
                    <a:schemeClr val="tx1"/>
                  </a:gs>
                  <a:gs pos="100000">
                    <a:schemeClr val="tx1"/>
                  </a:gs>
                </a:gsLst>
                <a:lin ang="5400000" scaled="0"/>
              </a:gradFill>
            </a:endParaRPr>
          </a:p>
        </p:txBody>
      </p:sp>
      <p:sp>
        <p:nvSpPr>
          <p:cNvPr id="23" name="Rectangle 22"/>
          <p:cNvSpPr/>
          <p:nvPr/>
        </p:nvSpPr>
        <p:spPr bwMode="auto">
          <a:xfrm>
            <a:off x="1744662" y="2376306"/>
            <a:ext cx="892175" cy="304800"/>
          </a:xfrm>
          <a:prstGeom prst="rect">
            <a:avLst/>
          </a:prstGeom>
          <a:noFill/>
          <a:ln w="76200">
            <a:solidFill>
              <a:schemeClr val="accent5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32651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66325" algn="l" defTabSz="932651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32651" algn="l" defTabSz="932651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98976" algn="l" defTabSz="932651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65301" algn="l" defTabSz="932651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331627" algn="l" defTabSz="932651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97952" algn="l" defTabSz="932651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64277" algn="l" defTabSz="932651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730604" algn="l" defTabSz="932651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dirty="0" smtClean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24" name="Rectangle 23"/>
          <p:cNvSpPr/>
          <p:nvPr/>
        </p:nvSpPr>
        <p:spPr bwMode="auto">
          <a:xfrm>
            <a:off x="621825" y="2910488"/>
            <a:ext cx="5520212" cy="1379896"/>
          </a:xfrm>
          <a:prstGeom prst="rect">
            <a:avLst/>
          </a:prstGeom>
          <a:noFill/>
          <a:ln w="76200">
            <a:solidFill>
              <a:schemeClr val="accent5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32651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66325" algn="l" defTabSz="932651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32651" algn="l" defTabSz="932651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98976" algn="l" defTabSz="932651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65301" algn="l" defTabSz="932651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331627" algn="l" defTabSz="932651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97952" algn="l" defTabSz="932651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64277" algn="l" defTabSz="932651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730604" algn="l" defTabSz="932651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dirty="0" smtClean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558799" y="5610225"/>
            <a:ext cx="6040438" cy="626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1200" b="1" dirty="0" smtClean="0"/>
              <a:t>Note:</a:t>
            </a:r>
            <a:endParaRPr lang="en-US" sz="1200" b="1" dirty="0"/>
          </a:p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1050" dirty="0" smtClean="0"/>
              <a:t>In our example, the number of days is calculated from the day the case is created because we selected </a:t>
            </a:r>
            <a:r>
              <a:rPr lang="en-US" sz="1050" b="1" dirty="0" smtClean="0"/>
              <a:t>Created On</a:t>
            </a:r>
            <a:r>
              <a:rPr lang="en-US" sz="1050" dirty="0" smtClean="0"/>
              <a:t> in the </a:t>
            </a:r>
            <a:r>
              <a:rPr lang="en-US" sz="1050" b="1" dirty="0" smtClean="0"/>
              <a:t>Applicable From</a:t>
            </a:r>
            <a:r>
              <a:rPr lang="en-US" sz="1050" dirty="0" smtClean="0"/>
              <a:t> field.</a:t>
            </a:r>
            <a:endParaRPr lang="en-US" sz="1050" dirty="0"/>
          </a:p>
        </p:txBody>
      </p:sp>
    </p:spTree>
    <p:extLst>
      <p:ext uri="{BB962C8B-B14F-4D97-AF65-F5344CB8AC3E}">
        <p14:creationId xmlns:p14="http://schemas.microsoft.com/office/powerpoint/2010/main" val="23367528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5751" y="2356765"/>
            <a:ext cx="4981575" cy="1400175"/>
          </a:xfrm>
          <a:prstGeom prst="rect">
            <a:avLst/>
          </a:prstGeom>
          <a:noFill/>
          <a:ln w="9525">
            <a:solidFill>
              <a:schemeClr val="bg1">
                <a:lumMod val="85000"/>
              </a:schemeClr>
            </a:solidFill>
            <a:miter lim="800000"/>
            <a:headEnd/>
            <a:tailEnd/>
          </a:ln>
          <a:effectLst/>
        </p:spPr>
      </p:pic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450598" y="439925"/>
            <a:ext cx="9242677" cy="1107996"/>
          </a:xfrm>
        </p:spPr>
        <p:txBody>
          <a:bodyPr vert="horz" wrap="square" lIns="146289" tIns="0" rIns="146289" bIns="0" rtlCol="0" anchor="t">
            <a:spAutoFit/>
          </a:bodyPr>
          <a:lstStyle/>
          <a:p>
            <a:r>
              <a:rPr lang="en-US" sz="4000" b="0" dirty="0">
                <a:cs typeface="+mn-cs"/>
              </a:rPr>
              <a:t>let service reps know when they’re running out of time </a:t>
            </a:r>
          </a:p>
        </p:txBody>
      </p:sp>
      <p:sp>
        <p:nvSpPr>
          <p:cNvPr id="7" name="TextBox 25"/>
          <p:cNvSpPr txBox="1"/>
          <p:nvPr/>
        </p:nvSpPr>
        <p:spPr>
          <a:xfrm>
            <a:off x="5781827" y="2278062"/>
            <a:ext cx="3713990" cy="2723823"/>
          </a:xfrm>
          <a:prstGeom prst="rect">
            <a:avLst/>
          </a:prstGeom>
          <a:ln>
            <a:noFill/>
            <a:tailEnd type="diamond"/>
          </a:ln>
        </p:spPr>
        <p:txBody>
          <a:bodyPr wrap="square">
            <a:spAutoFit/>
          </a:bodyPr>
          <a:lstStyle>
            <a:defPPr>
              <a:defRPr lang="en-US"/>
            </a:defPPr>
            <a:lvl1pPr>
              <a:defRPr sz="1400" b="1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j-lt"/>
              </a:defRPr>
            </a:lvl1pPr>
          </a:lstStyle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b="0" dirty="0" smtClean="0">
                <a:latin typeface="+mn-lt"/>
              </a:rPr>
              <a:t>Specify when to trigger the warning. In this case, it’s 4 hours after case creation.</a:t>
            </a:r>
          </a:p>
          <a:p>
            <a:pPr>
              <a:spcBef>
                <a:spcPts val="1200"/>
              </a:spcBef>
              <a:spcAft>
                <a:spcPts val="600"/>
              </a:spcAft>
            </a:pPr>
            <a:r>
              <a:rPr lang="en-US" b="0" dirty="0" smtClean="0">
                <a:latin typeface="+mn-lt"/>
              </a:rPr>
              <a:t>Then </a:t>
            </a:r>
            <a:r>
              <a:rPr lang="en-US" b="0" dirty="0">
                <a:latin typeface="+mn-lt"/>
              </a:rPr>
              <a:t>choose what </a:t>
            </a:r>
            <a:r>
              <a:rPr lang="en-US" b="0" dirty="0" smtClean="0">
                <a:latin typeface="+mn-lt"/>
              </a:rPr>
              <a:t>happens next. </a:t>
            </a:r>
            <a:r>
              <a:rPr lang="en-US" sz="1400" b="0" dirty="0" smtClean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</a:rPr>
              <a:t>You can choose </a:t>
            </a:r>
            <a:r>
              <a:rPr lang="en-US" sz="1400" b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</a:rPr>
              <a:t>actions like:</a:t>
            </a:r>
          </a:p>
          <a:p>
            <a:pPr marL="283464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b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</a:rPr>
              <a:t>Send email to the service rep </a:t>
            </a:r>
            <a:endParaRPr lang="en-US" b="0" dirty="0" smtClean="0">
              <a:gradFill>
                <a:gsLst>
                  <a:gs pos="1250">
                    <a:schemeClr val="tx1"/>
                  </a:gs>
                  <a:gs pos="100000">
                    <a:schemeClr val="tx1"/>
                  </a:gs>
                </a:gsLst>
                <a:lin ang="5400000" scaled="0"/>
              </a:gradFill>
              <a:latin typeface="+mn-lt"/>
            </a:endParaRPr>
          </a:p>
          <a:p>
            <a:pPr marL="283464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b="0" dirty="0" smtClean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</a:rPr>
              <a:t>Change </a:t>
            </a:r>
            <a:r>
              <a:rPr lang="en-US" b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</a:rPr>
              <a:t>some case </a:t>
            </a:r>
            <a:r>
              <a:rPr lang="en-US" b="0" dirty="0" smtClean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</a:rPr>
              <a:t>properties automatically, </a:t>
            </a:r>
            <a:r>
              <a:rPr lang="en-US" b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</a:rPr>
              <a:t>like setting the </a:t>
            </a:r>
            <a:r>
              <a:rPr lang="en-US" b="0" dirty="0" smtClean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</a:rPr>
              <a:t>SLA status to </a:t>
            </a:r>
            <a:r>
              <a:rPr lang="en-US" b="0" dirty="0" smtClean="0">
                <a:latin typeface="+mn-lt"/>
              </a:rPr>
              <a:t>N</a:t>
            </a:r>
            <a:r>
              <a:rPr lang="en-US" b="0" dirty="0" smtClean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</a:rPr>
              <a:t>earing noncompliance</a:t>
            </a:r>
          </a:p>
          <a:p>
            <a:pPr marL="344488" lvl="1">
              <a:spcBef>
                <a:spcPts val="600"/>
              </a:spcBef>
              <a:spcAft>
                <a:spcPts val="600"/>
              </a:spcAft>
            </a:pPr>
            <a:r>
              <a:rPr lang="en-US" sz="1400" dirty="0" smtClean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</a:rPr>
              <a:t>In our example, we’ll send an email.</a:t>
            </a:r>
            <a:endParaRPr lang="en-US" sz="1400" dirty="0">
              <a:gradFill>
                <a:gsLst>
                  <a:gs pos="1250">
                    <a:schemeClr val="tx1"/>
                  </a:gs>
                  <a:gs pos="100000">
                    <a:schemeClr val="tx1"/>
                  </a:gs>
                </a:gsLst>
                <a:lin ang="5400000" scaled="0"/>
              </a:gradFill>
            </a:endParaRPr>
          </a:p>
        </p:txBody>
      </p:sp>
      <p:sp>
        <p:nvSpPr>
          <p:cNvPr id="4" name="Rectangle 3"/>
          <p:cNvSpPr/>
          <p:nvPr/>
        </p:nvSpPr>
        <p:spPr bwMode="auto">
          <a:xfrm>
            <a:off x="1570038" y="2529340"/>
            <a:ext cx="762000" cy="381000"/>
          </a:xfrm>
          <a:prstGeom prst="rect">
            <a:avLst/>
          </a:prstGeom>
          <a:noFill/>
          <a:ln w="76200">
            <a:solidFill>
              <a:schemeClr val="accent5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dirty="0" smtClean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13" name="Rectangle 12"/>
          <p:cNvSpPr/>
          <p:nvPr/>
        </p:nvSpPr>
        <p:spPr bwMode="auto">
          <a:xfrm>
            <a:off x="610256" y="3082915"/>
            <a:ext cx="4967069" cy="674025"/>
          </a:xfrm>
          <a:prstGeom prst="rect">
            <a:avLst/>
          </a:prstGeom>
          <a:noFill/>
          <a:ln w="76200">
            <a:solidFill>
              <a:schemeClr val="accent5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dirty="0" smtClean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562119" y="1674975"/>
            <a:ext cx="8458200" cy="307777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>
              <a:defRPr sz="1400" b="1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j-lt"/>
              </a:defRPr>
            </a:lvl1pPr>
          </a:lstStyle>
          <a:p>
            <a:r>
              <a:rPr lang="en-US" b="0" dirty="0" smtClean="0">
                <a:latin typeface="+mn-lt"/>
              </a:rPr>
              <a:t>In our </a:t>
            </a:r>
            <a:r>
              <a:rPr lang="en-US" b="0" dirty="0">
                <a:latin typeface="+mn-lt"/>
              </a:rPr>
              <a:t>example, </a:t>
            </a:r>
            <a:r>
              <a:rPr lang="en-US" b="0" dirty="0" smtClean="0">
                <a:latin typeface="+mn-lt"/>
              </a:rPr>
              <a:t>we’ll send a warning to the service rep 4 </a:t>
            </a:r>
            <a:r>
              <a:rPr lang="en-US" b="0" dirty="0">
                <a:latin typeface="+mn-lt"/>
              </a:rPr>
              <a:t>hours </a:t>
            </a:r>
            <a:r>
              <a:rPr lang="en-US" b="0" dirty="0" smtClean="0">
                <a:latin typeface="+mn-lt"/>
              </a:rPr>
              <a:t>after the countdown starts. </a:t>
            </a:r>
            <a:endParaRPr lang="en-US" b="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954249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Placeholder 3"/>
          <p:cNvSpPr>
            <a:spLocks noGrp="1"/>
          </p:cNvSpPr>
          <p:nvPr/>
        </p:nvSpPr>
        <p:spPr>
          <a:xfrm>
            <a:off x="503237" y="2430462"/>
            <a:ext cx="5638800" cy="1317284"/>
          </a:xfrm>
          <a:prstGeom prst="rect">
            <a:avLst/>
          </a:prstGeom>
        </p:spPr>
        <p:txBody>
          <a:bodyPr vert="horz" wrap="square" lIns="146289" tIns="0" rIns="146289" bIns="0" rtlCol="0">
            <a:spAutoFit/>
          </a:bodyPr>
          <a:lstStyle>
            <a:lvl1pPr marL="0" marR="0" indent="0" algn="l" defTabSz="932651" rtl="0" eaLnBrk="1" fontAlgn="auto" latinLnBrk="0" hangingPunct="1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  <a:defRPr sz="4000" b="1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j-lt"/>
                <a:ea typeface="+mn-ea"/>
                <a:cs typeface="+mn-cs"/>
              </a:defRPr>
            </a:lvl1pPr>
            <a:lvl2pPr marL="4763" marR="0" indent="0" algn="l" defTabSz="932651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  <a:defRPr sz="20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  <a:lvl3pPr marL="0" marR="0" indent="0" algn="l" defTabSz="932651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  <a:defRPr sz="18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3pPr>
            <a:lvl4pPr marL="1028599" marR="0" indent="-1028599" algn="l" defTabSz="932651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  <a:defRPr sz="16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1028599" marR="0" indent="-1028599" algn="l" defTabSz="932651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  <a:defRPr sz="16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  <a:lvl6pPr marL="2564788" indent="-233163" algn="l" defTabSz="932651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31115" indent="-233163" algn="l" defTabSz="932651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97440" indent="-233163" algn="l" defTabSz="932651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963767" indent="-233163" algn="l" defTabSz="932651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b="0" dirty="0" smtClean="0">
                <a:latin typeface="+mn-lt"/>
              </a:rPr>
              <a:t>In Microsoft Dynamics CRM, service level agreements (SLAs) </a:t>
            </a:r>
            <a:r>
              <a:rPr lang="en-US" sz="1400" b="0" dirty="0">
                <a:latin typeface="+mn-lt"/>
              </a:rPr>
              <a:t>and entitlements </a:t>
            </a:r>
            <a:r>
              <a:rPr lang="en-US" sz="1400" b="0" dirty="0" smtClean="0">
                <a:latin typeface="+mn-lt"/>
              </a:rPr>
              <a:t>help you clearly define the service levels and terms for your customers. </a:t>
            </a:r>
          </a:p>
          <a:p>
            <a:r>
              <a:rPr lang="en-US" sz="1400" b="0" dirty="0" smtClean="0">
                <a:latin typeface="+mn-lt"/>
              </a:rPr>
              <a:t>Then, when your service reps are working with a customer, they can see right away what type of service that customer is eligible for, and they can ensure that the customers get the best service possible.</a:t>
            </a:r>
          </a:p>
        </p:txBody>
      </p:sp>
      <p:sp>
        <p:nvSpPr>
          <p:cNvPr id="12" name="TextBox 15"/>
          <p:cNvSpPr txBox="1"/>
          <p:nvPr/>
        </p:nvSpPr>
        <p:spPr>
          <a:xfrm>
            <a:off x="427037" y="6164262"/>
            <a:ext cx="5638800" cy="669414"/>
          </a:xfrm>
          <a:prstGeom prst="rect">
            <a:avLst/>
          </a:prstGeom>
          <a:noFill/>
        </p:spPr>
        <p:txBody>
          <a:bodyPr wrap="square" lIns="182880" tIns="146304" rIns="182880" bIns="146304" rtlCol="0">
            <a:spAutoFit/>
          </a:bodyPr>
          <a:lstStyle>
            <a:defPPr>
              <a:defRPr lang="en-US"/>
            </a:defPPr>
            <a:lvl1pPr marL="0" algn="l" defTabSz="932651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66325" algn="l" defTabSz="932651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32651" algn="l" defTabSz="932651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98976" algn="l" defTabSz="932651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65301" algn="l" defTabSz="932651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331627" algn="l" defTabSz="932651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97952" algn="l" defTabSz="932651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64277" algn="l" defTabSz="932651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730604" algn="l" defTabSz="932651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900" b="1" dirty="0" smtClean="0"/>
              <a:t>Note: </a:t>
            </a:r>
            <a:r>
              <a:rPr lang="en-US" sz="900" dirty="0"/>
              <a:t>If your organization is brand new to Microsoft Dynamics CRM, you </a:t>
            </a:r>
            <a:r>
              <a:rPr lang="en-US" sz="900" dirty="0" smtClean="0"/>
              <a:t>get these customer service features </a:t>
            </a:r>
            <a:r>
              <a:rPr lang="en-US" sz="900" dirty="0"/>
              <a:t>automatically. Existing organizations get these features when they apply product updates</a:t>
            </a:r>
            <a:r>
              <a:rPr lang="en-US" sz="900" dirty="0" smtClean="0"/>
              <a:t>. For details about product updates, </a:t>
            </a:r>
            <a:r>
              <a:rPr lang="en-US" sz="900" dirty="0" smtClean="0">
                <a:hlinkClick r:id="rId2"/>
              </a:rPr>
              <a:t>take a look at this article</a:t>
            </a:r>
            <a:r>
              <a:rPr lang="en-US" sz="900" dirty="0" smtClean="0"/>
              <a:t>.</a:t>
            </a:r>
            <a:endParaRPr lang="en-US" sz="900" dirty="0"/>
          </a:p>
        </p:txBody>
      </p:sp>
      <p:sp>
        <p:nvSpPr>
          <p:cNvPr id="10" name="Title 2"/>
          <p:cNvSpPr>
            <a:spLocks noGrp="1"/>
          </p:cNvSpPr>
          <p:nvPr>
            <p:ph type="title"/>
          </p:nvPr>
        </p:nvSpPr>
        <p:spPr>
          <a:xfrm>
            <a:off x="503237" y="449262"/>
            <a:ext cx="6095988" cy="1107996"/>
          </a:xfrm>
        </p:spPr>
        <p:txBody>
          <a:bodyPr vert="horz" wrap="square" lIns="146289" tIns="0" rIns="146289" bIns="0" rtlCol="0" anchor="t">
            <a:spAutoFit/>
          </a:bodyPr>
          <a:lstStyle/>
          <a:p>
            <a:r>
              <a:rPr lang="en-US" sz="4000" b="0" dirty="0" smtClean="0">
                <a:cs typeface="+mn-cs"/>
              </a:rPr>
              <a:t>give your service team the right info at the right time</a:t>
            </a:r>
            <a:endParaRPr lang="en-US" sz="4000" b="0" dirty="0">
              <a:cs typeface="+mn-cs"/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6869379" y="2490"/>
            <a:ext cx="2819400" cy="6992036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341466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9437" y="1476304"/>
            <a:ext cx="5429004" cy="3886200"/>
          </a:xfrm>
          <a:prstGeom prst="rect">
            <a:avLst/>
          </a:prstGeom>
          <a:noFill/>
          <a:ln w="9525">
            <a:solidFill>
              <a:schemeClr val="bg1">
                <a:lumMod val="85000"/>
              </a:schemeClr>
            </a:solidFill>
            <a:miter lim="800000"/>
            <a:headEnd/>
            <a:tailEnd/>
          </a:ln>
          <a:effectLst/>
        </p:spPr>
      </p:pic>
      <p:sp>
        <p:nvSpPr>
          <p:cNvPr id="10" name="TextBox 13"/>
          <p:cNvSpPr txBox="1"/>
          <p:nvPr/>
        </p:nvSpPr>
        <p:spPr>
          <a:xfrm>
            <a:off x="6218237" y="1486786"/>
            <a:ext cx="3124200" cy="1538883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>
              <a:defRPr sz="1400" b="1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j-lt"/>
              </a:defRPr>
            </a:lvl1pPr>
          </a:lstStyle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b="0" dirty="0" smtClean="0">
                <a:latin typeface="+mn-lt"/>
              </a:rPr>
              <a:t>When you’re ready, click or tap </a:t>
            </a:r>
            <a:r>
              <a:rPr lang="en-US" dirty="0" smtClean="0">
                <a:latin typeface="+mn-lt"/>
              </a:rPr>
              <a:t>Activate</a:t>
            </a:r>
            <a:r>
              <a:rPr lang="en-US" b="0" dirty="0">
                <a:latin typeface="+mn-lt"/>
              </a:rPr>
              <a:t> </a:t>
            </a:r>
            <a:r>
              <a:rPr lang="en-US" b="0" dirty="0" smtClean="0">
                <a:latin typeface="+mn-lt"/>
              </a:rPr>
              <a:t>so </a:t>
            </a:r>
            <a:r>
              <a:rPr lang="en-US" b="0" dirty="0">
                <a:latin typeface="+mn-lt"/>
              </a:rPr>
              <a:t>that the SLA calculations start on applicable cases. </a:t>
            </a:r>
            <a:endParaRPr lang="en-US" b="0" dirty="0" smtClean="0">
              <a:latin typeface="+mn-lt"/>
            </a:endParaRP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b="0" dirty="0" smtClean="0">
                <a:latin typeface="+mn-lt"/>
              </a:rPr>
              <a:t>You can click </a:t>
            </a:r>
            <a:r>
              <a:rPr lang="en-US" b="0" dirty="0">
                <a:latin typeface="+mn-lt"/>
              </a:rPr>
              <a:t>or tap </a:t>
            </a:r>
            <a:r>
              <a:rPr lang="en-US" dirty="0">
                <a:latin typeface="+mn-lt"/>
              </a:rPr>
              <a:t>Set as Default </a:t>
            </a:r>
            <a:r>
              <a:rPr lang="en-US" b="0" dirty="0" smtClean="0">
                <a:latin typeface="+mn-lt"/>
              </a:rPr>
              <a:t>if you want to set the SLA as the default for your organization.</a:t>
            </a:r>
            <a:endParaRPr lang="en-US" b="0" dirty="0">
              <a:latin typeface="+mn-lt"/>
            </a:endParaRPr>
          </a:p>
        </p:txBody>
      </p:sp>
      <p:sp>
        <p:nvSpPr>
          <p:cNvPr id="11" name="Rectangle 10"/>
          <p:cNvSpPr/>
          <p:nvPr/>
        </p:nvSpPr>
        <p:spPr bwMode="auto">
          <a:xfrm>
            <a:off x="1781317" y="1486786"/>
            <a:ext cx="670937" cy="215664"/>
          </a:xfrm>
          <a:prstGeom prst="rect">
            <a:avLst/>
          </a:prstGeom>
          <a:noFill/>
          <a:ln w="76200">
            <a:solidFill>
              <a:schemeClr val="accent5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32651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66325" algn="l" defTabSz="932651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32651" algn="l" defTabSz="932651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98976" algn="l" defTabSz="932651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65301" algn="l" defTabSz="932651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331627" algn="l" defTabSz="932651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97952" algn="l" defTabSz="932651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64277" algn="l" defTabSz="932651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730604" algn="l" defTabSz="932651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dirty="0" smtClean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12" name="Rectangle 11"/>
          <p:cNvSpPr/>
          <p:nvPr/>
        </p:nvSpPr>
        <p:spPr bwMode="auto">
          <a:xfrm>
            <a:off x="2514600" y="1486786"/>
            <a:ext cx="960437" cy="215664"/>
          </a:xfrm>
          <a:prstGeom prst="rect">
            <a:avLst/>
          </a:prstGeom>
          <a:noFill/>
          <a:ln w="76200">
            <a:solidFill>
              <a:schemeClr val="accent5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32651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66325" algn="l" defTabSz="932651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32651" algn="l" defTabSz="932651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98976" algn="l" defTabSz="932651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65301" algn="l" defTabSz="932651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331627" algn="l" defTabSz="932651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97952" algn="l" defTabSz="932651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64277" algn="l" defTabSz="932651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730604" algn="l" defTabSz="932651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dirty="0" smtClean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8" name="Title 4"/>
          <p:cNvSpPr>
            <a:spLocks noGrp="1"/>
          </p:cNvSpPr>
          <p:nvPr>
            <p:ph type="title"/>
          </p:nvPr>
        </p:nvSpPr>
        <p:spPr>
          <a:xfrm>
            <a:off x="420435" y="449262"/>
            <a:ext cx="9242677" cy="553998"/>
          </a:xfrm>
        </p:spPr>
        <p:txBody>
          <a:bodyPr vert="horz" wrap="square" lIns="146289" tIns="0" rIns="146289" bIns="0" rtlCol="0" anchor="t">
            <a:spAutoFit/>
          </a:bodyPr>
          <a:lstStyle/>
          <a:p>
            <a:r>
              <a:rPr lang="en-US" sz="4000" b="0" dirty="0">
                <a:cs typeface="+mn-cs"/>
              </a:rPr>
              <a:t>activate the SLA</a:t>
            </a:r>
          </a:p>
        </p:txBody>
      </p:sp>
    </p:spTree>
    <p:extLst>
      <p:ext uri="{BB962C8B-B14F-4D97-AF65-F5344CB8AC3E}">
        <p14:creationId xmlns:p14="http://schemas.microsoft.com/office/powerpoint/2010/main" val="354942857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7038" y="373062"/>
            <a:ext cx="6019800" cy="1107996"/>
          </a:xfrm>
        </p:spPr>
        <p:txBody>
          <a:bodyPr/>
          <a:lstStyle/>
          <a:p>
            <a:r>
              <a:rPr lang="en-US" sz="4000" b="0" dirty="0">
                <a:cs typeface="+mn-cs"/>
              </a:rPr>
              <a:t>h</a:t>
            </a:r>
            <a:r>
              <a:rPr lang="en-US" sz="4000" b="0" dirty="0" smtClean="0">
                <a:cs typeface="+mn-cs"/>
              </a:rPr>
              <a:t>ow to set up an </a:t>
            </a:r>
            <a:r>
              <a:rPr lang="en-US" sz="4000" b="0" dirty="0">
                <a:cs typeface="+mn-cs"/>
              </a:rPr>
              <a:t>entitlement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41337" y="1982787"/>
            <a:ext cx="5600700" cy="600164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>
              <a:defRPr sz="1400" b="1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j-lt"/>
              </a:defRPr>
            </a:lvl1pPr>
          </a:lstStyle>
          <a:p>
            <a:r>
              <a:rPr lang="en-US" b="0" dirty="0" smtClean="0">
                <a:latin typeface="+mn-lt"/>
              </a:rPr>
              <a:t>Your SLAs are now in place. </a:t>
            </a:r>
          </a:p>
          <a:p>
            <a:pPr>
              <a:spcBef>
                <a:spcPts val="600"/>
              </a:spcBef>
            </a:pPr>
            <a:r>
              <a:rPr lang="en-US" b="0" dirty="0" smtClean="0">
                <a:latin typeface="+mn-lt"/>
              </a:rPr>
              <a:t>Now let’s see how to set up an entitlement.</a:t>
            </a:r>
            <a:endParaRPr lang="en-US" b="0" dirty="0">
              <a:latin typeface="+mn-lt"/>
            </a:endParaRPr>
          </a:p>
        </p:txBody>
      </p:sp>
      <p:pic>
        <p:nvPicPr>
          <p:cNvPr id="7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6869379" y="2490"/>
            <a:ext cx="2819400" cy="6992036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4480292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700480" y="4519612"/>
            <a:ext cx="3743086" cy="1031963"/>
          </a:xfrm>
          <a:prstGeom prst="rect">
            <a:avLst/>
          </a:prstGeom>
          <a:noFill/>
          <a:ln w="9525">
            <a:solidFill>
              <a:schemeClr val="bg1">
                <a:lumMod val="85000"/>
              </a:schemeClr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27" name="Rectangle 26"/>
          <p:cNvSpPr/>
          <p:nvPr/>
        </p:nvSpPr>
        <p:spPr bwMode="auto">
          <a:xfrm>
            <a:off x="671504" y="4487862"/>
            <a:ext cx="1861864" cy="444076"/>
          </a:xfrm>
          <a:prstGeom prst="rect">
            <a:avLst/>
          </a:prstGeom>
          <a:noFill/>
          <a:ln w="76200">
            <a:solidFill>
              <a:schemeClr val="accent5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32651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66325" algn="l" defTabSz="932651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32651" algn="l" defTabSz="932651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98976" algn="l" defTabSz="932651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65301" algn="l" defTabSz="932651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331627" algn="l" defTabSz="932651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97952" algn="l" defTabSz="932651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64277" algn="l" defTabSz="932651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730604" algn="l" defTabSz="932651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dirty="0" smtClean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14" name="Title 4"/>
          <p:cNvSpPr>
            <a:spLocks noGrp="1"/>
          </p:cNvSpPr>
          <p:nvPr>
            <p:ph type="title"/>
          </p:nvPr>
        </p:nvSpPr>
        <p:spPr>
          <a:xfrm>
            <a:off x="420812" y="409585"/>
            <a:ext cx="9242677" cy="553998"/>
          </a:xfrm>
        </p:spPr>
        <p:txBody>
          <a:bodyPr vert="horz" wrap="square" lIns="146289" tIns="0" rIns="146289" bIns="0" rtlCol="0" anchor="t">
            <a:spAutoFit/>
          </a:bodyPr>
          <a:lstStyle/>
          <a:p>
            <a:r>
              <a:rPr lang="en-US" sz="4000" b="0" dirty="0" smtClean="0">
                <a:cs typeface="+mn-cs"/>
              </a:rPr>
              <a:t>go </a:t>
            </a:r>
            <a:r>
              <a:rPr lang="en-US" sz="4000" b="0" dirty="0">
                <a:cs typeface="+mn-cs"/>
              </a:rPr>
              <a:t>to entitlements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6315682" y="1758577"/>
            <a:ext cx="2721955" cy="269304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>
              <a:defRPr sz="1400" b="1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j-lt"/>
              </a:defRPr>
            </a:lvl1pPr>
          </a:lstStyle>
          <a:p>
            <a:pPr>
              <a:spcBef>
                <a:spcPts val="600"/>
              </a:spcBef>
            </a:pPr>
            <a:r>
              <a:rPr lang="en-US" b="0" dirty="0" smtClean="0">
                <a:latin typeface="+mn-lt"/>
              </a:rPr>
              <a:t>You’ll find entitlements under </a:t>
            </a:r>
            <a:r>
              <a:rPr lang="en-US" dirty="0" smtClean="0">
                <a:latin typeface="+mn-lt"/>
              </a:rPr>
              <a:t>Settings</a:t>
            </a:r>
            <a:r>
              <a:rPr lang="en-US" b="0" dirty="0" smtClean="0">
                <a:latin typeface="+mn-lt"/>
              </a:rPr>
              <a:t> in the </a:t>
            </a:r>
            <a:r>
              <a:rPr lang="en-US" dirty="0" smtClean="0">
                <a:latin typeface="+mn-lt"/>
              </a:rPr>
              <a:t>Service Management</a:t>
            </a:r>
            <a:r>
              <a:rPr lang="en-US" b="0" dirty="0" smtClean="0">
                <a:latin typeface="+mn-lt"/>
              </a:rPr>
              <a:t> area.</a:t>
            </a:r>
          </a:p>
          <a:p>
            <a:pPr marL="342900" indent="-342900">
              <a:spcBef>
                <a:spcPts val="600"/>
              </a:spcBef>
              <a:buAutoNum type="arabicPeriod"/>
            </a:pPr>
            <a:r>
              <a:rPr lang="en-US" b="0" dirty="0" smtClean="0">
                <a:latin typeface="+mn-lt"/>
              </a:rPr>
              <a:t>On the nav bar, click </a:t>
            </a:r>
            <a:r>
              <a:rPr lang="en-US" b="0" dirty="0">
                <a:latin typeface="+mn-lt"/>
              </a:rPr>
              <a:t>or tap </a:t>
            </a:r>
            <a:r>
              <a:rPr lang="en-US" b="0" dirty="0" smtClean="0">
                <a:latin typeface="+mn-lt"/>
              </a:rPr>
              <a:t>the </a:t>
            </a:r>
            <a:r>
              <a:rPr lang="en-US" dirty="0" smtClean="0">
                <a:latin typeface="+mn-lt"/>
              </a:rPr>
              <a:t>Microsoft </a:t>
            </a:r>
            <a:r>
              <a:rPr lang="en-US" dirty="0">
                <a:latin typeface="+mn-lt"/>
              </a:rPr>
              <a:t>Dynamics CRM </a:t>
            </a:r>
            <a:r>
              <a:rPr lang="en-US" dirty="0" smtClean="0">
                <a:latin typeface="+mn-lt"/>
              </a:rPr>
              <a:t>logo</a:t>
            </a:r>
            <a:r>
              <a:rPr lang="en-US" b="0" dirty="0" smtClean="0">
                <a:latin typeface="+mn-lt"/>
              </a:rPr>
              <a:t>, and then click or tap </a:t>
            </a:r>
            <a:r>
              <a:rPr lang="en-US" dirty="0" smtClean="0">
                <a:latin typeface="+mn-lt"/>
              </a:rPr>
              <a:t>Settings</a:t>
            </a:r>
            <a:r>
              <a:rPr lang="en-US" b="0" dirty="0" smtClean="0">
                <a:latin typeface="+mn-lt"/>
              </a:rPr>
              <a:t>. </a:t>
            </a:r>
          </a:p>
          <a:p>
            <a:pPr marL="342900" indent="-342900">
              <a:spcBef>
                <a:spcPts val="600"/>
              </a:spcBef>
              <a:buAutoNum type="arabicPeriod"/>
            </a:pPr>
            <a:r>
              <a:rPr lang="en-US" b="0" dirty="0" smtClean="0">
                <a:latin typeface="+mn-lt"/>
              </a:rPr>
              <a:t>Then click </a:t>
            </a:r>
            <a:r>
              <a:rPr lang="en-US" b="0" dirty="0">
                <a:latin typeface="+mn-lt"/>
              </a:rPr>
              <a:t>or </a:t>
            </a:r>
            <a:r>
              <a:rPr lang="en-US" b="0" dirty="0" smtClean="0">
                <a:latin typeface="+mn-lt"/>
              </a:rPr>
              <a:t>tap </a:t>
            </a:r>
            <a:r>
              <a:rPr lang="en-US" dirty="0" smtClean="0">
                <a:latin typeface="+mn-lt"/>
              </a:rPr>
              <a:t>Settings</a:t>
            </a:r>
            <a:r>
              <a:rPr lang="en-US" b="0" dirty="0" smtClean="0">
                <a:latin typeface="+mn-lt"/>
              </a:rPr>
              <a:t> &gt; </a:t>
            </a:r>
            <a:r>
              <a:rPr lang="en-US" dirty="0">
                <a:latin typeface="+mn-lt"/>
              </a:rPr>
              <a:t>Service Management</a:t>
            </a:r>
            <a:r>
              <a:rPr lang="en-US" b="0" dirty="0" smtClean="0">
                <a:latin typeface="+mn-lt"/>
              </a:rPr>
              <a:t>.</a:t>
            </a:r>
          </a:p>
          <a:p>
            <a:pPr marL="342900" indent="-342900">
              <a:spcBef>
                <a:spcPts val="600"/>
              </a:spcBef>
              <a:buFontTx/>
              <a:buAutoNum type="arabicPeriod"/>
            </a:pPr>
            <a:r>
              <a:rPr lang="en-US" b="0" dirty="0" smtClean="0">
                <a:latin typeface="+mn-lt"/>
              </a:rPr>
              <a:t>And then </a:t>
            </a:r>
            <a:r>
              <a:rPr lang="en-US" b="0" dirty="0">
                <a:latin typeface="+mn-lt"/>
              </a:rPr>
              <a:t>click or tap </a:t>
            </a:r>
            <a:r>
              <a:rPr lang="en-US" dirty="0" smtClean="0">
                <a:latin typeface="+mn-lt"/>
              </a:rPr>
              <a:t>Entitlements</a:t>
            </a:r>
            <a:r>
              <a:rPr lang="en-US" b="0" dirty="0" smtClean="0">
                <a:latin typeface="+mn-lt"/>
              </a:rPr>
              <a:t>.</a:t>
            </a:r>
            <a:endParaRPr lang="en-US" b="0" dirty="0">
              <a:latin typeface="+mn-lt"/>
            </a:endParaRPr>
          </a:p>
        </p:txBody>
      </p:sp>
      <p:pic>
        <p:nvPicPr>
          <p:cNvPr id="35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703700" y="3087777"/>
            <a:ext cx="3956790" cy="1022009"/>
          </a:xfrm>
          <a:prstGeom prst="rect">
            <a:avLst/>
          </a:prstGeom>
          <a:noFill/>
          <a:ln w="9525">
            <a:solidFill>
              <a:schemeClr val="bg1">
                <a:lumMod val="85000"/>
              </a:schemeClr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36" name="Rectangle 35"/>
          <p:cNvSpPr/>
          <p:nvPr/>
        </p:nvSpPr>
        <p:spPr bwMode="auto">
          <a:xfrm>
            <a:off x="3349086" y="3588112"/>
            <a:ext cx="1215448" cy="486842"/>
          </a:xfrm>
          <a:prstGeom prst="rect">
            <a:avLst/>
          </a:prstGeom>
          <a:noFill/>
          <a:ln w="76200">
            <a:solidFill>
              <a:schemeClr val="accent5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dirty="0" smtClean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pic>
        <p:nvPicPr>
          <p:cNvPr id="37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728971" y="1758577"/>
            <a:ext cx="4955866" cy="933712"/>
          </a:xfrm>
          <a:prstGeom prst="rect">
            <a:avLst/>
          </a:prstGeom>
          <a:noFill/>
          <a:ln w="9525">
            <a:solidFill>
              <a:schemeClr val="bg1">
                <a:lumMod val="85000"/>
              </a:schemeClr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38" name="Rectangle 37"/>
          <p:cNvSpPr/>
          <p:nvPr/>
        </p:nvSpPr>
        <p:spPr bwMode="auto">
          <a:xfrm>
            <a:off x="673905" y="1747801"/>
            <a:ext cx="1573596" cy="377861"/>
          </a:xfrm>
          <a:prstGeom prst="rect">
            <a:avLst/>
          </a:prstGeom>
          <a:noFill/>
          <a:ln w="76200">
            <a:solidFill>
              <a:schemeClr val="accent5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dirty="0" smtClean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42" name="Arc 41"/>
          <p:cNvSpPr/>
          <p:nvPr/>
        </p:nvSpPr>
        <p:spPr>
          <a:xfrm>
            <a:off x="1585904" y="1592261"/>
            <a:ext cx="2819400" cy="990601"/>
          </a:xfrm>
          <a:prstGeom prst="arc">
            <a:avLst>
              <a:gd name="adj1" fmla="val 12973473"/>
              <a:gd name="adj2" fmla="val 0"/>
            </a:avLst>
          </a:prstGeom>
          <a:ln w="76200">
            <a:headEnd type="none"/>
            <a:tailEnd type="triangle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3" name="Arc 42"/>
          <p:cNvSpPr/>
          <p:nvPr/>
        </p:nvSpPr>
        <p:spPr>
          <a:xfrm>
            <a:off x="1281104" y="3034966"/>
            <a:ext cx="2002722" cy="1152916"/>
          </a:xfrm>
          <a:prstGeom prst="arc">
            <a:avLst>
              <a:gd name="adj1" fmla="val 12973473"/>
              <a:gd name="adj2" fmla="val 21272705"/>
            </a:avLst>
          </a:prstGeom>
          <a:ln w="76200">
            <a:solidFill>
              <a:schemeClr val="accent5"/>
            </a:solidFill>
            <a:headEnd type="none"/>
            <a:tailEnd type="triangle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116766" y="1747801"/>
            <a:ext cx="457200" cy="627864"/>
          </a:xfrm>
          <a:prstGeom prst="rect">
            <a:avLst/>
          </a:prstGeom>
          <a:noFill/>
        </p:spPr>
        <p:txBody>
          <a:bodyPr wrap="square" lIns="182880" tIns="146304" rIns="182880" bIns="146304" rtlCol="0">
            <a:sp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2400" dirty="0" smtClean="0">
                <a:solidFill>
                  <a:schemeClr val="accent5"/>
                </a:solidFill>
              </a:rPr>
              <a:t>1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6766" y="3097176"/>
            <a:ext cx="457200" cy="627864"/>
          </a:xfrm>
          <a:prstGeom prst="rect">
            <a:avLst/>
          </a:prstGeom>
          <a:noFill/>
        </p:spPr>
        <p:txBody>
          <a:bodyPr wrap="square" lIns="182880" tIns="146304" rIns="182880" bIns="146304" rtlCol="0">
            <a:sp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2400" dirty="0" smtClean="0">
                <a:solidFill>
                  <a:schemeClr val="accent5"/>
                </a:solidFill>
              </a:rPr>
              <a:t>2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122237" y="4444037"/>
            <a:ext cx="457200" cy="627864"/>
          </a:xfrm>
          <a:prstGeom prst="rect">
            <a:avLst/>
          </a:prstGeom>
          <a:noFill/>
        </p:spPr>
        <p:txBody>
          <a:bodyPr wrap="square" lIns="182880" tIns="146304" rIns="182880" bIns="146304" rtlCol="0">
            <a:sp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2400" dirty="0">
                <a:solidFill>
                  <a:schemeClr val="accent5"/>
                </a:solidFill>
              </a:rPr>
              <a:t>3</a:t>
            </a:r>
            <a:endParaRPr lang="en-US" sz="2400" dirty="0" smtClean="0">
              <a:solidFill>
                <a:schemeClr val="accent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417796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637" y="2366925"/>
            <a:ext cx="7479067" cy="1928812"/>
          </a:xfrm>
          <a:prstGeom prst="rect">
            <a:avLst/>
          </a:prstGeom>
          <a:noFill/>
          <a:ln w="9525">
            <a:solidFill>
              <a:schemeClr val="bg1">
                <a:lumMod val="85000"/>
              </a:schemeClr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36" name="Title 4"/>
          <p:cNvSpPr>
            <a:spLocks noGrp="1"/>
          </p:cNvSpPr>
          <p:nvPr>
            <p:ph type="title"/>
          </p:nvPr>
        </p:nvSpPr>
        <p:spPr>
          <a:xfrm>
            <a:off x="450598" y="381765"/>
            <a:ext cx="9242677" cy="553998"/>
          </a:xfrm>
        </p:spPr>
        <p:txBody>
          <a:bodyPr vert="horz" wrap="square" lIns="146289" tIns="0" rIns="146289" bIns="0" rtlCol="0" anchor="t">
            <a:spAutoFit/>
          </a:bodyPr>
          <a:lstStyle/>
          <a:p>
            <a:r>
              <a:rPr lang="en-US" sz="4000" b="0" dirty="0">
                <a:cs typeface="+mn-cs"/>
              </a:rPr>
              <a:t>create </a:t>
            </a:r>
            <a:r>
              <a:rPr lang="en-US" sz="4000" b="0" dirty="0" smtClean="0">
                <a:cs typeface="+mn-cs"/>
              </a:rPr>
              <a:t>a new entitlement</a:t>
            </a:r>
            <a:endParaRPr lang="en-US" sz="4000" b="0" dirty="0">
              <a:cs typeface="+mn-cs"/>
            </a:endParaRPr>
          </a:p>
        </p:txBody>
      </p:sp>
      <p:sp>
        <p:nvSpPr>
          <p:cNvPr id="18" name="Rectangle 17"/>
          <p:cNvSpPr/>
          <p:nvPr/>
        </p:nvSpPr>
        <p:spPr bwMode="auto">
          <a:xfrm>
            <a:off x="779552" y="2766003"/>
            <a:ext cx="556498" cy="304800"/>
          </a:xfrm>
          <a:prstGeom prst="rect">
            <a:avLst/>
          </a:prstGeom>
          <a:noFill/>
          <a:ln w="76200">
            <a:solidFill>
              <a:schemeClr val="accent5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dirty="0" smtClean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30225" y="1439862"/>
            <a:ext cx="7281724" cy="523220"/>
          </a:xfrm>
          <a:prstGeom prst="accentCallout2">
            <a:avLst>
              <a:gd name="adj1" fmla="val 48133"/>
              <a:gd name="adj2" fmla="val -309"/>
              <a:gd name="adj3" fmla="val 48133"/>
              <a:gd name="adj4" fmla="val -7038"/>
              <a:gd name="adj5" fmla="val 396539"/>
              <a:gd name="adj6" fmla="val 9768"/>
            </a:avLst>
          </a:prstGeom>
          <a:ln w="9525">
            <a:noFill/>
            <a:tailEnd type="diamond"/>
          </a:ln>
        </p:spPr>
        <p:txBody>
          <a:bodyPr wrap="square">
            <a:spAutoFit/>
          </a:bodyPr>
          <a:lstStyle>
            <a:defPPr>
              <a:defRPr lang="en-US"/>
            </a:defPPr>
            <a:lvl1pPr>
              <a:defRPr sz="1400" b="1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j-lt"/>
              </a:defRPr>
            </a:lvl1pPr>
          </a:lstStyle>
          <a:p>
            <a:r>
              <a:rPr lang="en-US" b="0" dirty="0" smtClean="0">
                <a:latin typeface="+mn-lt"/>
              </a:rPr>
              <a:t>Click or tap </a:t>
            </a:r>
            <a:r>
              <a:rPr lang="en-US" dirty="0">
                <a:latin typeface="+mn-lt"/>
              </a:rPr>
              <a:t>New</a:t>
            </a:r>
            <a:r>
              <a:rPr lang="en-US" b="0" dirty="0" smtClean="0">
                <a:latin typeface="+mn-lt"/>
              </a:rPr>
              <a:t>. </a:t>
            </a:r>
          </a:p>
          <a:p>
            <a:r>
              <a:rPr lang="en-US" b="0" dirty="0" smtClean="0">
                <a:latin typeface="+mn-lt"/>
              </a:rPr>
              <a:t>(</a:t>
            </a:r>
            <a:r>
              <a:rPr lang="en-US" dirty="0" smtClean="0">
                <a:latin typeface="+mn-lt"/>
              </a:rPr>
              <a:t>Tip</a:t>
            </a:r>
            <a:r>
              <a:rPr lang="en-US" b="0" dirty="0" smtClean="0">
                <a:latin typeface="+mn-lt"/>
              </a:rPr>
              <a:t>: Or click or tap a name in the list to edit an existing one.) </a:t>
            </a:r>
            <a:endParaRPr lang="en-US" b="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30444361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Title 4"/>
          <p:cNvSpPr>
            <a:spLocks noGrp="1"/>
          </p:cNvSpPr>
          <p:nvPr>
            <p:ph type="title"/>
          </p:nvPr>
        </p:nvSpPr>
        <p:spPr>
          <a:xfrm>
            <a:off x="450598" y="476250"/>
            <a:ext cx="9242677" cy="553998"/>
          </a:xfrm>
        </p:spPr>
        <p:txBody>
          <a:bodyPr vert="horz" wrap="square" lIns="146289" tIns="0" rIns="146289" bIns="0" rtlCol="0" anchor="t">
            <a:spAutoFit/>
          </a:bodyPr>
          <a:lstStyle/>
          <a:p>
            <a:r>
              <a:rPr lang="en-US" sz="4000" b="0" dirty="0">
                <a:cs typeface="+mn-cs"/>
              </a:rPr>
              <a:t>fill in </a:t>
            </a:r>
            <a:r>
              <a:rPr lang="en-US" sz="4000" b="0" dirty="0" smtClean="0">
                <a:cs typeface="+mn-cs"/>
              </a:rPr>
              <a:t>some details about the entitlement</a:t>
            </a:r>
            <a:endParaRPr lang="en-US" sz="4000" b="0" dirty="0">
              <a:cs typeface="+mn-cs"/>
            </a:endParaRPr>
          </a:p>
        </p:txBody>
      </p:sp>
      <p:pic>
        <p:nvPicPr>
          <p:cNvPr id="15" name="Picture 1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437" y="1516062"/>
            <a:ext cx="5486400" cy="3200400"/>
          </a:xfrm>
          <a:prstGeom prst="rect">
            <a:avLst/>
          </a:prstGeom>
          <a:noFill/>
          <a:ln w="9525">
            <a:solidFill>
              <a:schemeClr val="bg1">
                <a:lumMod val="85000"/>
              </a:schemeClr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19" name="TextBox 15"/>
          <p:cNvSpPr txBox="1"/>
          <p:nvPr/>
        </p:nvSpPr>
        <p:spPr>
          <a:xfrm>
            <a:off x="6294437" y="1516062"/>
            <a:ext cx="3124200" cy="2923877"/>
          </a:xfrm>
          <a:prstGeom prst="rect">
            <a:avLst/>
          </a:prstGeom>
          <a:ln>
            <a:noFill/>
            <a:tailEnd type="diamond"/>
          </a:ln>
        </p:spPr>
        <p:txBody>
          <a:bodyPr wrap="square">
            <a:spAutoFit/>
          </a:bodyPr>
          <a:lstStyle>
            <a:defPPr>
              <a:defRPr lang="en-US"/>
            </a:defPPr>
            <a:lvl1pPr>
              <a:defRPr sz="1400" b="1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j-lt"/>
              </a:defRPr>
            </a:lvl1pPr>
          </a:lstStyle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dirty="0" smtClean="0">
                <a:latin typeface="+mn-lt"/>
              </a:rPr>
              <a:t>Here are a couple of tips:</a:t>
            </a:r>
            <a:endParaRPr lang="en-US" dirty="0">
              <a:latin typeface="+mn-lt"/>
            </a:endParaRP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b="0" dirty="0" smtClean="0">
                <a:latin typeface="+mn-lt"/>
              </a:rPr>
              <a:t>Use the </a:t>
            </a:r>
            <a:r>
              <a:rPr lang="en-US" dirty="0" smtClean="0">
                <a:latin typeface="+mn-lt"/>
              </a:rPr>
              <a:t>Start Date </a:t>
            </a:r>
            <a:r>
              <a:rPr lang="en-US" b="0" dirty="0" smtClean="0">
                <a:latin typeface="+mn-lt"/>
              </a:rPr>
              <a:t>and </a:t>
            </a:r>
            <a:r>
              <a:rPr lang="en-US" dirty="0" smtClean="0">
                <a:latin typeface="+mn-lt"/>
              </a:rPr>
              <a:t>End Date</a:t>
            </a:r>
            <a:r>
              <a:rPr lang="en-US" b="0" dirty="0" smtClean="0">
                <a:latin typeface="+mn-lt"/>
              </a:rPr>
              <a:t> fields to select when the entitlement is valid.</a:t>
            </a:r>
            <a:endParaRPr lang="en-US" b="0" dirty="0">
              <a:latin typeface="+mn-lt"/>
            </a:endParaRP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b="0" dirty="0" smtClean="0">
                <a:latin typeface="+mn-lt"/>
              </a:rPr>
              <a:t>You can restrict </a:t>
            </a:r>
            <a:r>
              <a:rPr lang="en-US" b="0" dirty="0">
                <a:latin typeface="+mn-lt"/>
              </a:rPr>
              <a:t>service reps from creating </a:t>
            </a:r>
            <a:r>
              <a:rPr lang="en-US" b="0" dirty="0" smtClean="0">
                <a:latin typeface="+mn-lt"/>
              </a:rPr>
              <a:t>cases </a:t>
            </a:r>
            <a:r>
              <a:rPr lang="en-US" b="0" dirty="0">
                <a:latin typeface="+mn-lt"/>
              </a:rPr>
              <a:t>for this customer if their entitlement terms are over.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b="0" dirty="0">
                <a:latin typeface="+mn-lt"/>
              </a:rPr>
              <a:t>If you want to offer a specific level of service to the customer, select the </a:t>
            </a:r>
            <a:r>
              <a:rPr lang="en-US" b="0" dirty="0" smtClean="0">
                <a:latin typeface="+mn-lt"/>
              </a:rPr>
              <a:t>SLA to use. Otherwise, the default SLA will apply.</a:t>
            </a:r>
          </a:p>
        </p:txBody>
      </p:sp>
    </p:spTree>
    <p:extLst>
      <p:ext uri="{BB962C8B-B14F-4D97-AF65-F5344CB8AC3E}">
        <p14:creationId xmlns:p14="http://schemas.microsoft.com/office/powerpoint/2010/main" val="60689892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/>
          <a:srcRect r="37195" b="55865"/>
          <a:stretch/>
        </p:blipFill>
        <p:spPr>
          <a:xfrm>
            <a:off x="606424" y="2097839"/>
            <a:ext cx="5084967" cy="2068132"/>
          </a:xfrm>
          <a:prstGeom prst="rect">
            <a:avLst/>
          </a:prstGeom>
          <a:noFill/>
          <a:ln w="9525">
            <a:solidFill>
              <a:schemeClr val="bg1">
                <a:lumMod val="85000"/>
              </a:schemeClr>
            </a:solidFill>
            <a:miter lim="800000"/>
            <a:headEnd/>
            <a:tailEnd/>
          </a:ln>
          <a:effectLst/>
        </p:spPr>
      </p:pic>
      <p:sp>
        <p:nvSpPr>
          <p:cNvPr id="49" name="Title 4"/>
          <p:cNvSpPr>
            <a:spLocks noGrp="1"/>
          </p:cNvSpPr>
          <p:nvPr>
            <p:ph type="title"/>
          </p:nvPr>
        </p:nvSpPr>
        <p:spPr>
          <a:xfrm>
            <a:off x="420435" y="456899"/>
            <a:ext cx="9242677" cy="553998"/>
          </a:xfrm>
        </p:spPr>
        <p:txBody>
          <a:bodyPr vert="horz" wrap="square" lIns="146289" tIns="0" rIns="146289" bIns="0" rtlCol="0" anchor="t">
            <a:spAutoFit/>
          </a:bodyPr>
          <a:lstStyle/>
          <a:p>
            <a:r>
              <a:rPr lang="en-US" sz="4000" b="0" dirty="0" smtClean="0">
                <a:cs typeface="+mn-cs"/>
              </a:rPr>
              <a:t>track </a:t>
            </a:r>
            <a:r>
              <a:rPr lang="en-US" sz="4000" b="0" dirty="0">
                <a:cs typeface="+mn-cs"/>
              </a:rPr>
              <a:t>the amount of </a:t>
            </a:r>
            <a:r>
              <a:rPr lang="en-US" sz="4000" b="0" dirty="0" smtClean="0">
                <a:cs typeface="+mn-cs"/>
              </a:rPr>
              <a:t>support to give</a:t>
            </a:r>
            <a:endParaRPr lang="en-US" sz="4000" b="0" dirty="0">
              <a:cs typeface="+mn-cs"/>
            </a:endParaRPr>
          </a:p>
        </p:txBody>
      </p:sp>
      <p:sp>
        <p:nvSpPr>
          <p:cNvPr id="43" name="TextBox 11"/>
          <p:cNvSpPr txBox="1"/>
          <p:nvPr/>
        </p:nvSpPr>
        <p:spPr>
          <a:xfrm>
            <a:off x="5837237" y="2086776"/>
            <a:ext cx="3621088" cy="2123658"/>
          </a:xfrm>
          <a:prstGeom prst="rect">
            <a:avLst/>
          </a:prstGeom>
          <a:ln>
            <a:noFill/>
            <a:tailEnd type="diamond"/>
          </a:ln>
        </p:spPr>
        <p:txBody>
          <a:bodyPr wrap="square">
            <a:spAutoFit/>
          </a:bodyPr>
          <a:lstStyle>
            <a:defPPr>
              <a:defRPr lang="en-US"/>
            </a:defPPr>
            <a:lvl1pPr>
              <a:defRPr sz="1400" b="1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j-lt"/>
              </a:defRPr>
            </a:lvl1pPr>
          </a:lstStyle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b="0" dirty="0" smtClean="0">
                <a:latin typeface="+mn-lt"/>
              </a:rPr>
              <a:t>Choose how you want to calculate the amount of support; based on the number of cases, or the number of hours. 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b="0" dirty="0" smtClean="0">
                <a:latin typeface="+mn-lt"/>
              </a:rPr>
              <a:t>Choose whether the terms decrease when a case for the customer is created, or when a case is resolved.</a:t>
            </a:r>
          </a:p>
          <a:p>
            <a:pPr indent="-123425">
              <a:spcBef>
                <a:spcPts val="600"/>
              </a:spcBef>
              <a:spcAft>
                <a:spcPts val="600"/>
              </a:spcAft>
            </a:pPr>
            <a:r>
              <a:rPr lang="en-US" b="0" dirty="0" smtClean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</a:rPr>
              <a:t>In our example, </a:t>
            </a:r>
            <a:r>
              <a:rPr lang="en-US" b="0" dirty="0" smtClean="0">
                <a:latin typeface="+mn-lt"/>
              </a:rPr>
              <a:t>the customer is allowed 200 cases, and hasn’t used any yet. </a:t>
            </a:r>
            <a:r>
              <a:rPr lang="en-US" b="0" dirty="0" smtClean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</a:rPr>
              <a:t> </a:t>
            </a:r>
            <a:endParaRPr lang="en-US" b="0" dirty="0">
              <a:gradFill>
                <a:gsLst>
                  <a:gs pos="1250">
                    <a:schemeClr val="tx1"/>
                  </a:gs>
                  <a:gs pos="100000">
                    <a:schemeClr val="tx1"/>
                  </a:gs>
                </a:gsLst>
                <a:lin ang="5400000" scaled="0"/>
              </a:gradFill>
              <a:latin typeface="+mn-lt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503237" y="1394948"/>
            <a:ext cx="8791574" cy="307777"/>
          </a:xfrm>
          <a:prstGeom prst="rect">
            <a:avLst/>
          </a:prstGeom>
          <a:ln w="9525">
            <a:noFill/>
            <a:tailEnd type="diamond"/>
          </a:ln>
        </p:spPr>
        <p:txBody>
          <a:bodyPr wrap="square">
            <a:spAutoFit/>
          </a:bodyPr>
          <a:lstStyle>
            <a:defPPr>
              <a:defRPr lang="en-US"/>
            </a:defPPr>
            <a:lvl1pPr>
              <a:defRPr sz="1400" b="1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j-lt"/>
              </a:defRPr>
            </a:lvl1pPr>
          </a:lstStyle>
          <a:p>
            <a:r>
              <a:rPr lang="en-US" b="0" dirty="0">
                <a:latin typeface="+mn-lt"/>
              </a:rPr>
              <a:t>After you fill in the basic details, </a:t>
            </a:r>
            <a:r>
              <a:rPr lang="en-US" b="0" dirty="0" smtClean="0">
                <a:latin typeface="+mn-lt"/>
              </a:rPr>
              <a:t>define the total amount </a:t>
            </a:r>
            <a:r>
              <a:rPr lang="en-US" b="0" dirty="0">
                <a:latin typeface="+mn-lt"/>
              </a:rPr>
              <a:t>of support you’d like to offer to the customer.</a:t>
            </a:r>
          </a:p>
        </p:txBody>
      </p:sp>
    </p:spTree>
    <p:extLst>
      <p:ext uri="{BB962C8B-B14F-4D97-AF65-F5344CB8AC3E}">
        <p14:creationId xmlns:p14="http://schemas.microsoft.com/office/powerpoint/2010/main" val="396231862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/>
          <a:srcRect t="44135"/>
          <a:stretch/>
        </p:blipFill>
        <p:spPr>
          <a:xfrm>
            <a:off x="707857" y="2632286"/>
            <a:ext cx="5738980" cy="1855576"/>
          </a:xfrm>
          <a:prstGeom prst="rect">
            <a:avLst/>
          </a:prstGeom>
          <a:noFill/>
          <a:ln w="9525">
            <a:solidFill>
              <a:schemeClr val="bg1">
                <a:lumMod val="85000"/>
              </a:schemeClr>
            </a:solidFill>
            <a:miter lim="800000"/>
            <a:headEnd/>
            <a:tailEnd/>
          </a:ln>
          <a:effectLst/>
        </p:spPr>
      </p:pic>
      <p:sp>
        <p:nvSpPr>
          <p:cNvPr id="49" name="Title 4"/>
          <p:cNvSpPr>
            <a:spLocks noGrp="1"/>
          </p:cNvSpPr>
          <p:nvPr>
            <p:ph type="title"/>
          </p:nvPr>
        </p:nvSpPr>
        <p:spPr>
          <a:xfrm>
            <a:off x="443044" y="373062"/>
            <a:ext cx="8975593" cy="553998"/>
          </a:xfrm>
        </p:spPr>
        <p:txBody>
          <a:bodyPr vert="horz" wrap="square" lIns="146289" tIns="0" rIns="146289" bIns="0" rtlCol="0" anchor="t">
            <a:spAutoFit/>
          </a:bodyPr>
          <a:lstStyle/>
          <a:p>
            <a:r>
              <a:rPr lang="en-US" sz="4000" b="0" dirty="0" smtClean="0">
                <a:cs typeface="+mn-cs"/>
              </a:rPr>
              <a:t>add channels </a:t>
            </a:r>
            <a:r>
              <a:rPr lang="en-US" sz="4000" b="0" dirty="0">
                <a:cs typeface="+mn-cs"/>
              </a:rPr>
              <a:t>you’ll provide support </a:t>
            </a:r>
            <a:r>
              <a:rPr lang="en-US" sz="4000" b="0" dirty="0" smtClean="0">
                <a:cs typeface="+mn-cs"/>
              </a:rPr>
              <a:t>for</a:t>
            </a:r>
            <a:endParaRPr lang="en-US" sz="4000" b="0" dirty="0">
              <a:cs typeface="+mn-cs"/>
            </a:endParaRPr>
          </a:p>
        </p:txBody>
      </p:sp>
      <p:sp>
        <p:nvSpPr>
          <p:cNvPr id="54" name="Rectangle 53"/>
          <p:cNvSpPr/>
          <p:nvPr/>
        </p:nvSpPr>
        <p:spPr bwMode="auto">
          <a:xfrm>
            <a:off x="6065837" y="2647385"/>
            <a:ext cx="381000" cy="316477"/>
          </a:xfrm>
          <a:prstGeom prst="rect">
            <a:avLst/>
          </a:prstGeom>
          <a:noFill/>
          <a:ln w="76200">
            <a:solidFill>
              <a:schemeClr val="accent5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32651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66325" algn="l" defTabSz="932651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32651" algn="l" defTabSz="932651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98976" algn="l" defTabSz="932651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65301" algn="l" defTabSz="932651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331627" algn="l" defTabSz="932651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97952" algn="l" defTabSz="932651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64277" algn="l" defTabSz="932651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730604" algn="l" defTabSz="932651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dirty="0" smtClean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55" name="TextBox 36"/>
          <p:cNvSpPr txBox="1"/>
          <p:nvPr/>
        </p:nvSpPr>
        <p:spPr>
          <a:xfrm>
            <a:off x="579437" y="1671560"/>
            <a:ext cx="7533846" cy="584775"/>
          </a:xfrm>
          <a:prstGeom prst="rect">
            <a:avLst/>
          </a:prstGeom>
          <a:ln>
            <a:noFill/>
            <a:tailEnd type="diamond"/>
          </a:ln>
        </p:spPr>
        <p:txBody>
          <a:bodyPr wrap="square">
            <a:spAutoFit/>
          </a:bodyPr>
          <a:lstStyle>
            <a:defPPr>
              <a:defRPr lang="en-US"/>
            </a:defPPr>
            <a:lvl1pPr>
              <a:defRPr sz="1400" b="1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j-lt"/>
              </a:defRPr>
            </a:lvl1pPr>
          </a:lstStyle>
          <a:p>
            <a:r>
              <a:rPr lang="en-US" b="0" dirty="0" smtClean="0">
                <a:latin typeface="+mn-lt"/>
              </a:rPr>
              <a:t>Email, phones, Facebook, and Twitter are considered “channels,” or sources for support cases. </a:t>
            </a:r>
            <a:r>
              <a:rPr lang="en-US" b="0" dirty="0">
                <a:latin typeface="+mn-lt"/>
              </a:rPr>
              <a:t>Click </a:t>
            </a:r>
            <a:r>
              <a:rPr lang="en-US" b="0" dirty="0" smtClean="0">
                <a:latin typeface="+mn-lt"/>
              </a:rPr>
              <a:t>or tap</a:t>
            </a:r>
            <a:r>
              <a:rPr lang="en-US" sz="1800" b="0" dirty="0" smtClean="0">
                <a:latin typeface="+mn-lt"/>
              </a:rPr>
              <a:t> </a:t>
            </a:r>
            <a:r>
              <a:rPr lang="en-US" sz="1800" dirty="0" smtClean="0">
                <a:latin typeface="+mn-lt"/>
              </a:rPr>
              <a:t>+</a:t>
            </a:r>
            <a:r>
              <a:rPr lang="en-US" sz="1800" b="0" dirty="0" smtClean="0">
                <a:latin typeface="+mn-lt"/>
              </a:rPr>
              <a:t> </a:t>
            </a:r>
            <a:r>
              <a:rPr lang="en-US" b="0" dirty="0">
                <a:latin typeface="+mn-lt"/>
              </a:rPr>
              <a:t>to add </a:t>
            </a:r>
            <a:r>
              <a:rPr lang="en-US" b="0" dirty="0" smtClean="0">
                <a:latin typeface="+mn-lt"/>
              </a:rPr>
              <a:t>all </a:t>
            </a:r>
            <a:r>
              <a:rPr lang="en-US" b="0" dirty="0">
                <a:latin typeface="+mn-lt"/>
              </a:rPr>
              <a:t>the channels you want to offer support for, along with the amount. </a:t>
            </a:r>
            <a:endParaRPr lang="en-US" b="0" dirty="0" smtClean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67062605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/>
          <p:cNvSpPr txBox="1"/>
          <p:nvPr/>
        </p:nvSpPr>
        <p:spPr>
          <a:xfrm>
            <a:off x="490294" y="1570011"/>
            <a:ext cx="8791574" cy="523220"/>
          </a:xfrm>
          <a:prstGeom prst="rect">
            <a:avLst/>
          </a:prstGeom>
          <a:ln w="9525">
            <a:noFill/>
            <a:tailEnd type="diamond"/>
          </a:ln>
        </p:spPr>
        <p:txBody>
          <a:bodyPr wrap="square">
            <a:spAutoFit/>
          </a:bodyPr>
          <a:lstStyle>
            <a:defPPr>
              <a:defRPr lang="en-US"/>
            </a:defPPr>
            <a:lvl1pPr>
              <a:defRPr sz="1400" b="1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j-lt"/>
              </a:defRPr>
            </a:lvl1pPr>
          </a:lstStyle>
          <a:p>
            <a:r>
              <a:rPr lang="en-US" b="0" dirty="0" smtClean="0">
                <a:latin typeface="+mn-lt"/>
              </a:rPr>
              <a:t>If you want to offer support only for certain products, add them. You can also choose which customer contacts are entitled to receive support if only certain people are allowed.</a:t>
            </a:r>
            <a:endParaRPr lang="en-US" b="0" dirty="0">
              <a:latin typeface="+mn-lt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9437" y="2616071"/>
            <a:ext cx="5715000" cy="1409700"/>
          </a:xfrm>
          <a:prstGeom prst="rect">
            <a:avLst/>
          </a:prstGeom>
          <a:noFill/>
          <a:ln w="9525">
            <a:solidFill>
              <a:schemeClr val="bg1">
                <a:lumMod val="85000"/>
              </a:schemeClr>
            </a:solidFill>
            <a:miter lim="800000"/>
            <a:headEnd/>
            <a:tailEnd/>
          </a:ln>
          <a:effectLst/>
        </p:spPr>
      </p:pic>
      <p:pic>
        <p:nvPicPr>
          <p:cNvPr id="18" name="Picture 1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437" y="4487862"/>
            <a:ext cx="5715000" cy="1271031"/>
          </a:xfrm>
          <a:prstGeom prst="rect">
            <a:avLst/>
          </a:prstGeom>
          <a:noFill/>
          <a:ln w="9525">
            <a:solidFill>
              <a:schemeClr val="bg1">
                <a:lumMod val="85000"/>
              </a:schemeClr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14" name="TextBox 14"/>
          <p:cNvSpPr txBox="1"/>
          <p:nvPr/>
        </p:nvSpPr>
        <p:spPr>
          <a:xfrm>
            <a:off x="6477742" y="2572207"/>
            <a:ext cx="2837833" cy="677108"/>
          </a:xfrm>
          <a:prstGeom prst="rect">
            <a:avLst/>
          </a:prstGeom>
          <a:ln>
            <a:noFill/>
            <a:tailEnd type="diamond"/>
          </a:ln>
        </p:spPr>
        <p:txBody>
          <a:bodyPr wrap="square">
            <a:spAutoFit/>
          </a:bodyPr>
          <a:lstStyle>
            <a:defPPr>
              <a:defRPr lang="en-US"/>
            </a:defPPr>
            <a:lvl1pPr>
              <a:defRPr sz="1400" b="1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j-lt"/>
              </a:defRPr>
            </a:lvl1pPr>
          </a:lstStyle>
          <a:p>
            <a:r>
              <a:rPr lang="en-US" b="0" dirty="0" smtClean="0">
                <a:latin typeface="+mn-lt"/>
              </a:rPr>
              <a:t>Click </a:t>
            </a:r>
            <a:r>
              <a:rPr lang="en-US" sz="2400" b="0" dirty="0" smtClean="0">
                <a:latin typeface="+mn-lt"/>
              </a:rPr>
              <a:t>+</a:t>
            </a:r>
            <a:r>
              <a:rPr lang="en-US" b="0" dirty="0" smtClean="0">
                <a:latin typeface="+mn-lt"/>
              </a:rPr>
              <a:t> to </a:t>
            </a:r>
            <a:r>
              <a:rPr lang="en-US" b="0" dirty="0">
                <a:latin typeface="+mn-lt"/>
              </a:rPr>
              <a:t>find and select the </a:t>
            </a:r>
            <a:r>
              <a:rPr lang="en-US" b="0" dirty="0" smtClean="0">
                <a:latin typeface="+mn-lt"/>
              </a:rPr>
              <a:t>product and contact. </a:t>
            </a:r>
            <a:endParaRPr lang="en-US" b="0" dirty="0">
              <a:latin typeface="+mn-lt"/>
            </a:endParaRPr>
          </a:p>
        </p:txBody>
      </p:sp>
      <p:sp>
        <p:nvSpPr>
          <p:cNvPr id="21" name="TextBox 22"/>
          <p:cNvSpPr txBox="1"/>
          <p:nvPr/>
        </p:nvSpPr>
        <p:spPr>
          <a:xfrm>
            <a:off x="6477742" y="3453551"/>
            <a:ext cx="3001963" cy="769441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>
              <a:defRPr sz="1400" b="1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j-lt"/>
              </a:defRPr>
            </a:lvl1pPr>
          </a:lstStyle>
          <a:p>
            <a:r>
              <a:rPr lang="en-US" sz="1100" dirty="0" smtClean="0">
                <a:latin typeface="+mn-lt"/>
              </a:rPr>
              <a:t>Note:</a:t>
            </a:r>
            <a:endParaRPr lang="en-US" sz="1100" dirty="0">
              <a:latin typeface="+mn-lt"/>
            </a:endParaRPr>
          </a:p>
          <a:p>
            <a:r>
              <a:rPr lang="en-US" sz="1100" b="0" dirty="0">
                <a:latin typeface="+mn-lt"/>
              </a:rPr>
              <a:t>If you don’t select a product or contact, the entitlement applies to </a:t>
            </a:r>
            <a:r>
              <a:rPr lang="en-US" sz="1100" b="0" i="1" dirty="0">
                <a:latin typeface="+mn-lt"/>
              </a:rPr>
              <a:t>all</a:t>
            </a:r>
            <a:r>
              <a:rPr lang="en-US" sz="1100" b="0" dirty="0">
                <a:latin typeface="+mn-lt"/>
              </a:rPr>
              <a:t> </a:t>
            </a:r>
            <a:r>
              <a:rPr lang="en-US" sz="1100" b="0" dirty="0" smtClean="0">
                <a:latin typeface="+mn-lt"/>
              </a:rPr>
              <a:t>the customer’s products </a:t>
            </a:r>
            <a:r>
              <a:rPr lang="en-US" sz="1100" b="0" dirty="0">
                <a:latin typeface="+mn-lt"/>
              </a:rPr>
              <a:t>and </a:t>
            </a:r>
            <a:r>
              <a:rPr lang="en-US" sz="1100" b="0" dirty="0" smtClean="0">
                <a:latin typeface="+mn-lt"/>
              </a:rPr>
              <a:t>contacts.</a:t>
            </a:r>
            <a:endParaRPr lang="en-US" sz="1100" b="0" dirty="0">
              <a:latin typeface="+mn-lt"/>
            </a:endParaRPr>
          </a:p>
        </p:txBody>
      </p:sp>
      <p:sp>
        <p:nvSpPr>
          <p:cNvPr id="25" name="Title 4"/>
          <p:cNvSpPr>
            <a:spLocks noGrp="1"/>
          </p:cNvSpPr>
          <p:nvPr>
            <p:ph type="title"/>
          </p:nvPr>
        </p:nvSpPr>
        <p:spPr>
          <a:xfrm>
            <a:off x="424448" y="381181"/>
            <a:ext cx="8232189" cy="1107996"/>
          </a:xfrm>
        </p:spPr>
        <p:txBody>
          <a:bodyPr vert="horz" wrap="square" lIns="146289" tIns="0" rIns="146289" bIns="0" rtlCol="0" anchor="t">
            <a:spAutoFit/>
          </a:bodyPr>
          <a:lstStyle/>
          <a:p>
            <a:r>
              <a:rPr lang="en-US" sz="4000" b="0" dirty="0" smtClean="0">
                <a:cs typeface="+mn-cs"/>
              </a:rPr>
              <a:t>select products and contacts entitled to receive support</a:t>
            </a:r>
            <a:endParaRPr lang="en-US" sz="4000" b="0" dirty="0">
              <a:cs typeface="+mn-cs"/>
            </a:endParaRPr>
          </a:p>
        </p:txBody>
      </p:sp>
      <p:sp>
        <p:nvSpPr>
          <p:cNvPr id="3" name="Rectangle 2"/>
          <p:cNvSpPr/>
          <p:nvPr/>
        </p:nvSpPr>
        <p:spPr bwMode="auto">
          <a:xfrm>
            <a:off x="6008400" y="2616071"/>
            <a:ext cx="286037" cy="268917"/>
          </a:xfrm>
          <a:prstGeom prst="rect">
            <a:avLst/>
          </a:prstGeom>
          <a:noFill/>
          <a:ln w="76200">
            <a:solidFill>
              <a:schemeClr val="accent5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dirty="0" smtClean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20" name="Rectangle 19"/>
          <p:cNvSpPr/>
          <p:nvPr/>
        </p:nvSpPr>
        <p:spPr bwMode="auto">
          <a:xfrm>
            <a:off x="5942726" y="4568696"/>
            <a:ext cx="286037" cy="268917"/>
          </a:xfrm>
          <a:prstGeom prst="rect">
            <a:avLst/>
          </a:prstGeom>
          <a:noFill/>
          <a:ln w="76200">
            <a:solidFill>
              <a:schemeClr val="accent5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dirty="0" smtClean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179231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608012" y="1897062"/>
            <a:ext cx="6372225" cy="3729993"/>
          </a:xfrm>
          <a:prstGeom prst="rect">
            <a:avLst/>
          </a:prstGeom>
          <a:noFill/>
          <a:ln w="9525">
            <a:solidFill>
              <a:schemeClr val="bg1">
                <a:lumMod val="85000"/>
              </a:schemeClr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450598" y="363148"/>
            <a:ext cx="9242677" cy="553998"/>
          </a:xfrm>
        </p:spPr>
        <p:txBody>
          <a:bodyPr vert="horz" wrap="square" lIns="146289" tIns="0" rIns="146289" bIns="0" rtlCol="0" anchor="t">
            <a:spAutoFit/>
          </a:bodyPr>
          <a:lstStyle/>
          <a:p>
            <a:r>
              <a:rPr lang="en-US" sz="4000" b="0" dirty="0">
                <a:cs typeface="+mn-cs"/>
              </a:rPr>
              <a:t>activate the entitlement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31812" y="1401861"/>
            <a:ext cx="8305800" cy="307777"/>
          </a:xfrm>
          <a:prstGeom prst="rect">
            <a:avLst/>
          </a:prstGeom>
          <a:ln>
            <a:noFill/>
            <a:tailEnd type="diamond"/>
          </a:ln>
        </p:spPr>
        <p:txBody>
          <a:bodyPr wrap="square">
            <a:spAutoFit/>
          </a:bodyPr>
          <a:lstStyle>
            <a:defPPr>
              <a:defRPr lang="en-US"/>
            </a:defPPr>
            <a:lvl1pPr>
              <a:defRPr sz="1400" b="1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j-lt"/>
              </a:defRPr>
            </a:lvl1pPr>
          </a:lstStyle>
          <a:p>
            <a:r>
              <a:rPr lang="en-US" b="0" dirty="0" smtClean="0">
                <a:latin typeface="+mn-lt"/>
              </a:rPr>
              <a:t>When you’re ready, click or tap </a:t>
            </a:r>
            <a:r>
              <a:rPr lang="en-US" dirty="0" smtClean="0">
                <a:latin typeface="+mn-lt"/>
              </a:rPr>
              <a:t>Activate</a:t>
            </a:r>
            <a:r>
              <a:rPr lang="en-US" b="0" dirty="0" smtClean="0">
                <a:latin typeface="+mn-lt"/>
              </a:rPr>
              <a:t>. </a:t>
            </a:r>
            <a:endParaRPr lang="en-US" b="0" dirty="0">
              <a:latin typeface="+mn-lt"/>
            </a:endParaRPr>
          </a:p>
        </p:txBody>
      </p:sp>
      <p:sp>
        <p:nvSpPr>
          <p:cNvPr id="9" name="Rectangle 8"/>
          <p:cNvSpPr/>
          <p:nvPr/>
        </p:nvSpPr>
        <p:spPr bwMode="auto">
          <a:xfrm>
            <a:off x="1343226" y="1989990"/>
            <a:ext cx="762000" cy="213849"/>
          </a:xfrm>
          <a:prstGeom prst="rect">
            <a:avLst/>
          </a:prstGeom>
          <a:noFill/>
          <a:ln w="76200">
            <a:solidFill>
              <a:schemeClr val="accent5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32651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66325" algn="l" defTabSz="932651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32651" algn="l" defTabSz="932651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98976" algn="l" defTabSz="932651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65301" algn="l" defTabSz="932651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331627" algn="l" defTabSz="932651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97952" algn="l" defTabSz="932651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64277" algn="l" defTabSz="932651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730604" algn="l" defTabSz="932651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dirty="0" smtClean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630027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453895" y="394479"/>
            <a:ext cx="9242677" cy="553998"/>
          </a:xfrm>
        </p:spPr>
        <p:txBody>
          <a:bodyPr vert="horz" wrap="square" lIns="146289" tIns="0" rIns="146289" bIns="0" rtlCol="0" anchor="t">
            <a:spAutoFit/>
          </a:bodyPr>
          <a:lstStyle/>
          <a:p>
            <a:r>
              <a:rPr lang="en-US" sz="4000" b="0" dirty="0" smtClean="0">
                <a:cs typeface="+mn-cs"/>
              </a:rPr>
              <a:t>what </a:t>
            </a:r>
            <a:r>
              <a:rPr lang="en-US" sz="4000" b="0" dirty="0">
                <a:cs typeface="+mn-cs"/>
              </a:rPr>
              <a:t>your service reps see</a:t>
            </a:r>
          </a:p>
        </p:txBody>
      </p:sp>
      <p:pic>
        <p:nvPicPr>
          <p:cNvPr id="8" name="Picture 7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608969" y="1499340"/>
            <a:ext cx="3932868" cy="4562475"/>
          </a:xfrm>
          <a:prstGeom prst="rect">
            <a:avLst/>
          </a:prstGeom>
          <a:noFill/>
          <a:ln w="9525">
            <a:solidFill>
              <a:schemeClr val="bg1">
                <a:lumMod val="85000"/>
              </a:schemeClr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10" name="TextBox 8"/>
          <p:cNvSpPr txBox="1"/>
          <p:nvPr/>
        </p:nvSpPr>
        <p:spPr>
          <a:xfrm>
            <a:off x="5075233" y="1870146"/>
            <a:ext cx="4381501" cy="738664"/>
          </a:xfrm>
          <a:prstGeom prst="rect">
            <a:avLst/>
          </a:prstGeom>
          <a:ln>
            <a:noFill/>
            <a:tailEnd type="diamond"/>
          </a:ln>
        </p:spPr>
        <p:txBody>
          <a:bodyPr wrap="square">
            <a:spAutoFit/>
          </a:bodyPr>
          <a:lstStyle>
            <a:defPPr>
              <a:defRPr lang="en-US"/>
            </a:defPPr>
            <a:lvl1pPr>
              <a:defRPr sz="1400" b="1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j-lt"/>
              </a:defRPr>
            </a:lvl1pPr>
          </a:lstStyle>
          <a:p>
            <a:r>
              <a:rPr lang="en-US" b="0" dirty="0" smtClean="0">
                <a:latin typeface="+mn-lt"/>
              </a:rPr>
              <a:t>When a service rep creates </a:t>
            </a:r>
            <a:r>
              <a:rPr lang="en-US" b="0" dirty="0">
                <a:latin typeface="+mn-lt"/>
              </a:rPr>
              <a:t>a </a:t>
            </a:r>
            <a:r>
              <a:rPr lang="en-US" b="0" dirty="0" smtClean="0">
                <a:latin typeface="+mn-lt"/>
              </a:rPr>
              <a:t>case for a customer, they’ll be able to see all the entitlements that the customer has. </a:t>
            </a:r>
          </a:p>
        </p:txBody>
      </p:sp>
      <p:sp>
        <p:nvSpPr>
          <p:cNvPr id="9" name="Line Callout 1 (Accent Bar) 8"/>
          <p:cNvSpPr/>
          <p:nvPr/>
        </p:nvSpPr>
        <p:spPr bwMode="auto">
          <a:xfrm flipH="1">
            <a:off x="5075233" y="3878262"/>
            <a:ext cx="3792320" cy="738664"/>
          </a:xfrm>
          <a:prstGeom prst="accentCallout1">
            <a:avLst>
              <a:gd name="adj1" fmla="val 55633"/>
              <a:gd name="adj2" fmla="val 100033"/>
              <a:gd name="adj3" fmla="val 55357"/>
              <a:gd name="adj4" fmla="val 168370"/>
            </a:avLst>
          </a:prstGeom>
          <a:ln>
            <a:solidFill>
              <a:schemeClr val="accent5"/>
            </a:solidFill>
            <a:tailEnd type="diamond"/>
          </a:ln>
        </p:spPr>
        <p:txBody>
          <a:bodyPr wrap="square">
            <a:spAutoFit/>
          </a:bodyPr>
          <a:lstStyle/>
          <a:p>
            <a:r>
              <a:rPr lang="en-US" sz="140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</a:rPr>
              <a:t>If </a:t>
            </a:r>
            <a:r>
              <a:rPr lang="en-US" sz="1400" dirty="0" smtClean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</a:rPr>
              <a:t>there’s an </a:t>
            </a:r>
            <a:r>
              <a:rPr lang="en-US" sz="140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</a:rPr>
              <a:t>entitlement, the SLA associated with the entitlement is applied. Otherwise, the default SLA is applied.</a:t>
            </a:r>
          </a:p>
        </p:txBody>
      </p:sp>
      <p:sp>
        <p:nvSpPr>
          <p:cNvPr id="11" name="Line Callout 1 (Accent Bar) 10"/>
          <p:cNvSpPr/>
          <p:nvPr/>
        </p:nvSpPr>
        <p:spPr bwMode="auto">
          <a:xfrm flipH="1">
            <a:off x="5075233" y="5538595"/>
            <a:ext cx="3792320" cy="523220"/>
          </a:xfrm>
          <a:prstGeom prst="accentCallout1">
            <a:avLst>
              <a:gd name="adj1" fmla="val 55633"/>
              <a:gd name="adj2" fmla="val 100033"/>
              <a:gd name="adj3" fmla="val 65179"/>
              <a:gd name="adj4" fmla="val 168370"/>
            </a:avLst>
          </a:prstGeom>
          <a:ln>
            <a:solidFill>
              <a:schemeClr val="accent5"/>
            </a:solidFill>
            <a:tailEnd type="diamond"/>
          </a:ln>
        </p:spPr>
        <p:txBody>
          <a:bodyPr wrap="square">
            <a:spAutoFit/>
          </a:bodyPr>
          <a:lstStyle/>
          <a:p>
            <a:r>
              <a:rPr lang="en-US" sz="140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</a:rPr>
              <a:t>The </a:t>
            </a:r>
            <a:r>
              <a:rPr lang="en-US" sz="1400" b="1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</a:rPr>
              <a:t>Resolve By </a:t>
            </a:r>
            <a:r>
              <a:rPr lang="en-US" sz="140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</a:rPr>
              <a:t>field shows service reps the date and time they have to resolve the case.</a:t>
            </a:r>
          </a:p>
        </p:txBody>
      </p:sp>
    </p:spTree>
    <p:extLst>
      <p:ext uri="{BB962C8B-B14F-4D97-AF65-F5344CB8AC3E}">
        <p14:creationId xmlns:p14="http://schemas.microsoft.com/office/powerpoint/2010/main" val="42412107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6412" y="331866"/>
            <a:ext cx="8983649" cy="553998"/>
          </a:xfrm>
        </p:spPr>
        <p:txBody>
          <a:bodyPr/>
          <a:lstStyle/>
          <a:p>
            <a:r>
              <a:rPr lang="en-US" sz="4000" b="0" dirty="0">
                <a:cs typeface="+mn-cs"/>
              </a:rPr>
              <a:t>m</a:t>
            </a:r>
            <a:r>
              <a:rPr lang="en-US" sz="4000" b="0" dirty="0" smtClean="0">
                <a:cs typeface="+mn-cs"/>
              </a:rPr>
              <a:t>easure how your team is doing</a:t>
            </a:r>
            <a:endParaRPr lang="en-US" sz="4000" b="0" dirty="0">
              <a:cs typeface="+mn-cs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579437" y="2049462"/>
            <a:ext cx="5638800" cy="263149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932651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66325" algn="l" defTabSz="932651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32651" algn="l" defTabSz="932651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98976" algn="l" defTabSz="932651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65301" algn="l" defTabSz="932651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331627" algn="l" defTabSz="932651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97952" algn="l" defTabSz="932651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64277" algn="l" defTabSz="932651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730604" algn="l" defTabSz="932651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1400" dirty="0" smtClean="0"/>
              <a:t>SLAs let you clearly define various metrics (also known as key performance indicators or KPIs) to measure the performance of your service team. </a:t>
            </a:r>
          </a:p>
          <a:p>
            <a:pPr>
              <a:spcBef>
                <a:spcPts val="600"/>
              </a:spcBef>
            </a:pPr>
            <a:r>
              <a:rPr lang="en-US" sz="1400" b="1" dirty="0" smtClean="0"/>
              <a:t>For example, you can </a:t>
            </a:r>
            <a:r>
              <a:rPr lang="en-US" sz="1400" b="1" dirty="0"/>
              <a:t>set conditions </a:t>
            </a:r>
            <a:r>
              <a:rPr lang="en-US" sz="1400" b="1" dirty="0" smtClean="0"/>
              <a:t>to have your service reps:</a:t>
            </a:r>
            <a:endParaRPr lang="en-US" sz="1400" b="1" dirty="0"/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1400" dirty="0" smtClean="0"/>
              <a:t>Resolve high priority cases for premium customers within 4 hours </a:t>
            </a:r>
            <a:endParaRPr lang="en-US" sz="1400" dirty="0"/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1400" dirty="0"/>
              <a:t>Resolve cases with normal priority in 2 days 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1400" dirty="0" smtClean="0"/>
              <a:t>To help service reps monitor how they’re doing as they work on their cases, you </a:t>
            </a:r>
            <a:r>
              <a:rPr lang="en-US" sz="1400" dirty="0"/>
              <a:t>can define </a:t>
            </a:r>
            <a:r>
              <a:rPr lang="en-US" sz="1400" dirty="0" smtClean="0"/>
              <a:t>what </a:t>
            </a:r>
            <a:r>
              <a:rPr lang="en-US" sz="1400" dirty="0"/>
              <a:t>actions to take </a:t>
            </a:r>
            <a:r>
              <a:rPr lang="en-US" sz="1400" dirty="0" smtClean="0"/>
              <a:t>when a deadline for KPIs is nearing </a:t>
            </a:r>
            <a:r>
              <a:rPr lang="en-US" sz="1400" dirty="0"/>
              <a:t>(called “warning actions</a:t>
            </a:r>
            <a:r>
              <a:rPr lang="en-US" sz="1400" dirty="0" smtClean="0"/>
              <a:t>”), </a:t>
            </a:r>
            <a:r>
              <a:rPr lang="en-US" sz="1400" dirty="0"/>
              <a:t>or when a service rep doesn’t meet the goal (called “failure actions</a:t>
            </a:r>
            <a:r>
              <a:rPr lang="en-US" sz="1400" dirty="0" smtClean="0"/>
              <a:t>”).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364513415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56200" y="2970102"/>
            <a:ext cx="2527300" cy="2390996"/>
          </a:xfrm>
          <a:prstGeom prst="rect">
            <a:avLst/>
          </a:prstGeom>
        </p:spPr>
      </p:pic>
      <p:sp>
        <p:nvSpPr>
          <p:cNvPr id="4" name="Rectangle 3"/>
          <p:cNvSpPr/>
          <p:nvPr>
            <p:custDataLst>
              <p:tags r:id="rId1"/>
            </p:custDataLst>
          </p:nvPr>
        </p:nvSpPr>
        <p:spPr bwMode="auto">
          <a:xfrm>
            <a:off x="2725896" y="1376521"/>
            <a:ext cx="4241483" cy="4241483"/>
          </a:xfrm>
          <a:prstGeom prst="rect">
            <a:avLst/>
          </a:prstGeom>
          <a:solidFill>
            <a:schemeClr val="accent5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40970" tIns="93980" rIns="140970" bIns="9398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dirty="0" smtClean="0">
                <a:solidFill>
                  <a:schemeClr val="bg1"/>
                </a:solidFill>
                <a:ea typeface="Segoe UI" pitchFamily="34" charset="0"/>
                <a:cs typeface="Segoe UI" pitchFamily="34" charset="0"/>
              </a:rPr>
              <a:t/>
            </a:r>
            <a:br>
              <a:rPr lang="en-US" dirty="0" smtClean="0">
                <a:solidFill>
                  <a:schemeClr val="bg1"/>
                </a:solidFill>
                <a:ea typeface="Segoe UI" pitchFamily="34" charset="0"/>
                <a:cs typeface="Segoe UI" pitchFamily="34" charset="0"/>
              </a:rPr>
            </a:br>
            <a:r>
              <a:rPr lang="en-US" sz="1600" dirty="0" smtClean="0">
                <a:solidFill>
                  <a:schemeClr val="bg1"/>
                </a:solidFill>
                <a:ea typeface="Segoe UI" pitchFamily="34" charset="0"/>
                <a:cs typeface="Segoe UI" pitchFamily="34" charset="0"/>
              </a:rPr>
              <a:t/>
            </a:r>
            <a:br>
              <a:rPr lang="en-US" sz="1600" dirty="0" smtClean="0">
                <a:solidFill>
                  <a:schemeClr val="bg1"/>
                </a:solidFill>
                <a:ea typeface="Segoe UI" pitchFamily="34" charset="0"/>
                <a:cs typeface="Segoe UI" pitchFamily="34" charset="0"/>
              </a:rPr>
            </a:br>
            <a:r>
              <a:rPr lang="en-US" sz="1600" dirty="0" smtClean="0">
                <a:solidFill>
                  <a:schemeClr val="bg1"/>
                </a:solidFill>
                <a:ea typeface="Segoe UI" pitchFamily="34" charset="0"/>
                <a:cs typeface="Segoe UI" pitchFamily="34" charset="0"/>
              </a:rPr>
              <a:t>Thanks for reading!</a:t>
            </a:r>
            <a:endParaRPr lang="en-US" sz="1600" dirty="0">
              <a:solidFill>
                <a:schemeClr val="bg1"/>
              </a:solidFill>
              <a:ea typeface="Segoe UI" pitchFamily="34" charset="0"/>
              <a:cs typeface="Segoe UI" pitchFamily="34" charset="0"/>
            </a:endParaRPr>
          </a:p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1400" dirty="0" smtClean="0">
              <a:solidFill>
                <a:schemeClr val="bg1"/>
              </a:solidFill>
              <a:ea typeface="Segoe UI" pitchFamily="34" charset="0"/>
              <a:cs typeface="Segoe UI" pitchFamily="34" charset="0"/>
            </a:endParaRPr>
          </a:p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1400" dirty="0">
              <a:solidFill>
                <a:schemeClr val="bg1"/>
              </a:solidFill>
              <a:ea typeface="Segoe UI" pitchFamily="34" charset="0"/>
              <a:cs typeface="Segoe UI" pitchFamily="34" charset="0"/>
            </a:endParaRPr>
          </a:p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600" dirty="0" smtClean="0">
                <a:solidFill>
                  <a:schemeClr val="bg1"/>
                </a:solidFill>
                <a:ea typeface="Segoe UI" pitchFamily="34" charset="0"/>
                <a:cs typeface="Segoe UI" pitchFamily="34" charset="0"/>
              </a:rPr>
              <a:t>Did this eBook help you? </a:t>
            </a:r>
            <a:br>
              <a:rPr lang="en-US" sz="1600" dirty="0" smtClean="0">
                <a:solidFill>
                  <a:schemeClr val="bg1"/>
                </a:solidFill>
                <a:ea typeface="Segoe UI" pitchFamily="34" charset="0"/>
                <a:cs typeface="Segoe UI" pitchFamily="34" charset="0"/>
              </a:rPr>
            </a:br>
            <a:r>
              <a:rPr lang="en-US" sz="1600" dirty="0" smtClean="0">
                <a:solidFill>
                  <a:schemeClr val="bg1"/>
                </a:solidFill>
                <a:ea typeface="Segoe UI" pitchFamily="34" charset="0"/>
                <a:cs typeface="Segoe UI" pitchFamily="34" charset="0"/>
                <a:hlinkClick r:id="rId4"/>
              </a:rPr>
              <a:t>Send us a quick note</a:t>
            </a:r>
            <a:r>
              <a:rPr lang="en-US" sz="1600" dirty="0" smtClean="0">
                <a:solidFill>
                  <a:schemeClr val="bg1"/>
                </a:solidFill>
                <a:ea typeface="Segoe UI" pitchFamily="34" charset="0"/>
                <a:cs typeface="Segoe UI" pitchFamily="34" charset="0"/>
              </a:rPr>
              <a:t>. </a:t>
            </a:r>
            <a:br>
              <a:rPr lang="en-US" sz="1600" dirty="0" smtClean="0">
                <a:solidFill>
                  <a:schemeClr val="bg1"/>
                </a:solidFill>
                <a:ea typeface="Segoe UI" pitchFamily="34" charset="0"/>
                <a:cs typeface="Segoe UI" pitchFamily="34" charset="0"/>
              </a:rPr>
            </a:br>
            <a:r>
              <a:rPr lang="en-US" sz="1600" dirty="0" smtClean="0">
                <a:solidFill>
                  <a:schemeClr val="bg1"/>
                </a:solidFill>
                <a:ea typeface="Segoe UI" pitchFamily="34" charset="0"/>
                <a:cs typeface="Segoe UI" pitchFamily="34" charset="0"/>
              </a:rPr>
              <a:t>We’d love to know what you think.</a:t>
            </a:r>
          </a:p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1400" dirty="0" smtClean="0">
              <a:solidFill>
                <a:schemeClr val="bg1"/>
              </a:solidFill>
              <a:ea typeface="Segoe UI" pitchFamily="34" charset="0"/>
              <a:cs typeface="Segoe UI" pitchFamily="34" charset="0"/>
            </a:endParaRPr>
          </a:p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1400" dirty="0" smtClean="0">
              <a:solidFill>
                <a:schemeClr val="bg1"/>
              </a:solidFill>
              <a:ea typeface="Segoe UI" pitchFamily="34" charset="0"/>
              <a:cs typeface="Segoe UI" pitchFamily="34" charset="0"/>
            </a:endParaRPr>
          </a:p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1400" dirty="0">
              <a:solidFill>
                <a:schemeClr val="bg1"/>
              </a:solidFill>
              <a:ea typeface="Segoe UI" pitchFamily="34" charset="0"/>
              <a:cs typeface="Segoe UI" pitchFamily="34" charset="0"/>
            </a:endParaRPr>
          </a:p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200" dirty="0">
                <a:solidFill>
                  <a:schemeClr val="bg1"/>
                </a:solidFill>
                <a:ea typeface="Segoe UI" pitchFamily="34" charset="0"/>
                <a:cs typeface="Segoe UI" pitchFamily="34" charset="0"/>
                <a:hlinkClick r:id="rId5"/>
              </a:rPr>
              <a:t>Customer Center</a:t>
            </a:r>
            <a:endParaRPr lang="en-US" sz="1200" dirty="0">
              <a:solidFill>
                <a:schemeClr val="bg1"/>
              </a:soli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2" name="Rectangle 1"/>
          <p:cNvSpPr/>
          <p:nvPr/>
        </p:nvSpPr>
        <p:spPr bwMode="auto">
          <a:xfrm>
            <a:off x="8656637" y="6011862"/>
            <a:ext cx="762000" cy="609600"/>
          </a:xfrm>
          <a:prstGeom prst="rect">
            <a:avLst/>
          </a:prstGeom>
          <a:solidFill>
            <a:schemeClr val="bg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dirty="0" smtClean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084637" y="5021262"/>
            <a:ext cx="1447800" cy="420115"/>
          </a:xfrm>
          <a:prstGeom prst="rect">
            <a:avLst/>
          </a:prstGeom>
          <a:noFill/>
        </p:spPr>
        <p:txBody>
          <a:bodyPr wrap="square" lIns="182880" tIns="146304" rIns="182880" bIns="146304" rtlCol="0">
            <a:spAutoFit/>
          </a:bodyPr>
          <a:lstStyle/>
          <a:p>
            <a:pPr algn="ctr">
              <a:lnSpc>
                <a:spcPct val="90000"/>
              </a:lnSpc>
              <a:spcAft>
                <a:spcPts val="600"/>
              </a:spcAft>
            </a:pPr>
            <a:r>
              <a:rPr lang="en-US" sz="900" dirty="0" smtClean="0">
                <a:solidFill>
                  <a:schemeClr val="bg1"/>
                </a:solidFill>
              </a:rPr>
              <a:t>Version 6.1.0</a:t>
            </a:r>
          </a:p>
        </p:txBody>
      </p:sp>
    </p:spTree>
    <p:extLst>
      <p:ext uri="{BB962C8B-B14F-4D97-AF65-F5344CB8AC3E}">
        <p14:creationId xmlns:p14="http://schemas.microsoft.com/office/powerpoint/2010/main" val="17520596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2"/>
          <p:cNvSpPr>
            <a:spLocks noGrp="1"/>
          </p:cNvSpPr>
          <p:nvPr>
            <p:ph type="title"/>
          </p:nvPr>
        </p:nvSpPr>
        <p:spPr>
          <a:xfrm>
            <a:off x="503237" y="449262"/>
            <a:ext cx="8056626" cy="553998"/>
          </a:xfrm>
        </p:spPr>
        <p:txBody>
          <a:bodyPr vert="horz" wrap="square" lIns="146289" tIns="0" rIns="146289" bIns="0" rtlCol="0" anchor="t">
            <a:spAutoFit/>
          </a:bodyPr>
          <a:lstStyle/>
          <a:p>
            <a:r>
              <a:rPr lang="en-US" sz="4000" b="0" dirty="0" smtClean="0">
                <a:cs typeface="+mn-cs"/>
              </a:rPr>
              <a:t>help your team resolve cases on time</a:t>
            </a:r>
            <a:endParaRPr lang="en-US" sz="4000" b="0" dirty="0">
              <a:cs typeface="+mn-cs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579437" y="1574402"/>
            <a:ext cx="4572000" cy="1538883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932651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66325" algn="l" defTabSz="932651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32651" algn="l" defTabSz="932651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98976" algn="l" defTabSz="932651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65301" algn="l" defTabSz="932651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331627" algn="l" defTabSz="932651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97952" algn="l" defTabSz="932651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64277" algn="l" defTabSz="932651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730604" algn="l" defTabSz="932651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1400" dirty="0" smtClean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</a:rPr>
              <a:t>While they work with a customer, service reps can see at a glance if the </a:t>
            </a:r>
            <a:r>
              <a:rPr lang="en-US" sz="140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</a:rPr>
              <a:t>customer </a:t>
            </a:r>
            <a:r>
              <a:rPr lang="en-US" sz="1400" dirty="0" smtClean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</a:rPr>
              <a:t>is </a:t>
            </a:r>
            <a:r>
              <a:rPr lang="en-US" sz="140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</a:rPr>
              <a:t>entitled to support for the product or service </a:t>
            </a:r>
            <a:r>
              <a:rPr lang="en-US" sz="1400" dirty="0" smtClean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</a:rPr>
              <a:t>they purchased.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140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</a:rPr>
              <a:t>With SLAs and a countdown timer, service reps can see how much time they have to resolve their cases, and </a:t>
            </a:r>
            <a:r>
              <a:rPr lang="en-US" sz="1400" dirty="0" smtClean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</a:rPr>
              <a:t>know which ones to tackle first.</a:t>
            </a:r>
            <a:endParaRPr lang="en-US" sz="1400" dirty="0">
              <a:gradFill>
                <a:gsLst>
                  <a:gs pos="1250">
                    <a:schemeClr val="tx1"/>
                  </a:gs>
                  <a:gs pos="100000">
                    <a:schemeClr val="tx1"/>
                  </a:gs>
                </a:gsLst>
                <a:lin ang="5400000" scaled="0"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112320197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081" y="394533"/>
            <a:ext cx="8716956" cy="1107996"/>
          </a:xfrm>
        </p:spPr>
        <p:txBody>
          <a:bodyPr vert="horz" wrap="square" lIns="146289" tIns="0" rIns="146289" bIns="0" rtlCol="0" anchor="t">
            <a:spAutoFit/>
          </a:bodyPr>
          <a:lstStyle/>
          <a:p>
            <a:r>
              <a:rPr lang="en-US" sz="4000" b="0" dirty="0">
                <a:cs typeface="+mn-cs"/>
              </a:rPr>
              <a:t>define </a:t>
            </a:r>
            <a:r>
              <a:rPr lang="en-US" sz="4000" b="0" dirty="0" smtClean="0">
                <a:cs typeface="+mn-cs"/>
              </a:rPr>
              <a:t>the amount of support allowed based on what a customer buys</a:t>
            </a:r>
            <a:endParaRPr lang="en-US" sz="4000" b="0" dirty="0">
              <a:cs typeface="+mn-cs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41384" y="1820862"/>
            <a:ext cx="5614522" cy="3893374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>
              <a:defRPr sz="1400" b="1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j-lt"/>
              </a:defRPr>
            </a:lvl1pPr>
          </a:lstStyle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b="0" dirty="0" smtClean="0">
                <a:latin typeface="+mn-lt"/>
              </a:rPr>
              <a:t>Based on what your customers purchase, you can create entitlements to define how much support your customers are eligible for. 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dirty="0" smtClean="0">
                <a:latin typeface="+mn-lt"/>
              </a:rPr>
              <a:t>When a </a:t>
            </a:r>
            <a:r>
              <a:rPr lang="en-US" dirty="0">
                <a:latin typeface="+mn-lt"/>
              </a:rPr>
              <a:t>customer </a:t>
            </a:r>
            <a:r>
              <a:rPr lang="en-US" dirty="0" smtClean="0">
                <a:latin typeface="+mn-lt"/>
              </a:rPr>
              <a:t>calls, </a:t>
            </a:r>
            <a:r>
              <a:rPr lang="en-US" dirty="0">
                <a:latin typeface="+mn-lt"/>
              </a:rPr>
              <a:t>the service rep </a:t>
            </a:r>
            <a:r>
              <a:rPr lang="en-US" dirty="0" smtClean="0">
                <a:latin typeface="+mn-lt"/>
              </a:rPr>
              <a:t>sees:</a:t>
            </a:r>
            <a:endParaRPr lang="en-US" dirty="0">
              <a:latin typeface="+mn-lt"/>
            </a:endParaRP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b="0" dirty="0" smtClean="0">
                <a:latin typeface="+mn-lt"/>
              </a:rPr>
              <a:t>If the </a:t>
            </a:r>
            <a:r>
              <a:rPr lang="en-US" b="0" dirty="0">
                <a:latin typeface="+mn-lt"/>
              </a:rPr>
              <a:t>customer </a:t>
            </a:r>
            <a:r>
              <a:rPr lang="en-US" b="0" dirty="0" smtClean="0">
                <a:latin typeface="+mn-lt"/>
              </a:rPr>
              <a:t>is eligible for support</a:t>
            </a:r>
            <a:endParaRPr lang="en-US" b="0" dirty="0">
              <a:latin typeface="+mn-lt"/>
            </a:endParaRP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b="0" dirty="0" smtClean="0">
                <a:latin typeface="+mn-lt"/>
              </a:rPr>
              <a:t>If the customer has any support left </a:t>
            </a:r>
            <a:endParaRPr lang="en-US" b="0" dirty="0">
              <a:latin typeface="+mn-lt"/>
            </a:endParaRP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b="0" dirty="0" smtClean="0">
                <a:latin typeface="+mn-lt"/>
              </a:rPr>
              <a:t>Whether the channel (for </a:t>
            </a:r>
            <a:r>
              <a:rPr lang="en-US" b="0" dirty="0">
                <a:latin typeface="+mn-lt"/>
              </a:rPr>
              <a:t>example, email or phone </a:t>
            </a:r>
            <a:r>
              <a:rPr lang="en-US" b="0" dirty="0" smtClean="0">
                <a:latin typeface="+mn-lt"/>
              </a:rPr>
              <a:t>call) the </a:t>
            </a:r>
            <a:r>
              <a:rPr lang="en-US" b="0" dirty="0">
                <a:latin typeface="+mn-lt"/>
              </a:rPr>
              <a:t>customer </a:t>
            </a:r>
            <a:r>
              <a:rPr lang="en-US" b="0" dirty="0" smtClean="0">
                <a:latin typeface="+mn-lt"/>
              </a:rPr>
              <a:t>used to </a:t>
            </a:r>
            <a:r>
              <a:rPr lang="en-US" b="0" dirty="0">
                <a:latin typeface="+mn-lt"/>
              </a:rPr>
              <a:t>contact the service team is supported under the </a:t>
            </a:r>
            <a:r>
              <a:rPr lang="en-US" b="0" dirty="0" smtClean="0">
                <a:latin typeface="+mn-lt"/>
              </a:rPr>
              <a:t>entitlement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b="0" dirty="0" smtClean="0">
                <a:latin typeface="+mn-lt"/>
              </a:rPr>
              <a:t>And</a:t>
            </a:r>
            <a:r>
              <a:rPr lang="en-US" b="0" dirty="0">
                <a:latin typeface="+mn-lt"/>
              </a:rPr>
              <a:t>, </a:t>
            </a:r>
            <a:r>
              <a:rPr lang="en-US" b="0" dirty="0" smtClean="0">
                <a:latin typeface="+mn-lt"/>
              </a:rPr>
              <a:t>because service reps know when entitlements are running out, you </a:t>
            </a:r>
            <a:r>
              <a:rPr lang="en-US" b="0" dirty="0">
                <a:latin typeface="+mn-lt"/>
              </a:rPr>
              <a:t>may be able to improve service </a:t>
            </a:r>
            <a:r>
              <a:rPr lang="en-US" b="0" dirty="0" smtClean="0">
                <a:latin typeface="+mn-lt"/>
              </a:rPr>
              <a:t>revenue by training service reps to let your customers know when it’s time to renew.</a:t>
            </a:r>
            <a:endParaRPr lang="en-US" b="0" dirty="0">
              <a:latin typeface="+mn-lt"/>
            </a:endParaRP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b="0" dirty="0">
              <a:latin typeface="+mn-lt"/>
            </a:endParaRPr>
          </a:p>
          <a:p>
            <a:endParaRPr lang="en-US" b="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0578217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521303" y="1519156"/>
            <a:ext cx="5544534" cy="3062377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>
              <a:defRPr sz="1400" b="1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j-lt"/>
              </a:defRPr>
            </a:lvl1pPr>
          </a:lstStyle>
          <a:p>
            <a:pPr>
              <a:spcBef>
                <a:spcPts val="600"/>
              </a:spcBef>
            </a:pPr>
            <a:r>
              <a:rPr lang="en-US" dirty="0" smtClean="0">
                <a:latin typeface="+mn-lt"/>
              </a:rPr>
              <a:t>Contoso, a consumer electronics company, sells 3D printers.</a:t>
            </a:r>
            <a:endParaRPr lang="en-US" dirty="0">
              <a:latin typeface="+mn-lt"/>
            </a:endParaRPr>
          </a:p>
          <a:p>
            <a:pPr>
              <a:spcBef>
                <a:spcPts val="600"/>
              </a:spcBef>
            </a:pPr>
            <a:r>
              <a:rPr lang="en-US" b="0" dirty="0" smtClean="0">
                <a:latin typeface="+mn-lt"/>
              </a:rPr>
              <a:t>Using entitlements, they offer amounts of support like this:</a:t>
            </a:r>
            <a:endParaRPr lang="en-US" b="0" dirty="0">
              <a:latin typeface="+mn-lt"/>
            </a:endParaRPr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b="0" dirty="0">
                <a:latin typeface="+mn-lt"/>
              </a:rPr>
              <a:t>Premium customers </a:t>
            </a:r>
            <a:r>
              <a:rPr lang="en-US" b="0" dirty="0" smtClean="0">
                <a:latin typeface="+mn-lt"/>
              </a:rPr>
              <a:t>who buy three printers are </a:t>
            </a:r>
            <a:r>
              <a:rPr lang="en-US" b="0" dirty="0">
                <a:latin typeface="+mn-lt"/>
              </a:rPr>
              <a:t>eligible for 200 cases per </a:t>
            </a:r>
            <a:r>
              <a:rPr lang="en-US" b="0" dirty="0" smtClean="0">
                <a:latin typeface="+mn-lt"/>
              </a:rPr>
              <a:t>month. Cases can come from phone calls, email, Facebook posts, and Twitter.</a:t>
            </a:r>
            <a:endParaRPr lang="en-US" b="0" dirty="0">
              <a:latin typeface="+mn-lt"/>
            </a:endParaRPr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b="0" dirty="0" smtClean="0">
                <a:latin typeface="+mn-lt"/>
              </a:rPr>
              <a:t>Standard customers who buy one printer are eligible </a:t>
            </a:r>
            <a:r>
              <a:rPr lang="en-US" b="0" dirty="0">
                <a:latin typeface="+mn-lt"/>
              </a:rPr>
              <a:t>for 100 cases per </a:t>
            </a:r>
            <a:r>
              <a:rPr lang="en-US" b="0" dirty="0" smtClean="0">
                <a:latin typeface="+mn-lt"/>
              </a:rPr>
              <a:t>month. </a:t>
            </a:r>
            <a:r>
              <a:rPr lang="en-US" b="0" dirty="0">
                <a:latin typeface="+mn-lt"/>
              </a:rPr>
              <a:t>50 </a:t>
            </a:r>
            <a:r>
              <a:rPr lang="en-US" b="0" dirty="0" smtClean="0">
                <a:latin typeface="+mn-lt"/>
              </a:rPr>
              <a:t>of these cases can come from phone calls, </a:t>
            </a:r>
            <a:r>
              <a:rPr lang="en-US" b="0" dirty="0">
                <a:latin typeface="+mn-lt"/>
              </a:rPr>
              <a:t>and 50 </a:t>
            </a:r>
            <a:r>
              <a:rPr lang="en-US" b="0" dirty="0" smtClean="0">
                <a:latin typeface="+mn-lt"/>
              </a:rPr>
              <a:t>from email. None can come from social media sources.</a:t>
            </a:r>
          </a:p>
          <a:p>
            <a:pPr>
              <a:spcBef>
                <a:spcPts val="600"/>
              </a:spcBef>
            </a:pPr>
            <a:r>
              <a:rPr lang="en-US" b="0" dirty="0" smtClean="0">
                <a:latin typeface="+mn-lt"/>
              </a:rPr>
              <a:t>As they handle cases, Contoso service reps see immediately if they’re working with a premium or standard customer, where the case came from, and how many cases are left.</a:t>
            </a:r>
            <a:endParaRPr lang="en-US" b="0" dirty="0">
              <a:latin typeface="+mn-lt"/>
            </a:endParaRPr>
          </a:p>
          <a:p>
            <a:pPr>
              <a:spcBef>
                <a:spcPts val="600"/>
              </a:spcBef>
            </a:pPr>
            <a:endParaRPr lang="en-US" b="0" dirty="0">
              <a:latin typeface="+mn-lt"/>
            </a:endParaRPr>
          </a:p>
        </p:txBody>
      </p:sp>
      <p:sp>
        <p:nvSpPr>
          <p:cNvPr id="8" name="Title 4"/>
          <p:cNvSpPr>
            <a:spLocks noGrp="1"/>
          </p:cNvSpPr>
          <p:nvPr>
            <p:ph type="title"/>
          </p:nvPr>
        </p:nvSpPr>
        <p:spPr>
          <a:xfrm>
            <a:off x="463298" y="411162"/>
            <a:ext cx="8663239" cy="553998"/>
          </a:xfrm>
        </p:spPr>
        <p:txBody>
          <a:bodyPr vert="horz" wrap="square" lIns="146289" tIns="0" rIns="146289" bIns="0" rtlCol="0" anchor="t">
            <a:spAutoFit/>
          </a:bodyPr>
          <a:lstStyle/>
          <a:p>
            <a:r>
              <a:rPr lang="en-US" sz="4000" b="0" dirty="0">
                <a:cs typeface="+mn-cs"/>
              </a:rPr>
              <a:t>l</a:t>
            </a:r>
            <a:r>
              <a:rPr lang="en-US" sz="4000" b="0" dirty="0" smtClean="0">
                <a:cs typeface="+mn-cs"/>
              </a:rPr>
              <a:t>et’s look at an example</a:t>
            </a:r>
            <a:endParaRPr lang="en-US" sz="4000" b="0" dirty="0"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9080883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6446837" y="1479603"/>
            <a:ext cx="2895600" cy="2967309"/>
          </a:xfrm>
          <a:prstGeom prst="rect">
            <a:avLst/>
          </a:prstGeom>
        </p:spPr>
        <p:txBody>
          <a:bodyPr wrap="square" lIns="88732" tIns="44366" rIns="88732" bIns="44366">
            <a:spAutoFit/>
          </a:bodyPr>
          <a:lstStyle>
            <a:defPPr>
              <a:defRPr lang="en-US"/>
            </a:defPPr>
            <a:lvl1pPr marL="0" algn="l" defTabSz="932651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66325" algn="l" defTabSz="932651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32651" algn="l" defTabSz="932651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98976" algn="l" defTabSz="932651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65301" algn="l" defTabSz="932651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331627" algn="l" defTabSz="932651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97952" algn="l" defTabSz="932651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64277" algn="l" defTabSz="932651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730604" algn="l" defTabSz="932651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081" lvl="1"/>
            <a:r>
              <a:rPr lang="en-IN" sz="1400" dirty="0" smtClean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</a:rPr>
              <a:t>You can keep track of how your service team is doing by taking a look at your dashboard, which includes charts and graphs that give you a quick snapshot of key performance metrics.</a:t>
            </a:r>
          </a:p>
          <a:p>
            <a:pPr marL="3081" lvl="1">
              <a:spcBef>
                <a:spcPts val="600"/>
              </a:spcBef>
            </a:pPr>
            <a:r>
              <a:rPr lang="en-IN" sz="1400" dirty="0" smtClean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</a:rPr>
              <a:t>Keep tabs on things like how many active cases your team is working on, and how they’re doing meeting their service goals. </a:t>
            </a:r>
          </a:p>
          <a:p>
            <a:pPr marL="3081" lvl="1"/>
            <a:endParaRPr lang="en-IN" sz="1400" dirty="0">
              <a:gradFill>
                <a:gsLst>
                  <a:gs pos="1250">
                    <a:schemeClr val="tx1"/>
                  </a:gs>
                  <a:gs pos="100000">
                    <a:schemeClr val="tx1"/>
                  </a:gs>
                </a:gsLst>
                <a:lin ang="5400000" scaled="0"/>
              </a:gradFill>
            </a:endParaRPr>
          </a:p>
          <a:p>
            <a:pPr marL="3081" lvl="1"/>
            <a:r>
              <a:rPr lang="en-US" sz="1400" dirty="0" smtClean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</a:rPr>
              <a:t>To get to the dashboard, click </a:t>
            </a:r>
            <a:r>
              <a:rPr lang="en-US" sz="140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</a:rPr>
              <a:t>or tap the </a:t>
            </a:r>
            <a:r>
              <a:rPr lang="en-US" sz="1400" b="1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</a:rPr>
              <a:t>H</a:t>
            </a:r>
            <a:r>
              <a:rPr lang="en-US" sz="1400" b="1" dirty="0" smtClean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</a:rPr>
              <a:t>ome</a:t>
            </a:r>
            <a:r>
              <a:rPr lang="en-US" sz="1400" dirty="0" smtClean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</a:rPr>
              <a:t> </a:t>
            </a:r>
            <a:r>
              <a:rPr lang="en-US" sz="140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</a:rPr>
              <a:t>icon on the nav </a:t>
            </a:r>
            <a:r>
              <a:rPr lang="en-US" sz="1400" dirty="0" smtClean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</a:rPr>
              <a:t>bar.</a:t>
            </a:r>
            <a:endParaRPr lang="en-US" sz="1400" dirty="0">
              <a:gradFill>
                <a:gsLst>
                  <a:gs pos="1250">
                    <a:schemeClr val="tx1"/>
                  </a:gs>
                  <a:gs pos="100000">
                    <a:schemeClr val="tx1"/>
                  </a:gs>
                </a:gsLst>
                <a:lin ang="5400000" scaled="0"/>
              </a:gradFill>
            </a:endParaRPr>
          </a:p>
        </p:txBody>
      </p:sp>
      <p:sp>
        <p:nvSpPr>
          <p:cNvPr id="13" name="Title 4"/>
          <p:cNvSpPr>
            <a:spLocks noGrp="1"/>
          </p:cNvSpPr>
          <p:nvPr>
            <p:ph type="title"/>
          </p:nvPr>
        </p:nvSpPr>
        <p:spPr>
          <a:xfrm>
            <a:off x="427037" y="394030"/>
            <a:ext cx="9266238" cy="553998"/>
          </a:xfrm>
        </p:spPr>
        <p:txBody>
          <a:bodyPr vert="horz" wrap="square" lIns="146289" tIns="0" rIns="146289" bIns="0" rtlCol="0" anchor="t">
            <a:spAutoFit/>
          </a:bodyPr>
          <a:lstStyle/>
          <a:p>
            <a:r>
              <a:rPr lang="en-US" sz="4000" b="0" dirty="0" smtClean="0">
                <a:cs typeface="+mn-cs"/>
              </a:rPr>
              <a:t>track your team’s progress on the dashboard</a:t>
            </a:r>
            <a:endParaRPr lang="en-US" sz="4000" b="0" dirty="0">
              <a:cs typeface="+mn-cs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r="32968"/>
          <a:stretch/>
        </p:blipFill>
        <p:spPr>
          <a:xfrm>
            <a:off x="427036" y="1366944"/>
            <a:ext cx="5774417" cy="4187718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sp>
        <p:nvSpPr>
          <p:cNvPr id="20" name="Rectangle 19"/>
          <p:cNvSpPr/>
          <p:nvPr/>
        </p:nvSpPr>
        <p:spPr bwMode="auto">
          <a:xfrm>
            <a:off x="1493837" y="1366944"/>
            <a:ext cx="304800" cy="225318"/>
          </a:xfrm>
          <a:prstGeom prst="rect">
            <a:avLst/>
          </a:prstGeom>
          <a:noFill/>
          <a:ln w="76200">
            <a:solidFill>
              <a:schemeClr val="accent5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dirty="0" smtClean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486041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4"/>
          <p:cNvSpPr>
            <a:spLocks noGrp="1"/>
          </p:cNvSpPr>
          <p:nvPr>
            <p:ph type="title"/>
          </p:nvPr>
        </p:nvSpPr>
        <p:spPr>
          <a:xfrm>
            <a:off x="445016" y="371553"/>
            <a:ext cx="9204575" cy="553998"/>
          </a:xfrm>
        </p:spPr>
        <p:txBody>
          <a:bodyPr vert="horz" wrap="square" lIns="146289" tIns="0" rIns="146289" bIns="0" rtlCol="0" anchor="t">
            <a:spAutoFit/>
          </a:bodyPr>
          <a:lstStyle/>
          <a:p>
            <a:r>
              <a:rPr lang="en-US" sz="4000" b="0" dirty="0">
                <a:cs typeface="+mn-cs"/>
              </a:rPr>
              <a:t>see </a:t>
            </a:r>
            <a:r>
              <a:rPr lang="en-US" sz="4000" b="0" dirty="0" smtClean="0">
                <a:cs typeface="+mn-cs"/>
              </a:rPr>
              <a:t>how many cases are running out of time</a:t>
            </a:r>
            <a:endParaRPr lang="en-US" sz="4000" b="0" dirty="0">
              <a:cs typeface="+mn-cs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1837" y="1516062"/>
            <a:ext cx="4681357" cy="3090283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  <a:effectLst/>
        </p:spPr>
      </p:pic>
      <p:sp>
        <p:nvSpPr>
          <p:cNvPr id="12" name="TextBox 11"/>
          <p:cNvSpPr txBox="1"/>
          <p:nvPr/>
        </p:nvSpPr>
        <p:spPr>
          <a:xfrm>
            <a:off x="5761037" y="1456300"/>
            <a:ext cx="3276600" cy="255454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>
              <a:defRPr sz="1400" b="1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j-lt"/>
              </a:defRPr>
            </a:lvl1pPr>
          </a:lstStyle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b="0" dirty="0" smtClean="0">
                <a:latin typeface="+mn-lt"/>
                <a:ea typeface="Segoe UI" panose="020B0502040204020203" pitchFamily="34" charset="0"/>
                <a:cs typeface="Segoe UI" panose="020B0502040204020203" pitchFamily="34" charset="0"/>
              </a:rPr>
              <a:t>Here’s an example of a chart that shows you how many cases are getting close to their SLA deadline. 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b="0" dirty="0" smtClean="0">
                <a:latin typeface="+mn-lt"/>
                <a:ea typeface="Segoe UI" panose="020B0502040204020203" pitchFamily="34" charset="0"/>
                <a:cs typeface="Segoe UI" panose="020B0502040204020203" pitchFamily="34" charset="0"/>
              </a:rPr>
              <a:t>You can also see how many cases were resolved on time, how many your agents are working on, and for how many cases the SLA deadline wasn’t met. 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b="0" dirty="0" smtClean="0">
                <a:latin typeface="+mn-lt"/>
                <a:ea typeface="Segoe UI" panose="020B0502040204020203" pitchFamily="34" charset="0"/>
                <a:cs typeface="Segoe UI" panose="020B0502040204020203" pitchFamily="34" charset="0"/>
              </a:rPr>
              <a:t>This </a:t>
            </a:r>
            <a:r>
              <a:rPr lang="en-US" b="0" dirty="0">
                <a:latin typeface="+mn-lt"/>
                <a:ea typeface="Segoe UI" panose="020B0502040204020203" pitchFamily="34" charset="0"/>
                <a:cs typeface="Segoe UI" panose="020B0502040204020203" pitchFamily="34" charset="0"/>
              </a:rPr>
              <a:t>chart </a:t>
            </a:r>
            <a:r>
              <a:rPr lang="en-US" b="0" dirty="0" smtClean="0">
                <a:latin typeface="+mn-lt"/>
                <a:ea typeface="Segoe UI" panose="020B0502040204020203" pitchFamily="34" charset="0"/>
                <a:cs typeface="Segoe UI" panose="020B0502040204020203" pitchFamily="34" charset="0"/>
              </a:rPr>
              <a:t>is </a:t>
            </a:r>
            <a:r>
              <a:rPr lang="en-US" b="0" dirty="0">
                <a:latin typeface="+mn-lt"/>
                <a:ea typeface="Segoe UI" panose="020B0502040204020203" pitchFamily="34" charset="0"/>
                <a:cs typeface="Segoe UI" panose="020B0502040204020203" pitchFamily="34" charset="0"/>
              </a:rPr>
              <a:t>called </a:t>
            </a:r>
            <a:r>
              <a:rPr lang="en-US" dirty="0">
                <a:latin typeface="+mn-lt"/>
                <a:ea typeface="Segoe UI" panose="020B0502040204020203" pitchFamily="34" charset="0"/>
                <a:cs typeface="Segoe UI" panose="020B0502040204020203" pitchFamily="34" charset="0"/>
              </a:rPr>
              <a:t>Cases by SLA Status Over </a:t>
            </a:r>
            <a:r>
              <a:rPr lang="en-US" dirty="0" smtClean="0">
                <a:latin typeface="+mn-lt"/>
                <a:ea typeface="Segoe UI" panose="020B0502040204020203" pitchFamily="34" charset="0"/>
                <a:cs typeface="Segoe UI" panose="020B0502040204020203" pitchFamily="34" charset="0"/>
              </a:rPr>
              <a:t>Week</a:t>
            </a:r>
            <a:r>
              <a:rPr lang="en-US" b="0" dirty="0" smtClean="0">
                <a:latin typeface="+mn-lt"/>
                <a:ea typeface="Segoe UI" panose="020B0502040204020203" pitchFamily="34" charset="0"/>
                <a:cs typeface="Segoe UI" panose="020B0502040204020203" pitchFamily="34" charset="0"/>
              </a:rPr>
              <a:t>.</a:t>
            </a:r>
            <a:endParaRPr lang="en-US" b="0" dirty="0">
              <a:latin typeface="+mn-lt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7075720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4"/>
          <p:cNvSpPr>
            <a:spLocks noGrp="1"/>
          </p:cNvSpPr>
          <p:nvPr>
            <p:ph type="title"/>
          </p:nvPr>
        </p:nvSpPr>
        <p:spPr>
          <a:xfrm>
            <a:off x="445016" y="371553"/>
            <a:ext cx="9204575" cy="553998"/>
          </a:xfrm>
        </p:spPr>
        <p:txBody>
          <a:bodyPr vert="horz" wrap="square" lIns="146289" tIns="0" rIns="146289" bIns="0" rtlCol="0" anchor="t">
            <a:spAutoFit/>
          </a:bodyPr>
          <a:lstStyle/>
          <a:p>
            <a:r>
              <a:rPr lang="en-US" sz="4000" b="0" dirty="0" smtClean="0">
                <a:cs typeface="+mn-cs"/>
              </a:rPr>
              <a:t>know whose entitlements are expiring</a:t>
            </a:r>
            <a:endParaRPr lang="en-US" sz="4000" b="0" dirty="0">
              <a:cs typeface="+mn-cs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r="2663"/>
          <a:stretch/>
        </p:blipFill>
        <p:spPr>
          <a:xfrm>
            <a:off x="731837" y="1516062"/>
            <a:ext cx="5040225" cy="2819400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  <a:effectLst/>
        </p:spPr>
      </p:pic>
      <p:sp>
        <p:nvSpPr>
          <p:cNvPr id="13" name="TextBox 12"/>
          <p:cNvSpPr txBox="1"/>
          <p:nvPr/>
        </p:nvSpPr>
        <p:spPr>
          <a:xfrm>
            <a:off x="5989637" y="1516062"/>
            <a:ext cx="3276600" cy="3139321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>
              <a:defRPr sz="1400" b="1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j-lt"/>
              </a:defRPr>
            </a:lvl1pPr>
          </a:lstStyle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b="0" dirty="0" smtClean="0">
                <a:latin typeface="+mn-lt"/>
              </a:rPr>
              <a:t>You can also keep track of your customers’ entitlements on your dashboard.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b="0" dirty="0" smtClean="0">
                <a:latin typeface="+mn-lt"/>
              </a:rPr>
              <a:t>The </a:t>
            </a:r>
            <a:r>
              <a:rPr lang="en-US" dirty="0" smtClean="0">
                <a:latin typeface="+mn-lt"/>
              </a:rPr>
              <a:t>Entitlements </a:t>
            </a:r>
            <a:r>
              <a:rPr lang="en-US" dirty="0">
                <a:latin typeface="+mn-lt"/>
              </a:rPr>
              <a:t>Expiration </a:t>
            </a:r>
            <a:r>
              <a:rPr lang="en-US" b="0" dirty="0">
                <a:latin typeface="+mn-lt"/>
              </a:rPr>
              <a:t>chart </a:t>
            </a:r>
            <a:r>
              <a:rPr lang="en-US" b="0" dirty="0" smtClean="0">
                <a:latin typeface="+mn-lt"/>
              </a:rPr>
              <a:t>shows you the </a:t>
            </a:r>
            <a:r>
              <a:rPr lang="en-US" b="0" dirty="0">
                <a:latin typeface="+mn-lt"/>
              </a:rPr>
              <a:t>number of cases or number of hours </a:t>
            </a:r>
            <a:r>
              <a:rPr lang="en-US" b="0" dirty="0" smtClean="0">
                <a:latin typeface="+mn-lt"/>
              </a:rPr>
              <a:t>of support remaining </a:t>
            </a:r>
            <a:r>
              <a:rPr lang="en-US" b="0" dirty="0">
                <a:latin typeface="+mn-lt"/>
              </a:rPr>
              <a:t>for a customer. </a:t>
            </a:r>
            <a:endParaRPr lang="en-US" b="0" dirty="0" smtClean="0">
              <a:latin typeface="+mn-lt"/>
            </a:endParaRP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b="0" dirty="0" smtClean="0">
                <a:latin typeface="+mn-lt"/>
              </a:rPr>
              <a:t>Use it to get </a:t>
            </a:r>
            <a:r>
              <a:rPr lang="en-US" b="0" dirty="0">
                <a:latin typeface="+mn-lt"/>
              </a:rPr>
              <a:t>an idea about the customers whose entitlements are </a:t>
            </a:r>
            <a:r>
              <a:rPr lang="en-US" b="0" dirty="0" smtClean="0">
                <a:latin typeface="+mn-lt"/>
              </a:rPr>
              <a:t>expiring, so you can </a:t>
            </a:r>
            <a:r>
              <a:rPr lang="en-US" b="0" dirty="0">
                <a:latin typeface="+mn-lt"/>
              </a:rPr>
              <a:t>get in touch with them to </a:t>
            </a:r>
            <a:r>
              <a:rPr lang="en-US" b="0" dirty="0" smtClean="0">
                <a:latin typeface="+mn-lt"/>
              </a:rPr>
              <a:t>renew their entitlements. </a:t>
            </a:r>
            <a:endParaRPr lang="en-US" b="0" dirty="0">
              <a:latin typeface="+mn-lt"/>
            </a:endParaRPr>
          </a:p>
          <a:p>
            <a:pPr>
              <a:spcBef>
                <a:spcPts val="600"/>
              </a:spcBef>
              <a:spcAft>
                <a:spcPts val="600"/>
              </a:spcAft>
            </a:pPr>
            <a:endParaRPr lang="en-US" b="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48213162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T_TILE" val="YES"/>
</p:tagLst>
</file>

<file path=ppt/theme/theme1.xml><?xml version="1.0" encoding="utf-8"?>
<a:theme xmlns:a="http://schemas.openxmlformats.org/drawingml/2006/main" name="MicrosoftDyamics_Template_4x3_Light">
  <a:themeElements>
    <a:clrScheme name="Custom 10">
      <a:dk1>
        <a:srgbClr val="292929"/>
      </a:dk1>
      <a:lt1>
        <a:srgbClr val="FFFFFF"/>
      </a:lt1>
      <a:dk2>
        <a:srgbClr val="002050"/>
      </a:dk2>
      <a:lt2>
        <a:srgbClr val="DDDDDD"/>
      </a:lt2>
      <a:accent1>
        <a:srgbClr val="002050"/>
      </a:accent1>
      <a:accent2>
        <a:srgbClr val="00187A"/>
      </a:accent2>
      <a:accent3>
        <a:srgbClr val="BAD80A"/>
      </a:accent3>
      <a:accent4>
        <a:srgbClr val="7FBA00"/>
      </a:accent4>
      <a:accent5>
        <a:srgbClr val="FF8C00"/>
      </a:accent5>
      <a:accent6>
        <a:srgbClr val="EB3C00"/>
      </a:accent6>
      <a:hlink>
        <a:srgbClr val="004ABB"/>
      </a:hlink>
      <a:folHlink>
        <a:srgbClr val="292929"/>
      </a:folHlink>
    </a:clrScheme>
    <a:fontScheme name="Custom 1">
      <a:majorFont>
        <a:latin typeface="Segoe UI Light"/>
        <a:ea typeface=""/>
        <a:cs typeface=""/>
      </a:majorFont>
      <a:minorFont>
        <a:latin typeface="Segoe UI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>
          <a:noFill/>
          <a:headEnd type="none" w="med" len="med"/>
          <a:tailEnd type="none" w="med" len="med"/>
        </a:ln>
        <a:effectLst/>
      </a:spPr>
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<a:prstTxWarp prst="textNoShape">
          <a:avLst/>
        </a:prstTxWarp>
        <a:noAutofit/>
      </a:bodyPr>
      <a:lstStyle>
        <a:defPPr defTabSz="932472" fontAlgn="base">
          <a:lnSpc>
            <a:spcPct val="90000"/>
          </a:lnSpc>
          <a:spcBef>
            <a:spcPct val="0"/>
          </a:spcBef>
          <a:spcAft>
            <a:spcPct val="0"/>
          </a:spcAft>
          <a:defRPr dirty="0" smtClean="0">
            <a:gradFill>
              <a:gsLst>
                <a:gs pos="0">
                  <a:srgbClr val="FFFFFF"/>
                </a:gs>
                <a:gs pos="100000">
                  <a:srgbClr val="FFFFFF"/>
                </a:gs>
              </a:gsLst>
              <a:lin ang="5400000" scaled="0"/>
            </a:gradFill>
            <a:ea typeface="Segoe UI" pitchFamily="34" charset="0"/>
            <a:cs typeface="Segoe UI" pitchFamily="34" charset="0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  <a:lnDef>
      <a:spPr>
        <a:ln w="28575">
          <a:headEnd type="none"/>
          <a:tailEnd type="triangle"/>
        </a:ln>
      </a:spPr>
      <a:bodyPr/>
      <a:lstStyle/>
      <a:style>
        <a:lnRef idx="1">
          <a:schemeClr val="accent5"/>
        </a:lnRef>
        <a:fillRef idx="0">
          <a:schemeClr val="accent5"/>
        </a:fillRef>
        <a:effectRef idx="0">
          <a:schemeClr val="accent5"/>
        </a:effectRef>
        <a:fontRef idx="minor">
          <a:schemeClr val="tx1"/>
        </a:fontRef>
      </a:style>
    </a:lnDef>
    <a:txDef>
      <a:spPr>
        <a:noFill/>
      </a:spPr>
      <a:bodyPr wrap="square" lIns="182880" tIns="146304" rIns="182880" bIns="146304" rtlCol="0">
        <a:spAutoFit/>
      </a:bodyPr>
      <a:lstStyle>
        <a:defPPr>
          <a:lnSpc>
            <a:spcPct val="90000"/>
          </a:lnSpc>
          <a:spcAft>
            <a:spcPts val="600"/>
          </a:spcAft>
          <a:defRPr sz="2400" dirty="0" err="1" smtClean="0">
            <a:gradFill>
              <a:gsLst>
                <a:gs pos="2917">
                  <a:schemeClr val="tx1"/>
                </a:gs>
                <a:gs pos="30000">
                  <a:schemeClr val="tx1"/>
                </a:gs>
              </a:gsLst>
              <a:lin ang="5400000" scaled="0"/>
            </a:gradFill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MicrosoftDyamics_Template_4x3_Light</Template>
  <TotalTime>0</TotalTime>
  <Words>1942</Words>
  <Application>Microsoft Office PowerPoint</Application>
  <PresentationFormat>Custom</PresentationFormat>
  <Paragraphs>193</Paragraphs>
  <Slides>30</Slides>
  <Notes>16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31" baseType="lpstr">
      <vt:lpstr>MicrosoftDyamics_Template_4x3_Light</vt:lpstr>
      <vt:lpstr>Meet your service goals with SLAs and entitlements</vt:lpstr>
      <vt:lpstr>give your service team the right info at the right time</vt:lpstr>
      <vt:lpstr>measure how your team is doing</vt:lpstr>
      <vt:lpstr>help your team resolve cases on time</vt:lpstr>
      <vt:lpstr>define the amount of support allowed based on what a customer buys</vt:lpstr>
      <vt:lpstr>let’s look at an example</vt:lpstr>
      <vt:lpstr>track your team’s progress on the dashboard</vt:lpstr>
      <vt:lpstr>see how many cases are running out of time</vt:lpstr>
      <vt:lpstr>know whose entitlements are expiring</vt:lpstr>
      <vt:lpstr>how to set up an SLA</vt:lpstr>
      <vt:lpstr>go to SLAs</vt:lpstr>
      <vt:lpstr>create a new SLA</vt:lpstr>
      <vt:lpstr>fill in some details about the SLA</vt:lpstr>
      <vt:lpstr>add the KPIs you want to measure </vt:lpstr>
      <vt:lpstr>select what you want to track</vt:lpstr>
      <vt:lpstr>set which types of cases the SLA applies to</vt:lpstr>
      <vt:lpstr>set the goal of the SLA</vt:lpstr>
      <vt:lpstr>set how much time service reps have  to meet the KPI</vt:lpstr>
      <vt:lpstr>let service reps know when they’re running out of time </vt:lpstr>
      <vt:lpstr>activate the SLA</vt:lpstr>
      <vt:lpstr>how to set up an entitlement</vt:lpstr>
      <vt:lpstr>go to entitlements</vt:lpstr>
      <vt:lpstr>create a new entitlement</vt:lpstr>
      <vt:lpstr>fill in some details about the entitlement</vt:lpstr>
      <vt:lpstr>track the amount of support to give</vt:lpstr>
      <vt:lpstr>add channels you’ll provide support for</vt:lpstr>
      <vt:lpstr>select products and contacts entitled to receive support</vt:lpstr>
      <vt:lpstr>activate the entitlement</vt:lpstr>
      <vt:lpstr>what your service reps see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2014-05-28T07:58:38Z</dcterms:created>
  <dcterms:modified xsi:type="dcterms:W3CDTF">2015-02-04T22:38:39Z</dcterms:modified>
</cp:coreProperties>
</file>