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7"/>
  </p:sldMasterIdLst>
  <p:notesMasterIdLst>
    <p:notesMasterId r:id="rId36"/>
  </p:notesMasterIdLst>
  <p:handoutMasterIdLst>
    <p:handoutMasterId r:id="rId37"/>
  </p:handoutMasterIdLst>
  <p:sldIdLst>
    <p:sldId id="1186" r:id="rId8"/>
    <p:sldId id="1249" r:id="rId9"/>
    <p:sldId id="1197" r:id="rId10"/>
    <p:sldId id="1261" r:id="rId11"/>
    <p:sldId id="1253" r:id="rId12"/>
    <p:sldId id="1229" r:id="rId13"/>
    <p:sldId id="1242" r:id="rId14"/>
    <p:sldId id="1169" r:id="rId15"/>
    <p:sldId id="1203" r:id="rId16"/>
    <p:sldId id="1171" r:id="rId17"/>
    <p:sldId id="1205" r:id="rId18"/>
    <p:sldId id="1206" r:id="rId19"/>
    <p:sldId id="1230" r:id="rId20"/>
    <p:sldId id="1209" r:id="rId21"/>
    <p:sldId id="1246" r:id="rId22"/>
    <p:sldId id="1210" r:id="rId23"/>
    <p:sldId id="1225" r:id="rId24"/>
    <p:sldId id="1178" r:id="rId25"/>
    <p:sldId id="1252" r:id="rId26"/>
    <p:sldId id="1207" r:id="rId27"/>
    <p:sldId id="1223" r:id="rId28"/>
    <p:sldId id="1262" r:id="rId29"/>
    <p:sldId id="1245" r:id="rId30"/>
    <p:sldId id="1254" r:id="rId31"/>
    <p:sldId id="1183" r:id="rId32"/>
    <p:sldId id="1257" r:id="rId33"/>
    <p:sldId id="1258" r:id="rId34"/>
    <p:sldId id="1168" r:id="rId35"/>
  </p:sldIdLst>
  <p:sldSz cx="96932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195">
          <p15:clr>
            <a:srgbClr val="A4A3A4"/>
          </p15:clr>
        </p15:guide>
        <p15:guide id="6" orient="horz" pos="3055">
          <p15:clr>
            <a:srgbClr val="A4A3A4"/>
          </p15:clr>
        </p15:guide>
        <p15:guide id="7" orient="horz" pos="1915">
          <p15:clr>
            <a:srgbClr val="A4A3A4"/>
          </p15:clr>
        </p15:guide>
        <p15:guide id="8" orient="horz" pos="3623">
          <p15:clr>
            <a:srgbClr val="A4A3A4"/>
          </p15:clr>
        </p15:guide>
        <p15:guide id="9" orient="horz" pos="907">
          <p15:clr>
            <a:srgbClr val="A4A3A4"/>
          </p15:clr>
        </p15:guide>
        <p15:guide id="10" orient="horz" pos="1051">
          <p15:clr>
            <a:srgbClr val="A4A3A4"/>
          </p15:clr>
        </p15:guide>
        <p15:guide id="11" pos="173">
          <p15:clr>
            <a:srgbClr val="A4A3A4"/>
          </p15:clr>
        </p15:guide>
        <p15:guide id="12" pos="1325">
          <p15:clr>
            <a:srgbClr val="A4A3A4"/>
          </p15:clr>
        </p15:guide>
        <p15:guide id="13" pos="5957">
          <p15:clr>
            <a:srgbClr val="A4A3A4"/>
          </p15:clr>
        </p15:guide>
        <p15:guide id="14" pos="2477">
          <p15:clr>
            <a:srgbClr val="A4A3A4"/>
          </p15:clr>
        </p15:guide>
        <p15:guide id="15" pos="1907">
          <p15:clr>
            <a:srgbClr val="A4A3A4"/>
          </p15:clr>
        </p15:guide>
        <p15:guide id="16" pos="3071">
          <p15:clr>
            <a:srgbClr val="A4A3A4"/>
          </p15:clr>
        </p15:guide>
        <p15:guide id="17" pos="4205">
          <p15:clr>
            <a:srgbClr val="A4A3A4"/>
          </p15:clr>
        </p15:guide>
        <p15:guide id="18" pos="3629">
          <p15:clr>
            <a:srgbClr val="A4A3A4"/>
          </p15:clr>
        </p15:guide>
        <p15:guide id="19" pos="749">
          <p15:clr>
            <a:srgbClr val="A4A3A4"/>
          </p15:clr>
        </p15:guide>
        <p15:guide id="20" pos="4781">
          <p15:clr>
            <a:srgbClr val="A4A3A4"/>
          </p15:clr>
        </p15:guide>
        <p15:guide id="21" pos="5381">
          <p15:clr>
            <a:srgbClr val="A4A3A4"/>
          </p15:clr>
        </p15:guide>
        <p15:guide id="22" pos="77">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7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EDE"/>
    <a:srgbClr val="FFE6CD"/>
    <a:srgbClr val="FFDCB9"/>
    <a:srgbClr val="FCD116"/>
    <a:srgbClr val="00B294"/>
    <a:srgbClr val="FFF100"/>
    <a:srgbClr val="00D8CC"/>
    <a:srgbClr val="FEFFF7"/>
    <a:srgbClr val="FCFFD5"/>
    <a:srgbClr val="FDFF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97" autoAdjust="0"/>
    <p:restoredTop sz="96305" autoAdjust="0"/>
  </p:normalViewPr>
  <p:slideViewPr>
    <p:cSldViewPr snapToGrid="0">
      <p:cViewPr>
        <p:scale>
          <a:sx n="109" d="100"/>
          <a:sy n="109" d="100"/>
        </p:scale>
        <p:origin x="-1164" y="-48"/>
      </p:cViewPr>
      <p:guideLst>
        <p:guide orient="horz" pos="187"/>
        <p:guide orient="horz" pos="763"/>
        <p:guide orient="horz" pos="1339"/>
        <p:guide orient="horz" pos="2491"/>
        <p:guide orient="horz" pos="4195"/>
        <p:guide orient="horz" pos="3055"/>
        <p:guide orient="horz" pos="1915"/>
        <p:guide orient="horz" pos="3623"/>
        <p:guide orient="horz" pos="907"/>
        <p:guide orient="horz" pos="1051"/>
        <p:guide pos="173"/>
        <p:guide pos="1325"/>
        <p:guide pos="5957"/>
        <p:guide pos="2477"/>
        <p:guide pos="1907"/>
        <p:guide pos="3071"/>
        <p:guide pos="4205"/>
        <p:guide pos="3629"/>
        <p:guide pos="749"/>
        <p:guide pos="4781"/>
        <p:guide pos="5381"/>
        <p:guide pos="77"/>
      </p:guideLst>
    </p:cSldViewPr>
  </p:slideViewPr>
  <p:outlineViewPr>
    <p:cViewPr>
      <p:scale>
        <a:sx n="33" d="100"/>
        <a:sy n="33" d="100"/>
      </p:scale>
      <p:origin x="0" y="-918"/>
    </p:cViewPr>
  </p:outlineViewPr>
  <p:notesTextViewPr>
    <p:cViewPr>
      <p:scale>
        <a:sx n="3" d="2"/>
        <a:sy n="3" d="2"/>
      </p:scale>
      <p:origin x="0" y="0"/>
    </p:cViewPr>
  </p:notesTextViewPr>
  <p:sorterViewPr>
    <p:cViewPr varScale="1">
      <p:scale>
        <a:sx n="1" d="1"/>
        <a:sy n="1" d="1"/>
      </p:scale>
      <p:origin x="0" y="-5868"/>
    </p:cViewPr>
  </p:sorterViewPr>
  <p:notesViewPr>
    <p:cSldViewPr snapToGrid="0" showGuides="1">
      <p:cViewPr>
        <p:scale>
          <a:sx n="110" d="100"/>
          <a:sy n="110" d="100"/>
        </p:scale>
        <p:origin x="-2610" y="13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2D392B-866A-4EB3-80EE-A76EA39AF7E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21C05B1-0132-47AF-86CF-4C855EE20081}">
      <dgm:prSet phldrT="[Text]" custT="1"/>
      <dgm:spPr>
        <a:ln>
          <a:solidFill>
            <a:schemeClr val="bg1"/>
          </a:solidFill>
        </a:ln>
      </dgm:spPr>
      <dgm:t>
        <a:bodyPr/>
        <a:lstStyle/>
        <a:p>
          <a:r>
            <a:rPr lang="en-US" sz="1000" b="1" dirty="0" smtClean="0"/>
            <a:t>General Dashboards</a:t>
          </a:r>
          <a:r>
            <a:rPr lang="en-US" sz="900" dirty="0" smtClean="0"/>
            <a:t>	</a:t>
          </a:r>
          <a:endParaRPr lang="en-US" sz="900" dirty="0"/>
        </a:p>
      </dgm:t>
    </dgm:pt>
    <dgm:pt modelId="{16879737-9152-4073-BF91-9D12AE2245BF}" type="parTrans" cxnId="{D57EE5C7-E807-4C1B-BE35-FECCDBEC67F7}">
      <dgm:prSet/>
      <dgm:spPr/>
      <dgm:t>
        <a:bodyPr/>
        <a:lstStyle/>
        <a:p>
          <a:endParaRPr lang="en-US"/>
        </a:p>
      </dgm:t>
    </dgm:pt>
    <dgm:pt modelId="{A058BD26-2064-4662-B28F-27BCA2C659B3}" type="sibTrans" cxnId="{D57EE5C7-E807-4C1B-BE35-FECCDBEC67F7}">
      <dgm:prSet/>
      <dgm:spPr/>
      <dgm:t>
        <a:bodyPr/>
        <a:lstStyle/>
        <a:p>
          <a:endParaRPr lang="en-US"/>
        </a:p>
      </dgm:t>
    </dgm:pt>
    <dgm:pt modelId="{7649F962-2B8C-463B-B2F4-FB13893AEF09}">
      <dgm:prSet phldrT="[Text]" custT="1"/>
      <dgm:spPr>
        <a:solidFill>
          <a:srgbClr val="00D8CC"/>
        </a:solidFill>
        <a:ln>
          <a:solidFill>
            <a:schemeClr val="bg2">
              <a:alpha val="90000"/>
            </a:schemeClr>
          </a:solidFill>
        </a:ln>
      </dgm:spPr>
      <dgm:t>
        <a:bodyPr/>
        <a:lstStyle/>
        <a:p>
          <a:pPr marL="182880" indent="-91440"/>
          <a:r>
            <a:rPr lang="en-US" sz="1000" b="0" dirty="0" smtClean="0">
              <a:solidFill>
                <a:schemeClr val="tx1"/>
              </a:solidFill>
            </a:rPr>
            <a:t>Microsoft Dynamics CRM Overview Dashboard</a:t>
          </a:r>
          <a:br>
            <a:rPr lang="en-US" sz="1000" b="0" dirty="0" smtClean="0">
              <a:solidFill>
                <a:schemeClr val="tx1"/>
              </a:solidFill>
            </a:rPr>
          </a:br>
          <a:endParaRPr lang="en-US" sz="1000" b="0" dirty="0">
            <a:solidFill>
              <a:schemeClr val="tx1"/>
            </a:solidFill>
          </a:endParaRPr>
        </a:p>
      </dgm:t>
    </dgm:pt>
    <dgm:pt modelId="{010BBDE3-305F-4021-BF7C-DEC27D0784EB}" type="parTrans" cxnId="{09C9BD69-A3A1-4A88-86E8-6422A641BA26}">
      <dgm:prSet/>
      <dgm:spPr/>
      <dgm:t>
        <a:bodyPr/>
        <a:lstStyle/>
        <a:p>
          <a:endParaRPr lang="en-US"/>
        </a:p>
      </dgm:t>
    </dgm:pt>
    <dgm:pt modelId="{B469CB94-12DF-4956-9D6F-FFFEC96F2AB4}" type="sibTrans" cxnId="{09C9BD69-A3A1-4A88-86E8-6422A641BA26}">
      <dgm:prSet/>
      <dgm:spPr/>
      <dgm:t>
        <a:bodyPr/>
        <a:lstStyle/>
        <a:p>
          <a:endParaRPr lang="en-US"/>
        </a:p>
      </dgm:t>
    </dgm:pt>
    <dgm:pt modelId="{CD331008-3C03-4C12-B830-F919E54FD350}">
      <dgm:prSet phldrT="[Text]" custT="1"/>
      <dgm:spPr>
        <a:solidFill>
          <a:srgbClr val="00D8CC"/>
        </a:solidFill>
        <a:ln>
          <a:solidFill>
            <a:schemeClr val="bg2">
              <a:alpha val="90000"/>
            </a:schemeClr>
          </a:solidFill>
        </a:ln>
      </dgm:spPr>
      <dgm:t>
        <a:bodyPr/>
        <a:lstStyle/>
        <a:p>
          <a:pPr marL="182880" indent="-91440"/>
          <a:r>
            <a:rPr lang="en-US" sz="1000" b="0" dirty="0" smtClean="0">
              <a:solidFill>
                <a:schemeClr val="tx1"/>
              </a:solidFill>
            </a:rPr>
            <a:t>Microsoft Dynamics CRM Social Overview Dashboard</a:t>
          </a:r>
          <a:br>
            <a:rPr lang="en-US" sz="1000" b="0" dirty="0" smtClean="0">
              <a:solidFill>
                <a:schemeClr val="tx1"/>
              </a:solidFill>
            </a:rPr>
          </a:br>
          <a:endParaRPr lang="en-US" sz="1000" b="0" dirty="0">
            <a:solidFill>
              <a:schemeClr val="tx1"/>
            </a:solidFill>
          </a:endParaRPr>
        </a:p>
      </dgm:t>
    </dgm:pt>
    <dgm:pt modelId="{29010083-521E-48B2-BBED-F69915127822}" type="parTrans" cxnId="{C9CA3655-8A91-4562-A0FE-AF8A7A1DEC41}">
      <dgm:prSet/>
      <dgm:spPr/>
      <dgm:t>
        <a:bodyPr/>
        <a:lstStyle/>
        <a:p>
          <a:endParaRPr lang="en-US"/>
        </a:p>
      </dgm:t>
    </dgm:pt>
    <dgm:pt modelId="{B586B4A6-4833-4B0A-BC4A-4B6E4581014C}" type="sibTrans" cxnId="{C9CA3655-8A91-4562-A0FE-AF8A7A1DEC41}">
      <dgm:prSet/>
      <dgm:spPr/>
      <dgm:t>
        <a:bodyPr/>
        <a:lstStyle/>
        <a:p>
          <a:endParaRPr lang="en-US"/>
        </a:p>
      </dgm:t>
    </dgm:pt>
    <dgm:pt modelId="{CF06426A-5881-4EC2-B8D0-CADCB985D846}">
      <dgm:prSet phldrT="[Text]" custT="1"/>
      <dgm:spPr/>
      <dgm:t>
        <a:bodyPr/>
        <a:lstStyle/>
        <a:p>
          <a:r>
            <a:rPr lang="en-US" sz="1000" b="1" dirty="0" smtClean="0"/>
            <a:t>Customer Service Dashboards</a:t>
          </a:r>
          <a:endParaRPr lang="en-US" sz="1000" b="1" dirty="0"/>
        </a:p>
      </dgm:t>
    </dgm:pt>
    <dgm:pt modelId="{E789CDFE-8B28-442A-B777-550F9FFD1A66}" type="parTrans" cxnId="{A7152391-F67F-4DCC-B161-8B7ED45F04BE}">
      <dgm:prSet/>
      <dgm:spPr/>
      <dgm:t>
        <a:bodyPr/>
        <a:lstStyle/>
        <a:p>
          <a:endParaRPr lang="en-US"/>
        </a:p>
      </dgm:t>
    </dgm:pt>
    <dgm:pt modelId="{4F57C220-A965-4A4A-80D3-65386387D783}" type="sibTrans" cxnId="{A7152391-F67F-4DCC-B161-8B7ED45F04BE}">
      <dgm:prSet/>
      <dgm:spPr/>
      <dgm:t>
        <a:bodyPr/>
        <a:lstStyle/>
        <a:p>
          <a:endParaRPr lang="en-US"/>
        </a:p>
      </dgm:t>
    </dgm:pt>
    <dgm:pt modelId="{9C0EA374-7D94-45E9-B16C-A3234FC1C49F}">
      <dgm:prSet phldrT="[Text]" custT="1"/>
      <dgm:spPr>
        <a:solidFill>
          <a:srgbClr val="FFF100">
            <a:alpha val="89804"/>
          </a:srgbClr>
        </a:solidFill>
      </dgm:spPr>
      <dgm:t>
        <a:bodyPr/>
        <a:lstStyle/>
        <a:p>
          <a:pPr marL="182880" indent="-91440"/>
          <a:r>
            <a:rPr lang="en-US" sz="1000" b="0" dirty="0" smtClean="0">
              <a:solidFill>
                <a:schemeClr val="tx1"/>
              </a:solidFill>
            </a:rPr>
            <a:t>Customer Service Manager Dashboard </a:t>
          </a:r>
          <a:r>
            <a:rPr lang="en-US" sz="1200" b="0" dirty="0" smtClean="0">
              <a:solidFill>
                <a:srgbClr val="FF0000"/>
              </a:solidFill>
            </a:rPr>
            <a:t>*</a:t>
          </a:r>
          <a:r>
            <a:rPr lang="en-US" sz="1000" b="0" dirty="0" smtClean="0">
              <a:solidFill>
                <a:schemeClr val="tx1"/>
              </a:solidFill>
            </a:rPr>
            <a:t/>
          </a:r>
          <a:br>
            <a:rPr lang="en-US" sz="1000" b="0" dirty="0" smtClean="0">
              <a:solidFill>
                <a:schemeClr val="tx1"/>
              </a:solidFill>
            </a:rPr>
          </a:br>
          <a:endParaRPr lang="en-US" sz="1000" b="0" dirty="0">
            <a:solidFill>
              <a:schemeClr val="tx1"/>
            </a:solidFill>
          </a:endParaRPr>
        </a:p>
      </dgm:t>
    </dgm:pt>
    <dgm:pt modelId="{7CD6FA94-80D6-4542-8F0C-360BEF09DFB0}" type="parTrans" cxnId="{F5FB93DF-68F8-4CEB-848C-F6D9C45DA872}">
      <dgm:prSet/>
      <dgm:spPr/>
      <dgm:t>
        <a:bodyPr/>
        <a:lstStyle/>
        <a:p>
          <a:endParaRPr lang="en-US"/>
        </a:p>
      </dgm:t>
    </dgm:pt>
    <dgm:pt modelId="{8414BC22-72F1-4C27-A243-F2D0D708E904}" type="sibTrans" cxnId="{F5FB93DF-68F8-4CEB-848C-F6D9C45DA872}">
      <dgm:prSet/>
      <dgm:spPr/>
      <dgm:t>
        <a:bodyPr/>
        <a:lstStyle/>
        <a:p>
          <a:endParaRPr lang="en-US"/>
        </a:p>
      </dgm:t>
    </dgm:pt>
    <dgm:pt modelId="{44979325-C067-4DD7-B8F8-33F0FB84AD29}">
      <dgm:prSet phldrT="[Text]" custT="1"/>
      <dgm:spPr/>
      <dgm:t>
        <a:bodyPr/>
        <a:lstStyle/>
        <a:p>
          <a:r>
            <a:rPr lang="en-US" sz="1000" b="1" dirty="0" smtClean="0"/>
            <a:t>Sales Dashboards</a:t>
          </a:r>
          <a:r>
            <a:rPr lang="en-US" sz="900" dirty="0" smtClean="0"/>
            <a:t>	</a:t>
          </a:r>
          <a:endParaRPr lang="en-US" sz="900" dirty="0"/>
        </a:p>
      </dgm:t>
    </dgm:pt>
    <dgm:pt modelId="{766A9198-0EF8-41C4-A229-FEF14A2200B0}" type="parTrans" cxnId="{1C877BB5-47DA-4E67-AF84-E264442C6517}">
      <dgm:prSet/>
      <dgm:spPr/>
      <dgm:t>
        <a:bodyPr/>
        <a:lstStyle/>
        <a:p>
          <a:endParaRPr lang="en-US"/>
        </a:p>
      </dgm:t>
    </dgm:pt>
    <dgm:pt modelId="{30B22E59-9B73-4B23-9BA1-13941CC205C2}" type="sibTrans" cxnId="{1C877BB5-47DA-4E67-AF84-E264442C6517}">
      <dgm:prSet/>
      <dgm:spPr/>
      <dgm:t>
        <a:bodyPr/>
        <a:lstStyle/>
        <a:p>
          <a:endParaRPr lang="en-US"/>
        </a:p>
      </dgm:t>
    </dgm:pt>
    <dgm:pt modelId="{4B1522BB-5AEF-4438-AA03-E6305A64836E}">
      <dgm:prSet phldrT="[Text]" custT="1"/>
      <dgm:spPr>
        <a:solidFill>
          <a:srgbClr val="00B294">
            <a:alpha val="89804"/>
          </a:srgbClr>
        </a:solidFill>
      </dgm:spPr>
      <dgm:t>
        <a:bodyPr/>
        <a:lstStyle/>
        <a:p>
          <a:pPr marL="182880" indent="-91440"/>
          <a:r>
            <a:rPr lang="en-US" sz="1000" b="0" dirty="0" smtClean="0">
              <a:solidFill>
                <a:schemeClr val="tx1"/>
              </a:solidFill>
            </a:rPr>
            <a:t>Sales Activity Dashboard</a:t>
          </a:r>
          <a:br>
            <a:rPr lang="en-US" sz="1000" b="0" dirty="0" smtClean="0">
              <a:solidFill>
                <a:schemeClr val="tx1"/>
              </a:solidFill>
            </a:rPr>
          </a:br>
          <a:endParaRPr lang="en-US" sz="1000" b="0" dirty="0">
            <a:solidFill>
              <a:schemeClr val="tx1"/>
            </a:solidFill>
          </a:endParaRPr>
        </a:p>
      </dgm:t>
    </dgm:pt>
    <dgm:pt modelId="{31A7387F-694F-4E1E-A318-AE9C83C6F0CA}" type="parTrans" cxnId="{74C75863-E7BB-42AA-B9D5-A35E44F26D59}">
      <dgm:prSet/>
      <dgm:spPr/>
      <dgm:t>
        <a:bodyPr/>
        <a:lstStyle/>
        <a:p>
          <a:endParaRPr lang="en-US"/>
        </a:p>
      </dgm:t>
    </dgm:pt>
    <dgm:pt modelId="{AC717A31-2AD1-44C7-887A-DB61596C673F}" type="sibTrans" cxnId="{74C75863-E7BB-42AA-B9D5-A35E44F26D59}">
      <dgm:prSet/>
      <dgm:spPr/>
      <dgm:t>
        <a:bodyPr/>
        <a:lstStyle/>
        <a:p>
          <a:endParaRPr lang="en-US"/>
        </a:p>
      </dgm:t>
    </dgm:pt>
    <dgm:pt modelId="{28D6AA8D-FDED-401F-84AA-FE74603EBA56}">
      <dgm:prSet phldrT="[Text]" custT="1"/>
      <dgm:spPr>
        <a:solidFill>
          <a:srgbClr val="00D8CC"/>
        </a:solidFill>
        <a:ln>
          <a:solidFill>
            <a:schemeClr val="bg2">
              <a:alpha val="90000"/>
            </a:schemeClr>
          </a:solidFill>
        </a:ln>
      </dgm:spPr>
      <dgm:t>
        <a:bodyPr/>
        <a:lstStyle/>
        <a:p>
          <a:pPr marL="182880" indent="-91440"/>
          <a:r>
            <a:rPr lang="en-US" sz="1000" b="0" dirty="0" smtClean="0">
              <a:solidFill>
                <a:schemeClr val="tx1"/>
              </a:solidFill>
            </a:rPr>
            <a:t>My Work Dashboard</a:t>
          </a:r>
          <a:endParaRPr lang="en-US" sz="1000" b="0" dirty="0">
            <a:solidFill>
              <a:schemeClr val="tx1"/>
            </a:solidFill>
          </a:endParaRPr>
        </a:p>
      </dgm:t>
    </dgm:pt>
    <dgm:pt modelId="{2CC09FCC-F8A3-45AE-965A-F7E0A0AF243A}" type="parTrans" cxnId="{83CDFBF1-40E8-4C20-9DE5-71826551D6A8}">
      <dgm:prSet/>
      <dgm:spPr/>
      <dgm:t>
        <a:bodyPr/>
        <a:lstStyle/>
        <a:p>
          <a:endParaRPr lang="en-US"/>
        </a:p>
      </dgm:t>
    </dgm:pt>
    <dgm:pt modelId="{6E60CC2C-781F-45BD-8257-4E449D660E9A}" type="sibTrans" cxnId="{83CDFBF1-40E8-4C20-9DE5-71826551D6A8}">
      <dgm:prSet/>
      <dgm:spPr/>
      <dgm:t>
        <a:bodyPr/>
        <a:lstStyle/>
        <a:p>
          <a:endParaRPr lang="en-US"/>
        </a:p>
      </dgm:t>
    </dgm:pt>
    <dgm:pt modelId="{A0AC91B1-61A3-4B94-9270-EDC34F6BDB9A}">
      <dgm:prSet phldrT="[Text]"/>
      <dgm:spPr>
        <a:solidFill>
          <a:srgbClr val="FFF100">
            <a:alpha val="89804"/>
          </a:srgbClr>
        </a:solidFill>
      </dgm:spPr>
      <dgm:t>
        <a:bodyPr/>
        <a:lstStyle/>
        <a:p>
          <a:pPr marL="182880" indent="-91440"/>
          <a:r>
            <a:rPr lang="en-US" sz="1000" b="0" dirty="0" smtClean="0">
              <a:solidFill>
                <a:schemeClr val="tx1"/>
              </a:solidFill>
            </a:rPr>
            <a:t>Customer Service Operations Dashboard</a:t>
          </a:r>
          <a:br>
            <a:rPr lang="en-US" sz="1000" b="0" dirty="0" smtClean="0">
              <a:solidFill>
                <a:schemeClr val="tx1"/>
              </a:solidFill>
            </a:rPr>
          </a:br>
          <a:endParaRPr lang="en-US" sz="1000" b="0" dirty="0">
            <a:solidFill>
              <a:schemeClr val="tx1"/>
            </a:solidFill>
          </a:endParaRPr>
        </a:p>
      </dgm:t>
    </dgm:pt>
    <dgm:pt modelId="{06AB3768-E26C-48D2-8743-FD7D62B72EBD}" type="parTrans" cxnId="{E6637C02-D742-4514-AFD3-C3EB9F07E81E}">
      <dgm:prSet/>
      <dgm:spPr/>
      <dgm:t>
        <a:bodyPr/>
        <a:lstStyle/>
        <a:p>
          <a:endParaRPr lang="en-US"/>
        </a:p>
      </dgm:t>
    </dgm:pt>
    <dgm:pt modelId="{C0C0A720-EB75-44FE-88CA-B96F2F654EDE}" type="sibTrans" cxnId="{E6637C02-D742-4514-AFD3-C3EB9F07E81E}">
      <dgm:prSet/>
      <dgm:spPr/>
      <dgm:t>
        <a:bodyPr/>
        <a:lstStyle/>
        <a:p>
          <a:endParaRPr lang="en-US"/>
        </a:p>
      </dgm:t>
    </dgm:pt>
    <dgm:pt modelId="{A3CDB7A4-76D5-4AD1-83B7-3BEDE10500B5}">
      <dgm:prSet phldrT="[Text]"/>
      <dgm:spPr>
        <a:solidFill>
          <a:srgbClr val="FFF100">
            <a:alpha val="89804"/>
          </a:srgbClr>
        </a:solidFill>
      </dgm:spPr>
      <dgm:t>
        <a:bodyPr/>
        <a:lstStyle/>
        <a:p>
          <a:pPr marL="182880" indent="-91440"/>
          <a:r>
            <a:rPr lang="en-US" sz="1000" b="0" dirty="0" smtClean="0">
              <a:solidFill>
                <a:schemeClr val="tx1"/>
              </a:solidFill>
            </a:rPr>
            <a:t>Customer Service Representative Dashboard</a:t>
          </a:r>
          <a:br>
            <a:rPr lang="en-US" sz="1000" b="0" dirty="0" smtClean="0">
              <a:solidFill>
                <a:schemeClr val="tx1"/>
              </a:solidFill>
            </a:rPr>
          </a:br>
          <a:endParaRPr lang="en-US" sz="1000" b="0" dirty="0">
            <a:solidFill>
              <a:schemeClr val="tx1"/>
            </a:solidFill>
          </a:endParaRPr>
        </a:p>
      </dgm:t>
    </dgm:pt>
    <dgm:pt modelId="{CD58D977-0813-4602-B89D-945F40389499}" type="parTrans" cxnId="{B48FCE14-A19C-4D16-AB4C-528B64DC9979}">
      <dgm:prSet/>
      <dgm:spPr/>
      <dgm:t>
        <a:bodyPr/>
        <a:lstStyle/>
        <a:p>
          <a:endParaRPr lang="en-US"/>
        </a:p>
      </dgm:t>
    </dgm:pt>
    <dgm:pt modelId="{72A26363-E3F7-433E-8597-3F58B1D7263A}" type="sibTrans" cxnId="{B48FCE14-A19C-4D16-AB4C-528B64DC9979}">
      <dgm:prSet/>
      <dgm:spPr/>
      <dgm:t>
        <a:bodyPr/>
        <a:lstStyle/>
        <a:p>
          <a:endParaRPr lang="en-US"/>
        </a:p>
      </dgm:t>
    </dgm:pt>
    <dgm:pt modelId="{EC4242CD-E135-4093-B0A9-397A798E1464}">
      <dgm:prSet phldrT="[Text]"/>
      <dgm:spPr>
        <a:solidFill>
          <a:srgbClr val="FFF100">
            <a:alpha val="89804"/>
          </a:srgbClr>
        </a:solidFill>
      </dgm:spPr>
      <dgm:t>
        <a:bodyPr/>
        <a:lstStyle/>
        <a:p>
          <a:pPr marL="57150" indent="0"/>
          <a:endParaRPr lang="en-US" sz="1000" dirty="0"/>
        </a:p>
      </dgm:t>
    </dgm:pt>
    <dgm:pt modelId="{8FFEC4B5-E711-42EF-801B-2CF8FDD64C6E}" type="parTrans" cxnId="{C74CC8FC-4AD4-499A-BEDF-6BE3F14CDE81}">
      <dgm:prSet/>
      <dgm:spPr/>
      <dgm:t>
        <a:bodyPr/>
        <a:lstStyle/>
        <a:p>
          <a:endParaRPr lang="en-US"/>
        </a:p>
      </dgm:t>
    </dgm:pt>
    <dgm:pt modelId="{5FB9A38B-417F-46A1-A738-95F6FC8EA944}" type="sibTrans" cxnId="{C74CC8FC-4AD4-499A-BEDF-6BE3F14CDE81}">
      <dgm:prSet/>
      <dgm:spPr/>
      <dgm:t>
        <a:bodyPr/>
        <a:lstStyle/>
        <a:p>
          <a:endParaRPr lang="en-US"/>
        </a:p>
      </dgm:t>
    </dgm:pt>
    <dgm:pt modelId="{3879139C-08E5-4C53-A380-4959CCF6256D}">
      <dgm:prSet phldrT="[Text]" custT="1"/>
      <dgm:spPr>
        <a:solidFill>
          <a:srgbClr val="00B294">
            <a:alpha val="89804"/>
          </a:srgbClr>
        </a:solidFill>
      </dgm:spPr>
      <dgm:t>
        <a:bodyPr/>
        <a:lstStyle/>
        <a:p>
          <a:pPr marL="182880" indent="-91440"/>
          <a:r>
            <a:rPr lang="en-US" sz="1000" b="0" dirty="0" smtClean="0">
              <a:solidFill>
                <a:schemeClr val="tx1"/>
              </a:solidFill>
            </a:rPr>
            <a:t>Sales Activity Social Dashboard</a:t>
          </a:r>
          <a:br>
            <a:rPr lang="en-US" sz="1000" b="0" dirty="0" smtClean="0">
              <a:solidFill>
                <a:schemeClr val="tx1"/>
              </a:solidFill>
            </a:rPr>
          </a:br>
          <a:endParaRPr lang="en-US" sz="1000" b="0" dirty="0">
            <a:solidFill>
              <a:schemeClr val="tx1"/>
            </a:solidFill>
          </a:endParaRPr>
        </a:p>
      </dgm:t>
    </dgm:pt>
    <dgm:pt modelId="{B815F2BC-6617-4569-84E1-854AA34846F9}" type="parTrans" cxnId="{02AE8AA8-3FD8-4440-BB5B-F3F497C64AE2}">
      <dgm:prSet/>
      <dgm:spPr/>
      <dgm:t>
        <a:bodyPr/>
        <a:lstStyle/>
        <a:p>
          <a:endParaRPr lang="en-US"/>
        </a:p>
      </dgm:t>
    </dgm:pt>
    <dgm:pt modelId="{21080A83-B6B8-4E09-A1F0-8E6FDBDDB26B}" type="sibTrans" cxnId="{02AE8AA8-3FD8-4440-BB5B-F3F497C64AE2}">
      <dgm:prSet/>
      <dgm:spPr/>
      <dgm:t>
        <a:bodyPr/>
        <a:lstStyle/>
        <a:p>
          <a:endParaRPr lang="en-US"/>
        </a:p>
      </dgm:t>
    </dgm:pt>
    <dgm:pt modelId="{AD33EC04-D78B-49D8-B3E3-1F7BF4E1D50E}">
      <dgm:prSet phldrT="[Text]" custT="1"/>
      <dgm:spPr>
        <a:solidFill>
          <a:srgbClr val="00B294">
            <a:alpha val="89804"/>
          </a:srgbClr>
        </a:solidFill>
      </dgm:spPr>
      <dgm:t>
        <a:bodyPr/>
        <a:lstStyle/>
        <a:p>
          <a:pPr marL="182880" indent="-91440"/>
          <a:r>
            <a:rPr lang="en-US" sz="1000" b="0" dirty="0" smtClean="0">
              <a:solidFill>
                <a:schemeClr val="tx1"/>
              </a:solidFill>
            </a:rPr>
            <a:t>Sales Dashboard</a:t>
          </a:r>
          <a:br>
            <a:rPr lang="en-US" sz="1000" b="0" dirty="0" smtClean="0">
              <a:solidFill>
                <a:schemeClr val="tx1"/>
              </a:solidFill>
            </a:rPr>
          </a:br>
          <a:endParaRPr lang="en-US" sz="1000" b="0" dirty="0">
            <a:solidFill>
              <a:schemeClr val="tx1"/>
            </a:solidFill>
          </a:endParaRPr>
        </a:p>
      </dgm:t>
    </dgm:pt>
    <dgm:pt modelId="{85C52DD5-8833-432C-97DD-9604E6646F02}" type="parTrans" cxnId="{03747AD3-5819-4606-B556-8FC8A6DA75B4}">
      <dgm:prSet/>
      <dgm:spPr/>
      <dgm:t>
        <a:bodyPr/>
        <a:lstStyle/>
        <a:p>
          <a:endParaRPr lang="en-US"/>
        </a:p>
      </dgm:t>
    </dgm:pt>
    <dgm:pt modelId="{A55E6946-F357-4ED9-8209-1D5D91FE73CA}" type="sibTrans" cxnId="{03747AD3-5819-4606-B556-8FC8A6DA75B4}">
      <dgm:prSet/>
      <dgm:spPr/>
      <dgm:t>
        <a:bodyPr/>
        <a:lstStyle/>
        <a:p>
          <a:endParaRPr lang="en-US"/>
        </a:p>
      </dgm:t>
    </dgm:pt>
    <dgm:pt modelId="{88F54B4E-64F1-455A-BE12-2B5B984AE24C}">
      <dgm:prSet phldrT="[Text]" custT="1"/>
      <dgm:spPr>
        <a:solidFill>
          <a:srgbClr val="00B294">
            <a:alpha val="89804"/>
          </a:srgbClr>
        </a:solidFill>
      </dgm:spPr>
      <dgm:t>
        <a:bodyPr/>
        <a:lstStyle/>
        <a:p>
          <a:pPr marL="182880" indent="-91440"/>
          <a:r>
            <a:rPr lang="en-US" sz="1000" b="0" dirty="0" smtClean="0">
              <a:solidFill>
                <a:schemeClr val="tx1"/>
              </a:solidFill>
            </a:rPr>
            <a:t>Sales Performance Dashboard</a:t>
          </a:r>
          <a:r>
            <a:rPr lang="en-US" sz="1300" b="0" dirty="0" smtClean="0">
              <a:solidFill>
                <a:schemeClr val="tx1"/>
              </a:solidFill>
            </a:rPr>
            <a:t>				</a:t>
          </a:r>
          <a:endParaRPr lang="en-US" sz="1300" b="0" dirty="0">
            <a:solidFill>
              <a:schemeClr val="tx1"/>
            </a:solidFill>
          </a:endParaRPr>
        </a:p>
      </dgm:t>
    </dgm:pt>
    <dgm:pt modelId="{123E5CAA-F706-47F3-94E1-C76B7DDE3115}" type="parTrans" cxnId="{EBCD6036-011A-4110-85F5-A856D437DDE4}">
      <dgm:prSet/>
      <dgm:spPr/>
      <dgm:t>
        <a:bodyPr/>
        <a:lstStyle/>
        <a:p>
          <a:endParaRPr lang="en-US"/>
        </a:p>
      </dgm:t>
    </dgm:pt>
    <dgm:pt modelId="{DF74EE35-F530-4901-9156-F96695DA1F29}" type="sibTrans" cxnId="{EBCD6036-011A-4110-85F5-A856D437DDE4}">
      <dgm:prSet/>
      <dgm:spPr/>
      <dgm:t>
        <a:bodyPr/>
        <a:lstStyle/>
        <a:p>
          <a:endParaRPr lang="en-US"/>
        </a:p>
      </dgm:t>
    </dgm:pt>
    <dgm:pt modelId="{86133CCE-374F-4660-BC90-CF107424EE9A}">
      <dgm:prSet custT="1"/>
      <dgm:spPr>
        <a:solidFill>
          <a:srgbClr val="FCD116">
            <a:alpha val="89804"/>
          </a:srgbClr>
        </a:solidFill>
      </dgm:spPr>
      <dgm:t>
        <a:bodyPr/>
        <a:lstStyle/>
        <a:p>
          <a:pPr marL="182880" indent="-91440"/>
          <a:r>
            <a:rPr lang="en-US" sz="1000" b="0" dirty="0" smtClean="0">
              <a:solidFill>
                <a:schemeClr val="tx1"/>
              </a:solidFill>
            </a:rPr>
            <a:t>Marketing Social Dashboard</a:t>
          </a:r>
          <a:endParaRPr lang="en-US" sz="1000" b="0" dirty="0">
            <a:solidFill>
              <a:schemeClr val="tx1"/>
            </a:solidFill>
          </a:endParaRPr>
        </a:p>
      </dgm:t>
    </dgm:pt>
    <dgm:pt modelId="{DF652501-D3E3-44F3-8246-1BA4F02C7328}" type="parTrans" cxnId="{D7A17FBF-B228-4760-97D3-614363BF2732}">
      <dgm:prSet/>
      <dgm:spPr/>
      <dgm:t>
        <a:bodyPr/>
        <a:lstStyle/>
        <a:p>
          <a:endParaRPr lang="en-US"/>
        </a:p>
      </dgm:t>
    </dgm:pt>
    <dgm:pt modelId="{048B80C2-CB05-475B-A14D-429CA69CF65F}" type="sibTrans" cxnId="{D7A17FBF-B228-4760-97D3-614363BF2732}">
      <dgm:prSet/>
      <dgm:spPr/>
      <dgm:t>
        <a:bodyPr/>
        <a:lstStyle/>
        <a:p>
          <a:endParaRPr lang="en-US"/>
        </a:p>
      </dgm:t>
    </dgm:pt>
    <dgm:pt modelId="{14E96C54-9A01-427D-9FCF-A94C7F3EA014}">
      <dgm:prSet phldrT="[Text]"/>
      <dgm:spPr>
        <a:solidFill>
          <a:srgbClr val="00D8CC"/>
        </a:solidFill>
        <a:ln>
          <a:solidFill>
            <a:schemeClr val="bg2">
              <a:alpha val="90000"/>
            </a:schemeClr>
          </a:solidFill>
        </a:ln>
      </dgm:spPr>
      <dgm:t>
        <a:bodyPr/>
        <a:lstStyle/>
        <a:p>
          <a:pPr marL="91440" indent="-91440"/>
          <a:endParaRPr lang="en-US" sz="1000" b="0" dirty="0"/>
        </a:p>
      </dgm:t>
    </dgm:pt>
    <dgm:pt modelId="{B5807474-F68C-4A76-B23C-D947B1B12189}" type="parTrans" cxnId="{91B7FD3E-9502-447B-A9FD-3089E1797C9F}">
      <dgm:prSet/>
      <dgm:spPr/>
      <dgm:t>
        <a:bodyPr/>
        <a:lstStyle/>
        <a:p>
          <a:endParaRPr lang="en-US"/>
        </a:p>
      </dgm:t>
    </dgm:pt>
    <dgm:pt modelId="{27D4EBF7-6398-49D0-9E57-B467173B048A}" type="sibTrans" cxnId="{91B7FD3E-9502-447B-A9FD-3089E1797C9F}">
      <dgm:prSet/>
      <dgm:spPr/>
      <dgm:t>
        <a:bodyPr/>
        <a:lstStyle/>
        <a:p>
          <a:endParaRPr lang="en-US"/>
        </a:p>
      </dgm:t>
    </dgm:pt>
    <dgm:pt modelId="{EC680473-7872-4FDF-8194-DC8FEFF90998}">
      <dgm:prSet phldrT="[Text]"/>
      <dgm:spPr>
        <a:solidFill>
          <a:srgbClr val="FFF100">
            <a:alpha val="89804"/>
          </a:srgbClr>
        </a:solidFill>
      </dgm:spPr>
      <dgm:t>
        <a:bodyPr/>
        <a:lstStyle/>
        <a:p>
          <a:pPr marL="91440" indent="-91440"/>
          <a:endParaRPr lang="en-US" sz="1000" dirty="0"/>
        </a:p>
      </dgm:t>
    </dgm:pt>
    <dgm:pt modelId="{7BEF3A57-A695-4CA6-84A7-7E26B38E227F}" type="parTrans" cxnId="{EAD7E36A-D885-4416-B032-B2BCB888D3EF}">
      <dgm:prSet/>
      <dgm:spPr/>
      <dgm:t>
        <a:bodyPr/>
        <a:lstStyle/>
        <a:p>
          <a:endParaRPr lang="en-US"/>
        </a:p>
      </dgm:t>
    </dgm:pt>
    <dgm:pt modelId="{C7FF94C3-DAAB-407D-AE85-E2104A7CCB55}" type="sibTrans" cxnId="{EAD7E36A-D885-4416-B032-B2BCB888D3EF}">
      <dgm:prSet/>
      <dgm:spPr/>
      <dgm:t>
        <a:bodyPr/>
        <a:lstStyle/>
        <a:p>
          <a:endParaRPr lang="en-US"/>
        </a:p>
      </dgm:t>
    </dgm:pt>
    <dgm:pt modelId="{786C3827-03D9-47BC-8E8F-801B27D2AC72}">
      <dgm:prSet phldrT="[Text]"/>
      <dgm:spPr>
        <a:solidFill>
          <a:srgbClr val="00B294">
            <a:alpha val="89804"/>
          </a:srgbClr>
        </a:solidFill>
      </dgm:spPr>
      <dgm:t>
        <a:bodyPr/>
        <a:lstStyle/>
        <a:p>
          <a:pPr marL="182880" indent="0"/>
          <a:endParaRPr lang="en-US" sz="1300" dirty="0"/>
        </a:p>
      </dgm:t>
    </dgm:pt>
    <dgm:pt modelId="{73D4DE37-D2E6-4131-942D-30D735FFC2C4}" type="parTrans" cxnId="{0B8FE6D4-3E43-4004-AB93-B06300688FBF}">
      <dgm:prSet/>
      <dgm:spPr/>
      <dgm:t>
        <a:bodyPr/>
        <a:lstStyle/>
        <a:p>
          <a:endParaRPr lang="en-US"/>
        </a:p>
      </dgm:t>
    </dgm:pt>
    <dgm:pt modelId="{5435604D-B31C-424B-83F6-503B62F81B81}" type="sibTrans" cxnId="{0B8FE6D4-3E43-4004-AB93-B06300688FBF}">
      <dgm:prSet/>
      <dgm:spPr/>
      <dgm:t>
        <a:bodyPr/>
        <a:lstStyle/>
        <a:p>
          <a:endParaRPr lang="en-US"/>
        </a:p>
      </dgm:t>
    </dgm:pt>
    <dgm:pt modelId="{FC83A247-C3BD-40E9-A2C4-B1494E92ABCB}">
      <dgm:prSet/>
      <dgm:spPr>
        <a:solidFill>
          <a:srgbClr val="FCD116">
            <a:alpha val="89804"/>
          </a:srgbClr>
        </a:solidFill>
      </dgm:spPr>
      <dgm:t>
        <a:bodyPr/>
        <a:lstStyle/>
        <a:p>
          <a:pPr marL="57150" indent="0"/>
          <a:endParaRPr lang="en-US" sz="2000" dirty="0"/>
        </a:p>
      </dgm:t>
    </dgm:pt>
    <dgm:pt modelId="{C1FD880F-D90A-4AA1-B18C-C8D1F7FC3C26}" type="parTrans" cxnId="{EBE3DF2D-B50F-4CDD-B36C-068D0A9B7FB7}">
      <dgm:prSet/>
      <dgm:spPr/>
      <dgm:t>
        <a:bodyPr/>
        <a:lstStyle/>
        <a:p>
          <a:endParaRPr lang="en-US"/>
        </a:p>
      </dgm:t>
    </dgm:pt>
    <dgm:pt modelId="{775854EF-1AAF-4A4E-A05E-DF28B35983F4}" type="sibTrans" cxnId="{EBE3DF2D-B50F-4CDD-B36C-068D0A9B7FB7}">
      <dgm:prSet/>
      <dgm:spPr/>
      <dgm:t>
        <a:bodyPr/>
        <a:lstStyle/>
        <a:p>
          <a:endParaRPr lang="en-US"/>
        </a:p>
      </dgm:t>
    </dgm:pt>
    <dgm:pt modelId="{14251557-0C89-4173-A941-E89CE2EF372C}">
      <dgm:prSet phldrT="[Text]" custT="1"/>
      <dgm:spPr>
        <a:solidFill>
          <a:srgbClr val="FFF100">
            <a:alpha val="89804"/>
          </a:srgbClr>
        </a:solidFill>
      </dgm:spPr>
      <dgm:t>
        <a:bodyPr/>
        <a:lstStyle/>
        <a:p>
          <a:pPr marL="182880" indent="-91440"/>
          <a:r>
            <a:rPr lang="en-US" sz="1000" b="0" dirty="0" smtClean="0">
              <a:solidFill>
                <a:schemeClr val="tx1"/>
              </a:solidFill>
            </a:rPr>
            <a:t>Customer Service Representative Social Dashboard</a:t>
          </a:r>
          <a:r>
            <a:rPr lang="en-US" sz="900" b="0" dirty="0" smtClean="0">
              <a:solidFill>
                <a:schemeClr val="tx1"/>
              </a:solidFill>
            </a:rPr>
            <a:t/>
          </a:r>
          <a:br>
            <a:rPr lang="en-US" sz="900" b="0" dirty="0" smtClean="0">
              <a:solidFill>
                <a:schemeClr val="tx1"/>
              </a:solidFill>
            </a:rPr>
          </a:br>
          <a:endParaRPr lang="en-US" sz="900" b="0" dirty="0">
            <a:solidFill>
              <a:schemeClr val="tx1"/>
            </a:solidFill>
          </a:endParaRPr>
        </a:p>
      </dgm:t>
    </dgm:pt>
    <dgm:pt modelId="{DC5DE4F3-F354-4EB6-BAB0-B69414C2B56D}" type="parTrans" cxnId="{ED674B52-77DD-4D94-B67C-CB718A66C77B}">
      <dgm:prSet/>
      <dgm:spPr/>
      <dgm:t>
        <a:bodyPr/>
        <a:lstStyle/>
        <a:p>
          <a:endParaRPr lang="en-US"/>
        </a:p>
      </dgm:t>
    </dgm:pt>
    <dgm:pt modelId="{46ED5186-665B-4993-B274-33556903657B}" type="sibTrans" cxnId="{ED674B52-77DD-4D94-B67C-CB718A66C77B}">
      <dgm:prSet/>
      <dgm:spPr/>
      <dgm:t>
        <a:bodyPr/>
        <a:lstStyle/>
        <a:p>
          <a:endParaRPr lang="en-US"/>
        </a:p>
      </dgm:t>
    </dgm:pt>
    <dgm:pt modelId="{D4F371D2-F496-4B6A-AE14-CD18FD719D85}">
      <dgm:prSet phldrT="[Text]" custT="1"/>
      <dgm:spPr>
        <a:solidFill>
          <a:srgbClr val="FFF100">
            <a:alpha val="89804"/>
          </a:srgbClr>
        </a:solidFill>
      </dgm:spPr>
      <dgm:t>
        <a:bodyPr/>
        <a:lstStyle/>
        <a:p>
          <a:pPr marL="182880" indent="-91440"/>
          <a:r>
            <a:rPr lang="en-US" sz="1000" b="0" dirty="0" smtClean="0">
              <a:solidFill>
                <a:schemeClr val="tx1"/>
              </a:solidFill>
            </a:rPr>
            <a:t>Customer Service Performance Dashboard</a:t>
          </a:r>
          <a:br>
            <a:rPr lang="en-US" sz="1000" b="0" dirty="0" smtClean="0">
              <a:solidFill>
                <a:schemeClr val="tx1"/>
              </a:solidFill>
            </a:rPr>
          </a:br>
          <a:endParaRPr lang="en-US" sz="1000" b="0" dirty="0">
            <a:solidFill>
              <a:schemeClr val="tx1"/>
            </a:solidFill>
          </a:endParaRPr>
        </a:p>
      </dgm:t>
    </dgm:pt>
    <dgm:pt modelId="{0A9FE6AD-546C-4823-88E5-A5AF5AC2D567}" type="parTrans" cxnId="{B8875F8D-F3B5-460E-8411-9D02A670D3BD}">
      <dgm:prSet/>
      <dgm:spPr/>
      <dgm:t>
        <a:bodyPr/>
        <a:lstStyle/>
        <a:p>
          <a:endParaRPr lang="en-US"/>
        </a:p>
      </dgm:t>
    </dgm:pt>
    <dgm:pt modelId="{9268A55A-234F-4615-85B1-1DB655C73DF1}" type="sibTrans" cxnId="{B8875F8D-F3B5-460E-8411-9D02A670D3BD}">
      <dgm:prSet/>
      <dgm:spPr/>
      <dgm:t>
        <a:bodyPr/>
        <a:lstStyle/>
        <a:p>
          <a:endParaRPr lang="en-US"/>
        </a:p>
      </dgm:t>
    </dgm:pt>
    <dgm:pt modelId="{64CB6F7A-E65B-4E69-9BB5-9C2D1430A0AE}">
      <dgm:prSet custT="1"/>
      <dgm:spPr>
        <a:solidFill>
          <a:srgbClr val="FCD116">
            <a:alpha val="89804"/>
          </a:srgbClr>
        </a:solidFill>
      </dgm:spPr>
      <dgm:t>
        <a:bodyPr/>
        <a:lstStyle/>
        <a:p>
          <a:pPr marL="182880" indent="-91440"/>
          <a:r>
            <a:rPr lang="en-US" sz="1000" b="0" dirty="0" smtClean="0">
              <a:solidFill>
                <a:schemeClr val="tx1"/>
              </a:solidFill>
            </a:rPr>
            <a:t>Marketing Dashboard</a:t>
          </a:r>
          <a:br>
            <a:rPr lang="en-US" sz="1000" b="0" dirty="0" smtClean="0">
              <a:solidFill>
                <a:schemeClr val="tx1"/>
              </a:solidFill>
            </a:rPr>
          </a:br>
          <a:r>
            <a:rPr lang="en-US" sz="1000" b="0" dirty="0" smtClean="0">
              <a:solidFill>
                <a:schemeClr val="tx1"/>
              </a:solidFill>
            </a:rPr>
            <a:t>	</a:t>
          </a:r>
          <a:endParaRPr lang="en-US" sz="1000" b="0" dirty="0">
            <a:solidFill>
              <a:schemeClr val="tx1"/>
            </a:solidFill>
          </a:endParaRPr>
        </a:p>
      </dgm:t>
    </dgm:pt>
    <dgm:pt modelId="{3650C485-1802-472C-BB9E-541AFA475009}" type="sibTrans" cxnId="{78AC0E98-CCBF-4119-922E-E42C32B5B0AB}">
      <dgm:prSet/>
      <dgm:spPr/>
      <dgm:t>
        <a:bodyPr/>
        <a:lstStyle/>
        <a:p>
          <a:endParaRPr lang="en-US"/>
        </a:p>
      </dgm:t>
    </dgm:pt>
    <dgm:pt modelId="{48567676-BF07-4C50-83EA-2967B9AAF6C8}" type="parTrans" cxnId="{78AC0E98-CCBF-4119-922E-E42C32B5B0AB}">
      <dgm:prSet/>
      <dgm:spPr/>
      <dgm:t>
        <a:bodyPr/>
        <a:lstStyle/>
        <a:p>
          <a:endParaRPr lang="en-US"/>
        </a:p>
      </dgm:t>
    </dgm:pt>
    <dgm:pt modelId="{662575C6-F0E9-4820-A245-C6CF41A4D61F}">
      <dgm:prSet phldrT="[Text]" custT="1"/>
      <dgm:spPr/>
      <dgm:t>
        <a:bodyPr/>
        <a:lstStyle/>
        <a:p>
          <a:r>
            <a:rPr lang="en-US" sz="1000" b="1" smtClean="0"/>
            <a:t>Marketing </a:t>
          </a:r>
          <a:r>
            <a:rPr lang="en-US" sz="1000" b="1" dirty="0" smtClean="0"/>
            <a:t>Dashboards</a:t>
          </a:r>
          <a:endParaRPr lang="en-US" sz="1000" b="1" dirty="0"/>
        </a:p>
      </dgm:t>
    </dgm:pt>
    <dgm:pt modelId="{EFE89449-B777-472D-9FFC-C3B78725CECE}" type="sibTrans" cxnId="{1EE85A39-553C-4C4C-84D1-F3522977FFF5}">
      <dgm:prSet/>
      <dgm:spPr/>
      <dgm:t>
        <a:bodyPr/>
        <a:lstStyle/>
        <a:p>
          <a:endParaRPr lang="en-US"/>
        </a:p>
      </dgm:t>
    </dgm:pt>
    <dgm:pt modelId="{78B608FE-7467-4694-97E8-CC95B74E2292}" type="parTrans" cxnId="{1EE85A39-553C-4C4C-84D1-F3522977FFF5}">
      <dgm:prSet/>
      <dgm:spPr/>
      <dgm:t>
        <a:bodyPr/>
        <a:lstStyle/>
        <a:p>
          <a:endParaRPr lang="en-US"/>
        </a:p>
      </dgm:t>
    </dgm:pt>
    <dgm:pt modelId="{392798C7-8C77-4FDA-BDCE-EF03E212B0C9}" type="pres">
      <dgm:prSet presAssocID="{912D392B-866A-4EB3-80EE-A76EA39AF7ED}" presName="Name0" presStyleCnt="0">
        <dgm:presLayoutVars>
          <dgm:dir/>
          <dgm:animLvl val="lvl"/>
          <dgm:resizeHandles val="exact"/>
        </dgm:presLayoutVars>
      </dgm:prSet>
      <dgm:spPr/>
      <dgm:t>
        <a:bodyPr/>
        <a:lstStyle/>
        <a:p>
          <a:endParaRPr lang="en-US"/>
        </a:p>
      </dgm:t>
    </dgm:pt>
    <dgm:pt modelId="{CB4A8F06-BD0E-489C-8941-5E00D6F7BE91}" type="pres">
      <dgm:prSet presAssocID="{421C05B1-0132-47AF-86CF-4C855EE20081}" presName="composite" presStyleCnt="0"/>
      <dgm:spPr/>
    </dgm:pt>
    <dgm:pt modelId="{C128E331-6B9C-48EE-A3A4-6BD521EF57C7}" type="pres">
      <dgm:prSet presAssocID="{421C05B1-0132-47AF-86CF-4C855EE20081}" presName="parTx" presStyleLbl="alignNode1" presStyleIdx="0" presStyleCnt="4" custLinFactX="134237" custLinFactNeighborX="200000" custLinFactNeighborY="-7347">
        <dgm:presLayoutVars>
          <dgm:chMax val="0"/>
          <dgm:chPref val="0"/>
          <dgm:bulletEnabled val="1"/>
        </dgm:presLayoutVars>
      </dgm:prSet>
      <dgm:spPr/>
      <dgm:t>
        <a:bodyPr/>
        <a:lstStyle/>
        <a:p>
          <a:endParaRPr lang="en-US"/>
        </a:p>
      </dgm:t>
    </dgm:pt>
    <dgm:pt modelId="{BB46C778-66B7-47F8-8851-B2EC7A8C2E36}" type="pres">
      <dgm:prSet presAssocID="{421C05B1-0132-47AF-86CF-4C855EE20081}" presName="desTx" presStyleLbl="alignAccFollowNode1" presStyleIdx="0" presStyleCnt="4" custLinFactX="134596" custLinFactNeighborX="200000" custLinFactNeighborY="-226">
        <dgm:presLayoutVars>
          <dgm:bulletEnabled val="1"/>
        </dgm:presLayoutVars>
      </dgm:prSet>
      <dgm:spPr/>
      <dgm:t>
        <a:bodyPr/>
        <a:lstStyle/>
        <a:p>
          <a:endParaRPr lang="en-US"/>
        </a:p>
      </dgm:t>
    </dgm:pt>
    <dgm:pt modelId="{F3C7CC58-2595-406A-9523-D0FE297B888C}" type="pres">
      <dgm:prSet presAssocID="{A058BD26-2064-4662-B28F-27BCA2C659B3}" presName="space" presStyleCnt="0"/>
      <dgm:spPr/>
    </dgm:pt>
    <dgm:pt modelId="{F8912575-8365-421E-AD87-C0647D4DF000}" type="pres">
      <dgm:prSet presAssocID="{CF06426A-5881-4EC2-B8D0-CADCB985D846}" presName="composite" presStyleCnt="0"/>
      <dgm:spPr/>
    </dgm:pt>
    <dgm:pt modelId="{C5C9E8BB-7857-4B4E-BE99-A67C4A545567}" type="pres">
      <dgm:prSet presAssocID="{CF06426A-5881-4EC2-B8D0-CADCB985D846}" presName="parTx" presStyleLbl="alignNode1" presStyleIdx="1" presStyleCnt="4" custLinFactNeighborX="-1387" custLinFactNeighborY="-2093">
        <dgm:presLayoutVars>
          <dgm:chMax val="0"/>
          <dgm:chPref val="0"/>
          <dgm:bulletEnabled val="1"/>
        </dgm:presLayoutVars>
      </dgm:prSet>
      <dgm:spPr/>
      <dgm:t>
        <a:bodyPr/>
        <a:lstStyle/>
        <a:p>
          <a:endParaRPr lang="en-US"/>
        </a:p>
      </dgm:t>
    </dgm:pt>
    <dgm:pt modelId="{978B52D4-94B8-46A0-87C7-AA7DCE42444D}" type="pres">
      <dgm:prSet presAssocID="{CF06426A-5881-4EC2-B8D0-CADCB985D846}" presName="desTx" presStyleLbl="alignAccFollowNode1" presStyleIdx="1" presStyleCnt="4" custLinFactNeighborX="-1388" custLinFactNeighborY="-1076">
        <dgm:presLayoutVars>
          <dgm:bulletEnabled val="1"/>
        </dgm:presLayoutVars>
      </dgm:prSet>
      <dgm:spPr/>
      <dgm:t>
        <a:bodyPr/>
        <a:lstStyle/>
        <a:p>
          <a:endParaRPr lang="en-US"/>
        </a:p>
      </dgm:t>
    </dgm:pt>
    <dgm:pt modelId="{185D006E-2425-48DA-8230-5C579FB986BC}" type="pres">
      <dgm:prSet presAssocID="{4F57C220-A965-4A4A-80D3-65386387D783}" presName="space" presStyleCnt="0"/>
      <dgm:spPr/>
    </dgm:pt>
    <dgm:pt modelId="{BC0B633C-87AF-41D8-894F-565771EABA58}" type="pres">
      <dgm:prSet presAssocID="{44979325-C067-4DD7-B8F8-33F0FB84AD29}" presName="composite" presStyleCnt="0"/>
      <dgm:spPr/>
    </dgm:pt>
    <dgm:pt modelId="{A3FF31B1-BAB8-4188-A751-D6702B76EED5}" type="pres">
      <dgm:prSet presAssocID="{44979325-C067-4DD7-B8F8-33F0FB84AD29}" presName="parTx" presStyleLbl="alignNode1" presStyleIdx="2" presStyleCnt="4" custLinFactX="-100000" custLinFactNeighborX="-128166" custLinFactNeighborY="-2093">
        <dgm:presLayoutVars>
          <dgm:chMax val="0"/>
          <dgm:chPref val="0"/>
          <dgm:bulletEnabled val="1"/>
        </dgm:presLayoutVars>
      </dgm:prSet>
      <dgm:spPr/>
      <dgm:t>
        <a:bodyPr/>
        <a:lstStyle/>
        <a:p>
          <a:endParaRPr lang="en-US"/>
        </a:p>
      </dgm:t>
    </dgm:pt>
    <dgm:pt modelId="{551AFAD4-EABB-4537-8B7D-60B581C4B35C}" type="pres">
      <dgm:prSet presAssocID="{44979325-C067-4DD7-B8F8-33F0FB84AD29}" presName="desTx" presStyleLbl="alignAccFollowNode1" presStyleIdx="2" presStyleCnt="4" custLinFactX="-100000" custLinFactNeighborX="-128124" custLinFactNeighborY="-663">
        <dgm:presLayoutVars>
          <dgm:bulletEnabled val="1"/>
        </dgm:presLayoutVars>
      </dgm:prSet>
      <dgm:spPr/>
      <dgm:t>
        <a:bodyPr/>
        <a:lstStyle/>
        <a:p>
          <a:endParaRPr lang="en-US"/>
        </a:p>
      </dgm:t>
    </dgm:pt>
    <dgm:pt modelId="{E2CDAB0E-0243-4DF2-AA3C-EC85C6BABBB2}" type="pres">
      <dgm:prSet presAssocID="{30B22E59-9B73-4B23-9BA1-13941CC205C2}" presName="space" presStyleCnt="0"/>
      <dgm:spPr/>
    </dgm:pt>
    <dgm:pt modelId="{8C1F9207-4EB0-48E5-847A-A363DB945658}" type="pres">
      <dgm:prSet presAssocID="{662575C6-F0E9-4820-A245-C6CF41A4D61F}" presName="composite" presStyleCnt="0"/>
      <dgm:spPr/>
    </dgm:pt>
    <dgm:pt modelId="{6933D8BF-D4AF-4B00-A1CE-0F1863DD00C3}" type="pres">
      <dgm:prSet presAssocID="{662575C6-F0E9-4820-A245-C6CF41A4D61F}" presName="parTx" presStyleLbl="alignNode1" presStyleIdx="3" presStyleCnt="4" custScaleY="102200" custLinFactX="-18387" custLinFactNeighborX="-100000" custLinFactNeighborY="-2093">
        <dgm:presLayoutVars>
          <dgm:chMax val="0"/>
          <dgm:chPref val="0"/>
          <dgm:bulletEnabled val="1"/>
        </dgm:presLayoutVars>
      </dgm:prSet>
      <dgm:spPr/>
      <dgm:t>
        <a:bodyPr/>
        <a:lstStyle/>
        <a:p>
          <a:endParaRPr lang="en-US"/>
        </a:p>
      </dgm:t>
    </dgm:pt>
    <dgm:pt modelId="{6279DA80-F874-4755-B22B-67F56B9B644D}" type="pres">
      <dgm:prSet presAssocID="{662575C6-F0E9-4820-A245-C6CF41A4D61F}" presName="desTx" presStyleLbl="alignAccFollowNode1" presStyleIdx="3" presStyleCnt="4" custScaleY="99948" custLinFactX="-18282" custLinFactNeighborX="-100000" custLinFactNeighborY="-1041">
        <dgm:presLayoutVars>
          <dgm:bulletEnabled val="1"/>
        </dgm:presLayoutVars>
      </dgm:prSet>
      <dgm:spPr/>
      <dgm:t>
        <a:bodyPr/>
        <a:lstStyle/>
        <a:p>
          <a:endParaRPr lang="en-US"/>
        </a:p>
      </dgm:t>
    </dgm:pt>
  </dgm:ptLst>
  <dgm:cxnLst>
    <dgm:cxn modelId="{D7A17FBF-B228-4760-97D3-614363BF2732}" srcId="{662575C6-F0E9-4820-A245-C6CF41A4D61F}" destId="{86133CCE-374F-4660-BC90-CF107424EE9A}" srcOrd="2" destOrd="0" parTransId="{DF652501-D3E3-44F3-8246-1BA4F02C7328}" sibTransId="{048B80C2-CB05-475B-A14D-429CA69CF65F}"/>
    <dgm:cxn modelId="{46AC08C4-C5D0-4982-B9F1-E1BBF7A54EDF}" type="presOf" srcId="{CF06426A-5881-4EC2-B8D0-CADCB985D846}" destId="{C5C9E8BB-7857-4B4E-BE99-A67C4A545567}" srcOrd="0" destOrd="0" presId="urn:microsoft.com/office/officeart/2005/8/layout/hList1"/>
    <dgm:cxn modelId="{448475DB-2CC5-4E7B-8D08-978D5E697BFA}" type="presOf" srcId="{64CB6F7A-E65B-4E69-9BB5-9C2D1430A0AE}" destId="{6279DA80-F874-4755-B22B-67F56B9B644D}" srcOrd="0" destOrd="1" presId="urn:microsoft.com/office/officeart/2005/8/layout/hList1"/>
    <dgm:cxn modelId="{83CDFBF1-40E8-4C20-9DE5-71826551D6A8}" srcId="{421C05B1-0132-47AF-86CF-4C855EE20081}" destId="{28D6AA8D-FDED-401F-84AA-FE74603EBA56}" srcOrd="3" destOrd="0" parTransId="{2CC09FCC-F8A3-45AE-965A-F7E0A0AF243A}" sibTransId="{6E60CC2C-781F-45BD-8257-4E449D660E9A}"/>
    <dgm:cxn modelId="{3853E8EE-A4E8-4CC7-AE6A-201215047F42}" type="presOf" srcId="{662575C6-F0E9-4820-A245-C6CF41A4D61F}" destId="{6933D8BF-D4AF-4B00-A1CE-0F1863DD00C3}" srcOrd="0" destOrd="0" presId="urn:microsoft.com/office/officeart/2005/8/layout/hList1"/>
    <dgm:cxn modelId="{B48FCE14-A19C-4D16-AB4C-528B64DC9979}" srcId="{CF06426A-5881-4EC2-B8D0-CADCB985D846}" destId="{A3CDB7A4-76D5-4AD1-83B7-3BEDE10500B5}" srcOrd="5" destOrd="0" parTransId="{CD58D977-0813-4602-B89D-945F40389499}" sibTransId="{72A26363-E3F7-433E-8597-3F58B1D7263A}"/>
    <dgm:cxn modelId="{02887586-BF62-4D57-8A83-0F68EFC3BC38}" type="presOf" srcId="{786C3827-03D9-47BC-8E8F-801B27D2AC72}" destId="{551AFAD4-EABB-4537-8B7D-60B581C4B35C}" srcOrd="0" destOrd="0" presId="urn:microsoft.com/office/officeart/2005/8/layout/hList1"/>
    <dgm:cxn modelId="{50F3CF0C-DDE0-4236-BE90-78B86AE768E9}" type="presOf" srcId="{421C05B1-0132-47AF-86CF-4C855EE20081}" destId="{C128E331-6B9C-48EE-A3A4-6BD521EF57C7}" srcOrd="0" destOrd="0" presId="urn:microsoft.com/office/officeart/2005/8/layout/hList1"/>
    <dgm:cxn modelId="{E6637C02-D742-4514-AFD3-C3EB9F07E81E}" srcId="{CF06426A-5881-4EC2-B8D0-CADCB985D846}" destId="{A0AC91B1-61A3-4B94-9270-EDC34F6BDB9A}" srcOrd="4" destOrd="0" parTransId="{06AB3768-E26C-48D2-8743-FD7D62B72EBD}" sibTransId="{C0C0A720-EB75-44FE-88CA-B96F2F654EDE}"/>
    <dgm:cxn modelId="{EAD7E36A-D885-4416-B032-B2BCB888D3EF}" srcId="{CF06426A-5881-4EC2-B8D0-CADCB985D846}" destId="{EC680473-7872-4FDF-8194-DC8FEFF90998}" srcOrd="0" destOrd="0" parTransId="{7BEF3A57-A695-4CA6-84A7-7E26B38E227F}" sibTransId="{C7FF94C3-DAAB-407D-AE85-E2104A7CCB55}"/>
    <dgm:cxn modelId="{03747AD3-5819-4606-B556-8FC8A6DA75B4}" srcId="{44979325-C067-4DD7-B8F8-33F0FB84AD29}" destId="{AD33EC04-D78B-49D8-B3E3-1F7BF4E1D50E}" srcOrd="3" destOrd="0" parTransId="{85C52DD5-8833-432C-97DD-9604E6646F02}" sibTransId="{A55E6946-F357-4ED9-8209-1D5D91FE73CA}"/>
    <dgm:cxn modelId="{EBE3DF2D-B50F-4CDD-B36C-068D0A9B7FB7}" srcId="{662575C6-F0E9-4820-A245-C6CF41A4D61F}" destId="{FC83A247-C3BD-40E9-A2C4-B1494E92ABCB}" srcOrd="0" destOrd="0" parTransId="{C1FD880F-D90A-4AA1-B18C-C8D1F7FC3C26}" sibTransId="{775854EF-1AAF-4A4E-A05E-DF28B35983F4}"/>
    <dgm:cxn modelId="{91B7FD3E-9502-447B-A9FD-3089E1797C9F}" srcId="{421C05B1-0132-47AF-86CF-4C855EE20081}" destId="{14E96C54-9A01-427D-9FCF-A94C7F3EA014}" srcOrd="0" destOrd="0" parTransId="{B5807474-F68C-4A76-B23C-D947B1B12189}" sibTransId="{27D4EBF7-6398-49D0-9E57-B467173B048A}"/>
    <dgm:cxn modelId="{982AE605-553F-4721-904B-D066CEF37116}" type="presOf" srcId="{912D392B-866A-4EB3-80EE-A76EA39AF7ED}" destId="{392798C7-8C77-4FDA-BDCE-EF03E212B0C9}" srcOrd="0" destOrd="0" presId="urn:microsoft.com/office/officeart/2005/8/layout/hList1"/>
    <dgm:cxn modelId="{0B8FE6D4-3E43-4004-AB93-B06300688FBF}" srcId="{44979325-C067-4DD7-B8F8-33F0FB84AD29}" destId="{786C3827-03D9-47BC-8E8F-801B27D2AC72}" srcOrd="0" destOrd="0" parTransId="{73D4DE37-D2E6-4131-942D-30D735FFC2C4}" sibTransId="{5435604D-B31C-424B-83F6-503B62F81B81}"/>
    <dgm:cxn modelId="{FFD8BAA5-6944-4C30-92B7-0CE3294E165A}" type="presOf" srcId="{28D6AA8D-FDED-401F-84AA-FE74603EBA56}" destId="{BB46C778-66B7-47F8-8851-B2EC7A8C2E36}" srcOrd="0" destOrd="3" presId="urn:microsoft.com/office/officeart/2005/8/layout/hList1"/>
    <dgm:cxn modelId="{C74CC8FC-4AD4-499A-BEDF-6BE3F14CDE81}" srcId="{CF06426A-5881-4EC2-B8D0-CADCB985D846}" destId="{EC4242CD-E135-4093-B0A9-397A798E1464}" srcOrd="6" destOrd="0" parTransId="{8FFEC4B5-E711-42EF-801B-2CF8FDD64C6E}" sibTransId="{5FB9A38B-417F-46A1-A738-95F6FC8EA944}"/>
    <dgm:cxn modelId="{060377A9-9AC7-4986-97BC-422B7EE8EA52}" type="presOf" srcId="{14E96C54-9A01-427D-9FCF-A94C7F3EA014}" destId="{BB46C778-66B7-47F8-8851-B2EC7A8C2E36}" srcOrd="0" destOrd="0" presId="urn:microsoft.com/office/officeart/2005/8/layout/hList1"/>
    <dgm:cxn modelId="{3183E6BB-4C55-4610-AA32-CFBD00670C78}" type="presOf" srcId="{D4F371D2-F496-4B6A-AE14-CD18FD719D85}" destId="{978B52D4-94B8-46A0-87C7-AA7DCE42444D}" srcOrd="0" destOrd="3" presId="urn:microsoft.com/office/officeart/2005/8/layout/hList1"/>
    <dgm:cxn modelId="{014CAAB3-FF34-45DC-A99E-F69A76761FEA}" type="presOf" srcId="{EC680473-7872-4FDF-8194-DC8FEFF90998}" destId="{978B52D4-94B8-46A0-87C7-AA7DCE42444D}" srcOrd="0" destOrd="0" presId="urn:microsoft.com/office/officeart/2005/8/layout/hList1"/>
    <dgm:cxn modelId="{E98BCE6D-5914-45AE-89FB-F5CB1B325F26}" type="presOf" srcId="{4B1522BB-5AEF-4438-AA03-E6305A64836E}" destId="{551AFAD4-EABB-4537-8B7D-60B581C4B35C}" srcOrd="0" destOrd="1" presId="urn:microsoft.com/office/officeart/2005/8/layout/hList1"/>
    <dgm:cxn modelId="{CF7B9D97-829C-4E7F-8100-CC91F9B5D4D9}" type="presOf" srcId="{EC4242CD-E135-4093-B0A9-397A798E1464}" destId="{978B52D4-94B8-46A0-87C7-AA7DCE42444D}" srcOrd="0" destOrd="6" presId="urn:microsoft.com/office/officeart/2005/8/layout/hList1"/>
    <dgm:cxn modelId="{4E770AC1-6DC1-41E1-B45B-01CA9A66CA12}" type="presOf" srcId="{86133CCE-374F-4660-BC90-CF107424EE9A}" destId="{6279DA80-F874-4755-B22B-67F56B9B644D}" srcOrd="0" destOrd="2" presId="urn:microsoft.com/office/officeart/2005/8/layout/hList1"/>
    <dgm:cxn modelId="{A5B48AB5-F2B6-4818-8F12-2E71AC027F44}" type="presOf" srcId="{FC83A247-C3BD-40E9-A2C4-B1494E92ABCB}" destId="{6279DA80-F874-4755-B22B-67F56B9B644D}" srcOrd="0" destOrd="0" presId="urn:microsoft.com/office/officeart/2005/8/layout/hList1"/>
    <dgm:cxn modelId="{EBCD6036-011A-4110-85F5-A856D437DDE4}" srcId="{44979325-C067-4DD7-B8F8-33F0FB84AD29}" destId="{88F54B4E-64F1-455A-BE12-2B5B984AE24C}" srcOrd="4" destOrd="0" parTransId="{123E5CAA-F706-47F3-94E1-C76B7DDE3115}" sibTransId="{DF74EE35-F530-4901-9156-F96695DA1F29}"/>
    <dgm:cxn modelId="{ED674B52-77DD-4D94-B67C-CB718A66C77B}" srcId="{CF06426A-5881-4EC2-B8D0-CADCB985D846}" destId="{14251557-0C89-4173-A941-E89CE2EF372C}" srcOrd="2" destOrd="0" parTransId="{DC5DE4F3-F354-4EB6-BAB0-B69414C2B56D}" sibTransId="{46ED5186-665B-4993-B274-33556903657B}"/>
    <dgm:cxn modelId="{B8875F8D-F3B5-460E-8411-9D02A670D3BD}" srcId="{CF06426A-5881-4EC2-B8D0-CADCB985D846}" destId="{D4F371D2-F496-4B6A-AE14-CD18FD719D85}" srcOrd="3" destOrd="0" parTransId="{0A9FE6AD-546C-4823-88E5-A5AF5AC2D567}" sibTransId="{9268A55A-234F-4615-85B1-1DB655C73DF1}"/>
    <dgm:cxn modelId="{A7152391-F67F-4DCC-B161-8B7ED45F04BE}" srcId="{912D392B-866A-4EB3-80EE-A76EA39AF7ED}" destId="{CF06426A-5881-4EC2-B8D0-CADCB985D846}" srcOrd="1" destOrd="0" parTransId="{E789CDFE-8B28-442A-B777-550F9FFD1A66}" sibTransId="{4F57C220-A965-4A4A-80D3-65386387D783}"/>
    <dgm:cxn modelId="{1EE85A39-553C-4C4C-84D1-F3522977FFF5}" srcId="{912D392B-866A-4EB3-80EE-A76EA39AF7ED}" destId="{662575C6-F0E9-4820-A245-C6CF41A4D61F}" srcOrd="3" destOrd="0" parTransId="{78B608FE-7467-4694-97E8-CC95B74E2292}" sibTransId="{EFE89449-B777-472D-9FFC-C3B78725CECE}"/>
    <dgm:cxn modelId="{1C877BB5-47DA-4E67-AF84-E264442C6517}" srcId="{912D392B-866A-4EB3-80EE-A76EA39AF7ED}" destId="{44979325-C067-4DD7-B8F8-33F0FB84AD29}" srcOrd="2" destOrd="0" parTransId="{766A9198-0EF8-41C4-A229-FEF14A2200B0}" sibTransId="{30B22E59-9B73-4B23-9BA1-13941CC205C2}"/>
    <dgm:cxn modelId="{697DCAE6-E8BD-49EF-8D2C-83A4D709DE1A}" type="presOf" srcId="{A0AC91B1-61A3-4B94-9270-EDC34F6BDB9A}" destId="{978B52D4-94B8-46A0-87C7-AA7DCE42444D}" srcOrd="0" destOrd="4" presId="urn:microsoft.com/office/officeart/2005/8/layout/hList1"/>
    <dgm:cxn modelId="{C9CA3655-8A91-4562-A0FE-AF8A7A1DEC41}" srcId="{421C05B1-0132-47AF-86CF-4C855EE20081}" destId="{CD331008-3C03-4C12-B830-F919E54FD350}" srcOrd="2" destOrd="0" parTransId="{29010083-521E-48B2-BBED-F69915127822}" sibTransId="{B586B4A6-4833-4B0A-BC4A-4B6E4581014C}"/>
    <dgm:cxn modelId="{22D74D0B-8377-4619-9714-48486A70D56C}" type="presOf" srcId="{88F54B4E-64F1-455A-BE12-2B5B984AE24C}" destId="{551AFAD4-EABB-4537-8B7D-60B581C4B35C}" srcOrd="0" destOrd="4" presId="urn:microsoft.com/office/officeart/2005/8/layout/hList1"/>
    <dgm:cxn modelId="{60C8D7B9-4DAE-48AF-AD1C-B1D0DB7E0C34}" type="presOf" srcId="{CD331008-3C03-4C12-B830-F919E54FD350}" destId="{BB46C778-66B7-47F8-8851-B2EC7A8C2E36}" srcOrd="0" destOrd="2" presId="urn:microsoft.com/office/officeart/2005/8/layout/hList1"/>
    <dgm:cxn modelId="{6AFF6749-16AB-4276-8862-0476C257FCE6}" type="presOf" srcId="{3879139C-08E5-4C53-A380-4959CCF6256D}" destId="{551AFAD4-EABB-4537-8B7D-60B581C4B35C}" srcOrd="0" destOrd="2" presId="urn:microsoft.com/office/officeart/2005/8/layout/hList1"/>
    <dgm:cxn modelId="{09C9BD69-A3A1-4A88-86E8-6422A641BA26}" srcId="{421C05B1-0132-47AF-86CF-4C855EE20081}" destId="{7649F962-2B8C-463B-B2F4-FB13893AEF09}" srcOrd="1" destOrd="0" parTransId="{010BBDE3-305F-4021-BF7C-DEC27D0784EB}" sibTransId="{B469CB94-12DF-4956-9D6F-FFFEC96F2AB4}"/>
    <dgm:cxn modelId="{C648A54D-F496-4BEA-ABA5-5957CB749CC5}" type="presOf" srcId="{AD33EC04-D78B-49D8-B3E3-1F7BF4E1D50E}" destId="{551AFAD4-EABB-4537-8B7D-60B581C4B35C}" srcOrd="0" destOrd="3" presId="urn:microsoft.com/office/officeart/2005/8/layout/hList1"/>
    <dgm:cxn modelId="{D57EE5C7-E807-4C1B-BE35-FECCDBEC67F7}" srcId="{912D392B-866A-4EB3-80EE-A76EA39AF7ED}" destId="{421C05B1-0132-47AF-86CF-4C855EE20081}" srcOrd="0" destOrd="0" parTransId="{16879737-9152-4073-BF91-9D12AE2245BF}" sibTransId="{A058BD26-2064-4662-B28F-27BCA2C659B3}"/>
    <dgm:cxn modelId="{C2F6C910-C5C7-4570-BAED-B917301F0D45}" type="presOf" srcId="{9C0EA374-7D94-45E9-B16C-A3234FC1C49F}" destId="{978B52D4-94B8-46A0-87C7-AA7DCE42444D}" srcOrd="0" destOrd="1" presId="urn:microsoft.com/office/officeart/2005/8/layout/hList1"/>
    <dgm:cxn modelId="{74C75863-E7BB-42AA-B9D5-A35E44F26D59}" srcId="{44979325-C067-4DD7-B8F8-33F0FB84AD29}" destId="{4B1522BB-5AEF-4438-AA03-E6305A64836E}" srcOrd="1" destOrd="0" parTransId="{31A7387F-694F-4E1E-A318-AE9C83C6F0CA}" sibTransId="{AC717A31-2AD1-44C7-887A-DB61596C673F}"/>
    <dgm:cxn modelId="{99F14616-FF50-4B10-8FE8-0A1EF7F75D14}" type="presOf" srcId="{7649F962-2B8C-463B-B2F4-FB13893AEF09}" destId="{BB46C778-66B7-47F8-8851-B2EC7A8C2E36}" srcOrd="0" destOrd="1" presId="urn:microsoft.com/office/officeart/2005/8/layout/hList1"/>
    <dgm:cxn modelId="{2E3D1855-84D6-43B6-AB76-ED637DB0E826}" type="presOf" srcId="{44979325-C067-4DD7-B8F8-33F0FB84AD29}" destId="{A3FF31B1-BAB8-4188-A751-D6702B76EED5}" srcOrd="0" destOrd="0" presId="urn:microsoft.com/office/officeart/2005/8/layout/hList1"/>
    <dgm:cxn modelId="{F5FB93DF-68F8-4CEB-848C-F6D9C45DA872}" srcId="{CF06426A-5881-4EC2-B8D0-CADCB985D846}" destId="{9C0EA374-7D94-45E9-B16C-A3234FC1C49F}" srcOrd="1" destOrd="0" parTransId="{7CD6FA94-80D6-4542-8F0C-360BEF09DFB0}" sibTransId="{8414BC22-72F1-4C27-A243-F2D0D708E904}"/>
    <dgm:cxn modelId="{78AC0E98-CCBF-4119-922E-E42C32B5B0AB}" srcId="{662575C6-F0E9-4820-A245-C6CF41A4D61F}" destId="{64CB6F7A-E65B-4E69-9BB5-9C2D1430A0AE}" srcOrd="1" destOrd="0" parTransId="{48567676-BF07-4C50-83EA-2967B9AAF6C8}" sibTransId="{3650C485-1802-472C-BB9E-541AFA475009}"/>
    <dgm:cxn modelId="{02AE8AA8-3FD8-4440-BB5B-F3F497C64AE2}" srcId="{44979325-C067-4DD7-B8F8-33F0FB84AD29}" destId="{3879139C-08E5-4C53-A380-4959CCF6256D}" srcOrd="2" destOrd="0" parTransId="{B815F2BC-6617-4569-84E1-854AA34846F9}" sibTransId="{21080A83-B6B8-4E09-A1F0-8E6FDBDDB26B}"/>
    <dgm:cxn modelId="{9C42D4A5-264A-4C65-92C6-CEE8EA7C390D}" type="presOf" srcId="{14251557-0C89-4173-A941-E89CE2EF372C}" destId="{978B52D4-94B8-46A0-87C7-AA7DCE42444D}" srcOrd="0" destOrd="2" presId="urn:microsoft.com/office/officeart/2005/8/layout/hList1"/>
    <dgm:cxn modelId="{F1F68932-A415-42A7-A13B-94C1CD97731C}" type="presOf" srcId="{A3CDB7A4-76D5-4AD1-83B7-3BEDE10500B5}" destId="{978B52D4-94B8-46A0-87C7-AA7DCE42444D}" srcOrd="0" destOrd="5" presId="urn:microsoft.com/office/officeart/2005/8/layout/hList1"/>
    <dgm:cxn modelId="{D9BD6E77-9B26-433A-9077-F585A1B9E96D}" type="presParOf" srcId="{392798C7-8C77-4FDA-BDCE-EF03E212B0C9}" destId="{CB4A8F06-BD0E-489C-8941-5E00D6F7BE91}" srcOrd="0" destOrd="0" presId="urn:microsoft.com/office/officeart/2005/8/layout/hList1"/>
    <dgm:cxn modelId="{46D15526-0773-4A8A-9763-54E77845189B}" type="presParOf" srcId="{CB4A8F06-BD0E-489C-8941-5E00D6F7BE91}" destId="{C128E331-6B9C-48EE-A3A4-6BD521EF57C7}" srcOrd="0" destOrd="0" presId="urn:microsoft.com/office/officeart/2005/8/layout/hList1"/>
    <dgm:cxn modelId="{2936074A-79D7-48DF-AD83-F572575814D8}" type="presParOf" srcId="{CB4A8F06-BD0E-489C-8941-5E00D6F7BE91}" destId="{BB46C778-66B7-47F8-8851-B2EC7A8C2E36}" srcOrd="1" destOrd="0" presId="urn:microsoft.com/office/officeart/2005/8/layout/hList1"/>
    <dgm:cxn modelId="{F60A6800-9B1C-47A9-A3B2-40F091F7861B}" type="presParOf" srcId="{392798C7-8C77-4FDA-BDCE-EF03E212B0C9}" destId="{F3C7CC58-2595-406A-9523-D0FE297B888C}" srcOrd="1" destOrd="0" presId="urn:microsoft.com/office/officeart/2005/8/layout/hList1"/>
    <dgm:cxn modelId="{05629000-15DA-4EA5-B86E-A080F23EEF55}" type="presParOf" srcId="{392798C7-8C77-4FDA-BDCE-EF03E212B0C9}" destId="{F8912575-8365-421E-AD87-C0647D4DF000}" srcOrd="2" destOrd="0" presId="urn:microsoft.com/office/officeart/2005/8/layout/hList1"/>
    <dgm:cxn modelId="{AFE912B4-ACEC-494F-9B99-D70E2DA6FAE2}" type="presParOf" srcId="{F8912575-8365-421E-AD87-C0647D4DF000}" destId="{C5C9E8BB-7857-4B4E-BE99-A67C4A545567}" srcOrd="0" destOrd="0" presId="urn:microsoft.com/office/officeart/2005/8/layout/hList1"/>
    <dgm:cxn modelId="{7A202637-B914-4A79-BE9E-2C7BEEBAB528}" type="presParOf" srcId="{F8912575-8365-421E-AD87-C0647D4DF000}" destId="{978B52D4-94B8-46A0-87C7-AA7DCE42444D}" srcOrd="1" destOrd="0" presId="urn:microsoft.com/office/officeart/2005/8/layout/hList1"/>
    <dgm:cxn modelId="{F147569F-257F-4934-9A2E-03EA56B96ECD}" type="presParOf" srcId="{392798C7-8C77-4FDA-BDCE-EF03E212B0C9}" destId="{185D006E-2425-48DA-8230-5C579FB986BC}" srcOrd="3" destOrd="0" presId="urn:microsoft.com/office/officeart/2005/8/layout/hList1"/>
    <dgm:cxn modelId="{B9CF00DF-9840-4312-AA96-8A62A0C07F60}" type="presParOf" srcId="{392798C7-8C77-4FDA-BDCE-EF03E212B0C9}" destId="{BC0B633C-87AF-41D8-894F-565771EABA58}" srcOrd="4" destOrd="0" presId="urn:microsoft.com/office/officeart/2005/8/layout/hList1"/>
    <dgm:cxn modelId="{E7C2443A-B45B-40F2-820D-75033081E844}" type="presParOf" srcId="{BC0B633C-87AF-41D8-894F-565771EABA58}" destId="{A3FF31B1-BAB8-4188-A751-D6702B76EED5}" srcOrd="0" destOrd="0" presId="urn:microsoft.com/office/officeart/2005/8/layout/hList1"/>
    <dgm:cxn modelId="{314B7FB0-DCAB-4554-A86A-4E8011FA0CB7}" type="presParOf" srcId="{BC0B633C-87AF-41D8-894F-565771EABA58}" destId="{551AFAD4-EABB-4537-8B7D-60B581C4B35C}" srcOrd="1" destOrd="0" presId="urn:microsoft.com/office/officeart/2005/8/layout/hList1"/>
    <dgm:cxn modelId="{3949C167-1CDF-4E52-A13A-1C4A6AFADC4A}" type="presParOf" srcId="{392798C7-8C77-4FDA-BDCE-EF03E212B0C9}" destId="{E2CDAB0E-0243-4DF2-AA3C-EC85C6BABBB2}" srcOrd="5" destOrd="0" presId="urn:microsoft.com/office/officeart/2005/8/layout/hList1"/>
    <dgm:cxn modelId="{F8612854-FE35-4490-8A5F-8261FE7F502D}" type="presParOf" srcId="{392798C7-8C77-4FDA-BDCE-EF03E212B0C9}" destId="{8C1F9207-4EB0-48E5-847A-A363DB945658}" srcOrd="6" destOrd="0" presId="urn:microsoft.com/office/officeart/2005/8/layout/hList1"/>
    <dgm:cxn modelId="{3E9B088E-9609-48AD-859B-C05D7C2420E8}" type="presParOf" srcId="{8C1F9207-4EB0-48E5-847A-A363DB945658}" destId="{6933D8BF-D4AF-4B00-A1CE-0F1863DD00C3}" srcOrd="0" destOrd="0" presId="urn:microsoft.com/office/officeart/2005/8/layout/hList1"/>
    <dgm:cxn modelId="{14DE8E77-CDAB-4A17-8B0C-AE04E14DA492}" type="presParOf" srcId="{8C1F9207-4EB0-48E5-847A-A363DB945658}" destId="{6279DA80-F874-4755-B22B-67F56B9B644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28E331-6B9C-48EE-A3A4-6BD521EF57C7}">
      <dsp:nvSpPr>
        <dsp:cNvPr id="0" name=""/>
        <dsp:cNvSpPr/>
      </dsp:nvSpPr>
      <dsp:spPr>
        <a:xfrm>
          <a:off x="6701423" y="162582"/>
          <a:ext cx="2001697" cy="244152"/>
        </a:xfrm>
        <a:prstGeom prst="rect">
          <a:avLst/>
        </a:prstGeom>
        <a:solidFill>
          <a:schemeClr val="accent1">
            <a:hueOff val="0"/>
            <a:satOff val="0"/>
            <a:lumOff val="0"/>
            <a:alphaOff val="0"/>
          </a:schemeClr>
        </a:solidFill>
        <a:ln w="10795"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en-US" sz="1000" b="1" kern="1200" dirty="0" smtClean="0"/>
            <a:t>General Dashboards</a:t>
          </a:r>
          <a:r>
            <a:rPr lang="en-US" sz="900" kern="1200" dirty="0" smtClean="0"/>
            <a:t>	</a:t>
          </a:r>
          <a:endParaRPr lang="en-US" sz="900" kern="1200" dirty="0"/>
        </a:p>
      </dsp:txBody>
      <dsp:txXfrm>
        <a:off x="6701423" y="162582"/>
        <a:ext cx="2001697" cy="244152"/>
      </dsp:txXfrm>
    </dsp:sp>
    <dsp:sp modelId="{BB46C778-66B7-47F8-8851-B2EC7A8C2E36}">
      <dsp:nvSpPr>
        <dsp:cNvPr id="0" name=""/>
        <dsp:cNvSpPr/>
      </dsp:nvSpPr>
      <dsp:spPr>
        <a:xfrm>
          <a:off x="6708609" y="418333"/>
          <a:ext cx="2001697" cy="2804757"/>
        </a:xfrm>
        <a:prstGeom prst="rect">
          <a:avLst/>
        </a:prstGeom>
        <a:solidFill>
          <a:srgbClr val="00D8CC"/>
        </a:solidFill>
        <a:ln w="10795" cap="flat" cmpd="sng" algn="ctr">
          <a:solidFill>
            <a:schemeClr val="bg2">
              <a:alpha val="9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91440" lvl="1" indent="-91440" algn="l" defTabSz="444500">
            <a:lnSpc>
              <a:spcPct val="90000"/>
            </a:lnSpc>
            <a:spcBef>
              <a:spcPct val="0"/>
            </a:spcBef>
            <a:spcAft>
              <a:spcPct val="15000"/>
            </a:spcAft>
            <a:buChar char="••"/>
          </a:pPr>
          <a:endParaRPr lang="en-US" sz="1000" b="0" kern="1200" dirty="0"/>
        </a:p>
        <a:p>
          <a:pPr marL="182880" lvl="1" indent="-91440" algn="l" defTabSz="444500">
            <a:lnSpc>
              <a:spcPct val="90000"/>
            </a:lnSpc>
            <a:spcBef>
              <a:spcPct val="0"/>
            </a:spcBef>
            <a:spcAft>
              <a:spcPct val="15000"/>
            </a:spcAft>
            <a:buChar char="••"/>
          </a:pPr>
          <a:r>
            <a:rPr lang="en-US" sz="1000" b="0" kern="1200" dirty="0" smtClean="0">
              <a:solidFill>
                <a:schemeClr val="tx1"/>
              </a:solidFill>
            </a:rPr>
            <a:t>Microsoft Dynamics CRM Overview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Microsoft Dynamics CRM Social Overview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My Work Dashboard</a:t>
          </a:r>
          <a:endParaRPr lang="en-US" sz="1000" b="0" kern="1200" dirty="0">
            <a:solidFill>
              <a:schemeClr val="tx1"/>
            </a:solidFill>
          </a:endParaRPr>
        </a:p>
      </dsp:txBody>
      <dsp:txXfrm>
        <a:off x="6708609" y="418333"/>
        <a:ext cx="2001697" cy="2804757"/>
      </dsp:txXfrm>
    </dsp:sp>
    <dsp:sp modelId="{C5C9E8BB-7857-4B4E-BE99-A67C4A545567}">
      <dsp:nvSpPr>
        <dsp:cNvPr id="0" name=""/>
        <dsp:cNvSpPr/>
      </dsp:nvSpPr>
      <dsp:spPr>
        <a:xfrm>
          <a:off x="2265181" y="175409"/>
          <a:ext cx="2001697" cy="244152"/>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en-US" sz="1000" b="1" kern="1200" dirty="0" smtClean="0"/>
            <a:t>Customer Service Dashboards</a:t>
          </a:r>
          <a:endParaRPr lang="en-US" sz="1000" b="1" kern="1200" dirty="0"/>
        </a:p>
      </dsp:txBody>
      <dsp:txXfrm>
        <a:off x="2265181" y="175409"/>
        <a:ext cx="2001697" cy="244152"/>
      </dsp:txXfrm>
    </dsp:sp>
    <dsp:sp modelId="{978B52D4-94B8-46A0-87C7-AA7DCE42444D}">
      <dsp:nvSpPr>
        <dsp:cNvPr id="0" name=""/>
        <dsp:cNvSpPr/>
      </dsp:nvSpPr>
      <dsp:spPr>
        <a:xfrm>
          <a:off x="2265161" y="394493"/>
          <a:ext cx="2001697" cy="2804757"/>
        </a:xfrm>
        <a:prstGeom prst="rect">
          <a:avLst/>
        </a:prstGeom>
        <a:solidFill>
          <a:srgbClr val="FFF100">
            <a:alpha val="89804"/>
          </a:srgb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91440" lvl="1" indent="-91440" algn="l" defTabSz="444500">
            <a:lnSpc>
              <a:spcPct val="90000"/>
            </a:lnSpc>
            <a:spcBef>
              <a:spcPct val="0"/>
            </a:spcBef>
            <a:spcAft>
              <a:spcPct val="15000"/>
            </a:spcAft>
            <a:buChar char="••"/>
          </a:pPr>
          <a:endParaRPr lang="en-US" sz="1000" kern="1200" dirty="0"/>
        </a:p>
        <a:p>
          <a:pPr marL="182880" lvl="1" indent="-91440" algn="l" defTabSz="444500">
            <a:lnSpc>
              <a:spcPct val="90000"/>
            </a:lnSpc>
            <a:spcBef>
              <a:spcPct val="0"/>
            </a:spcBef>
            <a:spcAft>
              <a:spcPct val="15000"/>
            </a:spcAft>
            <a:buChar char="••"/>
          </a:pPr>
          <a:r>
            <a:rPr lang="en-US" sz="1000" b="0" kern="1200" dirty="0" smtClean="0">
              <a:solidFill>
                <a:schemeClr val="tx1"/>
              </a:solidFill>
            </a:rPr>
            <a:t>Customer Service Manager Dashboard </a:t>
          </a:r>
          <a:r>
            <a:rPr lang="en-US" sz="1200" b="0" kern="1200" dirty="0" smtClean="0">
              <a:solidFill>
                <a:srgbClr val="FF0000"/>
              </a:solidFill>
            </a:rPr>
            <a:t>*</a:t>
          </a:r>
          <a:r>
            <a:rPr lang="en-US" sz="1000" b="0" kern="1200" dirty="0" smtClean="0">
              <a:solidFill>
                <a:schemeClr val="tx1"/>
              </a:solidFill>
            </a:rPr>
            <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Customer Service Representative Social Dashboard</a:t>
          </a:r>
          <a:r>
            <a:rPr lang="en-US" sz="900" b="0" kern="1200" dirty="0" smtClean="0">
              <a:solidFill>
                <a:schemeClr val="tx1"/>
              </a:solidFill>
            </a:rPr>
            <a:t/>
          </a:r>
          <a:br>
            <a:rPr lang="en-US" sz="900" b="0" kern="1200" dirty="0" smtClean="0">
              <a:solidFill>
                <a:schemeClr val="tx1"/>
              </a:solidFill>
            </a:rPr>
          </a:br>
          <a:endParaRPr lang="en-US" sz="9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Customer Service Performance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Customer Service Operations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Customer Service Representative Dashboard</a:t>
          </a:r>
          <a:br>
            <a:rPr lang="en-US" sz="1000" b="0" kern="1200" dirty="0" smtClean="0">
              <a:solidFill>
                <a:schemeClr val="tx1"/>
              </a:solidFill>
            </a:rPr>
          </a:br>
          <a:endParaRPr lang="en-US" sz="1000" b="0" kern="1200" dirty="0">
            <a:solidFill>
              <a:schemeClr val="tx1"/>
            </a:solidFill>
          </a:endParaRPr>
        </a:p>
        <a:p>
          <a:pPr marL="57150" lvl="1" indent="0" algn="l" defTabSz="444500">
            <a:lnSpc>
              <a:spcPct val="90000"/>
            </a:lnSpc>
            <a:spcBef>
              <a:spcPct val="0"/>
            </a:spcBef>
            <a:spcAft>
              <a:spcPct val="15000"/>
            </a:spcAft>
            <a:buChar char="••"/>
          </a:pPr>
          <a:endParaRPr lang="en-US" sz="1000" kern="1200" dirty="0"/>
        </a:p>
      </dsp:txBody>
      <dsp:txXfrm>
        <a:off x="2265161" y="394493"/>
        <a:ext cx="2001697" cy="2804757"/>
      </dsp:txXfrm>
    </dsp:sp>
    <dsp:sp modelId="{A3FF31B1-BAB8-4188-A751-D6702B76EED5}">
      <dsp:nvSpPr>
        <dsp:cNvPr id="0" name=""/>
        <dsp:cNvSpPr/>
      </dsp:nvSpPr>
      <dsp:spPr>
        <a:xfrm>
          <a:off x="7687" y="175409"/>
          <a:ext cx="2001697" cy="244152"/>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en-US" sz="1000" b="1" kern="1200" dirty="0" smtClean="0"/>
            <a:t>Sales Dashboards</a:t>
          </a:r>
          <a:r>
            <a:rPr lang="en-US" sz="900" kern="1200" dirty="0" smtClean="0"/>
            <a:t>	</a:t>
          </a:r>
          <a:endParaRPr lang="en-US" sz="900" kern="1200" dirty="0"/>
        </a:p>
      </dsp:txBody>
      <dsp:txXfrm>
        <a:off x="7687" y="175409"/>
        <a:ext cx="2001697" cy="244152"/>
      </dsp:txXfrm>
    </dsp:sp>
    <dsp:sp modelId="{551AFAD4-EABB-4537-8B7D-60B581C4B35C}">
      <dsp:nvSpPr>
        <dsp:cNvPr id="0" name=""/>
        <dsp:cNvSpPr/>
      </dsp:nvSpPr>
      <dsp:spPr>
        <a:xfrm>
          <a:off x="8527" y="406076"/>
          <a:ext cx="2001697" cy="2804757"/>
        </a:xfrm>
        <a:prstGeom prst="rect">
          <a:avLst/>
        </a:prstGeom>
        <a:solidFill>
          <a:srgbClr val="00B294">
            <a:alpha val="89804"/>
          </a:srgb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182880" lvl="1" indent="0" algn="l" defTabSz="577850">
            <a:lnSpc>
              <a:spcPct val="90000"/>
            </a:lnSpc>
            <a:spcBef>
              <a:spcPct val="0"/>
            </a:spcBef>
            <a:spcAft>
              <a:spcPct val="15000"/>
            </a:spcAft>
            <a:buChar char="••"/>
          </a:pPr>
          <a:endParaRPr lang="en-US" sz="1300" kern="1200" dirty="0"/>
        </a:p>
        <a:p>
          <a:pPr marL="182880" lvl="1" indent="-91440" algn="l" defTabSz="444500">
            <a:lnSpc>
              <a:spcPct val="90000"/>
            </a:lnSpc>
            <a:spcBef>
              <a:spcPct val="0"/>
            </a:spcBef>
            <a:spcAft>
              <a:spcPct val="15000"/>
            </a:spcAft>
            <a:buChar char="••"/>
          </a:pPr>
          <a:r>
            <a:rPr lang="en-US" sz="1000" b="0" kern="1200" dirty="0" smtClean="0">
              <a:solidFill>
                <a:schemeClr val="tx1"/>
              </a:solidFill>
            </a:rPr>
            <a:t>Sales Activity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Sales Activity Social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Sales Dashboard</a:t>
          </a:r>
          <a:br>
            <a:rPr lang="en-US" sz="1000" b="0" kern="1200" dirty="0" smtClean="0">
              <a:solidFill>
                <a:schemeClr val="tx1"/>
              </a:solidFill>
            </a:rPr>
          </a:b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Sales Performance Dashboard</a:t>
          </a:r>
          <a:r>
            <a:rPr lang="en-US" sz="1300" b="0" kern="1200" dirty="0" smtClean="0">
              <a:solidFill>
                <a:schemeClr val="tx1"/>
              </a:solidFill>
            </a:rPr>
            <a:t>				</a:t>
          </a:r>
          <a:endParaRPr lang="en-US" sz="1300" b="0" kern="1200" dirty="0">
            <a:solidFill>
              <a:schemeClr val="tx1"/>
            </a:solidFill>
          </a:endParaRPr>
        </a:p>
      </dsp:txBody>
      <dsp:txXfrm>
        <a:off x="8527" y="406076"/>
        <a:ext cx="2001697" cy="2804757"/>
      </dsp:txXfrm>
    </dsp:sp>
    <dsp:sp modelId="{6933D8BF-D4AF-4B00-A1CE-0F1863DD00C3}">
      <dsp:nvSpPr>
        <dsp:cNvPr id="0" name=""/>
        <dsp:cNvSpPr/>
      </dsp:nvSpPr>
      <dsp:spPr>
        <a:xfrm>
          <a:off x="4484749" y="175160"/>
          <a:ext cx="2003654" cy="249523"/>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40640" rIns="71120" bIns="40640" numCol="1" spcCol="1270" anchor="ctr" anchorCtr="0">
          <a:noAutofit/>
        </a:bodyPr>
        <a:lstStyle/>
        <a:p>
          <a:pPr lvl="0" algn="ctr" defTabSz="444500">
            <a:lnSpc>
              <a:spcPct val="90000"/>
            </a:lnSpc>
            <a:spcBef>
              <a:spcPct val="0"/>
            </a:spcBef>
            <a:spcAft>
              <a:spcPct val="35000"/>
            </a:spcAft>
          </a:pPr>
          <a:r>
            <a:rPr lang="en-US" sz="1000" b="1" kern="1200" smtClean="0"/>
            <a:t>Marketing </a:t>
          </a:r>
          <a:r>
            <a:rPr lang="en-US" sz="1000" b="1" kern="1200" dirty="0" smtClean="0"/>
            <a:t>Dashboards</a:t>
          </a:r>
          <a:endParaRPr lang="en-US" sz="1000" b="1" kern="1200" dirty="0"/>
        </a:p>
      </dsp:txBody>
      <dsp:txXfrm>
        <a:off x="4484749" y="175160"/>
        <a:ext cx="2003654" cy="249523"/>
      </dsp:txXfrm>
    </dsp:sp>
    <dsp:sp modelId="{6279DA80-F874-4755-B22B-67F56B9B644D}">
      <dsp:nvSpPr>
        <dsp:cNvPr id="0" name=""/>
        <dsp:cNvSpPr/>
      </dsp:nvSpPr>
      <dsp:spPr>
        <a:xfrm>
          <a:off x="4486852" y="398655"/>
          <a:ext cx="2003654" cy="2801841"/>
        </a:xfrm>
        <a:prstGeom prst="rect">
          <a:avLst/>
        </a:prstGeom>
        <a:solidFill>
          <a:srgbClr val="FCD116">
            <a:alpha val="89804"/>
          </a:srgb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71120" bIns="80010" numCol="1" spcCol="1270" anchor="t" anchorCtr="0">
          <a:noAutofit/>
        </a:bodyPr>
        <a:lstStyle/>
        <a:p>
          <a:pPr marL="57150" lvl="1" indent="0" algn="l" defTabSz="889000">
            <a:lnSpc>
              <a:spcPct val="90000"/>
            </a:lnSpc>
            <a:spcBef>
              <a:spcPct val="0"/>
            </a:spcBef>
            <a:spcAft>
              <a:spcPct val="15000"/>
            </a:spcAft>
            <a:buChar char="••"/>
          </a:pPr>
          <a:endParaRPr lang="en-US" sz="2000" kern="1200" dirty="0"/>
        </a:p>
        <a:p>
          <a:pPr marL="182880" lvl="1" indent="-91440" algn="l" defTabSz="444500">
            <a:lnSpc>
              <a:spcPct val="90000"/>
            </a:lnSpc>
            <a:spcBef>
              <a:spcPct val="0"/>
            </a:spcBef>
            <a:spcAft>
              <a:spcPct val="15000"/>
            </a:spcAft>
            <a:buChar char="••"/>
          </a:pPr>
          <a:r>
            <a:rPr lang="en-US" sz="1000" b="0" kern="1200" dirty="0" smtClean="0">
              <a:solidFill>
                <a:schemeClr val="tx1"/>
              </a:solidFill>
            </a:rPr>
            <a:t>Marketing Dashboard</a:t>
          </a:r>
          <a:br>
            <a:rPr lang="en-US" sz="1000" b="0" kern="1200" dirty="0" smtClean="0">
              <a:solidFill>
                <a:schemeClr val="tx1"/>
              </a:solidFill>
            </a:rPr>
          </a:br>
          <a:r>
            <a:rPr lang="en-US" sz="1000" b="0" kern="1200" dirty="0" smtClean="0">
              <a:solidFill>
                <a:schemeClr val="tx1"/>
              </a:solidFill>
            </a:rPr>
            <a:t>	</a:t>
          </a:r>
          <a:endParaRPr lang="en-US" sz="1000" b="0" kern="1200" dirty="0">
            <a:solidFill>
              <a:schemeClr val="tx1"/>
            </a:solidFill>
          </a:endParaRPr>
        </a:p>
        <a:p>
          <a:pPr marL="182880" lvl="1" indent="-91440" algn="l" defTabSz="444500">
            <a:lnSpc>
              <a:spcPct val="90000"/>
            </a:lnSpc>
            <a:spcBef>
              <a:spcPct val="0"/>
            </a:spcBef>
            <a:spcAft>
              <a:spcPct val="15000"/>
            </a:spcAft>
            <a:buChar char="••"/>
          </a:pPr>
          <a:r>
            <a:rPr lang="en-US" sz="1000" b="0" kern="1200" dirty="0" smtClean="0">
              <a:solidFill>
                <a:schemeClr val="tx1"/>
              </a:solidFill>
            </a:rPr>
            <a:t>Marketing Social Dashboard</a:t>
          </a:r>
          <a:endParaRPr lang="en-US" sz="1000" b="0" kern="1200" dirty="0">
            <a:solidFill>
              <a:schemeClr val="tx1"/>
            </a:solidFill>
          </a:endParaRPr>
        </a:p>
      </dsp:txBody>
      <dsp:txXfrm>
        <a:off x="4486852" y="398655"/>
        <a:ext cx="2003654" cy="2801841"/>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Microsoft Dynamics</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pPr/>
              <a:t>2/6/2015</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marL="0" marR="0" indent="0" algn="l" defTabSz="932651" rtl="0" eaLnBrk="1" fontAlgn="auto" latinLnBrk="0" hangingPunct="1">
              <a:lnSpc>
                <a:spcPct val="100000"/>
              </a:lnSpc>
              <a:spcBef>
                <a:spcPts val="0"/>
              </a:spcBef>
              <a:spcAft>
                <a:spcPts val="0"/>
              </a:spcAft>
              <a:buClrTx/>
              <a:buSzTx/>
              <a:buFontTx/>
              <a:buNone/>
              <a:tabLst/>
              <a:defRPr sz="1200">
                <a:latin typeface="Segoe UI" pitchFamily="34" charset="0"/>
              </a:defRPr>
            </a:lvl1pPr>
          </a:lstStyle>
          <a:p>
            <a:r>
              <a:rPr lang="en-US" dirty="0" smtClean="0"/>
              <a:t>Microsoft Dynamics</a:t>
            </a:r>
          </a:p>
        </p:txBody>
      </p:sp>
      <p:sp>
        <p:nvSpPr>
          <p:cNvPr id="9" name="Slide Image Placeholder 8"/>
          <p:cNvSpPr>
            <a:spLocks noGrp="1" noRot="1" noChangeAspect="1"/>
          </p:cNvSpPr>
          <p:nvPr>
            <p:ph type="sldImg" idx="2"/>
          </p:nvPr>
        </p:nvSpPr>
        <p:spPr>
          <a:xfrm>
            <a:off x="1052513" y="685800"/>
            <a:ext cx="475297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2/6/2015</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85F3B204-BB3F-4BC9-83A7-9E815396C2B1}"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70974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4196863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336104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15FF3CE4-FB39-45AE-82E2-0F756D7D51DB}"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885814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792314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B083F6BB-7355-4D4A-8051-C524BCE03DF5}"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887177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35CA7826-CE62-46D7-B8F4-4FDFDE23DB16}"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0928195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977BBF8E-A32D-4B29-B8FB-A0C47C06A1E4}"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313658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977BBF8E-A32D-4B29-B8FB-A0C47C06A1E4}"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4189578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1703BF74-FD41-4EDB-B25F-44E8E4F757DB}"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2699206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A74E3C74-9945-4541-AD78-2384B09C028F}"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498193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844A76E9-C19F-4D4E-AB81-2C1BFDCEB665}"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923744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2813144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232507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6" name="Date Placeholder 5"/>
          <p:cNvSpPr>
            <a:spLocks noGrp="1"/>
          </p:cNvSpPr>
          <p:nvPr>
            <p:ph type="dt" idx="12"/>
          </p:nvPr>
        </p:nvSpPr>
        <p:spPr/>
        <p:txBody>
          <a:bodyPr/>
          <a:lstStyle/>
          <a:p>
            <a:fld id="{F9936404-E913-4875-A7D5-5DA37E46F67E}" type="datetime1">
              <a:rPr lang="en-US" smtClean="0"/>
              <a:t>2/6/2015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1419006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Microsoft Confidential</a:t>
            </a:r>
            <a:endParaRPr lang="en-US" dirty="0"/>
          </a:p>
        </p:txBody>
      </p:sp>
      <p:sp>
        <p:nvSpPr>
          <p:cNvPr id="4" name="Slide Number Placeholder 3"/>
          <p:cNvSpPr>
            <a:spLocks noGrp="1"/>
          </p:cNvSpPr>
          <p:nvPr>
            <p:ph type="sldNum" sz="quarter" idx="11"/>
          </p:nvPr>
        </p:nvSpPr>
        <p:spPr/>
        <p:txBody>
          <a:bodyPr/>
          <a:lstStyle/>
          <a:p>
            <a:fld id="{25B1B22E-D3C8-4129-8E85-2E5037E3E69B}" type="slidenum">
              <a:rPr lang="en-US" smtClean="0"/>
              <a:pPr/>
              <a:t>‹#›</a:t>
            </a:fld>
            <a:endParaRPr lang="en-US" dirty="0"/>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091081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664797"/>
          </a:xfrm>
        </p:spPr>
        <p:txBody>
          <a:bodyPr/>
          <a:lstStyle>
            <a:lvl1pP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sp>
        <p:nvSpPr>
          <p:cNvPr id="5" name="Title 4"/>
          <p:cNvSpPr>
            <a:spLocks noGrp="1"/>
          </p:cNvSpPr>
          <p:nvPr>
            <p:ph type="title"/>
          </p:nvPr>
        </p:nvSpPr>
        <p:spPr>
          <a:xfrm>
            <a:off x="274651" y="295274"/>
            <a:ext cx="9206410" cy="747897"/>
          </a:xfrm>
        </p:spPr>
        <p:txBody>
          <a:bodyPr/>
          <a:lstStyle/>
          <a:p>
            <a:r>
              <a:rPr lang="en-US"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6999197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t>Microsoft Confidential</a:t>
            </a:r>
            <a:endParaRPr lang="en-US" dirty="0"/>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SECTION | DEMO BLUE 6">
    <p:bg>
      <p:bgPr>
        <a:blipFill dpi="0" rotWithShape="1">
          <a:blip r:embed="rId2">
            <a:lum/>
          </a:blip>
          <a:srcRect/>
          <a:stretch>
            <a:fillRect l="-11000" t="-24000" r="-11000"/>
          </a:stretch>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2" y="4868863"/>
            <a:ext cx="3027362" cy="21256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userDrawn="1"/>
        </p:nvSpPr>
        <p:spPr bwMode="auto">
          <a:xfrm>
            <a:off x="1" y="1"/>
            <a:ext cx="3027361" cy="4868863"/>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1828" y="278700"/>
            <a:ext cx="2905535" cy="2843837"/>
          </a:xfrm>
          <a:noFill/>
        </p:spPr>
        <p:txBody>
          <a:bodyPr lIns="146289" tIns="91431" rIns="146289" bIns="91431" anchor="t" anchorCtr="0"/>
          <a:lstStyle>
            <a:lvl1pPr>
              <a:defRPr sz="48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4785" y="4868865"/>
            <a:ext cx="2902577" cy="1379537"/>
          </a:xfrm>
          <a:noFill/>
        </p:spPr>
        <p:txBody>
          <a:bodyPr tIns="109717" bIns="109717">
            <a:noAutofit/>
          </a:bodyPr>
          <a:lstStyle>
            <a:lvl1pPr marL="0" indent="0">
              <a:spcBef>
                <a:spcPts val="0"/>
              </a:spcBef>
              <a:buNone/>
              <a:defRPr sz="1400" b="0">
                <a:solidFill>
                  <a:schemeClr val="bg1"/>
                </a:solidFill>
                <a:latin typeface="+mn-lt"/>
              </a:defRPr>
            </a:lvl1pPr>
          </a:lstStyle>
          <a:p>
            <a:pPr lvl="0"/>
            <a:r>
              <a:rPr lang="en-US" dirty="0" smtClean="0"/>
              <a:t>Click to edit Master text styles</a:t>
            </a:r>
          </a:p>
        </p:txBody>
      </p:sp>
    </p:spTree>
    <p:extLst>
      <p:ext uri="{BB962C8B-B14F-4D97-AF65-F5344CB8AC3E}">
        <p14:creationId xmlns:p14="http://schemas.microsoft.com/office/powerpoint/2010/main" val="21823225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747897"/>
          </a:xfrm>
          <a:prstGeom prst="rect">
            <a:avLst/>
          </a:prstGeom>
        </p:spPr>
        <p:txBody>
          <a:bodyPr vert="horz" wrap="square" lIns="146289" tIns="0" rIns="146289"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t>Microsoft Confidential</a:t>
            </a:r>
            <a:endParaRPr lang="en-US" dirty="0"/>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10" r:id="rId1"/>
    <p:sldLayoutId id="2147484098" r:id="rId2"/>
    <p:sldLayoutId id="2147484087" r:id="rId3"/>
    <p:sldLayoutId id="2147484187" r:id="rId4"/>
    <p:sldLayoutId id="2147484099" r:id="rId5"/>
    <p:sldLayoutId id="2147484100" r:id="rId6"/>
    <p:sldLayoutId id="2147484092" r:id="rId7"/>
    <p:sldLayoutId id="2147484093" r:id="rId8"/>
    <p:sldLayoutId id="2147484204" r:id="rId9"/>
    <p:sldLayoutId id="2147484094" r:id="rId10"/>
    <p:sldLayoutId id="2147484096"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customXml" Target="../../customXml/item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gartner.com/it/page.jsp?id=1824919"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7.xml"/><Relationship Id="rId5" Type="http://schemas.openxmlformats.org/officeDocument/2006/relationships/image" Target="../media/image37.WMF"/><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hyperlink" Target="mailto:mscrmdf@microsoft.com?subject=eBook:%20Create%20or%20Customize%20Dashboards%20(/1:help/2:V6.1/3:V6.1.0/4:eBook-Create-or-Customize-Dashboards.pdf/5:None/6:en-us/7:Both/8:CRM)&amp;body=Thanks%20for%20taking%20the%20time%20to%20send%20us%20your%20feedback.%20What%20would%20you%20like%20to%20let%20us%20know%20about%20this%20eBook?" TargetMode="Externa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hyperlink" Target="http://go.microsoft.com/fwlink/p/?LinkID=309289"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customXml" Target="../../customXml/item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l="-11000" t="-18000" r="-1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828" y="278700"/>
            <a:ext cx="3048092" cy="1929741"/>
          </a:xfrm>
        </p:spPr>
        <p:txBody>
          <a:bodyPr/>
          <a:lstStyle/>
          <a:p>
            <a:r>
              <a:rPr lang="en-US" sz="4200" dirty="0" smtClean="0"/>
              <a:t>Create or customize dashboards</a:t>
            </a:r>
            <a:endParaRPr lang="en-US" sz="4200" dirty="0"/>
          </a:p>
        </p:txBody>
      </p:sp>
      <p:sp>
        <p:nvSpPr>
          <p:cNvPr id="3" name="Text Placeholder 2"/>
          <p:cNvSpPr>
            <a:spLocks noGrp="1"/>
          </p:cNvSpPr>
          <p:nvPr>
            <p:ph type="body" sz="quarter" idx="14"/>
          </p:nvPr>
        </p:nvSpPr>
        <p:spPr>
          <a:xfrm>
            <a:off x="121828" y="5058031"/>
            <a:ext cx="2902577" cy="1379537"/>
          </a:xfrm>
        </p:spPr>
        <p:txBody>
          <a:bodyPr/>
          <a:lstStyle/>
          <a:p>
            <a:r>
              <a:rPr lang="en-US" dirty="0" smtClean="0"/>
              <a:t>Make the data that matters easily accessible to your teams</a:t>
            </a:r>
          </a:p>
          <a:p>
            <a:endParaRPr lang="en-US" dirty="0" smtClean="0"/>
          </a:p>
          <a:p>
            <a:endParaRPr lang="en-US" dirty="0" smtClean="0"/>
          </a:p>
          <a:p>
            <a:endParaRPr lang="en-US" dirty="0"/>
          </a:p>
          <a:p>
            <a:endParaRPr lang="en-US" dirty="0" smtClean="0"/>
          </a:p>
          <a:p>
            <a:endParaRPr lang="en-US" dirty="0"/>
          </a:p>
          <a:p>
            <a:endParaRPr lang="en-US" dirty="0"/>
          </a:p>
        </p:txBody>
      </p:sp>
      <p:sp>
        <p:nvSpPr>
          <p:cNvPr id="7" name="Rectangle 6"/>
          <p:cNvSpPr/>
          <p:nvPr/>
        </p:nvSpPr>
        <p:spPr bwMode="auto">
          <a:xfrm>
            <a:off x="8174081" y="5467477"/>
            <a:ext cx="1527048" cy="15270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8174081" y="6017100"/>
            <a:ext cx="2184934" cy="544765"/>
          </a:xfrm>
          <a:prstGeom prst="rect">
            <a:avLst/>
          </a:prstGeom>
          <a:noFill/>
        </p:spPr>
        <p:txBody>
          <a:bodyPr wrap="square" lIns="182880" tIns="146304" rIns="182880" bIns="146304" rtlCol="0">
            <a:spAutoFit/>
          </a:bodyPr>
          <a:lstStyle/>
          <a:p>
            <a:pPr>
              <a:lnSpc>
                <a:spcPct val="90000"/>
              </a:lnSpc>
              <a:spcAft>
                <a:spcPts val="600"/>
              </a:spcAft>
            </a:pPr>
            <a:r>
              <a:rPr lang="en-US" dirty="0">
                <a:solidFill>
                  <a:schemeClr val="bg1"/>
                </a:solidFill>
              </a:rPr>
              <a:t>f</a:t>
            </a:r>
            <a:r>
              <a:rPr lang="en-US" dirty="0" smtClean="0">
                <a:solidFill>
                  <a:schemeClr val="bg1"/>
                </a:solidFill>
              </a:rPr>
              <a:t>or admins</a:t>
            </a:r>
            <a:endParaRPr lang="en-US" dirty="0" smtClean="0">
              <a:gradFill>
                <a:gsLst>
                  <a:gs pos="2917">
                    <a:schemeClr val="tx1"/>
                  </a:gs>
                  <a:gs pos="30000">
                    <a:schemeClr val="tx1"/>
                  </a:gs>
                </a:gsLst>
                <a:lin ang="5400000" scaled="0"/>
              </a:gradFill>
            </a:endParaRPr>
          </a:p>
        </p:txBody>
      </p:sp>
    </p:spTree>
    <p:custDataLst>
      <p:custData r:id="rId1"/>
    </p:custDataLst>
    <p:extLst>
      <p:ext uri="{BB962C8B-B14F-4D97-AF65-F5344CB8AC3E}">
        <p14:creationId xmlns:p14="http://schemas.microsoft.com/office/powerpoint/2010/main" val="56883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428"/>
            <a:ext cx="9242677" cy="553998"/>
          </a:xfrm>
        </p:spPr>
        <p:txBody>
          <a:bodyPr vert="horz" wrap="square" lIns="146289" tIns="0" rIns="146289" bIns="0" rtlCol="0" anchor="t">
            <a:spAutoFit/>
          </a:bodyPr>
          <a:lstStyle/>
          <a:p>
            <a:r>
              <a:rPr lang="en-US" sz="4000" dirty="0" smtClean="0"/>
              <a:t>work with the dashboard layout</a:t>
            </a:r>
            <a:endParaRPr lang="en-US" sz="4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158" y="1833311"/>
            <a:ext cx="6831262" cy="3763654"/>
          </a:xfrm>
          <a:prstGeom prst="rect">
            <a:avLst/>
          </a:prstGeom>
          <a:ln>
            <a:solidFill>
              <a:schemeClr val="tx1"/>
            </a:solidFill>
          </a:ln>
        </p:spPr>
      </p:pic>
      <p:sp>
        <p:nvSpPr>
          <p:cNvPr id="7" name="TextBox 6"/>
          <p:cNvSpPr txBox="1"/>
          <p:nvPr/>
        </p:nvSpPr>
        <p:spPr>
          <a:xfrm>
            <a:off x="214061" y="875830"/>
            <a:ext cx="7177457"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The default Sales Dashboard includes four lists and two charts. In the layout screen, you’ll see six squares, one for each component. </a:t>
            </a:r>
          </a:p>
        </p:txBody>
      </p:sp>
      <p:sp>
        <p:nvSpPr>
          <p:cNvPr id="9" name="TextBox 8"/>
          <p:cNvSpPr txBox="1"/>
          <p:nvPr/>
        </p:nvSpPr>
        <p:spPr>
          <a:xfrm>
            <a:off x="3376248" y="5953278"/>
            <a:ext cx="4551903"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You can see charts in the layout screen, however.</a:t>
            </a:r>
          </a:p>
        </p:txBody>
      </p:sp>
      <p:sp>
        <p:nvSpPr>
          <p:cNvPr id="19" name="TextBox 18"/>
          <p:cNvSpPr txBox="1"/>
          <p:nvPr/>
        </p:nvSpPr>
        <p:spPr>
          <a:xfrm>
            <a:off x="7317627" y="1377019"/>
            <a:ext cx="2269253"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the layout screen, you see just the list name, not the list data.</a:t>
            </a:r>
          </a:p>
        </p:txBody>
      </p:sp>
      <p:cxnSp>
        <p:nvCxnSpPr>
          <p:cNvPr id="25" name="Straight Arrow Connector 24"/>
          <p:cNvCxnSpPr/>
          <p:nvPr/>
        </p:nvCxnSpPr>
        <p:spPr>
          <a:xfrm flipH="1">
            <a:off x="5125156" y="1833311"/>
            <a:ext cx="2266362" cy="1045356"/>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cxnSp>
        <p:nvCxnSpPr>
          <p:cNvPr id="27" name="Straight Arrow Connector 26"/>
          <p:cNvCxnSpPr/>
          <p:nvPr/>
        </p:nvCxnSpPr>
        <p:spPr>
          <a:xfrm flipH="1" flipV="1">
            <a:off x="4029391" y="5696771"/>
            <a:ext cx="572754" cy="281998"/>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cxnSp>
        <p:nvCxnSpPr>
          <p:cNvPr id="28" name="Straight Arrow Connector 27"/>
          <p:cNvCxnSpPr/>
          <p:nvPr/>
        </p:nvCxnSpPr>
        <p:spPr>
          <a:xfrm flipV="1">
            <a:off x="4958861" y="5672214"/>
            <a:ext cx="592853" cy="319506"/>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47263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remove a list or other component</a:t>
            </a:r>
            <a:endParaRPr lang="en-US" sz="40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553" y="1171116"/>
            <a:ext cx="6516536" cy="3590257"/>
          </a:xfrm>
          <a:prstGeom prst="rect">
            <a:avLst/>
          </a:prstGeom>
          <a:ln>
            <a:solidFill>
              <a:schemeClr val="tx1"/>
            </a:solidFill>
          </a:ln>
        </p:spPr>
      </p:pic>
      <p:sp>
        <p:nvSpPr>
          <p:cNvPr id="2" name="TextBox 1"/>
          <p:cNvSpPr txBox="1"/>
          <p:nvPr/>
        </p:nvSpPr>
        <p:spPr>
          <a:xfrm>
            <a:off x="317791" y="4939351"/>
            <a:ext cx="6602298"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To remove a list (or any other component), just click or tap it, and then click or tap </a:t>
            </a:r>
            <a:r>
              <a:rPr lang="en-US" sz="1400" b="1" dirty="0" smtClean="0">
                <a:gradFill>
                  <a:gsLst>
                    <a:gs pos="2917">
                      <a:schemeClr val="tx1"/>
                    </a:gs>
                    <a:gs pos="30000">
                      <a:schemeClr val="tx1"/>
                    </a:gs>
                  </a:gsLst>
                  <a:lin ang="5400000" scaled="0"/>
                </a:gradFill>
              </a:rPr>
              <a:t>Remove</a:t>
            </a:r>
            <a:r>
              <a:rPr lang="en-US" sz="1400" dirty="0" smtClean="0">
                <a:gradFill>
                  <a:gsLst>
                    <a:gs pos="2917">
                      <a:schemeClr val="tx1"/>
                    </a:gs>
                    <a:gs pos="30000">
                      <a:schemeClr val="tx1"/>
                    </a:gs>
                  </a:gsLst>
                  <a:lin ang="5400000" scaled="0"/>
                </a:gradFill>
              </a:rPr>
              <a:t> at the top of the screen. </a:t>
            </a:r>
          </a:p>
        </p:txBody>
      </p:sp>
      <p:cxnSp>
        <p:nvCxnSpPr>
          <p:cNvPr id="6" name="Straight Arrow Connector 5"/>
          <p:cNvCxnSpPr/>
          <p:nvPr/>
        </p:nvCxnSpPr>
        <p:spPr>
          <a:xfrm flipH="1" flipV="1">
            <a:off x="780524" y="4160502"/>
            <a:ext cx="1489" cy="762703"/>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
        <p:nvSpPr>
          <p:cNvPr id="4" name="TextBox 3"/>
          <p:cNvSpPr txBox="1"/>
          <p:nvPr/>
        </p:nvSpPr>
        <p:spPr>
          <a:xfrm>
            <a:off x="7273736" y="1904415"/>
            <a:ext cx="1904950" cy="1957459"/>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If you remove a component from one of the squares in the top row, CRM automatically moves the component below it up. You can’t have an empty component square in the top row of a dashboard.</a:t>
            </a:r>
          </a:p>
        </p:txBody>
      </p:sp>
      <p:sp>
        <p:nvSpPr>
          <p:cNvPr id="9" name="Rounded Rectangle 8"/>
          <p:cNvSpPr/>
          <p:nvPr/>
        </p:nvSpPr>
        <p:spPr bwMode="auto">
          <a:xfrm>
            <a:off x="7273735" y="1904415"/>
            <a:ext cx="1904951" cy="1957459"/>
          </a:xfrm>
          <a:prstGeom prst="roundRect">
            <a:avLst/>
          </a:prstGeom>
          <a:noFill/>
          <a:ln w="254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680" y="1209199"/>
            <a:ext cx="3159260" cy="144778"/>
          </a:xfrm>
          <a:prstGeom prst="rect">
            <a:avLst/>
          </a:prstGeom>
        </p:spPr>
      </p:pic>
      <p:sp>
        <p:nvSpPr>
          <p:cNvPr id="11" name="Rectangle 10"/>
          <p:cNvSpPr/>
          <p:nvPr/>
        </p:nvSpPr>
        <p:spPr bwMode="auto">
          <a:xfrm>
            <a:off x="1831493" y="1202647"/>
            <a:ext cx="574823" cy="192499"/>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5809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187" y="1993021"/>
            <a:ext cx="5849166" cy="333422"/>
          </a:xfrm>
          <a:prstGeom prst="rect">
            <a:avLst/>
          </a:prstGeom>
          <a:ln>
            <a:solidFill>
              <a:schemeClr val="accent1"/>
            </a:solidFill>
          </a:ln>
        </p:spPr>
      </p:pic>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add a chart</a:t>
            </a:r>
            <a:endParaRPr lang="en-US" sz="4000" dirty="0"/>
          </a:p>
        </p:txBody>
      </p:sp>
      <p:sp>
        <p:nvSpPr>
          <p:cNvPr id="7" name="TextBox 6"/>
          <p:cNvSpPr txBox="1"/>
          <p:nvPr/>
        </p:nvSpPr>
        <p:spPr>
          <a:xfrm>
            <a:off x="181006" y="856050"/>
            <a:ext cx="9193999"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Now let’s add the chart. CRM includes many ready-made system charts that are simple to add, or you can create and add your own system charts if you have the System Administrator or System Customizer role. </a:t>
            </a:r>
          </a:p>
        </p:txBody>
      </p:sp>
      <p:sp>
        <p:nvSpPr>
          <p:cNvPr id="13" name="TextBox 12"/>
          <p:cNvSpPr txBox="1"/>
          <p:nvPr/>
        </p:nvSpPr>
        <p:spPr>
          <a:xfrm>
            <a:off x="241086" y="144992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8" name="TextBox 7"/>
          <p:cNvSpPr txBox="1"/>
          <p:nvPr/>
        </p:nvSpPr>
        <p:spPr>
          <a:xfrm>
            <a:off x="559206" y="1519456"/>
            <a:ext cx="778747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t>
            </a:r>
            <a:r>
              <a:rPr lang="en-US" sz="1400" b="1" dirty="0" smtClean="0">
                <a:gradFill>
                  <a:gsLst>
                    <a:gs pos="2917">
                      <a:schemeClr val="tx1"/>
                    </a:gs>
                    <a:gs pos="30000">
                      <a:schemeClr val="tx1"/>
                    </a:gs>
                  </a:gsLst>
                  <a:lin ang="5400000" scaled="0"/>
                </a:gradFill>
              </a:rPr>
              <a:t>Chart</a:t>
            </a:r>
            <a:r>
              <a:rPr lang="en-US" sz="1400" dirty="0" smtClean="0">
                <a:gradFill>
                  <a:gsLst>
                    <a:gs pos="2917">
                      <a:schemeClr val="tx1"/>
                    </a:gs>
                    <a:gs pos="30000">
                      <a:schemeClr val="tx1"/>
                    </a:gs>
                  </a:gsLst>
                  <a:lin ang="5400000" scaled="0"/>
                </a:gradFill>
              </a:rPr>
              <a:t> at the top of the layout screen.</a:t>
            </a:r>
          </a:p>
        </p:txBody>
      </p:sp>
      <p:sp>
        <p:nvSpPr>
          <p:cNvPr id="10" name="TextBox 9"/>
          <p:cNvSpPr txBox="1"/>
          <p:nvPr/>
        </p:nvSpPr>
        <p:spPr>
          <a:xfrm>
            <a:off x="530386" y="2478987"/>
            <a:ext cx="8698674"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the </a:t>
            </a:r>
            <a:r>
              <a:rPr lang="en-US" sz="1400" b="1" dirty="0" smtClean="0">
                <a:gradFill>
                  <a:gsLst>
                    <a:gs pos="2917">
                      <a:schemeClr val="tx1"/>
                    </a:gs>
                    <a:gs pos="30000">
                      <a:schemeClr val="tx1"/>
                    </a:gs>
                  </a:gsLst>
                  <a:lin ang="5400000" scaled="0"/>
                </a:gradFill>
              </a:rPr>
              <a:t>Add Component </a:t>
            </a:r>
            <a:r>
              <a:rPr lang="en-US" sz="1400" dirty="0" smtClean="0">
                <a:gradFill>
                  <a:gsLst>
                    <a:gs pos="2917">
                      <a:schemeClr val="tx1"/>
                    </a:gs>
                    <a:gs pos="30000">
                      <a:schemeClr val="tx1"/>
                    </a:gs>
                  </a:gsLst>
                  <a:lin ang="5400000" scaled="0"/>
                </a:gradFill>
              </a:rPr>
              <a:t>dialog box, select values for </a:t>
            </a:r>
            <a:r>
              <a:rPr lang="en-US" sz="1400" b="1" dirty="0" smtClean="0">
                <a:gradFill>
                  <a:gsLst>
                    <a:gs pos="2917">
                      <a:schemeClr val="tx1"/>
                    </a:gs>
                    <a:gs pos="30000">
                      <a:schemeClr val="tx1"/>
                    </a:gs>
                  </a:gsLst>
                  <a:lin ang="5400000" scaled="0"/>
                </a:gradFill>
              </a:rPr>
              <a:t>Record Type</a:t>
            </a:r>
            <a:r>
              <a:rPr lang="en-US" sz="1400" dirty="0" smtClean="0">
                <a:gradFill>
                  <a:gsLst>
                    <a:gs pos="2917">
                      <a:schemeClr val="tx1"/>
                    </a:gs>
                    <a:gs pos="30000">
                      <a:schemeClr val="tx1"/>
                    </a:gs>
                  </a:gsLst>
                  <a:lin ang="5400000" scaled="0"/>
                </a:gradFill>
              </a:rPr>
              <a:t>, </a:t>
            </a:r>
            <a:r>
              <a:rPr lang="en-US" sz="1400" b="1" dirty="0" smtClean="0">
                <a:gradFill>
                  <a:gsLst>
                    <a:gs pos="2917">
                      <a:schemeClr val="tx1"/>
                    </a:gs>
                    <a:gs pos="30000">
                      <a:schemeClr val="tx1"/>
                    </a:gs>
                  </a:gsLst>
                  <a:lin ang="5400000" scaled="0"/>
                </a:gradFill>
              </a:rPr>
              <a:t>View</a:t>
            </a:r>
            <a:r>
              <a:rPr lang="en-US" sz="1400" dirty="0" smtClean="0">
                <a:gradFill>
                  <a:gsLst>
                    <a:gs pos="2917">
                      <a:schemeClr val="tx1"/>
                    </a:gs>
                    <a:gs pos="30000">
                      <a:schemeClr val="tx1"/>
                    </a:gs>
                  </a:gsLst>
                  <a:lin ang="5400000" scaled="0"/>
                </a:gradFill>
              </a:rPr>
              <a:t>, and </a:t>
            </a:r>
            <a:r>
              <a:rPr lang="en-US" sz="1400" b="1" dirty="0" smtClean="0">
                <a:gradFill>
                  <a:gsLst>
                    <a:gs pos="2917">
                      <a:schemeClr val="tx1"/>
                    </a:gs>
                    <a:gs pos="30000">
                      <a:schemeClr val="tx1"/>
                    </a:gs>
                  </a:gsLst>
                  <a:lin ang="5400000" scaled="0"/>
                </a:gradFill>
              </a:rPr>
              <a:t>Chart</a:t>
            </a:r>
            <a:r>
              <a:rPr lang="en-US" sz="1400" dirty="0" smtClean="0">
                <a:gradFill>
                  <a:gsLst>
                    <a:gs pos="2917">
                      <a:schemeClr val="tx1"/>
                    </a:gs>
                    <a:gs pos="30000">
                      <a:schemeClr val="tx1"/>
                    </a:gs>
                  </a:gsLst>
                  <a:lin ang="5400000" scaled="0"/>
                </a:gradFill>
              </a:rPr>
              <a:t>. </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
            </a:r>
            <a:br>
              <a:rPr lang="en-US" sz="1400" dirty="0" smtClean="0">
                <a:gradFill>
                  <a:gsLst>
                    <a:gs pos="2917">
                      <a:schemeClr val="tx1"/>
                    </a:gs>
                    <a:gs pos="30000">
                      <a:schemeClr val="tx1"/>
                    </a:gs>
                  </a:gsLst>
                  <a:lin ang="5400000" scaled="0"/>
                </a:gradFill>
              </a:rPr>
            </a:br>
            <a:endParaRPr lang="en-US" sz="1400" dirty="0" smtClean="0">
              <a:gradFill>
                <a:gsLst>
                  <a:gs pos="2917">
                    <a:schemeClr val="tx1"/>
                  </a:gs>
                  <a:gs pos="30000">
                    <a:schemeClr val="tx1"/>
                  </a:gs>
                </a:gsLst>
                <a:lin ang="5400000" scaled="0"/>
              </a:gradFill>
            </a:endParaRPr>
          </a:p>
        </p:txBody>
      </p:sp>
      <p:sp>
        <p:nvSpPr>
          <p:cNvPr id="11" name="TextBox 10"/>
          <p:cNvSpPr txBox="1"/>
          <p:nvPr/>
        </p:nvSpPr>
        <p:spPr>
          <a:xfrm>
            <a:off x="181007" y="5805573"/>
            <a:ext cx="41934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3</a:t>
            </a:r>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286" y="3069400"/>
            <a:ext cx="3650904" cy="2534800"/>
          </a:xfrm>
          <a:prstGeom prst="rect">
            <a:avLst/>
          </a:prstGeom>
          <a:ln>
            <a:solidFill>
              <a:schemeClr val="tx1"/>
            </a:solidFill>
          </a:ln>
        </p:spPr>
      </p:pic>
      <p:sp>
        <p:nvSpPr>
          <p:cNvPr id="14" name="TextBox 13"/>
          <p:cNvSpPr txBox="1"/>
          <p:nvPr/>
        </p:nvSpPr>
        <p:spPr>
          <a:xfrm>
            <a:off x="530386" y="5874823"/>
            <a:ext cx="778747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t>
            </a:r>
            <a:r>
              <a:rPr lang="en-US" sz="1400" b="1" dirty="0" smtClean="0">
                <a:gradFill>
                  <a:gsLst>
                    <a:gs pos="2917">
                      <a:schemeClr val="tx1"/>
                    </a:gs>
                    <a:gs pos="30000">
                      <a:schemeClr val="tx1"/>
                    </a:gs>
                  </a:gsLst>
                  <a:lin ang="5400000" scaled="0"/>
                </a:gradFill>
              </a:rPr>
              <a:t>Add </a:t>
            </a:r>
            <a:r>
              <a:rPr lang="en-US" sz="1400" dirty="0" smtClean="0">
                <a:gradFill>
                  <a:gsLst>
                    <a:gs pos="2917">
                      <a:schemeClr val="tx1"/>
                    </a:gs>
                    <a:gs pos="30000">
                      <a:schemeClr val="tx1"/>
                    </a:gs>
                  </a:gsLst>
                  <a:lin ang="5400000" scaled="0"/>
                </a:gradFill>
              </a:rPr>
              <a:t>to add the chart to the dashboard layout.</a:t>
            </a:r>
          </a:p>
        </p:txBody>
      </p:sp>
      <p:sp>
        <p:nvSpPr>
          <p:cNvPr id="15" name="TextBox 14"/>
          <p:cNvSpPr txBox="1"/>
          <p:nvPr/>
        </p:nvSpPr>
        <p:spPr>
          <a:xfrm>
            <a:off x="214061" y="2383483"/>
            <a:ext cx="41934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3" name="Rectangle 2"/>
          <p:cNvSpPr/>
          <p:nvPr/>
        </p:nvSpPr>
        <p:spPr bwMode="auto">
          <a:xfrm>
            <a:off x="4835398" y="2037444"/>
            <a:ext cx="674855" cy="271428"/>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TextBox 3"/>
          <p:cNvSpPr txBox="1"/>
          <p:nvPr/>
        </p:nvSpPr>
        <p:spPr>
          <a:xfrm>
            <a:off x="4777145" y="3376537"/>
            <a:ext cx="3846783" cy="1920526"/>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To create this system chart, select the following:</a:t>
            </a:r>
          </a:p>
          <a:p>
            <a:pPr>
              <a:lnSpc>
                <a:spcPct val="90000"/>
              </a:lnSpc>
              <a:spcAft>
                <a:spcPts val="600"/>
              </a:spcAft>
            </a:pPr>
            <a:endParaRPr lang="en-US" sz="1200" dirty="0" smtClean="0">
              <a:gradFill>
                <a:gsLst>
                  <a:gs pos="2917">
                    <a:schemeClr val="tx1"/>
                  </a:gs>
                  <a:gs pos="30000">
                    <a:schemeClr val="tx1"/>
                  </a:gs>
                </a:gsLst>
                <a:lin ang="5400000" scaled="0"/>
              </a:gradFill>
            </a:endParaRPr>
          </a:p>
          <a:p>
            <a:pPr>
              <a:lnSpc>
                <a:spcPct val="90000"/>
              </a:lnSpc>
              <a:spcAft>
                <a:spcPts val="600"/>
              </a:spcAft>
            </a:pPr>
            <a:r>
              <a:rPr lang="en-US" sz="1200" b="1" dirty="0" smtClean="0">
                <a:gradFill>
                  <a:gsLst>
                    <a:gs pos="2917">
                      <a:schemeClr val="tx1"/>
                    </a:gs>
                    <a:gs pos="30000">
                      <a:schemeClr val="tx1"/>
                    </a:gs>
                  </a:gsLst>
                  <a:lin ang="5400000" scaled="0"/>
                </a:gradFill>
              </a:rPr>
              <a:t>Record Type: </a:t>
            </a:r>
            <a:r>
              <a:rPr lang="en-US" sz="1200" dirty="0" smtClean="0">
                <a:gradFill>
                  <a:gsLst>
                    <a:gs pos="2917">
                      <a:schemeClr val="tx1"/>
                    </a:gs>
                    <a:gs pos="30000">
                      <a:schemeClr val="tx1"/>
                    </a:gs>
                  </a:gsLst>
                  <a:lin ang="5400000" scaled="0"/>
                </a:gradFill>
              </a:rPr>
              <a:t>Opportunity</a:t>
            </a:r>
          </a:p>
          <a:p>
            <a:pPr>
              <a:lnSpc>
                <a:spcPct val="90000"/>
              </a:lnSpc>
              <a:spcAft>
                <a:spcPts val="600"/>
              </a:spcAft>
            </a:pPr>
            <a:endParaRPr lang="en-US" sz="1200" dirty="0" smtClean="0">
              <a:gradFill>
                <a:gsLst>
                  <a:gs pos="2917">
                    <a:schemeClr val="tx1"/>
                  </a:gs>
                  <a:gs pos="30000">
                    <a:schemeClr val="tx1"/>
                  </a:gs>
                </a:gsLst>
                <a:lin ang="5400000" scaled="0"/>
              </a:gradFill>
            </a:endParaRPr>
          </a:p>
          <a:p>
            <a:pPr>
              <a:lnSpc>
                <a:spcPct val="90000"/>
              </a:lnSpc>
              <a:spcAft>
                <a:spcPts val="600"/>
              </a:spcAft>
            </a:pPr>
            <a:r>
              <a:rPr lang="en-US" sz="1200" b="1" dirty="0" smtClean="0">
                <a:gradFill>
                  <a:gsLst>
                    <a:gs pos="2917">
                      <a:schemeClr val="tx1"/>
                    </a:gs>
                    <a:gs pos="30000">
                      <a:schemeClr val="tx1"/>
                    </a:gs>
                  </a:gsLst>
                  <a:lin ang="5400000" scaled="0"/>
                </a:gradFill>
              </a:rPr>
              <a:t>View:</a:t>
            </a:r>
            <a:r>
              <a:rPr lang="en-US" sz="1200" dirty="0" smtClean="0">
                <a:gradFill>
                  <a:gsLst>
                    <a:gs pos="2917">
                      <a:schemeClr val="tx1"/>
                    </a:gs>
                    <a:gs pos="30000">
                      <a:schemeClr val="tx1"/>
                    </a:gs>
                  </a:gsLst>
                  <a:lin ang="5400000" scaled="0"/>
                </a:gradFill>
              </a:rPr>
              <a:t> Closed Opportunities in Current Fiscal Year</a:t>
            </a:r>
          </a:p>
          <a:p>
            <a:pPr>
              <a:lnSpc>
                <a:spcPct val="90000"/>
              </a:lnSpc>
              <a:spcAft>
                <a:spcPts val="600"/>
              </a:spcAft>
            </a:pPr>
            <a:endParaRPr lang="en-US" sz="1200" dirty="0" smtClean="0">
              <a:gradFill>
                <a:gsLst>
                  <a:gs pos="2917">
                    <a:schemeClr val="tx1"/>
                  </a:gs>
                  <a:gs pos="30000">
                    <a:schemeClr val="tx1"/>
                  </a:gs>
                </a:gsLst>
                <a:lin ang="5400000" scaled="0"/>
              </a:gradFill>
            </a:endParaRPr>
          </a:p>
          <a:p>
            <a:pPr>
              <a:lnSpc>
                <a:spcPct val="90000"/>
              </a:lnSpc>
              <a:spcAft>
                <a:spcPts val="600"/>
              </a:spcAft>
            </a:pPr>
            <a:r>
              <a:rPr lang="en-US" sz="1200" b="1" dirty="0" smtClean="0">
                <a:gradFill>
                  <a:gsLst>
                    <a:gs pos="2917">
                      <a:schemeClr val="tx1"/>
                    </a:gs>
                    <a:gs pos="30000">
                      <a:schemeClr val="tx1"/>
                    </a:gs>
                  </a:gsLst>
                  <a:lin ang="5400000" scaled="0"/>
                </a:gradFill>
              </a:rPr>
              <a:t>Chart:</a:t>
            </a:r>
            <a:r>
              <a:rPr lang="en-US" sz="1200" dirty="0" smtClean="0">
                <a:gradFill>
                  <a:gsLst>
                    <a:gs pos="2917">
                      <a:schemeClr val="tx1"/>
                    </a:gs>
                    <a:gs pos="30000">
                      <a:schemeClr val="tx1"/>
                    </a:gs>
                  </a:gsLst>
                  <a:lin ang="5400000" scaled="0"/>
                </a:gradFill>
              </a:rPr>
              <a:t> Estimated vs. Actual Revenue (by Month)</a:t>
            </a:r>
          </a:p>
        </p:txBody>
      </p:sp>
      <p:sp>
        <p:nvSpPr>
          <p:cNvPr id="6" name="Rounded Rectangle 5"/>
          <p:cNvSpPr/>
          <p:nvPr/>
        </p:nvSpPr>
        <p:spPr bwMode="auto">
          <a:xfrm>
            <a:off x="4705168" y="3307288"/>
            <a:ext cx="3730717" cy="1975912"/>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3203604" y="5380880"/>
            <a:ext cx="520904" cy="209509"/>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4140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adjust the size of a list or other component</a:t>
            </a:r>
            <a:endParaRPr lang="en-US" sz="4000" dirty="0"/>
          </a:p>
        </p:txBody>
      </p:sp>
      <p:sp>
        <p:nvSpPr>
          <p:cNvPr id="6" name="TextBox 5"/>
          <p:cNvSpPr txBox="1"/>
          <p:nvPr/>
        </p:nvSpPr>
        <p:spPr>
          <a:xfrm>
            <a:off x="274649" y="893287"/>
            <a:ext cx="8545689"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T</a:t>
            </a:r>
            <a:r>
              <a:rPr lang="en-US" sz="1400" dirty="0" smtClean="0">
                <a:gradFill>
                  <a:gsLst>
                    <a:gs pos="2917">
                      <a:schemeClr val="tx1"/>
                    </a:gs>
                    <a:gs pos="30000">
                      <a:schemeClr val="tx1"/>
                    </a:gs>
                  </a:gsLst>
                  <a:lin ang="5400000" scaled="0"/>
                </a:gradFill>
              </a:rPr>
              <a:t>he </a:t>
            </a:r>
            <a:r>
              <a:rPr lang="en-US" sz="1400" b="1" dirty="0" smtClean="0">
                <a:gradFill>
                  <a:gsLst>
                    <a:gs pos="2917">
                      <a:schemeClr val="tx1"/>
                    </a:gs>
                    <a:gs pos="30000">
                      <a:schemeClr val="tx1"/>
                    </a:gs>
                  </a:gsLst>
                  <a:lin ang="5400000" scaled="0"/>
                </a:gradFill>
              </a:rPr>
              <a:t>Leads</a:t>
            </a:r>
            <a:r>
              <a:rPr lang="en-US" sz="1400" dirty="0" smtClean="0">
                <a:gradFill>
                  <a:gsLst>
                    <a:gs pos="2917">
                      <a:schemeClr val="tx1"/>
                    </a:gs>
                    <a:gs pos="30000">
                      <a:schemeClr val="tx1"/>
                    </a:gs>
                  </a:gsLst>
                  <a:lin ang="5400000" scaled="0"/>
                </a:gradFill>
              </a:rPr>
              <a:t> list on the Sales Dashboard lists 8 records. We can make the </a:t>
            </a:r>
            <a:r>
              <a:rPr lang="en-US" sz="1400" b="1" dirty="0" smtClean="0">
                <a:gradFill>
                  <a:gsLst>
                    <a:gs pos="2917">
                      <a:schemeClr val="tx1"/>
                    </a:gs>
                    <a:gs pos="30000">
                      <a:schemeClr val="tx1"/>
                    </a:gs>
                  </a:gsLst>
                  <a:lin ang="5400000" scaled="0"/>
                </a:gradFill>
              </a:rPr>
              <a:t>Leads</a:t>
            </a:r>
            <a:r>
              <a:rPr lang="en-US" sz="1400" dirty="0" smtClean="0">
                <a:gradFill>
                  <a:gsLst>
                    <a:gs pos="2917">
                      <a:schemeClr val="tx1"/>
                    </a:gs>
                    <a:gs pos="30000">
                      <a:schemeClr val="tx1"/>
                    </a:gs>
                  </a:gsLst>
                  <a:lin ang="5400000" scaled="0"/>
                </a:gradFill>
              </a:rPr>
              <a:t> list taller so the Sales team can see all open leads on one screen.</a:t>
            </a:r>
          </a:p>
        </p:txBody>
      </p:sp>
      <p:sp>
        <p:nvSpPr>
          <p:cNvPr id="7" name="TextBox 6"/>
          <p:cNvSpPr txBox="1"/>
          <p:nvPr/>
        </p:nvSpPr>
        <p:spPr>
          <a:xfrm>
            <a:off x="249959" y="1545429"/>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8" name="Rectangle 7"/>
          <p:cNvSpPr/>
          <p:nvPr/>
        </p:nvSpPr>
        <p:spPr>
          <a:xfrm>
            <a:off x="670976" y="1691962"/>
            <a:ext cx="8810084"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Select the component.</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3" name="TextBox 12"/>
          <p:cNvSpPr txBox="1"/>
          <p:nvPr/>
        </p:nvSpPr>
        <p:spPr>
          <a:xfrm>
            <a:off x="322151" y="3759783"/>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5" name="Rectangle 14"/>
          <p:cNvSpPr/>
          <p:nvPr/>
        </p:nvSpPr>
        <p:spPr>
          <a:xfrm>
            <a:off x="707159" y="3909695"/>
            <a:ext cx="8810084"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Click or tap the </a:t>
            </a:r>
            <a:r>
              <a:rPr lang="en-US" sz="1400" b="1" dirty="0" smtClean="0">
                <a:latin typeface="Segoe UI" panose="020B0502040204020203" pitchFamily="34" charset="0"/>
                <a:ea typeface="Segoe UI" panose="020B0502040204020203" pitchFamily="34" charset="0"/>
                <a:cs typeface="Segoe UI" panose="020B0502040204020203" pitchFamily="34" charset="0"/>
              </a:rPr>
              <a:t>More</a:t>
            </a:r>
            <a:r>
              <a:rPr lang="en-US" sz="1400" dirty="0" smtClean="0">
                <a:latin typeface="Segoe UI" panose="020B0502040204020203" pitchFamily="34" charset="0"/>
                <a:ea typeface="Segoe UI" panose="020B0502040204020203" pitchFamily="34" charset="0"/>
                <a:cs typeface="Segoe UI" panose="020B0502040204020203" pitchFamily="34" charset="0"/>
              </a:rPr>
              <a:t> (three dots) button at the top of the screen, and then click or tap an option. In this</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dirty="0" smtClean="0">
                <a:latin typeface="Segoe UI" panose="020B0502040204020203" pitchFamily="34" charset="0"/>
                <a:ea typeface="Segoe UI" panose="020B0502040204020203" pitchFamily="34" charset="0"/>
                <a:cs typeface="Segoe UI" panose="020B0502040204020203" pitchFamily="34" charset="0"/>
              </a:rPr>
              <a:t>case, click or tap </a:t>
            </a:r>
            <a:r>
              <a:rPr lang="en-US" sz="1400" b="1" dirty="0" smtClean="0">
                <a:latin typeface="Segoe UI" panose="020B0502040204020203" pitchFamily="34" charset="0"/>
                <a:ea typeface="Segoe UI" panose="020B0502040204020203" pitchFamily="34" charset="0"/>
                <a:cs typeface="Segoe UI" panose="020B0502040204020203" pitchFamily="34" charset="0"/>
              </a:rPr>
              <a:t>Increase Height</a:t>
            </a:r>
            <a:r>
              <a:rPr lang="en-US" sz="1400" dirty="0" smtClean="0">
                <a:latin typeface="Segoe UI" panose="020B0502040204020203" pitchFamily="34" charset="0"/>
                <a:ea typeface="Segoe UI" panose="020B0502040204020203" pitchFamily="34" charset="0"/>
                <a:cs typeface="Segoe UI" panose="020B0502040204020203" pitchFamily="34" charset="0"/>
              </a:rPr>
              <a:t>.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959" y="2088618"/>
            <a:ext cx="4876864" cy="1665472"/>
          </a:xfrm>
          <a:prstGeom prst="rect">
            <a:avLst/>
          </a:prstGeom>
          <a:ln>
            <a:solidFill>
              <a:schemeClr val="accent1"/>
            </a:solidFill>
          </a:ln>
        </p:spPr>
      </p:pic>
      <p:sp>
        <p:nvSpPr>
          <p:cNvPr id="12" name="Rectangle 11"/>
          <p:cNvSpPr/>
          <p:nvPr/>
        </p:nvSpPr>
        <p:spPr bwMode="auto">
          <a:xfrm>
            <a:off x="3888039" y="2212148"/>
            <a:ext cx="1834503" cy="161595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698" y="4577014"/>
            <a:ext cx="5926663" cy="1149811"/>
          </a:xfrm>
          <a:prstGeom prst="rect">
            <a:avLst/>
          </a:prstGeom>
          <a:ln>
            <a:solidFill>
              <a:schemeClr val="accent1"/>
            </a:solidFill>
          </a:ln>
        </p:spPr>
      </p:pic>
      <p:sp>
        <p:nvSpPr>
          <p:cNvPr id="4" name="Rectangle 3"/>
          <p:cNvSpPr/>
          <p:nvPr/>
        </p:nvSpPr>
        <p:spPr bwMode="auto">
          <a:xfrm>
            <a:off x="5112201" y="5231683"/>
            <a:ext cx="919381" cy="211951"/>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6" name="Straight Arrow Connector 15"/>
          <p:cNvCxnSpPr/>
          <p:nvPr/>
        </p:nvCxnSpPr>
        <p:spPr>
          <a:xfrm flipH="1">
            <a:off x="5473743" y="4408759"/>
            <a:ext cx="161080" cy="282911"/>
          </a:xfrm>
          <a:prstGeom prst="straightConnector1">
            <a:avLst/>
          </a:prstGeom>
          <a:ln w="22225">
            <a:headEnd type="non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74407411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publish your changes</a:t>
            </a:r>
            <a:endParaRPr lang="en-US" sz="4000" dirty="0"/>
          </a:p>
        </p:txBody>
      </p:sp>
      <p:sp>
        <p:nvSpPr>
          <p:cNvPr id="7" name="TextBox 6"/>
          <p:cNvSpPr txBox="1"/>
          <p:nvPr/>
        </p:nvSpPr>
        <p:spPr>
          <a:xfrm>
            <a:off x="214061" y="875166"/>
            <a:ext cx="8915502"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Since the Sales Dashboard is a system dashboard, we have to publish the changes to make them visible. </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Save your changes in the dashboard layout screen before doing this step.</a:t>
            </a:r>
            <a:br>
              <a:rPr lang="en-US" sz="1400" dirty="0" smtClean="0">
                <a:gradFill>
                  <a:gsLst>
                    <a:gs pos="2917">
                      <a:schemeClr val="tx1"/>
                    </a:gs>
                    <a:gs pos="30000">
                      <a:schemeClr val="tx1"/>
                    </a:gs>
                  </a:gsLst>
                  <a:lin ang="5400000" scaled="0"/>
                </a:gradFill>
              </a:rPr>
            </a:br>
            <a:endParaRPr lang="en-US" sz="1400" dirty="0" smtClean="0">
              <a:gradFill>
                <a:gsLst>
                  <a:gs pos="2917">
                    <a:schemeClr val="tx1"/>
                  </a:gs>
                  <a:gs pos="30000">
                    <a:schemeClr val="tx1"/>
                  </a:gs>
                </a:gsLst>
                <a:lin ang="5400000" scaled="0"/>
              </a:gradFill>
            </a:endParaRPr>
          </a:p>
        </p:txBody>
      </p:sp>
      <p:sp>
        <p:nvSpPr>
          <p:cNvPr id="3" name="TextBox 2"/>
          <p:cNvSpPr txBox="1"/>
          <p:nvPr/>
        </p:nvSpPr>
        <p:spPr>
          <a:xfrm>
            <a:off x="275021" y="1533538"/>
            <a:ext cx="8595359" cy="489365"/>
          </a:xfrm>
          <a:prstGeom prst="rect">
            <a:avLst/>
          </a:prstGeom>
          <a:noFill/>
        </p:spPr>
        <p:txBody>
          <a:bodyPr wrap="square" lIns="182880" tIns="146304" rIns="182880" bIns="146304" rtlCol="0">
            <a:spAutoFit/>
          </a:bodyPr>
          <a:lstStyle/>
          <a:p>
            <a:pPr marL="285750" indent="-285750">
              <a:lnSpc>
                <a:spcPct val="90000"/>
              </a:lnSpc>
              <a:spcAft>
                <a:spcPts val="600"/>
              </a:spcAft>
              <a:buClr>
                <a:schemeClr val="accent5"/>
              </a:buClr>
              <a:buSzPct val="152000"/>
              <a:buFont typeface="Wingdings" panose="05000000000000000000" pitchFamily="2" charset="2"/>
              <a:buChar char="§"/>
            </a:pPr>
            <a:r>
              <a:rPr lang="en-US" sz="1400" dirty="0" smtClean="0">
                <a:gradFill>
                  <a:gsLst>
                    <a:gs pos="2917">
                      <a:schemeClr val="tx1"/>
                    </a:gs>
                    <a:gs pos="30000">
                      <a:schemeClr val="tx1"/>
                    </a:gs>
                  </a:gsLst>
                  <a:lin ang="5400000" scaled="0"/>
                </a:gradFill>
              </a:rPr>
              <a:t>In the </a:t>
            </a:r>
            <a:r>
              <a:rPr lang="en-US" sz="1400" b="1" dirty="0" smtClean="0">
                <a:gradFill>
                  <a:gsLst>
                    <a:gs pos="2917">
                      <a:schemeClr val="tx1"/>
                    </a:gs>
                    <a:gs pos="30000">
                      <a:schemeClr val="tx1"/>
                    </a:gs>
                  </a:gsLst>
                  <a:lin ang="5400000" scaled="0"/>
                </a:gradFill>
              </a:rPr>
              <a:t>Solution:</a:t>
            </a:r>
            <a:r>
              <a:rPr lang="en-US" sz="1400" dirty="0" smtClean="0">
                <a:gradFill>
                  <a:gsLst>
                    <a:gs pos="2917">
                      <a:schemeClr val="tx1"/>
                    </a:gs>
                    <a:gs pos="30000">
                      <a:schemeClr val="tx1"/>
                    </a:gs>
                  </a:gsLst>
                  <a:lin ang="5400000" scaled="0"/>
                </a:gradFill>
              </a:rPr>
              <a:t> </a:t>
            </a:r>
            <a:r>
              <a:rPr lang="en-US" sz="1400" b="1" dirty="0" smtClean="0">
                <a:gradFill>
                  <a:gsLst>
                    <a:gs pos="2917">
                      <a:schemeClr val="tx1"/>
                    </a:gs>
                    <a:gs pos="30000">
                      <a:schemeClr val="tx1"/>
                    </a:gs>
                  </a:gsLst>
                  <a:lin ang="5400000" scaled="0"/>
                </a:gradFill>
              </a:rPr>
              <a:t>Default Solution </a:t>
            </a:r>
            <a:r>
              <a:rPr lang="en-US" sz="1400" dirty="0" smtClean="0">
                <a:gradFill>
                  <a:gsLst>
                    <a:gs pos="2917">
                      <a:schemeClr val="tx1"/>
                    </a:gs>
                    <a:gs pos="30000">
                      <a:schemeClr val="tx1"/>
                    </a:gs>
                  </a:gsLst>
                  <a:lin ang="5400000" scaled="0"/>
                </a:gradFill>
              </a:rPr>
              <a:t>window, select the dashboard, and then click or tap </a:t>
            </a:r>
            <a:r>
              <a:rPr lang="en-US" sz="1400" b="1" dirty="0" smtClean="0">
                <a:gradFill>
                  <a:gsLst>
                    <a:gs pos="2917">
                      <a:schemeClr val="tx1"/>
                    </a:gs>
                    <a:gs pos="30000">
                      <a:schemeClr val="tx1"/>
                    </a:gs>
                  </a:gsLst>
                  <a:lin ang="5400000" scaled="0"/>
                </a:gradFill>
              </a:rPr>
              <a:t>Publish</a:t>
            </a:r>
            <a:r>
              <a:rPr lang="en-US" sz="1400" dirty="0" smtClean="0">
                <a:gradFill>
                  <a:gsLst>
                    <a:gs pos="2917">
                      <a:schemeClr val="tx1"/>
                    </a:gs>
                    <a:gs pos="30000">
                      <a:schemeClr val="tx1"/>
                    </a:gs>
                  </a:gsLst>
                  <a:lin ang="5400000" scaled="0"/>
                </a:gradFill>
              </a:rPr>
              <a:t>.  </a:t>
            </a:r>
          </a:p>
        </p:txBody>
      </p:sp>
      <p:grpSp>
        <p:nvGrpSpPr>
          <p:cNvPr id="11" name="Group 10"/>
          <p:cNvGrpSpPr/>
          <p:nvPr/>
        </p:nvGrpSpPr>
        <p:grpSpPr>
          <a:xfrm>
            <a:off x="446601" y="2138609"/>
            <a:ext cx="7833340" cy="3617757"/>
            <a:chOff x="403059" y="2190861"/>
            <a:chExt cx="7403469" cy="3419225"/>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059" y="2190861"/>
              <a:ext cx="7403469" cy="3419225"/>
            </a:xfrm>
            <a:prstGeom prst="rect">
              <a:avLst/>
            </a:prstGeom>
            <a:ln>
              <a:solidFill>
                <a:schemeClr val="tx1"/>
              </a:solidFill>
            </a:ln>
          </p:spPr>
        </p:pic>
        <p:sp>
          <p:nvSpPr>
            <p:cNvPr id="6" name="Rectangle 5"/>
            <p:cNvSpPr/>
            <p:nvPr/>
          </p:nvSpPr>
          <p:spPr bwMode="auto">
            <a:xfrm>
              <a:off x="2868798" y="2782516"/>
              <a:ext cx="615113" cy="243468"/>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481362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view the updated dashboard</a:t>
            </a:r>
            <a:endParaRPr lang="en-US" sz="4000" dirty="0"/>
          </a:p>
        </p:txBody>
      </p:sp>
      <p:sp>
        <p:nvSpPr>
          <p:cNvPr id="4" name="TextBox 3"/>
          <p:cNvSpPr txBox="1"/>
          <p:nvPr/>
        </p:nvSpPr>
        <p:spPr>
          <a:xfrm>
            <a:off x="2077565" y="6188234"/>
            <a:ext cx="2174488" cy="57246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New chart shows </a:t>
            </a:r>
            <a:br>
              <a:rPr lang="en-US" sz="1000" dirty="0" smtClean="0">
                <a:gradFill>
                  <a:gsLst>
                    <a:gs pos="2917">
                      <a:schemeClr val="tx1"/>
                    </a:gs>
                    <a:gs pos="30000">
                      <a:schemeClr val="tx1"/>
                    </a:gs>
                  </a:gsLst>
                  <a:lin ang="5400000" scaled="0"/>
                </a:gradFill>
              </a:rPr>
            </a:br>
            <a:r>
              <a:rPr lang="en-US" sz="1000" dirty="0" smtClean="0">
                <a:gradFill>
                  <a:gsLst>
                    <a:gs pos="2917">
                      <a:schemeClr val="tx1"/>
                    </a:gs>
                    <a:gs pos="30000">
                      <a:schemeClr val="tx1"/>
                    </a:gs>
                  </a:gsLst>
                  <a:lin ang="5400000" scaled="0"/>
                </a:gradFill>
              </a:rPr>
              <a:t>estimated vs. actual sales.</a:t>
            </a:r>
          </a:p>
        </p:txBody>
      </p:sp>
      <p:sp>
        <p:nvSpPr>
          <p:cNvPr id="8" name="TextBox 7"/>
          <p:cNvSpPr txBox="1"/>
          <p:nvPr/>
        </p:nvSpPr>
        <p:spPr>
          <a:xfrm>
            <a:off x="8573858" y="3093968"/>
            <a:ext cx="2174488" cy="849463"/>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The full list </a:t>
            </a:r>
            <a:br>
              <a:rPr lang="en-US" sz="1000" dirty="0" smtClean="0">
                <a:gradFill>
                  <a:gsLst>
                    <a:gs pos="2917">
                      <a:schemeClr val="tx1"/>
                    </a:gs>
                    <a:gs pos="30000">
                      <a:schemeClr val="tx1"/>
                    </a:gs>
                  </a:gsLst>
                  <a:lin ang="5400000" scaled="0"/>
                </a:gradFill>
              </a:rPr>
            </a:br>
            <a:r>
              <a:rPr lang="en-US" sz="1000" dirty="0" smtClean="0">
                <a:gradFill>
                  <a:gsLst>
                    <a:gs pos="2917">
                      <a:schemeClr val="tx1"/>
                    </a:gs>
                    <a:gs pos="30000">
                      <a:schemeClr val="tx1"/>
                    </a:gs>
                  </a:gsLst>
                  <a:lin ang="5400000" scaled="0"/>
                </a:gradFill>
              </a:rPr>
              <a:t>of leads</a:t>
            </a:r>
            <a:br>
              <a:rPr lang="en-US" sz="1000" dirty="0" smtClean="0">
                <a:gradFill>
                  <a:gsLst>
                    <a:gs pos="2917">
                      <a:schemeClr val="tx1"/>
                    </a:gs>
                    <a:gs pos="30000">
                      <a:schemeClr val="tx1"/>
                    </a:gs>
                  </a:gsLst>
                  <a:lin ang="5400000" scaled="0"/>
                </a:gradFill>
              </a:rPr>
            </a:br>
            <a:r>
              <a:rPr lang="en-US" sz="1000" dirty="0" smtClean="0">
                <a:gradFill>
                  <a:gsLst>
                    <a:gs pos="2917">
                      <a:schemeClr val="tx1"/>
                    </a:gs>
                    <a:gs pos="30000">
                      <a:schemeClr val="tx1"/>
                    </a:gs>
                  </a:gsLst>
                  <a:lin ang="5400000" scaled="0"/>
                </a:gradFill>
              </a:rPr>
              <a:t>is visible </a:t>
            </a:r>
            <a:br>
              <a:rPr lang="en-US" sz="1000" dirty="0" smtClean="0">
                <a:gradFill>
                  <a:gsLst>
                    <a:gs pos="2917">
                      <a:schemeClr val="tx1"/>
                    </a:gs>
                    <a:gs pos="30000">
                      <a:schemeClr val="tx1"/>
                    </a:gs>
                  </a:gsLst>
                  <a:lin ang="5400000" scaled="0"/>
                </a:gradFill>
              </a:rPr>
            </a:br>
            <a:r>
              <a:rPr lang="en-US" sz="1000" dirty="0" smtClean="0">
                <a:gradFill>
                  <a:gsLst>
                    <a:gs pos="2917">
                      <a:schemeClr val="tx1"/>
                    </a:gs>
                    <a:gs pos="30000">
                      <a:schemeClr val="tx1"/>
                    </a:gs>
                  </a:gsLst>
                  <a:lin ang="5400000" scaled="0"/>
                </a:gradFill>
              </a:rPr>
              <a:t>now.</a:t>
            </a:r>
          </a:p>
        </p:txBody>
      </p:sp>
      <p:sp>
        <p:nvSpPr>
          <p:cNvPr id="9" name="Right Brace 8"/>
          <p:cNvSpPr/>
          <p:nvPr/>
        </p:nvSpPr>
        <p:spPr>
          <a:xfrm>
            <a:off x="8356088" y="2117558"/>
            <a:ext cx="323386" cy="2105527"/>
          </a:xfrm>
          <a:prstGeom prst="rightBrace">
            <a:avLst/>
          </a:prstGeom>
          <a:ln w="25400">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6859" y="1822489"/>
            <a:ext cx="6423102" cy="4131085"/>
          </a:xfrm>
          <a:prstGeom prst="rect">
            <a:avLst/>
          </a:prstGeom>
          <a:ln>
            <a:solidFill>
              <a:schemeClr val="tx1"/>
            </a:solidFill>
          </a:ln>
        </p:spPr>
      </p:pic>
      <p:cxnSp>
        <p:nvCxnSpPr>
          <p:cNvPr id="6" name="Straight Arrow Connector 5"/>
          <p:cNvCxnSpPr/>
          <p:nvPr/>
        </p:nvCxnSpPr>
        <p:spPr>
          <a:xfrm flipV="1">
            <a:off x="2980813" y="5808121"/>
            <a:ext cx="0" cy="402415"/>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
        <p:nvSpPr>
          <p:cNvPr id="13" name="TextBox 12"/>
          <p:cNvSpPr txBox="1"/>
          <p:nvPr/>
        </p:nvSpPr>
        <p:spPr>
          <a:xfrm>
            <a:off x="274649" y="998928"/>
            <a:ext cx="1286536" cy="71096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Go to the </a:t>
            </a:r>
            <a:r>
              <a:rPr lang="en-US" sz="1000" b="1" dirty="0" smtClean="0">
                <a:gradFill>
                  <a:gsLst>
                    <a:gs pos="2917">
                      <a:schemeClr val="tx1"/>
                    </a:gs>
                    <a:gs pos="30000">
                      <a:schemeClr val="tx1"/>
                    </a:gs>
                  </a:gsLst>
                  <a:lin ang="5400000" scaled="0"/>
                </a:gradFill>
              </a:rPr>
              <a:t>Sales</a:t>
            </a:r>
            <a:r>
              <a:rPr lang="en-US" sz="1000" dirty="0" smtClean="0">
                <a:gradFill>
                  <a:gsLst>
                    <a:gs pos="2917">
                      <a:schemeClr val="tx1"/>
                    </a:gs>
                    <a:gs pos="30000">
                      <a:schemeClr val="tx1"/>
                    </a:gs>
                  </a:gsLst>
                  <a:lin ang="5400000" scaled="0"/>
                </a:gradFill>
              </a:rPr>
              <a:t>, </a:t>
            </a:r>
            <a:r>
              <a:rPr lang="en-US" sz="1000" b="1" dirty="0" smtClean="0">
                <a:gradFill>
                  <a:gsLst>
                    <a:gs pos="2917">
                      <a:schemeClr val="tx1"/>
                    </a:gs>
                    <a:gs pos="30000">
                      <a:schemeClr val="tx1"/>
                    </a:gs>
                  </a:gsLst>
                  <a:lin ang="5400000" scaled="0"/>
                </a:gradFill>
              </a:rPr>
              <a:t>Service</a:t>
            </a:r>
            <a:r>
              <a:rPr lang="en-US" sz="1000" dirty="0" smtClean="0">
                <a:gradFill>
                  <a:gsLst>
                    <a:gs pos="2917">
                      <a:schemeClr val="tx1"/>
                    </a:gs>
                    <a:gs pos="30000">
                      <a:schemeClr val="tx1"/>
                    </a:gs>
                  </a:gsLst>
                  <a:lin ang="5400000" scaled="0"/>
                </a:gradFill>
              </a:rPr>
              <a:t>, or </a:t>
            </a:r>
            <a:r>
              <a:rPr lang="en-US" sz="1000" b="1" dirty="0" smtClean="0">
                <a:gradFill>
                  <a:gsLst>
                    <a:gs pos="2917">
                      <a:schemeClr val="tx1"/>
                    </a:gs>
                    <a:gs pos="30000">
                      <a:schemeClr val="tx1"/>
                    </a:gs>
                  </a:gsLst>
                  <a:lin ang="5400000" scaled="0"/>
                </a:gradFill>
              </a:rPr>
              <a:t>Marketing</a:t>
            </a:r>
            <a:r>
              <a:rPr lang="en-US" sz="1000" dirty="0" smtClean="0">
                <a:gradFill>
                  <a:gsLst>
                    <a:gs pos="2917">
                      <a:schemeClr val="tx1"/>
                    </a:gs>
                    <a:gs pos="30000">
                      <a:schemeClr val="tx1"/>
                    </a:gs>
                  </a:gsLst>
                  <a:lin ang="5400000" scaled="0"/>
                </a:gradFill>
              </a:rPr>
              <a:t> tile…</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6859" y="1054438"/>
            <a:ext cx="2231507" cy="533224"/>
          </a:xfrm>
          <a:prstGeom prst="rect">
            <a:avLst/>
          </a:prstGeom>
          <a:ln>
            <a:solidFill>
              <a:schemeClr val="accent1"/>
            </a:solidFill>
          </a:ln>
        </p:spPr>
      </p:pic>
      <p:sp>
        <p:nvSpPr>
          <p:cNvPr id="16" name="TextBox 15"/>
          <p:cNvSpPr txBox="1"/>
          <p:nvPr/>
        </p:nvSpPr>
        <p:spPr>
          <a:xfrm>
            <a:off x="339121" y="2591179"/>
            <a:ext cx="1224497" cy="849463"/>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…and then select the dashboard from the list.</a:t>
            </a:r>
          </a:p>
        </p:txBody>
      </p:sp>
      <p:cxnSp>
        <p:nvCxnSpPr>
          <p:cNvPr id="18" name="Straight Arrow Connector 17"/>
          <p:cNvCxnSpPr/>
          <p:nvPr/>
        </p:nvCxnSpPr>
        <p:spPr>
          <a:xfrm>
            <a:off x="1476857" y="1497028"/>
            <a:ext cx="287484" cy="0"/>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cxnSp>
        <p:nvCxnSpPr>
          <p:cNvPr id="19" name="Straight Arrow Connector 18"/>
          <p:cNvCxnSpPr/>
          <p:nvPr/>
        </p:nvCxnSpPr>
        <p:spPr>
          <a:xfrm>
            <a:off x="1414175" y="3230136"/>
            <a:ext cx="316232" cy="0"/>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55937318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6959" y="295276"/>
            <a:ext cx="9484242" cy="553998"/>
          </a:xfrm>
        </p:spPr>
        <p:txBody>
          <a:bodyPr vert="horz" wrap="square" lIns="146289" tIns="0" rIns="146289" bIns="0" rtlCol="0" anchor="t">
            <a:spAutoFit/>
          </a:bodyPr>
          <a:lstStyle/>
          <a:p>
            <a:r>
              <a:rPr lang="en-US" sz="4000" dirty="0" smtClean="0"/>
              <a:t>set the default dashboard</a:t>
            </a:r>
            <a:endParaRPr lang="en-US" sz="4000" dirty="0"/>
          </a:p>
        </p:txBody>
      </p:sp>
      <p:sp>
        <p:nvSpPr>
          <p:cNvPr id="7" name="TextBox 6"/>
          <p:cNvSpPr txBox="1"/>
          <p:nvPr/>
        </p:nvSpPr>
        <p:spPr>
          <a:xfrm>
            <a:off x="115795" y="810739"/>
            <a:ext cx="9102633"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The default dashboard is the first thing everyone in the organization sees after starting CRM. We’ll set the Sales Dashboard as the default since most of the users in this organization are sales people.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2945" y="2502029"/>
            <a:ext cx="6338782" cy="2762118"/>
          </a:xfrm>
          <a:prstGeom prst="rect">
            <a:avLst/>
          </a:prstGeom>
          <a:ln>
            <a:solidFill>
              <a:schemeClr val="tx1"/>
            </a:solidFill>
          </a:ln>
        </p:spPr>
      </p:pic>
      <p:sp>
        <p:nvSpPr>
          <p:cNvPr id="3" name="TextBox 2"/>
          <p:cNvSpPr txBox="1"/>
          <p:nvPr/>
        </p:nvSpPr>
        <p:spPr>
          <a:xfrm>
            <a:off x="5788300" y="1725828"/>
            <a:ext cx="359625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a:gradFill>
                  <a:gsLst>
                    <a:gs pos="2917">
                      <a:schemeClr val="tx1"/>
                    </a:gs>
                    <a:gs pos="30000">
                      <a:schemeClr val="tx1"/>
                    </a:gs>
                  </a:gsLst>
                  <a:lin ang="5400000" scaled="0"/>
                </a:gradFill>
              </a:rPr>
              <a:t>C</a:t>
            </a:r>
            <a:r>
              <a:rPr lang="en-US" sz="1400" dirty="0" smtClean="0">
                <a:gradFill>
                  <a:gsLst>
                    <a:gs pos="2917">
                      <a:schemeClr val="tx1"/>
                    </a:gs>
                    <a:gs pos="30000">
                      <a:schemeClr val="tx1"/>
                    </a:gs>
                  </a:gsLst>
                  <a:lin ang="5400000" scaled="0"/>
                </a:gradFill>
              </a:rPr>
              <a:t>lick or tap </a:t>
            </a:r>
            <a:r>
              <a:rPr lang="en-US" sz="1400" b="1" dirty="0" smtClean="0">
                <a:gradFill>
                  <a:gsLst>
                    <a:gs pos="2917">
                      <a:schemeClr val="tx1"/>
                    </a:gs>
                    <a:gs pos="30000">
                      <a:schemeClr val="tx1"/>
                    </a:gs>
                  </a:gsLst>
                  <a:lin ang="5400000" scaled="0"/>
                </a:gradFill>
              </a:rPr>
              <a:t>Set As Default</a:t>
            </a:r>
            <a:r>
              <a:rPr lang="en-US" sz="1400" dirty="0" smtClean="0">
                <a:gradFill>
                  <a:gsLst>
                    <a:gs pos="2917">
                      <a:schemeClr val="tx1"/>
                    </a:gs>
                    <a:gs pos="30000">
                      <a:schemeClr val="tx1"/>
                    </a:gs>
                  </a:gsLst>
                  <a:lin ang="5400000" scaled="0"/>
                </a:gradFill>
              </a:rPr>
              <a:t>.</a:t>
            </a:r>
          </a:p>
        </p:txBody>
      </p:sp>
      <p:sp>
        <p:nvSpPr>
          <p:cNvPr id="6" name="TextBox 5"/>
          <p:cNvSpPr txBox="1"/>
          <p:nvPr/>
        </p:nvSpPr>
        <p:spPr>
          <a:xfrm>
            <a:off x="3651862" y="5513713"/>
            <a:ext cx="3549866"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the </a:t>
            </a:r>
            <a:r>
              <a:rPr lang="en-US" sz="1400" b="1" dirty="0" smtClean="0">
                <a:gradFill>
                  <a:gsLst>
                    <a:gs pos="2917">
                      <a:schemeClr val="tx1"/>
                    </a:gs>
                    <a:gs pos="30000">
                      <a:schemeClr val="tx1"/>
                    </a:gs>
                  </a:gsLst>
                  <a:lin ang="5400000" scaled="0"/>
                </a:gradFill>
              </a:rPr>
              <a:t>Type</a:t>
            </a:r>
            <a:r>
              <a:rPr lang="en-US" sz="1400" dirty="0" smtClean="0">
                <a:gradFill>
                  <a:gsLst>
                    <a:gs pos="2917">
                      <a:schemeClr val="tx1"/>
                    </a:gs>
                    <a:gs pos="30000">
                      <a:schemeClr val="tx1"/>
                    </a:gs>
                  </a:gsLst>
                  <a:lin ang="5400000" scaled="0"/>
                </a:gradFill>
              </a:rPr>
              <a:t> column, you can see that this dashboard is now the default.</a:t>
            </a:r>
          </a:p>
        </p:txBody>
      </p:sp>
      <p:cxnSp>
        <p:nvCxnSpPr>
          <p:cNvPr id="12" name="Straight Arrow Connector 11"/>
          <p:cNvCxnSpPr/>
          <p:nvPr/>
        </p:nvCxnSpPr>
        <p:spPr>
          <a:xfrm flipH="1" flipV="1">
            <a:off x="4532952" y="4875759"/>
            <a:ext cx="10633" cy="637954"/>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cxnSp>
        <p:nvCxnSpPr>
          <p:cNvPr id="14" name="Straight Arrow Connector 13"/>
          <p:cNvCxnSpPr/>
          <p:nvPr/>
        </p:nvCxnSpPr>
        <p:spPr>
          <a:xfrm flipH="1">
            <a:off x="6287325" y="2133600"/>
            <a:ext cx="586" cy="407979"/>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
        <p:nvSpPr>
          <p:cNvPr id="18" name="TextBox 17"/>
          <p:cNvSpPr txBox="1"/>
          <p:nvPr/>
        </p:nvSpPr>
        <p:spPr>
          <a:xfrm>
            <a:off x="1014580" y="1704143"/>
            <a:ext cx="4747016"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the </a:t>
            </a:r>
            <a:r>
              <a:rPr lang="en-US" sz="1400" b="1" dirty="0" smtClean="0">
                <a:gradFill>
                  <a:gsLst>
                    <a:gs pos="2917">
                      <a:schemeClr val="tx1"/>
                    </a:gs>
                    <a:gs pos="30000">
                      <a:schemeClr val="tx1"/>
                    </a:gs>
                  </a:gsLst>
                  <a:lin ang="5400000" scaled="0"/>
                </a:gradFill>
              </a:rPr>
              <a:t>Solution: Default Solution </a:t>
            </a:r>
            <a:r>
              <a:rPr lang="en-US" sz="1400" dirty="0" smtClean="0">
                <a:gradFill>
                  <a:gsLst>
                    <a:gs pos="2917">
                      <a:schemeClr val="tx1"/>
                    </a:gs>
                    <a:gs pos="30000">
                      <a:schemeClr val="tx1"/>
                    </a:gs>
                  </a:gsLst>
                  <a:lin ang="5400000" scaled="0"/>
                </a:gradFill>
              </a:rPr>
              <a:t>window, select the dashboard.</a:t>
            </a:r>
          </a:p>
        </p:txBody>
      </p:sp>
      <p:cxnSp>
        <p:nvCxnSpPr>
          <p:cNvPr id="20" name="Straight Arrow Connector 19"/>
          <p:cNvCxnSpPr/>
          <p:nvPr/>
        </p:nvCxnSpPr>
        <p:spPr>
          <a:xfrm flipH="1">
            <a:off x="1414429" y="2323088"/>
            <a:ext cx="7971" cy="2342496"/>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
        <p:nvSpPr>
          <p:cNvPr id="22" name="TextBox 21"/>
          <p:cNvSpPr txBox="1"/>
          <p:nvPr/>
        </p:nvSpPr>
        <p:spPr>
          <a:xfrm>
            <a:off x="759276" y="162525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23" name="TextBox 22"/>
          <p:cNvSpPr txBox="1"/>
          <p:nvPr/>
        </p:nvSpPr>
        <p:spPr>
          <a:xfrm>
            <a:off x="5532996" y="1642764"/>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4" name="TextBox 3"/>
          <p:cNvSpPr txBox="1"/>
          <p:nvPr/>
        </p:nvSpPr>
        <p:spPr>
          <a:xfrm>
            <a:off x="7676444" y="3228622"/>
            <a:ext cx="1708108" cy="1292662"/>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A user can override the default dashboard set by the system admin to set their own default dashboard.</a:t>
            </a:r>
          </a:p>
        </p:txBody>
      </p:sp>
      <p:sp>
        <p:nvSpPr>
          <p:cNvPr id="8" name="Rounded Rectangle 7"/>
          <p:cNvSpPr/>
          <p:nvPr/>
        </p:nvSpPr>
        <p:spPr bwMode="auto">
          <a:xfrm>
            <a:off x="7721599" y="3228622"/>
            <a:ext cx="1595219" cy="1292662"/>
          </a:xfrm>
          <a:prstGeom prst="roundRect">
            <a:avLst/>
          </a:prstGeom>
          <a:noFill/>
          <a:ln w="254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73560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hide a dashboard from certain roles</a:t>
            </a:r>
            <a:endParaRPr lang="en-US" sz="4000" dirty="0"/>
          </a:p>
        </p:txBody>
      </p:sp>
      <p:sp>
        <p:nvSpPr>
          <p:cNvPr id="4" name="TextBox 3"/>
          <p:cNvSpPr txBox="1"/>
          <p:nvPr/>
        </p:nvSpPr>
        <p:spPr>
          <a:xfrm>
            <a:off x="274649" y="1528481"/>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5" name="Rectangle 4"/>
          <p:cNvSpPr/>
          <p:nvPr/>
        </p:nvSpPr>
        <p:spPr>
          <a:xfrm>
            <a:off x="369245" y="875428"/>
            <a:ext cx="8484824" cy="523220"/>
          </a:xfrm>
          <a:prstGeom prst="rect">
            <a:avLst/>
          </a:prstGeom>
        </p:spPr>
        <p:txBody>
          <a:bodyPr wrap="square">
            <a:spAutoFit/>
          </a:bodyPr>
          <a:lstStyle/>
          <a:p>
            <a:pPr lvl="0">
              <a:spcBef>
                <a:spcPts val="1200"/>
              </a:spcBef>
            </a:pPr>
            <a:r>
              <a:rPr lang="en-US" sz="1400" dirty="0">
                <a:latin typeface="Segoe UI" panose="020B0502040204020203" pitchFamily="34" charset="0"/>
                <a:ea typeface="Segoe UI" panose="020B0502040204020203" pitchFamily="34" charset="0"/>
                <a:cs typeface="Segoe UI" panose="020B0502040204020203" pitchFamily="34" charset="0"/>
              </a:rPr>
              <a:t>S</a:t>
            </a:r>
            <a:r>
              <a:rPr lang="en-US" sz="1400" dirty="0" smtClean="0">
                <a:latin typeface="Segoe UI" panose="020B0502040204020203" pitchFamily="34" charset="0"/>
                <a:ea typeface="Segoe UI" panose="020B0502040204020203" pitchFamily="34" charset="0"/>
                <a:cs typeface="Segoe UI" panose="020B0502040204020203" pitchFamily="34" charset="0"/>
              </a:rPr>
              <a:t>ystem dashboards are visible to everyone in an organization. You can use security roles to make a dashboard visible to just certain roles.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6" name="Rectangle 5"/>
          <p:cNvSpPr/>
          <p:nvPr/>
        </p:nvSpPr>
        <p:spPr>
          <a:xfrm>
            <a:off x="731849" y="3445069"/>
            <a:ext cx="8810084" cy="738664"/>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In the </a:t>
            </a:r>
            <a:r>
              <a:rPr lang="en-US" sz="1400" b="1" dirty="0" smtClean="0">
                <a:latin typeface="Segoe UI" panose="020B0502040204020203" pitchFamily="34" charset="0"/>
                <a:ea typeface="Segoe UI" panose="020B0502040204020203" pitchFamily="34" charset="0"/>
                <a:cs typeface="Segoe UI" panose="020B0502040204020203" pitchFamily="34" charset="0"/>
              </a:rPr>
              <a:t>Assign Security Roles </a:t>
            </a:r>
            <a:r>
              <a:rPr lang="en-US" sz="1400" dirty="0" smtClean="0">
                <a:latin typeface="Segoe UI" panose="020B0502040204020203" pitchFamily="34" charset="0"/>
                <a:ea typeface="Segoe UI" panose="020B0502040204020203" pitchFamily="34" charset="0"/>
                <a:cs typeface="Segoe UI" panose="020B0502040204020203" pitchFamily="34" charset="0"/>
              </a:rPr>
              <a:t>dialog box, click or tap the </a:t>
            </a:r>
            <a:r>
              <a:rPr lang="en-US" sz="1400" b="1" dirty="0" smtClean="0">
                <a:latin typeface="Segoe UI" panose="020B0502040204020203" pitchFamily="34" charset="0"/>
                <a:ea typeface="Segoe UI" panose="020B0502040204020203" pitchFamily="34" charset="0"/>
                <a:cs typeface="Segoe UI" panose="020B0502040204020203" pitchFamily="34" charset="0"/>
              </a:rPr>
              <a:t>Display only to these selected security roles</a:t>
            </a:r>
            <a:r>
              <a:rPr lang="en-US" sz="1400" dirty="0" smtClean="0">
                <a:latin typeface="Segoe UI" panose="020B0502040204020203" pitchFamily="34" charset="0"/>
                <a:ea typeface="Segoe UI" panose="020B0502040204020203" pitchFamily="34" charset="0"/>
                <a:cs typeface="Segoe UI" panose="020B0502040204020203" pitchFamily="34" charset="0"/>
              </a:rPr>
              <a:t> option, and then check just the roles you want to provide access to. For example, check the </a:t>
            </a:r>
            <a:r>
              <a:rPr lang="en-US" sz="1400" b="1" dirty="0" smtClean="0">
                <a:latin typeface="Segoe UI" panose="020B0502040204020203" pitchFamily="34" charset="0"/>
                <a:ea typeface="Segoe UI" panose="020B0502040204020203" pitchFamily="34" charset="0"/>
                <a:cs typeface="Segoe UI" panose="020B0502040204020203" pitchFamily="34" charset="0"/>
              </a:rPr>
              <a:t>Salesperson</a:t>
            </a:r>
            <a:br>
              <a:rPr lang="en-US" sz="1400" b="1" dirty="0" smtClean="0">
                <a:latin typeface="Segoe UI" panose="020B0502040204020203" pitchFamily="34" charset="0"/>
                <a:ea typeface="Segoe UI" panose="020B0502040204020203" pitchFamily="34" charset="0"/>
                <a:cs typeface="Segoe UI" panose="020B0502040204020203" pitchFamily="34" charset="0"/>
              </a:rPr>
            </a:br>
            <a:r>
              <a:rPr lang="en-US" sz="1400" dirty="0" smtClean="0">
                <a:latin typeface="Segoe UI" panose="020B0502040204020203" pitchFamily="34" charset="0"/>
                <a:ea typeface="Segoe UI" panose="020B0502040204020203" pitchFamily="34" charset="0"/>
                <a:cs typeface="Segoe UI" panose="020B0502040204020203" pitchFamily="34" charset="0"/>
              </a:rPr>
              <a:t>and </a:t>
            </a:r>
            <a:r>
              <a:rPr lang="en-US" sz="1400" b="1" dirty="0" smtClean="0">
                <a:latin typeface="Segoe UI" panose="020B0502040204020203" pitchFamily="34" charset="0"/>
                <a:ea typeface="Segoe UI" panose="020B0502040204020203" pitchFamily="34" charset="0"/>
                <a:cs typeface="Segoe UI" panose="020B0502040204020203" pitchFamily="34" charset="0"/>
              </a:rPr>
              <a:t>Sales Manager </a:t>
            </a:r>
            <a:r>
              <a:rPr lang="en-US" sz="1400" dirty="0" smtClean="0">
                <a:latin typeface="Segoe UI" panose="020B0502040204020203" pitchFamily="34" charset="0"/>
                <a:ea typeface="Segoe UI" panose="020B0502040204020203" pitchFamily="34" charset="0"/>
                <a:cs typeface="Segoe UI" panose="020B0502040204020203" pitchFamily="34" charset="0"/>
              </a:rPr>
              <a:t>roles.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376" y="2268873"/>
            <a:ext cx="5001691" cy="1000338"/>
          </a:xfrm>
          <a:prstGeom prst="rect">
            <a:avLst/>
          </a:prstGeom>
          <a:ln>
            <a:solidFill>
              <a:schemeClr val="tx1"/>
            </a:solidFill>
          </a:ln>
        </p:spPr>
      </p:pic>
      <p:sp>
        <p:nvSpPr>
          <p:cNvPr id="8" name="TextBox 7"/>
          <p:cNvSpPr txBox="1"/>
          <p:nvPr/>
        </p:nvSpPr>
        <p:spPr>
          <a:xfrm>
            <a:off x="274649" y="334042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9" name="Rectangle 8"/>
          <p:cNvSpPr/>
          <p:nvPr/>
        </p:nvSpPr>
        <p:spPr>
          <a:xfrm>
            <a:off x="731849" y="1640249"/>
            <a:ext cx="8810084" cy="523220"/>
          </a:xfrm>
          <a:prstGeom prst="rect">
            <a:avLst/>
          </a:prstGeom>
        </p:spPr>
        <p:txBody>
          <a:bodyPr wrap="square">
            <a:spAutoFit/>
          </a:bodyPr>
          <a:lstStyle/>
          <a:p>
            <a:pPr lvl="0">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In the </a:t>
            </a:r>
            <a:r>
              <a:rPr lang="en-US" sz="1400" b="1" dirty="0" smtClean="0">
                <a:latin typeface="Segoe UI" panose="020B0502040204020203" pitchFamily="34" charset="0"/>
                <a:ea typeface="Segoe UI" panose="020B0502040204020203" pitchFamily="34" charset="0"/>
                <a:cs typeface="Segoe UI" panose="020B0502040204020203" pitchFamily="34" charset="0"/>
              </a:rPr>
              <a:t>Solution: Default Solution </a:t>
            </a:r>
            <a:r>
              <a:rPr lang="en-US" sz="1400" dirty="0" smtClean="0">
                <a:latin typeface="Segoe UI" panose="020B0502040204020203" pitchFamily="34" charset="0"/>
                <a:ea typeface="Segoe UI" panose="020B0502040204020203" pitchFamily="34" charset="0"/>
                <a:cs typeface="Segoe UI" panose="020B0502040204020203" pitchFamily="34" charset="0"/>
              </a:rPr>
              <a:t>window, select </a:t>
            </a:r>
            <a:r>
              <a:rPr lang="en-US" sz="1400" b="1" dirty="0" smtClean="0">
                <a:latin typeface="Segoe UI" panose="020B0502040204020203" pitchFamily="34" charset="0"/>
                <a:ea typeface="Segoe UI" panose="020B0502040204020203" pitchFamily="34" charset="0"/>
                <a:cs typeface="Segoe UI" panose="020B0502040204020203" pitchFamily="34" charset="0"/>
              </a:rPr>
              <a:t>Sales Dashboard</a:t>
            </a:r>
            <a:r>
              <a:rPr lang="en-US" sz="1400" dirty="0" smtClean="0">
                <a:latin typeface="Segoe UI" panose="020B0502040204020203" pitchFamily="34" charset="0"/>
                <a:ea typeface="Segoe UI" panose="020B0502040204020203" pitchFamily="34" charset="0"/>
                <a:cs typeface="Segoe UI" panose="020B0502040204020203" pitchFamily="34" charset="0"/>
              </a:rPr>
              <a:t>, and then click or tap </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b="1" dirty="0" smtClean="0">
                <a:latin typeface="Segoe UI" panose="020B0502040204020203" pitchFamily="34" charset="0"/>
                <a:ea typeface="Segoe UI" panose="020B0502040204020203" pitchFamily="34" charset="0"/>
                <a:cs typeface="Segoe UI" panose="020B0502040204020203" pitchFamily="34" charset="0"/>
              </a:rPr>
              <a:t>Enable Security Roles</a:t>
            </a:r>
            <a:r>
              <a:rPr lang="en-US" sz="1400" dirty="0" smtClean="0">
                <a:latin typeface="Segoe UI" panose="020B0502040204020203" pitchFamily="34" charset="0"/>
                <a:ea typeface="Segoe UI" panose="020B0502040204020203" pitchFamily="34" charset="0"/>
                <a:cs typeface="Segoe UI" panose="020B0502040204020203" pitchFamily="34" charset="0"/>
              </a:rPr>
              <a:t>.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1" name="Rectangle 10"/>
          <p:cNvSpPr/>
          <p:nvPr/>
        </p:nvSpPr>
        <p:spPr bwMode="auto">
          <a:xfrm>
            <a:off x="4109156" y="2470316"/>
            <a:ext cx="1076455" cy="321009"/>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3"/>
          <a:stretch>
            <a:fillRect/>
          </a:stretch>
        </p:blipFill>
        <p:spPr>
          <a:xfrm>
            <a:off x="823376" y="4288377"/>
            <a:ext cx="2934468" cy="2269066"/>
          </a:xfrm>
          <a:prstGeom prst="rect">
            <a:avLst/>
          </a:prstGeom>
        </p:spPr>
      </p:pic>
    </p:spTree>
    <p:extLst>
      <p:ext uri="{BB962C8B-B14F-4D97-AF65-F5344CB8AC3E}">
        <p14:creationId xmlns:p14="http://schemas.microsoft.com/office/powerpoint/2010/main" val="270966126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a:t>c</a:t>
            </a:r>
            <a:r>
              <a:rPr lang="en-US" sz="4000" dirty="0" smtClean="0"/>
              <a:t>reate a new system dashboard</a:t>
            </a:r>
            <a:endParaRPr lang="en-US" sz="4000" dirty="0"/>
          </a:p>
        </p:txBody>
      </p:sp>
      <p:sp>
        <p:nvSpPr>
          <p:cNvPr id="9" name="Rectangle 8"/>
          <p:cNvSpPr/>
          <p:nvPr/>
        </p:nvSpPr>
        <p:spPr bwMode="auto">
          <a:xfrm>
            <a:off x="2708454" y="2466648"/>
            <a:ext cx="769951" cy="23854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 name="Group 13"/>
          <p:cNvGrpSpPr/>
          <p:nvPr/>
        </p:nvGrpSpPr>
        <p:grpSpPr>
          <a:xfrm>
            <a:off x="803353" y="1722923"/>
            <a:ext cx="2818005" cy="2148294"/>
            <a:chOff x="712924" y="2118318"/>
            <a:chExt cx="2818005" cy="2148294"/>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924" y="2118318"/>
              <a:ext cx="2818005" cy="2148294"/>
            </a:xfrm>
            <a:prstGeom prst="rect">
              <a:avLst/>
            </a:prstGeom>
            <a:ln>
              <a:solidFill>
                <a:schemeClr val="accent1"/>
              </a:solidFill>
            </a:ln>
          </p:spPr>
        </p:pic>
        <p:sp>
          <p:nvSpPr>
            <p:cNvPr id="21" name="Rectangle 20"/>
            <p:cNvSpPr/>
            <p:nvPr/>
          </p:nvSpPr>
          <p:spPr bwMode="auto">
            <a:xfrm>
              <a:off x="1958788" y="2687269"/>
              <a:ext cx="459734" cy="172560"/>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712924" y="3812265"/>
              <a:ext cx="1035520" cy="197851"/>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 name="TextBox 12"/>
          <p:cNvSpPr txBox="1"/>
          <p:nvPr/>
        </p:nvSpPr>
        <p:spPr>
          <a:xfrm>
            <a:off x="214061" y="849274"/>
            <a:ext cx="9242677"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many cases, you’ll want to create a new system dashboard specific to your organization’s needs instead of modifying an existing dashboard. The process for creating a new dashboard is similar to modifying a dashboard.</a:t>
            </a:r>
          </a:p>
        </p:txBody>
      </p:sp>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21611" y="4087620"/>
            <a:ext cx="2786222" cy="1571641"/>
          </a:xfrm>
          <a:prstGeom prst="rect">
            <a:avLst/>
          </a:prstGeom>
          <a:ln>
            <a:solidFill>
              <a:schemeClr val="tx1"/>
            </a:solidFill>
          </a:ln>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4817" y="5882739"/>
            <a:ext cx="2198271" cy="753111"/>
          </a:xfrm>
          <a:prstGeom prst="rect">
            <a:avLst/>
          </a:prstGeom>
          <a:ln>
            <a:solidFill>
              <a:schemeClr val="accent1"/>
            </a:solidFill>
          </a:ln>
        </p:spPr>
      </p:pic>
      <p:grpSp>
        <p:nvGrpSpPr>
          <p:cNvPr id="2" name="Group 1"/>
          <p:cNvGrpSpPr/>
          <p:nvPr/>
        </p:nvGrpSpPr>
        <p:grpSpPr>
          <a:xfrm>
            <a:off x="3687049" y="1522205"/>
            <a:ext cx="4283596" cy="925926"/>
            <a:chOff x="4566896" y="1480265"/>
            <a:chExt cx="4283596" cy="925926"/>
          </a:xfrm>
        </p:grpSpPr>
        <p:sp>
          <p:nvSpPr>
            <p:cNvPr id="4" name="TextBox 3"/>
            <p:cNvSpPr txBox="1"/>
            <p:nvPr/>
          </p:nvSpPr>
          <p:spPr>
            <a:xfrm>
              <a:off x="4886867" y="1529028"/>
              <a:ext cx="3963625"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Go </a:t>
              </a:r>
              <a:r>
                <a:rPr lang="en-US" sz="1400" dirty="0">
                  <a:gradFill>
                    <a:gsLst>
                      <a:gs pos="2917">
                        <a:schemeClr val="tx1"/>
                      </a:gs>
                      <a:gs pos="30000">
                        <a:schemeClr val="tx1"/>
                      </a:gs>
                    </a:gsLst>
                    <a:lin ang="5400000" scaled="0"/>
                  </a:gradFill>
                </a:rPr>
                <a:t>to the </a:t>
              </a:r>
              <a:r>
                <a:rPr lang="en-US" sz="1400" b="1" dirty="0">
                  <a:gradFill>
                    <a:gsLst>
                      <a:gs pos="2917">
                        <a:schemeClr val="tx1"/>
                      </a:gs>
                      <a:gs pos="30000">
                        <a:schemeClr val="tx1"/>
                      </a:gs>
                    </a:gsLst>
                    <a:lin ang="5400000" scaled="0"/>
                  </a:gradFill>
                </a:rPr>
                <a:t>Solution: Default </a:t>
              </a:r>
              <a:r>
                <a:rPr lang="en-US" sz="1400" b="1" dirty="0" smtClean="0">
                  <a:gradFill>
                    <a:gsLst>
                      <a:gs pos="2917">
                        <a:schemeClr val="tx1"/>
                      </a:gs>
                      <a:gs pos="30000">
                        <a:schemeClr val="tx1"/>
                      </a:gs>
                    </a:gsLst>
                    <a:lin ang="5400000" scaled="0"/>
                  </a:gradFill>
                </a:rPr>
                <a:t>Solution </a:t>
              </a:r>
              <a:r>
                <a:rPr lang="en-US" sz="1400" dirty="0" smtClean="0">
                  <a:gradFill>
                    <a:gsLst>
                      <a:gs pos="2917">
                        <a:schemeClr val="tx1"/>
                      </a:gs>
                      <a:gs pos="30000">
                        <a:schemeClr val="tx1"/>
                      </a:gs>
                    </a:gsLst>
                    <a:lin ang="5400000" scaled="0"/>
                  </a:gradFill>
                </a:rPr>
                <a:t>window, </a:t>
              </a:r>
              <a:r>
                <a:rPr lang="en-US" sz="1400" dirty="0">
                  <a:gradFill>
                    <a:gsLst>
                      <a:gs pos="2917">
                        <a:schemeClr val="tx1"/>
                      </a:gs>
                      <a:gs pos="30000">
                        <a:schemeClr val="tx1"/>
                      </a:gs>
                    </a:gsLst>
                    <a:lin ang="5400000" scaled="0"/>
                  </a:gradFill>
                </a:rPr>
                <a:t>click or tap </a:t>
              </a:r>
              <a:r>
                <a:rPr lang="en-US" sz="1400" b="1" dirty="0">
                  <a:gradFill>
                    <a:gsLst>
                      <a:gs pos="2917">
                        <a:schemeClr val="tx1"/>
                      </a:gs>
                      <a:gs pos="30000">
                        <a:schemeClr val="tx1"/>
                      </a:gs>
                    </a:gsLst>
                    <a:lin ang="5400000" scaled="0"/>
                  </a:gradFill>
                </a:rPr>
                <a:t>Dashboards</a:t>
              </a:r>
              <a:r>
                <a:rPr lang="en-US" sz="1400" dirty="0">
                  <a:gradFill>
                    <a:gsLst>
                      <a:gs pos="2917">
                        <a:schemeClr val="tx1"/>
                      </a:gs>
                      <a:gs pos="30000">
                        <a:schemeClr val="tx1"/>
                      </a:gs>
                    </a:gsLst>
                    <a:lin ang="5400000" scaled="0"/>
                  </a:gradFill>
                </a:rPr>
                <a:t> in the left navigation pane, and then click or tap </a:t>
              </a:r>
              <a:r>
                <a:rPr lang="en-US" sz="1400" b="1" dirty="0">
                  <a:gradFill>
                    <a:gsLst>
                      <a:gs pos="2917">
                        <a:schemeClr val="tx1"/>
                      </a:gs>
                      <a:gs pos="30000">
                        <a:schemeClr val="tx1"/>
                      </a:gs>
                    </a:gsLst>
                    <a:lin ang="5400000" scaled="0"/>
                  </a:gradFill>
                </a:rPr>
                <a:t>New</a:t>
              </a:r>
              <a:r>
                <a:rPr lang="en-US" sz="1400" dirty="0">
                  <a:gradFill>
                    <a:gsLst>
                      <a:gs pos="2917">
                        <a:schemeClr val="tx1"/>
                      </a:gs>
                      <a:gs pos="30000">
                        <a:schemeClr val="tx1"/>
                      </a:gs>
                    </a:gsLst>
                    <a:lin ang="5400000" scaled="0"/>
                  </a:gradFill>
                </a:rPr>
                <a:t>.</a:t>
              </a:r>
            </a:p>
          </p:txBody>
        </p:sp>
        <p:sp>
          <p:nvSpPr>
            <p:cNvPr id="17" name="TextBox 16"/>
            <p:cNvSpPr txBox="1"/>
            <p:nvPr/>
          </p:nvSpPr>
          <p:spPr>
            <a:xfrm>
              <a:off x="4566896" y="148026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grpSp>
      <p:grpSp>
        <p:nvGrpSpPr>
          <p:cNvPr id="3" name="Group 2"/>
          <p:cNvGrpSpPr/>
          <p:nvPr/>
        </p:nvGrpSpPr>
        <p:grpSpPr>
          <a:xfrm>
            <a:off x="4575200" y="3969913"/>
            <a:ext cx="2358011" cy="627864"/>
            <a:chOff x="4566896" y="3844652"/>
            <a:chExt cx="2358011" cy="627864"/>
          </a:xfrm>
        </p:grpSpPr>
        <p:sp>
          <p:nvSpPr>
            <p:cNvPr id="26" name="TextBox 25"/>
            <p:cNvSpPr txBox="1"/>
            <p:nvPr/>
          </p:nvSpPr>
          <p:spPr>
            <a:xfrm>
              <a:off x="4846964" y="3913902"/>
              <a:ext cx="2077943"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Choose a layout.</a:t>
              </a:r>
              <a:endParaRPr lang="en-US" sz="1400" dirty="0">
                <a:gradFill>
                  <a:gsLst>
                    <a:gs pos="2917">
                      <a:schemeClr val="tx1"/>
                    </a:gs>
                    <a:gs pos="30000">
                      <a:schemeClr val="tx1"/>
                    </a:gs>
                  </a:gsLst>
                  <a:lin ang="5400000" scaled="0"/>
                </a:gradFill>
              </a:endParaRPr>
            </a:p>
          </p:txBody>
        </p:sp>
        <p:sp>
          <p:nvSpPr>
            <p:cNvPr id="18" name="TextBox 17"/>
            <p:cNvSpPr txBox="1"/>
            <p:nvPr/>
          </p:nvSpPr>
          <p:spPr>
            <a:xfrm>
              <a:off x="4566896" y="384465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grpSp>
      <p:grpSp>
        <p:nvGrpSpPr>
          <p:cNvPr id="6" name="Group 5"/>
          <p:cNvGrpSpPr/>
          <p:nvPr/>
        </p:nvGrpSpPr>
        <p:grpSpPr>
          <a:xfrm>
            <a:off x="5073088" y="5685730"/>
            <a:ext cx="3172050" cy="735858"/>
            <a:chOff x="4566896" y="5714692"/>
            <a:chExt cx="3172050" cy="735858"/>
          </a:xfrm>
        </p:grpSpPr>
        <p:sp>
          <p:nvSpPr>
            <p:cNvPr id="29" name="TextBox 28"/>
            <p:cNvSpPr txBox="1"/>
            <p:nvPr/>
          </p:nvSpPr>
          <p:spPr>
            <a:xfrm>
              <a:off x="4846964" y="5767286"/>
              <a:ext cx="2891982"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Enter a name for the dashboard.</a:t>
              </a:r>
              <a:endParaRPr lang="en-US" sz="1400" dirty="0">
                <a:gradFill>
                  <a:gsLst>
                    <a:gs pos="2917">
                      <a:schemeClr val="tx1"/>
                    </a:gs>
                    <a:gs pos="30000">
                      <a:schemeClr val="tx1"/>
                    </a:gs>
                  </a:gsLst>
                  <a:lin ang="5400000" scaled="0"/>
                </a:gradFill>
              </a:endParaRPr>
            </a:p>
          </p:txBody>
        </p:sp>
        <p:sp>
          <p:nvSpPr>
            <p:cNvPr id="19" name="TextBox 18"/>
            <p:cNvSpPr txBox="1"/>
            <p:nvPr/>
          </p:nvSpPr>
          <p:spPr>
            <a:xfrm>
              <a:off x="4566896" y="571469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3</a:t>
              </a:r>
            </a:p>
          </p:txBody>
        </p:sp>
      </p:grpSp>
    </p:spTree>
    <p:extLst>
      <p:ext uri="{BB962C8B-B14F-4D97-AF65-F5344CB8AC3E}">
        <p14:creationId xmlns:p14="http://schemas.microsoft.com/office/powerpoint/2010/main" val="3442275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2708" y="362182"/>
            <a:ext cx="9206411" cy="553998"/>
          </a:xfrm>
        </p:spPr>
        <p:txBody>
          <a:bodyPr/>
          <a:lstStyle/>
          <a:p>
            <a:r>
              <a:rPr lang="en-US" sz="4000" dirty="0"/>
              <a:t>a</a:t>
            </a:r>
            <a:r>
              <a:rPr lang="en-US" sz="4000" dirty="0" smtClean="0"/>
              <a:t>dd a chart or list to a new dashboard</a:t>
            </a:r>
            <a:endParaRPr lang="en-US" sz="4000" dirty="0"/>
          </a:p>
        </p:txBody>
      </p:sp>
      <p:sp>
        <p:nvSpPr>
          <p:cNvPr id="8" name="TextBox 7"/>
          <p:cNvSpPr txBox="1"/>
          <p:nvPr/>
        </p:nvSpPr>
        <p:spPr>
          <a:xfrm>
            <a:off x="352708" y="967326"/>
            <a:ext cx="8670976"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To add a chart or list to a new dashboard, just click the </a:t>
            </a:r>
            <a:r>
              <a:rPr lang="en-US" sz="1400" b="1" dirty="0" smtClean="0">
                <a:gradFill>
                  <a:gsLst>
                    <a:gs pos="2917">
                      <a:schemeClr val="tx1"/>
                    </a:gs>
                    <a:gs pos="30000">
                      <a:schemeClr val="tx1"/>
                    </a:gs>
                  </a:gsLst>
                  <a:lin ang="5400000" scaled="0"/>
                </a:gradFill>
              </a:rPr>
              <a:t>Insert Chart </a:t>
            </a:r>
            <a:r>
              <a:rPr lang="en-US" sz="1400" dirty="0" smtClean="0">
                <a:gradFill>
                  <a:gsLst>
                    <a:gs pos="2917">
                      <a:schemeClr val="tx1"/>
                    </a:gs>
                    <a:gs pos="30000">
                      <a:schemeClr val="tx1"/>
                    </a:gs>
                  </a:gsLst>
                  <a:lin ang="5400000" scaled="0"/>
                </a:gradFill>
              </a:rPr>
              <a:t>or </a:t>
            </a:r>
            <a:r>
              <a:rPr lang="en-US" sz="1400" b="1" dirty="0" smtClean="0">
                <a:gradFill>
                  <a:gsLst>
                    <a:gs pos="2917">
                      <a:schemeClr val="tx1"/>
                    </a:gs>
                    <a:gs pos="30000">
                      <a:schemeClr val="tx1"/>
                    </a:gs>
                  </a:gsLst>
                  <a:lin ang="5400000" scaled="0"/>
                </a:gradFill>
              </a:rPr>
              <a:t>Insert List </a:t>
            </a:r>
            <a:r>
              <a:rPr lang="en-US" sz="1400" dirty="0" smtClean="0">
                <a:gradFill>
                  <a:gsLst>
                    <a:gs pos="2917">
                      <a:schemeClr val="tx1"/>
                    </a:gs>
                    <a:gs pos="30000">
                      <a:schemeClr val="tx1"/>
                    </a:gs>
                  </a:gsLst>
                  <a:lin ang="5400000" scaled="0"/>
                </a:gradFill>
              </a:rPr>
              <a:t>icon in the component square you want to add the chart or list to. This opens the </a:t>
            </a:r>
            <a:r>
              <a:rPr lang="en-US" sz="1400" b="1" dirty="0" smtClean="0">
                <a:gradFill>
                  <a:gsLst>
                    <a:gs pos="2917">
                      <a:schemeClr val="tx1"/>
                    </a:gs>
                    <a:gs pos="30000">
                      <a:schemeClr val="tx1"/>
                    </a:gs>
                  </a:gsLst>
                  <a:lin ang="5400000" scaled="0"/>
                </a:gradFill>
              </a:rPr>
              <a:t>Add Component </a:t>
            </a:r>
            <a:r>
              <a:rPr lang="en-US" sz="1400" dirty="0" smtClean="0">
                <a:gradFill>
                  <a:gsLst>
                    <a:gs pos="2917">
                      <a:schemeClr val="tx1"/>
                    </a:gs>
                    <a:gs pos="30000">
                      <a:schemeClr val="tx1"/>
                    </a:gs>
                  </a:gsLst>
                  <a:lin ang="5400000" scaled="0"/>
                </a:gradFill>
              </a:rPr>
              <a:t>dialog box.  </a:t>
            </a:r>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091" y="1814273"/>
            <a:ext cx="4257236" cy="4491074"/>
          </a:xfrm>
          <a:prstGeom prst="rect">
            <a:avLst/>
          </a:prstGeom>
          <a:ln>
            <a:solidFill>
              <a:schemeClr val="tx1"/>
            </a:solidFill>
          </a:ln>
        </p:spPr>
      </p:pic>
      <p:grpSp>
        <p:nvGrpSpPr>
          <p:cNvPr id="7" name="Group 6"/>
          <p:cNvGrpSpPr/>
          <p:nvPr/>
        </p:nvGrpSpPr>
        <p:grpSpPr>
          <a:xfrm>
            <a:off x="999295" y="2918478"/>
            <a:ext cx="1246034" cy="433965"/>
            <a:chOff x="1274142" y="3143274"/>
            <a:chExt cx="1246034" cy="433965"/>
          </a:xfrm>
        </p:grpSpPr>
        <p:sp>
          <p:nvSpPr>
            <p:cNvPr id="5" name="TextBox 4"/>
            <p:cNvSpPr txBox="1"/>
            <p:nvPr/>
          </p:nvSpPr>
          <p:spPr>
            <a:xfrm>
              <a:off x="1274142" y="3143274"/>
              <a:ext cx="1097749" cy="433965"/>
            </a:xfrm>
            <a:prstGeom prst="rect">
              <a:avLst/>
            </a:prstGeom>
            <a:noFill/>
          </p:spPr>
          <p:txBody>
            <a:bodyPr wrap="square" lIns="182880" tIns="146304" rIns="182880" bIns="146304" rtlCol="0">
              <a:spAutoFit/>
            </a:bodyPr>
            <a:lstStyle/>
            <a:p>
              <a:pPr>
                <a:lnSpc>
                  <a:spcPct val="90000"/>
                </a:lnSpc>
                <a:spcAft>
                  <a:spcPts val="600"/>
                </a:spcAft>
              </a:pPr>
              <a:r>
                <a:rPr lang="en-US" sz="1000" b="1" dirty="0" smtClean="0">
                  <a:solidFill>
                    <a:schemeClr val="accent5"/>
                  </a:solidFill>
                </a:rPr>
                <a:t>Insert Chart</a:t>
              </a:r>
            </a:p>
          </p:txBody>
        </p:sp>
        <p:cxnSp>
          <p:nvCxnSpPr>
            <p:cNvPr id="11" name="Straight Arrow Connector 10"/>
            <p:cNvCxnSpPr/>
            <p:nvPr/>
          </p:nvCxnSpPr>
          <p:spPr>
            <a:xfrm>
              <a:off x="2185639" y="3421611"/>
              <a:ext cx="334537" cy="146779"/>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grpSp>
      <p:grpSp>
        <p:nvGrpSpPr>
          <p:cNvPr id="4" name="Group 3"/>
          <p:cNvGrpSpPr/>
          <p:nvPr/>
        </p:nvGrpSpPr>
        <p:grpSpPr>
          <a:xfrm>
            <a:off x="2987728" y="2918479"/>
            <a:ext cx="2745313" cy="433966"/>
            <a:chOff x="2856080" y="3143274"/>
            <a:chExt cx="2745313" cy="433966"/>
          </a:xfrm>
        </p:grpSpPr>
        <p:sp>
          <p:nvSpPr>
            <p:cNvPr id="6" name="TextBox 5"/>
            <p:cNvSpPr txBox="1"/>
            <p:nvPr/>
          </p:nvSpPr>
          <p:spPr>
            <a:xfrm>
              <a:off x="3159276" y="3143274"/>
              <a:ext cx="2442117" cy="433965"/>
            </a:xfrm>
            <a:prstGeom prst="rect">
              <a:avLst/>
            </a:prstGeom>
            <a:noFill/>
          </p:spPr>
          <p:txBody>
            <a:bodyPr wrap="square" lIns="182880" tIns="146304" rIns="182880" bIns="146304" rtlCol="0">
              <a:spAutoFit/>
            </a:bodyPr>
            <a:lstStyle/>
            <a:p>
              <a:pPr>
                <a:lnSpc>
                  <a:spcPct val="90000"/>
                </a:lnSpc>
                <a:spcAft>
                  <a:spcPts val="600"/>
                </a:spcAft>
              </a:pPr>
              <a:r>
                <a:rPr lang="en-US" sz="1000" b="1" dirty="0" smtClean="0">
                  <a:solidFill>
                    <a:schemeClr val="accent5"/>
                  </a:solidFill>
                </a:rPr>
                <a:t>Insert List</a:t>
              </a:r>
            </a:p>
          </p:txBody>
        </p:sp>
        <p:cxnSp>
          <p:nvCxnSpPr>
            <p:cNvPr id="13" name="Straight Arrow Connector 12"/>
            <p:cNvCxnSpPr/>
            <p:nvPr/>
          </p:nvCxnSpPr>
          <p:spPr>
            <a:xfrm flipH="1">
              <a:off x="2856080" y="3421611"/>
              <a:ext cx="381963" cy="155629"/>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gr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8691" y="1958806"/>
            <a:ext cx="3508268" cy="2366749"/>
          </a:xfrm>
          <a:prstGeom prst="rect">
            <a:avLst/>
          </a:prstGeom>
          <a:ln>
            <a:solidFill>
              <a:schemeClr val="tx1"/>
            </a:solidFill>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1518" y="3217303"/>
            <a:ext cx="594381" cy="610022"/>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1518" y="5042385"/>
            <a:ext cx="594381" cy="610022"/>
          </a:xfrm>
          <a:prstGeom prst="rect">
            <a:avLst/>
          </a:prstGeom>
        </p:spPr>
      </p:pic>
      <p:sp>
        <p:nvSpPr>
          <p:cNvPr id="10" name="TextBox 9"/>
          <p:cNvSpPr txBox="1"/>
          <p:nvPr/>
        </p:nvSpPr>
        <p:spPr>
          <a:xfrm>
            <a:off x="5065295" y="4876242"/>
            <a:ext cx="3000453" cy="960263"/>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If you’re connected to Microsoft Social Listening, you’ll see an extra icon (for the Microsoft Social Listening wizard) in the component square. </a:t>
            </a: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25040" y="5014354"/>
            <a:ext cx="755525" cy="633419"/>
          </a:xfrm>
          <a:prstGeom prst="rect">
            <a:avLst/>
          </a:prstGeom>
          <a:ln>
            <a:solidFill>
              <a:schemeClr val="tx1"/>
            </a:solidFill>
          </a:ln>
        </p:spPr>
      </p:pic>
      <p:sp>
        <p:nvSpPr>
          <p:cNvPr id="12" name="Rounded Rectangle 11"/>
          <p:cNvSpPr/>
          <p:nvPr/>
        </p:nvSpPr>
        <p:spPr bwMode="auto">
          <a:xfrm>
            <a:off x="5065295" y="4876242"/>
            <a:ext cx="3958389" cy="960263"/>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8464247" y="5322571"/>
            <a:ext cx="270680" cy="223988"/>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7971188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9049" y="449181"/>
            <a:ext cx="5979456" cy="849463"/>
          </a:xfrm>
          <a:prstGeom prst="rect">
            <a:avLst/>
          </a:prstGeom>
          <a:noFill/>
        </p:spPr>
        <p:txBody>
          <a:bodyPr wrap="square" lIns="182880" tIns="146304" rIns="182880" bIns="146304" rtlCol="0">
            <a:spAutoFit/>
          </a:bodyPr>
          <a:lstStyle/>
          <a:p>
            <a:pPr>
              <a:lnSpc>
                <a:spcPct val="90000"/>
              </a:lnSpc>
              <a:spcAft>
                <a:spcPts val="600"/>
              </a:spcAft>
            </a:pPr>
            <a:r>
              <a:rPr lang="en-US" sz="4000" dirty="0">
                <a:gradFill>
                  <a:gsLst>
                    <a:gs pos="2917">
                      <a:schemeClr val="tx1"/>
                    </a:gs>
                    <a:gs pos="30000">
                      <a:schemeClr val="tx1"/>
                    </a:gs>
                  </a:gsLst>
                  <a:lin ang="5400000" scaled="0"/>
                </a:gradFill>
              </a:rPr>
              <a:t>m</a:t>
            </a:r>
            <a:r>
              <a:rPr lang="en-US" sz="4000" dirty="0" smtClean="0">
                <a:gradFill>
                  <a:gsLst>
                    <a:gs pos="2917">
                      <a:schemeClr val="tx1"/>
                    </a:gs>
                    <a:gs pos="30000">
                      <a:schemeClr val="tx1"/>
                    </a:gs>
                  </a:gsLst>
                  <a:lin ang="5400000" scaled="0"/>
                </a:gradFill>
              </a:rPr>
              <a:t>aking data meaningful</a:t>
            </a:r>
          </a:p>
        </p:txBody>
      </p:sp>
      <p:sp>
        <p:nvSpPr>
          <p:cNvPr id="2" name="TextBox 1"/>
          <p:cNvSpPr txBox="1"/>
          <p:nvPr/>
        </p:nvSpPr>
        <p:spPr>
          <a:xfrm>
            <a:off x="309049" y="1278639"/>
            <a:ext cx="5278244" cy="941796"/>
          </a:xfrm>
          <a:prstGeom prst="rect">
            <a:avLst/>
          </a:prstGeom>
          <a:noFill/>
        </p:spPr>
        <p:txBody>
          <a:bodyPr wrap="square" lIns="182880" tIns="146304" rIns="182880" bIns="146304" rtlCol="0">
            <a:spAutoFit/>
          </a:bodyPr>
          <a:lstStyle/>
          <a:p>
            <a:r>
              <a:rPr lang="en-US" sz="1400" i="1" dirty="0" smtClean="0"/>
              <a:t>“Information </a:t>
            </a:r>
            <a:r>
              <a:rPr lang="en-US" sz="1400" i="1" dirty="0"/>
              <a:t>is the oil of the 21st century, and analytics is the combustion </a:t>
            </a:r>
            <a:r>
              <a:rPr lang="en-US" sz="1400" i="1" dirty="0" smtClean="0"/>
              <a:t>engine.”</a:t>
            </a:r>
            <a:endParaRPr lang="en-US" sz="1400" i="1" dirty="0"/>
          </a:p>
          <a:p>
            <a:pPr lvl="1"/>
            <a:r>
              <a:rPr lang="en-US" sz="1400" dirty="0"/>
              <a:t>- </a:t>
            </a:r>
            <a:r>
              <a:rPr lang="en-US" sz="1400" dirty="0">
                <a:hlinkClick r:id="rId2"/>
              </a:rPr>
              <a:t>Peter </a:t>
            </a:r>
            <a:r>
              <a:rPr lang="en-US" sz="1400" dirty="0" err="1">
                <a:hlinkClick r:id="rId2"/>
              </a:rPr>
              <a:t>Sondergaard</a:t>
            </a:r>
            <a:r>
              <a:rPr lang="en-US" sz="1400" dirty="0"/>
              <a:t>, senior vice president at Gartner</a:t>
            </a:r>
            <a:endParaRPr lang="en-US" sz="1400" dirty="0">
              <a:effectLst/>
            </a:endParaRPr>
          </a:p>
        </p:txBody>
      </p:sp>
      <p:sp>
        <p:nvSpPr>
          <p:cNvPr id="16" name="TextBox 15"/>
          <p:cNvSpPr txBox="1"/>
          <p:nvPr/>
        </p:nvSpPr>
        <p:spPr>
          <a:xfrm>
            <a:off x="309049" y="2461601"/>
            <a:ext cx="5747162" cy="172970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Information is the lifeblood of businesses. But business information is only meaningful if it’s presented in a way that sales, marketing, and service teams can easily understand and act on. Dashboards provide the vehicle to uncover and visualize your most important information</a:t>
            </a:r>
            <a:r>
              <a:rPr lang="en-US" sz="1400" dirty="0">
                <a:gradFill>
                  <a:gsLst>
                    <a:gs pos="2917">
                      <a:schemeClr val="tx1"/>
                    </a:gs>
                    <a:gs pos="30000">
                      <a:schemeClr val="tx1"/>
                    </a:gs>
                  </a:gsLst>
                  <a:lin ang="5400000" scaled="0"/>
                </a:gradFill>
              </a:rPr>
              <a:t>—</a:t>
            </a:r>
            <a:r>
              <a:rPr lang="en-US" sz="1400" dirty="0" smtClean="0">
                <a:gradFill>
                  <a:gsLst>
                    <a:gs pos="2917">
                      <a:schemeClr val="tx1"/>
                    </a:gs>
                    <a:gs pos="30000">
                      <a:schemeClr val="tx1"/>
                    </a:gs>
                  </a:gsLst>
                  <a:lin ang="5400000" scaled="0"/>
                </a:gradFill>
              </a:rPr>
              <a:t>the data that matters—so your teams can make quick and informed decisions.</a:t>
            </a:r>
          </a:p>
          <a:p>
            <a:pPr>
              <a:lnSpc>
                <a:spcPct val="90000"/>
              </a:lnSpc>
              <a:spcAft>
                <a:spcPts val="600"/>
              </a:spcAft>
            </a:pPr>
            <a:r>
              <a:rPr lang="en-US" sz="1400" dirty="0" smtClean="0">
                <a:gradFill>
                  <a:gsLst>
                    <a:gs pos="2917">
                      <a:schemeClr val="tx1"/>
                    </a:gs>
                    <a:gs pos="30000">
                      <a:schemeClr val="tx1"/>
                    </a:gs>
                  </a:gsLst>
                  <a:lin ang="5400000" scaled="0"/>
                </a:gradFill>
              </a:rPr>
              <a:t>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8505" y="1458061"/>
            <a:ext cx="2887270" cy="2305047"/>
          </a:xfrm>
          <a:prstGeom prst="rect">
            <a:avLst/>
          </a:prstGeom>
          <a:ln>
            <a:solidFill>
              <a:schemeClr val="bg2"/>
            </a:solidFill>
          </a:ln>
        </p:spPr>
      </p:pic>
    </p:spTree>
    <p:extLst>
      <p:ext uri="{BB962C8B-B14F-4D97-AF65-F5344CB8AC3E}">
        <p14:creationId xmlns:p14="http://schemas.microsoft.com/office/powerpoint/2010/main" val="229339857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a:t>c</a:t>
            </a:r>
            <a:r>
              <a:rPr lang="en-US" sz="4000" dirty="0" smtClean="0"/>
              <a:t>hange list or chart options</a:t>
            </a:r>
            <a:endParaRPr lang="en-US" sz="4000" dirty="0"/>
          </a:p>
        </p:txBody>
      </p:sp>
      <p:sp>
        <p:nvSpPr>
          <p:cNvPr id="7" name="TextBox 6"/>
          <p:cNvSpPr txBox="1"/>
          <p:nvPr/>
        </p:nvSpPr>
        <p:spPr>
          <a:xfrm>
            <a:off x="214060" y="904983"/>
            <a:ext cx="8885335"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To change basic list or chart options from the dashboard layout screen, just double-click the chart or list you want to change. Then use the </a:t>
            </a:r>
            <a:r>
              <a:rPr lang="en-US" sz="1400" b="1" dirty="0" smtClean="0">
                <a:gradFill>
                  <a:gsLst>
                    <a:gs pos="2917">
                      <a:schemeClr val="tx1"/>
                    </a:gs>
                    <a:gs pos="30000">
                      <a:schemeClr val="tx1"/>
                    </a:gs>
                  </a:gsLst>
                  <a:lin ang="5400000" scaled="0"/>
                </a:gradFill>
              </a:rPr>
              <a:t>Set Properties </a:t>
            </a:r>
            <a:r>
              <a:rPr lang="en-US" sz="1400" dirty="0" smtClean="0">
                <a:gradFill>
                  <a:gsLst>
                    <a:gs pos="2917">
                      <a:schemeClr val="tx1"/>
                    </a:gs>
                    <a:gs pos="30000">
                      <a:schemeClr val="tx1"/>
                    </a:gs>
                  </a:gsLst>
                  <a:lin ang="5400000" scaled="0"/>
                </a:gradFill>
              </a:rPr>
              <a:t>dialog box to select the options you want.  </a:t>
            </a:r>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063" y="1733728"/>
            <a:ext cx="3250115" cy="4951277"/>
          </a:xfrm>
          <a:prstGeom prst="rect">
            <a:avLst/>
          </a:prstGeom>
        </p:spPr>
      </p:pic>
      <p:sp>
        <p:nvSpPr>
          <p:cNvPr id="27" name="TextBox 26"/>
          <p:cNvSpPr txBox="1"/>
          <p:nvPr/>
        </p:nvSpPr>
        <p:spPr>
          <a:xfrm>
            <a:off x="399638" y="4291523"/>
            <a:ext cx="1492011"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Options that apply just to lists</a:t>
            </a:r>
          </a:p>
        </p:txBody>
      </p:sp>
      <p:sp>
        <p:nvSpPr>
          <p:cNvPr id="30" name="TextBox 29"/>
          <p:cNvSpPr txBox="1"/>
          <p:nvPr/>
        </p:nvSpPr>
        <p:spPr>
          <a:xfrm>
            <a:off x="399638" y="3042745"/>
            <a:ext cx="1905679"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Options that apply to lists and charts</a:t>
            </a:r>
          </a:p>
        </p:txBody>
      </p:sp>
      <p:sp>
        <p:nvSpPr>
          <p:cNvPr id="31" name="TextBox 30"/>
          <p:cNvSpPr txBox="1"/>
          <p:nvPr/>
        </p:nvSpPr>
        <p:spPr>
          <a:xfrm>
            <a:off x="400961" y="5341767"/>
            <a:ext cx="1731047"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Options that apply just to charts</a:t>
            </a:r>
          </a:p>
        </p:txBody>
      </p:sp>
      <p:sp>
        <p:nvSpPr>
          <p:cNvPr id="35" name="Left Brace 34"/>
          <p:cNvSpPr/>
          <p:nvPr/>
        </p:nvSpPr>
        <p:spPr>
          <a:xfrm>
            <a:off x="2180063" y="4291523"/>
            <a:ext cx="237890" cy="960702"/>
          </a:xfrm>
          <a:prstGeom prst="leftBrace">
            <a:avLst/>
          </a:prstGeom>
          <a:ln w="25400">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37" name="Left Brace 36"/>
          <p:cNvSpPr/>
          <p:nvPr/>
        </p:nvSpPr>
        <p:spPr>
          <a:xfrm>
            <a:off x="2180064" y="2813537"/>
            <a:ext cx="219873" cy="1265168"/>
          </a:xfrm>
          <a:prstGeom prst="leftBrace">
            <a:avLst/>
          </a:prstGeom>
          <a:ln w="25400">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38" name="Left Brace 37"/>
          <p:cNvSpPr/>
          <p:nvPr/>
        </p:nvSpPr>
        <p:spPr>
          <a:xfrm>
            <a:off x="2180063" y="5341767"/>
            <a:ext cx="239380" cy="685597"/>
          </a:xfrm>
          <a:prstGeom prst="leftBrace">
            <a:avLst/>
          </a:prstGeom>
          <a:ln w="25400">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grpSp>
        <p:nvGrpSpPr>
          <p:cNvPr id="40" name="Group 39"/>
          <p:cNvGrpSpPr/>
          <p:nvPr/>
        </p:nvGrpSpPr>
        <p:grpSpPr>
          <a:xfrm>
            <a:off x="6147556" y="3278263"/>
            <a:ext cx="2951839" cy="1327192"/>
            <a:chOff x="6407161" y="2998140"/>
            <a:chExt cx="2770293" cy="1458861"/>
          </a:xfrm>
        </p:grpSpPr>
        <p:sp>
          <p:nvSpPr>
            <p:cNvPr id="24" name="TextBox 23"/>
            <p:cNvSpPr txBox="1"/>
            <p:nvPr/>
          </p:nvSpPr>
          <p:spPr>
            <a:xfrm>
              <a:off x="6407161" y="2998140"/>
              <a:ext cx="2692234" cy="142090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You must set certain types of options in the underlying chart or list. For example, to change the type of chart (column, bar, pie, etc.), the legend, or horizontal axis labels, change the underlying chart.</a:t>
              </a:r>
            </a:p>
          </p:txBody>
        </p:sp>
        <p:sp>
          <p:nvSpPr>
            <p:cNvPr id="39" name="Rounded Rectangle 38"/>
            <p:cNvSpPr/>
            <p:nvPr/>
          </p:nvSpPr>
          <p:spPr bwMode="auto">
            <a:xfrm>
              <a:off x="6407161" y="2998140"/>
              <a:ext cx="2770293" cy="1458861"/>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808861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16366" y="438351"/>
            <a:ext cx="9242677" cy="470898"/>
          </a:xfrm>
        </p:spPr>
        <p:txBody>
          <a:bodyPr vert="horz" wrap="square" lIns="146289" tIns="0" rIns="146289" bIns="0" rtlCol="0" anchor="t">
            <a:spAutoFit/>
          </a:bodyPr>
          <a:lstStyle/>
          <a:p>
            <a:r>
              <a:rPr lang="en-US" sz="3400" dirty="0"/>
              <a:t>l</a:t>
            </a:r>
            <a:r>
              <a:rPr lang="en-US" sz="3400" dirty="0" smtClean="0"/>
              <a:t>ist options you can set from a dashboard</a:t>
            </a:r>
            <a:endParaRPr lang="en-US" sz="3400" dirty="0"/>
          </a:p>
        </p:txBody>
      </p:sp>
      <p:graphicFrame>
        <p:nvGraphicFramePr>
          <p:cNvPr id="6" name="Table 5"/>
          <p:cNvGraphicFramePr>
            <a:graphicFrameLocks noGrp="1"/>
          </p:cNvGraphicFramePr>
          <p:nvPr>
            <p:extLst>
              <p:ext uri="{D42A27DB-BD31-4B8C-83A1-F6EECF244321}">
                <p14:modId xmlns:p14="http://schemas.microsoft.com/office/powerpoint/2010/main" val="4146214572"/>
              </p:ext>
            </p:extLst>
          </p:nvPr>
        </p:nvGraphicFramePr>
        <p:xfrm>
          <a:off x="479503" y="1181209"/>
          <a:ext cx="7653844" cy="3658285"/>
        </p:xfrm>
        <a:graphic>
          <a:graphicData uri="http://schemas.openxmlformats.org/drawingml/2006/table">
            <a:tbl>
              <a:tblPr firstRow="1" bandRow="1">
                <a:tableStyleId>{5C22544A-7EE6-4342-B048-85BDC9FD1C3A}</a:tableStyleId>
              </a:tblPr>
              <a:tblGrid>
                <a:gridCol w="1686181"/>
                <a:gridCol w="5967663"/>
              </a:tblGrid>
              <a:tr h="299283">
                <a:tc>
                  <a:txBody>
                    <a:bodyPr/>
                    <a:lstStyle/>
                    <a:p>
                      <a:r>
                        <a:rPr lang="en-US" sz="1200" b="1" dirty="0" smtClean="0">
                          <a:solidFill>
                            <a:schemeClr val="tx1"/>
                          </a:solidFill>
                        </a:rPr>
                        <a:t>Option</a:t>
                      </a:r>
                      <a:endParaRPr lang="en-US" sz="1200" b="1" dirty="0">
                        <a:solidFill>
                          <a:schemeClr val="tx1"/>
                        </a:solidFill>
                      </a:endParaRPr>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D116"/>
                    </a:solidFill>
                  </a:tcPr>
                </a:tc>
                <a:tc>
                  <a:txBody>
                    <a:bodyPr/>
                    <a:lstStyle/>
                    <a:p>
                      <a:r>
                        <a:rPr lang="en-US" sz="1200" b="1" dirty="0" smtClean="0">
                          <a:solidFill>
                            <a:schemeClr val="tx1"/>
                          </a:solidFill>
                        </a:rPr>
                        <a:t>Description</a:t>
                      </a:r>
                      <a:endParaRPr lang="en-US" sz="1200" b="1" dirty="0">
                        <a:solidFill>
                          <a:schemeClr val="tx1"/>
                        </a:solidFill>
                      </a:endParaRPr>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D116"/>
                    </a:solidFill>
                  </a:tcPr>
                </a:tc>
              </a:tr>
              <a:tr h="431907">
                <a:tc>
                  <a:txBody>
                    <a:bodyPr/>
                    <a:lstStyle/>
                    <a:p>
                      <a:r>
                        <a:rPr lang="en-US" sz="1200" b="1" dirty="0" smtClean="0"/>
                        <a:t>Name</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Contains a unique ID used to identify the list. CRM suggests a value for </a:t>
                      </a:r>
                      <a:r>
                        <a:rPr lang="en-US" sz="1200" b="1" dirty="0" smtClean="0"/>
                        <a:t>Name</a:t>
                      </a:r>
                      <a:r>
                        <a:rPr lang="en-US" sz="1200" dirty="0" smtClean="0"/>
                        <a:t> but you can change it.</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03357">
                <a:tc>
                  <a:txBody>
                    <a:bodyPr/>
                    <a:lstStyle/>
                    <a:p>
                      <a:r>
                        <a:rPr lang="en-US" sz="1200" b="1" dirty="0" smtClean="0"/>
                        <a:t>Label</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Add a label.</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47234">
                <a:tc>
                  <a:txBody>
                    <a:bodyPr/>
                    <a:lstStyle/>
                    <a:p>
                      <a:r>
                        <a:rPr lang="en-US" sz="1200" b="1" dirty="0" smtClean="0"/>
                        <a:t>Entity</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T</a:t>
                      </a:r>
                      <a:r>
                        <a:rPr lang="en-US" sz="1200" b="0" baseline="0" dirty="0" smtClean="0"/>
                        <a:t>he record type that the list is based on. This value determines the values available for </a:t>
                      </a:r>
                      <a:r>
                        <a:rPr lang="en-US" sz="1200" b="1" baseline="0" dirty="0" smtClean="0"/>
                        <a:t>Default View</a:t>
                      </a:r>
                      <a:r>
                        <a:rPr lang="en-US" sz="1200" b="0" baseline="0" dirty="0" smtClean="0"/>
                        <a:t>.</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47234">
                <a:tc>
                  <a:txBody>
                    <a:bodyPr/>
                    <a:lstStyle/>
                    <a:p>
                      <a:r>
                        <a:rPr lang="en-US" sz="1200" b="1" dirty="0" smtClean="0"/>
                        <a:t>Default</a:t>
                      </a:r>
                      <a:r>
                        <a:rPr lang="en-US" sz="1200" b="1" baseline="0" dirty="0" smtClean="0"/>
                        <a:t> View</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The view</a:t>
                      </a:r>
                      <a:r>
                        <a:rPr lang="en-US" sz="1200" b="0" baseline="0" dirty="0" smtClean="0"/>
                        <a:t> used for the list when the dashboard is opened. A user can change the view but the list will revert to </a:t>
                      </a:r>
                      <a:r>
                        <a:rPr lang="en-US" sz="1200" b="1" baseline="0" dirty="0" smtClean="0"/>
                        <a:t>Default View </a:t>
                      </a:r>
                      <a:r>
                        <a:rPr lang="en-US" sz="1200" b="0" baseline="0" dirty="0" smtClean="0"/>
                        <a:t>the next time the dashboard is opened.</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47234">
                <a:tc>
                  <a:txBody>
                    <a:bodyPr/>
                    <a:lstStyle/>
                    <a:p>
                      <a:r>
                        <a:rPr lang="en-US" sz="1200" b="1" dirty="0" smtClean="0"/>
                        <a:t>Display</a:t>
                      </a:r>
                      <a:r>
                        <a:rPr lang="en-US" sz="1200" b="1" baseline="0" dirty="0" smtClean="0"/>
                        <a:t> Search Box</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D</a:t>
                      </a:r>
                      <a:r>
                        <a:rPr lang="en-US" sz="1200" b="0" baseline="0" dirty="0" smtClean="0"/>
                        <a:t>isplays or hides the search box. </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04547">
                <a:tc>
                  <a:txBody>
                    <a:bodyPr/>
                    <a:lstStyle/>
                    <a:p>
                      <a:r>
                        <a:rPr lang="en-US" sz="1200" b="1" dirty="0" smtClean="0"/>
                        <a:t>Display Index</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D</a:t>
                      </a:r>
                      <a:r>
                        <a:rPr lang="en-US" sz="1200" baseline="0" dirty="0" smtClean="0"/>
                        <a:t>isplays or hides the A to Z filters at the bottom of a list. </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803210">
                <a:tc>
                  <a:txBody>
                    <a:bodyPr/>
                    <a:lstStyle/>
                    <a:p>
                      <a:r>
                        <a:rPr lang="en-US" sz="1200" b="1" dirty="0" smtClean="0"/>
                        <a:t>View Selector</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aseline="0" dirty="0" smtClean="0"/>
                        <a:t>Select </a:t>
                      </a:r>
                      <a:r>
                        <a:rPr lang="en-US" sz="1200" b="1" baseline="0" dirty="0" smtClean="0"/>
                        <a:t>Off</a:t>
                      </a:r>
                      <a:r>
                        <a:rPr lang="en-US" sz="1200" baseline="0" dirty="0" smtClean="0"/>
                        <a:t> to remove the view selector from the list. Select </a:t>
                      </a:r>
                      <a:r>
                        <a:rPr lang="en-US" sz="1200" b="1" baseline="0" dirty="0" smtClean="0"/>
                        <a:t>Show All Views </a:t>
                      </a:r>
                      <a:r>
                        <a:rPr lang="en-US" sz="1200" baseline="0" dirty="0" smtClean="0"/>
                        <a:t>to allow users to select any system view when they use the dashboard. To limit the available views, select </a:t>
                      </a:r>
                      <a:r>
                        <a:rPr lang="en-US" sz="1200" b="1" baseline="0" dirty="0" smtClean="0"/>
                        <a:t>Show Selected Views</a:t>
                      </a:r>
                      <a:r>
                        <a:rPr lang="en-US" sz="1200" baseline="0" dirty="0" smtClean="0"/>
                        <a:t>, hold down the Ctrl key, and then select the specific views for the list.</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Tree>
    <p:extLst>
      <p:ext uri="{BB962C8B-B14F-4D97-AF65-F5344CB8AC3E}">
        <p14:creationId xmlns:p14="http://schemas.microsoft.com/office/powerpoint/2010/main" val="2212498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092278776"/>
              </p:ext>
            </p:extLst>
          </p:nvPr>
        </p:nvGraphicFramePr>
        <p:xfrm>
          <a:off x="488693" y="1182027"/>
          <a:ext cx="7969507" cy="4184057"/>
        </p:xfrm>
        <a:graphic>
          <a:graphicData uri="http://schemas.openxmlformats.org/drawingml/2006/table">
            <a:tbl>
              <a:tblPr firstRow="1" bandRow="1">
                <a:tableStyleId>{5C22544A-7EE6-4342-B048-85BDC9FD1C3A}</a:tableStyleId>
              </a:tblPr>
              <a:tblGrid>
                <a:gridCol w="2049970"/>
                <a:gridCol w="5919537"/>
              </a:tblGrid>
              <a:tr h="312634">
                <a:tc>
                  <a:txBody>
                    <a:bodyPr/>
                    <a:lstStyle/>
                    <a:p>
                      <a:r>
                        <a:rPr lang="en-US" sz="1200" b="1" dirty="0" smtClean="0">
                          <a:solidFill>
                            <a:schemeClr val="tx1"/>
                          </a:solidFill>
                        </a:rPr>
                        <a:t>Option</a:t>
                      </a:r>
                      <a:endParaRPr lang="en-US" sz="1200" b="1" dirty="0">
                        <a:solidFill>
                          <a:schemeClr val="tx1"/>
                        </a:solidFill>
                      </a:endParaRPr>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D116"/>
                    </a:solidFill>
                  </a:tcPr>
                </a:tc>
                <a:tc>
                  <a:txBody>
                    <a:bodyPr/>
                    <a:lstStyle/>
                    <a:p>
                      <a:r>
                        <a:rPr lang="en-US" sz="1200" b="1" dirty="0" smtClean="0">
                          <a:solidFill>
                            <a:schemeClr val="tx1"/>
                          </a:solidFill>
                        </a:rPr>
                        <a:t>Description</a:t>
                      </a:r>
                      <a:endParaRPr lang="en-US" sz="1200" b="1" dirty="0">
                        <a:solidFill>
                          <a:schemeClr val="tx1"/>
                        </a:solidFill>
                      </a:endParaRPr>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CD116"/>
                    </a:solidFill>
                  </a:tcPr>
                </a:tc>
              </a:tr>
              <a:tr h="467540">
                <a:tc>
                  <a:txBody>
                    <a:bodyPr/>
                    <a:lstStyle/>
                    <a:p>
                      <a:r>
                        <a:rPr lang="en-US" sz="1200" b="1" dirty="0" smtClean="0"/>
                        <a:t>Name</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l" defTabSz="932651" rtl="0" eaLnBrk="1" fontAlgn="auto" latinLnBrk="0" hangingPunct="1">
                        <a:lnSpc>
                          <a:spcPct val="100000"/>
                        </a:lnSpc>
                        <a:spcBef>
                          <a:spcPts val="0"/>
                        </a:spcBef>
                        <a:spcAft>
                          <a:spcPts val="0"/>
                        </a:spcAft>
                        <a:buClrTx/>
                        <a:buSzTx/>
                        <a:buFontTx/>
                        <a:buNone/>
                        <a:tabLst/>
                        <a:defRPr/>
                      </a:pPr>
                      <a:r>
                        <a:rPr lang="en-US" sz="1200" dirty="0" smtClean="0"/>
                        <a:t>Contains a unique ID used to identify the chart. CRM suggests a value for </a:t>
                      </a:r>
                      <a:r>
                        <a:rPr lang="en-US" sz="1200" b="1" dirty="0" smtClean="0"/>
                        <a:t>Name</a:t>
                      </a:r>
                      <a:r>
                        <a:rPr lang="en-US" sz="1200" dirty="0" smtClean="0"/>
                        <a:t> but you can change it.</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37995">
                <a:tc>
                  <a:txBody>
                    <a:bodyPr/>
                    <a:lstStyle/>
                    <a:p>
                      <a:r>
                        <a:rPr lang="en-US" sz="1200" b="1" dirty="0" smtClean="0"/>
                        <a:t>Label</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Add a label.</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16335">
                <a:tc>
                  <a:txBody>
                    <a:bodyPr/>
                    <a:lstStyle/>
                    <a:p>
                      <a:r>
                        <a:rPr lang="en-US" sz="1200" b="1" dirty="0" smtClean="0"/>
                        <a:t>Entity</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The record type that</a:t>
                      </a:r>
                      <a:r>
                        <a:rPr lang="en-US" sz="1200" b="0" baseline="0" dirty="0" smtClean="0"/>
                        <a:t> the chart is based on. This value determines the values available for </a:t>
                      </a:r>
                      <a:r>
                        <a:rPr lang="en-US" sz="1200" b="1" baseline="0" dirty="0" smtClean="0"/>
                        <a:t>Default View </a:t>
                      </a:r>
                      <a:r>
                        <a:rPr lang="en-US" sz="1200" b="0" baseline="0" dirty="0" smtClean="0"/>
                        <a:t>and </a:t>
                      </a:r>
                      <a:r>
                        <a:rPr lang="en-US" sz="1200" b="1" baseline="0" dirty="0" smtClean="0"/>
                        <a:t>Default Chart</a:t>
                      </a:r>
                      <a:r>
                        <a:rPr lang="en-US" sz="1200" b="0" baseline="0" dirty="0" smtClean="0"/>
                        <a:t>.</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71189">
                <a:tc>
                  <a:txBody>
                    <a:bodyPr/>
                    <a:lstStyle/>
                    <a:p>
                      <a:r>
                        <a:rPr lang="en-US" sz="1200" b="1" dirty="0" smtClean="0"/>
                        <a:t>Default View</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The view that provides the data for the chart. The available</a:t>
                      </a:r>
                      <a:r>
                        <a:rPr lang="en-US" sz="1200" b="0" baseline="0" dirty="0" smtClean="0"/>
                        <a:t> values are determined by </a:t>
                      </a:r>
                      <a:r>
                        <a:rPr lang="en-US" sz="1200" b="1" baseline="0" dirty="0" smtClean="0"/>
                        <a:t>Entity</a:t>
                      </a:r>
                      <a:r>
                        <a:rPr lang="en-US" sz="1200" b="0" baseline="0" dirty="0" smtClean="0"/>
                        <a:t>.</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71189">
                <a:tc>
                  <a:txBody>
                    <a:bodyPr/>
                    <a:lstStyle/>
                    <a:p>
                      <a:r>
                        <a:rPr lang="en-US" sz="1200" b="1" dirty="0" smtClean="0"/>
                        <a:t>Default Chart</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The </a:t>
                      </a:r>
                      <a:r>
                        <a:rPr lang="en-US" sz="1200" b="0" baseline="0" dirty="0" smtClean="0"/>
                        <a:t>chart that’s shown when the dashboard is first opened. A user can change the type of chart if the </a:t>
                      </a:r>
                      <a:r>
                        <a:rPr lang="en-US" sz="1200" b="1" baseline="0" dirty="0" smtClean="0"/>
                        <a:t>Display Chart Selection </a:t>
                      </a:r>
                      <a:r>
                        <a:rPr lang="en-US" sz="1200" b="0" baseline="0" dirty="0" smtClean="0"/>
                        <a:t>option is turned on, but the chart will revert to </a:t>
                      </a:r>
                      <a:r>
                        <a:rPr lang="en-US" sz="1200" b="1" baseline="0" dirty="0" smtClean="0"/>
                        <a:t>Default Chart </a:t>
                      </a:r>
                      <a:r>
                        <a:rPr lang="en-US" sz="1200" b="0" baseline="0" dirty="0" smtClean="0"/>
                        <a:t>the next time the dashboard is opened. </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1107175">
                <a:tc>
                  <a:txBody>
                    <a:bodyPr/>
                    <a:lstStyle/>
                    <a:p>
                      <a:r>
                        <a:rPr lang="en-US" sz="1200" b="1" dirty="0" smtClean="0"/>
                        <a:t>Display Chart Selection</a:t>
                      </a:r>
                      <a:endParaRPr lang="en-US" sz="1200" b="1"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Select this check box if you want users to be</a:t>
                      </a:r>
                      <a:r>
                        <a:rPr lang="en-US" sz="1200" baseline="0" dirty="0" smtClean="0"/>
                        <a:t> able to change the type of chart (column, bar, pie, etc.) that’s displayed when they’re using the dashboard. The chart type reverts to </a:t>
                      </a:r>
                      <a:r>
                        <a:rPr lang="en-US" sz="1200" b="1" baseline="0" dirty="0" smtClean="0"/>
                        <a:t>Default Chart </a:t>
                      </a:r>
                      <a:r>
                        <a:rPr lang="en-US" sz="1200" baseline="0" dirty="0" smtClean="0"/>
                        <a:t>when the dashboard is closed.</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sp>
        <p:nvSpPr>
          <p:cNvPr id="4" name="Title 4"/>
          <p:cNvSpPr>
            <a:spLocks noGrp="1"/>
          </p:cNvSpPr>
          <p:nvPr>
            <p:ph type="title"/>
          </p:nvPr>
        </p:nvSpPr>
        <p:spPr>
          <a:xfrm>
            <a:off x="316366" y="438351"/>
            <a:ext cx="9242677" cy="470898"/>
          </a:xfrm>
        </p:spPr>
        <p:txBody>
          <a:bodyPr vert="horz" wrap="square" lIns="146289" tIns="0" rIns="146289" bIns="0" rtlCol="0" anchor="t">
            <a:spAutoFit/>
          </a:bodyPr>
          <a:lstStyle/>
          <a:p>
            <a:r>
              <a:rPr lang="en-US" sz="3400" dirty="0" smtClean="0"/>
              <a:t>chart options you can set from a dashboard</a:t>
            </a:r>
            <a:endParaRPr lang="en-US" sz="3400" dirty="0"/>
          </a:p>
        </p:txBody>
      </p:sp>
    </p:spTree>
    <p:extLst>
      <p:ext uri="{BB962C8B-B14F-4D97-AF65-F5344CB8AC3E}">
        <p14:creationId xmlns:p14="http://schemas.microsoft.com/office/powerpoint/2010/main" val="4269606658"/>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9562" y="406400"/>
            <a:ext cx="5158509" cy="1403461"/>
          </a:xfrm>
          <a:prstGeom prst="rect">
            <a:avLst/>
          </a:prstGeom>
          <a:noFill/>
        </p:spPr>
        <p:txBody>
          <a:bodyPr wrap="square" lIns="182880" tIns="146304" rIns="182880" bIns="146304" rtlCol="0">
            <a:spAutoFit/>
          </a:bodyPr>
          <a:lstStyle/>
          <a:p>
            <a:pPr>
              <a:lnSpc>
                <a:spcPct val="90000"/>
              </a:lnSpc>
              <a:spcAft>
                <a:spcPts val="600"/>
              </a:spcAft>
            </a:pPr>
            <a:r>
              <a:rPr lang="en-US" sz="4000" dirty="0" smtClean="0">
                <a:gradFill>
                  <a:gsLst>
                    <a:gs pos="2917">
                      <a:schemeClr val="tx1"/>
                    </a:gs>
                    <a:gs pos="30000">
                      <a:schemeClr val="tx1"/>
                    </a:gs>
                  </a:gsLst>
                  <a:lin ang="5400000" scaled="0"/>
                </a:gradFill>
              </a:rPr>
              <a:t>what else can you do with dashboards?</a:t>
            </a:r>
          </a:p>
        </p:txBody>
      </p:sp>
      <p:sp>
        <p:nvSpPr>
          <p:cNvPr id="7" name="TextBox 6"/>
          <p:cNvSpPr txBox="1"/>
          <p:nvPr/>
        </p:nvSpPr>
        <p:spPr>
          <a:xfrm>
            <a:off x="618553" y="1809861"/>
            <a:ext cx="5962750" cy="1071062"/>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It’s easy to add lists and charts to your CRM dashboards, but what if you want to go beyond standard lists and charts? CRM provides flexible tools that enable you to do many amazing things with your dashboards.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1722" y="1786414"/>
            <a:ext cx="3245291" cy="1972437"/>
          </a:xfrm>
          <a:prstGeom prst="rect">
            <a:avLst/>
          </a:prstGeom>
          <a:ln>
            <a:solidFill>
              <a:schemeClr val="bg2"/>
            </a:solidFill>
          </a:ln>
        </p:spPr>
      </p:pic>
    </p:spTree>
    <p:extLst>
      <p:ext uri="{BB962C8B-B14F-4D97-AF65-F5344CB8AC3E}">
        <p14:creationId xmlns:p14="http://schemas.microsoft.com/office/powerpoint/2010/main" val="75476997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go social!</a:t>
            </a:r>
            <a:endParaRPr lang="en-US" sz="4000" dirty="0"/>
          </a:p>
        </p:txBody>
      </p:sp>
      <p:sp>
        <p:nvSpPr>
          <p:cNvPr id="7" name="TextBox 6"/>
          <p:cNvSpPr txBox="1"/>
          <p:nvPr/>
        </p:nvSpPr>
        <p:spPr>
          <a:xfrm>
            <a:off x="274649" y="904672"/>
            <a:ext cx="9418626" cy="68326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You can take advantage of Microsoft Social Listening to hear what people are saying on social networks like Facebook, Twitter, YouTube, and blogs. Then add Microsoft Social Listening charts to your dashboards.</a:t>
            </a: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1" r="10734"/>
          <a:stretch/>
        </p:blipFill>
        <p:spPr>
          <a:xfrm>
            <a:off x="488260" y="1837235"/>
            <a:ext cx="6498291" cy="3540082"/>
          </a:xfrm>
          <a:prstGeom prst="rect">
            <a:avLst/>
          </a:prstGeom>
          <a:ln>
            <a:solidFill>
              <a:schemeClr val="tx1"/>
            </a:solidFill>
          </a:ln>
        </p:spPr>
      </p:pic>
      <p:sp>
        <p:nvSpPr>
          <p:cNvPr id="20" name="TextBox 19"/>
          <p:cNvSpPr txBox="1"/>
          <p:nvPr/>
        </p:nvSpPr>
        <p:spPr>
          <a:xfrm>
            <a:off x="7244872" y="2940818"/>
            <a:ext cx="2236187" cy="1868204"/>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Tip:</a:t>
            </a:r>
            <a:r>
              <a:rPr lang="en-US" sz="1200" dirty="0" smtClean="0">
                <a:gradFill>
                  <a:gsLst>
                    <a:gs pos="2917">
                      <a:schemeClr val="tx1"/>
                    </a:gs>
                    <a:gs pos="30000">
                      <a:schemeClr val="tx1"/>
                    </a:gs>
                  </a:gsLst>
                  <a:lin ang="5400000" scaled="0"/>
                </a:gradFill>
              </a:rPr>
              <a:t>  To learn more about Microsoft Social Listening for CRM, see our Microsoft Social Listening for CRM eBook. </a:t>
            </a:r>
          </a:p>
          <a:p>
            <a:pPr>
              <a:lnSpc>
                <a:spcPct val="90000"/>
              </a:lnSpc>
              <a:spcAft>
                <a:spcPts val="600"/>
              </a:spcAft>
            </a:pPr>
            <a:r>
              <a:rPr lang="en-US" sz="1200" dirty="0" smtClean="0">
                <a:gradFill>
                  <a:gsLst>
                    <a:gs pos="2917">
                      <a:schemeClr val="tx1"/>
                    </a:gs>
                    <a:gs pos="30000">
                      <a:schemeClr val="tx1"/>
                    </a:gs>
                  </a:gsLst>
                  <a:lin ang="5400000" scaled="0"/>
                </a:gradFill>
              </a:rPr>
              <a:t>To learn about Microsoft Social Listening pricing and licensing, see our Get ready page.</a:t>
            </a:r>
          </a:p>
        </p:txBody>
      </p:sp>
      <p:sp>
        <p:nvSpPr>
          <p:cNvPr id="22" name="Rounded Rectangle 21"/>
          <p:cNvSpPr/>
          <p:nvPr/>
        </p:nvSpPr>
        <p:spPr bwMode="auto">
          <a:xfrm>
            <a:off x="7244872" y="2940817"/>
            <a:ext cx="2157745" cy="1868205"/>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6639224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4594" y="2576542"/>
            <a:ext cx="8288940" cy="760208"/>
          </a:xfrm>
          <a:prstGeom prst="rect">
            <a:avLst/>
          </a:prstGeom>
          <a:noFill/>
        </p:spPr>
        <p:txBody>
          <a:bodyPr wrap="square" lIns="182880" tIns="146304" rIns="182880" bIns="146304" rtlCol="0">
            <a:spAutoFit/>
          </a:bodyPr>
          <a:lstStyle/>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 </a:t>
            </a:r>
            <a:endParaRPr lang="en-US" sz="2400" dirty="0" smtClean="0">
              <a:gradFill>
                <a:gsLst>
                  <a:gs pos="2917">
                    <a:schemeClr val="tx1"/>
                  </a:gs>
                  <a:gs pos="30000">
                    <a:schemeClr val="tx1"/>
                  </a:gs>
                </a:gsLst>
                <a:lin ang="5400000" scaled="0"/>
              </a:gradFill>
            </a:endParaRPr>
          </a:p>
        </p:txBody>
      </p:sp>
      <p:sp>
        <p:nvSpPr>
          <p:cNvPr id="5" name="Title 4"/>
          <p:cNvSpPr>
            <a:spLocks noGrp="1"/>
          </p:cNvSpPr>
          <p:nvPr>
            <p:ph type="title"/>
          </p:nvPr>
        </p:nvSpPr>
        <p:spPr>
          <a:xfrm>
            <a:off x="244595" y="400436"/>
            <a:ext cx="9479215" cy="553998"/>
          </a:xfrm>
        </p:spPr>
        <p:txBody>
          <a:bodyPr vert="horz" wrap="square" lIns="146289" tIns="0" rIns="146289" bIns="0" rtlCol="0" anchor="t">
            <a:spAutoFit/>
          </a:bodyPr>
          <a:lstStyle/>
          <a:p>
            <a:r>
              <a:rPr lang="en-US" sz="4000" dirty="0" smtClean="0"/>
              <a:t>add a webpage or other web item</a:t>
            </a:r>
            <a:endParaRPr lang="en-US" sz="4000" dirty="0"/>
          </a:p>
        </p:txBody>
      </p:sp>
      <p:sp>
        <p:nvSpPr>
          <p:cNvPr id="16" name="Rectangle 15"/>
          <p:cNvSpPr/>
          <p:nvPr/>
        </p:nvSpPr>
        <p:spPr bwMode="auto">
          <a:xfrm>
            <a:off x="1944742" y="3730892"/>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3331597" y="2360224"/>
            <a:ext cx="811034" cy="28756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extBox 5"/>
          <p:cNvSpPr txBox="1"/>
          <p:nvPr/>
        </p:nvSpPr>
        <p:spPr>
          <a:xfrm>
            <a:off x="224528" y="4365400"/>
            <a:ext cx="9078795" cy="1148007"/>
          </a:xfrm>
          <a:prstGeom prst="rect">
            <a:avLst/>
          </a:prstGeom>
          <a:noFill/>
        </p:spPr>
        <p:txBody>
          <a:bodyPr wrap="square" lIns="182880" tIns="146304" rIns="182880" bIns="146304" rtlCol="0">
            <a:spAutoFit/>
          </a:bodyPr>
          <a:lstStyle/>
          <a:p>
            <a:pPr marL="285750" indent="-285750">
              <a:lnSpc>
                <a:spcPct val="90000"/>
              </a:lnSpc>
              <a:spcAft>
                <a:spcPts val="600"/>
              </a:spcAft>
              <a:buClr>
                <a:schemeClr val="accent5"/>
              </a:buClr>
              <a:buSzPct val="150000"/>
              <a:buFont typeface="Wingdings" panose="05000000000000000000" pitchFamily="2" charset="2"/>
              <a:buChar char="§"/>
            </a:pPr>
            <a:r>
              <a:rPr lang="en-US" sz="1400" dirty="0" smtClean="0">
                <a:gradFill>
                  <a:gsLst>
                    <a:gs pos="2917">
                      <a:schemeClr val="tx1"/>
                    </a:gs>
                    <a:gs pos="30000">
                      <a:schemeClr val="tx1"/>
                    </a:gs>
                  </a:gsLst>
                  <a:lin ang="5400000" scaled="0"/>
                </a:gradFill>
              </a:rPr>
              <a:t>Use an </a:t>
            </a:r>
            <a:r>
              <a:rPr lang="en-US" sz="1400" b="1" dirty="0" smtClean="0">
                <a:gradFill>
                  <a:gsLst>
                    <a:gs pos="2917">
                      <a:schemeClr val="tx1"/>
                    </a:gs>
                    <a:gs pos="30000">
                      <a:schemeClr val="tx1"/>
                    </a:gs>
                  </a:gsLst>
                  <a:lin ang="5400000" scaled="0"/>
                </a:gradFill>
              </a:rPr>
              <a:t>iframe</a:t>
            </a:r>
            <a:r>
              <a:rPr lang="en-US" sz="1400" dirty="0" smtClean="0">
                <a:gradFill>
                  <a:gsLst>
                    <a:gs pos="2917">
                      <a:schemeClr val="tx1"/>
                    </a:gs>
                    <a:gs pos="30000">
                      <a:schemeClr val="tx1"/>
                    </a:gs>
                  </a:gsLst>
                  <a:lin ang="5400000" scaled="0"/>
                </a:gradFill>
              </a:rPr>
              <a:t> to display a webpage or to run a web app. You can use an </a:t>
            </a:r>
            <a:r>
              <a:rPr lang="en-US" sz="1400" dirty="0" err="1" smtClean="0">
                <a:gradFill>
                  <a:gsLst>
                    <a:gs pos="2917">
                      <a:schemeClr val="tx1"/>
                    </a:gs>
                    <a:gs pos="30000">
                      <a:schemeClr val="tx1"/>
                    </a:gs>
                  </a:gsLst>
                  <a:lin ang="5400000" scaled="0"/>
                </a:gradFill>
              </a:rPr>
              <a:t>iframe</a:t>
            </a:r>
            <a:r>
              <a:rPr lang="en-US" sz="1400" dirty="0" smtClean="0">
                <a:gradFill>
                  <a:gsLst>
                    <a:gs pos="2917">
                      <a:schemeClr val="tx1"/>
                    </a:gs>
                    <a:gs pos="30000">
                      <a:schemeClr val="tx1"/>
                    </a:gs>
                  </a:gsLst>
                  <a:lin ang="5400000" scaled="0"/>
                </a:gradFill>
              </a:rPr>
              <a:t> to refer to sources outside your domain.</a:t>
            </a:r>
          </a:p>
          <a:p>
            <a:pPr marL="285750" indent="-285750">
              <a:lnSpc>
                <a:spcPct val="90000"/>
              </a:lnSpc>
              <a:spcAft>
                <a:spcPts val="600"/>
              </a:spcAft>
              <a:buClr>
                <a:schemeClr val="accent5"/>
              </a:buClr>
              <a:buSzPct val="150000"/>
              <a:buFont typeface="Wingdings" panose="05000000000000000000" pitchFamily="2" charset="2"/>
              <a:buChar char="§"/>
            </a:pPr>
            <a:r>
              <a:rPr lang="en-US" sz="1400" dirty="0" smtClean="0">
                <a:gradFill>
                  <a:gsLst>
                    <a:gs pos="2917">
                      <a:schemeClr val="tx1"/>
                    </a:gs>
                    <a:gs pos="30000">
                      <a:schemeClr val="tx1"/>
                    </a:gs>
                  </a:gsLst>
                  <a:lin ang="5400000" scaled="0"/>
                </a:gradFill>
              </a:rPr>
              <a:t>Use a</a:t>
            </a:r>
            <a:r>
              <a:rPr lang="en-US" sz="1400" b="1" dirty="0" smtClean="0">
                <a:gradFill>
                  <a:gsLst>
                    <a:gs pos="2917">
                      <a:schemeClr val="tx1"/>
                    </a:gs>
                    <a:gs pos="30000">
                      <a:schemeClr val="tx1"/>
                    </a:gs>
                  </a:gsLst>
                  <a:lin ang="5400000" scaled="0"/>
                </a:gradFill>
              </a:rPr>
              <a:t> web resource </a:t>
            </a:r>
            <a:r>
              <a:rPr lang="en-US" sz="1400" dirty="0" smtClean="0">
                <a:gradFill>
                  <a:gsLst>
                    <a:gs pos="2917">
                      <a:schemeClr val="tx1"/>
                    </a:gs>
                    <a:gs pos="30000">
                      <a:schemeClr val="tx1"/>
                    </a:gs>
                  </a:gsLst>
                  <a:lin ang="5400000" scaled="0"/>
                </a:gradFill>
              </a:rPr>
              <a:t>to display an HTML page or an image, or to run a Silverlight application or </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JavaScript code. Web resources are stored on a Microsoft Dynamics CRM server.</a:t>
            </a:r>
          </a:p>
        </p:txBody>
      </p:sp>
      <p:sp>
        <p:nvSpPr>
          <p:cNvPr id="22" name="TextBox 21"/>
          <p:cNvSpPr txBox="1"/>
          <p:nvPr/>
        </p:nvSpPr>
        <p:spPr>
          <a:xfrm>
            <a:off x="285844" y="2309610"/>
            <a:ext cx="2228935"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chemeClr val="tx1"/>
                    </a:gs>
                    <a:gs pos="30000">
                      <a:schemeClr val="tx1"/>
                    </a:gs>
                  </a:gsLst>
                  <a:lin ang="5400000" scaled="0"/>
                </a:gradFill>
              </a:rPr>
              <a:t>Add immediate </a:t>
            </a:r>
            <a:br>
              <a:rPr lang="en-US" sz="1200" dirty="0" smtClean="0">
                <a:gradFill>
                  <a:gsLst>
                    <a:gs pos="2917">
                      <a:schemeClr val="tx1"/>
                    </a:gs>
                    <a:gs pos="30000">
                      <a:schemeClr val="tx1"/>
                    </a:gs>
                  </a:gsLst>
                  <a:lin ang="5400000" scaled="0"/>
                </a:gradFill>
              </a:rPr>
            </a:br>
            <a:r>
              <a:rPr lang="en-US" sz="1200" dirty="0" smtClean="0">
                <a:gradFill>
                  <a:gsLst>
                    <a:gs pos="2917">
                      <a:schemeClr val="tx1"/>
                    </a:gs>
                    <a:gs pos="30000">
                      <a:schemeClr val="tx1"/>
                    </a:gs>
                  </a:gsLst>
                  <a:lin ang="5400000" scaled="0"/>
                </a:gradFill>
              </a:rPr>
              <a:t>access to a SharePoint site</a:t>
            </a:r>
          </a:p>
        </p:txBody>
      </p:sp>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24" y="1795021"/>
            <a:ext cx="1914674" cy="457431"/>
          </a:xfrm>
          <a:prstGeom prst="rect">
            <a:avLst/>
          </a:prstGeom>
        </p:spPr>
      </p:pic>
      <p:grpSp>
        <p:nvGrpSpPr>
          <p:cNvPr id="9" name="Group 8"/>
          <p:cNvGrpSpPr/>
          <p:nvPr/>
        </p:nvGrpSpPr>
        <p:grpSpPr>
          <a:xfrm>
            <a:off x="3109901" y="1849545"/>
            <a:ext cx="2398088" cy="1098677"/>
            <a:chOff x="4637799" y="5004970"/>
            <a:chExt cx="2398088" cy="1098677"/>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4057" y="5004970"/>
              <a:ext cx="933424" cy="387916"/>
            </a:xfrm>
            <a:prstGeom prst="rect">
              <a:avLst/>
            </a:prstGeom>
          </p:spPr>
        </p:pic>
        <p:sp>
          <p:nvSpPr>
            <p:cNvPr id="4" name="TextBox 3"/>
            <p:cNvSpPr txBox="1"/>
            <p:nvPr/>
          </p:nvSpPr>
          <p:spPr>
            <a:xfrm>
              <a:off x="4637799" y="5475783"/>
              <a:ext cx="2398088"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chemeClr val="tx1"/>
                      </a:gs>
                      <a:gs pos="30000">
                        <a:schemeClr val="tx1"/>
                      </a:gs>
                    </a:gsLst>
                    <a:lin ang="5400000" scaled="0"/>
                  </a:gradFill>
                </a:rPr>
                <a:t>Add an industry </a:t>
              </a:r>
              <a:br>
                <a:rPr lang="en-US" sz="1200" dirty="0" smtClean="0">
                  <a:gradFill>
                    <a:gsLst>
                      <a:gs pos="2917">
                        <a:schemeClr val="tx1"/>
                      </a:gs>
                      <a:gs pos="30000">
                        <a:schemeClr val="tx1"/>
                      </a:gs>
                    </a:gsLst>
                    <a:lin ang="5400000" scaled="0"/>
                  </a:gradFill>
                </a:rPr>
              </a:br>
              <a:r>
                <a:rPr lang="en-US" sz="1200" dirty="0" smtClean="0">
                  <a:gradFill>
                    <a:gsLst>
                      <a:gs pos="2917">
                        <a:schemeClr val="tx1"/>
                      </a:gs>
                      <a:gs pos="30000">
                        <a:schemeClr val="tx1"/>
                      </a:gs>
                    </a:gsLst>
                    <a:lin ang="5400000" scaled="0"/>
                  </a:gradFill>
                </a:rPr>
                <a:t>news page</a:t>
              </a:r>
            </a:p>
          </p:txBody>
        </p:sp>
      </p:grpSp>
      <p:sp>
        <p:nvSpPr>
          <p:cNvPr id="2" name="Rounded Rectangle 1"/>
          <p:cNvSpPr/>
          <p:nvPr/>
        </p:nvSpPr>
        <p:spPr bwMode="auto">
          <a:xfrm>
            <a:off x="2164492" y="3161582"/>
            <a:ext cx="1278584" cy="470391"/>
          </a:xfrm>
          <a:prstGeom prst="round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600" b="1" dirty="0" smtClean="0">
                <a:gradFill>
                  <a:gsLst>
                    <a:gs pos="0">
                      <a:srgbClr val="FFFFFF"/>
                    </a:gs>
                    <a:gs pos="100000">
                      <a:srgbClr val="FFFFFF"/>
                    </a:gs>
                  </a:gsLst>
                  <a:lin ang="5400000" scaled="0"/>
                </a:gradFill>
                <a:ea typeface="Segoe UI" pitchFamily="34" charset="0"/>
                <a:cs typeface="Segoe UI" pitchFamily="34" charset="0"/>
              </a:rPr>
              <a:t>Training</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5002" y="3070677"/>
            <a:ext cx="1218207" cy="561518"/>
          </a:xfrm>
          <a:prstGeom prst="rect">
            <a:avLst/>
          </a:prstGeom>
          <a:ln>
            <a:solidFill>
              <a:schemeClr val="accent1"/>
            </a:solidFill>
          </a:ln>
        </p:spPr>
      </p:pic>
      <p:sp>
        <p:nvSpPr>
          <p:cNvPr id="11" name="TextBox 10"/>
          <p:cNvSpPr txBox="1"/>
          <p:nvPr/>
        </p:nvSpPr>
        <p:spPr>
          <a:xfrm>
            <a:off x="5226136" y="3615081"/>
            <a:ext cx="1355940"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chemeClr val="tx1"/>
                    </a:gs>
                    <a:gs pos="30000">
                      <a:schemeClr val="tx1"/>
                    </a:gs>
                  </a:gsLst>
                  <a:lin ang="5400000" scaled="0"/>
                </a:gradFill>
              </a:rPr>
              <a:t>Add an activity feed</a:t>
            </a:r>
          </a:p>
        </p:txBody>
      </p:sp>
      <p:sp>
        <p:nvSpPr>
          <p:cNvPr id="13" name="TextBox 12"/>
          <p:cNvSpPr txBox="1"/>
          <p:nvPr/>
        </p:nvSpPr>
        <p:spPr>
          <a:xfrm>
            <a:off x="1949665" y="3631973"/>
            <a:ext cx="1708238" cy="627864"/>
          </a:xfrm>
          <a:prstGeom prst="rect">
            <a:avLst/>
          </a:prstGeom>
          <a:noFill/>
        </p:spPr>
        <p:txBody>
          <a:bodyPr wrap="square" lIns="182880" tIns="146304" rIns="182880" bIns="146304" rtlCol="0">
            <a:spAutoFit/>
          </a:bodyPr>
          <a:lstStyle/>
          <a:p>
            <a:pPr algn="ctr">
              <a:lnSpc>
                <a:spcPct val="90000"/>
              </a:lnSpc>
              <a:spcAft>
                <a:spcPts val="600"/>
              </a:spcAft>
            </a:pPr>
            <a:r>
              <a:rPr lang="en-US" sz="1200" dirty="0" smtClean="0">
                <a:gradFill>
                  <a:gsLst>
                    <a:gs pos="2917">
                      <a:schemeClr val="tx1"/>
                    </a:gs>
                    <a:gs pos="30000">
                      <a:schemeClr val="tx1"/>
                    </a:gs>
                  </a:gsLst>
                  <a:lin ang="5400000" scaled="0"/>
                </a:gradFill>
              </a:rPr>
              <a:t>Add training instructions</a:t>
            </a:r>
          </a:p>
        </p:txBody>
      </p:sp>
      <p:sp>
        <p:nvSpPr>
          <p:cNvPr id="14" name="TextBox 13"/>
          <p:cNvSpPr txBox="1"/>
          <p:nvPr/>
        </p:nvSpPr>
        <p:spPr>
          <a:xfrm>
            <a:off x="244594" y="1031413"/>
            <a:ext cx="8665229" cy="954107"/>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You can use special components called </a:t>
            </a:r>
            <a:r>
              <a:rPr lang="en-US" sz="1400" dirty="0" err="1" smtClean="0">
                <a:gradFill>
                  <a:gsLst>
                    <a:gs pos="2917">
                      <a:schemeClr val="tx1"/>
                    </a:gs>
                    <a:gs pos="30000">
                      <a:schemeClr val="tx1"/>
                    </a:gs>
                  </a:gsLst>
                  <a:lin ang="5400000" scaled="0"/>
                </a:gradFill>
              </a:rPr>
              <a:t>iframes</a:t>
            </a:r>
            <a:r>
              <a:rPr lang="en-US" sz="1400" dirty="0" smtClean="0">
                <a:gradFill>
                  <a:gsLst>
                    <a:gs pos="2917">
                      <a:schemeClr val="tx1"/>
                    </a:gs>
                    <a:gs pos="30000">
                      <a:schemeClr val="tx1"/>
                    </a:gs>
                  </a:gsLst>
                  <a:lin ang="5400000" scaled="0"/>
                </a:gradFill>
              </a:rPr>
              <a:t> and web resources to extend your dashboards in </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several </a:t>
            </a:r>
            <a:r>
              <a:rPr lang="en-US" sz="1400" dirty="0">
                <a:gradFill>
                  <a:gsLst>
                    <a:gs pos="2917">
                      <a:schemeClr val="tx1"/>
                    </a:gs>
                    <a:gs pos="30000">
                      <a:schemeClr val="tx1"/>
                    </a:gs>
                  </a:gsLst>
                  <a:lin ang="5400000" scaled="0"/>
                </a:gradFill>
              </a:rPr>
              <a:t>ways. For example, you could use an </a:t>
            </a:r>
            <a:r>
              <a:rPr lang="en-US" sz="1400" dirty="0" err="1">
                <a:gradFill>
                  <a:gsLst>
                    <a:gs pos="2917">
                      <a:schemeClr val="tx1"/>
                    </a:gs>
                    <a:gs pos="30000">
                      <a:schemeClr val="tx1"/>
                    </a:gs>
                  </a:gsLst>
                  <a:lin ang="5400000" scaled="0"/>
                </a:gradFill>
              </a:rPr>
              <a:t>iframe</a:t>
            </a:r>
            <a:r>
              <a:rPr lang="en-US" sz="1400" dirty="0">
                <a:gradFill>
                  <a:gsLst>
                    <a:gs pos="2917">
                      <a:schemeClr val="tx1"/>
                    </a:gs>
                    <a:gs pos="30000">
                      <a:schemeClr val="tx1"/>
                    </a:gs>
                  </a:gsLst>
                  <a:lin ang="5400000" scaled="0"/>
                </a:gradFill>
              </a:rPr>
              <a:t> or web resource for any of the following:</a:t>
            </a:r>
          </a:p>
          <a:p>
            <a:pPr>
              <a:lnSpc>
                <a:spcPct val="90000"/>
              </a:lnSpc>
              <a:spcAft>
                <a:spcPts val="600"/>
              </a:spcAft>
            </a:pPr>
            <a:r>
              <a:rPr lang="en-US" sz="1400" dirty="0" smtClean="0">
                <a:gradFill>
                  <a:gsLst>
                    <a:gs pos="2917">
                      <a:schemeClr val="tx1"/>
                    </a:gs>
                    <a:gs pos="30000">
                      <a:schemeClr val="tx1"/>
                    </a:gs>
                  </a:gsLst>
                  <a:lin ang="5400000" scaled="0"/>
                </a:gradFill>
              </a:rPr>
              <a:t> </a:t>
            </a:r>
          </a:p>
        </p:txBody>
      </p:sp>
      <p:sp>
        <p:nvSpPr>
          <p:cNvPr id="15" name="TextBox 14"/>
          <p:cNvSpPr txBox="1"/>
          <p:nvPr/>
        </p:nvSpPr>
        <p:spPr>
          <a:xfrm>
            <a:off x="6582076" y="2345985"/>
            <a:ext cx="2386149"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Add an external chart, list, or report from another app</a:t>
            </a:r>
          </a:p>
        </p:txBody>
      </p:sp>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5225" y="1768636"/>
            <a:ext cx="540469" cy="603518"/>
          </a:xfrm>
          <a:prstGeom prst="rect">
            <a:avLst/>
          </a:prstGeom>
        </p:spPr>
      </p:pic>
    </p:spTree>
    <p:extLst>
      <p:ext uri="{BB962C8B-B14F-4D97-AF65-F5344CB8AC3E}">
        <p14:creationId xmlns:p14="http://schemas.microsoft.com/office/powerpoint/2010/main" val="134439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347" y="373333"/>
            <a:ext cx="9206411" cy="540148"/>
          </a:xfrm>
        </p:spPr>
        <p:txBody>
          <a:bodyPr/>
          <a:lstStyle/>
          <a:p>
            <a:r>
              <a:rPr lang="en-US" sz="3900" dirty="0"/>
              <a:t>u</a:t>
            </a:r>
            <a:r>
              <a:rPr lang="en-US" sz="3900" dirty="0" smtClean="0"/>
              <a:t>se an iframe to add a webpage or web app</a:t>
            </a:r>
            <a:endParaRPr lang="en-US" sz="3900" dirty="0"/>
          </a:p>
        </p:txBody>
      </p:sp>
      <p:grpSp>
        <p:nvGrpSpPr>
          <p:cNvPr id="10" name="Group 9"/>
          <p:cNvGrpSpPr/>
          <p:nvPr/>
        </p:nvGrpSpPr>
        <p:grpSpPr>
          <a:xfrm>
            <a:off x="252347" y="1037434"/>
            <a:ext cx="7714667" cy="660303"/>
            <a:chOff x="252347" y="1152640"/>
            <a:chExt cx="3360448" cy="660303"/>
          </a:xfrm>
        </p:grpSpPr>
        <p:sp>
          <p:nvSpPr>
            <p:cNvPr id="6" name="TextBox 5"/>
            <p:cNvSpPr txBox="1"/>
            <p:nvPr/>
          </p:nvSpPr>
          <p:spPr>
            <a:xfrm>
              <a:off x="252347" y="1152640"/>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7" name="Rectangle 6"/>
            <p:cNvSpPr/>
            <p:nvPr/>
          </p:nvSpPr>
          <p:spPr>
            <a:xfrm>
              <a:off x="450139" y="1289723"/>
              <a:ext cx="3162656"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Open an existing dashboard or create a new dashboard as described earlier in this eBook.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12" name="Group 11"/>
          <p:cNvGrpSpPr/>
          <p:nvPr/>
        </p:nvGrpSpPr>
        <p:grpSpPr>
          <a:xfrm>
            <a:off x="303677" y="1606369"/>
            <a:ext cx="7231465" cy="1387620"/>
            <a:chOff x="238051" y="1066032"/>
            <a:chExt cx="3349184" cy="1387620"/>
          </a:xfrm>
        </p:grpSpPr>
        <p:sp>
          <p:nvSpPr>
            <p:cNvPr id="13" name="TextBox 12"/>
            <p:cNvSpPr txBox="1"/>
            <p:nvPr/>
          </p:nvSpPr>
          <p:spPr>
            <a:xfrm>
              <a:off x="238051" y="1066032"/>
              <a:ext cx="13794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4" name="Rectangle 13"/>
            <p:cNvSpPr/>
            <p:nvPr/>
          </p:nvSpPr>
          <p:spPr>
            <a:xfrm>
              <a:off x="424579" y="1191768"/>
              <a:ext cx="3162656" cy="1261884"/>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Do one of the following: </a:t>
              </a:r>
            </a:p>
            <a:p>
              <a:pPr marL="285750" indent="-285750">
                <a:spcBef>
                  <a:spcPts val="1200"/>
                </a:spcBef>
                <a:buFont typeface="Wingdings" panose="05000000000000000000" pitchFamily="2" charset="2"/>
                <a:buChar char="§"/>
              </a:pPr>
              <a:r>
                <a:rPr lang="en-US" sz="1400" dirty="0" smtClean="0">
                  <a:latin typeface="Segoe UI" panose="020B0502040204020203" pitchFamily="34" charset="0"/>
                  <a:ea typeface="Segoe UI" panose="020B0502040204020203" pitchFamily="34" charset="0"/>
                  <a:cs typeface="Segoe UI" panose="020B0502040204020203" pitchFamily="34" charset="0"/>
                </a:rPr>
                <a:t>If you’re creating a new dashboard, click or tap the </a:t>
              </a:r>
              <a:r>
                <a:rPr lang="en-US" sz="1400" b="1" dirty="0" smtClean="0">
                  <a:latin typeface="Segoe UI" panose="020B0502040204020203" pitchFamily="34" charset="0"/>
                  <a:ea typeface="Segoe UI" panose="020B0502040204020203" pitchFamily="34" charset="0"/>
                  <a:cs typeface="Segoe UI" panose="020B0502040204020203" pitchFamily="34" charset="0"/>
                </a:rPr>
                <a:t>Insert </a:t>
              </a:r>
              <a:r>
                <a:rPr lang="en-US" sz="1400" b="1" dirty="0" err="1" smtClean="0">
                  <a:latin typeface="Segoe UI" panose="020B0502040204020203" pitchFamily="34" charset="0"/>
                  <a:ea typeface="Segoe UI" panose="020B0502040204020203" pitchFamily="34" charset="0"/>
                  <a:cs typeface="Segoe UI" panose="020B0502040204020203" pitchFamily="34" charset="0"/>
                </a:rPr>
                <a:t>iframe</a:t>
              </a:r>
              <a:r>
                <a:rPr lang="en-US" sz="1400" b="1" dirty="0" smtClean="0">
                  <a:latin typeface="Segoe UI" panose="020B0502040204020203" pitchFamily="34" charset="0"/>
                  <a:ea typeface="Segoe UI" panose="020B0502040204020203" pitchFamily="34" charset="0"/>
                  <a:cs typeface="Segoe UI" panose="020B0502040204020203" pitchFamily="34" charset="0"/>
                </a:rPr>
                <a:t> </a:t>
              </a:r>
              <a:r>
                <a:rPr lang="en-US" sz="1400" dirty="0" smtClean="0">
                  <a:latin typeface="Segoe UI" panose="020B0502040204020203" pitchFamily="34" charset="0"/>
                  <a:ea typeface="Segoe UI" panose="020B0502040204020203" pitchFamily="34" charset="0"/>
                  <a:cs typeface="Segoe UI" panose="020B0502040204020203" pitchFamily="34" charset="0"/>
                </a:rPr>
                <a:t>icon.</a:t>
              </a:r>
            </a:p>
            <a:p>
              <a:pPr marL="285750" indent="-285750">
                <a:spcBef>
                  <a:spcPts val="1200"/>
                </a:spcBef>
                <a:buFont typeface="Wingdings" panose="05000000000000000000" pitchFamily="2" charset="2"/>
                <a:buChar char="§"/>
              </a:pPr>
              <a:r>
                <a:rPr lang="en-US" sz="1400" dirty="0" smtClean="0">
                  <a:latin typeface="Segoe UI" panose="020B0502040204020203" pitchFamily="34" charset="0"/>
                  <a:ea typeface="Segoe UI" panose="020B0502040204020203" pitchFamily="34" charset="0"/>
                  <a:cs typeface="Segoe UI" panose="020B0502040204020203" pitchFamily="34" charset="0"/>
                </a:rPr>
                <a:t>If you’re modifying an existing dashboard, click or tap </a:t>
              </a:r>
              <a:r>
                <a:rPr lang="en-US" sz="1400" b="1" dirty="0" err="1" smtClean="0">
                  <a:latin typeface="Segoe UI" panose="020B0502040204020203" pitchFamily="34" charset="0"/>
                  <a:ea typeface="Segoe UI" panose="020B0502040204020203" pitchFamily="34" charset="0"/>
                  <a:cs typeface="Segoe UI" panose="020B0502040204020203" pitchFamily="34" charset="0"/>
                </a:rPr>
                <a:t>Iframe</a:t>
              </a:r>
              <a:r>
                <a:rPr lang="en-US" sz="1400" b="1" dirty="0" smtClean="0">
                  <a:latin typeface="Segoe UI" panose="020B0502040204020203" pitchFamily="34" charset="0"/>
                  <a:ea typeface="Segoe UI" panose="020B0502040204020203" pitchFamily="34" charset="0"/>
                  <a:cs typeface="Segoe UI" panose="020B0502040204020203" pitchFamily="34" charset="0"/>
                </a:rPr>
                <a:t> </a:t>
              </a:r>
              <a:r>
                <a:rPr lang="en-US" sz="1400" dirty="0" smtClean="0">
                  <a:latin typeface="Segoe UI" panose="020B0502040204020203" pitchFamily="34" charset="0"/>
                  <a:ea typeface="Segoe UI" panose="020B0502040204020203" pitchFamily="34" charset="0"/>
                  <a:cs typeface="Segoe UI" panose="020B0502040204020203" pitchFamily="34" charset="0"/>
                </a:rPr>
                <a:t>at the </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dirty="0" smtClean="0">
                  <a:latin typeface="Segoe UI" panose="020B0502040204020203" pitchFamily="34" charset="0"/>
                  <a:ea typeface="Segoe UI" panose="020B0502040204020203" pitchFamily="34" charset="0"/>
                  <a:cs typeface="Segoe UI" panose="020B0502040204020203" pitchFamily="34" charset="0"/>
                </a:rPr>
                <a:t>top of the layout screen.</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21" name="Group 20"/>
          <p:cNvGrpSpPr/>
          <p:nvPr/>
        </p:nvGrpSpPr>
        <p:grpSpPr>
          <a:xfrm>
            <a:off x="7024611" y="1732105"/>
            <a:ext cx="683406" cy="701390"/>
            <a:chOff x="840238" y="2620290"/>
            <a:chExt cx="683406" cy="70139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238" y="2620290"/>
              <a:ext cx="683406" cy="701390"/>
            </a:xfrm>
            <a:prstGeom prst="rect">
              <a:avLst/>
            </a:prstGeom>
            <a:ln>
              <a:solidFill>
                <a:schemeClr val="tx1"/>
              </a:solidFill>
            </a:ln>
          </p:spPr>
        </p:pic>
        <p:sp>
          <p:nvSpPr>
            <p:cNvPr id="20" name="Rectangle 19"/>
            <p:cNvSpPr/>
            <p:nvPr/>
          </p:nvSpPr>
          <p:spPr bwMode="auto">
            <a:xfrm>
              <a:off x="912461" y="3020443"/>
              <a:ext cx="245263" cy="251717"/>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2" name="Group 21"/>
          <p:cNvGrpSpPr/>
          <p:nvPr/>
        </p:nvGrpSpPr>
        <p:grpSpPr>
          <a:xfrm>
            <a:off x="245469" y="2991528"/>
            <a:ext cx="7714667" cy="660303"/>
            <a:chOff x="252347" y="1152640"/>
            <a:chExt cx="3360448" cy="660303"/>
          </a:xfrm>
        </p:grpSpPr>
        <p:sp>
          <p:nvSpPr>
            <p:cNvPr id="23" name="TextBox 22"/>
            <p:cNvSpPr txBox="1"/>
            <p:nvPr/>
          </p:nvSpPr>
          <p:spPr>
            <a:xfrm>
              <a:off x="252347" y="1152640"/>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3</a:t>
              </a:r>
            </a:p>
          </p:txBody>
        </p:sp>
        <p:sp>
          <p:nvSpPr>
            <p:cNvPr id="24" name="Rectangle 23"/>
            <p:cNvSpPr/>
            <p:nvPr/>
          </p:nvSpPr>
          <p:spPr>
            <a:xfrm>
              <a:off x="450139" y="1289723"/>
              <a:ext cx="3162656"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In the </a:t>
              </a:r>
              <a:r>
                <a:rPr lang="en-US" sz="1400" b="1" dirty="0" smtClean="0">
                  <a:latin typeface="Segoe UI" panose="020B0502040204020203" pitchFamily="34" charset="0"/>
                  <a:ea typeface="Segoe UI" panose="020B0502040204020203" pitchFamily="34" charset="0"/>
                  <a:cs typeface="Segoe UI" panose="020B0502040204020203" pitchFamily="34" charset="0"/>
                </a:rPr>
                <a:t>Add an iframe </a:t>
              </a:r>
              <a:r>
                <a:rPr lang="en-US" sz="1400" dirty="0" smtClean="0">
                  <a:latin typeface="Segoe UI" panose="020B0502040204020203" pitchFamily="34" charset="0"/>
                  <a:ea typeface="Segoe UI" panose="020B0502040204020203" pitchFamily="34" charset="0"/>
                  <a:cs typeface="Segoe UI" panose="020B0502040204020203" pitchFamily="34" charset="0"/>
                </a:rPr>
                <a:t>dialog box, in the </a:t>
              </a:r>
              <a:r>
                <a:rPr lang="en-US" sz="1400" b="1" dirty="0" smtClean="0">
                  <a:latin typeface="Segoe UI" panose="020B0502040204020203" pitchFamily="34" charset="0"/>
                  <a:ea typeface="Segoe UI" panose="020B0502040204020203" pitchFamily="34" charset="0"/>
                  <a:cs typeface="Segoe UI" panose="020B0502040204020203" pitchFamily="34" charset="0"/>
                </a:rPr>
                <a:t>URL</a:t>
              </a:r>
              <a:r>
                <a:rPr lang="en-US" sz="1400" dirty="0" smtClean="0">
                  <a:latin typeface="Segoe UI" panose="020B0502040204020203" pitchFamily="34" charset="0"/>
                  <a:ea typeface="Segoe UI" panose="020B0502040204020203" pitchFamily="34" charset="0"/>
                  <a:cs typeface="Segoe UI" panose="020B0502040204020203" pitchFamily="34" charset="0"/>
                </a:rPr>
                <a:t> field, enter a URL for a webpage </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dirty="0" smtClean="0">
                  <a:latin typeface="Segoe UI" panose="020B0502040204020203" pitchFamily="34" charset="0"/>
                  <a:ea typeface="Segoe UI" panose="020B0502040204020203" pitchFamily="34" charset="0"/>
                  <a:cs typeface="Segoe UI" panose="020B0502040204020203" pitchFamily="34" charset="0"/>
                </a:rPr>
                <a:t>or web app. For example, enter a URL for a SharePoint site.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4611" y="2820020"/>
            <a:ext cx="2025626" cy="3054953"/>
          </a:xfrm>
          <a:prstGeom prst="rect">
            <a:avLst/>
          </a:prstGeom>
        </p:spPr>
      </p:pic>
      <p:grpSp>
        <p:nvGrpSpPr>
          <p:cNvPr id="26" name="Group 25"/>
          <p:cNvGrpSpPr/>
          <p:nvPr/>
        </p:nvGrpSpPr>
        <p:grpSpPr>
          <a:xfrm>
            <a:off x="245469" y="3754014"/>
            <a:ext cx="7714667" cy="660303"/>
            <a:chOff x="252347" y="1152640"/>
            <a:chExt cx="3360448" cy="660303"/>
          </a:xfrm>
        </p:grpSpPr>
        <p:sp>
          <p:nvSpPr>
            <p:cNvPr id="27" name="TextBox 26"/>
            <p:cNvSpPr txBox="1"/>
            <p:nvPr/>
          </p:nvSpPr>
          <p:spPr>
            <a:xfrm>
              <a:off x="252347" y="1152640"/>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4</a:t>
              </a:r>
            </a:p>
          </p:txBody>
        </p:sp>
        <p:sp>
          <p:nvSpPr>
            <p:cNvPr id="28" name="Rectangle 27"/>
            <p:cNvSpPr/>
            <p:nvPr/>
          </p:nvSpPr>
          <p:spPr>
            <a:xfrm>
              <a:off x="450139" y="1289723"/>
              <a:ext cx="3162656"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If you’re referring to an external website, you may need to clear the </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b="1" dirty="0" smtClean="0">
                  <a:latin typeface="Segoe UI" panose="020B0502040204020203" pitchFamily="34" charset="0"/>
                  <a:ea typeface="Segoe UI" panose="020B0502040204020203" pitchFamily="34" charset="0"/>
                  <a:cs typeface="Segoe UI" panose="020B0502040204020203" pitchFamily="34" charset="0"/>
                </a:rPr>
                <a:t>Restrict cross-frame scripting, where supported </a:t>
              </a:r>
              <a:r>
                <a:rPr lang="en-US" sz="1400" dirty="0" smtClean="0">
                  <a:latin typeface="Segoe UI" panose="020B0502040204020203" pitchFamily="34" charset="0"/>
                  <a:ea typeface="Segoe UI" panose="020B0502040204020203" pitchFamily="34" charset="0"/>
                  <a:cs typeface="Segoe UI" panose="020B0502040204020203" pitchFamily="34" charset="0"/>
                </a:rPr>
                <a:t>check box.</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29" name="Group 28"/>
          <p:cNvGrpSpPr/>
          <p:nvPr/>
        </p:nvGrpSpPr>
        <p:grpSpPr>
          <a:xfrm>
            <a:off x="706423" y="4632235"/>
            <a:ext cx="5745252" cy="960264"/>
            <a:chOff x="4877853" y="2177452"/>
            <a:chExt cx="2635819" cy="1467207"/>
          </a:xfrm>
        </p:grpSpPr>
        <p:sp>
          <p:nvSpPr>
            <p:cNvPr id="30" name="TextBox 29"/>
            <p:cNvSpPr txBox="1"/>
            <p:nvPr/>
          </p:nvSpPr>
          <p:spPr>
            <a:xfrm>
              <a:off x="4877853" y="2177452"/>
              <a:ext cx="2635819" cy="1467207"/>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CRM blocks cross-frame scripting by default because scripts from other websites can include malicious code. You </a:t>
              </a:r>
              <a:r>
                <a:rPr lang="en-US" sz="1200" dirty="0">
                  <a:gradFill>
                    <a:gsLst>
                      <a:gs pos="2917">
                        <a:schemeClr val="tx1"/>
                      </a:gs>
                      <a:gs pos="30000">
                        <a:schemeClr val="tx1"/>
                      </a:gs>
                    </a:gsLst>
                    <a:lin ang="5400000" scaled="0"/>
                  </a:gradFill>
                </a:rPr>
                <a:t>may want to restrict </a:t>
              </a:r>
              <a:r>
                <a:rPr lang="en-US" sz="1200" dirty="0" smtClean="0">
                  <a:gradFill>
                    <a:gsLst>
                      <a:gs pos="2917">
                        <a:schemeClr val="tx1"/>
                      </a:gs>
                      <a:gs pos="30000">
                        <a:schemeClr val="tx1"/>
                      </a:gs>
                    </a:gsLst>
                    <a:lin ang="5400000" scaled="0"/>
                  </a:gradFill>
                </a:rPr>
                <a:t>cross-site </a:t>
              </a:r>
              <a:r>
                <a:rPr lang="en-US" sz="1200" dirty="0">
                  <a:gradFill>
                    <a:gsLst>
                      <a:gs pos="2917">
                        <a:schemeClr val="tx1"/>
                      </a:gs>
                      <a:gs pos="30000">
                        <a:schemeClr val="tx1"/>
                      </a:gs>
                    </a:gsLst>
                    <a:lin ang="5400000" scaled="0"/>
                  </a:gradFill>
                </a:rPr>
                <a:t>scripting </a:t>
              </a:r>
              <a:r>
                <a:rPr lang="en-US" sz="1200" dirty="0" smtClean="0">
                  <a:gradFill>
                    <a:gsLst>
                      <a:gs pos="2917">
                        <a:schemeClr val="tx1"/>
                      </a:gs>
                      <a:gs pos="30000">
                        <a:schemeClr val="tx1"/>
                      </a:gs>
                    </a:gsLst>
                    <a:lin ang="5400000" scaled="0"/>
                  </a:gradFill>
                </a:rPr>
                <a:t>for </a:t>
              </a:r>
              <a:r>
                <a:rPr lang="en-US" sz="1200" dirty="0">
                  <a:gradFill>
                    <a:gsLst>
                      <a:gs pos="2917">
                        <a:schemeClr val="tx1"/>
                      </a:gs>
                      <a:gs pos="30000">
                        <a:schemeClr val="tx1"/>
                      </a:gs>
                    </a:gsLst>
                    <a:lin ang="5400000" scaled="0"/>
                  </a:gradFill>
                </a:rPr>
                <a:t>external sites you don't trust. For more information, click or tap the link below the </a:t>
              </a:r>
              <a:r>
                <a:rPr lang="en-US" sz="1200" b="1" dirty="0" smtClean="0">
                  <a:gradFill>
                    <a:gsLst>
                      <a:gs pos="2917">
                        <a:schemeClr val="tx1"/>
                      </a:gs>
                      <a:gs pos="30000">
                        <a:schemeClr val="tx1"/>
                      </a:gs>
                    </a:gsLst>
                    <a:lin ang="5400000" scaled="0"/>
                  </a:gradFill>
                </a:rPr>
                <a:t>Restrict cross-frame scripting </a:t>
              </a:r>
              <a:r>
                <a:rPr lang="en-US" sz="1200" dirty="0" smtClean="0">
                  <a:gradFill>
                    <a:gsLst>
                      <a:gs pos="2917">
                        <a:schemeClr val="tx1"/>
                      </a:gs>
                      <a:gs pos="30000">
                        <a:schemeClr val="tx1"/>
                      </a:gs>
                    </a:gsLst>
                    <a:lin ang="5400000" scaled="0"/>
                  </a:gradFill>
                </a:rPr>
                <a:t>check </a:t>
              </a:r>
              <a:r>
                <a:rPr lang="en-US" sz="1200" dirty="0">
                  <a:gradFill>
                    <a:gsLst>
                      <a:gs pos="2917">
                        <a:schemeClr val="tx1"/>
                      </a:gs>
                      <a:gs pos="30000">
                        <a:schemeClr val="tx1"/>
                      </a:gs>
                    </a:gsLst>
                    <a:lin ang="5400000" scaled="0"/>
                  </a:gradFill>
                </a:rPr>
                <a:t>box. </a:t>
              </a:r>
              <a:endParaRPr lang="en-US" sz="1200" dirty="0" smtClean="0">
                <a:gradFill>
                  <a:gsLst>
                    <a:gs pos="2917">
                      <a:schemeClr val="tx1"/>
                    </a:gs>
                    <a:gs pos="30000">
                      <a:schemeClr val="tx1"/>
                    </a:gs>
                  </a:gsLst>
                  <a:lin ang="5400000" scaled="0"/>
                </a:gradFill>
              </a:endParaRPr>
            </a:p>
          </p:txBody>
        </p:sp>
        <p:sp>
          <p:nvSpPr>
            <p:cNvPr id="31" name="Rounded Rectangle 30"/>
            <p:cNvSpPr/>
            <p:nvPr/>
          </p:nvSpPr>
          <p:spPr bwMode="auto">
            <a:xfrm>
              <a:off x="4877853" y="2208866"/>
              <a:ext cx="2635819" cy="1340216"/>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2" name="Group 31"/>
          <p:cNvGrpSpPr/>
          <p:nvPr/>
        </p:nvGrpSpPr>
        <p:grpSpPr>
          <a:xfrm>
            <a:off x="264207" y="5620235"/>
            <a:ext cx="7702807" cy="627864"/>
            <a:chOff x="252677" y="1252284"/>
            <a:chExt cx="3355282" cy="627864"/>
          </a:xfrm>
        </p:grpSpPr>
        <p:sp>
          <p:nvSpPr>
            <p:cNvPr id="33" name="TextBox 32"/>
            <p:cNvSpPr txBox="1"/>
            <p:nvPr/>
          </p:nvSpPr>
          <p:spPr>
            <a:xfrm>
              <a:off x="252677" y="1252284"/>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5</a:t>
              </a:r>
            </a:p>
          </p:txBody>
        </p:sp>
        <p:sp>
          <p:nvSpPr>
            <p:cNvPr id="34" name="Rectangle 33"/>
            <p:cNvSpPr/>
            <p:nvPr/>
          </p:nvSpPr>
          <p:spPr>
            <a:xfrm>
              <a:off x="445303" y="1412328"/>
              <a:ext cx="3162656"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Click or tap </a:t>
              </a:r>
              <a:r>
                <a:rPr lang="en-US" sz="1400" b="1" dirty="0" smtClean="0">
                  <a:latin typeface="Segoe UI" panose="020B0502040204020203" pitchFamily="34" charset="0"/>
                  <a:ea typeface="Segoe UI" panose="020B0502040204020203" pitchFamily="34" charset="0"/>
                  <a:cs typeface="Segoe UI" panose="020B0502040204020203" pitchFamily="34" charset="0"/>
                </a:rPr>
                <a:t>OK </a:t>
              </a:r>
              <a:r>
                <a:rPr lang="en-US" sz="1400" dirty="0" smtClean="0">
                  <a:latin typeface="Segoe UI" panose="020B0502040204020203" pitchFamily="34" charset="0"/>
                  <a:ea typeface="Segoe UI" panose="020B0502040204020203" pitchFamily="34" charset="0"/>
                  <a:cs typeface="Segoe UI" panose="020B0502040204020203" pitchFamily="34" charset="0"/>
                </a:rPr>
                <a:t>to add the </a:t>
              </a:r>
              <a:r>
                <a:rPr lang="en-US" sz="1400" dirty="0" err="1" smtClean="0">
                  <a:latin typeface="Segoe UI" panose="020B0502040204020203" pitchFamily="34" charset="0"/>
                  <a:ea typeface="Segoe UI" panose="020B0502040204020203" pitchFamily="34" charset="0"/>
                  <a:cs typeface="Segoe UI" panose="020B0502040204020203" pitchFamily="34" charset="0"/>
                </a:rPr>
                <a:t>iframe</a:t>
              </a:r>
              <a:r>
                <a:rPr lang="en-US" sz="1400" dirty="0" smtClean="0">
                  <a:latin typeface="Segoe UI" panose="020B0502040204020203" pitchFamily="34" charset="0"/>
                  <a:ea typeface="Segoe UI" panose="020B0502040204020203" pitchFamily="34" charset="0"/>
                  <a:cs typeface="Segoe UI" panose="020B0502040204020203" pitchFamily="34" charset="0"/>
                </a:rPr>
                <a:t> to the dashboard.</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spTree>
    <p:extLst>
      <p:ext uri="{BB962C8B-B14F-4D97-AF65-F5344CB8AC3E}">
        <p14:creationId xmlns:p14="http://schemas.microsoft.com/office/powerpoint/2010/main" val="3749030240"/>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347" y="373333"/>
            <a:ext cx="9206411" cy="553998"/>
          </a:xfrm>
        </p:spPr>
        <p:txBody>
          <a:bodyPr/>
          <a:lstStyle/>
          <a:p>
            <a:r>
              <a:rPr lang="en-US" sz="4000" dirty="0"/>
              <a:t>a</a:t>
            </a:r>
            <a:r>
              <a:rPr lang="en-US" sz="4000" dirty="0" smtClean="0"/>
              <a:t>dd a web resource</a:t>
            </a:r>
            <a:endParaRPr lang="en-US" sz="4000" dirty="0"/>
          </a:p>
        </p:txBody>
      </p:sp>
      <p:grpSp>
        <p:nvGrpSpPr>
          <p:cNvPr id="20" name="Group 19"/>
          <p:cNvGrpSpPr/>
          <p:nvPr/>
        </p:nvGrpSpPr>
        <p:grpSpPr>
          <a:xfrm>
            <a:off x="277637" y="1971695"/>
            <a:ext cx="7690562" cy="689671"/>
            <a:chOff x="262847" y="1180920"/>
            <a:chExt cx="3349948" cy="689671"/>
          </a:xfrm>
        </p:grpSpPr>
        <p:sp>
          <p:nvSpPr>
            <p:cNvPr id="21" name="TextBox 20"/>
            <p:cNvSpPr txBox="1"/>
            <p:nvPr/>
          </p:nvSpPr>
          <p:spPr>
            <a:xfrm>
              <a:off x="262847" y="1180920"/>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22" name="Rectangle 21"/>
            <p:cNvSpPr/>
            <p:nvPr/>
          </p:nvSpPr>
          <p:spPr>
            <a:xfrm>
              <a:off x="450139" y="1347371"/>
              <a:ext cx="3162656"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Open an existing dashboard or create a new dashboard as described earlier in this eBook.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23" name="Group 22"/>
          <p:cNvGrpSpPr/>
          <p:nvPr/>
        </p:nvGrpSpPr>
        <p:grpSpPr>
          <a:xfrm>
            <a:off x="277637" y="2451767"/>
            <a:ext cx="8228143" cy="1369779"/>
            <a:chOff x="231662" y="1083022"/>
            <a:chExt cx="3328505" cy="1369779"/>
          </a:xfrm>
        </p:grpSpPr>
        <p:sp>
          <p:nvSpPr>
            <p:cNvPr id="24" name="TextBox 23"/>
            <p:cNvSpPr txBox="1"/>
            <p:nvPr/>
          </p:nvSpPr>
          <p:spPr>
            <a:xfrm>
              <a:off x="231662" y="1083022"/>
              <a:ext cx="13794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3</a:t>
              </a:r>
            </a:p>
          </p:txBody>
        </p:sp>
        <p:sp>
          <p:nvSpPr>
            <p:cNvPr id="25" name="Rectangle 24"/>
            <p:cNvSpPr/>
            <p:nvPr/>
          </p:nvSpPr>
          <p:spPr>
            <a:xfrm>
              <a:off x="397511" y="1190917"/>
              <a:ext cx="3162656" cy="1261884"/>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Do one of the following: </a:t>
              </a:r>
            </a:p>
            <a:p>
              <a:pPr marL="285750" indent="-285750">
                <a:spcBef>
                  <a:spcPts val="1200"/>
                </a:spcBef>
                <a:buFont typeface="Wingdings" panose="05000000000000000000" pitchFamily="2" charset="2"/>
                <a:buChar char="§"/>
              </a:pPr>
              <a:r>
                <a:rPr lang="en-US" sz="1400" dirty="0" smtClean="0">
                  <a:latin typeface="Segoe UI" panose="020B0502040204020203" pitchFamily="34" charset="0"/>
                  <a:ea typeface="Segoe UI" panose="020B0502040204020203" pitchFamily="34" charset="0"/>
                  <a:cs typeface="Segoe UI" panose="020B0502040204020203" pitchFamily="34" charset="0"/>
                </a:rPr>
                <a:t>If you’re creating a new dashboard, click or tap the </a:t>
              </a:r>
              <a:r>
                <a:rPr lang="en-US" sz="1400" b="1" dirty="0" smtClean="0">
                  <a:latin typeface="Segoe UI" panose="020B0502040204020203" pitchFamily="34" charset="0"/>
                  <a:ea typeface="Segoe UI" panose="020B0502040204020203" pitchFamily="34" charset="0"/>
                  <a:cs typeface="Segoe UI" panose="020B0502040204020203" pitchFamily="34" charset="0"/>
                </a:rPr>
                <a:t>web resource </a:t>
              </a:r>
              <a:r>
                <a:rPr lang="en-US" sz="1400" dirty="0" smtClean="0">
                  <a:latin typeface="Segoe UI" panose="020B0502040204020203" pitchFamily="34" charset="0"/>
                  <a:ea typeface="Segoe UI" panose="020B0502040204020203" pitchFamily="34" charset="0"/>
                  <a:cs typeface="Segoe UI" panose="020B0502040204020203" pitchFamily="34" charset="0"/>
                </a:rPr>
                <a:t>icon.</a:t>
              </a:r>
            </a:p>
            <a:p>
              <a:pPr marL="285750" indent="-285750">
                <a:spcBef>
                  <a:spcPts val="1200"/>
                </a:spcBef>
                <a:buFont typeface="Wingdings" panose="05000000000000000000" pitchFamily="2" charset="2"/>
                <a:buChar char="§"/>
              </a:pPr>
              <a:r>
                <a:rPr lang="en-US" sz="1400" dirty="0" smtClean="0">
                  <a:latin typeface="Segoe UI" panose="020B0502040204020203" pitchFamily="34" charset="0"/>
                  <a:ea typeface="Segoe UI" panose="020B0502040204020203" pitchFamily="34" charset="0"/>
                  <a:cs typeface="Segoe UI" panose="020B0502040204020203" pitchFamily="34" charset="0"/>
                </a:rPr>
                <a:t>If you’re modifying an existing dashboard, click or tap </a:t>
              </a:r>
              <a:r>
                <a:rPr lang="en-US" sz="1400" b="1" dirty="0" smtClean="0">
                  <a:latin typeface="Segoe UI" panose="020B0502040204020203" pitchFamily="34" charset="0"/>
                  <a:ea typeface="Segoe UI" panose="020B0502040204020203" pitchFamily="34" charset="0"/>
                  <a:cs typeface="Segoe UI" panose="020B0502040204020203" pitchFamily="34" charset="0"/>
                </a:rPr>
                <a:t>Web Resource </a:t>
              </a:r>
              <a:r>
                <a:rPr lang="en-US" sz="1400" dirty="0" smtClean="0">
                  <a:latin typeface="Segoe UI" panose="020B0502040204020203" pitchFamily="34" charset="0"/>
                  <a:ea typeface="Segoe UI" panose="020B0502040204020203" pitchFamily="34" charset="0"/>
                  <a:cs typeface="Segoe UI" panose="020B0502040204020203" pitchFamily="34" charset="0"/>
                </a:rPr>
                <a:t>at the top of the dashboard layout screen.</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26" name="Group 25"/>
          <p:cNvGrpSpPr/>
          <p:nvPr/>
        </p:nvGrpSpPr>
        <p:grpSpPr>
          <a:xfrm>
            <a:off x="6840698" y="2634566"/>
            <a:ext cx="511447" cy="524906"/>
            <a:chOff x="840238" y="2620290"/>
            <a:chExt cx="683406" cy="701390"/>
          </a:xfrm>
        </p:grpSpPr>
        <p:pic>
          <p:nvPicPr>
            <p:cNvPr id="27" name="Picture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0238" y="2620290"/>
              <a:ext cx="683406" cy="701390"/>
            </a:xfrm>
            <a:prstGeom prst="rect">
              <a:avLst/>
            </a:prstGeom>
            <a:ln>
              <a:solidFill>
                <a:schemeClr val="tx1"/>
              </a:solidFill>
            </a:ln>
          </p:spPr>
        </p:pic>
        <p:sp>
          <p:nvSpPr>
            <p:cNvPr id="28" name="Rounded Rectangle 27"/>
            <p:cNvSpPr/>
            <p:nvPr/>
          </p:nvSpPr>
          <p:spPr bwMode="auto">
            <a:xfrm>
              <a:off x="1168817" y="2975634"/>
              <a:ext cx="338749" cy="346045"/>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9" name="Group 28"/>
          <p:cNvGrpSpPr/>
          <p:nvPr/>
        </p:nvGrpSpPr>
        <p:grpSpPr>
          <a:xfrm>
            <a:off x="252347" y="4317657"/>
            <a:ext cx="8531436" cy="660303"/>
            <a:chOff x="252347" y="1152640"/>
            <a:chExt cx="3716226" cy="660303"/>
          </a:xfrm>
        </p:grpSpPr>
        <p:sp>
          <p:nvSpPr>
            <p:cNvPr id="30" name="TextBox 29"/>
            <p:cNvSpPr txBox="1"/>
            <p:nvPr/>
          </p:nvSpPr>
          <p:spPr>
            <a:xfrm>
              <a:off x="252347" y="1152640"/>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4</a:t>
              </a:r>
            </a:p>
          </p:txBody>
        </p:sp>
        <p:sp>
          <p:nvSpPr>
            <p:cNvPr id="31" name="Rectangle 30"/>
            <p:cNvSpPr/>
            <p:nvPr/>
          </p:nvSpPr>
          <p:spPr>
            <a:xfrm>
              <a:off x="450139" y="1289723"/>
              <a:ext cx="3518434" cy="523220"/>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In the </a:t>
              </a:r>
              <a:r>
                <a:rPr lang="en-US" sz="1400" b="1" dirty="0" smtClean="0">
                  <a:latin typeface="Segoe UI" panose="020B0502040204020203" pitchFamily="34" charset="0"/>
                  <a:ea typeface="Segoe UI" panose="020B0502040204020203" pitchFamily="34" charset="0"/>
                  <a:cs typeface="Segoe UI" panose="020B0502040204020203" pitchFamily="34" charset="0"/>
                </a:rPr>
                <a:t>Add Web Resource </a:t>
              </a:r>
              <a:r>
                <a:rPr lang="en-US" sz="1400" dirty="0" smtClean="0">
                  <a:latin typeface="Segoe UI" panose="020B0502040204020203" pitchFamily="34" charset="0"/>
                  <a:ea typeface="Segoe UI" panose="020B0502040204020203" pitchFamily="34" charset="0"/>
                  <a:cs typeface="Segoe UI" panose="020B0502040204020203" pitchFamily="34" charset="0"/>
                </a:rPr>
                <a:t>dialog box, click or tap the Lookup button to search for the web resource.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grpSp>
        <p:nvGrpSpPr>
          <p:cNvPr id="38" name="Group 37"/>
          <p:cNvGrpSpPr/>
          <p:nvPr/>
        </p:nvGrpSpPr>
        <p:grpSpPr>
          <a:xfrm>
            <a:off x="252347" y="5775535"/>
            <a:ext cx="7714667" cy="627864"/>
            <a:chOff x="252347" y="1306528"/>
            <a:chExt cx="3360448" cy="627864"/>
          </a:xfrm>
        </p:grpSpPr>
        <p:sp>
          <p:nvSpPr>
            <p:cNvPr id="39" name="TextBox 38"/>
            <p:cNvSpPr txBox="1"/>
            <p:nvPr/>
          </p:nvSpPr>
          <p:spPr>
            <a:xfrm>
              <a:off x="252347" y="1306528"/>
              <a:ext cx="164126"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5</a:t>
              </a:r>
            </a:p>
          </p:txBody>
        </p:sp>
        <p:sp>
          <p:nvSpPr>
            <p:cNvPr id="40" name="Rectangle 39"/>
            <p:cNvSpPr/>
            <p:nvPr/>
          </p:nvSpPr>
          <p:spPr>
            <a:xfrm>
              <a:off x="450139" y="1443611"/>
              <a:ext cx="3162656" cy="307777"/>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Select the web resource, and then click or tap </a:t>
              </a:r>
              <a:r>
                <a:rPr lang="en-US" sz="1400" b="1" dirty="0" smtClean="0">
                  <a:latin typeface="Segoe UI" panose="020B0502040204020203" pitchFamily="34" charset="0"/>
                  <a:ea typeface="Segoe UI" panose="020B0502040204020203" pitchFamily="34" charset="0"/>
                  <a:cs typeface="Segoe UI" panose="020B0502040204020203" pitchFamily="34" charset="0"/>
                </a:rPr>
                <a:t>OK</a:t>
              </a:r>
              <a:r>
                <a:rPr lang="en-US" sz="1400" dirty="0" smtClean="0">
                  <a:latin typeface="Segoe UI" panose="020B0502040204020203" pitchFamily="34" charset="0"/>
                  <a:ea typeface="Segoe UI" panose="020B0502040204020203" pitchFamily="34" charset="0"/>
                  <a:cs typeface="Segoe UI" panose="020B0502040204020203" pitchFamily="34" charset="0"/>
                </a:rPr>
                <a:t>.</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grpSp>
      <p:sp>
        <p:nvSpPr>
          <p:cNvPr id="41" name="TextBox 40"/>
          <p:cNvSpPr txBox="1"/>
          <p:nvPr/>
        </p:nvSpPr>
        <p:spPr>
          <a:xfrm>
            <a:off x="622256" y="1204831"/>
            <a:ext cx="7967561"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Create the web resource. For example, you could use the built-in web resource text editor to create a training page. For information on creating web resources, see the Customization Guide for Microsoft Dynamics CRM 2013 and Microsoft Dynamics CRM Online.</a:t>
            </a:r>
          </a:p>
        </p:txBody>
      </p:sp>
      <p:sp>
        <p:nvSpPr>
          <p:cNvPr id="32" name="TextBox 31"/>
          <p:cNvSpPr txBox="1"/>
          <p:nvPr/>
        </p:nvSpPr>
        <p:spPr>
          <a:xfrm>
            <a:off x="277637" y="1135581"/>
            <a:ext cx="37678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grpSp>
        <p:nvGrpSpPr>
          <p:cNvPr id="7" name="Group 6"/>
          <p:cNvGrpSpPr/>
          <p:nvPr/>
        </p:nvGrpSpPr>
        <p:grpSpPr>
          <a:xfrm>
            <a:off x="797299" y="5105097"/>
            <a:ext cx="4369411" cy="608114"/>
            <a:chOff x="780505" y="4462985"/>
            <a:chExt cx="4369411" cy="608114"/>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505" y="4462985"/>
              <a:ext cx="4369411" cy="608114"/>
            </a:xfrm>
            <a:prstGeom prst="rect">
              <a:avLst/>
            </a:prstGeom>
            <a:ln>
              <a:solidFill>
                <a:schemeClr val="accent1"/>
              </a:solidFill>
            </a:ln>
          </p:spPr>
        </p:pic>
        <p:sp>
          <p:nvSpPr>
            <p:cNvPr id="6" name="Rectangle 5"/>
            <p:cNvSpPr/>
            <p:nvPr/>
          </p:nvSpPr>
          <p:spPr bwMode="auto">
            <a:xfrm>
              <a:off x="4783725" y="4629576"/>
              <a:ext cx="268565" cy="27493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0" name="Group 9"/>
          <p:cNvGrpSpPr/>
          <p:nvPr/>
        </p:nvGrpSpPr>
        <p:grpSpPr>
          <a:xfrm>
            <a:off x="835259" y="3929770"/>
            <a:ext cx="5820587" cy="362001"/>
            <a:chOff x="853619" y="3943772"/>
            <a:chExt cx="5820587" cy="362001"/>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619" y="3943772"/>
              <a:ext cx="5820587" cy="362001"/>
            </a:xfrm>
            <a:prstGeom prst="rect">
              <a:avLst/>
            </a:prstGeom>
            <a:ln>
              <a:solidFill>
                <a:schemeClr val="accent1"/>
              </a:solidFill>
            </a:ln>
          </p:spPr>
        </p:pic>
        <p:sp>
          <p:nvSpPr>
            <p:cNvPr id="9" name="Rectangle 8"/>
            <p:cNvSpPr/>
            <p:nvPr/>
          </p:nvSpPr>
          <p:spPr bwMode="auto">
            <a:xfrm>
              <a:off x="4763463" y="3955896"/>
              <a:ext cx="1224088" cy="324598"/>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272391968"/>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bwMode="auto">
          <a:xfrm>
            <a:off x="2725896" y="1376521"/>
            <a:ext cx="4241483" cy="424148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0970" tIns="93980" rIns="140970" bIns="9398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
            </a:r>
            <a:br>
              <a:rPr lang="en-US"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Thanks for reading!</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Did this eBook help you? </a:t>
            </a: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accent1"/>
                </a:solidFill>
                <a:ea typeface="Segoe UI" pitchFamily="34" charset="0"/>
                <a:cs typeface="Segoe UI" pitchFamily="34" charset="0"/>
                <a:hlinkClick r:id="rId3"/>
              </a:rPr>
              <a:t>Send us a quick note</a:t>
            </a:r>
            <a:r>
              <a:rPr lang="en-US" sz="1600" dirty="0" smtClean="0">
                <a:solidFill>
                  <a:schemeClr val="bg1"/>
                </a:solidFill>
                <a:ea typeface="Segoe UI" pitchFamily="34" charset="0"/>
                <a:cs typeface="Segoe UI" pitchFamily="34" charset="0"/>
              </a:rPr>
              <a:t>. </a:t>
            </a: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We’d love to know what you think.</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200" dirty="0" smtClean="0">
                <a:solidFill>
                  <a:schemeClr val="accent5"/>
                </a:solidFill>
                <a:ea typeface="Segoe UI" pitchFamily="34" charset="0"/>
                <a:cs typeface="Segoe UI" pitchFamily="34" charset="0"/>
                <a:hlinkClick r:id="rId4"/>
              </a:rPr>
              <a:t>Customer Center</a:t>
            </a:r>
            <a:endParaRPr lang="en-US" sz="1200" dirty="0" smtClean="0">
              <a:solidFill>
                <a:schemeClr val="accent5"/>
              </a:solidFill>
              <a:ea typeface="Segoe UI" pitchFamily="34" charset="0"/>
              <a:cs typeface="Segoe UI" pitchFamily="34" charset="0"/>
            </a:endParaRPr>
          </a:p>
        </p:txBody>
      </p:sp>
      <p:sp>
        <p:nvSpPr>
          <p:cNvPr id="2" name="TextBox 1"/>
          <p:cNvSpPr txBox="1"/>
          <p:nvPr/>
        </p:nvSpPr>
        <p:spPr>
          <a:xfrm>
            <a:off x="4191317" y="5059680"/>
            <a:ext cx="1310640" cy="420115"/>
          </a:xfrm>
          <a:prstGeom prst="rect">
            <a:avLst/>
          </a:prstGeom>
          <a:noFill/>
        </p:spPr>
        <p:txBody>
          <a:bodyPr wrap="square" lIns="182880" tIns="146304" rIns="182880" bIns="146304" rtlCol="0">
            <a:spAutoFit/>
          </a:bodyPr>
          <a:lstStyle/>
          <a:p>
            <a:pPr algn="ctr">
              <a:lnSpc>
                <a:spcPct val="90000"/>
              </a:lnSpc>
              <a:spcAft>
                <a:spcPts val="600"/>
              </a:spcAft>
            </a:pPr>
            <a:r>
              <a:rPr lang="en-US" sz="900" smtClean="0">
                <a:solidFill>
                  <a:schemeClr val="bg1"/>
                </a:solidFill>
              </a:rPr>
              <a:t>Version 6.0.1</a:t>
            </a:r>
            <a:endParaRPr lang="en-US" sz="900" dirty="0" smtClean="0">
              <a:solidFill>
                <a:schemeClr val="bg1"/>
              </a:solidFill>
            </a:endParaRPr>
          </a:p>
        </p:txBody>
      </p:sp>
    </p:spTree>
    <p:extLst>
      <p:ext uri="{BB962C8B-B14F-4D97-AF65-F5344CB8AC3E}">
        <p14:creationId xmlns:p14="http://schemas.microsoft.com/office/powerpoint/2010/main" val="175205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performance at a glance</a:t>
            </a:r>
            <a:endParaRPr lang="en-US" sz="4000" dirty="0"/>
          </a:p>
        </p:txBody>
      </p:sp>
      <p:sp>
        <p:nvSpPr>
          <p:cNvPr id="4" name="TextBox 3"/>
          <p:cNvSpPr txBox="1"/>
          <p:nvPr/>
        </p:nvSpPr>
        <p:spPr>
          <a:xfrm>
            <a:off x="274648" y="905826"/>
            <a:ext cx="8988621" cy="771808"/>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Dashboards collect your organization’s most </a:t>
            </a:r>
            <a:r>
              <a:rPr lang="en-US" dirty="0"/>
              <a:t>important </a:t>
            </a:r>
            <a:r>
              <a:rPr lang="en-US" dirty="0" smtClean="0"/>
              <a:t>information in </a:t>
            </a:r>
            <a:r>
              <a:rPr lang="en-US" dirty="0"/>
              <a:t>one </a:t>
            </a:r>
            <a:r>
              <a:rPr lang="en-US" dirty="0" smtClean="0"/>
              <a:t>place, in an easy-to-read format. Use a dashboard to gain insights in real time, and then take appropriate action.</a:t>
            </a:r>
            <a:endParaRPr lang="en-US" dirty="0"/>
          </a:p>
        </p:txBody>
      </p:sp>
      <p:sp>
        <p:nvSpPr>
          <p:cNvPr id="7" name="TextBox 5"/>
          <p:cNvSpPr txBox="1"/>
          <p:nvPr/>
        </p:nvSpPr>
        <p:spPr>
          <a:xfrm>
            <a:off x="403228" y="6541058"/>
            <a:ext cx="5181600" cy="433965"/>
          </a:xfrm>
          <a:prstGeom prst="rect">
            <a:avLst/>
          </a:prstGeom>
          <a:noFill/>
        </p:spPr>
        <p:txBody>
          <a:bodyPr wrap="square" lIns="182880" tIns="146304" rIns="182880" bIns="146304" rtlCol="0">
            <a:sp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r>
              <a:rPr lang="en-US" sz="900" b="1" dirty="0" smtClean="0">
                <a:gradFill>
                  <a:gsLst>
                    <a:gs pos="2917">
                      <a:schemeClr val="tx1"/>
                    </a:gs>
                    <a:gs pos="30000">
                      <a:schemeClr val="tx1"/>
                    </a:gs>
                  </a:gsLst>
                  <a:lin ang="5400000" scaled="0"/>
                </a:gradFill>
              </a:rPr>
              <a:t>Applies to: </a:t>
            </a:r>
            <a:r>
              <a:rPr lang="en-US" sz="900" dirty="0" smtClean="0">
                <a:gradFill>
                  <a:gsLst>
                    <a:gs pos="2917">
                      <a:schemeClr val="tx1"/>
                    </a:gs>
                    <a:gs pos="30000">
                      <a:schemeClr val="tx1"/>
                    </a:gs>
                  </a:gsLst>
                  <a:lin ang="5400000" scaled="0"/>
                </a:gradFill>
              </a:rPr>
              <a:t>Microsoft Dynamics </a:t>
            </a:r>
            <a:r>
              <a:rPr lang="en-US" sz="900" dirty="0" smtClean="0"/>
              <a:t>CRM Online and Microsoft Dynamics CRM 2013 (on-premises)</a:t>
            </a:r>
            <a:endParaRPr lang="en-US" sz="900" dirty="0"/>
          </a:p>
        </p:txBody>
      </p:sp>
      <p:sp>
        <p:nvSpPr>
          <p:cNvPr id="11" name="TextBox 10"/>
          <p:cNvSpPr txBox="1"/>
          <p:nvPr/>
        </p:nvSpPr>
        <p:spPr>
          <a:xfrm>
            <a:off x="1093081" y="1594566"/>
            <a:ext cx="1568880" cy="57246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What’s in the </a:t>
            </a:r>
            <a:br>
              <a:rPr lang="en-US" sz="1000" dirty="0" smtClean="0">
                <a:gradFill>
                  <a:gsLst>
                    <a:gs pos="2917">
                      <a:schemeClr val="tx1"/>
                    </a:gs>
                    <a:gs pos="30000">
                      <a:schemeClr val="tx1"/>
                    </a:gs>
                  </a:gsLst>
                  <a:lin ang="5400000" scaled="0"/>
                </a:gradFill>
              </a:rPr>
            </a:br>
            <a:r>
              <a:rPr lang="en-US" sz="1000" dirty="0" smtClean="0">
                <a:gradFill>
                  <a:gsLst>
                    <a:gs pos="2917">
                      <a:schemeClr val="tx1"/>
                    </a:gs>
                    <a:gs pos="30000">
                      <a:schemeClr val="tx1"/>
                    </a:gs>
                  </a:gsLst>
                  <a:lin ang="5400000" scaled="0"/>
                </a:gradFill>
              </a:rPr>
              <a:t>sales pipeline?</a:t>
            </a:r>
          </a:p>
        </p:txBody>
      </p:sp>
      <p:sp>
        <p:nvSpPr>
          <p:cNvPr id="16" name="TextBox 15"/>
          <p:cNvSpPr txBox="1"/>
          <p:nvPr/>
        </p:nvSpPr>
        <p:spPr>
          <a:xfrm>
            <a:off x="2907441" y="1594566"/>
            <a:ext cx="2114806" cy="57246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Which campaign developed the most sales leads?</a:t>
            </a:r>
          </a:p>
        </p:txBody>
      </p:sp>
      <p:sp>
        <p:nvSpPr>
          <p:cNvPr id="20" name="TextBox 19"/>
          <p:cNvSpPr txBox="1"/>
          <p:nvPr/>
        </p:nvSpPr>
        <p:spPr>
          <a:xfrm>
            <a:off x="5513208" y="1619180"/>
            <a:ext cx="1894214" cy="572464"/>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What does the case load look like this week?</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6606" y="2413233"/>
            <a:ext cx="7908668" cy="3454996"/>
          </a:xfrm>
          <a:prstGeom prst="rect">
            <a:avLst/>
          </a:prstGeom>
          <a:ln>
            <a:solidFill>
              <a:schemeClr val="accent1"/>
            </a:solidFill>
          </a:ln>
        </p:spPr>
      </p:pic>
      <p:cxnSp>
        <p:nvCxnSpPr>
          <p:cNvPr id="8" name="Straight Arrow Connector 7"/>
          <p:cNvCxnSpPr/>
          <p:nvPr/>
        </p:nvCxnSpPr>
        <p:spPr>
          <a:xfrm>
            <a:off x="1707352" y="2122000"/>
            <a:ext cx="4178" cy="903346"/>
          </a:xfrm>
          <a:prstGeom prst="straightConnector1">
            <a:avLst/>
          </a:prstGeom>
          <a:ln w="28575">
            <a:headEnd type="none"/>
            <a:tailEnd type="triangle"/>
          </a:ln>
        </p:spPr>
        <p:style>
          <a:lnRef idx="1">
            <a:schemeClr val="accent5"/>
          </a:lnRef>
          <a:fillRef idx="0">
            <a:schemeClr val="accent5"/>
          </a:fillRef>
          <a:effectRef idx="0">
            <a:schemeClr val="accent5"/>
          </a:effectRef>
          <a:fontRef idx="minor">
            <a:schemeClr val="tx1"/>
          </a:fontRef>
        </p:style>
      </p:cxnSp>
      <p:cxnSp>
        <p:nvCxnSpPr>
          <p:cNvPr id="25" name="Straight Arrow Connector 24"/>
          <p:cNvCxnSpPr/>
          <p:nvPr/>
        </p:nvCxnSpPr>
        <p:spPr>
          <a:xfrm>
            <a:off x="3726003" y="2122000"/>
            <a:ext cx="0" cy="582466"/>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cxnSp>
        <p:nvCxnSpPr>
          <p:cNvPr id="26" name="Straight Arrow Connector 25"/>
          <p:cNvCxnSpPr/>
          <p:nvPr/>
        </p:nvCxnSpPr>
        <p:spPr>
          <a:xfrm>
            <a:off x="6318490" y="2123575"/>
            <a:ext cx="0" cy="582466"/>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sp>
        <p:nvSpPr>
          <p:cNvPr id="6" name="TextBox 5"/>
          <p:cNvSpPr txBox="1"/>
          <p:nvPr/>
        </p:nvSpPr>
        <p:spPr>
          <a:xfrm>
            <a:off x="3485625" y="6089818"/>
            <a:ext cx="4055165" cy="433965"/>
          </a:xfrm>
          <a:prstGeom prst="rect">
            <a:avLst/>
          </a:prstGeom>
          <a:noFill/>
        </p:spPr>
        <p:txBody>
          <a:bodyPr wrap="square" lIns="182880" tIns="146304" rIns="182880" bIns="146304" rtlCol="0">
            <a:spAutoFit/>
          </a:bodyPr>
          <a:lstStyle/>
          <a:p>
            <a:pPr>
              <a:lnSpc>
                <a:spcPct val="90000"/>
              </a:lnSpc>
              <a:spcAft>
                <a:spcPts val="600"/>
              </a:spcAft>
            </a:pPr>
            <a:r>
              <a:rPr lang="en-US" sz="1000" dirty="0" smtClean="0">
                <a:gradFill>
                  <a:gsLst>
                    <a:gs pos="2917">
                      <a:schemeClr val="tx1"/>
                    </a:gs>
                    <a:gs pos="30000">
                      <a:schemeClr val="tx1"/>
                    </a:gs>
                  </a:gsLst>
                  <a:lin ang="5400000" scaled="0"/>
                </a:gradFill>
              </a:rPr>
              <a:t>What are my highest priorities and when are they due?</a:t>
            </a:r>
          </a:p>
        </p:txBody>
      </p:sp>
      <p:sp>
        <p:nvSpPr>
          <p:cNvPr id="12" name="Right Brace 11"/>
          <p:cNvSpPr/>
          <p:nvPr/>
        </p:nvSpPr>
        <p:spPr>
          <a:xfrm rot="5400000">
            <a:off x="5113043" y="4031335"/>
            <a:ext cx="143744" cy="3973223"/>
          </a:xfrm>
          <a:prstGeom prst="rightBrace">
            <a:avLst/>
          </a:prstGeom>
          <a:ln w="25400">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99990059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d</a:t>
            </a:r>
            <a:r>
              <a:rPr lang="en-US" sz="4000" dirty="0" smtClean="0"/>
              <a:t>ig deeper for greater insights</a:t>
            </a:r>
            <a:endParaRPr lang="en-US" sz="4000" dirty="0"/>
          </a:p>
        </p:txBody>
      </p:sp>
      <p:sp>
        <p:nvSpPr>
          <p:cNvPr id="23" name="TextBox 22"/>
          <p:cNvSpPr txBox="1"/>
          <p:nvPr/>
        </p:nvSpPr>
        <p:spPr>
          <a:xfrm>
            <a:off x="274649" y="923020"/>
            <a:ext cx="8481424" cy="518937"/>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When you want to know more, you can interact with your dashboard data. For example, you can “drill down” into part of a chart.</a:t>
            </a:r>
            <a:endParaRPr lang="en-US" dirty="0"/>
          </a:p>
        </p:txBody>
      </p:sp>
      <p:sp>
        <p:nvSpPr>
          <p:cNvPr id="5" name="TextBox 4"/>
          <p:cNvSpPr txBox="1"/>
          <p:nvPr/>
        </p:nvSpPr>
        <p:spPr>
          <a:xfrm>
            <a:off x="1380674" y="1515842"/>
            <a:ext cx="2592612"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Drill down into part of a chart, like a single bar in a bar chart…</a:t>
            </a:r>
          </a:p>
        </p:txBody>
      </p:sp>
      <p:sp>
        <p:nvSpPr>
          <p:cNvPr id="9" name="TextBox 8"/>
          <p:cNvSpPr txBox="1"/>
          <p:nvPr/>
        </p:nvSpPr>
        <p:spPr>
          <a:xfrm>
            <a:off x="4419201" y="1545278"/>
            <a:ext cx="3185535"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…to see the underlying data that makes up that part of the chart.</a:t>
            </a: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056" y="2461781"/>
            <a:ext cx="5930864" cy="3896329"/>
          </a:xfrm>
          <a:prstGeom prst="rect">
            <a:avLst/>
          </a:prstGeom>
          <a:ln>
            <a:solidFill>
              <a:schemeClr val="accent1"/>
            </a:solidFill>
          </a:ln>
        </p:spPr>
      </p:pic>
      <p:sp>
        <p:nvSpPr>
          <p:cNvPr id="4" name="Isosceles Triangle 3"/>
          <p:cNvSpPr/>
          <p:nvPr/>
        </p:nvSpPr>
        <p:spPr bwMode="auto">
          <a:xfrm rot="16200000">
            <a:off x="2008142" y="3507368"/>
            <a:ext cx="3074308" cy="479055"/>
          </a:xfrm>
          <a:prstGeom prst="triangle">
            <a:avLst/>
          </a:prstGeom>
          <a:solidFill>
            <a:schemeClr val="tx2">
              <a:lumMod val="75000"/>
              <a:lumOff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solidFill>
                <a:schemeClr val="accent2">
                  <a:lumMod val="40000"/>
                  <a:lumOff val="60000"/>
                </a:schemeClr>
              </a:solidFill>
              <a:ea typeface="Segoe UI" pitchFamily="34" charset="0"/>
              <a:cs typeface="Segoe UI" pitchFamily="34" charset="0"/>
            </a:endParaRPr>
          </a:p>
        </p:txBody>
      </p:sp>
      <p:cxnSp>
        <p:nvCxnSpPr>
          <p:cNvPr id="45" name="Straight Arrow Connector 44"/>
          <p:cNvCxnSpPr>
            <a:stCxn id="5" idx="2"/>
          </p:cNvCxnSpPr>
          <p:nvPr/>
        </p:nvCxnSpPr>
        <p:spPr>
          <a:xfrm>
            <a:off x="2676980" y="2143706"/>
            <a:ext cx="293570" cy="1505619"/>
          </a:xfrm>
          <a:prstGeom prst="straightConnector1">
            <a:avLst/>
          </a:prstGeom>
          <a:ln w="25400">
            <a:headEnd type="none"/>
            <a:tailEnd type="triangle"/>
          </a:ln>
        </p:spPr>
        <p:style>
          <a:lnRef idx="1">
            <a:schemeClr val="accent5"/>
          </a:lnRef>
          <a:fillRef idx="0">
            <a:schemeClr val="accent5"/>
          </a:fillRef>
          <a:effectRef idx="0">
            <a:schemeClr val="accent5"/>
          </a:effectRef>
          <a:fontRef idx="minor">
            <a:schemeClr val="tx1"/>
          </a:fontRef>
        </p:style>
      </p:cxnSp>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84824" y="2143706"/>
            <a:ext cx="4823020" cy="3147505"/>
          </a:xfrm>
          <a:prstGeom prst="rect">
            <a:avLst/>
          </a:prstGeom>
        </p:spPr>
      </p:pic>
    </p:spTree>
    <p:custDataLst>
      <p:custData r:id="rId1"/>
    </p:custDataLst>
    <p:extLst>
      <p:ext uri="{BB962C8B-B14F-4D97-AF65-F5344CB8AC3E}">
        <p14:creationId xmlns:p14="http://schemas.microsoft.com/office/powerpoint/2010/main" val="189718752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555151" cy="553998"/>
          </a:xfrm>
        </p:spPr>
        <p:txBody>
          <a:bodyPr/>
          <a:lstStyle/>
          <a:p>
            <a:r>
              <a:rPr lang="en-US" sz="4000" dirty="0"/>
              <a:t>d</a:t>
            </a:r>
            <a:r>
              <a:rPr lang="en-US" sz="4000" dirty="0" smtClean="0"/>
              <a:t>ifferent dashboards for different roles</a:t>
            </a:r>
            <a:endParaRPr lang="en-US" sz="4000" dirty="0"/>
          </a:p>
        </p:txBody>
      </p:sp>
      <p:graphicFrame>
        <p:nvGraphicFramePr>
          <p:cNvPr id="12" name="Diagram 11"/>
          <p:cNvGraphicFramePr/>
          <p:nvPr>
            <p:extLst>
              <p:ext uri="{D42A27DB-BD31-4B8C-83A1-F6EECF244321}">
                <p14:modId xmlns:p14="http://schemas.microsoft.com/office/powerpoint/2010/main" val="3587487723"/>
              </p:ext>
            </p:extLst>
          </p:nvPr>
        </p:nvGraphicFramePr>
        <p:xfrm>
          <a:off x="437893" y="1609159"/>
          <a:ext cx="8871479" cy="34099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274649" y="5528679"/>
            <a:ext cx="690961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0000"/>
                </a:solidFill>
              </a:rPr>
              <a:t>*</a:t>
            </a:r>
            <a:r>
              <a:rPr lang="en-US" sz="1000" dirty="0" smtClean="0">
                <a:gradFill>
                  <a:gsLst>
                    <a:gs pos="2917">
                      <a:schemeClr val="tx1"/>
                    </a:gs>
                    <a:gs pos="30000">
                      <a:schemeClr val="tx1"/>
                    </a:gs>
                  </a:gsLst>
                  <a:lin ang="5400000" scaled="0"/>
                </a:gradFill>
              </a:rPr>
              <a:t>  </a:t>
            </a:r>
            <a:r>
              <a:rPr lang="en-US" sz="1000" dirty="0">
                <a:gradFill>
                  <a:gsLst>
                    <a:gs pos="2917">
                      <a:schemeClr val="tx1"/>
                    </a:gs>
                    <a:gs pos="30000">
                      <a:schemeClr val="tx1"/>
                    </a:gs>
                  </a:gsLst>
                  <a:lin ang="5400000" scaled="0"/>
                </a:gradFill>
              </a:rPr>
              <a:t>I</a:t>
            </a:r>
            <a:r>
              <a:rPr lang="en-US" sz="1000" dirty="0" smtClean="0">
                <a:gradFill>
                  <a:gsLst>
                    <a:gs pos="2917">
                      <a:schemeClr val="tx1"/>
                    </a:gs>
                    <a:gs pos="30000">
                      <a:schemeClr val="tx1"/>
                    </a:gs>
                  </a:gsLst>
                  <a:lin ang="5400000" scaled="0"/>
                </a:gradFill>
              </a:rPr>
              <a:t>ncluded in CRM Online Spring ’14 and CRM 2013 Service Pack 1.</a:t>
            </a:r>
          </a:p>
        </p:txBody>
      </p:sp>
      <p:sp>
        <p:nvSpPr>
          <p:cNvPr id="6" name="Rectangle 5"/>
          <p:cNvSpPr/>
          <p:nvPr/>
        </p:nvSpPr>
        <p:spPr>
          <a:xfrm>
            <a:off x="368224" y="862750"/>
            <a:ext cx="8399835" cy="738664"/>
          </a:xfrm>
          <a:prstGeom prst="rect">
            <a:avLst/>
          </a:prstGeom>
        </p:spPr>
        <p:txBody>
          <a:bodyPr wrap="square">
            <a:spAutoFit/>
          </a:bodyPr>
          <a:lstStyle/>
          <a:p>
            <a:pPr>
              <a:spcBef>
                <a:spcPts val="12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A salesperson tracking opportunities needs a different dashboard than a sales manager or executive focused on performance. With CRM, you can pick the right dashboard for your role, whether you’re in Sales, Service, or Marketing, and depending on your focus. Pick from 14 built-in dashboards.</a:t>
            </a:r>
          </a:p>
        </p:txBody>
      </p:sp>
      <p:sp>
        <p:nvSpPr>
          <p:cNvPr id="3" name="TextBox 2"/>
          <p:cNvSpPr txBox="1"/>
          <p:nvPr/>
        </p:nvSpPr>
        <p:spPr>
          <a:xfrm>
            <a:off x="274649" y="4955119"/>
            <a:ext cx="884544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If the built-in dashboards don’t meet your needs, you can modify them or create new dashboards. </a:t>
            </a:r>
          </a:p>
        </p:txBody>
      </p:sp>
    </p:spTree>
    <p:extLst>
      <p:ext uri="{BB962C8B-B14F-4D97-AF65-F5344CB8AC3E}">
        <p14:creationId xmlns:p14="http://schemas.microsoft.com/office/powerpoint/2010/main" val="4231209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dashboard fundamentals</a:t>
            </a:r>
            <a:endParaRPr lang="en-US" sz="4000" dirty="0"/>
          </a:p>
        </p:txBody>
      </p:sp>
      <p:graphicFrame>
        <p:nvGraphicFramePr>
          <p:cNvPr id="3" name="Table 2"/>
          <p:cNvGraphicFramePr>
            <a:graphicFrameLocks noGrp="1"/>
          </p:cNvGraphicFramePr>
          <p:nvPr>
            <p:extLst>
              <p:ext uri="{D42A27DB-BD31-4B8C-83A1-F6EECF244321}">
                <p14:modId xmlns:p14="http://schemas.microsoft.com/office/powerpoint/2010/main" val="1971078571"/>
              </p:ext>
            </p:extLst>
          </p:nvPr>
        </p:nvGraphicFramePr>
        <p:xfrm>
          <a:off x="396127" y="1597990"/>
          <a:ext cx="8410548" cy="2680656"/>
        </p:xfrm>
        <a:graphic>
          <a:graphicData uri="http://schemas.openxmlformats.org/drawingml/2006/table">
            <a:tbl>
              <a:tblPr firstRow="1" bandRow="1">
                <a:tableStyleId>{5C22544A-7EE6-4342-B048-85BDC9FD1C3A}</a:tableStyleId>
              </a:tblPr>
              <a:tblGrid>
                <a:gridCol w="4018933"/>
                <a:gridCol w="4391615"/>
              </a:tblGrid>
              <a:tr h="367093">
                <a:tc>
                  <a:txBody>
                    <a:bodyPr/>
                    <a:lstStyle/>
                    <a:p>
                      <a:pPr algn="ctr">
                        <a:spcBef>
                          <a:spcPts val="600"/>
                        </a:spcBef>
                      </a:pPr>
                      <a:r>
                        <a:rPr lang="en-US" sz="1200" dirty="0" smtClean="0"/>
                        <a:t>System dashboards</a:t>
                      </a:r>
                      <a:endParaRPr lang="en-US" sz="1200" dirty="0"/>
                    </a:p>
                  </a:txBody>
                  <a:tcPr marL="93766" marR="93766" marT="46883" marB="468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294"/>
                    </a:solidFill>
                  </a:tcPr>
                </a:tc>
                <a:tc>
                  <a:txBody>
                    <a:bodyPr/>
                    <a:lstStyle/>
                    <a:p>
                      <a:pPr algn="ctr">
                        <a:spcBef>
                          <a:spcPts val="600"/>
                        </a:spcBef>
                      </a:pPr>
                      <a:r>
                        <a:rPr lang="en-US" sz="1200" dirty="0" smtClean="0"/>
                        <a:t>User</a:t>
                      </a:r>
                      <a:r>
                        <a:rPr lang="en-US" sz="1200" baseline="0" dirty="0" smtClean="0"/>
                        <a:t> dashboards</a:t>
                      </a:r>
                      <a:endParaRPr lang="en-US" sz="1200" dirty="0"/>
                    </a:p>
                  </a:txBody>
                  <a:tcPr marL="93766" marR="93766" marT="46883" marB="4688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294"/>
                    </a:solidFill>
                  </a:tcPr>
                </a:tc>
              </a:tr>
              <a:tr h="353968">
                <a:tc>
                  <a:txBody>
                    <a:bodyPr/>
                    <a:lstStyle/>
                    <a:p>
                      <a:r>
                        <a:rPr lang="en-US" sz="1200" dirty="0" smtClean="0"/>
                        <a:t>Created</a:t>
                      </a:r>
                      <a:r>
                        <a:rPr lang="en-US" sz="1200" baseline="0" dirty="0" smtClean="0"/>
                        <a:t> by a system admin or system customizer</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Created by any user</a:t>
                      </a:r>
                      <a:r>
                        <a:rPr lang="en-US" sz="1200" baseline="0" dirty="0" smtClean="0"/>
                        <a:t> </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11612">
                <a:tc>
                  <a:txBody>
                    <a:bodyPr/>
                    <a:lstStyle/>
                    <a:p>
                      <a:r>
                        <a:rPr lang="en-US" sz="1200" dirty="0" smtClean="0"/>
                        <a:t>Created in the </a:t>
                      </a:r>
                      <a:r>
                        <a:rPr lang="en-US" sz="1200" b="1" dirty="0" smtClean="0"/>
                        <a:t>Settings</a:t>
                      </a:r>
                      <a:r>
                        <a:rPr lang="en-US" sz="1200" dirty="0" smtClean="0"/>
                        <a:t> area</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dirty="0" smtClean="0"/>
                        <a:t>Created in a user’s work area:</a:t>
                      </a:r>
                      <a:r>
                        <a:rPr lang="en-US" sz="1200" baseline="0" dirty="0" smtClean="0"/>
                        <a:t> </a:t>
                      </a:r>
                      <a:r>
                        <a:rPr lang="en-US" sz="1200" b="1" baseline="0" dirty="0" smtClean="0"/>
                        <a:t>Sales</a:t>
                      </a:r>
                      <a:r>
                        <a:rPr lang="en-US" sz="1200" baseline="0" dirty="0" smtClean="0"/>
                        <a:t>, </a:t>
                      </a:r>
                      <a:r>
                        <a:rPr lang="en-US" sz="1200" b="1" baseline="0" dirty="0" smtClean="0"/>
                        <a:t>Service</a:t>
                      </a:r>
                      <a:r>
                        <a:rPr lang="en-US" sz="1200" baseline="0" dirty="0" smtClean="0"/>
                        <a:t>, or </a:t>
                      </a:r>
                      <a:r>
                        <a:rPr lang="en-US" sz="1200" b="1" baseline="0" dirty="0" smtClean="0"/>
                        <a:t>Marketing</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307224">
                <a:tc>
                  <a:txBody>
                    <a:bodyPr/>
                    <a:lstStyle/>
                    <a:p>
                      <a:r>
                        <a:rPr lang="en-US" sz="1200" b="0" baseline="0" dirty="0" smtClean="0"/>
                        <a:t>Must be published to be visible </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dirty="0" smtClean="0"/>
                        <a:t>Do not need to be published to be visible </a:t>
                      </a:r>
                      <a:endParaRPr lang="en-US" sz="1200" b="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515473">
                <a:tc>
                  <a:txBody>
                    <a:bodyPr/>
                    <a:lstStyle/>
                    <a:p>
                      <a:r>
                        <a:rPr lang="en-US" sz="1200" dirty="0" smtClean="0"/>
                        <a:t>Visible to everyone in the organization</a:t>
                      </a:r>
                      <a:r>
                        <a:rPr lang="en-US" sz="1200" baseline="0" dirty="0" smtClean="0"/>
                        <a:t>, although they can be “hidden” by using security roles</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l" defTabSz="932651" rtl="0" eaLnBrk="1" fontAlgn="auto" latinLnBrk="0" hangingPunct="1">
                        <a:lnSpc>
                          <a:spcPct val="100000"/>
                        </a:lnSpc>
                        <a:spcBef>
                          <a:spcPts val="0"/>
                        </a:spcBef>
                        <a:spcAft>
                          <a:spcPts val="0"/>
                        </a:spcAft>
                        <a:buClrTx/>
                        <a:buSzTx/>
                        <a:buFontTx/>
                        <a:buNone/>
                        <a:tabLst/>
                        <a:defRPr/>
                      </a:pPr>
                      <a:r>
                        <a:rPr lang="en-US" sz="1200" dirty="0" smtClean="0"/>
                        <a:t>Visible</a:t>
                      </a:r>
                      <a:r>
                        <a:rPr lang="en-US" sz="1200" baseline="0" dirty="0" smtClean="0"/>
                        <a:t> only to the user who creates them, although a user can share a dashboard or assign to another user </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819363">
                <a:tc>
                  <a:txBody>
                    <a:bodyPr/>
                    <a:lstStyle/>
                    <a:p>
                      <a:r>
                        <a:rPr lang="en-US" sz="1200" dirty="0" smtClean="0"/>
                        <a:t>The</a:t>
                      </a:r>
                      <a:r>
                        <a:rPr lang="en-US" sz="1200" baseline="0" dirty="0" smtClean="0"/>
                        <a:t> s</a:t>
                      </a:r>
                      <a:r>
                        <a:rPr lang="en-US" sz="1200" dirty="0" smtClean="0"/>
                        <a:t>ystem admin or system customizer can set a particular dashboard as the default dashboard—the one everyone sees</a:t>
                      </a:r>
                      <a:r>
                        <a:rPr lang="en-US" sz="1200" baseline="0" dirty="0" smtClean="0"/>
                        <a:t> when they start CRM</a:t>
                      </a:r>
                      <a:r>
                        <a:rPr lang="en-US" sz="1200" dirty="0" smtClean="0"/>
                        <a:t>—for the whole organization.</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marL="0" marR="0" indent="0" algn="l" defTabSz="932651" rtl="0" eaLnBrk="1" fontAlgn="auto" latinLnBrk="0" hangingPunct="1">
                        <a:lnSpc>
                          <a:spcPct val="100000"/>
                        </a:lnSpc>
                        <a:spcBef>
                          <a:spcPts val="0"/>
                        </a:spcBef>
                        <a:spcAft>
                          <a:spcPts val="0"/>
                        </a:spcAft>
                        <a:buClrTx/>
                        <a:buSzTx/>
                        <a:buFontTx/>
                        <a:buNone/>
                        <a:tabLst/>
                        <a:defRPr/>
                      </a:pPr>
                      <a:r>
                        <a:rPr lang="en-US" sz="1200" dirty="0" smtClean="0"/>
                        <a:t>A user can set their own default dashboard,</a:t>
                      </a:r>
                      <a:r>
                        <a:rPr lang="en-US" sz="1200" baseline="0" dirty="0" smtClean="0"/>
                        <a:t> overriding the default dashboard set by the system admin or system customizer.</a:t>
                      </a:r>
                      <a:endParaRPr lang="en-US" sz="1200" dirty="0"/>
                    </a:p>
                  </a:txBody>
                  <a:tcPr marL="93766" marR="93766" marT="46883" marB="46883">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bl>
          </a:graphicData>
        </a:graphic>
      </p:graphicFrame>
      <p:grpSp>
        <p:nvGrpSpPr>
          <p:cNvPr id="10" name="Group 9"/>
          <p:cNvGrpSpPr/>
          <p:nvPr/>
        </p:nvGrpSpPr>
        <p:grpSpPr>
          <a:xfrm>
            <a:off x="1724398" y="4616751"/>
            <a:ext cx="8869689" cy="627864"/>
            <a:chOff x="1764155" y="4619401"/>
            <a:chExt cx="8869689" cy="627864"/>
          </a:xfrm>
        </p:grpSpPr>
        <p:sp>
          <p:nvSpPr>
            <p:cNvPr id="4" name="TextBox 3"/>
            <p:cNvSpPr txBox="1"/>
            <p:nvPr/>
          </p:nvSpPr>
          <p:spPr>
            <a:xfrm>
              <a:off x="1764155" y="4619401"/>
              <a:ext cx="8869689" cy="627864"/>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gradFill>
                    <a:gsLst>
                      <a:gs pos="2917">
                        <a:schemeClr val="tx1"/>
                      </a:gs>
                      <a:gs pos="30000">
                        <a:schemeClr val="tx1"/>
                      </a:gs>
                    </a:gsLst>
                    <a:lin ang="5400000" scaled="0"/>
                  </a:gradFill>
                </a:rPr>
                <a:t>Note</a:t>
              </a:r>
              <a:r>
                <a:rPr lang="en-US" sz="1200" dirty="0" smtClean="0">
                  <a:gradFill>
                    <a:gsLst>
                      <a:gs pos="2917">
                        <a:schemeClr val="tx1"/>
                      </a:gs>
                      <a:gs pos="30000">
                        <a:schemeClr val="tx1"/>
                      </a:gs>
                    </a:gsLst>
                    <a:lin ang="5400000" scaled="0"/>
                  </a:gradFill>
                </a:rPr>
                <a:t>  This eBook focuses on creating and customizing </a:t>
              </a:r>
              <a:r>
                <a:rPr lang="en-US" sz="1200" b="1" dirty="0" smtClean="0">
                  <a:gradFill>
                    <a:gsLst>
                      <a:gs pos="2917">
                        <a:schemeClr val="tx1"/>
                      </a:gs>
                      <a:gs pos="30000">
                        <a:schemeClr val="tx1"/>
                      </a:gs>
                    </a:gsLst>
                    <a:lin ang="5400000" scaled="0"/>
                  </a:gradFill>
                </a:rPr>
                <a:t>system</a:t>
              </a:r>
              <a:r>
                <a:rPr lang="en-US" sz="1200" dirty="0" smtClean="0">
                  <a:gradFill>
                    <a:gsLst>
                      <a:gs pos="2917">
                        <a:schemeClr val="tx1"/>
                      </a:gs>
                      <a:gs pos="30000">
                        <a:schemeClr val="tx1"/>
                      </a:gs>
                    </a:gsLst>
                    <a:lin ang="5400000" scaled="0"/>
                  </a:gradFill>
                </a:rPr>
                <a:t> dashboards. </a:t>
              </a:r>
              <a:br>
                <a:rPr lang="en-US" sz="1200" dirty="0" smtClean="0">
                  <a:gradFill>
                    <a:gsLst>
                      <a:gs pos="2917">
                        <a:schemeClr val="tx1"/>
                      </a:gs>
                      <a:gs pos="30000">
                        <a:schemeClr val="tx1"/>
                      </a:gs>
                    </a:gsLst>
                    <a:lin ang="5400000" scaled="0"/>
                  </a:gradFill>
                </a:rPr>
              </a:br>
              <a:endParaRPr lang="en-US" sz="1200" dirty="0" smtClean="0">
                <a:gradFill>
                  <a:gsLst>
                    <a:gs pos="2917">
                      <a:schemeClr val="tx1"/>
                    </a:gs>
                    <a:gs pos="30000">
                      <a:schemeClr val="tx1"/>
                    </a:gs>
                  </a:gsLst>
                  <a:lin ang="5400000" scaled="0"/>
                </a:gradFill>
              </a:endParaRPr>
            </a:p>
          </p:txBody>
        </p:sp>
        <p:sp>
          <p:nvSpPr>
            <p:cNvPr id="6" name="Rounded Rectangle 5"/>
            <p:cNvSpPr/>
            <p:nvPr/>
          </p:nvSpPr>
          <p:spPr bwMode="auto">
            <a:xfrm>
              <a:off x="1764155" y="4619401"/>
              <a:ext cx="5641108" cy="513189"/>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7" name="TextBox 6"/>
          <p:cNvSpPr txBox="1"/>
          <p:nvPr/>
        </p:nvSpPr>
        <p:spPr>
          <a:xfrm>
            <a:off x="214061" y="849274"/>
            <a:ext cx="8780436" cy="877163"/>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There </a:t>
            </a:r>
            <a:r>
              <a:rPr lang="en-US" sz="1400" dirty="0">
                <a:gradFill>
                  <a:gsLst>
                    <a:gs pos="2917">
                      <a:schemeClr val="tx1"/>
                    </a:gs>
                    <a:gs pos="30000">
                      <a:schemeClr val="tx1"/>
                    </a:gs>
                  </a:gsLst>
                  <a:lin ang="5400000" scaled="0"/>
                </a:gradFill>
              </a:rPr>
              <a:t>are two </a:t>
            </a:r>
            <a:r>
              <a:rPr lang="en-US" sz="1400" dirty="0" smtClean="0">
                <a:gradFill>
                  <a:gsLst>
                    <a:gs pos="2917">
                      <a:schemeClr val="tx1"/>
                    </a:gs>
                    <a:gs pos="30000">
                      <a:schemeClr val="tx1"/>
                    </a:gs>
                  </a:gsLst>
                  <a:lin ang="5400000" scaled="0"/>
                </a:gradFill>
              </a:rPr>
              <a:t>main types </a:t>
            </a:r>
            <a:r>
              <a:rPr lang="en-US" sz="1400" dirty="0">
                <a:gradFill>
                  <a:gsLst>
                    <a:gs pos="2917">
                      <a:schemeClr val="tx1"/>
                    </a:gs>
                    <a:gs pos="30000">
                      <a:schemeClr val="tx1"/>
                    </a:gs>
                  </a:gsLst>
                  <a:lin ang="5400000" scaled="0"/>
                </a:gradFill>
              </a:rPr>
              <a:t>of dashboards in CRM: </a:t>
            </a:r>
            <a:r>
              <a:rPr lang="en-US" sz="1400" b="1" dirty="0">
                <a:gradFill>
                  <a:gsLst>
                    <a:gs pos="2917">
                      <a:schemeClr val="tx1"/>
                    </a:gs>
                    <a:gs pos="30000">
                      <a:schemeClr val="tx1"/>
                    </a:gs>
                  </a:gsLst>
                  <a:lin ang="5400000" scaled="0"/>
                </a:gradFill>
              </a:rPr>
              <a:t>system </a:t>
            </a:r>
            <a:r>
              <a:rPr lang="en-US" sz="1400" dirty="0">
                <a:gradFill>
                  <a:gsLst>
                    <a:gs pos="2917">
                      <a:schemeClr val="tx1"/>
                    </a:gs>
                    <a:gs pos="30000">
                      <a:schemeClr val="tx1"/>
                    </a:gs>
                  </a:gsLst>
                  <a:lin ang="5400000" scaled="0"/>
                </a:gradFill>
              </a:rPr>
              <a:t>dashboards</a:t>
            </a:r>
            <a:r>
              <a:rPr lang="en-US" sz="1400" b="1" dirty="0">
                <a:gradFill>
                  <a:gsLst>
                    <a:gs pos="2917">
                      <a:schemeClr val="tx1"/>
                    </a:gs>
                    <a:gs pos="30000">
                      <a:schemeClr val="tx1"/>
                    </a:gs>
                  </a:gsLst>
                  <a:lin ang="5400000" scaled="0"/>
                </a:gradFill>
              </a:rPr>
              <a:t> </a:t>
            </a:r>
            <a:r>
              <a:rPr lang="en-US" sz="1400" dirty="0">
                <a:gradFill>
                  <a:gsLst>
                    <a:gs pos="2917">
                      <a:schemeClr val="tx1"/>
                    </a:gs>
                    <a:gs pos="30000">
                      <a:schemeClr val="tx1"/>
                    </a:gs>
                  </a:gsLst>
                  <a:lin ang="5400000" scaled="0"/>
                </a:gradFill>
              </a:rPr>
              <a:t>and </a:t>
            </a:r>
            <a:r>
              <a:rPr lang="en-US" sz="1400" b="1" dirty="0">
                <a:gradFill>
                  <a:gsLst>
                    <a:gs pos="2917">
                      <a:schemeClr val="tx1"/>
                    </a:gs>
                    <a:gs pos="30000">
                      <a:schemeClr val="tx1"/>
                    </a:gs>
                  </a:gsLst>
                  <a:lin ang="5400000" scaled="0"/>
                </a:gradFill>
              </a:rPr>
              <a:t>user</a:t>
            </a:r>
            <a:r>
              <a:rPr lang="en-US" sz="1400" dirty="0">
                <a:gradFill>
                  <a:gsLst>
                    <a:gs pos="2917">
                      <a:schemeClr val="tx1"/>
                    </a:gs>
                    <a:gs pos="30000">
                      <a:schemeClr val="tx1"/>
                    </a:gs>
                  </a:gsLst>
                  <a:lin ang="5400000" scaled="0"/>
                </a:gradFill>
              </a:rPr>
              <a:t> </a:t>
            </a:r>
            <a:r>
              <a:rPr lang="en-US" sz="1400" dirty="0" smtClean="0">
                <a:gradFill>
                  <a:gsLst>
                    <a:gs pos="2917">
                      <a:schemeClr val="tx1"/>
                    </a:gs>
                    <a:gs pos="30000">
                      <a:schemeClr val="tx1"/>
                    </a:gs>
                  </a:gsLst>
                  <a:lin ang="5400000" scaled="0"/>
                </a:gradFill>
              </a:rPr>
              <a:t>dashboards. Here’s what you need to know about each:</a:t>
            </a:r>
            <a:br>
              <a:rPr lang="en-US" sz="1400" dirty="0" smtClean="0">
                <a:gradFill>
                  <a:gsLst>
                    <a:gs pos="2917">
                      <a:schemeClr val="tx1"/>
                    </a:gs>
                    <a:gs pos="30000">
                      <a:schemeClr val="tx1"/>
                    </a:gs>
                  </a:gsLst>
                  <a:lin ang="5400000" scaled="0"/>
                </a:gradFill>
              </a:rPr>
            </a:br>
            <a:endParaRPr lang="en-US" sz="1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514835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9563" y="406400"/>
            <a:ext cx="5293888" cy="1403461"/>
          </a:xfrm>
          <a:prstGeom prst="rect">
            <a:avLst/>
          </a:prstGeom>
          <a:noFill/>
        </p:spPr>
        <p:txBody>
          <a:bodyPr wrap="square" lIns="182880" tIns="146304" rIns="182880" bIns="146304" rtlCol="0">
            <a:spAutoFit/>
          </a:bodyPr>
          <a:lstStyle/>
          <a:p>
            <a:pPr>
              <a:lnSpc>
                <a:spcPct val="90000"/>
              </a:lnSpc>
              <a:spcAft>
                <a:spcPts val="600"/>
              </a:spcAft>
            </a:pPr>
            <a:r>
              <a:rPr lang="en-US" sz="4000" dirty="0">
                <a:gradFill>
                  <a:gsLst>
                    <a:gs pos="2917">
                      <a:schemeClr val="tx1"/>
                    </a:gs>
                    <a:gs pos="30000">
                      <a:schemeClr val="tx1"/>
                    </a:gs>
                  </a:gsLst>
                  <a:lin ang="5400000" scaled="0"/>
                </a:gradFill>
              </a:rPr>
              <a:t>c</a:t>
            </a:r>
            <a:r>
              <a:rPr lang="en-US" sz="4000" dirty="0" smtClean="0">
                <a:gradFill>
                  <a:gsLst>
                    <a:gs pos="2917">
                      <a:schemeClr val="tx1"/>
                    </a:gs>
                    <a:gs pos="30000">
                      <a:schemeClr val="tx1"/>
                    </a:gs>
                  </a:gsLst>
                  <a:lin ang="5400000" scaled="0"/>
                </a:gradFill>
              </a:rPr>
              <a:t>reating or modifying a system dashboard</a:t>
            </a:r>
          </a:p>
        </p:txBody>
      </p:sp>
      <p:sp>
        <p:nvSpPr>
          <p:cNvPr id="5" name="TextBox 4"/>
          <p:cNvSpPr txBox="1"/>
          <p:nvPr/>
        </p:nvSpPr>
        <p:spPr>
          <a:xfrm>
            <a:off x="549563" y="1945848"/>
            <a:ext cx="5476768" cy="2188291"/>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The Sales team at Contoso has requested a change to the Sales Dashboard—a system dashboard. They’ve decided it’s more important to see their monthly sales totals than their active accounts. They also want to compare their actual sales to sales estimates to see how well they’re doing.</a:t>
            </a:r>
            <a:br>
              <a:rPr lang="en-US" sz="1200" dirty="0" smtClean="0">
                <a:gradFill>
                  <a:gsLst>
                    <a:gs pos="2917">
                      <a:schemeClr val="tx1"/>
                    </a:gs>
                    <a:gs pos="30000">
                      <a:schemeClr val="tx1"/>
                    </a:gs>
                  </a:gsLst>
                  <a:lin ang="5400000" scaled="0"/>
                </a:gradFill>
              </a:rPr>
            </a:br>
            <a:endParaRPr lang="en-US" sz="1200" dirty="0" smtClean="0">
              <a:gradFill>
                <a:gsLst>
                  <a:gs pos="2917">
                    <a:schemeClr val="tx1"/>
                  </a:gs>
                  <a:gs pos="30000">
                    <a:schemeClr val="tx1"/>
                  </a:gs>
                </a:gsLst>
                <a:lin ang="5400000" scaled="0"/>
              </a:gradFill>
            </a:endParaRPr>
          </a:p>
          <a:p>
            <a:pPr>
              <a:lnSpc>
                <a:spcPct val="90000"/>
              </a:lnSpc>
              <a:spcAft>
                <a:spcPts val="600"/>
              </a:spcAft>
            </a:pPr>
            <a:r>
              <a:rPr lang="en-US" sz="1200" dirty="0" smtClean="0">
                <a:gradFill>
                  <a:gsLst>
                    <a:gs pos="2917">
                      <a:schemeClr val="tx1"/>
                    </a:gs>
                    <a:gs pos="30000">
                      <a:schemeClr val="tx1"/>
                    </a:gs>
                  </a:gsLst>
                  <a:lin ang="5400000" scaled="0"/>
                </a:gradFill>
              </a:rPr>
              <a:t>We’ll modify the Sales Dashboard in this example to meet the needs of the Sales team.</a:t>
            </a:r>
          </a:p>
          <a:p>
            <a:pPr>
              <a:lnSpc>
                <a:spcPct val="90000"/>
              </a:lnSpc>
              <a:spcAft>
                <a:spcPts val="600"/>
              </a:spcAft>
            </a:pPr>
            <a:endParaRPr lang="en-US" sz="1200" dirty="0">
              <a:gradFill>
                <a:gsLst>
                  <a:gs pos="2917">
                    <a:schemeClr val="tx1"/>
                  </a:gs>
                  <a:gs pos="30000">
                    <a:schemeClr val="tx1"/>
                  </a:gs>
                </a:gsLst>
                <a:lin ang="5400000" scaled="0"/>
              </a:gradFill>
            </a:endParaRPr>
          </a:p>
          <a:p>
            <a:pPr>
              <a:lnSpc>
                <a:spcPct val="90000"/>
              </a:lnSpc>
              <a:spcAft>
                <a:spcPts val="600"/>
              </a:spcAft>
            </a:pPr>
            <a:endParaRPr lang="en-US" sz="2400" dirty="0" err="1" smtClean="0">
              <a:gradFill>
                <a:gsLst>
                  <a:gs pos="2917">
                    <a:schemeClr val="tx1"/>
                  </a:gs>
                  <a:gs pos="30000">
                    <a:schemeClr val="tx1"/>
                  </a:gs>
                </a:gsLst>
                <a:lin ang="5400000" scaled="0"/>
              </a:gradFill>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1387" y="1673440"/>
            <a:ext cx="3110273" cy="1890375"/>
          </a:xfrm>
          <a:prstGeom prst="rect">
            <a:avLst/>
          </a:prstGeom>
          <a:ln>
            <a:solidFill>
              <a:schemeClr val="bg2"/>
            </a:solidFill>
          </a:ln>
        </p:spPr>
      </p:pic>
    </p:spTree>
    <p:extLst>
      <p:ext uri="{BB962C8B-B14F-4D97-AF65-F5344CB8AC3E}">
        <p14:creationId xmlns:p14="http://schemas.microsoft.com/office/powerpoint/2010/main" val="104821747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modify a system dashboard</a:t>
            </a:r>
            <a:endParaRPr lang="en-US" sz="4000" dirty="0"/>
          </a:p>
        </p:txBody>
      </p:sp>
      <p:sp>
        <p:nvSpPr>
          <p:cNvPr id="7" name="TextBox 6"/>
          <p:cNvSpPr txBox="1"/>
          <p:nvPr/>
        </p:nvSpPr>
        <p:spPr>
          <a:xfrm>
            <a:off x="214061" y="849274"/>
            <a:ext cx="9333976"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this example, we’ll replace the </a:t>
            </a:r>
            <a:r>
              <a:rPr lang="en-US" sz="1400" b="1" dirty="0" smtClean="0">
                <a:gradFill>
                  <a:gsLst>
                    <a:gs pos="2917">
                      <a:schemeClr val="tx1"/>
                    </a:gs>
                    <a:gs pos="30000">
                      <a:schemeClr val="tx1"/>
                    </a:gs>
                  </a:gsLst>
                  <a:lin ang="5400000" scaled="0"/>
                </a:gradFill>
              </a:rPr>
              <a:t>Active Accounts </a:t>
            </a:r>
            <a:r>
              <a:rPr lang="en-US" sz="1400" dirty="0" smtClean="0">
                <a:gradFill>
                  <a:gsLst>
                    <a:gs pos="2917">
                      <a:schemeClr val="tx1"/>
                    </a:gs>
                    <a:gs pos="30000">
                      <a:schemeClr val="tx1"/>
                    </a:gs>
                  </a:gsLst>
                  <a:lin ang="5400000" scaled="0"/>
                </a:gradFill>
              </a:rPr>
              <a:t>list on the Sales Dashboard with a new chart.</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897" y="1537262"/>
            <a:ext cx="6100012" cy="4225645"/>
          </a:xfrm>
          <a:prstGeom prst="rect">
            <a:avLst/>
          </a:prstGeom>
          <a:ln>
            <a:solidFill>
              <a:schemeClr val="tx1"/>
            </a:solidFill>
          </a:ln>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18282" y="3062076"/>
            <a:ext cx="3297038" cy="2976315"/>
          </a:xfrm>
          <a:prstGeom prst="rect">
            <a:avLst/>
          </a:prstGeom>
          <a:ln w="76200">
            <a:solidFill>
              <a:schemeClr val="accent5"/>
            </a:solidFill>
          </a:ln>
        </p:spPr>
      </p:pic>
      <p:sp>
        <p:nvSpPr>
          <p:cNvPr id="16" name="Rectangle 15"/>
          <p:cNvSpPr/>
          <p:nvPr/>
        </p:nvSpPr>
        <p:spPr bwMode="auto">
          <a:xfrm>
            <a:off x="1184342" y="3780786"/>
            <a:ext cx="2993561" cy="1865414"/>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TextBox 16"/>
          <p:cNvSpPr txBox="1"/>
          <p:nvPr/>
        </p:nvSpPr>
        <p:spPr>
          <a:xfrm>
            <a:off x="2118731" y="2984540"/>
            <a:ext cx="1255483" cy="960263"/>
          </a:xfrm>
          <a:prstGeom prst="rect">
            <a:avLst/>
          </a:prstGeom>
          <a:solidFill>
            <a:srgbClr val="FFE6CD"/>
          </a:solidFill>
          <a:ln>
            <a:solidFill>
              <a:schemeClr val="tx1"/>
            </a:solidFill>
          </a:ln>
        </p:spPr>
        <p:txBody>
          <a:bodyPr wrap="square" lIns="182880" tIns="146304" rIns="182880" bIns="146304" rtlCol="0">
            <a:spAutoFit/>
          </a:bodyPr>
          <a:lstStyle/>
          <a:p>
            <a:pPr>
              <a:lnSpc>
                <a:spcPct val="90000"/>
              </a:lnSpc>
              <a:spcAft>
                <a:spcPts val="600"/>
              </a:spcAft>
            </a:pPr>
            <a:r>
              <a:rPr lang="en-US" sz="1600" b="1" dirty="0" smtClean="0">
                <a:gradFill>
                  <a:gsLst>
                    <a:gs pos="2917">
                      <a:schemeClr val="tx1"/>
                    </a:gs>
                    <a:gs pos="30000">
                      <a:schemeClr val="tx1"/>
                    </a:gs>
                  </a:gsLst>
                  <a:lin ang="5400000" scaled="0"/>
                </a:gradFill>
              </a:rPr>
              <a:t>We’ll remove this list…</a:t>
            </a:r>
          </a:p>
        </p:txBody>
      </p:sp>
      <p:sp>
        <p:nvSpPr>
          <p:cNvPr id="19" name="TextBox 18"/>
          <p:cNvSpPr txBox="1"/>
          <p:nvPr/>
        </p:nvSpPr>
        <p:spPr>
          <a:xfrm>
            <a:off x="5561301" y="2171351"/>
            <a:ext cx="1411000" cy="1181862"/>
          </a:xfrm>
          <a:prstGeom prst="rect">
            <a:avLst/>
          </a:prstGeom>
          <a:solidFill>
            <a:srgbClr val="FFE6CD"/>
          </a:solidFill>
          <a:ln>
            <a:solidFill>
              <a:schemeClr val="tx1"/>
            </a:solidFill>
          </a:ln>
        </p:spPr>
        <p:txBody>
          <a:bodyPr wrap="square" lIns="182880" tIns="146304" rIns="182880" bIns="146304" rtlCol="0">
            <a:spAutoFit/>
          </a:bodyPr>
          <a:lstStyle/>
          <a:p>
            <a:pPr>
              <a:lnSpc>
                <a:spcPct val="90000"/>
              </a:lnSpc>
              <a:spcAft>
                <a:spcPts val="600"/>
              </a:spcAft>
            </a:pPr>
            <a:r>
              <a:rPr lang="en-US" sz="1600" b="1" dirty="0">
                <a:gradFill>
                  <a:gsLst>
                    <a:gs pos="2917">
                      <a:schemeClr val="tx1"/>
                    </a:gs>
                    <a:gs pos="30000">
                      <a:schemeClr val="tx1"/>
                    </a:gs>
                  </a:gsLst>
                  <a:lin ang="5400000" scaled="0"/>
                </a:gradFill>
              </a:rPr>
              <a:t>…and replace it with this chart.</a:t>
            </a:r>
          </a:p>
        </p:txBody>
      </p:sp>
    </p:spTree>
    <p:extLst>
      <p:ext uri="{BB962C8B-B14F-4D97-AF65-F5344CB8AC3E}">
        <p14:creationId xmlns:p14="http://schemas.microsoft.com/office/powerpoint/2010/main" val="348390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553998"/>
          </a:xfrm>
        </p:spPr>
        <p:txBody>
          <a:bodyPr vert="horz" wrap="square" lIns="146289" tIns="0" rIns="146289" bIns="0" rtlCol="0" anchor="t">
            <a:spAutoFit/>
          </a:bodyPr>
          <a:lstStyle/>
          <a:p>
            <a:r>
              <a:rPr lang="en-US" sz="4000" dirty="0" smtClean="0"/>
              <a:t>open a system dashboard</a:t>
            </a:r>
            <a:endParaRPr lang="en-US" sz="4000" dirty="0"/>
          </a:p>
        </p:txBody>
      </p:sp>
      <p:sp>
        <p:nvSpPr>
          <p:cNvPr id="10" name="TextBox 9"/>
          <p:cNvSpPr txBox="1"/>
          <p:nvPr/>
        </p:nvSpPr>
        <p:spPr>
          <a:xfrm>
            <a:off x="204493" y="968865"/>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1</a:t>
            </a:r>
          </a:p>
        </p:txBody>
      </p:sp>
      <p:sp>
        <p:nvSpPr>
          <p:cNvPr id="12" name="TextBox 11"/>
          <p:cNvSpPr txBox="1"/>
          <p:nvPr/>
        </p:nvSpPr>
        <p:spPr>
          <a:xfrm>
            <a:off x="3550651" y="2437682"/>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3</a:t>
            </a:r>
          </a:p>
        </p:txBody>
      </p:sp>
      <p:grpSp>
        <p:nvGrpSpPr>
          <p:cNvPr id="9" name="Group 8"/>
          <p:cNvGrpSpPr/>
          <p:nvPr/>
        </p:nvGrpSpPr>
        <p:grpSpPr>
          <a:xfrm>
            <a:off x="659175" y="2751221"/>
            <a:ext cx="2762335" cy="908396"/>
            <a:chOff x="659175" y="3523118"/>
            <a:chExt cx="3794583" cy="1247852"/>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175" y="3523118"/>
              <a:ext cx="3794583" cy="1247852"/>
            </a:xfrm>
            <a:prstGeom prst="rect">
              <a:avLst/>
            </a:prstGeom>
            <a:ln>
              <a:solidFill>
                <a:schemeClr val="tx1"/>
              </a:solidFill>
            </a:ln>
          </p:spPr>
        </p:pic>
        <p:sp>
          <p:nvSpPr>
            <p:cNvPr id="7" name="Rectangle 6"/>
            <p:cNvSpPr/>
            <p:nvPr/>
          </p:nvSpPr>
          <p:spPr bwMode="auto">
            <a:xfrm>
              <a:off x="1074037" y="3983887"/>
              <a:ext cx="1000497" cy="180435"/>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3" name="Group 12"/>
          <p:cNvGrpSpPr/>
          <p:nvPr/>
        </p:nvGrpSpPr>
        <p:grpSpPr>
          <a:xfrm>
            <a:off x="659175" y="1934246"/>
            <a:ext cx="4176224" cy="567297"/>
            <a:chOff x="659175" y="2555161"/>
            <a:chExt cx="4176224" cy="567297"/>
          </a:xfrm>
        </p:grpSpPr>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175" y="2555161"/>
              <a:ext cx="4176224" cy="537873"/>
            </a:xfrm>
            <a:prstGeom prst="rect">
              <a:avLst/>
            </a:prstGeom>
            <a:ln>
              <a:solidFill>
                <a:schemeClr val="tx1"/>
              </a:solidFill>
            </a:ln>
          </p:spPr>
        </p:pic>
        <p:sp>
          <p:nvSpPr>
            <p:cNvPr id="18" name="Rectangle 17"/>
            <p:cNvSpPr/>
            <p:nvPr/>
          </p:nvSpPr>
          <p:spPr bwMode="auto">
            <a:xfrm>
              <a:off x="3421511" y="2723140"/>
              <a:ext cx="721118" cy="399318"/>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11" name="Group 10"/>
          <p:cNvGrpSpPr/>
          <p:nvPr/>
        </p:nvGrpSpPr>
        <p:grpSpPr>
          <a:xfrm>
            <a:off x="628189" y="1049027"/>
            <a:ext cx="3901621" cy="606117"/>
            <a:chOff x="603212" y="1433612"/>
            <a:chExt cx="3901621" cy="606117"/>
          </a:xfrm>
        </p:grpSpPr>
        <p:pic>
          <p:nvPicPr>
            <p:cNvPr id="23" name="Picture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8428" y="1491671"/>
              <a:ext cx="3836405" cy="548058"/>
            </a:xfrm>
            <a:prstGeom prst="rect">
              <a:avLst/>
            </a:prstGeom>
            <a:ln w="12700">
              <a:solidFill>
                <a:schemeClr val="tx1"/>
              </a:solidFill>
            </a:ln>
          </p:spPr>
        </p:pic>
        <p:sp>
          <p:nvSpPr>
            <p:cNvPr id="24" name="Rectangle 23"/>
            <p:cNvSpPr/>
            <p:nvPr/>
          </p:nvSpPr>
          <p:spPr bwMode="auto">
            <a:xfrm>
              <a:off x="2870305" y="1671367"/>
              <a:ext cx="790894" cy="368362"/>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603212" y="1433612"/>
              <a:ext cx="941649" cy="238904"/>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1" name="Group 20"/>
          <p:cNvGrpSpPr/>
          <p:nvPr/>
        </p:nvGrpSpPr>
        <p:grpSpPr>
          <a:xfrm>
            <a:off x="659174" y="3938718"/>
            <a:ext cx="3483455" cy="2427248"/>
            <a:chOff x="788049" y="1722773"/>
            <a:chExt cx="5910462" cy="3927086"/>
          </a:xfrm>
        </p:grpSpPr>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8049" y="1722773"/>
              <a:ext cx="5910462" cy="3927086"/>
            </a:xfrm>
            <a:prstGeom prst="rect">
              <a:avLst/>
            </a:prstGeom>
          </p:spPr>
        </p:pic>
        <p:sp>
          <p:nvSpPr>
            <p:cNvPr id="26" name="Rectangle 25"/>
            <p:cNvSpPr/>
            <p:nvPr/>
          </p:nvSpPr>
          <p:spPr bwMode="auto">
            <a:xfrm>
              <a:off x="835031" y="3588455"/>
              <a:ext cx="1218056" cy="206841"/>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1770876" y="4663803"/>
              <a:ext cx="1420107" cy="271881"/>
            </a:xfrm>
            <a:prstGeom prst="rect">
              <a:avLst/>
            </a:prstGeom>
            <a:noFill/>
            <a:ln w="508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8" name="TextBox 27"/>
          <p:cNvSpPr txBox="1"/>
          <p:nvPr/>
        </p:nvSpPr>
        <p:spPr>
          <a:xfrm>
            <a:off x="248714" y="4893808"/>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5</a:t>
            </a:r>
          </a:p>
        </p:txBody>
      </p:sp>
      <p:grpSp>
        <p:nvGrpSpPr>
          <p:cNvPr id="25" name="Group 24"/>
          <p:cNvGrpSpPr/>
          <p:nvPr/>
        </p:nvGrpSpPr>
        <p:grpSpPr>
          <a:xfrm>
            <a:off x="5194929" y="1886875"/>
            <a:ext cx="3539312" cy="664881"/>
            <a:chOff x="5063999" y="946658"/>
            <a:chExt cx="3539312" cy="664881"/>
          </a:xfrm>
        </p:grpSpPr>
        <p:sp>
          <p:nvSpPr>
            <p:cNvPr id="3" name="TextBox 2"/>
            <p:cNvSpPr txBox="1"/>
            <p:nvPr/>
          </p:nvSpPr>
          <p:spPr>
            <a:xfrm>
              <a:off x="5292599" y="983675"/>
              <a:ext cx="3310712"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On the </a:t>
              </a:r>
              <a:r>
                <a:rPr lang="en-US" sz="1200" dirty="0" err="1" smtClean="0">
                  <a:gradFill>
                    <a:gsLst>
                      <a:gs pos="2917">
                        <a:schemeClr val="tx1"/>
                      </a:gs>
                      <a:gs pos="30000">
                        <a:schemeClr val="tx1"/>
                      </a:gs>
                    </a:gsLst>
                    <a:lin ang="5400000" scaled="0"/>
                  </a:gradFill>
                </a:rPr>
                <a:t>nav</a:t>
              </a:r>
              <a:r>
                <a:rPr lang="en-US" sz="1200" dirty="0" smtClean="0">
                  <a:gradFill>
                    <a:gsLst>
                      <a:gs pos="2917">
                        <a:schemeClr val="tx1"/>
                      </a:gs>
                      <a:gs pos="30000">
                        <a:schemeClr val="tx1"/>
                      </a:gs>
                    </a:gsLst>
                    <a:lin ang="5400000" scaled="0"/>
                  </a:gradFill>
                </a:rPr>
                <a:t> bar, click or tap the </a:t>
              </a:r>
              <a:r>
                <a:rPr lang="en-US" sz="1200" b="1" dirty="0" smtClean="0">
                  <a:gradFill>
                    <a:gsLst>
                      <a:gs pos="2917">
                        <a:schemeClr val="tx1"/>
                      </a:gs>
                      <a:gs pos="30000">
                        <a:schemeClr val="tx1"/>
                      </a:gs>
                    </a:gsLst>
                    <a:lin ang="5400000" scaled="0"/>
                  </a:gradFill>
                </a:rPr>
                <a:t>Microsoft Dynamics CRM </a:t>
              </a:r>
              <a:r>
                <a:rPr lang="en-US" sz="1200" dirty="0" smtClean="0">
                  <a:gradFill>
                    <a:gsLst>
                      <a:gs pos="2917">
                        <a:schemeClr val="tx1"/>
                      </a:gs>
                      <a:gs pos="30000">
                        <a:schemeClr val="tx1"/>
                      </a:gs>
                    </a:gsLst>
                    <a:lin ang="5400000" scaled="0"/>
                  </a:gradFill>
                </a:rPr>
                <a:t>logo.</a:t>
              </a:r>
            </a:p>
          </p:txBody>
        </p:sp>
        <p:sp>
          <p:nvSpPr>
            <p:cNvPr id="30" name="TextBox 29"/>
            <p:cNvSpPr txBox="1"/>
            <p:nvPr/>
          </p:nvSpPr>
          <p:spPr>
            <a:xfrm>
              <a:off x="5063999" y="946658"/>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1</a:t>
              </a:r>
            </a:p>
          </p:txBody>
        </p:sp>
      </p:grpSp>
      <p:grpSp>
        <p:nvGrpSpPr>
          <p:cNvPr id="40" name="Group 39"/>
          <p:cNvGrpSpPr/>
          <p:nvPr/>
        </p:nvGrpSpPr>
        <p:grpSpPr>
          <a:xfrm>
            <a:off x="5278416" y="2877942"/>
            <a:ext cx="3720208" cy="517065"/>
            <a:chOff x="5063999" y="1824863"/>
            <a:chExt cx="8499404" cy="517065"/>
          </a:xfrm>
        </p:grpSpPr>
        <p:sp>
          <p:nvSpPr>
            <p:cNvPr id="14" name="TextBox 13"/>
            <p:cNvSpPr txBox="1"/>
            <p:nvPr/>
          </p:nvSpPr>
          <p:spPr>
            <a:xfrm>
              <a:off x="5433394" y="1864712"/>
              <a:ext cx="8130009"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In </a:t>
              </a:r>
              <a:r>
                <a:rPr lang="en-US" sz="1200" b="1" dirty="0" smtClean="0">
                  <a:gradFill>
                    <a:gsLst>
                      <a:gs pos="2917">
                        <a:schemeClr val="tx1"/>
                      </a:gs>
                      <a:gs pos="30000">
                        <a:schemeClr val="tx1"/>
                      </a:gs>
                    </a:gsLst>
                    <a:lin ang="5400000" scaled="0"/>
                  </a:gradFill>
                </a:rPr>
                <a:t>Settings</a:t>
              </a:r>
              <a:r>
                <a:rPr lang="en-US" sz="1200" dirty="0" smtClean="0">
                  <a:gradFill>
                    <a:gsLst>
                      <a:gs pos="2917">
                        <a:schemeClr val="tx1"/>
                      </a:gs>
                      <a:gs pos="30000">
                        <a:schemeClr val="tx1"/>
                      </a:gs>
                    </a:gsLst>
                    <a:lin ang="5400000" scaled="0"/>
                  </a:gradFill>
                </a:rPr>
                <a:t>, click or tap </a:t>
              </a:r>
              <a:r>
                <a:rPr lang="en-US" sz="1200" b="1" dirty="0" smtClean="0">
                  <a:gradFill>
                    <a:gsLst>
                      <a:gs pos="2917">
                        <a:schemeClr val="tx1"/>
                      </a:gs>
                      <a:gs pos="30000">
                        <a:schemeClr val="tx1"/>
                      </a:gs>
                    </a:gsLst>
                    <a:lin ang="5400000" scaled="0"/>
                  </a:gradFill>
                </a:rPr>
                <a:t>Customizations</a:t>
              </a:r>
              <a:r>
                <a:rPr lang="en-US" sz="1200" dirty="0" smtClean="0">
                  <a:gradFill>
                    <a:gsLst>
                      <a:gs pos="2917">
                        <a:schemeClr val="tx1"/>
                      </a:gs>
                      <a:gs pos="30000">
                        <a:schemeClr val="tx1"/>
                      </a:gs>
                    </a:gsLst>
                    <a:lin ang="5400000" scaled="0"/>
                  </a:gradFill>
                </a:rPr>
                <a:t>.</a:t>
              </a:r>
            </a:p>
          </p:txBody>
        </p:sp>
        <p:sp>
          <p:nvSpPr>
            <p:cNvPr id="31" name="TextBox 30"/>
            <p:cNvSpPr txBox="1"/>
            <p:nvPr/>
          </p:nvSpPr>
          <p:spPr>
            <a:xfrm>
              <a:off x="5063999" y="1824863"/>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3</a:t>
              </a:r>
            </a:p>
          </p:txBody>
        </p:sp>
      </p:grpSp>
      <p:grpSp>
        <p:nvGrpSpPr>
          <p:cNvPr id="41" name="Group 40"/>
          <p:cNvGrpSpPr/>
          <p:nvPr/>
        </p:nvGrpSpPr>
        <p:grpSpPr>
          <a:xfrm>
            <a:off x="5194929" y="3284158"/>
            <a:ext cx="3658582" cy="638138"/>
            <a:chOff x="5063999" y="2315790"/>
            <a:chExt cx="3658582" cy="638138"/>
          </a:xfrm>
        </p:grpSpPr>
        <p:sp>
          <p:nvSpPr>
            <p:cNvPr id="16" name="TextBox 15"/>
            <p:cNvSpPr txBox="1"/>
            <p:nvPr/>
          </p:nvSpPr>
          <p:spPr>
            <a:xfrm>
              <a:off x="5292599" y="2326064"/>
              <a:ext cx="3429982"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On the </a:t>
              </a:r>
              <a:r>
                <a:rPr lang="en-US" sz="1200" b="1" dirty="0" smtClean="0">
                  <a:gradFill>
                    <a:gsLst>
                      <a:gs pos="2917">
                        <a:schemeClr val="tx1"/>
                      </a:gs>
                      <a:gs pos="30000">
                        <a:schemeClr val="tx1"/>
                      </a:gs>
                    </a:gsLst>
                    <a:lin ang="5400000" scaled="0"/>
                  </a:gradFill>
                </a:rPr>
                <a:t>Customization</a:t>
              </a:r>
              <a:r>
                <a:rPr lang="en-US" sz="1200" dirty="0" smtClean="0">
                  <a:gradFill>
                    <a:gsLst>
                      <a:gs pos="2917">
                        <a:schemeClr val="tx1"/>
                      </a:gs>
                      <a:gs pos="30000">
                        <a:schemeClr val="tx1"/>
                      </a:gs>
                    </a:gsLst>
                    <a:lin ang="5400000" scaled="0"/>
                  </a:gradFill>
                </a:rPr>
                <a:t> page, click or tap </a:t>
              </a:r>
              <a:r>
                <a:rPr lang="en-US" sz="1200" b="1" dirty="0" smtClean="0">
                  <a:gradFill>
                    <a:gsLst>
                      <a:gs pos="2917">
                        <a:schemeClr val="tx1"/>
                      </a:gs>
                      <a:gs pos="30000">
                        <a:schemeClr val="tx1"/>
                      </a:gs>
                    </a:gsLst>
                    <a:lin ang="5400000" scaled="0"/>
                  </a:gradFill>
                </a:rPr>
                <a:t>Customize </a:t>
              </a:r>
              <a:r>
                <a:rPr lang="en-US" sz="1200" b="1" dirty="0">
                  <a:gradFill>
                    <a:gsLst>
                      <a:gs pos="2917">
                        <a:schemeClr val="tx1"/>
                      </a:gs>
                      <a:gs pos="30000">
                        <a:schemeClr val="tx1"/>
                      </a:gs>
                    </a:gsLst>
                    <a:lin ang="5400000" scaled="0"/>
                  </a:gradFill>
                </a:rPr>
                <a:t>the </a:t>
              </a:r>
              <a:r>
                <a:rPr lang="en-US" sz="1200" b="1" dirty="0" smtClean="0">
                  <a:gradFill>
                    <a:gsLst>
                      <a:gs pos="2917">
                        <a:schemeClr val="tx1"/>
                      </a:gs>
                      <a:gs pos="30000">
                        <a:schemeClr val="tx1"/>
                      </a:gs>
                    </a:gsLst>
                    <a:lin ang="5400000" scaled="0"/>
                  </a:gradFill>
                </a:rPr>
                <a:t>System</a:t>
              </a:r>
              <a:r>
                <a:rPr lang="en-US" sz="1200" dirty="0" smtClean="0">
                  <a:gradFill>
                    <a:gsLst>
                      <a:gs pos="2917">
                        <a:schemeClr val="tx1"/>
                      </a:gs>
                      <a:gs pos="30000">
                        <a:schemeClr val="tx1"/>
                      </a:gs>
                    </a:gsLst>
                    <a:lin ang="5400000" scaled="0"/>
                  </a:gradFill>
                </a:rPr>
                <a:t>.</a:t>
              </a:r>
              <a:endParaRPr lang="en-US" sz="1200" dirty="0">
                <a:gradFill>
                  <a:gsLst>
                    <a:gs pos="2917">
                      <a:schemeClr val="tx1"/>
                    </a:gs>
                    <a:gs pos="30000">
                      <a:schemeClr val="tx1"/>
                    </a:gs>
                  </a:gsLst>
                  <a:lin ang="5400000" scaled="0"/>
                </a:gradFill>
              </a:endParaRPr>
            </a:p>
          </p:txBody>
        </p:sp>
        <p:sp>
          <p:nvSpPr>
            <p:cNvPr id="32" name="TextBox 31"/>
            <p:cNvSpPr txBox="1"/>
            <p:nvPr/>
          </p:nvSpPr>
          <p:spPr>
            <a:xfrm>
              <a:off x="5063999" y="2315790"/>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4</a:t>
              </a:r>
            </a:p>
          </p:txBody>
        </p:sp>
      </p:grpSp>
      <p:grpSp>
        <p:nvGrpSpPr>
          <p:cNvPr id="42" name="Group 41"/>
          <p:cNvGrpSpPr/>
          <p:nvPr/>
        </p:nvGrpSpPr>
        <p:grpSpPr>
          <a:xfrm>
            <a:off x="5194929" y="3821720"/>
            <a:ext cx="3854148" cy="649412"/>
            <a:chOff x="5063999" y="2913275"/>
            <a:chExt cx="3854148" cy="649412"/>
          </a:xfrm>
        </p:grpSpPr>
        <p:sp>
          <p:nvSpPr>
            <p:cNvPr id="33" name="TextBox 32"/>
            <p:cNvSpPr txBox="1"/>
            <p:nvPr/>
          </p:nvSpPr>
          <p:spPr>
            <a:xfrm>
              <a:off x="5063999" y="2913275"/>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5</a:t>
              </a:r>
            </a:p>
          </p:txBody>
        </p:sp>
        <p:sp>
          <p:nvSpPr>
            <p:cNvPr id="17" name="TextBox 16"/>
            <p:cNvSpPr txBox="1"/>
            <p:nvPr/>
          </p:nvSpPr>
          <p:spPr>
            <a:xfrm>
              <a:off x="5325633" y="2934823"/>
              <a:ext cx="3592514" cy="627864"/>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In the </a:t>
              </a:r>
              <a:r>
                <a:rPr lang="en-US" sz="1200" b="1" dirty="0" smtClean="0">
                  <a:gradFill>
                    <a:gsLst>
                      <a:gs pos="2917">
                        <a:schemeClr val="tx1"/>
                      </a:gs>
                      <a:gs pos="30000">
                        <a:schemeClr val="tx1"/>
                      </a:gs>
                    </a:gsLst>
                    <a:lin ang="5400000" scaled="0"/>
                  </a:gradFill>
                </a:rPr>
                <a:t>Solution: Default Solution </a:t>
              </a:r>
              <a:r>
                <a:rPr lang="en-US" sz="1200" dirty="0" smtClean="0">
                  <a:gradFill>
                    <a:gsLst>
                      <a:gs pos="2917">
                        <a:schemeClr val="tx1"/>
                      </a:gs>
                      <a:gs pos="30000">
                        <a:schemeClr val="tx1"/>
                      </a:gs>
                    </a:gsLst>
                    <a:lin ang="5400000" scaled="0"/>
                  </a:gradFill>
                </a:rPr>
                <a:t>window, click or tap </a:t>
              </a:r>
              <a:r>
                <a:rPr lang="en-US" sz="1200" b="1" dirty="0" smtClean="0">
                  <a:gradFill>
                    <a:gsLst>
                      <a:gs pos="2917">
                        <a:schemeClr val="tx1"/>
                      </a:gs>
                      <a:gs pos="30000">
                        <a:schemeClr val="tx1"/>
                      </a:gs>
                    </a:gsLst>
                    <a:lin ang="5400000" scaled="0"/>
                  </a:gradFill>
                </a:rPr>
                <a:t>Dashboards</a:t>
              </a:r>
              <a:r>
                <a:rPr lang="en-US" sz="1200" dirty="0">
                  <a:gradFill>
                    <a:gsLst>
                      <a:gs pos="2917">
                        <a:schemeClr val="tx1"/>
                      </a:gs>
                      <a:gs pos="30000">
                        <a:schemeClr val="tx1"/>
                      </a:gs>
                    </a:gsLst>
                    <a:lin ang="5400000" scaled="0"/>
                  </a:gradFill>
                </a:rPr>
                <a:t> </a:t>
              </a:r>
              <a:r>
                <a:rPr lang="en-US" sz="1200" dirty="0" smtClean="0">
                  <a:gradFill>
                    <a:gsLst>
                      <a:gs pos="2917">
                        <a:schemeClr val="tx1"/>
                      </a:gs>
                      <a:gs pos="30000">
                        <a:schemeClr val="tx1"/>
                      </a:gs>
                    </a:gsLst>
                    <a:lin ang="5400000" scaled="0"/>
                  </a:gradFill>
                </a:rPr>
                <a:t>in the left nav</a:t>
              </a:r>
              <a:r>
                <a:rPr lang="en-US" sz="1200" dirty="0">
                  <a:gradFill>
                    <a:gsLst>
                      <a:gs pos="2917">
                        <a:schemeClr val="tx1"/>
                      </a:gs>
                      <a:gs pos="30000">
                        <a:schemeClr val="tx1"/>
                      </a:gs>
                    </a:gsLst>
                    <a:lin ang="5400000" scaled="0"/>
                  </a:gradFill>
                </a:rPr>
                <a:t>.</a:t>
              </a:r>
              <a:r>
                <a:rPr lang="en-US" sz="1200" dirty="0" smtClean="0">
                  <a:gradFill>
                    <a:gsLst>
                      <a:gs pos="2917">
                        <a:schemeClr val="tx1"/>
                      </a:gs>
                      <a:gs pos="30000">
                        <a:schemeClr val="tx1"/>
                      </a:gs>
                    </a:gsLst>
                    <a:lin ang="5400000" scaled="0"/>
                  </a:gradFill>
                </a:rPr>
                <a:t> </a:t>
              </a:r>
            </a:p>
          </p:txBody>
        </p:sp>
      </p:grpSp>
      <p:sp>
        <p:nvSpPr>
          <p:cNvPr id="19" name="TextBox 18"/>
          <p:cNvSpPr txBox="1"/>
          <p:nvPr/>
        </p:nvSpPr>
        <p:spPr>
          <a:xfrm>
            <a:off x="1618194" y="2888022"/>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4</a:t>
            </a:r>
          </a:p>
        </p:txBody>
      </p:sp>
      <p:grpSp>
        <p:nvGrpSpPr>
          <p:cNvPr id="29" name="Group 28"/>
          <p:cNvGrpSpPr/>
          <p:nvPr/>
        </p:nvGrpSpPr>
        <p:grpSpPr>
          <a:xfrm>
            <a:off x="5194929" y="2451180"/>
            <a:ext cx="1943591" cy="517065"/>
            <a:chOff x="5063999" y="1434628"/>
            <a:chExt cx="1943591" cy="517065"/>
          </a:xfrm>
        </p:grpSpPr>
        <p:sp>
          <p:nvSpPr>
            <p:cNvPr id="2" name="Rectangle 1"/>
            <p:cNvSpPr/>
            <p:nvPr/>
          </p:nvSpPr>
          <p:spPr>
            <a:xfrm>
              <a:off x="5397854" y="1584275"/>
              <a:ext cx="1609736" cy="258532"/>
            </a:xfrm>
            <a:prstGeom prst="rect">
              <a:avLst/>
            </a:prstGeom>
          </p:spPr>
          <p:txBody>
            <a:bodyPr wrap="none">
              <a:spAutoFit/>
            </a:bodyPr>
            <a:lstStyle/>
            <a:p>
              <a:pPr>
                <a:lnSpc>
                  <a:spcPct val="90000"/>
                </a:lnSpc>
                <a:spcAft>
                  <a:spcPts val="600"/>
                </a:spcAft>
              </a:pPr>
              <a:r>
                <a:rPr lang="en-US" sz="1200" dirty="0">
                  <a:gradFill>
                    <a:gsLst>
                      <a:gs pos="2917">
                        <a:schemeClr val="tx1"/>
                      </a:gs>
                      <a:gs pos="30000">
                        <a:schemeClr val="tx1"/>
                      </a:gs>
                    </a:gsLst>
                    <a:lin ang="5400000" scaled="0"/>
                  </a:gradFill>
                </a:rPr>
                <a:t>Click or tap </a:t>
              </a:r>
              <a:r>
                <a:rPr lang="en-US" sz="1200" b="1" dirty="0">
                  <a:gradFill>
                    <a:gsLst>
                      <a:gs pos="2917">
                        <a:schemeClr val="tx1"/>
                      </a:gs>
                      <a:gs pos="30000">
                        <a:schemeClr val="tx1"/>
                      </a:gs>
                    </a:gsLst>
                    <a:lin ang="5400000" scaled="0"/>
                  </a:gradFill>
                </a:rPr>
                <a:t>Settings</a:t>
              </a:r>
              <a:r>
                <a:rPr lang="en-US" sz="1200" dirty="0">
                  <a:gradFill>
                    <a:gsLst>
                      <a:gs pos="2917">
                        <a:schemeClr val="tx1"/>
                      </a:gs>
                      <a:gs pos="30000">
                        <a:schemeClr val="tx1"/>
                      </a:gs>
                    </a:gsLst>
                    <a:lin ang="5400000" scaled="0"/>
                  </a:gradFill>
                </a:rPr>
                <a:t>.</a:t>
              </a:r>
            </a:p>
          </p:txBody>
        </p:sp>
        <p:sp>
          <p:nvSpPr>
            <p:cNvPr id="34" name="TextBox 33"/>
            <p:cNvSpPr txBox="1"/>
            <p:nvPr/>
          </p:nvSpPr>
          <p:spPr>
            <a:xfrm>
              <a:off x="5063999" y="1434628"/>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2</a:t>
              </a:r>
            </a:p>
          </p:txBody>
        </p:sp>
      </p:grpSp>
      <p:sp>
        <p:nvSpPr>
          <p:cNvPr id="36" name="TextBox 35"/>
          <p:cNvSpPr txBox="1"/>
          <p:nvPr/>
        </p:nvSpPr>
        <p:spPr>
          <a:xfrm>
            <a:off x="3049123" y="1536162"/>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2</a:t>
            </a:r>
          </a:p>
        </p:txBody>
      </p:sp>
      <p:sp>
        <p:nvSpPr>
          <p:cNvPr id="37" name="TextBox 36"/>
          <p:cNvSpPr txBox="1"/>
          <p:nvPr/>
        </p:nvSpPr>
        <p:spPr>
          <a:xfrm>
            <a:off x="870413" y="5666017"/>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6</a:t>
            </a:r>
          </a:p>
        </p:txBody>
      </p:sp>
      <p:grpSp>
        <p:nvGrpSpPr>
          <p:cNvPr id="43" name="Group 42"/>
          <p:cNvGrpSpPr/>
          <p:nvPr/>
        </p:nvGrpSpPr>
        <p:grpSpPr>
          <a:xfrm>
            <a:off x="5194929" y="4370557"/>
            <a:ext cx="4003460" cy="575284"/>
            <a:chOff x="5063999" y="3430340"/>
            <a:chExt cx="4003460" cy="575284"/>
          </a:xfrm>
        </p:grpSpPr>
        <p:sp>
          <p:nvSpPr>
            <p:cNvPr id="15" name="Rectangle 14"/>
            <p:cNvSpPr/>
            <p:nvPr/>
          </p:nvSpPr>
          <p:spPr>
            <a:xfrm>
              <a:off x="5397854" y="3543959"/>
              <a:ext cx="3669605" cy="461665"/>
            </a:xfrm>
            <a:prstGeom prst="rect">
              <a:avLst/>
            </a:prstGeom>
          </p:spPr>
          <p:txBody>
            <a:bodyPr wrap="square">
              <a:spAutoFit/>
            </a:bodyPr>
            <a:lstStyle/>
            <a:p>
              <a:r>
                <a:rPr lang="en-US" sz="1200" dirty="0" smtClean="0">
                  <a:gradFill>
                    <a:gsLst>
                      <a:gs pos="2917">
                        <a:schemeClr val="tx1"/>
                      </a:gs>
                      <a:gs pos="30000">
                        <a:schemeClr val="tx1"/>
                      </a:gs>
                    </a:gsLst>
                    <a:lin ang="5400000" scaled="0"/>
                  </a:gradFill>
                </a:rPr>
                <a:t>Double-click the </a:t>
              </a:r>
              <a:r>
                <a:rPr lang="en-US" sz="1200" dirty="0">
                  <a:gradFill>
                    <a:gsLst>
                      <a:gs pos="2917">
                        <a:schemeClr val="tx1"/>
                      </a:gs>
                      <a:gs pos="30000">
                        <a:schemeClr val="tx1"/>
                      </a:gs>
                    </a:gsLst>
                    <a:lin ang="5400000" scaled="0"/>
                  </a:gradFill>
                </a:rPr>
                <a:t>dashboard you want to open. For this example, double-click </a:t>
              </a:r>
              <a:r>
                <a:rPr lang="en-US" sz="1200" b="1" dirty="0">
                  <a:gradFill>
                    <a:gsLst>
                      <a:gs pos="2917">
                        <a:schemeClr val="tx1"/>
                      </a:gs>
                      <a:gs pos="30000">
                        <a:schemeClr val="tx1"/>
                      </a:gs>
                    </a:gsLst>
                    <a:lin ang="5400000" scaled="0"/>
                  </a:gradFill>
                </a:rPr>
                <a:t>Sales Dashboard</a:t>
              </a:r>
              <a:r>
                <a:rPr lang="en-US" sz="1200" dirty="0">
                  <a:gradFill>
                    <a:gsLst>
                      <a:gs pos="2917">
                        <a:schemeClr val="tx1"/>
                      </a:gs>
                      <a:gs pos="30000">
                        <a:schemeClr val="tx1"/>
                      </a:gs>
                    </a:gsLst>
                    <a:lin ang="5400000" scaled="0"/>
                  </a:gradFill>
                </a:rPr>
                <a:t>.</a:t>
              </a:r>
              <a:endParaRPr lang="en-US" sz="1200" dirty="0"/>
            </a:p>
          </p:txBody>
        </p:sp>
        <p:sp>
          <p:nvSpPr>
            <p:cNvPr id="39" name="TextBox 38"/>
            <p:cNvSpPr txBox="1"/>
            <p:nvPr/>
          </p:nvSpPr>
          <p:spPr>
            <a:xfrm>
              <a:off x="5063999" y="3430340"/>
              <a:ext cx="457200" cy="517065"/>
            </a:xfrm>
            <a:prstGeom prst="rect">
              <a:avLst/>
            </a:prstGeom>
            <a:noFill/>
          </p:spPr>
          <p:txBody>
            <a:bodyPr wrap="square" lIns="182880" tIns="146304" rIns="182880" bIns="146304" rtlCol="0">
              <a:spAutoFit/>
            </a:bodyPr>
            <a:lstStyle/>
            <a:p>
              <a:pPr>
                <a:lnSpc>
                  <a:spcPct val="90000"/>
                </a:lnSpc>
                <a:spcAft>
                  <a:spcPts val="600"/>
                </a:spcAft>
              </a:pPr>
              <a:r>
                <a:rPr lang="en-US" sz="1600" dirty="0" smtClean="0">
                  <a:solidFill>
                    <a:schemeClr val="accent5"/>
                  </a:solidFill>
                </a:rPr>
                <a:t>6</a:t>
              </a:r>
            </a:p>
          </p:txBody>
        </p:sp>
      </p:grpSp>
    </p:spTree>
    <p:extLst>
      <p:ext uri="{BB962C8B-B14F-4D97-AF65-F5344CB8AC3E}">
        <p14:creationId xmlns:p14="http://schemas.microsoft.com/office/powerpoint/2010/main" val="3343472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MicrosoftDyamics_Template_4x3_Light">
  <a:themeElements>
    <a:clrScheme name="Custom 7">
      <a:dk1>
        <a:srgbClr val="292929"/>
      </a:dk1>
      <a:lt1>
        <a:srgbClr val="FFFFFF"/>
      </a:lt1>
      <a:dk2>
        <a:srgbClr val="002050"/>
      </a:dk2>
      <a:lt2>
        <a:srgbClr val="DDDDDD"/>
      </a:lt2>
      <a:accent1>
        <a:srgbClr val="002050"/>
      </a:accent1>
      <a:accent2>
        <a:srgbClr val="00187A"/>
      </a:accent2>
      <a:accent3>
        <a:srgbClr val="BAD80A"/>
      </a:accent3>
      <a:accent4>
        <a:srgbClr val="7FBA00"/>
      </a:accent4>
      <a:accent5>
        <a:srgbClr val="FF8C00"/>
      </a:accent5>
      <a:accent6>
        <a:srgbClr val="EB3C0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athena xmlns="http://schemas.microsoft.com/edu/athena" version="0.1.1207.0"/>
</file>

<file path=customXml/item2.xml><?xml version="1.0" encoding="utf-8"?>
<athena xmlns="http://schemas.microsoft.com/edu/athena" version="0.1.1207.0"/>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athena xmlns="http://schemas.microsoft.com/edu/athena" version="0.1.1207.0"/>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6.xml><?xml version="1.0" encoding="utf-8"?>
<ct:contentTypeSchema xmlns:ct="http://schemas.microsoft.com/office/2006/metadata/contentType" xmlns:ma="http://schemas.microsoft.com/office/2006/metadata/properties/metaAttributes" ct:_="" ma:_="" ma:contentTypeName="Document" ma:contentTypeID="0x01010037B8FE3859152340A0D2206D5994B2BD" ma:contentTypeVersion="" ma:contentTypeDescription="Create a new document." ma:contentTypeScope="" ma:versionID="d673e689aee4752facc5fa54eeeed508">
  <xsd:schema xmlns:xsd="http://www.w3.org/2001/XMLSchema" xmlns:xs="http://www.w3.org/2001/XMLSchema" xmlns:p="http://schemas.microsoft.com/office/2006/metadata/properties" targetNamespace="http://schemas.microsoft.com/office/2006/metadata/properties" ma:root="true" ma:fieldsID="12eb65263749c58a5f36072332b41d7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C844E6-76D8-467C-84E1-627755E4D85E}">
  <ds:schemaRefs>
    <ds:schemaRef ds:uri="http://schemas.microsoft.com/edu/athena"/>
  </ds:schemaRefs>
</ds:datastoreItem>
</file>

<file path=customXml/itemProps2.xml><?xml version="1.0" encoding="utf-8"?>
<ds:datastoreItem xmlns:ds="http://schemas.openxmlformats.org/officeDocument/2006/customXml" ds:itemID="{2BF088F2-0598-45CE-8352-546BA80ACCB6}">
  <ds:schemaRefs>
    <ds:schemaRef ds:uri="http://schemas.microsoft.com/edu/athena"/>
  </ds:schemaRefs>
</ds:datastoreItem>
</file>

<file path=customXml/itemProps3.xml><?xml version="1.0" encoding="utf-8"?>
<ds:datastoreItem xmlns:ds="http://schemas.openxmlformats.org/officeDocument/2006/customXml" ds:itemID="{B4360EE9-DAF0-433A-A439-114B9DBB028A}">
  <ds:schemaRefs>
    <ds:schemaRef ds:uri="http://schemas.microsoft.com/sharepoint/v3/contenttype/forms"/>
  </ds:schemaRefs>
</ds:datastoreItem>
</file>

<file path=customXml/itemProps4.xml><?xml version="1.0" encoding="utf-8"?>
<ds:datastoreItem xmlns:ds="http://schemas.openxmlformats.org/officeDocument/2006/customXml" ds:itemID="{A4645312-E9BC-4B8E-ACC9-B08C6BBECBF1}">
  <ds:schemaRefs>
    <ds:schemaRef ds:uri="http://schemas.microsoft.com/edu/athena"/>
  </ds:schemaRefs>
</ds:datastoreItem>
</file>

<file path=customXml/itemProps5.xml><?xml version="1.0" encoding="utf-8"?>
<ds:datastoreItem xmlns:ds="http://schemas.openxmlformats.org/officeDocument/2006/customXml" ds:itemID="{E54682AE-F53B-4ADD-908D-47B784D837A9}">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s>
</ds:datastoreItem>
</file>

<file path=customXml/itemProps6.xml><?xml version="1.0" encoding="utf-8"?>
<ds:datastoreItem xmlns:ds="http://schemas.openxmlformats.org/officeDocument/2006/customXml" ds:itemID="{98F187D7-6857-41B2-8139-65B986E423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MicrosoftDyamics_Template_4x3_Light</Template>
  <TotalTime>0</TotalTime>
  <Words>2571</Words>
  <Application>Microsoft Office PowerPoint</Application>
  <PresentationFormat>Custom</PresentationFormat>
  <Paragraphs>289</Paragraphs>
  <Slides>28</Slides>
  <Notes>15</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MicrosoftDyamics_Template_4x3_Light</vt:lpstr>
      <vt:lpstr>Create or customize dashboards</vt:lpstr>
      <vt:lpstr>PowerPoint Presentation</vt:lpstr>
      <vt:lpstr>performance at a glance</vt:lpstr>
      <vt:lpstr>dig deeper for greater insights</vt:lpstr>
      <vt:lpstr>different dashboards for different roles</vt:lpstr>
      <vt:lpstr>dashboard fundamentals</vt:lpstr>
      <vt:lpstr>PowerPoint Presentation</vt:lpstr>
      <vt:lpstr>modify a system dashboard</vt:lpstr>
      <vt:lpstr>open a system dashboard</vt:lpstr>
      <vt:lpstr>work with the dashboard layout</vt:lpstr>
      <vt:lpstr>remove a list or other component</vt:lpstr>
      <vt:lpstr>add a chart</vt:lpstr>
      <vt:lpstr>adjust the size of a list or other component</vt:lpstr>
      <vt:lpstr>publish your changes</vt:lpstr>
      <vt:lpstr>view the updated dashboard</vt:lpstr>
      <vt:lpstr>set the default dashboard</vt:lpstr>
      <vt:lpstr>hide a dashboard from certain roles</vt:lpstr>
      <vt:lpstr>create a new system dashboard</vt:lpstr>
      <vt:lpstr>add a chart or list to a new dashboard</vt:lpstr>
      <vt:lpstr>change list or chart options</vt:lpstr>
      <vt:lpstr>list options you can set from a dashboard</vt:lpstr>
      <vt:lpstr>chart options you can set from a dashboard</vt:lpstr>
      <vt:lpstr>PowerPoint Presentation</vt:lpstr>
      <vt:lpstr>go social!</vt:lpstr>
      <vt:lpstr>add a webpage or other web item</vt:lpstr>
      <vt:lpstr>use an iframe to add a webpage or web app</vt:lpstr>
      <vt:lpstr>add a web resource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2013-04-03T23:33:51Z</dcterms:created>
  <dcterms:modified xsi:type="dcterms:W3CDTF">2015-02-06T23:55:23Z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0x01010037B8FE3859152340A0D2206D5994B2BD</vt:lpwstr>
  </property>
</Properties>
</file>