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4082" r:id="rId6"/>
  </p:sldMasterIdLst>
  <p:notesMasterIdLst>
    <p:notesMasterId r:id="rId40"/>
  </p:notesMasterIdLst>
  <p:handoutMasterIdLst>
    <p:handoutMasterId r:id="rId41"/>
  </p:handoutMasterIdLst>
  <p:sldIdLst>
    <p:sldId id="1186" r:id="rId7"/>
    <p:sldId id="1237" r:id="rId8"/>
    <p:sldId id="1203" r:id="rId9"/>
    <p:sldId id="1187" r:id="rId10"/>
    <p:sldId id="1211" r:id="rId11"/>
    <p:sldId id="1220" r:id="rId12"/>
    <p:sldId id="1207" r:id="rId13"/>
    <p:sldId id="1205" r:id="rId14"/>
    <p:sldId id="1208" r:id="rId15"/>
    <p:sldId id="1232" r:id="rId16"/>
    <p:sldId id="1225" r:id="rId17"/>
    <p:sldId id="1195" r:id="rId18"/>
    <p:sldId id="1196" r:id="rId19"/>
    <p:sldId id="1226" r:id="rId20"/>
    <p:sldId id="1197" r:id="rId21"/>
    <p:sldId id="1233" r:id="rId22"/>
    <p:sldId id="1215" r:id="rId23"/>
    <p:sldId id="1216" r:id="rId24"/>
    <p:sldId id="1217" r:id="rId25"/>
    <p:sldId id="1228" r:id="rId26"/>
    <p:sldId id="1218" r:id="rId27"/>
    <p:sldId id="1229" r:id="rId28"/>
    <p:sldId id="1238" r:id="rId29"/>
    <p:sldId id="1230" r:id="rId30"/>
    <p:sldId id="1199" r:id="rId31"/>
    <p:sldId id="1231" r:id="rId32"/>
    <p:sldId id="1239" r:id="rId33"/>
    <p:sldId id="1234" r:id="rId34"/>
    <p:sldId id="1193" r:id="rId35"/>
    <p:sldId id="1213" r:id="rId36"/>
    <p:sldId id="1210" r:id="rId37"/>
    <p:sldId id="1214" r:id="rId38"/>
    <p:sldId id="1168" r:id="rId39"/>
  </p:sldIdLst>
  <p:sldSz cx="9693275" cy="6994525"/>
  <p:notesSz cx="6881813" cy="92964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ECA07078-A93A-4F03-94CE-DE87FF17E35A}">
          <p14:sldIdLst>
            <p14:sldId id="1186"/>
            <p14:sldId id="1237"/>
          </p14:sldIdLst>
        </p14:section>
        <p14:section name="What is a business process?" id="{85865515-0D80-45D0-89B2-337938A7D5FA}">
          <p14:sldIdLst>
            <p14:sldId id="1203"/>
            <p14:sldId id="1187"/>
            <p14:sldId id="1211"/>
          </p14:sldIdLst>
        </p14:section>
        <p14:section name="The basics of customizing a business process" id="{3A2FA603-4E9E-49FD-9C97-6095632A0E07}">
          <p14:sldIdLst>
            <p14:sldId id="1220"/>
            <p14:sldId id="1207"/>
            <p14:sldId id="1205"/>
            <p14:sldId id="1208"/>
            <p14:sldId id="1232"/>
            <p14:sldId id="1225"/>
            <p14:sldId id="1195"/>
            <p14:sldId id="1196"/>
            <p14:sldId id="1226"/>
            <p14:sldId id="1197"/>
          </p14:sldIdLst>
        </p14:section>
        <p14:section name="Now let's add a branch" id="{4E5230C1-FA32-4630-A92F-E4C88DE5040D}">
          <p14:sldIdLst>
            <p14:sldId id="1233"/>
            <p14:sldId id="1215"/>
            <p14:sldId id="1216"/>
            <p14:sldId id="1217"/>
            <p14:sldId id="1228"/>
            <p14:sldId id="1218"/>
            <p14:sldId id="1229"/>
            <p14:sldId id="1238"/>
            <p14:sldId id="1230"/>
            <p14:sldId id="1199"/>
            <p14:sldId id="1231"/>
            <p14:sldId id="1239"/>
          </p14:sldIdLst>
        </p14:section>
        <p14:section name="Make your business process available for use" id="{C0BB21B4-9B4D-42E7-A5D5-CE961EBCA1AB}">
          <p14:sldIdLst>
            <p14:sldId id="1234"/>
            <p14:sldId id="1193"/>
            <p14:sldId id="1213"/>
            <p14:sldId id="1210"/>
          </p14:sldIdLst>
        </p14:section>
        <p14:section name="Next steps" id="{ED0BB52C-7A2A-4E0B-B829-CE1FA16D898A}">
          <p14:sldIdLst>
            <p14:sldId id="1214"/>
            <p14:sldId id="1168"/>
          </p14:sldIdLst>
        </p14:section>
      </p14:sectionLst>
    </p:ex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195">
          <p15:clr>
            <a:srgbClr val="A4A3A4"/>
          </p15:clr>
        </p15:guide>
        <p15:guide id="6" orient="horz" pos="3055">
          <p15:clr>
            <a:srgbClr val="A4A3A4"/>
          </p15:clr>
        </p15:guide>
        <p15:guide id="7" orient="horz" pos="1915">
          <p15:clr>
            <a:srgbClr val="A4A3A4"/>
          </p15:clr>
        </p15:guide>
        <p15:guide id="8" orient="horz" pos="3623">
          <p15:clr>
            <a:srgbClr val="A4A3A4"/>
          </p15:clr>
        </p15:guide>
        <p15:guide id="9" orient="horz" pos="907">
          <p15:clr>
            <a:srgbClr val="A4A3A4"/>
          </p15:clr>
        </p15:guide>
        <p15:guide id="10" orient="horz" pos="1051">
          <p15:clr>
            <a:srgbClr val="A4A3A4"/>
          </p15:clr>
        </p15:guide>
        <p15:guide id="11" pos="173">
          <p15:clr>
            <a:srgbClr val="A4A3A4"/>
          </p15:clr>
        </p15:guide>
        <p15:guide id="12" pos="1325">
          <p15:clr>
            <a:srgbClr val="A4A3A4"/>
          </p15:clr>
        </p15:guide>
        <p15:guide id="13" pos="5957">
          <p15:clr>
            <a:srgbClr val="A4A3A4"/>
          </p15:clr>
        </p15:guide>
        <p15:guide id="14" pos="2477">
          <p15:clr>
            <a:srgbClr val="A4A3A4"/>
          </p15:clr>
        </p15:guide>
        <p15:guide id="15" pos="1907">
          <p15:clr>
            <a:srgbClr val="A4A3A4"/>
          </p15:clr>
        </p15:guide>
        <p15:guide id="16" pos="3071">
          <p15:clr>
            <a:srgbClr val="A4A3A4"/>
          </p15:clr>
        </p15:guide>
        <p15:guide id="17" pos="4205">
          <p15:clr>
            <a:srgbClr val="A4A3A4"/>
          </p15:clr>
        </p15:guide>
        <p15:guide id="18" pos="3629">
          <p15:clr>
            <a:srgbClr val="A4A3A4"/>
          </p15:clr>
        </p15:guide>
        <p15:guide id="19" pos="749">
          <p15:clr>
            <a:srgbClr val="A4A3A4"/>
          </p15:clr>
        </p15:guide>
        <p15:guide id="20" pos="4781">
          <p15:clr>
            <a:srgbClr val="A4A3A4"/>
          </p15:clr>
        </p15:guide>
        <p15:guide id="21" pos="5381">
          <p15:clr>
            <a:srgbClr val="A4A3A4"/>
          </p15:clr>
        </p15:guide>
        <p15:guide id="22" pos="77">
          <p15:clr>
            <a:srgbClr val="A4A3A4"/>
          </p15:clr>
        </p15:guide>
      </p15:sldGuideLst>
    </p:ext>
    <p:ext uri="{2D200454-40CA-4A62-9FC3-DE9A4176ACB9}">
      <p15:notesGuideLst xmlns="" xmlns:p15="http://schemas.microsoft.com/office/powerpoint/2012/main">
        <p15:guide id="1" orient="horz" pos="2928" userDrawn="1">
          <p15:clr>
            <a:srgbClr val="A4A3A4"/>
          </p15:clr>
        </p15:guide>
        <p15:guide id="2" pos="216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34"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EFEF"/>
    <a:srgbClr val="ECECEC"/>
    <a:srgbClr val="0D216C"/>
    <a:srgbClr val="FFFFFF"/>
    <a:srgbClr val="000000"/>
    <a:srgbClr val="442359"/>
    <a:srgbClr val="333333"/>
    <a:srgbClr val="505050"/>
    <a:srgbClr val="00FFFF"/>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25" autoAdjust="0"/>
    <p:restoredTop sz="85591" autoAdjust="0"/>
  </p:normalViewPr>
  <p:slideViewPr>
    <p:cSldViewPr snapToGrid="0">
      <p:cViewPr varScale="1">
        <p:scale>
          <a:sx n="74" d="100"/>
          <a:sy n="74" d="100"/>
        </p:scale>
        <p:origin x="-1512" y="-72"/>
      </p:cViewPr>
      <p:guideLst>
        <p:guide orient="horz" pos="187"/>
        <p:guide orient="horz" pos="763"/>
        <p:guide orient="horz" pos="1339"/>
        <p:guide orient="horz" pos="2491"/>
        <p:guide orient="horz" pos="4195"/>
        <p:guide orient="horz" pos="3055"/>
        <p:guide orient="horz" pos="1915"/>
        <p:guide orient="horz" pos="3623"/>
        <p:guide orient="horz" pos="907"/>
        <p:guide orient="horz" pos="1051"/>
        <p:guide pos="173"/>
        <p:guide pos="1325"/>
        <p:guide pos="5957"/>
        <p:guide pos="2477"/>
        <p:guide pos="1907"/>
        <p:guide pos="3071"/>
        <p:guide pos="4205"/>
        <p:guide pos="3629"/>
        <p:guide pos="749"/>
        <p:guide pos="4781"/>
        <p:guide pos="5381"/>
        <p:guide pos="77"/>
      </p:guideLst>
    </p:cSldViewPr>
  </p:slideViewPr>
  <p:outlineViewPr>
    <p:cViewPr>
      <p:scale>
        <a:sx n="33" d="100"/>
        <a:sy n="33" d="100"/>
      </p:scale>
      <p:origin x="0" y="0"/>
    </p:cViewPr>
  </p:outlineViewPr>
  <p:notesTextViewPr>
    <p:cViewPr>
      <p:scale>
        <a:sx n="3" d="2"/>
        <a:sy n="3" d="2"/>
      </p:scale>
      <p:origin x="0" y="0"/>
    </p:cViewPr>
  </p:notesTextViewPr>
  <p:sorterViewPr>
    <p:cViewPr>
      <p:scale>
        <a:sx n="70" d="100"/>
        <a:sy n="70" d="100"/>
      </p:scale>
      <p:origin x="0" y="0"/>
    </p:cViewPr>
  </p:sorterViewPr>
  <p:notesViewPr>
    <p:cSldViewPr snapToGrid="0" showGuides="1">
      <p:cViewPr>
        <p:scale>
          <a:sx n="140" d="100"/>
          <a:sy n="140" d="100"/>
        </p:scale>
        <p:origin x="1026" y="-4938"/>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commentAuthors" Target="commen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r>
              <a:rPr lang="en-US" dirty="0" smtClean="0"/>
              <a:t>Microsoft Dynamics</a:t>
            </a:r>
            <a:endParaRPr lang="en-US" dirty="0"/>
          </a:p>
        </p:txBody>
      </p:sp>
      <p:sp>
        <p:nvSpPr>
          <p:cNvPr id="7" name="Date Placeholder 6"/>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DE219B1A-AE41-483B-A766-69B9363DDA6A}" type="datetimeFigureOut">
              <a:rPr lang="en-US" smtClean="0">
                <a:latin typeface="Segoe UI" pitchFamily="34" charset="0"/>
              </a:rPr>
              <a:pPr/>
              <a:t>11/25/2014</a:t>
            </a:fld>
            <a:endParaRPr lang="en-US" dirty="0">
              <a:latin typeface="Segoe UI" pitchFamily="34" charset="0"/>
            </a:endParaRPr>
          </a:p>
        </p:txBody>
      </p:sp>
      <p:sp>
        <p:nvSpPr>
          <p:cNvPr id="8" name="Footer Placeholder 7"/>
          <p:cNvSpPr>
            <a:spLocks noGrp="1"/>
          </p:cNvSpPr>
          <p:nvPr>
            <p:ph type="ftr" sz="quarter" idx="2"/>
          </p:nvPr>
        </p:nvSpPr>
        <p:spPr>
          <a:xfrm>
            <a:off x="526809" y="8598090"/>
            <a:ext cx="5815132" cy="569851"/>
          </a:xfrm>
          <a:prstGeom prst="rect">
            <a:avLst/>
          </a:prstGeom>
        </p:spPr>
        <p:txBody>
          <a:bodyPr vert="horz" lIns="92446" tIns="46223" rIns="92446" bIns="46223" rtlCol="0" anchor="b"/>
          <a:lstStyle>
            <a:lvl1pPr algn="l">
              <a:defRPr sz="1200"/>
            </a:lvl1pPr>
          </a:lstStyle>
          <a:p>
            <a:pPr defTabSz="932199" eaLnBrk="0" hangingPunct="0"/>
            <a:r>
              <a:rPr lang="en-US" sz="600" dirty="0">
                <a:gradFill>
                  <a:gsLst>
                    <a:gs pos="0">
                      <a:schemeClr val="tx1"/>
                    </a:gs>
                    <a:gs pos="100000">
                      <a:schemeClr val="tx1"/>
                    </a:gs>
                  </a:gsLst>
                  <a:lin ang="5400000" scaled="0"/>
                </a:gradFill>
                <a:cs typeface="Segoe UI" pitchFamily="34" charset="0"/>
              </a:rPr>
              <a:t>© 2014 Microsoft. All rights reserved. Microsoft, Windows, Windows Vista and other product names are or may be registered trademarks and/or trademarks in the U.S. and/or other countries.</a:t>
            </a:r>
          </a:p>
          <a:p>
            <a:pPr defTabSz="932199" eaLnBrk="0" hangingPunct="0"/>
            <a:r>
              <a:rPr lang="en-US" sz="6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803662" y="8829967"/>
            <a:ext cx="1076558" cy="464820"/>
          </a:xfrm>
          <a:prstGeom prst="rect">
            <a:avLst/>
          </a:prstGeom>
        </p:spPr>
        <p:txBody>
          <a:bodyPr vert="horz" lIns="92446" tIns="46223" rIns="92446" bIns="46223" rtlCol="0" anchor="b"/>
          <a:lstStyle>
            <a:lvl1pPr algn="r">
              <a:defRPr sz="1200"/>
            </a:lvl1pPr>
          </a:lstStyle>
          <a:p>
            <a:fld id="{0EC9E9D6-92A0-482B-A603-C9BA7FFB8190}"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82119" cy="464820"/>
          </a:xfrm>
          <a:prstGeom prst="rect">
            <a:avLst/>
          </a:prstGeom>
        </p:spPr>
        <p:txBody>
          <a:bodyPr vert="horz" lIns="92446" tIns="46223" rIns="92446" bIns="46223" rtlCol="0"/>
          <a:lstStyle>
            <a:lvl1pPr marL="0" marR="0" indent="0" algn="l" defTabSz="942910" rtl="0" eaLnBrk="1" fontAlgn="auto" latinLnBrk="0" hangingPunct="1">
              <a:lnSpc>
                <a:spcPct val="100000"/>
              </a:lnSpc>
              <a:spcBef>
                <a:spcPts val="0"/>
              </a:spcBef>
              <a:spcAft>
                <a:spcPts val="0"/>
              </a:spcAft>
              <a:buClrTx/>
              <a:buSzTx/>
              <a:buFontTx/>
              <a:buNone/>
              <a:tabLst/>
              <a:defRPr sz="1200">
                <a:latin typeface="Segoe UI" pitchFamily="34" charset="0"/>
              </a:defRPr>
            </a:lvl1pPr>
          </a:lstStyle>
          <a:p>
            <a:r>
              <a:rPr lang="en-US" dirty="0" smtClean="0"/>
              <a:t>Microsoft Dynamics</a:t>
            </a:r>
          </a:p>
        </p:txBody>
      </p:sp>
      <p:sp>
        <p:nvSpPr>
          <p:cNvPr id="9" name="Slide Image Placeholder 8"/>
          <p:cNvSpPr>
            <a:spLocks noGrp="1" noRot="1" noChangeAspect="1"/>
          </p:cNvSpPr>
          <p:nvPr>
            <p:ph type="sldImg" idx="2"/>
          </p:nvPr>
        </p:nvSpPr>
        <p:spPr>
          <a:xfrm>
            <a:off x="1025525" y="696913"/>
            <a:ext cx="4830763"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10" name="Footer Placeholder 9"/>
          <p:cNvSpPr>
            <a:spLocks noGrp="1"/>
          </p:cNvSpPr>
          <p:nvPr>
            <p:ph type="ftr" sz="quarter" idx="4"/>
          </p:nvPr>
        </p:nvSpPr>
        <p:spPr>
          <a:xfrm>
            <a:off x="0" y="8831580"/>
            <a:ext cx="5941299" cy="361897"/>
          </a:xfrm>
          <a:prstGeom prst="rect">
            <a:avLst/>
          </a:prstGeom>
        </p:spPr>
        <p:txBody>
          <a:bodyPr vert="horz" lIns="92446" tIns="46223" rIns="92446" bIns="46223" rtlCol="0" anchor="b"/>
          <a:lstStyle>
            <a:lvl1pPr marL="577787" indent="0" algn="l">
              <a:defRPr sz="1200"/>
            </a:lvl1pPr>
          </a:lstStyle>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1" name="Date Placeholder 10"/>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atin typeface="Segoe UI" pitchFamily="34" charset="0"/>
              </a:defRPr>
            </a:lvl1pPr>
          </a:lstStyle>
          <a:p>
            <a:fld id="{D51B1278-D92B-4AF3-A9C1-71DD298190CE}" type="datetimeFigureOut">
              <a:rPr lang="en-US" smtClean="0"/>
              <a:pPr/>
              <a:t>11/25/2014</a:t>
            </a:fld>
            <a:endParaRPr lang="en-US" dirty="0"/>
          </a:p>
        </p:txBody>
      </p:sp>
      <p:sp>
        <p:nvSpPr>
          <p:cNvPr id="12" name="Notes Placeholder 11"/>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29828" y="8829967"/>
            <a:ext cx="950392" cy="464820"/>
          </a:xfrm>
          <a:prstGeom prst="rect">
            <a:avLst/>
          </a:prstGeom>
        </p:spPr>
        <p:txBody>
          <a:bodyPr vert="horz" lIns="92446" tIns="46223" rIns="92446" bIns="46223"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5F3B204-BB3F-4BC9-83A7-9E815396C2B1}"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270974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16760A3-9CE3-4B70-B6DB-3D2B3DD94265}"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19101784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E752CE-A051-427B-9499-03B74A5D7DC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9719631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E752CE-A051-427B-9499-03B74A5D7DC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8691505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E752CE-A051-427B-9499-03B74A5D7DC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41482134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E752CE-A051-427B-9499-03B74A5D7DC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36836815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E752CE-A051-427B-9499-03B74A5D7DC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2337103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E752CE-A051-427B-9499-03B74A5D7DC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20613253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E752CE-A051-427B-9499-03B74A5D7DC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20613253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E752CE-A051-427B-9499-03B74A5D7DC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42223227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E752CE-A051-427B-9499-03B74A5D7DC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27231010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Microsoft Dynamics</a:t>
            </a:r>
          </a:p>
        </p:txBody>
      </p:sp>
      <p:sp>
        <p:nvSpPr>
          <p:cNvPr id="6" name="Date Placeholder 5"/>
          <p:cNvSpPr>
            <a:spLocks noGrp="1"/>
          </p:cNvSpPr>
          <p:nvPr>
            <p:ph type="dt" idx="12"/>
          </p:nvPr>
        </p:nvSpPr>
        <p:spPr/>
        <p:txBody>
          <a:bodyPr/>
          <a:lstStyle/>
          <a:p>
            <a:fld id="{6C3AE2E5-BF85-43A6-ACB3-1702BB7F3ABE}" type="datetime1">
              <a:rPr lang="en-US" smtClean="0">
                <a:solidFill>
                  <a:prstClr val="black"/>
                </a:solidFill>
              </a:rPr>
              <a:pPr/>
              <a:t>11/25/2014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8916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E752CE-A051-427B-9499-03B74A5D7DC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17080130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E752CE-A051-427B-9499-03B74A5D7DC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17080130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16760A3-9CE3-4B70-B6DB-3D2B3DD94265}"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19101784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E752CE-A051-427B-9499-03B74A5D7DC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682487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E752CE-A051-427B-9499-03B74A5D7DC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36713510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E752CE-A051-427B-9499-03B74A5D7DC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1983369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16760A3-9CE3-4B70-B6DB-3D2B3DD94265}"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19101784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73C2E83-7B64-4DA9-A6BD-F2309E174AAC}"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37528024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E752CE-A051-427B-9499-03B74A5D7DC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40208323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E752CE-A051-427B-9499-03B74A5D7DC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2124165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E752CE-A051-427B-9499-03B74A5D7DC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14626143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E752CE-A051-427B-9499-03B74A5D7DC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38961653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Microsoft Dynamics</a:t>
            </a:r>
            <a:endParaRPr lang="en-US" dirty="0" smtClean="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E752CE-A051-427B-9499-03B74A5D7DC9}" type="datetime1">
              <a:rPr lang="en-US" smtClean="0"/>
              <a:t>11/25/2014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27646338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WO color Non-bulleted tex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Microsoft Confidential</a:t>
            </a:r>
            <a:endParaRPr lang="en-US" dirty="0"/>
          </a:p>
        </p:txBody>
      </p:sp>
      <p:sp>
        <p:nvSpPr>
          <p:cNvPr id="4" name="Slide Number Placeholder 3"/>
          <p:cNvSpPr>
            <a:spLocks noGrp="1"/>
          </p:cNvSpPr>
          <p:nvPr>
            <p:ph type="sldNum" sz="quarter" idx="11"/>
          </p:nvPr>
        </p:nvSpPr>
        <p:spPr/>
        <p:txBody>
          <a:bodyPr/>
          <a:lstStyle/>
          <a:p>
            <a:fld id="{25B1B22E-D3C8-4129-8E85-2E5037E3E69B}" type="slidenum">
              <a:rPr lang="en-US" smtClean="0"/>
              <a:pPr/>
              <a:t>‹#›</a:t>
            </a:fld>
            <a:endParaRPr lang="en-US" dirty="0"/>
          </a:p>
        </p:txBody>
      </p:sp>
      <p:sp>
        <p:nvSpPr>
          <p:cNvPr id="6" name="Text Placeholder 5"/>
          <p:cNvSpPr>
            <a:spLocks noGrp="1"/>
          </p:cNvSpPr>
          <p:nvPr>
            <p:ph type="body" sz="quarter" idx="12"/>
          </p:nvPr>
        </p:nvSpPr>
        <p:spPr>
          <a:xfrm>
            <a:off x="274638" y="1439864"/>
            <a:ext cx="9204578" cy="1738938"/>
          </a:xfrm>
        </p:spPr>
        <p:txBody>
          <a:bodyPr/>
          <a:lstStyle>
            <a:lvl1pPr>
              <a:spcBef>
                <a:spcPts val="1200"/>
              </a:spcBef>
              <a:defRPr b="1">
                <a:gradFill>
                  <a:gsLst>
                    <a:gs pos="1250">
                      <a:schemeClr val="accent1"/>
                    </a:gs>
                    <a:gs pos="100000">
                      <a:schemeClr val="accent1"/>
                    </a:gs>
                  </a:gsLst>
                  <a:lin ang="5400000" scaled="0"/>
                </a:gradFill>
              </a:defRPr>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pic>
        <p:nvPicPr>
          <p:cNvPr id="8" name="Picture 7">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1809108199"/>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9" y="295274"/>
            <a:ext cx="9206411" cy="553998"/>
          </a:xfrm>
        </p:spPr>
        <p:txBody>
          <a:bodyPr/>
          <a:lstStyle>
            <a:lvl1pPr>
              <a:defRPr sz="4000" baseline="0"/>
            </a:lvl1pPr>
          </a:lstStyle>
          <a:p>
            <a:r>
              <a:rPr lang="en-US" dirty="0" smtClean="0"/>
              <a:t>Slide for Developer Code</a:t>
            </a:r>
            <a:endParaRPr lang="en-US" dirty="0"/>
          </a:p>
        </p:txBody>
      </p:sp>
      <p:sp>
        <p:nvSpPr>
          <p:cNvPr id="3" name="Rectangle 2"/>
          <p:cNvSpPr/>
          <p:nvPr userDrawn="1"/>
        </p:nvSpPr>
        <p:spPr bwMode="hidden">
          <a:xfrm>
            <a:off x="2" y="1212849"/>
            <a:ext cx="9693275" cy="5781676"/>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14060" y="1221158"/>
            <a:ext cx="9265157" cy="1641988"/>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14059" y="1212851"/>
            <a:ext cx="9265157" cy="2259080"/>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96932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a:xfrm>
            <a:off x="214061" y="295274"/>
            <a:ext cx="9267000" cy="553998"/>
          </a:xfrm>
        </p:spPr>
        <p:txBody>
          <a:bodyPr/>
          <a:lstStyle>
            <a:lvl1pPr>
              <a:defRPr sz="40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ection divi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66751" y="373063"/>
            <a:ext cx="6313488" cy="1128191"/>
          </a:xfrm>
          <a:prstGeom prst="rect">
            <a:avLst/>
          </a:prstGeom>
        </p:spPr>
        <p:txBody>
          <a:bodyPr/>
          <a:lstStyle>
            <a:lvl1pPr>
              <a:defRPr/>
            </a:lvl1pPr>
          </a:lstStyle>
          <a:p>
            <a:r>
              <a:rPr lang="en-US" dirty="0" smtClean="0"/>
              <a:t>click to edit section title style</a:t>
            </a:r>
            <a:endParaRPr lang="en-US" dirty="0"/>
          </a:p>
        </p:txBody>
      </p:sp>
      <p:sp>
        <p:nvSpPr>
          <p:cNvPr id="4" name="Picture Placeholder 3"/>
          <p:cNvSpPr>
            <a:spLocks noGrp="1"/>
          </p:cNvSpPr>
          <p:nvPr>
            <p:ph type="pic" sz="quarter" idx="10"/>
          </p:nvPr>
        </p:nvSpPr>
        <p:spPr>
          <a:xfrm>
            <a:off x="6988175" y="0"/>
            <a:ext cx="2705100" cy="6994525"/>
          </a:xfrm>
          <a:prstGeom prst="rect">
            <a:avLst/>
          </a:prstGeom>
        </p:spPr>
        <p:txBody>
          <a:bodyPr/>
          <a:lstStyle/>
          <a:p>
            <a:endParaRPr lang="en-US" dirty="0"/>
          </a:p>
        </p:txBody>
      </p:sp>
      <p:sp>
        <p:nvSpPr>
          <p:cNvPr id="7" name="Text Placeholder 7"/>
          <p:cNvSpPr>
            <a:spLocks noGrp="1"/>
          </p:cNvSpPr>
          <p:nvPr>
            <p:ph type="body" sz="quarter" idx="12" hasCustomPrompt="1"/>
          </p:nvPr>
        </p:nvSpPr>
        <p:spPr>
          <a:xfrm>
            <a:off x="593086" y="1847024"/>
            <a:ext cx="4253552" cy="541687"/>
          </a:xfrm>
          <a:prstGeom prst="rect">
            <a:avLst/>
          </a:prstGeom>
        </p:spPr>
        <p:txBody>
          <a:bodyPr/>
          <a:lstStyle>
            <a:lvl1pPr marL="0" indent="0">
              <a:buFont typeface="Arial" panose="020B0604020202020204" pitchFamily="34" charset="0"/>
              <a:buNone/>
              <a:defRPr sz="1400" b="0" baseline="0">
                <a:latin typeface="+mn-lt"/>
              </a:defRPr>
            </a:lvl1pPr>
          </a:lstStyle>
          <a:p>
            <a:pPr lvl="0"/>
            <a:r>
              <a:rPr lang="en-US" sz="1400" dirty="0" smtClean="0">
                <a:latin typeface="+mn-lt"/>
              </a:rPr>
              <a:t>Insert text here.</a:t>
            </a:r>
          </a:p>
          <a:p>
            <a:pPr lvl="0"/>
            <a:r>
              <a:rPr lang="en-US" sz="1400" dirty="0" smtClean="0">
                <a:latin typeface="+mn-lt"/>
              </a:rPr>
              <a:t>Insert more text here.</a:t>
            </a:r>
            <a:endParaRPr lang="en-US" dirty="0"/>
          </a:p>
        </p:txBody>
      </p:sp>
    </p:spTree>
    <p:extLst>
      <p:ext uri="{BB962C8B-B14F-4D97-AF65-F5344CB8AC3E}">
        <p14:creationId xmlns:p14="http://schemas.microsoft.com/office/powerpoint/2010/main" val="51624581"/>
      </p:ext>
    </p:extLst>
  </p:cSld>
  <p:clrMapOvr>
    <a:masterClrMapping/>
  </p:clrMapOvr>
  <p:transition>
    <p:fade/>
  </p:transition>
  <p:timing>
    <p:tnLst>
      <p:par>
        <p:cTn id="1" dur="indefinite" restart="never" nodeType="tmRoot"/>
      </p:par>
    </p:tnLst>
  </p:timing>
  <p:extLst>
    <p:ext uri="{DCECCB84-F9BA-43D5-87BE-67443E8EF086}">
      <p15:sldGuideLst xmlns="" xmlns:p15="http://schemas.microsoft.com/office/powerpoint/2012/main">
        <p15:guide id="1" pos="4397" userDrawn="1">
          <p15:clr>
            <a:srgbClr val="FBAE40"/>
          </p15:clr>
        </p15:guide>
        <p15:guide id="2" pos="3053"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WO color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439864"/>
            <a:ext cx="9204578" cy="1738938"/>
          </a:xfrm>
        </p:spPr>
        <p:txBody>
          <a:bodyPr/>
          <a:lstStyle>
            <a:lvl1pPr marL="0" indent="0">
              <a:buNone/>
              <a:defRPr lang="en-US" sz="4000" b="1" kern="1200" spc="0" baseline="0" dirty="0" smtClean="0">
                <a:gradFill>
                  <a:gsLst>
                    <a:gs pos="1250">
                      <a:schemeClr val="accent1"/>
                    </a:gs>
                    <a:gs pos="100000">
                      <a:schemeClr val="accent1"/>
                    </a:gs>
                  </a:gsLst>
                  <a:lin ang="5400000" scaled="0"/>
                </a:gradFill>
                <a:latin typeface="+mj-lt"/>
                <a:ea typeface="+mn-ea"/>
                <a:cs typeface="+mn-cs"/>
              </a:defRPr>
            </a:lvl1pPr>
            <a:lvl2pPr marL="0" indent="0">
              <a:buFontTx/>
              <a:buNone/>
              <a:defRPr sz="2000"/>
            </a:lvl2pPr>
            <a:lvl3pPr marL="338105" indent="-168258">
              <a:buFont typeface="Arial" pitchFamily="34" charset="0"/>
              <a:buChar char="•"/>
              <a:tabLst>
                <a:tab pos="338105" algn="l"/>
              </a:tabLst>
              <a:defRPr/>
            </a:lvl3pPr>
            <a:lvl4pPr marL="519063" indent="-180958">
              <a:buFont typeface="Arial" pitchFamily="34" charset="0"/>
              <a:buChar char="•"/>
              <a:defRPr/>
            </a:lvl4pPr>
            <a:lvl5pPr marL="631763" indent="-112702">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1"/>
          </p:nvPr>
        </p:nvSpPr>
        <p:spPr/>
        <p:txBody>
          <a:bodyPr/>
          <a:lstStyle/>
          <a:p>
            <a:r>
              <a:rPr lang="en-US" smtClean="0"/>
              <a:t>Microsoft Confidential</a:t>
            </a:r>
            <a:endParaRPr lang="en-US" dirty="0"/>
          </a:p>
        </p:txBody>
      </p:sp>
      <p:sp>
        <p:nvSpPr>
          <p:cNvPr id="4" name="Slide Number Placeholder 3"/>
          <p:cNvSpPr>
            <a:spLocks noGrp="1"/>
          </p:cNvSpPr>
          <p:nvPr>
            <p:ph type="sldNum" sz="quarter" idx="12"/>
          </p:nvPr>
        </p:nvSpPr>
        <p:spPr/>
        <p:txBody>
          <a:bodyPr/>
          <a:lstStyle/>
          <a:p>
            <a:fld id="{25B1B22E-D3C8-4129-8E85-2E5037E3E69B}" type="slidenum">
              <a:rPr lang="en-US" smtClean="0"/>
              <a:pPr/>
              <a:t>‹#›</a:t>
            </a:fld>
            <a:endParaRPr lang="en-US" dirty="0"/>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color Non-bulleted text">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smtClean="0"/>
              <a:t>Microsoft Confidential</a:t>
            </a:r>
            <a:endParaRPr lang="en-US" dirty="0"/>
          </a:p>
        </p:txBody>
      </p:sp>
      <p:sp>
        <p:nvSpPr>
          <p:cNvPr id="4" name="Slide Number Placeholder 3"/>
          <p:cNvSpPr>
            <a:spLocks noGrp="1"/>
          </p:cNvSpPr>
          <p:nvPr>
            <p:ph type="sldNum" sz="quarter" idx="12"/>
          </p:nvPr>
        </p:nvSpPr>
        <p:spPr/>
        <p:txBody>
          <a:bodyPr/>
          <a:lstStyle/>
          <a:p>
            <a:fld id="{25B1B22E-D3C8-4129-8E85-2E5037E3E69B}" type="slidenum">
              <a:rPr lang="en-US" smtClean="0"/>
              <a:pPr/>
              <a:t>‹#›</a:t>
            </a:fld>
            <a:endParaRPr lang="en-US" dirty="0"/>
          </a:p>
        </p:txBody>
      </p:sp>
      <p:sp>
        <p:nvSpPr>
          <p:cNvPr id="5" name="Title 4"/>
          <p:cNvSpPr>
            <a:spLocks noGrp="1"/>
          </p:cNvSpPr>
          <p:nvPr>
            <p:ph type="title"/>
          </p:nvPr>
        </p:nvSpPr>
        <p:spPr>
          <a:xfrm>
            <a:off x="274651" y="295274"/>
            <a:ext cx="9206410" cy="747897"/>
          </a:xfrm>
        </p:spPr>
        <p:txBody>
          <a:bodyPr/>
          <a:lstStyle/>
          <a:p>
            <a:r>
              <a:rPr lang="en-US" dirty="0" smtClean="0"/>
              <a:t>Click to edit Master title style</a:t>
            </a:r>
            <a:endParaRPr lang="en-US" dirty="0"/>
          </a:p>
        </p:txBody>
      </p:sp>
      <p:sp>
        <p:nvSpPr>
          <p:cNvPr id="8" name="Text Placeholder 7"/>
          <p:cNvSpPr>
            <a:spLocks noGrp="1"/>
          </p:cNvSpPr>
          <p:nvPr>
            <p:ph type="body" sz="quarter" idx="13"/>
          </p:nvPr>
        </p:nvSpPr>
        <p:spPr>
          <a:xfrm>
            <a:off x="274638" y="1439864"/>
            <a:ext cx="9204578" cy="17389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color 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439864"/>
            <a:ext cx="9204578" cy="173893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338105" indent="-168258">
              <a:buFont typeface="Arial" pitchFamily="34" charset="0"/>
              <a:buChar char="•"/>
              <a:tabLst>
                <a:tab pos="338105" algn="l"/>
              </a:tabLst>
              <a:defRPr/>
            </a:lvl3pPr>
            <a:lvl4pPr marL="519063" indent="-180958">
              <a:buFont typeface="Arial" pitchFamily="34" charset="0"/>
              <a:buChar char="•"/>
              <a:defRPr/>
            </a:lvl4pPr>
            <a:lvl5pPr marL="631763" indent="-112702">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1"/>
          </p:nvPr>
        </p:nvSpPr>
        <p:spPr/>
        <p:txBody>
          <a:bodyPr/>
          <a:lstStyle/>
          <a:p>
            <a:r>
              <a:rPr lang="en-US" smtClean="0"/>
              <a:t>Microsoft Confidential</a:t>
            </a:r>
            <a:endParaRPr lang="en-US" dirty="0"/>
          </a:p>
        </p:txBody>
      </p:sp>
      <p:sp>
        <p:nvSpPr>
          <p:cNvPr id="4" name="Slide Number Placeholder 3"/>
          <p:cNvSpPr>
            <a:spLocks noGrp="1"/>
          </p:cNvSpPr>
          <p:nvPr>
            <p:ph type="sldNum" sz="quarter" idx="12"/>
          </p:nvPr>
        </p:nvSpPr>
        <p:spPr/>
        <p:txBody>
          <a:bodyPr/>
          <a:lstStyle/>
          <a:p>
            <a:fld id="{25B1B22E-D3C8-4129-8E85-2E5037E3E69B}" type="slidenum">
              <a:rPr lang="en-US" smtClean="0"/>
              <a:pPr/>
              <a:t>‹#›</a:t>
            </a:fld>
            <a:endParaRPr lang="en-US" dirty="0"/>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69991978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TWO 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8" y="2126144"/>
            <a:ext cx="4368048" cy="2215991"/>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999037" y="2126144"/>
            <a:ext cx="4480181" cy="2215991"/>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2"/>
          </p:nvPr>
        </p:nvSpPr>
        <p:spPr/>
        <p:txBody>
          <a:bodyPr/>
          <a:lstStyle/>
          <a:p>
            <a:r>
              <a:rPr lang="en-US" smtClean="0"/>
              <a:t>Microsoft Confidential</a:t>
            </a:r>
            <a:endParaRPr lang="en-US" dirty="0"/>
          </a:p>
        </p:txBody>
      </p:sp>
      <p:sp>
        <p:nvSpPr>
          <p:cNvPr id="6" name="Slide Number Placeholder 5"/>
          <p:cNvSpPr>
            <a:spLocks noGrp="1"/>
          </p:cNvSpPr>
          <p:nvPr>
            <p:ph type="sldNum" sz="quarter" idx="13"/>
          </p:nvPr>
        </p:nvSpPr>
        <p:spPr/>
        <p:txBody>
          <a:bodyPr/>
          <a:lstStyle/>
          <a:p>
            <a:fld id="{25B1B22E-D3C8-4129-8E85-2E5037E3E69B}" type="slidenum">
              <a:rPr lang="en-US" smtClean="0"/>
              <a:pPr/>
              <a:t>‹#›</a:t>
            </a:fld>
            <a:endParaRPr lang="en-US" dirty="0"/>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3968534032"/>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8" y="2125664"/>
            <a:ext cx="4368048" cy="2215991"/>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5151437" y="2125664"/>
            <a:ext cx="4327781" cy="2215991"/>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12"/>
          </p:nvPr>
        </p:nvSpPr>
        <p:spPr/>
        <p:txBody>
          <a:bodyPr/>
          <a:lstStyle/>
          <a:p>
            <a:r>
              <a:rPr lang="en-US" smtClean="0"/>
              <a:t>Microsoft Confidential</a:t>
            </a:r>
            <a:endParaRPr lang="en-US" dirty="0"/>
          </a:p>
        </p:txBody>
      </p:sp>
      <p:sp>
        <p:nvSpPr>
          <p:cNvPr id="6" name="Slide Number Placeholder 5"/>
          <p:cNvSpPr>
            <a:spLocks noGrp="1"/>
          </p:cNvSpPr>
          <p:nvPr>
            <p:ph type="sldNum" sz="quarter" idx="13"/>
          </p:nvPr>
        </p:nvSpPr>
        <p:spPr/>
        <p:txBody>
          <a:bodyPr/>
          <a:lstStyle/>
          <a:p>
            <a:fld id="{25B1B22E-D3C8-4129-8E85-2E5037E3E69B}" type="slidenum">
              <a:rPr lang="en-US" smtClean="0"/>
              <a:pPr/>
              <a:t>‹#›</a:t>
            </a:fld>
            <a:endParaRPr lang="en-US" dirty="0"/>
          </a:p>
        </p:txBody>
      </p:sp>
      <p:pic>
        <p:nvPicPr>
          <p:cNvPr id="7" name="Picture 6">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a:xfrm>
            <a:off x="214059" y="6558135"/>
            <a:ext cx="3068588" cy="371475"/>
          </a:xfrm>
        </p:spPr>
        <p:txBody>
          <a:bodyPr/>
          <a:lstStyle/>
          <a:p>
            <a:r>
              <a:rPr lang="en-US" dirty="0" smtClean="0"/>
              <a:t>Microsoft Confidential</a:t>
            </a:r>
            <a:endParaRPr lang="en-US" dirty="0"/>
          </a:p>
        </p:txBody>
      </p:sp>
      <p:pic>
        <p:nvPicPr>
          <p:cNvPr id="10" name="Picture 9">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6" name="Picture 5">
            <a:hlinkClick r:id="" action="ppaction://hlinkshowjump?jump=nextslide"/>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809037" y="6100935"/>
            <a:ext cx="457200" cy="457200"/>
          </a:xfrm>
          <a:prstGeom prst="rect">
            <a:avLst/>
          </a:prstGeom>
        </p:spPr>
      </p:pic>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SECTION | DEMO BLUE 6">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sp>
        <p:nvSpPr>
          <p:cNvPr id="16" name="Rectangle 15"/>
          <p:cNvSpPr/>
          <p:nvPr userDrawn="1"/>
        </p:nvSpPr>
        <p:spPr bwMode="auto">
          <a:xfrm>
            <a:off x="2" y="4868863"/>
            <a:ext cx="3027362" cy="2125662"/>
          </a:xfrm>
          <a:prstGeom prst="rect">
            <a:avLst/>
          </a:prstGeom>
          <a:solidFill>
            <a:schemeClr val="accent1">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27" tIns="45714" rIns="91427" bIns="45714" numCol="1" rtlCol="0" anchor="ctr" anchorCtr="0" compatLnSpc="1">
            <a:prstTxWarp prst="textNoShape">
              <a:avLst/>
            </a:prstTxWarp>
          </a:bodyPr>
          <a:lstStyle/>
          <a:p>
            <a:pPr algn="ctr" defTabSz="91401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2" name="Rectangle 11"/>
          <p:cNvSpPr/>
          <p:nvPr userDrawn="1"/>
        </p:nvSpPr>
        <p:spPr bwMode="auto">
          <a:xfrm>
            <a:off x="1" y="1"/>
            <a:ext cx="3027361" cy="4868863"/>
          </a:xfrm>
          <a:prstGeom prst="rect">
            <a:avLst/>
          </a:prstGeom>
          <a:solidFill>
            <a:schemeClr val="accent2">
              <a:alpha val="90000"/>
            </a:schemeClr>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27" tIns="45714" rIns="91427" bIns="45714" numCol="1" rtlCol="0" anchor="ctr" anchorCtr="0" compatLnSpc="1">
            <a:prstTxWarp prst="textNoShape">
              <a:avLst/>
            </a:prstTxWarp>
          </a:bodyPr>
          <a:lstStyle/>
          <a:p>
            <a:pPr algn="ctr" defTabSz="914010"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Title 1"/>
          <p:cNvSpPr>
            <a:spLocks noGrp="1"/>
          </p:cNvSpPr>
          <p:nvPr>
            <p:ph type="title" hasCustomPrompt="1"/>
          </p:nvPr>
        </p:nvSpPr>
        <p:spPr bwMode="white">
          <a:xfrm>
            <a:off x="121828" y="278700"/>
            <a:ext cx="2905535" cy="2843837"/>
          </a:xfrm>
          <a:noFill/>
        </p:spPr>
        <p:txBody>
          <a:bodyPr lIns="146289" tIns="91431" rIns="146289" bIns="91431" anchor="t" anchorCtr="0"/>
          <a:lstStyle>
            <a:lvl1pPr>
              <a:defRPr sz="4800" spc="-100" baseline="0">
                <a:gradFill>
                  <a:gsLst>
                    <a:gs pos="5833">
                      <a:srgbClr val="FFFFFF"/>
                    </a:gs>
                    <a:gs pos="18000">
                      <a:srgbClr val="FFFFFF"/>
                    </a:gs>
                  </a:gsLst>
                  <a:lin ang="5400000" scaled="0"/>
                </a:gradFill>
              </a:defRPr>
            </a:lvl1pPr>
          </a:lstStyle>
          <a:p>
            <a:pPr lvl="0"/>
            <a:r>
              <a:rPr lang="en-US" dirty="0" smtClean="0"/>
              <a:t>Click to edit Master text styles</a:t>
            </a:r>
          </a:p>
        </p:txBody>
      </p:sp>
      <p:sp>
        <p:nvSpPr>
          <p:cNvPr id="3" name="Text Placeholder 2"/>
          <p:cNvSpPr>
            <a:spLocks noGrp="1"/>
          </p:cNvSpPr>
          <p:nvPr>
            <p:ph type="body" sz="quarter" idx="14"/>
          </p:nvPr>
        </p:nvSpPr>
        <p:spPr bwMode="ltGray">
          <a:xfrm>
            <a:off x="124785" y="4868865"/>
            <a:ext cx="2902577" cy="1379537"/>
          </a:xfrm>
          <a:noFill/>
        </p:spPr>
        <p:txBody>
          <a:bodyPr tIns="109717" bIns="109717">
            <a:noAutofit/>
          </a:bodyPr>
          <a:lstStyle>
            <a:lvl1pPr marL="0" indent="0">
              <a:spcBef>
                <a:spcPts val="0"/>
              </a:spcBef>
              <a:buNone/>
              <a:defRPr sz="1400" b="0">
                <a:solidFill>
                  <a:schemeClr val="bg1"/>
                </a:solidFill>
                <a:latin typeface="+mn-lt"/>
              </a:defRPr>
            </a:lvl1pPr>
          </a:lstStyle>
          <a:p>
            <a:pPr lvl="0"/>
            <a:r>
              <a:rPr lang="en-US" smtClean="0"/>
              <a:t>Click to edit Master text styles</a:t>
            </a:r>
          </a:p>
        </p:txBody>
      </p:sp>
    </p:spTree>
    <p:extLst>
      <p:ext uri="{BB962C8B-B14F-4D97-AF65-F5344CB8AC3E}">
        <p14:creationId xmlns:p14="http://schemas.microsoft.com/office/powerpoint/2010/main" val="21823225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9" y="295274"/>
            <a:ext cx="9206411" cy="553998"/>
          </a:xfrm>
          <a:prstGeom prst="rect">
            <a:avLst/>
          </a:prstGeom>
        </p:spPr>
        <p:txBody>
          <a:bodyPr vert="horz" wrap="square" lIns="146289" tIns="0" rIns="146289" bIns="0" rtlCol="0" anchor="t">
            <a:sp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37" y="1439864"/>
            <a:ext cx="9204579" cy="1738938"/>
          </a:xfrm>
          <a:prstGeom prst="rect">
            <a:avLst/>
          </a:prstGeom>
        </p:spPr>
        <p:txBody>
          <a:bodyPr vert="horz" wrap="square" lIns="146289" tIns="0" rIns="146289"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3"/>
          </p:nvPr>
        </p:nvSpPr>
        <p:spPr>
          <a:xfrm>
            <a:off x="214059" y="6697664"/>
            <a:ext cx="3068588" cy="371475"/>
          </a:xfrm>
          <a:prstGeom prst="rect">
            <a:avLst/>
          </a:prstGeom>
        </p:spPr>
        <p:txBody>
          <a:bodyPr vert="horz" lIns="0" tIns="45716" rIns="91431" bIns="45716" rtlCol="0" anchor="ctr"/>
          <a:lstStyle>
            <a:lvl1pPr algn="l">
              <a:defRPr sz="1200">
                <a:gradFill>
                  <a:gsLst>
                    <a:gs pos="0">
                      <a:schemeClr val="bg2">
                        <a:lumMod val="75000"/>
                      </a:schemeClr>
                    </a:gs>
                    <a:gs pos="100000">
                      <a:schemeClr val="bg2">
                        <a:lumMod val="75000"/>
                      </a:schemeClr>
                    </a:gs>
                  </a:gsLst>
                  <a:lin ang="5400000" scaled="0"/>
                </a:gradFill>
              </a:defRPr>
            </a:lvl1pPr>
          </a:lstStyle>
          <a:p>
            <a:r>
              <a:rPr lang="en-US" dirty="0" smtClean="0"/>
              <a:t>Microsoft Confidential</a:t>
            </a:r>
            <a:endParaRPr lang="en-US" dirty="0"/>
          </a:p>
        </p:txBody>
      </p:sp>
      <p:sp>
        <p:nvSpPr>
          <p:cNvPr id="5" name="Slide Number Placeholder 4"/>
          <p:cNvSpPr>
            <a:spLocks noGrp="1"/>
          </p:cNvSpPr>
          <p:nvPr>
            <p:ph type="sldNum" sz="quarter" idx="4"/>
          </p:nvPr>
        </p:nvSpPr>
        <p:spPr>
          <a:xfrm>
            <a:off x="7217371" y="6695371"/>
            <a:ext cx="2261847" cy="371475"/>
          </a:xfrm>
          <a:prstGeom prst="rect">
            <a:avLst/>
          </a:prstGeom>
        </p:spPr>
        <p:txBody>
          <a:bodyPr vert="horz" lIns="91431" tIns="45716" rIns="0" bIns="45716" rtlCol="0" anchor="ctr"/>
          <a:lstStyle>
            <a:lvl1pPr algn="r">
              <a:defRPr sz="1200">
                <a:gradFill>
                  <a:gsLst>
                    <a:gs pos="0">
                      <a:schemeClr val="bg2">
                        <a:lumMod val="75000"/>
                      </a:schemeClr>
                    </a:gs>
                    <a:gs pos="100000">
                      <a:schemeClr val="bg2">
                        <a:lumMod val="75000"/>
                      </a:schemeClr>
                    </a:gs>
                  </a:gsLst>
                  <a:lin ang="5400000" scaled="0"/>
                </a:gradFill>
              </a:defRPr>
            </a:lvl1pPr>
          </a:lstStyle>
          <a:p>
            <a:fld id="{25B1B22E-D3C8-4129-8E85-2E5037E3E69B}" type="slidenum">
              <a:rPr lang="en-US" smtClean="0"/>
              <a:pPr/>
              <a:t>‹#›</a:t>
            </a:fld>
            <a:endParaRPr lang="en-US" dirty="0"/>
          </a:p>
        </p:txBody>
      </p:sp>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10" r:id="rId1"/>
    <p:sldLayoutId id="2147484098" r:id="rId2"/>
    <p:sldLayoutId id="2147484087" r:id="rId3"/>
    <p:sldLayoutId id="2147484187" r:id="rId4"/>
    <p:sldLayoutId id="2147484099" r:id="rId5"/>
    <p:sldLayoutId id="2147484100" r:id="rId6"/>
    <p:sldLayoutId id="2147484092" r:id="rId7"/>
    <p:sldLayoutId id="2147484093" r:id="rId8"/>
    <p:sldLayoutId id="2147484204" r:id="rId9"/>
    <p:sldLayoutId id="2147484094" r:id="rId10"/>
    <p:sldLayoutId id="2147484096" r:id="rId11"/>
    <p:sldLayoutId id="2147484213" r:id="rId1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4000" b="1" kern="1200" cap="none" spc="-102" baseline="0" dirty="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0" marR="0" indent="0" algn="l" defTabSz="932651" rtl="0" eaLnBrk="1" fontAlgn="auto" latinLnBrk="0" hangingPunct="1">
        <a:lnSpc>
          <a:spcPct val="90000"/>
        </a:lnSpc>
        <a:spcBef>
          <a:spcPts val="1200"/>
        </a:spcBef>
        <a:spcAft>
          <a:spcPts val="0"/>
        </a:spcAft>
        <a:buClrTx/>
        <a:buSzPct val="90000"/>
        <a:buFont typeface="Arial" pitchFamily="34" charset="0"/>
        <a:buNone/>
        <a:tabLst/>
        <a:defRPr sz="4000" b="1" kern="1200" spc="0" baseline="0">
          <a:gradFill>
            <a:gsLst>
              <a:gs pos="1250">
                <a:schemeClr val="tx1"/>
              </a:gs>
              <a:gs pos="100000">
                <a:schemeClr val="tx1"/>
              </a:gs>
            </a:gsLst>
            <a:lin ang="5400000" scaled="0"/>
          </a:gradFill>
          <a:latin typeface="+mj-lt"/>
          <a:ea typeface="+mn-ea"/>
          <a:cs typeface="+mn-cs"/>
        </a:defRPr>
      </a:lvl1pPr>
      <a:lvl2pPr marL="4763"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2pPr>
      <a:lvl3pPr marL="0"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3pPr>
      <a:lvl4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4pPr>
      <a:lvl5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slide" Target="slide3.xml"/><Relationship Id="rId7" Type="http://schemas.openxmlformats.org/officeDocument/2006/relationships/slide" Target="slide32.xm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slide" Target="slide28.xml"/><Relationship Id="rId5" Type="http://schemas.openxmlformats.org/officeDocument/2006/relationships/slide" Target="slide16.xml"/><Relationship Id="rId10" Type="http://schemas.openxmlformats.org/officeDocument/2006/relationships/image" Target="../media/image5.jpeg"/><Relationship Id="rId4" Type="http://schemas.openxmlformats.org/officeDocument/2006/relationships/slide" Target="slide6.xml"/><Relationship Id="rId9"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microsoft.com/en-us/dynamics/crm-customer-center/view-your-user-profile.aspx" TargetMode="Externa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33.png"/><Relationship Id="rId4" Type="http://schemas.openxmlformats.org/officeDocument/2006/relationships/image" Target="../media/image32.pn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hyperlink" Target="http://www.microsoft.com/en-us/dynamics/crm-customer-center/business-process-solutions-available-for-download.aspx" TargetMode="External"/><Relationship Id="rId2" Type="http://schemas.openxmlformats.org/officeDocument/2006/relationships/hyperlink" Target="http://www.microsoft.com/en-us/dynamics/crm-customer-center/add-ready-to-use-business-processes.aspx" TargetMode="Externa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hyperlink" Target="mailto:mscrmdf@microsoft.com?subject=eBook:%20Edit%20a%20business%20process%20(/1:help/2:V7.0/3:V7.0.0/4:eBook-Customize-a-business-process.ppt/5:None/6:en-us/7:Both)&amp;body=Thanks%20for%20taking%20the%20time%20to%20send%20us%20your%20feedback.%20What%20would%20you%20like%20to%20let%20us%20know%20about%20this%20eBook?" TargetMode="External"/><Relationship Id="rId2" Type="http://schemas.openxmlformats.org/officeDocument/2006/relationships/slideLayout" Target="../slideLayouts/slideLayout8.xml"/><Relationship Id="rId1" Type="http://schemas.openxmlformats.org/officeDocument/2006/relationships/tags" Target="../tags/tag1.xml"/><Relationship Id="rId4" Type="http://schemas.openxmlformats.org/officeDocument/2006/relationships/hyperlink" Target="http://www.crmcustomercenter.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go.microsoft.com/fwlink/p/?LinkID=321480"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3000" r="-6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1828" y="278700"/>
            <a:ext cx="2905535" cy="2012841"/>
          </a:xfrm>
        </p:spPr>
        <p:txBody>
          <a:bodyPr/>
          <a:lstStyle/>
          <a:p>
            <a:r>
              <a:rPr lang="en-US" sz="4400" dirty="0" smtClean="0"/>
              <a:t>Customize a business process</a:t>
            </a:r>
            <a:endParaRPr lang="en-US" sz="4400" dirty="0"/>
          </a:p>
        </p:txBody>
      </p:sp>
      <p:sp>
        <p:nvSpPr>
          <p:cNvPr id="3" name="Text Placeholder 2"/>
          <p:cNvSpPr>
            <a:spLocks noGrp="1"/>
          </p:cNvSpPr>
          <p:nvPr>
            <p:ph type="body" sz="quarter" idx="14"/>
          </p:nvPr>
        </p:nvSpPr>
        <p:spPr>
          <a:xfrm>
            <a:off x="-15887" y="4868865"/>
            <a:ext cx="3100736" cy="1379537"/>
          </a:xfrm>
        </p:spPr>
        <p:txBody>
          <a:bodyPr/>
          <a:lstStyle/>
          <a:p>
            <a:r>
              <a:rPr lang="en-US" dirty="0" smtClean="0"/>
              <a:t>[Brief description here]</a:t>
            </a:r>
            <a:endParaRPr lang="en-US" dirty="0"/>
          </a:p>
          <a:p>
            <a:endParaRPr lang="en-US" dirty="0" smtClean="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r>
              <a:rPr lang="en-US" dirty="0" smtClean="0"/>
              <a:t>        [Insert logo here]</a:t>
            </a:r>
            <a:endParaRPr lang="en-US" dirty="0" smtClean="0"/>
          </a:p>
          <a:p>
            <a:endParaRPr lang="en-US" dirty="0"/>
          </a:p>
          <a:p>
            <a:endParaRPr lang="en-US" dirty="0"/>
          </a:p>
        </p:txBody>
      </p:sp>
      <p:sp>
        <p:nvSpPr>
          <p:cNvPr id="5" name="TextBox 4"/>
          <p:cNvSpPr txBox="1"/>
          <p:nvPr/>
        </p:nvSpPr>
        <p:spPr>
          <a:xfrm>
            <a:off x="8125098" y="5602071"/>
            <a:ext cx="1633492" cy="1043363"/>
          </a:xfrm>
          <a:prstGeom prst="rect">
            <a:avLst/>
          </a:prstGeom>
          <a:noFill/>
        </p:spPr>
        <p:txBody>
          <a:bodyPr wrap="square" lIns="182880" tIns="146304" rIns="182880" bIns="146304" rtlCol="0">
            <a:spAutoFit/>
          </a:bodyPr>
          <a:lstStyle/>
          <a:p>
            <a:pPr algn="ctr">
              <a:lnSpc>
                <a:spcPct val="90000"/>
              </a:lnSpc>
              <a:spcAft>
                <a:spcPts val="600"/>
              </a:spcAft>
            </a:pPr>
            <a:r>
              <a:rPr lang="en-US" dirty="0" smtClean="0">
                <a:solidFill>
                  <a:schemeClr val="bg1"/>
                </a:solidFill>
              </a:rPr>
              <a:t>for Managers and Admins</a:t>
            </a:r>
            <a:endParaRPr lang="en-US"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568836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 to know the business process editor</a:t>
            </a:r>
            <a:endParaRPr lang="en-US" dirty="0"/>
          </a:p>
        </p:txBody>
      </p:sp>
      <p:pic>
        <p:nvPicPr>
          <p:cNvPr id="3" name="Picture 2"/>
          <p:cNvPicPr>
            <a:picLocks noChangeAspect="1"/>
          </p:cNvPicPr>
          <p:nvPr/>
        </p:nvPicPr>
        <p:blipFill rotWithShape="1">
          <a:blip r:embed="rId2"/>
          <a:srcRect b="8659"/>
          <a:stretch/>
        </p:blipFill>
        <p:spPr>
          <a:xfrm>
            <a:off x="4157410" y="900272"/>
            <a:ext cx="5365741" cy="5167154"/>
          </a:xfrm>
          <a:prstGeom prst="rect">
            <a:avLst/>
          </a:prstGeom>
          <a:ln>
            <a:solidFill>
              <a:schemeClr val="bg1">
                <a:lumMod val="85000"/>
              </a:schemeClr>
            </a:solidFill>
          </a:ln>
        </p:spPr>
      </p:pic>
      <p:sp>
        <p:nvSpPr>
          <p:cNvPr id="4" name="Line Callout 1 (Accent Bar) 3"/>
          <p:cNvSpPr/>
          <p:nvPr/>
        </p:nvSpPr>
        <p:spPr bwMode="auto">
          <a:xfrm flipH="1">
            <a:off x="661030" y="2482061"/>
            <a:ext cx="2677389" cy="954107"/>
          </a:xfrm>
          <a:prstGeom prst="accentCallout1">
            <a:avLst>
              <a:gd name="adj1" fmla="val 14903"/>
              <a:gd name="adj2" fmla="val 4362"/>
              <a:gd name="adj3" fmla="val -67783"/>
              <a:gd name="adj4" fmla="val -40161"/>
            </a:avLst>
          </a:prstGeom>
          <a:ln>
            <a:solidFill>
              <a:schemeClr val="accent5"/>
            </a:solidFill>
            <a:tailEnd type="diamond"/>
          </a:ln>
        </p:spPr>
        <p:txBody>
          <a:bodyPr wrap="square">
            <a:spAutoFit/>
          </a:bodyPr>
          <a:lstStyle/>
          <a:p>
            <a:r>
              <a:rPr lang="en-US" sz="1400" dirty="0" smtClean="0">
                <a:latin typeface="Segoe UI" panose="020B0502040204020203" pitchFamily="34" charset="0"/>
                <a:ea typeface="Segoe UI" panose="020B0502040204020203" pitchFamily="34" charset="0"/>
                <a:cs typeface="Segoe UI" panose="020B0502040204020203" pitchFamily="34" charset="0"/>
              </a:rPr>
              <a:t>Each box is a </a:t>
            </a:r>
            <a:r>
              <a:rPr lang="en-US" sz="1400" b="1" dirty="0" smtClean="0">
                <a:latin typeface="Segoe UI" panose="020B0502040204020203" pitchFamily="34" charset="0"/>
                <a:ea typeface="Segoe UI" panose="020B0502040204020203" pitchFamily="34" charset="0"/>
                <a:cs typeface="Segoe UI" panose="020B0502040204020203" pitchFamily="34" charset="0"/>
              </a:rPr>
              <a:t>stage</a:t>
            </a:r>
            <a:r>
              <a:rPr lang="en-US" sz="1400" dirty="0" smtClean="0">
                <a:latin typeface="Segoe UI" panose="020B0502040204020203" pitchFamily="34" charset="0"/>
                <a:ea typeface="Segoe UI" panose="020B0502040204020203" pitchFamily="34" charset="0"/>
                <a:cs typeface="Segoe UI" panose="020B0502040204020203" pitchFamily="34" charset="0"/>
              </a:rPr>
              <a:t> in the business process. Choose </a:t>
            </a:r>
            <a:r>
              <a:rPr lang="en-US" sz="1400" b="1" dirty="0" smtClean="0">
                <a:latin typeface="Segoe UI" panose="020B0502040204020203" pitchFamily="34" charset="0"/>
                <a:ea typeface="Segoe UI" panose="020B0502040204020203" pitchFamily="34" charset="0"/>
                <a:cs typeface="Segoe UI" panose="020B0502040204020203" pitchFamily="34" charset="0"/>
              </a:rPr>
              <a:t>Stage Name</a:t>
            </a:r>
            <a:r>
              <a:rPr lang="en-US" sz="1400" dirty="0" smtClean="0">
                <a:latin typeface="Segoe UI" panose="020B0502040204020203" pitchFamily="34" charset="0"/>
                <a:ea typeface="Segoe UI" panose="020B0502040204020203" pitchFamily="34" charset="0"/>
                <a:cs typeface="Segoe UI" panose="020B0502040204020203" pitchFamily="34" charset="0"/>
              </a:rPr>
              <a:t> to change the name.</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sp>
        <p:nvSpPr>
          <p:cNvPr id="5" name="Line Callout 1 (Accent Bar) 4"/>
          <p:cNvSpPr/>
          <p:nvPr/>
        </p:nvSpPr>
        <p:spPr bwMode="auto">
          <a:xfrm flipH="1">
            <a:off x="661027" y="1320011"/>
            <a:ext cx="2677395" cy="738664"/>
          </a:xfrm>
          <a:prstGeom prst="accentCallout1">
            <a:avLst>
              <a:gd name="adj1" fmla="val 14903"/>
              <a:gd name="adj2" fmla="val 4362"/>
              <a:gd name="adj3" fmla="val 12954"/>
              <a:gd name="adj4" fmla="val -34098"/>
            </a:avLst>
          </a:prstGeom>
          <a:ln>
            <a:solidFill>
              <a:schemeClr val="accent5"/>
            </a:solidFill>
            <a:tailEnd type="diamond"/>
          </a:ln>
        </p:spPr>
        <p:txBody>
          <a:bodyPr wrap="square">
            <a:spAutoFit/>
          </a:bodyPr>
          <a:lstStyle/>
          <a:p>
            <a:r>
              <a:rPr lang="en-US" sz="1400" smtClean="0">
                <a:latin typeface="Segoe UI" panose="020B0502040204020203" pitchFamily="34" charset="0"/>
                <a:ea typeface="Segoe UI" panose="020B0502040204020203" pitchFamily="34" charset="0"/>
                <a:cs typeface="Segoe UI" panose="020B0502040204020203" pitchFamily="34" charset="0"/>
              </a:rPr>
              <a:t>You can edit details like the business process name and description.</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sp>
        <p:nvSpPr>
          <p:cNvPr id="6" name="Line Callout 1 (Accent Bar) 5"/>
          <p:cNvSpPr/>
          <p:nvPr/>
        </p:nvSpPr>
        <p:spPr bwMode="auto">
          <a:xfrm flipH="1">
            <a:off x="661028" y="3701261"/>
            <a:ext cx="2677392" cy="307777"/>
          </a:xfrm>
          <a:prstGeom prst="accentCallout1">
            <a:avLst>
              <a:gd name="adj1" fmla="val 14903"/>
              <a:gd name="adj2" fmla="val 4362"/>
              <a:gd name="adj3" fmla="val -592831"/>
              <a:gd name="adj4" fmla="val -95959"/>
            </a:avLst>
          </a:prstGeom>
          <a:ln>
            <a:solidFill>
              <a:schemeClr val="accent5"/>
            </a:solidFill>
            <a:tailEnd type="diamond"/>
          </a:ln>
        </p:spPr>
        <p:txBody>
          <a:bodyPr wrap="square">
            <a:spAutoFit/>
          </a:bodyPr>
          <a:lstStyle/>
          <a:p>
            <a:r>
              <a:rPr lang="en-US" sz="1400" dirty="0" smtClean="0">
                <a:latin typeface="Segoe UI" panose="020B0502040204020203" pitchFamily="34" charset="0"/>
                <a:ea typeface="Segoe UI" panose="020B0502040204020203" pitchFamily="34" charset="0"/>
                <a:cs typeface="Segoe UI" panose="020B0502040204020203" pitchFamily="34" charset="0"/>
              </a:rPr>
              <a:t>Each stage contains </a:t>
            </a:r>
            <a:r>
              <a:rPr lang="en-US" sz="1400" b="1" dirty="0" smtClean="0">
                <a:latin typeface="Segoe UI" panose="020B0502040204020203" pitchFamily="34" charset="0"/>
                <a:ea typeface="Segoe UI" panose="020B0502040204020203" pitchFamily="34" charset="0"/>
                <a:cs typeface="Segoe UI" panose="020B0502040204020203" pitchFamily="34" charset="0"/>
              </a:rPr>
              <a:t>steps</a:t>
            </a:r>
            <a:r>
              <a:rPr lang="en-US" sz="1400" dirty="0" smtClean="0">
                <a:latin typeface="Segoe UI" panose="020B0502040204020203" pitchFamily="34" charset="0"/>
                <a:ea typeface="Segoe UI" panose="020B0502040204020203" pitchFamily="34" charset="0"/>
                <a:cs typeface="Segoe UI" panose="020B0502040204020203" pitchFamily="34" charset="0"/>
              </a:rPr>
              <a:t>.</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sp>
        <p:nvSpPr>
          <p:cNvPr id="7" name="Line Callout 1 (Accent Bar) 6"/>
          <p:cNvSpPr/>
          <p:nvPr/>
        </p:nvSpPr>
        <p:spPr bwMode="auto">
          <a:xfrm flipH="1">
            <a:off x="661030" y="4388497"/>
            <a:ext cx="2677391" cy="1384995"/>
          </a:xfrm>
          <a:prstGeom prst="accentCallout1">
            <a:avLst>
              <a:gd name="adj1" fmla="val 14903"/>
              <a:gd name="adj2" fmla="val 4362"/>
              <a:gd name="adj3" fmla="val -83984"/>
              <a:gd name="adj4" fmla="val -57667"/>
            </a:avLst>
          </a:prstGeom>
          <a:ln>
            <a:solidFill>
              <a:schemeClr val="accent5"/>
            </a:solidFill>
            <a:tailEnd type="diamond"/>
          </a:ln>
        </p:spPr>
        <p:txBody>
          <a:bodyPr wrap="square">
            <a:spAutoFit/>
          </a:bodyPr>
          <a:lstStyle/>
          <a:p>
            <a:r>
              <a:rPr lang="en-US" sz="1400" dirty="0" smtClean="0">
                <a:latin typeface="Segoe UI" panose="020B0502040204020203" pitchFamily="34" charset="0"/>
                <a:ea typeface="Segoe UI" panose="020B0502040204020203" pitchFamily="34" charset="0"/>
                <a:cs typeface="Segoe UI" panose="020B0502040204020203" pitchFamily="34" charset="0"/>
              </a:rPr>
              <a:t>If your process needs to change under certain conditions, you can create a </a:t>
            </a:r>
            <a:r>
              <a:rPr lang="en-US" sz="1400" b="1" dirty="0" smtClean="0">
                <a:latin typeface="Segoe UI" panose="020B0502040204020203" pitchFamily="34" charset="0"/>
                <a:ea typeface="Segoe UI" panose="020B0502040204020203" pitchFamily="34" charset="0"/>
                <a:cs typeface="Segoe UI" panose="020B0502040204020203" pitchFamily="34" charset="0"/>
              </a:rPr>
              <a:t>branch</a:t>
            </a:r>
            <a:r>
              <a:rPr lang="en-US" sz="1400" dirty="0" smtClean="0">
                <a:latin typeface="Segoe UI" panose="020B0502040204020203" pitchFamily="34" charset="0"/>
                <a:ea typeface="Segoe UI" panose="020B0502040204020203" pitchFamily="34" charset="0"/>
                <a:cs typeface="Segoe UI" panose="020B0502040204020203" pitchFamily="34" charset="0"/>
              </a:rPr>
              <a:t> with different stages, and then merge back into your main process.</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228298115"/>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a:t>a</a:t>
            </a:r>
            <a:r>
              <a:rPr lang="en-US" sz="4400" dirty="0" smtClean="0"/>
              <a:t>dd a </a:t>
            </a:r>
            <a:r>
              <a:rPr lang="en-US" sz="4400" smtClean="0"/>
              <a:t>new stage to your process</a:t>
            </a:r>
            <a:endParaRPr lang="en-US" sz="4400" dirty="0"/>
          </a:p>
        </p:txBody>
      </p:sp>
      <p:sp>
        <p:nvSpPr>
          <p:cNvPr id="11" name="TextBox 10"/>
          <p:cNvSpPr txBox="1"/>
          <p:nvPr/>
        </p:nvSpPr>
        <p:spPr>
          <a:xfrm>
            <a:off x="2103912" y="2325707"/>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sp>
        <p:nvSpPr>
          <p:cNvPr id="12" name="TextBox 11"/>
          <p:cNvSpPr txBox="1"/>
          <p:nvPr/>
        </p:nvSpPr>
        <p:spPr>
          <a:xfrm>
            <a:off x="1423326" y="2827454"/>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a:solidFill>
                  <a:schemeClr val="accent5"/>
                </a:solidFill>
              </a:rPr>
              <a:t>2</a:t>
            </a:r>
            <a:endParaRPr lang="en-US" sz="2400" dirty="0" smtClean="0">
              <a:solidFill>
                <a:schemeClr val="accent5"/>
              </a:solidFill>
            </a:endParaRPr>
          </a:p>
        </p:txBody>
      </p:sp>
      <p:sp>
        <p:nvSpPr>
          <p:cNvPr id="4" name="TextBox 3"/>
          <p:cNvSpPr txBox="1"/>
          <p:nvPr/>
        </p:nvSpPr>
        <p:spPr>
          <a:xfrm>
            <a:off x="6045278" y="1463997"/>
            <a:ext cx="3494962" cy="1264962"/>
          </a:xfrm>
          <a:prstGeom prst="rect">
            <a:avLst/>
          </a:prstGeom>
          <a:noFill/>
        </p:spPr>
        <p:txBody>
          <a:bodyPr wrap="square" lIns="182880" tIns="146304" rIns="182880" bIns="146304" rtlCol="0">
            <a:spAutoFit/>
          </a:bodyPr>
          <a:lstStyle/>
          <a:p>
            <a:pPr>
              <a:lnSpc>
                <a:spcPct val="90000"/>
              </a:lnSpc>
              <a:spcAft>
                <a:spcPts val="600"/>
              </a:spcAft>
            </a:pPr>
            <a:r>
              <a:rPr lang="en-US" sz="1400" dirty="0"/>
              <a:t>In our example</a:t>
            </a:r>
            <a:r>
              <a:rPr lang="en-US" sz="1400"/>
              <a:t>, </a:t>
            </a:r>
            <a:r>
              <a:rPr lang="en-US" sz="1400" smtClean="0"/>
              <a:t>we want to </a:t>
            </a:r>
            <a:r>
              <a:rPr lang="en-US" sz="1400" dirty="0"/>
              <a:t>add a stage </a:t>
            </a:r>
            <a:r>
              <a:rPr lang="en-US" sz="1400"/>
              <a:t>called </a:t>
            </a:r>
            <a:r>
              <a:rPr lang="en-US" sz="1400" b="1" smtClean="0"/>
              <a:t>Generate Proposal</a:t>
            </a:r>
            <a:r>
              <a:rPr lang="en-US" sz="1400" smtClean="0"/>
              <a:t> after the </a:t>
            </a:r>
            <a:r>
              <a:rPr lang="en-US" sz="1400" b="1" smtClean="0"/>
              <a:t>Develop</a:t>
            </a:r>
            <a:r>
              <a:rPr lang="en-US" sz="1400" smtClean="0"/>
              <a:t> stage. This new stage includes </a:t>
            </a:r>
            <a:r>
              <a:rPr lang="en-US" sz="1400" dirty="0" smtClean="0"/>
              <a:t>the </a:t>
            </a:r>
            <a:r>
              <a:rPr lang="en-US" sz="1400" smtClean="0"/>
              <a:t>steps for drafting </a:t>
            </a:r>
            <a:r>
              <a:rPr lang="en-US" sz="1400" dirty="0" smtClean="0"/>
              <a:t>a proposal to send a lead who is almost ready </a:t>
            </a:r>
            <a:r>
              <a:rPr lang="en-US" sz="1400" smtClean="0"/>
              <a:t>to buy.</a:t>
            </a:r>
            <a:endParaRPr lang="en-US" sz="1400" dirty="0" smtClean="0"/>
          </a:p>
        </p:txBody>
      </p:sp>
      <p:pic>
        <p:nvPicPr>
          <p:cNvPr id="2" name="Picture 1"/>
          <p:cNvPicPr>
            <a:picLocks noChangeAspect="1"/>
          </p:cNvPicPr>
          <p:nvPr/>
        </p:nvPicPr>
        <p:blipFill rotWithShape="1">
          <a:blip r:embed="rId3"/>
          <a:srcRect b="26372"/>
          <a:stretch/>
        </p:blipFill>
        <p:spPr>
          <a:xfrm>
            <a:off x="214061" y="1157446"/>
            <a:ext cx="5365741" cy="4165181"/>
          </a:xfrm>
          <a:prstGeom prst="rect">
            <a:avLst/>
          </a:prstGeom>
          <a:ln>
            <a:solidFill>
              <a:schemeClr val="bg1">
                <a:lumMod val="85000"/>
              </a:schemeClr>
            </a:solidFill>
          </a:ln>
        </p:spPr>
      </p:pic>
      <p:sp>
        <p:nvSpPr>
          <p:cNvPr id="16" name="Line Callout 1 (Accent Bar) 15"/>
          <p:cNvSpPr/>
          <p:nvPr/>
        </p:nvSpPr>
        <p:spPr bwMode="auto">
          <a:xfrm>
            <a:off x="6309793" y="4443167"/>
            <a:ext cx="2693884" cy="307777"/>
          </a:xfrm>
          <a:prstGeom prst="accentCallout1">
            <a:avLst>
              <a:gd name="adj1" fmla="val 28921"/>
              <a:gd name="adj2" fmla="val -2026"/>
              <a:gd name="adj3" fmla="val 248276"/>
              <a:gd name="adj4" fmla="val -201149"/>
            </a:avLst>
          </a:prstGeom>
          <a:ln>
            <a:solidFill>
              <a:schemeClr val="accent5"/>
            </a:solidFill>
            <a:tailEnd type="diamond"/>
          </a:ln>
        </p:spPr>
        <p:txBody>
          <a:bodyPr wrap="square">
            <a:spAutoFit/>
          </a:bodyPr>
          <a:lstStyle/>
          <a:p>
            <a:r>
              <a:rPr lang="en-US" sz="1400" smtClean="0"/>
              <a:t>Choose </a:t>
            </a:r>
            <a:r>
              <a:rPr lang="en-US" sz="1400" b="1" smtClean="0"/>
              <a:t>Insert stage</a:t>
            </a:r>
            <a:r>
              <a:rPr lang="en-US" sz="1400" smtClean="0"/>
              <a:t>.</a:t>
            </a:r>
            <a:endParaRPr lang="en-US" sz="1400" dirty="0"/>
          </a:p>
        </p:txBody>
      </p:sp>
    </p:spTree>
    <p:extLst>
      <p:ext uri="{BB962C8B-B14F-4D97-AF65-F5344CB8AC3E}">
        <p14:creationId xmlns:p14="http://schemas.microsoft.com/office/powerpoint/2010/main" val="3657839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smtClean="0"/>
              <a:t>name your </a:t>
            </a:r>
            <a:r>
              <a:rPr lang="en-US" sz="4400" dirty="0" smtClean="0"/>
              <a:t>new stage</a:t>
            </a:r>
            <a:endParaRPr lang="en-US" sz="4400" dirty="0"/>
          </a:p>
        </p:txBody>
      </p:sp>
      <p:sp>
        <p:nvSpPr>
          <p:cNvPr id="16" name="Rectangle 15"/>
          <p:cNvSpPr/>
          <p:nvPr/>
        </p:nvSpPr>
        <p:spPr bwMode="auto">
          <a:xfrm>
            <a:off x="1966007" y="3734025"/>
            <a:ext cx="228600" cy="762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p:nvPicPr>
        <p:blipFill rotWithShape="1">
          <a:blip r:embed="rId3"/>
          <a:srcRect t="12109" b="26854"/>
          <a:stretch/>
        </p:blipFill>
        <p:spPr>
          <a:xfrm>
            <a:off x="214061" y="1842448"/>
            <a:ext cx="5365741" cy="3452883"/>
          </a:xfrm>
          <a:prstGeom prst="rect">
            <a:avLst/>
          </a:prstGeom>
          <a:ln>
            <a:solidFill>
              <a:schemeClr val="bg1">
                <a:lumMod val="85000"/>
              </a:schemeClr>
            </a:solidFill>
          </a:ln>
        </p:spPr>
      </p:pic>
      <p:sp>
        <p:nvSpPr>
          <p:cNvPr id="13" name="Line Callout 1 (Accent Bar) 12"/>
          <p:cNvSpPr/>
          <p:nvPr/>
        </p:nvSpPr>
        <p:spPr bwMode="auto">
          <a:xfrm>
            <a:off x="6308055" y="2487530"/>
            <a:ext cx="3148683" cy="815608"/>
          </a:xfrm>
          <a:prstGeom prst="accentCallout1">
            <a:avLst>
              <a:gd name="adj1" fmla="val 28921"/>
              <a:gd name="adj2" fmla="val -2026"/>
              <a:gd name="adj3" fmla="val 173520"/>
              <a:gd name="adj4" fmla="val -145874"/>
            </a:avLst>
          </a:prstGeom>
          <a:ln>
            <a:solidFill>
              <a:schemeClr val="accent5"/>
            </a:solidFill>
            <a:tailEnd type="diamond"/>
          </a:ln>
        </p:spPr>
        <p:txBody>
          <a:bodyPr wrap="square">
            <a:spAutoFit/>
          </a:bodyPr>
          <a:lstStyle/>
          <a:p>
            <a:r>
              <a:rPr lang="en-US" sz="1400" dirty="0" smtClean="0">
                <a:latin typeface="Segoe UI" panose="020B0502040204020203" pitchFamily="34" charset="0"/>
                <a:ea typeface="Segoe UI" panose="020B0502040204020203" pitchFamily="34" charset="0"/>
                <a:cs typeface="Segoe UI" panose="020B0502040204020203" pitchFamily="34" charset="0"/>
              </a:rPr>
              <a:t>Type a name for the new stage</a:t>
            </a:r>
            <a:r>
              <a:rPr lang="en-US" sz="1400" smtClean="0">
                <a:latin typeface="Segoe UI" panose="020B0502040204020203" pitchFamily="34" charset="0"/>
                <a:ea typeface="Segoe UI" panose="020B0502040204020203" pitchFamily="34" charset="0"/>
                <a:cs typeface="Segoe UI" panose="020B0502040204020203" pitchFamily="34" charset="0"/>
              </a:rPr>
              <a:t>. </a:t>
            </a:r>
          </a:p>
          <a:p>
            <a:pPr>
              <a:spcBef>
                <a:spcPts val="600"/>
              </a:spcBef>
            </a:pPr>
            <a:r>
              <a:rPr lang="en-US" sz="1400" smtClean="0">
                <a:solidFill>
                  <a:schemeClr val="tx1"/>
                </a:solidFill>
                <a:latin typeface="Segoe UI" panose="020B0502040204020203" pitchFamily="34" charset="0"/>
                <a:ea typeface="Segoe UI" panose="020B0502040204020203" pitchFamily="34" charset="0"/>
                <a:cs typeface="Segoe UI" panose="020B0502040204020203" pitchFamily="34" charset="0"/>
              </a:rPr>
              <a:t>In our example, the stage is called </a:t>
            </a:r>
            <a:br>
              <a:rPr lang="en-US" sz="1400" smtClean="0">
                <a:solidFill>
                  <a:schemeClr val="tx1"/>
                </a:solidFill>
                <a:latin typeface="Segoe UI" panose="020B0502040204020203" pitchFamily="34" charset="0"/>
                <a:ea typeface="Segoe UI" panose="020B0502040204020203" pitchFamily="34" charset="0"/>
                <a:cs typeface="Segoe UI" panose="020B0502040204020203" pitchFamily="34" charset="0"/>
              </a:rPr>
            </a:br>
            <a:r>
              <a:rPr lang="en-US" sz="1400" b="1" smtClean="0">
                <a:solidFill>
                  <a:schemeClr val="tx1"/>
                </a:solidFill>
                <a:latin typeface="Segoe UI" panose="020B0502040204020203" pitchFamily="34" charset="0"/>
                <a:ea typeface="Segoe UI" panose="020B0502040204020203" pitchFamily="34" charset="0"/>
                <a:cs typeface="Segoe UI" panose="020B0502040204020203" pitchFamily="34" charset="0"/>
              </a:rPr>
              <a:t>Generate Proposal</a:t>
            </a:r>
            <a:r>
              <a:rPr lang="en-US" sz="1400" smtClean="0">
                <a:solidFill>
                  <a:schemeClr val="tx1"/>
                </a:solidFill>
                <a:latin typeface="Segoe UI" panose="020B0502040204020203" pitchFamily="34" charset="0"/>
                <a:ea typeface="Segoe UI" panose="020B0502040204020203" pitchFamily="34" charset="0"/>
                <a:cs typeface="Segoe UI" panose="020B0502040204020203" pitchFamily="34" charset="0"/>
              </a:rPr>
              <a:t>.</a:t>
            </a:r>
            <a:endParaRPr lang="en-US" sz="1400" dirty="0">
              <a:solidFill>
                <a:schemeClr val="tx1"/>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613012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smtClean="0"/>
              <a:t>base your new stage on an entity</a:t>
            </a:r>
            <a:endParaRPr lang="en-US" sz="4400" dirty="0"/>
          </a:p>
        </p:txBody>
      </p:sp>
      <p:pic>
        <p:nvPicPr>
          <p:cNvPr id="7" name="Picture 6"/>
          <p:cNvPicPr>
            <a:picLocks noChangeAspect="1"/>
          </p:cNvPicPr>
          <p:nvPr/>
        </p:nvPicPr>
        <p:blipFill rotWithShape="1">
          <a:blip r:embed="rId3"/>
          <a:srcRect t="11385" b="26613"/>
          <a:stretch/>
        </p:blipFill>
        <p:spPr>
          <a:xfrm>
            <a:off x="214061" y="1801504"/>
            <a:ext cx="5355398" cy="3507476"/>
          </a:xfrm>
          <a:prstGeom prst="rect">
            <a:avLst/>
          </a:prstGeom>
          <a:ln>
            <a:solidFill>
              <a:schemeClr val="bg1">
                <a:lumMod val="85000"/>
              </a:schemeClr>
            </a:solidFill>
          </a:ln>
        </p:spPr>
      </p:pic>
      <p:sp>
        <p:nvSpPr>
          <p:cNvPr id="8" name="Line Callout 1 (Accent Bar) 7"/>
          <p:cNvSpPr/>
          <p:nvPr/>
        </p:nvSpPr>
        <p:spPr bwMode="auto">
          <a:xfrm>
            <a:off x="6308056" y="2487530"/>
            <a:ext cx="2893094" cy="1892826"/>
          </a:xfrm>
          <a:prstGeom prst="accentCallout1">
            <a:avLst>
              <a:gd name="adj1" fmla="val 28921"/>
              <a:gd name="adj2" fmla="val -2026"/>
              <a:gd name="adj3" fmla="val 116190"/>
              <a:gd name="adj4" fmla="val -159909"/>
            </a:avLst>
          </a:prstGeom>
          <a:ln>
            <a:solidFill>
              <a:schemeClr val="accent5"/>
            </a:solidFill>
            <a:tailEnd type="diamond"/>
          </a:ln>
        </p:spPr>
        <p:txBody>
          <a:bodyPr wrap="square">
            <a:spAutoFit/>
          </a:bodyPr>
          <a:lstStyle/>
          <a:p>
            <a:pPr>
              <a:spcBef>
                <a:spcPts val="600"/>
              </a:spcBef>
            </a:pPr>
            <a:r>
              <a:rPr lang="en-US" sz="1400" dirty="0" smtClean="0"/>
              <a:t>Select an </a:t>
            </a:r>
            <a:r>
              <a:rPr lang="en-US" sz="1400" b="1" dirty="0" smtClean="0"/>
              <a:t>entity</a:t>
            </a:r>
            <a:r>
              <a:rPr lang="en-US" sz="1400" dirty="0" smtClean="0"/>
              <a:t> (record type) to base the stage on. We’re basing this one on </a:t>
            </a:r>
            <a:r>
              <a:rPr lang="en-US" sz="1400" b="1" dirty="0" smtClean="0"/>
              <a:t>Opportunity</a:t>
            </a:r>
            <a:r>
              <a:rPr lang="en-US" sz="1400" dirty="0" smtClean="0"/>
              <a:t>. The entity you select affects the fields available for the steps you add later on.</a:t>
            </a:r>
            <a:endParaRPr lang="en-US" sz="1400" dirty="0"/>
          </a:p>
          <a:p>
            <a:pPr>
              <a:spcBef>
                <a:spcPts val="600"/>
              </a:spcBef>
            </a:pPr>
            <a:r>
              <a:rPr lang="en-US" sz="1400" dirty="0" smtClean="0"/>
              <a:t>Choose the field under </a:t>
            </a:r>
            <a:r>
              <a:rPr lang="en-US" sz="1400" b="1" dirty="0" smtClean="0"/>
              <a:t>Entity</a:t>
            </a:r>
            <a:r>
              <a:rPr lang="en-US" sz="1400" dirty="0" smtClean="0"/>
              <a:t> and then select the one you want.</a:t>
            </a:r>
            <a:endParaRPr lang="en-US" sz="1400" dirty="0"/>
          </a:p>
        </p:txBody>
      </p:sp>
      <p:sp>
        <p:nvSpPr>
          <p:cNvPr id="4" name="Rectangle 3"/>
          <p:cNvSpPr/>
          <p:nvPr/>
        </p:nvSpPr>
        <p:spPr bwMode="auto">
          <a:xfrm>
            <a:off x="3092450" y="3985967"/>
            <a:ext cx="241300" cy="177800"/>
          </a:xfrm>
          <a:prstGeom prst="rect">
            <a:avLst/>
          </a:prstGeom>
          <a:solidFill>
            <a:srgbClr val="EFEF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261617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a:t>s</a:t>
            </a:r>
            <a:r>
              <a:rPr lang="en-US" sz="4400" dirty="0" smtClean="0"/>
              <a:t>elect a category </a:t>
            </a:r>
            <a:r>
              <a:rPr lang="en-US" sz="4400" smtClean="0"/>
              <a:t>for your </a:t>
            </a:r>
            <a:r>
              <a:rPr lang="en-US" sz="4400" dirty="0" smtClean="0"/>
              <a:t>new stage</a:t>
            </a:r>
            <a:endParaRPr lang="en-US" sz="4400" dirty="0"/>
          </a:p>
        </p:txBody>
      </p:sp>
      <p:pic>
        <p:nvPicPr>
          <p:cNvPr id="7" name="Picture 6"/>
          <p:cNvPicPr>
            <a:picLocks noChangeAspect="1"/>
          </p:cNvPicPr>
          <p:nvPr/>
        </p:nvPicPr>
        <p:blipFill rotWithShape="1">
          <a:blip r:embed="rId3"/>
          <a:srcRect l="811" t="10902" b="14791"/>
          <a:stretch/>
        </p:blipFill>
        <p:spPr>
          <a:xfrm>
            <a:off x="214062" y="1774209"/>
            <a:ext cx="5355398" cy="4203510"/>
          </a:xfrm>
          <a:prstGeom prst="rect">
            <a:avLst/>
          </a:prstGeom>
          <a:ln>
            <a:solidFill>
              <a:schemeClr val="bg1">
                <a:lumMod val="85000"/>
              </a:schemeClr>
            </a:solidFill>
          </a:ln>
        </p:spPr>
      </p:pic>
      <p:sp>
        <p:nvSpPr>
          <p:cNvPr id="8" name="Rectangle 7"/>
          <p:cNvSpPr/>
          <p:nvPr/>
        </p:nvSpPr>
        <p:spPr bwMode="auto">
          <a:xfrm>
            <a:off x="3092450" y="3985967"/>
            <a:ext cx="241300" cy="177800"/>
          </a:xfrm>
          <a:prstGeom prst="rect">
            <a:avLst/>
          </a:prstGeom>
          <a:solidFill>
            <a:srgbClr val="EFEF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Line Callout 1 (Accent Bar) 11"/>
          <p:cNvSpPr/>
          <p:nvPr/>
        </p:nvSpPr>
        <p:spPr bwMode="auto">
          <a:xfrm>
            <a:off x="6809516" y="1873171"/>
            <a:ext cx="2726735" cy="1754326"/>
          </a:xfrm>
          <a:prstGeom prst="accentCallout1">
            <a:avLst>
              <a:gd name="adj1" fmla="val 28921"/>
              <a:gd name="adj2" fmla="val -2026"/>
              <a:gd name="adj3" fmla="val 177720"/>
              <a:gd name="adj4" fmla="val -216190"/>
            </a:avLst>
          </a:prstGeom>
          <a:ln>
            <a:solidFill>
              <a:schemeClr val="accent5"/>
            </a:solidFill>
            <a:tailEnd type="diamond"/>
          </a:ln>
        </p:spPr>
        <p:txBody>
          <a:bodyPr wrap="square">
            <a:spAutoFit/>
          </a:bodyPr>
          <a:lstStyle/>
          <a:p>
            <a:pPr>
              <a:spcBef>
                <a:spcPts val="600"/>
              </a:spcBef>
            </a:pPr>
            <a:r>
              <a:rPr lang="en-US" sz="1400" dirty="0"/>
              <a:t>A category lets you group stages by a type of action. </a:t>
            </a:r>
          </a:p>
          <a:p>
            <a:pPr>
              <a:spcBef>
                <a:spcPts val="600"/>
              </a:spcBef>
            </a:pPr>
            <a:r>
              <a:rPr lang="en-US" sz="1400" dirty="0"/>
              <a:t>In our example, we’ll select </a:t>
            </a:r>
            <a:r>
              <a:rPr lang="en-US" sz="1400" b="1" dirty="0"/>
              <a:t>Develop</a:t>
            </a:r>
            <a:r>
              <a:rPr lang="en-US" sz="1400" dirty="0"/>
              <a:t>.</a:t>
            </a:r>
          </a:p>
          <a:p>
            <a:pPr>
              <a:spcBef>
                <a:spcPts val="600"/>
              </a:spcBef>
            </a:pPr>
            <a:r>
              <a:rPr lang="en-US" sz="1400" smtClean="0"/>
              <a:t>Choose the field </a:t>
            </a:r>
            <a:r>
              <a:rPr lang="en-US" sz="1400" dirty="0" smtClean="0"/>
              <a:t>under </a:t>
            </a:r>
            <a:r>
              <a:rPr lang="en-US" sz="1400" b="1" smtClean="0"/>
              <a:t>Stage Category</a:t>
            </a:r>
            <a:r>
              <a:rPr lang="en-US" sz="1400" smtClean="0"/>
              <a:t> </a:t>
            </a:r>
            <a:r>
              <a:rPr lang="en-US" sz="1400" dirty="0" smtClean="0"/>
              <a:t>and </a:t>
            </a:r>
            <a:r>
              <a:rPr lang="en-US" sz="1400" dirty="0"/>
              <a:t>then </a:t>
            </a:r>
            <a:r>
              <a:rPr lang="en-US" sz="1400"/>
              <a:t>select </a:t>
            </a:r>
            <a:r>
              <a:rPr lang="en-US" sz="1400" smtClean="0"/>
              <a:t>the one that fits best. </a:t>
            </a:r>
            <a:endParaRPr lang="en-US" sz="1400" dirty="0" smtClean="0"/>
          </a:p>
        </p:txBody>
      </p:sp>
    </p:spTree>
    <p:extLst>
      <p:ext uri="{BB962C8B-B14F-4D97-AF65-F5344CB8AC3E}">
        <p14:creationId xmlns:p14="http://schemas.microsoft.com/office/powerpoint/2010/main" val="305126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smtClean="0"/>
              <a:t>add steps to your new stage</a:t>
            </a:r>
            <a:endParaRPr lang="en-US" sz="4400" dirty="0"/>
          </a:p>
        </p:txBody>
      </p:sp>
      <p:pic>
        <p:nvPicPr>
          <p:cNvPr id="11" name="Picture 10"/>
          <p:cNvPicPr>
            <a:picLocks noChangeAspect="1"/>
          </p:cNvPicPr>
          <p:nvPr/>
        </p:nvPicPr>
        <p:blipFill rotWithShape="1">
          <a:blip r:embed="rId3"/>
          <a:srcRect t="11590" b="27181"/>
          <a:stretch/>
        </p:blipFill>
        <p:spPr>
          <a:xfrm>
            <a:off x="214061" y="1815152"/>
            <a:ext cx="5355399" cy="3474434"/>
          </a:xfrm>
          <a:prstGeom prst="rect">
            <a:avLst/>
          </a:prstGeom>
          <a:ln>
            <a:solidFill>
              <a:schemeClr val="bg1">
                <a:lumMod val="85000"/>
              </a:schemeClr>
            </a:solidFill>
          </a:ln>
        </p:spPr>
      </p:pic>
      <p:sp>
        <p:nvSpPr>
          <p:cNvPr id="52" name="Line Callout 1 (Accent Bar) 51"/>
          <p:cNvSpPr/>
          <p:nvPr/>
        </p:nvSpPr>
        <p:spPr bwMode="auto">
          <a:xfrm>
            <a:off x="6744246" y="1443699"/>
            <a:ext cx="2717240" cy="1169551"/>
          </a:xfrm>
          <a:prstGeom prst="accentCallout1">
            <a:avLst>
              <a:gd name="adj1" fmla="val 28921"/>
              <a:gd name="adj2" fmla="val -2026"/>
              <a:gd name="adj3" fmla="val 213406"/>
              <a:gd name="adj4" fmla="val -160443"/>
            </a:avLst>
          </a:prstGeom>
          <a:ln>
            <a:solidFill>
              <a:schemeClr val="accent5"/>
            </a:solidFill>
            <a:tailEnd type="diamond"/>
          </a:ln>
        </p:spPr>
        <p:txBody>
          <a:bodyPr wrap="square">
            <a:spAutoFit/>
          </a:bodyPr>
          <a:lstStyle/>
          <a:p>
            <a:r>
              <a:rPr lang="en-US" sz="1400" smtClean="0"/>
              <a:t>In the </a:t>
            </a:r>
            <a:r>
              <a:rPr lang="en-US" sz="1400" b="1" smtClean="0"/>
              <a:t>Step Name </a:t>
            </a:r>
            <a:r>
              <a:rPr lang="en-US" sz="1400" smtClean="0"/>
              <a:t>column, choose the field and type a descriptive name for the step. This will appear on the process bar.</a:t>
            </a:r>
            <a:endParaRPr lang="en-US" sz="1400" dirty="0"/>
          </a:p>
        </p:txBody>
      </p:sp>
      <p:sp>
        <p:nvSpPr>
          <p:cNvPr id="13" name="Line Callout 1 (Accent Bar) 12"/>
          <p:cNvSpPr/>
          <p:nvPr/>
        </p:nvSpPr>
        <p:spPr bwMode="auto">
          <a:xfrm>
            <a:off x="6734751" y="2833605"/>
            <a:ext cx="2726735" cy="1169551"/>
          </a:xfrm>
          <a:prstGeom prst="accentCallout1">
            <a:avLst>
              <a:gd name="adj1" fmla="val 28921"/>
              <a:gd name="adj2" fmla="val -2026"/>
              <a:gd name="adj3" fmla="val 98303"/>
              <a:gd name="adj4" fmla="val -115076"/>
            </a:avLst>
          </a:prstGeom>
          <a:ln>
            <a:solidFill>
              <a:schemeClr val="accent5"/>
            </a:solidFill>
            <a:tailEnd type="diamond"/>
          </a:ln>
        </p:spPr>
        <p:txBody>
          <a:bodyPr wrap="square">
            <a:spAutoFit/>
          </a:bodyPr>
          <a:lstStyle/>
          <a:p>
            <a:r>
              <a:rPr lang="en-US" sz="1400" dirty="0"/>
              <a:t>In the </a:t>
            </a:r>
            <a:r>
              <a:rPr lang="en-US" sz="1400" b="1" dirty="0" smtClean="0"/>
              <a:t>Value </a:t>
            </a:r>
            <a:r>
              <a:rPr lang="en-US" sz="1400" dirty="0" smtClean="0"/>
              <a:t>column</a:t>
            </a:r>
            <a:r>
              <a:rPr lang="en-US" sz="1400"/>
              <a:t>, </a:t>
            </a:r>
            <a:r>
              <a:rPr lang="en-US" sz="1400" smtClean="0"/>
              <a:t>choose the field, </a:t>
            </a:r>
            <a:r>
              <a:rPr lang="en-US" sz="1400" dirty="0"/>
              <a:t>and then select a field </a:t>
            </a:r>
            <a:r>
              <a:rPr lang="en-US" sz="1400" dirty="0" smtClean="0"/>
              <a:t>to use for </a:t>
            </a:r>
            <a:r>
              <a:rPr lang="en-US" sz="1400" dirty="0"/>
              <a:t>data entry</a:t>
            </a:r>
            <a:r>
              <a:rPr lang="en-US" sz="1400" dirty="0" smtClean="0"/>
              <a:t>. If applicable, select </a:t>
            </a:r>
            <a:r>
              <a:rPr lang="en-US" sz="1400" smtClean="0"/>
              <a:t>the </a:t>
            </a:r>
            <a:r>
              <a:rPr lang="en-US" sz="1400" b="1" smtClean="0"/>
              <a:t>Required</a:t>
            </a:r>
            <a:r>
              <a:rPr lang="en-US" sz="1400" smtClean="0"/>
              <a:t> check </a:t>
            </a:r>
            <a:r>
              <a:rPr lang="en-US" sz="1400" dirty="0" smtClean="0"/>
              <a:t>box for any required field.</a:t>
            </a:r>
            <a:endParaRPr lang="en-US" sz="1400" dirty="0"/>
          </a:p>
        </p:txBody>
      </p:sp>
      <p:sp>
        <p:nvSpPr>
          <p:cNvPr id="18" name="TextBox 17"/>
          <p:cNvSpPr txBox="1"/>
          <p:nvPr/>
        </p:nvSpPr>
        <p:spPr>
          <a:xfrm>
            <a:off x="6516643" y="4194377"/>
            <a:ext cx="2678458" cy="1461939"/>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pPr>
              <a:spcBef>
                <a:spcPts val="600"/>
              </a:spcBef>
            </a:pPr>
            <a:r>
              <a:rPr lang="en-US" dirty="0" smtClean="0"/>
              <a:t>In our example, we’ll just add one step </a:t>
            </a:r>
            <a:r>
              <a:rPr lang="en-US" smtClean="0"/>
              <a:t>called </a:t>
            </a:r>
            <a:r>
              <a:rPr lang="en-US" b="1" smtClean="0"/>
              <a:t>Develop Proposal</a:t>
            </a:r>
            <a:r>
              <a:rPr lang="en-US" smtClean="0"/>
              <a:t>. </a:t>
            </a:r>
            <a:endParaRPr lang="en-US" dirty="0" smtClean="0"/>
          </a:p>
          <a:p>
            <a:pPr>
              <a:spcBef>
                <a:spcPts val="600"/>
              </a:spcBef>
            </a:pPr>
            <a:r>
              <a:rPr lang="en-US" dirty="0" smtClean="0"/>
              <a:t>If </a:t>
            </a:r>
            <a:r>
              <a:rPr lang="en-US" smtClean="0"/>
              <a:t>you need to add </a:t>
            </a:r>
            <a:r>
              <a:rPr lang="en-US" dirty="0" smtClean="0"/>
              <a:t>more steps</a:t>
            </a:r>
            <a:r>
              <a:rPr lang="en-US" smtClean="0"/>
              <a:t>, choose         </a:t>
            </a:r>
            <a:r>
              <a:rPr lang="en-US" dirty="0" smtClean="0"/>
              <a:t>below the last step.</a:t>
            </a:r>
            <a:endParaRPr lang="en-US" dirty="0"/>
          </a:p>
        </p:txBody>
      </p:sp>
      <p:sp>
        <p:nvSpPr>
          <p:cNvPr id="14" name="TextBox 13"/>
          <p:cNvSpPr txBox="1"/>
          <p:nvPr/>
        </p:nvSpPr>
        <p:spPr>
          <a:xfrm>
            <a:off x="5713560" y="1714542"/>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sp>
        <p:nvSpPr>
          <p:cNvPr id="16" name="TextBox 15"/>
          <p:cNvSpPr txBox="1"/>
          <p:nvPr/>
        </p:nvSpPr>
        <p:spPr>
          <a:xfrm>
            <a:off x="5713560" y="2743985"/>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a:solidFill>
                  <a:schemeClr val="accent5"/>
                </a:solidFill>
              </a:rPr>
              <a:t>2</a:t>
            </a:r>
            <a:endParaRPr lang="en-US" sz="2400" dirty="0" smtClean="0">
              <a:solidFill>
                <a:schemeClr val="accent5"/>
              </a:solidFill>
            </a:endParaRPr>
          </a:p>
        </p:txBody>
      </p:sp>
      <p:pic>
        <p:nvPicPr>
          <p:cNvPr id="3" name="Picture 2"/>
          <p:cNvPicPr>
            <a:picLocks noChangeAspect="1"/>
          </p:cNvPicPr>
          <p:nvPr/>
        </p:nvPicPr>
        <p:blipFill rotWithShape="1">
          <a:blip r:embed="rId4"/>
          <a:srcRect l="26894" t="13730" r="24242" b="21563"/>
          <a:stretch/>
        </p:blipFill>
        <p:spPr>
          <a:xfrm>
            <a:off x="7315334" y="5200650"/>
            <a:ext cx="173831" cy="177873"/>
          </a:xfrm>
          <a:prstGeom prst="rect">
            <a:avLst/>
          </a:prstGeom>
        </p:spPr>
      </p:pic>
    </p:spTree>
    <p:extLst>
      <p:ext uri="{BB962C8B-B14F-4D97-AF65-F5344CB8AC3E}">
        <p14:creationId xmlns:p14="http://schemas.microsoft.com/office/powerpoint/2010/main" val="1966977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3"/>
          <p:cNvSpPr>
            <a:spLocks noGrp="1"/>
          </p:cNvSpPr>
          <p:nvPr/>
        </p:nvSpPr>
        <p:spPr>
          <a:xfrm>
            <a:off x="503237" y="2430462"/>
            <a:ext cx="4737503" cy="775597"/>
          </a:xfrm>
          <a:prstGeom prst="rect">
            <a:avLst/>
          </a:prstGeom>
        </p:spPr>
        <p:txBody>
          <a:bodyPr vert="horz" wrap="square" lIns="146289" tIns="0" rIns="146289" bIns="0" rtlCol="0">
            <a:spAutoFit/>
          </a:bodyPr>
          <a:lstStyle>
            <a:lvl1pPr marL="0" marR="0" indent="0" algn="l" defTabSz="932651" rtl="0" eaLnBrk="1" fontAlgn="auto" latinLnBrk="0" hangingPunct="1">
              <a:lnSpc>
                <a:spcPct val="90000"/>
              </a:lnSpc>
              <a:spcBef>
                <a:spcPts val="1200"/>
              </a:spcBef>
              <a:spcAft>
                <a:spcPts val="0"/>
              </a:spcAft>
              <a:buClrTx/>
              <a:buSzPct val="90000"/>
              <a:buFont typeface="Arial" pitchFamily="34" charset="0"/>
              <a:buNone/>
              <a:tabLst/>
              <a:defRPr sz="4000" b="1" kern="1200" spc="0" baseline="0">
                <a:gradFill>
                  <a:gsLst>
                    <a:gs pos="1250">
                      <a:schemeClr val="tx1"/>
                    </a:gs>
                    <a:gs pos="100000">
                      <a:schemeClr val="tx1"/>
                    </a:gs>
                  </a:gsLst>
                  <a:lin ang="5400000" scaled="0"/>
                </a:gradFill>
                <a:latin typeface="+mj-lt"/>
                <a:ea typeface="+mn-ea"/>
                <a:cs typeface="+mn-cs"/>
              </a:defRPr>
            </a:lvl1pPr>
            <a:lvl2pPr marL="4763"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2pPr>
            <a:lvl3pPr marL="0"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3pPr>
            <a:lvl4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4pPr>
            <a:lvl5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r>
              <a:rPr lang="en-US" sz="1400"/>
              <a:t>If you want a stage that appears only under certain conditions, you can add a branch to your business process</a:t>
            </a:r>
            <a:r>
              <a:rPr lang="en-US" sz="1400" smtClean="0"/>
              <a:t>. When you add a branch, you also set the conditions for which it appears.</a:t>
            </a:r>
            <a:endParaRPr lang="en-US" sz="1400" dirty="0"/>
          </a:p>
        </p:txBody>
      </p:sp>
      <p:sp>
        <p:nvSpPr>
          <p:cNvPr id="10" name="Title 2"/>
          <p:cNvSpPr>
            <a:spLocks noGrp="1"/>
          </p:cNvSpPr>
          <p:nvPr>
            <p:ph type="title"/>
          </p:nvPr>
        </p:nvSpPr>
        <p:spPr>
          <a:xfrm>
            <a:off x="503237" y="449262"/>
            <a:ext cx="6095988" cy="553998"/>
          </a:xfrm>
        </p:spPr>
        <p:txBody>
          <a:bodyPr vert="horz" wrap="square" lIns="146289" tIns="0" rIns="146289" bIns="0" rtlCol="0" anchor="t">
            <a:spAutoFit/>
          </a:bodyPr>
          <a:lstStyle/>
          <a:p>
            <a:r>
              <a:rPr lang="en-US" sz="4000" b="0" dirty="0" smtClean="0">
                <a:cs typeface="+mn-cs"/>
              </a:rPr>
              <a:t>now let’s add a branch</a:t>
            </a:r>
            <a:endParaRPr lang="en-US" sz="4000" b="0" dirty="0">
              <a:cs typeface="+mn-cs"/>
            </a:endParaRPr>
          </a:p>
        </p:txBody>
      </p:sp>
    </p:spTree>
    <p:extLst>
      <p:ext uri="{BB962C8B-B14F-4D97-AF65-F5344CB8AC3E}">
        <p14:creationId xmlns:p14="http://schemas.microsoft.com/office/powerpoint/2010/main" val="322569508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smtClean="0"/>
              <a:t>create a branch in your process</a:t>
            </a:r>
            <a:endParaRPr lang="en-US" sz="4400" dirty="0"/>
          </a:p>
        </p:txBody>
      </p:sp>
      <p:sp>
        <p:nvSpPr>
          <p:cNvPr id="3" name="TextBox 2"/>
          <p:cNvSpPr txBox="1"/>
          <p:nvPr/>
        </p:nvSpPr>
        <p:spPr>
          <a:xfrm>
            <a:off x="6045278" y="1157448"/>
            <a:ext cx="3494962" cy="1535805"/>
          </a:xfrm>
          <a:prstGeom prst="rect">
            <a:avLst/>
          </a:prstGeom>
          <a:noFill/>
        </p:spPr>
        <p:txBody>
          <a:bodyPr wrap="square" lIns="182880" tIns="146304" rIns="182880" bIns="146304" rtlCol="0">
            <a:spAutoFit/>
          </a:bodyPr>
          <a:lstStyle/>
          <a:p>
            <a:pPr>
              <a:lnSpc>
                <a:spcPct val="90000"/>
              </a:lnSpc>
              <a:spcAft>
                <a:spcPts val="600"/>
              </a:spcAft>
            </a:pPr>
            <a:r>
              <a:rPr lang="en-US" sz="1400" smtClean="0"/>
              <a:t>In </a:t>
            </a:r>
            <a:r>
              <a:rPr lang="en-US" sz="1400" dirty="0"/>
              <a:t>our example, </a:t>
            </a:r>
            <a:r>
              <a:rPr lang="en-US" sz="1400" dirty="0" smtClean="0"/>
              <a:t>we want to add an Incubate </a:t>
            </a:r>
            <a:r>
              <a:rPr lang="en-US" sz="1400" dirty="0"/>
              <a:t>stage </a:t>
            </a:r>
            <a:r>
              <a:rPr lang="en-US" sz="1400" dirty="0" smtClean="0"/>
              <a:t>that appears only when the purchase timeframe for a lead is this year or unknown.</a:t>
            </a:r>
            <a:endParaRPr lang="en-US" sz="1400" dirty="0">
              <a:gradFill>
                <a:gsLst>
                  <a:gs pos="2917">
                    <a:schemeClr val="tx1"/>
                  </a:gs>
                  <a:gs pos="30000">
                    <a:schemeClr val="tx1"/>
                  </a:gs>
                </a:gsLst>
                <a:lin ang="5400000" scaled="0"/>
              </a:gradFill>
            </a:endParaRPr>
          </a:p>
          <a:p>
            <a:pPr>
              <a:lnSpc>
                <a:spcPct val="90000"/>
              </a:lnSpc>
              <a:spcAft>
                <a:spcPts val="600"/>
              </a:spcAft>
            </a:pPr>
            <a:r>
              <a:rPr lang="en-US" sz="1400" dirty="0"/>
              <a:t>Let’s add a branch for this after the </a:t>
            </a:r>
            <a:r>
              <a:rPr lang="en-US" sz="1400" b="1" dirty="0"/>
              <a:t>Qualify</a:t>
            </a:r>
            <a:r>
              <a:rPr lang="en-US" sz="1400" dirty="0"/>
              <a:t> stage.</a:t>
            </a:r>
          </a:p>
        </p:txBody>
      </p:sp>
      <p:pic>
        <p:nvPicPr>
          <p:cNvPr id="7" name="Picture 6"/>
          <p:cNvPicPr>
            <a:picLocks noChangeAspect="1"/>
          </p:cNvPicPr>
          <p:nvPr/>
        </p:nvPicPr>
        <p:blipFill rotWithShape="1">
          <a:blip r:embed="rId3"/>
          <a:srcRect b="26677"/>
          <a:stretch/>
        </p:blipFill>
        <p:spPr>
          <a:xfrm>
            <a:off x="208222" y="1157448"/>
            <a:ext cx="5342345" cy="4137883"/>
          </a:xfrm>
          <a:prstGeom prst="rect">
            <a:avLst/>
          </a:prstGeom>
          <a:ln>
            <a:solidFill>
              <a:schemeClr val="bg1">
                <a:lumMod val="85000"/>
              </a:schemeClr>
            </a:solidFill>
          </a:ln>
        </p:spPr>
      </p:pic>
      <p:sp>
        <p:nvSpPr>
          <p:cNvPr id="8" name="Line Callout 1 (Accent Bar) 7"/>
          <p:cNvSpPr/>
          <p:nvPr/>
        </p:nvSpPr>
        <p:spPr bwMode="auto">
          <a:xfrm>
            <a:off x="6309793" y="4443167"/>
            <a:ext cx="2693884" cy="523220"/>
          </a:xfrm>
          <a:prstGeom prst="accentCallout1">
            <a:avLst>
              <a:gd name="adj1" fmla="val 28921"/>
              <a:gd name="adj2" fmla="val -2026"/>
              <a:gd name="adj3" fmla="val -182822"/>
              <a:gd name="adj4" fmla="val -179086"/>
            </a:avLst>
          </a:prstGeom>
          <a:ln>
            <a:solidFill>
              <a:schemeClr val="accent5"/>
            </a:solidFill>
            <a:tailEnd type="diamond"/>
          </a:ln>
        </p:spPr>
        <p:txBody>
          <a:bodyPr wrap="square">
            <a:spAutoFit/>
          </a:bodyPr>
          <a:lstStyle/>
          <a:p>
            <a:r>
              <a:rPr lang="en-US" sz="1400" smtClean="0"/>
              <a:t>Choose </a:t>
            </a:r>
            <a:r>
              <a:rPr lang="en-US" sz="1400" b="1" smtClean="0"/>
              <a:t>Add branch</a:t>
            </a:r>
            <a:r>
              <a:rPr lang="en-US" sz="1400" smtClean="0"/>
              <a:t>.</a:t>
            </a:r>
            <a:endParaRPr lang="en-US" sz="1400" dirty="0" smtClean="0"/>
          </a:p>
          <a:p>
            <a:endParaRPr lang="en-US" sz="1400" dirty="0"/>
          </a:p>
        </p:txBody>
      </p:sp>
    </p:spTree>
    <p:extLst>
      <p:ext uri="{BB962C8B-B14F-4D97-AF65-F5344CB8AC3E}">
        <p14:creationId xmlns:p14="http://schemas.microsoft.com/office/powerpoint/2010/main" val="3189125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23893" y="3611712"/>
            <a:ext cx="3494962" cy="1372683"/>
          </a:xfrm>
          <a:prstGeom prst="rect">
            <a:avLst/>
          </a:prstGeom>
          <a:noFill/>
        </p:spPr>
        <p:txBody>
          <a:bodyPr wrap="square" lIns="182880" tIns="146304" rIns="182880" bIns="146304" rtlCol="0">
            <a:spAutoFit/>
          </a:bodyPr>
          <a:lstStyle/>
          <a:p>
            <a:r>
              <a:rPr lang="en-US" sz="1400">
                <a:latin typeface="Segoe UI" panose="020B0502040204020203" pitchFamily="34" charset="0"/>
                <a:ea typeface="Segoe UI" panose="020B0502040204020203" pitchFamily="34" charset="0"/>
                <a:cs typeface="Segoe UI" panose="020B0502040204020203" pitchFamily="34" charset="0"/>
              </a:rPr>
              <a:t>When you’re done setting the conditions for the stage, select     .</a:t>
            </a:r>
          </a:p>
          <a:p>
            <a:r>
              <a:rPr lang="en-US" sz="1400">
                <a:latin typeface="Segoe UI" panose="020B0502040204020203" pitchFamily="34" charset="0"/>
                <a:ea typeface="Segoe UI" panose="020B0502040204020203" pitchFamily="34" charset="0"/>
                <a:cs typeface="Segoe UI" panose="020B0502040204020203" pitchFamily="34" charset="0"/>
              </a:rPr>
              <a:t/>
            </a:r>
            <a:br>
              <a:rPr lang="en-US" sz="1400">
                <a:latin typeface="Segoe UI" panose="020B0502040204020203" pitchFamily="34" charset="0"/>
                <a:ea typeface="Segoe UI" panose="020B0502040204020203" pitchFamily="34" charset="0"/>
                <a:cs typeface="Segoe UI" panose="020B0502040204020203" pitchFamily="34" charset="0"/>
              </a:rPr>
            </a:br>
            <a:r>
              <a:rPr lang="en-US" sz="1400">
                <a:latin typeface="Segoe UI" panose="020B0502040204020203" pitchFamily="34" charset="0"/>
                <a:ea typeface="Segoe UI" panose="020B0502040204020203" pitchFamily="34" charset="0"/>
                <a:cs typeface="Segoe UI" panose="020B0502040204020203" pitchFamily="34" charset="0"/>
              </a:rPr>
              <a:t>If you want to add another condition, select      .</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30" t="7589" r="21026" b="3926"/>
          <a:stretch/>
        </p:blipFill>
        <p:spPr bwMode="auto">
          <a:xfrm>
            <a:off x="4387850" y="1053791"/>
            <a:ext cx="5305425" cy="5023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smtClean="0"/>
              <a:t>set the conditions for the branch</a:t>
            </a:r>
            <a:endParaRPr lang="en-US" sz="4400" dirty="0"/>
          </a:p>
        </p:txBody>
      </p:sp>
      <p:sp>
        <p:nvSpPr>
          <p:cNvPr id="9" name="TextBox 8"/>
          <p:cNvSpPr txBox="1"/>
          <p:nvPr/>
        </p:nvSpPr>
        <p:spPr>
          <a:xfrm>
            <a:off x="275033" y="1053791"/>
            <a:ext cx="3494962" cy="683264"/>
          </a:xfrm>
          <a:prstGeom prst="rect">
            <a:avLst/>
          </a:prstGeom>
          <a:noFill/>
        </p:spPr>
        <p:txBody>
          <a:bodyPr wrap="square" lIns="182880" tIns="146304" rIns="182880" bIns="146304" rtlCol="0">
            <a:spAutoFit/>
          </a:bodyPr>
          <a:lstStyle/>
          <a:p>
            <a:pPr>
              <a:lnSpc>
                <a:spcPct val="90000"/>
              </a:lnSpc>
              <a:spcAft>
                <a:spcPts val="600"/>
              </a:spcAft>
            </a:pPr>
            <a:r>
              <a:rPr lang="en-US" sz="1400" smtClean="0"/>
              <a:t>Now you set the conditions for when you want the branch to appear.</a:t>
            </a:r>
            <a:endParaRPr lang="en-US" sz="2400" dirty="0" smtClean="0">
              <a:gradFill>
                <a:gsLst>
                  <a:gs pos="2917">
                    <a:schemeClr val="tx1"/>
                  </a:gs>
                  <a:gs pos="30000">
                    <a:schemeClr val="tx1"/>
                  </a:gs>
                </a:gsLst>
                <a:lin ang="5400000" scaled="0"/>
              </a:gradFill>
            </a:endParaRPr>
          </a:p>
        </p:txBody>
      </p:sp>
      <p:sp>
        <p:nvSpPr>
          <p:cNvPr id="14" name="TextBox 13"/>
          <p:cNvSpPr txBox="1"/>
          <p:nvPr/>
        </p:nvSpPr>
        <p:spPr>
          <a:xfrm>
            <a:off x="5065725" y="3008455"/>
            <a:ext cx="457200" cy="461665"/>
          </a:xfrm>
          <a:prstGeom prst="rect">
            <a:avLst/>
          </a:prstGeom>
          <a:noFill/>
        </p:spPr>
        <p:txBody>
          <a:bodyPr wrap="square" lIns="182880" tIns="146304" rIns="182880" bIns="146304" rtlCol="0">
            <a:spAutoFit/>
          </a:bodyPr>
          <a:lstStyle/>
          <a:p>
            <a:pPr>
              <a:lnSpc>
                <a:spcPct val="90000"/>
              </a:lnSpc>
              <a:spcAft>
                <a:spcPts val="600"/>
              </a:spcAft>
            </a:pPr>
            <a:r>
              <a:rPr lang="en-US" sz="1200" b="1" smtClean="0">
                <a:solidFill>
                  <a:srgbClr val="FF8C00"/>
                </a:solidFill>
              </a:rPr>
              <a:t>A</a:t>
            </a:r>
            <a:endParaRPr lang="en-US" sz="1200" b="1" dirty="0" smtClean="0">
              <a:solidFill>
                <a:srgbClr val="FF8C00"/>
              </a:solidFill>
            </a:endParaRPr>
          </a:p>
        </p:txBody>
      </p:sp>
      <p:sp>
        <p:nvSpPr>
          <p:cNvPr id="15" name="TextBox 14"/>
          <p:cNvSpPr txBox="1"/>
          <p:nvPr/>
        </p:nvSpPr>
        <p:spPr>
          <a:xfrm>
            <a:off x="6018225" y="3008455"/>
            <a:ext cx="457200" cy="461665"/>
          </a:xfrm>
          <a:prstGeom prst="rect">
            <a:avLst/>
          </a:prstGeom>
          <a:noFill/>
        </p:spPr>
        <p:txBody>
          <a:bodyPr wrap="square" lIns="182880" tIns="146304" rIns="182880" bIns="146304" rtlCol="0">
            <a:spAutoFit/>
          </a:bodyPr>
          <a:lstStyle/>
          <a:p>
            <a:pPr>
              <a:lnSpc>
                <a:spcPct val="90000"/>
              </a:lnSpc>
              <a:spcAft>
                <a:spcPts val="600"/>
              </a:spcAft>
            </a:pPr>
            <a:r>
              <a:rPr lang="en-US" sz="1200" b="1">
                <a:solidFill>
                  <a:srgbClr val="FF8C00"/>
                </a:solidFill>
              </a:rPr>
              <a:t>B</a:t>
            </a:r>
            <a:endParaRPr lang="en-US" sz="1200" b="1" dirty="0" smtClean="0">
              <a:solidFill>
                <a:srgbClr val="FF8C00"/>
              </a:solidFill>
            </a:endParaRPr>
          </a:p>
        </p:txBody>
      </p:sp>
      <p:sp>
        <p:nvSpPr>
          <p:cNvPr id="16" name="TextBox 15"/>
          <p:cNvSpPr txBox="1"/>
          <p:nvPr/>
        </p:nvSpPr>
        <p:spPr>
          <a:xfrm>
            <a:off x="6923100" y="3016535"/>
            <a:ext cx="457200" cy="461665"/>
          </a:xfrm>
          <a:prstGeom prst="rect">
            <a:avLst/>
          </a:prstGeom>
          <a:noFill/>
        </p:spPr>
        <p:txBody>
          <a:bodyPr wrap="square" lIns="182880" tIns="146304" rIns="182880" bIns="146304" rtlCol="0">
            <a:spAutoFit/>
          </a:bodyPr>
          <a:lstStyle/>
          <a:p>
            <a:pPr>
              <a:lnSpc>
                <a:spcPct val="90000"/>
              </a:lnSpc>
              <a:spcAft>
                <a:spcPts val="600"/>
              </a:spcAft>
            </a:pPr>
            <a:r>
              <a:rPr lang="en-US" sz="1200" b="1">
                <a:solidFill>
                  <a:srgbClr val="FF8C00"/>
                </a:solidFill>
              </a:rPr>
              <a:t>C</a:t>
            </a:r>
            <a:endParaRPr lang="en-US" sz="1200" b="1" dirty="0" smtClean="0">
              <a:solidFill>
                <a:srgbClr val="FF8C00"/>
              </a:solidFill>
            </a:endParaRPr>
          </a:p>
        </p:txBody>
      </p:sp>
      <p:sp>
        <p:nvSpPr>
          <p:cNvPr id="17" name="TextBox 16"/>
          <p:cNvSpPr txBox="1"/>
          <p:nvPr/>
        </p:nvSpPr>
        <p:spPr>
          <a:xfrm>
            <a:off x="7808925" y="3016535"/>
            <a:ext cx="457200" cy="461665"/>
          </a:xfrm>
          <a:prstGeom prst="rect">
            <a:avLst/>
          </a:prstGeom>
          <a:noFill/>
        </p:spPr>
        <p:txBody>
          <a:bodyPr wrap="square" lIns="182880" tIns="146304" rIns="182880" bIns="146304" rtlCol="0">
            <a:spAutoFit/>
          </a:bodyPr>
          <a:lstStyle/>
          <a:p>
            <a:pPr>
              <a:lnSpc>
                <a:spcPct val="90000"/>
              </a:lnSpc>
              <a:spcAft>
                <a:spcPts val="600"/>
              </a:spcAft>
            </a:pPr>
            <a:r>
              <a:rPr lang="en-US" sz="1200" b="1">
                <a:solidFill>
                  <a:srgbClr val="FF8C00"/>
                </a:solidFill>
              </a:rPr>
              <a:t>D</a:t>
            </a:r>
            <a:endParaRPr lang="en-US" sz="1200" b="1" dirty="0" smtClean="0">
              <a:solidFill>
                <a:srgbClr val="FF8C00"/>
              </a:solidFill>
            </a:endParaRPr>
          </a:p>
        </p:txBody>
      </p:sp>
      <p:sp>
        <p:nvSpPr>
          <p:cNvPr id="20" name="TextBox 19"/>
          <p:cNvSpPr txBox="1"/>
          <p:nvPr/>
        </p:nvSpPr>
        <p:spPr>
          <a:xfrm>
            <a:off x="424158" y="1770138"/>
            <a:ext cx="457200"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a:solidFill>
                  <a:srgbClr val="FF8C00"/>
                </a:solidFill>
              </a:rPr>
              <a:t>A</a:t>
            </a:r>
            <a:endParaRPr lang="en-US" sz="1200" b="1" dirty="0" smtClean="0">
              <a:solidFill>
                <a:srgbClr val="FF8C00"/>
              </a:solidFill>
            </a:endParaRPr>
          </a:p>
        </p:txBody>
      </p:sp>
      <p:sp>
        <p:nvSpPr>
          <p:cNvPr id="21" name="TextBox 20"/>
          <p:cNvSpPr txBox="1"/>
          <p:nvPr/>
        </p:nvSpPr>
        <p:spPr>
          <a:xfrm>
            <a:off x="423892" y="2431830"/>
            <a:ext cx="457200" cy="461665"/>
          </a:xfrm>
          <a:prstGeom prst="rect">
            <a:avLst/>
          </a:prstGeom>
          <a:noFill/>
        </p:spPr>
        <p:txBody>
          <a:bodyPr wrap="square" lIns="182880" tIns="146304" rIns="182880" bIns="146304" rtlCol="0">
            <a:spAutoFit/>
          </a:bodyPr>
          <a:lstStyle/>
          <a:p>
            <a:pPr>
              <a:lnSpc>
                <a:spcPct val="90000"/>
              </a:lnSpc>
              <a:spcAft>
                <a:spcPts val="600"/>
              </a:spcAft>
            </a:pPr>
            <a:r>
              <a:rPr lang="en-US" sz="1200" b="1" dirty="0" smtClean="0">
                <a:solidFill>
                  <a:srgbClr val="FF8C00"/>
                </a:solidFill>
              </a:rPr>
              <a:t>B</a:t>
            </a:r>
          </a:p>
        </p:txBody>
      </p:sp>
      <p:sp>
        <p:nvSpPr>
          <p:cNvPr id="22" name="TextBox 21"/>
          <p:cNvSpPr txBox="1"/>
          <p:nvPr/>
        </p:nvSpPr>
        <p:spPr>
          <a:xfrm>
            <a:off x="643203" y="1743242"/>
            <a:ext cx="3004781" cy="803297"/>
          </a:xfrm>
          <a:prstGeom prst="rect">
            <a:avLst/>
          </a:prstGeom>
          <a:noFill/>
        </p:spPr>
        <p:txBody>
          <a:bodyPr wrap="square" lIns="182880" tIns="146304" rIns="182880" bIns="146304" rtlCol="0">
            <a:spAutoFit/>
          </a:bodyPr>
          <a:lstStyle/>
          <a:p>
            <a:pPr>
              <a:spcAft>
                <a:spcPts val="600"/>
              </a:spcAft>
            </a:pPr>
            <a:r>
              <a:rPr lang="en-US" sz="1100" smtClean="0"/>
              <a:t>In the </a:t>
            </a:r>
            <a:r>
              <a:rPr lang="en-US" sz="1100" b="1" smtClean="0"/>
              <a:t>Field </a:t>
            </a:r>
            <a:r>
              <a:rPr lang="en-US" sz="1100" smtClean="0"/>
              <a:t>dropdown, select </a:t>
            </a:r>
            <a:r>
              <a:rPr lang="en-US" sz="1100" b="1" smtClean="0"/>
              <a:t>Purchase Timeframe</a:t>
            </a:r>
            <a:r>
              <a:rPr lang="en-US" sz="1100" smtClean="0"/>
              <a:t>. The available fields are steps in the preceding stage.</a:t>
            </a:r>
            <a:endParaRPr lang="en-US" sz="1100" dirty="0" smtClean="0"/>
          </a:p>
        </p:txBody>
      </p:sp>
      <p:sp>
        <p:nvSpPr>
          <p:cNvPr id="23" name="TextBox 22"/>
          <p:cNvSpPr txBox="1"/>
          <p:nvPr/>
        </p:nvSpPr>
        <p:spPr>
          <a:xfrm>
            <a:off x="642937" y="2431684"/>
            <a:ext cx="3004781" cy="447815"/>
          </a:xfrm>
          <a:prstGeom prst="rect">
            <a:avLst/>
          </a:prstGeom>
          <a:noFill/>
        </p:spPr>
        <p:txBody>
          <a:bodyPr wrap="square" lIns="182880" tIns="146304" rIns="182880" bIns="146304" rtlCol="0">
            <a:spAutoFit/>
          </a:bodyPr>
          <a:lstStyle/>
          <a:p>
            <a:pPr marL="0" marR="0" indent="0" algn="l" defTabSz="932651" rtl="0" eaLnBrk="1" fontAlgn="auto" latinLnBrk="0" hangingPunct="1">
              <a:lnSpc>
                <a:spcPct val="90000"/>
              </a:lnSpc>
              <a:spcBef>
                <a:spcPts val="0"/>
              </a:spcBef>
              <a:spcAft>
                <a:spcPts val="600"/>
              </a:spcAft>
              <a:buClrTx/>
              <a:buSzTx/>
              <a:buFontTx/>
              <a:buNone/>
              <a:tabLst/>
              <a:defRPr/>
            </a:pPr>
            <a:r>
              <a:rPr lang="en-US" sz="1100" smtClean="0"/>
              <a:t>In the </a:t>
            </a:r>
            <a:r>
              <a:rPr lang="en-US" sz="1100" b="1" smtClean="0"/>
              <a:t>Operator </a:t>
            </a:r>
            <a:r>
              <a:rPr lang="en-US" sz="1100" smtClean="0"/>
              <a:t>dropdown, select </a:t>
            </a:r>
            <a:r>
              <a:rPr lang="en-US" sz="1100" b="1" smtClean="0"/>
              <a:t>Equals</a:t>
            </a:r>
            <a:r>
              <a:rPr lang="en-US" sz="1100" smtClean="0"/>
              <a:t>.</a:t>
            </a:r>
            <a:endParaRPr lang="en-US" sz="1100" dirty="0" smtClean="0">
              <a:gradFill>
                <a:gsLst>
                  <a:gs pos="2917">
                    <a:srgbClr val="292929"/>
                  </a:gs>
                  <a:gs pos="30000">
                    <a:srgbClr val="292929"/>
                  </a:gs>
                </a:gsLst>
                <a:lin ang="5400000" scaled="0"/>
              </a:gradFill>
            </a:endParaRPr>
          </a:p>
        </p:txBody>
      </p:sp>
      <p:sp>
        <p:nvSpPr>
          <p:cNvPr id="24" name="TextBox 23"/>
          <p:cNvSpPr txBox="1"/>
          <p:nvPr/>
        </p:nvSpPr>
        <p:spPr>
          <a:xfrm>
            <a:off x="427079" y="2803195"/>
            <a:ext cx="502920" cy="461665"/>
          </a:xfrm>
          <a:prstGeom prst="rect">
            <a:avLst/>
          </a:prstGeom>
          <a:noFill/>
        </p:spPr>
        <p:txBody>
          <a:bodyPr wrap="square" lIns="182880" tIns="146304" rIns="182880" bIns="146304" rtlCol="0">
            <a:spAutoFit/>
          </a:bodyPr>
          <a:lstStyle/>
          <a:p>
            <a:pPr>
              <a:lnSpc>
                <a:spcPct val="90000"/>
              </a:lnSpc>
              <a:spcAft>
                <a:spcPts val="600"/>
              </a:spcAft>
            </a:pPr>
            <a:r>
              <a:rPr lang="en-US" sz="1200" b="1" smtClean="0">
                <a:solidFill>
                  <a:srgbClr val="FF8C00"/>
                </a:solidFill>
              </a:rPr>
              <a:t>C</a:t>
            </a:r>
            <a:endParaRPr lang="en-US" sz="1200" b="1" dirty="0" smtClean="0">
              <a:solidFill>
                <a:srgbClr val="FF8C00"/>
              </a:solidFill>
            </a:endParaRPr>
          </a:p>
        </p:txBody>
      </p:sp>
      <p:sp>
        <p:nvSpPr>
          <p:cNvPr id="25" name="TextBox 24"/>
          <p:cNvSpPr txBox="1"/>
          <p:nvPr/>
        </p:nvSpPr>
        <p:spPr>
          <a:xfrm>
            <a:off x="668984" y="2803049"/>
            <a:ext cx="3004781" cy="447815"/>
          </a:xfrm>
          <a:prstGeom prst="rect">
            <a:avLst/>
          </a:prstGeom>
          <a:noFill/>
        </p:spPr>
        <p:txBody>
          <a:bodyPr wrap="square" lIns="182880" tIns="146304" rIns="182880" bIns="146304" rtlCol="0">
            <a:spAutoFit/>
          </a:bodyPr>
          <a:lstStyle/>
          <a:p>
            <a:pPr marL="0" marR="0" indent="0" algn="l" defTabSz="932651" rtl="0" eaLnBrk="1" fontAlgn="auto" latinLnBrk="0" hangingPunct="1">
              <a:lnSpc>
                <a:spcPct val="90000"/>
              </a:lnSpc>
              <a:spcBef>
                <a:spcPts val="0"/>
              </a:spcBef>
              <a:spcAft>
                <a:spcPts val="600"/>
              </a:spcAft>
              <a:buClrTx/>
              <a:buSzTx/>
              <a:buFontTx/>
              <a:buNone/>
              <a:tabLst/>
              <a:defRPr/>
            </a:pPr>
            <a:r>
              <a:rPr lang="en-US" sz="1100" smtClean="0"/>
              <a:t>In the </a:t>
            </a:r>
            <a:r>
              <a:rPr lang="en-US" sz="1100" b="1" smtClean="0"/>
              <a:t>Type</a:t>
            </a:r>
            <a:r>
              <a:rPr lang="en-US" sz="1100" smtClean="0"/>
              <a:t> dropdown, select </a:t>
            </a:r>
            <a:r>
              <a:rPr lang="en-US" sz="1100" b="1" smtClean="0"/>
              <a:t>Value</a:t>
            </a:r>
            <a:r>
              <a:rPr lang="en-US" sz="1100" smtClean="0"/>
              <a:t>.</a:t>
            </a:r>
            <a:endParaRPr lang="en-US" sz="1100" dirty="0" smtClean="0">
              <a:gradFill>
                <a:gsLst>
                  <a:gs pos="2917">
                    <a:srgbClr val="292929"/>
                  </a:gs>
                  <a:gs pos="30000">
                    <a:srgbClr val="292929"/>
                  </a:gs>
                </a:gsLst>
                <a:lin ang="5400000" scaled="0"/>
              </a:gradFill>
            </a:endParaRPr>
          </a:p>
        </p:txBody>
      </p:sp>
      <p:sp>
        <p:nvSpPr>
          <p:cNvPr id="26" name="TextBox 25"/>
          <p:cNvSpPr txBox="1"/>
          <p:nvPr/>
        </p:nvSpPr>
        <p:spPr>
          <a:xfrm>
            <a:off x="427079" y="3138755"/>
            <a:ext cx="457200" cy="461665"/>
          </a:xfrm>
          <a:prstGeom prst="rect">
            <a:avLst/>
          </a:prstGeom>
          <a:noFill/>
        </p:spPr>
        <p:txBody>
          <a:bodyPr wrap="square" lIns="182880" tIns="146304" rIns="182880" bIns="146304" rtlCol="0">
            <a:spAutoFit/>
          </a:bodyPr>
          <a:lstStyle/>
          <a:p>
            <a:pPr>
              <a:lnSpc>
                <a:spcPct val="90000"/>
              </a:lnSpc>
              <a:spcAft>
                <a:spcPts val="600"/>
              </a:spcAft>
            </a:pPr>
            <a:r>
              <a:rPr lang="en-US" sz="1200" b="1" smtClean="0">
                <a:solidFill>
                  <a:srgbClr val="FF8C00"/>
                </a:solidFill>
              </a:rPr>
              <a:t>D</a:t>
            </a:r>
            <a:endParaRPr lang="en-US" sz="1200" b="1" dirty="0" smtClean="0">
              <a:solidFill>
                <a:srgbClr val="FF8C00"/>
              </a:solidFill>
            </a:endParaRPr>
          </a:p>
        </p:txBody>
      </p:sp>
      <p:sp>
        <p:nvSpPr>
          <p:cNvPr id="27" name="TextBox 26"/>
          <p:cNvSpPr txBox="1"/>
          <p:nvPr/>
        </p:nvSpPr>
        <p:spPr>
          <a:xfrm>
            <a:off x="646124" y="3138609"/>
            <a:ext cx="3004781" cy="600164"/>
          </a:xfrm>
          <a:prstGeom prst="rect">
            <a:avLst/>
          </a:prstGeom>
          <a:noFill/>
        </p:spPr>
        <p:txBody>
          <a:bodyPr wrap="square" lIns="182880" tIns="146304" rIns="182880" bIns="146304" rtlCol="0">
            <a:spAutoFit/>
          </a:bodyPr>
          <a:lstStyle/>
          <a:p>
            <a:pPr marL="0" marR="0" indent="0" algn="l" defTabSz="932651" rtl="0" eaLnBrk="1" fontAlgn="auto" latinLnBrk="0" hangingPunct="1">
              <a:lnSpc>
                <a:spcPct val="90000"/>
              </a:lnSpc>
              <a:spcBef>
                <a:spcPts val="0"/>
              </a:spcBef>
              <a:spcAft>
                <a:spcPts val="600"/>
              </a:spcAft>
              <a:buClrTx/>
              <a:buSzTx/>
              <a:buFontTx/>
              <a:buNone/>
              <a:tabLst/>
              <a:defRPr/>
            </a:pPr>
            <a:r>
              <a:rPr lang="en-US" sz="1100" smtClean="0"/>
              <a:t>In the </a:t>
            </a:r>
            <a:r>
              <a:rPr lang="en-US" sz="1100" b="1" smtClean="0"/>
              <a:t>Value</a:t>
            </a:r>
            <a:r>
              <a:rPr lang="en-US" sz="1100" smtClean="0"/>
              <a:t> list, select </a:t>
            </a:r>
            <a:r>
              <a:rPr lang="en-US" sz="1100" b="1" smtClean="0"/>
              <a:t>This Year</a:t>
            </a:r>
            <a:r>
              <a:rPr lang="en-US" sz="1100" smtClean="0"/>
              <a:t> and </a:t>
            </a:r>
            <a:r>
              <a:rPr lang="en-US" sz="1100" b="1" smtClean="0"/>
              <a:t>Unknown</a:t>
            </a:r>
            <a:r>
              <a:rPr lang="en-US" sz="1100" smtClean="0"/>
              <a:t>.</a:t>
            </a:r>
            <a:endParaRPr lang="en-US" sz="1100" dirty="0" smtClean="0">
              <a:gradFill>
                <a:gsLst>
                  <a:gs pos="2917">
                    <a:srgbClr val="292929"/>
                  </a:gs>
                  <a:gs pos="30000">
                    <a:srgbClr val="292929"/>
                  </a:gs>
                </a:gsLst>
                <a:lin ang="5400000" scaled="0"/>
              </a:gradFill>
            </a:endParaRPr>
          </a:p>
        </p:txBody>
      </p:sp>
      <p:pic>
        <p:nvPicPr>
          <p:cNvPr id="30" name="Picture 29"/>
          <p:cNvPicPr>
            <a:picLocks noChangeAspect="1"/>
          </p:cNvPicPr>
          <p:nvPr/>
        </p:nvPicPr>
        <p:blipFill rotWithShape="1">
          <a:blip r:embed="rId4"/>
          <a:srcRect l="13738" t="8626" r="11261" b="8265"/>
          <a:stretch/>
        </p:blipFill>
        <p:spPr>
          <a:xfrm>
            <a:off x="3058495" y="4019773"/>
            <a:ext cx="164307" cy="182070"/>
          </a:xfrm>
          <a:prstGeom prst="ellipse">
            <a:avLst/>
          </a:prstGeom>
        </p:spPr>
      </p:pic>
      <p:pic>
        <p:nvPicPr>
          <p:cNvPr id="31" name="Picture 30"/>
          <p:cNvPicPr>
            <a:picLocks noChangeAspect="1"/>
          </p:cNvPicPr>
          <p:nvPr/>
        </p:nvPicPr>
        <p:blipFill rotWithShape="1">
          <a:blip r:embed="rId5"/>
          <a:srcRect l="21070" t="21757" r="23384" b="16694"/>
          <a:stretch/>
        </p:blipFill>
        <p:spPr>
          <a:xfrm>
            <a:off x="1087139" y="4595801"/>
            <a:ext cx="194604" cy="194604"/>
          </a:xfrm>
          <a:prstGeom prst="rect">
            <a:avLst/>
          </a:prstGeom>
        </p:spPr>
      </p:pic>
    </p:spTree>
    <p:extLst>
      <p:ext uri="{BB962C8B-B14F-4D97-AF65-F5344CB8AC3E}">
        <p14:creationId xmlns:p14="http://schemas.microsoft.com/office/powerpoint/2010/main" val="3289686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smtClean="0"/>
              <a:t>add a stage </a:t>
            </a:r>
            <a:r>
              <a:rPr lang="en-US" sz="4400" smtClean="0"/>
              <a:t>in the </a:t>
            </a:r>
            <a:r>
              <a:rPr lang="en-US" sz="4400" dirty="0" smtClean="0"/>
              <a:t>branch</a:t>
            </a:r>
            <a:endParaRPr lang="en-US" sz="4400" dirty="0"/>
          </a:p>
        </p:txBody>
      </p:sp>
      <p:pic>
        <p:nvPicPr>
          <p:cNvPr id="4" name="Picture 3"/>
          <p:cNvPicPr>
            <a:picLocks noChangeAspect="1"/>
          </p:cNvPicPr>
          <p:nvPr/>
        </p:nvPicPr>
        <p:blipFill rotWithShape="1">
          <a:blip r:embed="rId3"/>
          <a:srcRect t="358" b="10550"/>
          <a:stretch/>
        </p:blipFill>
        <p:spPr>
          <a:xfrm>
            <a:off x="208224" y="1175657"/>
            <a:ext cx="5342462" cy="4529107"/>
          </a:xfrm>
          <a:prstGeom prst="rect">
            <a:avLst/>
          </a:prstGeom>
          <a:ln>
            <a:solidFill>
              <a:schemeClr val="bg1">
                <a:lumMod val="85000"/>
              </a:schemeClr>
            </a:solidFill>
          </a:ln>
        </p:spPr>
      </p:pic>
      <p:sp>
        <p:nvSpPr>
          <p:cNvPr id="6" name="Line Callout 1 (Accent Bar) 5"/>
          <p:cNvSpPr/>
          <p:nvPr/>
        </p:nvSpPr>
        <p:spPr bwMode="auto">
          <a:xfrm>
            <a:off x="6183353" y="1862540"/>
            <a:ext cx="2993465" cy="307777"/>
          </a:xfrm>
          <a:prstGeom prst="accentCallout1">
            <a:avLst>
              <a:gd name="adj1" fmla="val 28921"/>
              <a:gd name="adj2" fmla="val -2026"/>
              <a:gd name="adj3" fmla="val 667187"/>
              <a:gd name="adj4" fmla="val -161235"/>
            </a:avLst>
          </a:prstGeom>
          <a:ln>
            <a:solidFill>
              <a:schemeClr val="accent5"/>
            </a:solidFill>
            <a:tailEnd type="diamond"/>
          </a:ln>
        </p:spPr>
        <p:txBody>
          <a:bodyPr wrap="square">
            <a:spAutoFit/>
          </a:bodyPr>
          <a:lstStyle/>
          <a:p>
            <a:r>
              <a:rPr lang="en-US" sz="1400" smtClean="0"/>
              <a:t>Choose </a:t>
            </a:r>
            <a:r>
              <a:rPr lang="en-US" sz="1400" b="1"/>
              <a:t>Insert </a:t>
            </a:r>
            <a:r>
              <a:rPr lang="en-US" sz="1400" b="1" smtClean="0"/>
              <a:t>stage</a:t>
            </a:r>
            <a:r>
              <a:rPr lang="en-US" sz="1400" smtClean="0"/>
              <a:t>.</a:t>
            </a:r>
            <a:endParaRPr lang="en-US" sz="1400" dirty="0"/>
          </a:p>
        </p:txBody>
      </p:sp>
    </p:spTree>
    <p:extLst>
      <p:ext uri="{BB962C8B-B14F-4D97-AF65-F5344CB8AC3E}">
        <p14:creationId xmlns:p14="http://schemas.microsoft.com/office/powerpoint/2010/main" val="2862886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3"/>
          <p:cNvSpPr>
            <a:spLocks noGrp="1"/>
          </p:cNvSpPr>
          <p:nvPr/>
        </p:nvSpPr>
        <p:spPr>
          <a:xfrm>
            <a:off x="274637" y="1135062"/>
            <a:ext cx="6324600" cy="455509"/>
          </a:xfrm>
          <a:prstGeom prst="rect">
            <a:avLst/>
          </a:prstGeom>
        </p:spPr>
        <p:txBody>
          <a:bodyPr vert="horz" wrap="square" lIns="146289" tIns="0" rIns="146289" bIns="0" rtlCol="0">
            <a:spAutoFit/>
          </a:bodyPr>
          <a:lstStyle>
            <a:lvl1pPr marL="0" marR="0" indent="0" algn="l" defTabSz="932651" rtl="0" eaLnBrk="1" fontAlgn="auto" latinLnBrk="0" hangingPunct="1">
              <a:lnSpc>
                <a:spcPct val="90000"/>
              </a:lnSpc>
              <a:spcBef>
                <a:spcPts val="1200"/>
              </a:spcBef>
              <a:spcAft>
                <a:spcPts val="0"/>
              </a:spcAft>
              <a:buClrTx/>
              <a:buSzPct val="90000"/>
              <a:buFont typeface="Arial" pitchFamily="34" charset="0"/>
              <a:buNone/>
              <a:tabLst/>
              <a:defRPr sz="4000" b="1" kern="1200" spc="0" baseline="0">
                <a:gradFill>
                  <a:gsLst>
                    <a:gs pos="1250">
                      <a:schemeClr val="tx1"/>
                    </a:gs>
                    <a:gs pos="100000">
                      <a:schemeClr val="tx1"/>
                    </a:gs>
                  </a:gsLst>
                  <a:lin ang="5400000" scaled="0"/>
                </a:gradFill>
                <a:latin typeface="+mj-lt"/>
                <a:ea typeface="+mn-ea"/>
                <a:cs typeface="+mn-cs"/>
              </a:defRPr>
            </a:lvl1pPr>
            <a:lvl2pPr marL="4763"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2pPr>
            <a:lvl3pPr marL="0"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3pPr>
            <a:lvl4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4pPr>
            <a:lvl5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88620" indent="-285750">
              <a:lnSpc>
                <a:spcPct val="50000"/>
              </a:lnSpc>
              <a:buFont typeface="Arial" pitchFamily="34" charset="0"/>
              <a:buChar char="•"/>
            </a:pPr>
            <a:endParaRPr lang="en-US" sz="1400" b="0" dirty="0">
              <a:gradFill>
                <a:gsLst>
                  <a:gs pos="1250">
                    <a:srgbClr val="292929"/>
                  </a:gs>
                  <a:gs pos="100000">
                    <a:srgbClr val="292929"/>
                  </a:gs>
                </a:gsLst>
                <a:lin ang="5400000" scaled="0"/>
              </a:gradFill>
              <a:latin typeface="Segoe UI"/>
            </a:endParaRPr>
          </a:p>
          <a:p>
            <a:endParaRPr lang="en-US" sz="1400" b="0" dirty="0">
              <a:gradFill>
                <a:gsLst>
                  <a:gs pos="1250">
                    <a:srgbClr val="292929"/>
                  </a:gs>
                  <a:gs pos="100000">
                    <a:srgbClr val="292929"/>
                  </a:gs>
                </a:gsLst>
                <a:lin ang="5400000" scaled="0"/>
              </a:gradFill>
              <a:latin typeface="Segoe UI"/>
            </a:endParaRPr>
          </a:p>
        </p:txBody>
      </p:sp>
      <p:sp>
        <p:nvSpPr>
          <p:cNvPr id="10" name="Title 2"/>
          <p:cNvSpPr>
            <a:spLocks noGrp="1"/>
          </p:cNvSpPr>
          <p:nvPr>
            <p:ph type="title"/>
          </p:nvPr>
        </p:nvSpPr>
        <p:spPr>
          <a:xfrm>
            <a:off x="666751" y="373063"/>
            <a:ext cx="6313488" cy="553998"/>
          </a:xfrm>
        </p:spPr>
        <p:txBody>
          <a:bodyPr vert="horz" wrap="square" lIns="146289" tIns="0" rIns="146289" bIns="0" rtlCol="0" anchor="t">
            <a:spAutoFit/>
          </a:bodyPr>
          <a:lstStyle/>
          <a:p>
            <a:r>
              <a:rPr lang="en-US" b="0" smtClean="0">
                <a:solidFill>
                  <a:schemeClr val="tx1"/>
                </a:solidFill>
              </a:rPr>
              <a:t>contents</a:t>
            </a:r>
            <a:endParaRPr lang="en-US" sz="4000" b="0" dirty="0">
              <a:solidFill>
                <a:schemeClr val="tx1"/>
              </a:solidFill>
              <a:cs typeface="+mn-cs"/>
            </a:endParaRPr>
          </a:p>
        </p:txBody>
      </p:sp>
      <p:sp>
        <p:nvSpPr>
          <p:cNvPr id="3" name="Picture Placeholder 2"/>
          <p:cNvSpPr>
            <a:spLocks noGrp="1"/>
          </p:cNvSpPr>
          <p:nvPr>
            <p:ph type="pic" sz="quarter" idx="10"/>
          </p:nvPr>
        </p:nvSpPr>
        <p:spPr/>
      </p:sp>
      <p:sp>
        <p:nvSpPr>
          <p:cNvPr id="4" name="Text Placeholder 3"/>
          <p:cNvSpPr>
            <a:spLocks noGrp="1"/>
          </p:cNvSpPr>
          <p:nvPr>
            <p:ph type="body" sz="quarter" idx="12"/>
          </p:nvPr>
        </p:nvSpPr>
        <p:spPr>
          <a:xfrm>
            <a:off x="593086" y="1847023"/>
            <a:ext cx="5098030" cy="3127010"/>
          </a:xfrm>
        </p:spPr>
        <p:txBody>
          <a:bodyPr/>
          <a:lstStyle/>
          <a:p>
            <a:pPr>
              <a:spcAft>
                <a:spcPts val="600"/>
              </a:spcAft>
            </a:pPr>
            <a:r>
              <a:rPr lang="en-US" dirty="0" smtClean="0"/>
              <a:t>Provide your sales or service reps with a well-defined process to take the guesswork out of their day-to-day activities. Microsoft Dynamics </a:t>
            </a:r>
            <a:r>
              <a:rPr lang="en-US" smtClean="0"/>
              <a:t>CRM includes </a:t>
            </a:r>
            <a:r>
              <a:rPr lang="en-US" dirty="0" smtClean="0"/>
              <a:t>ready-to-use business processes that you can customize to match how your organization works.</a:t>
            </a:r>
          </a:p>
          <a:p>
            <a:pPr>
              <a:spcAft>
                <a:spcPts val="600"/>
              </a:spcAft>
            </a:pPr>
            <a:r>
              <a:rPr lang="en-US" dirty="0" smtClean="0"/>
              <a:t>Follow these steps to customize your own business process:</a:t>
            </a:r>
            <a:endParaRPr lang="en-US" dirty="0"/>
          </a:p>
          <a:p>
            <a:pPr marL="285750" indent="-182880">
              <a:lnSpc>
                <a:spcPct val="50000"/>
              </a:lnSpc>
              <a:buFont typeface="Arial" pitchFamily="34" charset="0"/>
              <a:buChar char="•"/>
            </a:pPr>
            <a:r>
              <a:rPr lang="en-US" dirty="0" smtClean="0">
                <a:hlinkClick r:id="rId3" action="ppaction://hlinksldjump"/>
              </a:rPr>
              <a:t>What is a business process?</a:t>
            </a:r>
            <a:endParaRPr lang="en-US" dirty="0"/>
          </a:p>
          <a:p>
            <a:pPr marL="285750" indent="-182880">
              <a:lnSpc>
                <a:spcPct val="50000"/>
              </a:lnSpc>
              <a:buFont typeface="Arial" pitchFamily="34" charset="0"/>
              <a:buChar char="•"/>
            </a:pPr>
            <a:r>
              <a:rPr lang="en-US" dirty="0" smtClean="0">
                <a:hlinkClick r:id="rId4" action="ppaction://hlinksldjump"/>
              </a:rPr>
              <a:t>The basics of customizing a business process</a:t>
            </a:r>
            <a:endParaRPr lang="en-US" dirty="0"/>
          </a:p>
          <a:p>
            <a:pPr marL="285750" indent="-182880">
              <a:lnSpc>
                <a:spcPct val="50000"/>
              </a:lnSpc>
              <a:buFont typeface="Arial" pitchFamily="34" charset="0"/>
              <a:buChar char="•"/>
            </a:pPr>
            <a:r>
              <a:rPr lang="en-US" dirty="0" smtClean="0">
                <a:hlinkClick r:id="rId5" action="ppaction://hlinksldjump"/>
              </a:rPr>
              <a:t>Now let’s add a branch</a:t>
            </a:r>
            <a:endParaRPr lang="en-US" dirty="0" smtClean="0"/>
          </a:p>
          <a:p>
            <a:pPr marL="285750" indent="-182880">
              <a:lnSpc>
                <a:spcPct val="50000"/>
              </a:lnSpc>
              <a:buFont typeface="Arial" pitchFamily="34" charset="0"/>
              <a:buChar char="•"/>
            </a:pPr>
            <a:r>
              <a:rPr lang="en-US" dirty="0" smtClean="0">
                <a:hlinkClick r:id="rId6" action="ppaction://hlinksldjump"/>
              </a:rPr>
              <a:t>Make your business process available for use</a:t>
            </a:r>
            <a:endParaRPr lang="en-US" dirty="0" smtClean="0"/>
          </a:p>
          <a:p>
            <a:pPr marL="285750" indent="-182880">
              <a:lnSpc>
                <a:spcPct val="50000"/>
              </a:lnSpc>
              <a:buFont typeface="Arial" pitchFamily="34" charset="0"/>
              <a:buChar char="•"/>
            </a:pPr>
            <a:r>
              <a:rPr lang="en-US" dirty="0" smtClean="0">
                <a:gradFill>
                  <a:gsLst>
                    <a:gs pos="1250">
                      <a:srgbClr val="292929"/>
                    </a:gs>
                    <a:gs pos="100000">
                      <a:srgbClr val="292929"/>
                    </a:gs>
                  </a:gsLst>
                  <a:lin ang="5400000" scaled="0"/>
                </a:gradFill>
                <a:hlinkClick r:id="rId7" action="ppaction://hlinksldjump"/>
              </a:rPr>
              <a:t>Next steps</a:t>
            </a:r>
            <a:endParaRPr lang="en-US" dirty="0">
              <a:gradFill>
                <a:gsLst>
                  <a:gs pos="1250">
                    <a:srgbClr val="292929"/>
                  </a:gs>
                  <a:gs pos="100000">
                    <a:srgbClr val="292929"/>
                  </a:gs>
                </a:gsLst>
                <a:lin ang="5400000" scaled="0"/>
              </a:gradFill>
            </a:endParaRPr>
          </a:p>
          <a:p>
            <a:endParaRPr lang="en-US" dirty="0"/>
          </a:p>
        </p:txBody>
      </p:sp>
      <p:sp>
        <p:nvSpPr>
          <p:cNvPr id="2" name="Rectangle 1"/>
          <p:cNvSpPr/>
          <p:nvPr/>
        </p:nvSpPr>
        <p:spPr bwMode="auto">
          <a:xfrm>
            <a:off x="6988175" y="0"/>
            <a:ext cx="2704465" cy="6994524"/>
          </a:xfrm>
          <a:prstGeom prst="rect">
            <a:avLst/>
          </a:prstGeom>
          <a:solidFill>
            <a:schemeClr val="accent2"/>
          </a:solidFill>
          <a:ln w="762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026" name="Picture 2">
            <a:hlinkClick r:id="rId8" action="ppaction://hlinksldjump"/>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13437" y="6028214"/>
            <a:ext cx="685800" cy="811762"/>
          </a:xfrm>
          <a:prstGeom prst="rect">
            <a:avLst/>
          </a:prstGeom>
          <a:blipFill dpi="0" rotWithShape="1">
            <a:blip r:embed="rId10">
              <a:alphaModFix amt="0"/>
            </a:blip>
            <a:srcRect/>
            <a:tile tx="0" ty="0" sx="100000" sy="100000" flip="none" algn="tl"/>
          </a:blipFill>
          <a:ln>
            <a:noFill/>
          </a:ln>
          <a:effectLst/>
          <a:extLst/>
        </p:spPr>
      </p:pic>
    </p:spTree>
    <p:extLst>
      <p:ext uri="{BB962C8B-B14F-4D97-AF65-F5344CB8AC3E}">
        <p14:creationId xmlns:p14="http://schemas.microsoft.com/office/powerpoint/2010/main" val="1186564883"/>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smtClean="0"/>
              <a:t>edit the new stage</a:t>
            </a:r>
            <a:endParaRPr lang="en-US" sz="4400" dirty="0"/>
          </a:p>
        </p:txBody>
      </p:sp>
      <p:pic>
        <p:nvPicPr>
          <p:cNvPr id="26" name="Picture 25"/>
          <p:cNvPicPr>
            <a:picLocks noChangeAspect="1"/>
          </p:cNvPicPr>
          <p:nvPr/>
        </p:nvPicPr>
        <p:blipFill rotWithShape="1">
          <a:blip r:embed="rId3"/>
          <a:srcRect b="30425"/>
          <a:stretch/>
        </p:blipFill>
        <p:spPr>
          <a:xfrm>
            <a:off x="3952089" y="943842"/>
            <a:ext cx="5304858" cy="3573568"/>
          </a:xfrm>
          <a:prstGeom prst="rect">
            <a:avLst/>
          </a:prstGeom>
          <a:ln>
            <a:solidFill>
              <a:schemeClr val="bg1">
                <a:lumMod val="85000"/>
              </a:schemeClr>
            </a:solidFill>
          </a:ln>
        </p:spPr>
      </p:pic>
      <p:sp>
        <p:nvSpPr>
          <p:cNvPr id="27" name="Line Callout 1 (Accent Bar) 26"/>
          <p:cNvSpPr/>
          <p:nvPr/>
        </p:nvSpPr>
        <p:spPr bwMode="auto">
          <a:xfrm flipH="1">
            <a:off x="324600" y="2381420"/>
            <a:ext cx="2867174" cy="523220"/>
          </a:xfrm>
          <a:prstGeom prst="accentCallout1">
            <a:avLst>
              <a:gd name="adj1" fmla="val 14903"/>
              <a:gd name="adj2" fmla="val 4362"/>
              <a:gd name="adj3" fmla="val 166636"/>
              <a:gd name="adj4" fmla="val -52697"/>
            </a:avLst>
          </a:prstGeom>
          <a:ln>
            <a:solidFill>
              <a:schemeClr val="accent5"/>
            </a:solidFill>
            <a:tailEnd type="diamond"/>
          </a:ln>
        </p:spPr>
        <p:txBody>
          <a:bodyPr wrap="square">
            <a:spAutoFit/>
          </a:bodyPr>
          <a:lstStyle/>
          <a:p>
            <a:r>
              <a:rPr lang="en-US" sz="1400"/>
              <a:t>Use the same steps as before to edit the new stage.</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239997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smtClean="0"/>
              <a:t>add a </a:t>
            </a:r>
            <a:r>
              <a:rPr lang="en-US" sz="4400" dirty="0" smtClean="0"/>
              <a:t>stage after the branch</a:t>
            </a:r>
            <a:endParaRPr lang="en-US" sz="4400" dirty="0"/>
          </a:p>
        </p:txBody>
      </p:sp>
      <p:sp>
        <p:nvSpPr>
          <p:cNvPr id="3" name="TextBox 2"/>
          <p:cNvSpPr txBox="1"/>
          <p:nvPr/>
        </p:nvSpPr>
        <p:spPr>
          <a:xfrm>
            <a:off x="5984893" y="1110314"/>
            <a:ext cx="3494962" cy="1729704"/>
          </a:xfrm>
          <a:prstGeom prst="rect">
            <a:avLst/>
          </a:prstGeom>
          <a:noFill/>
        </p:spPr>
        <p:txBody>
          <a:bodyPr wrap="square" lIns="182880" tIns="146304" rIns="182880" bIns="146304" rtlCol="0">
            <a:spAutoFit/>
          </a:bodyPr>
          <a:lstStyle/>
          <a:p>
            <a:pPr>
              <a:lnSpc>
                <a:spcPct val="90000"/>
              </a:lnSpc>
              <a:spcAft>
                <a:spcPts val="600"/>
              </a:spcAft>
            </a:pPr>
            <a:r>
              <a:rPr lang="en-US" sz="1400" dirty="0" smtClean="0"/>
              <a:t>Now that you’ve created a branch, you need to add a stage for the two branches to merge back into to continue with the process.</a:t>
            </a:r>
          </a:p>
          <a:p>
            <a:pPr>
              <a:lnSpc>
                <a:spcPct val="90000"/>
              </a:lnSpc>
              <a:spcAft>
                <a:spcPts val="600"/>
              </a:spcAft>
            </a:pPr>
            <a:r>
              <a:rPr lang="en-US" sz="1400" dirty="0" smtClean="0"/>
              <a:t>In </a:t>
            </a:r>
            <a:r>
              <a:rPr lang="en-US" sz="1400" dirty="0"/>
              <a:t>our example, we’ll add a stage called </a:t>
            </a:r>
            <a:r>
              <a:rPr lang="en-US" sz="1400" b="1" dirty="0" smtClean="0"/>
              <a:t>Research</a:t>
            </a:r>
            <a:r>
              <a:rPr lang="en-US" sz="1400" dirty="0" smtClean="0"/>
              <a:t> that both the </a:t>
            </a:r>
            <a:r>
              <a:rPr lang="en-US" sz="1400" b="1" dirty="0" smtClean="0"/>
              <a:t>Qualify</a:t>
            </a:r>
            <a:r>
              <a:rPr lang="en-US" sz="1400" dirty="0" smtClean="0"/>
              <a:t> and </a:t>
            </a:r>
            <a:r>
              <a:rPr lang="en-US" sz="1400" b="1" dirty="0" smtClean="0"/>
              <a:t>Incubate</a:t>
            </a:r>
            <a:r>
              <a:rPr lang="en-US" sz="1400" dirty="0" smtClean="0"/>
              <a:t> stages merge into.</a:t>
            </a:r>
          </a:p>
        </p:txBody>
      </p:sp>
      <p:pic>
        <p:nvPicPr>
          <p:cNvPr id="6" name="Picture 5"/>
          <p:cNvPicPr>
            <a:picLocks noChangeAspect="1"/>
          </p:cNvPicPr>
          <p:nvPr/>
        </p:nvPicPr>
        <p:blipFill rotWithShape="1">
          <a:blip r:embed="rId3"/>
          <a:srcRect b="30156"/>
          <a:stretch/>
        </p:blipFill>
        <p:spPr>
          <a:xfrm>
            <a:off x="208224" y="1175658"/>
            <a:ext cx="5304858" cy="3587412"/>
          </a:xfrm>
          <a:prstGeom prst="rect">
            <a:avLst/>
          </a:prstGeom>
          <a:ln>
            <a:solidFill>
              <a:schemeClr val="bg1">
                <a:lumMod val="85000"/>
              </a:schemeClr>
            </a:solidFill>
          </a:ln>
        </p:spPr>
      </p:pic>
      <p:sp>
        <p:nvSpPr>
          <p:cNvPr id="7" name="Line Callout 1 (Accent Bar) 6"/>
          <p:cNvSpPr/>
          <p:nvPr/>
        </p:nvSpPr>
        <p:spPr bwMode="auto">
          <a:xfrm>
            <a:off x="6269309" y="3039731"/>
            <a:ext cx="3073098" cy="307777"/>
          </a:xfrm>
          <a:prstGeom prst="accentCallout1">
            <a:avLst>
              <a:gd name="adj1" fmla="val 28921"/>
              <a:gd name="adj2" fmla="val -2026"/>
              <a:gd name="adj3" fmla="val -100271"/>
              <a:gd name="adj4" fmla="val -165963"/>
            </a:avLst>
          </a:prstGeom>
          <a:ln>
            <a:solidFill>
              <a:schemeClr val="accent5"/>
            </a:solidFill>
            <a:tailEnd type="diamond"/>
          </a:ln>
        </p:spPr>
        <p:txBody>
          <a:bodyPr wrap="square">
            <a:spAutoFit/>
          </a:bodyPr>
          <a:lstStyle/>
          <a:p>
            <a:r>
              <a:rPr lang="en-US" sz="1400" smtClean="0"/>
              <a:t>Choose </a:t>
            </a:r>
            <a:r>
              <a:rPr lang="en-US" sz="1400" b="1" smtClean="0"/>
              <a:t>Insert </a:t>
            </a:r>
            <a:r>
              <a:rPr lang="en-US" sz="1400" b="1" dirty="0" smtClean="0"/>
              <a:t>stage </a:t>
            </a:r>
            <a:r>
              <a:rPr lang="en-US" sz="1400" b="1" smtClean="0"/>
              <a:t>after branch</a:t>
            </a:r>
            <a:r>
              <a:rPr lang="en-US" sz="1400" smtClean="0"/>
              <a:t>.</a:t>
            </a:r>
            <a:endParaRPr lang="en-US" sz="1400" dirty="0" smtClean="0"/>
          </a:p>
        </p:txBody>
      </p:sp>
    </p:spTree>
    <p:extLst>
      <p:ext uri="{BB962C8B-B14F-4D97-AF65-F5344CB8AC3E}">
        <p14:creationId xmlns:p14="http://schemas.microsoft.com/office/powerpoint/2010/main" val="813369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smtClean="0"/>
              <a:t>edit the new stage</a:t>
            </a:r>
            <a:endParaRPr lang="en-US" sz="4400" dirty="0"/>
          </a:p>
        </p:txBody>
      </p:sp>
      <p:pic>
        <p:nvPicPr>
          <p:cNvPr id="8" name="Picture 7"/>
          <p:cNvPicPr>
            <a:picLocks noChangeAspect="1"/>
          </p:cNvPicPr>
          <p:nvPr/>
        </p:nvPicPr>
        <p:blipFill>
          <a:blip r:embed="rId3"/>
          <a:stretch>
            <a:fillRect/>
          </a:stretch>
        </p:blipFill>
        <p:spPr>
          <a:xfrm>
            <a:off x="208225" y="1175657"/>
            <a:ext cx="5304858" cy="5136283"/>
          </a:xfrm>
          <a:prstGeom prst="rect">
            <a:avLst/>
          </a:prstGeom>
          <a:ln>
            <a:solidFill>
              <a:schemeClr val="bg1">
                <a:lumMod val="85000"/>
              </a:schemeClr>
            </a:solidFill>
          </a:ln>
        </p:spPr>
      </p:pic>
      <p:sp>
        <p:nvSpPr>
          <p:cNvPr id="7" name="Line Callout 1 (Accent Bar) 6"/>
          <p:cNvSpPr/>
          <p:nvPr/>
        </p:nvSpPr>
        <p:spPr bwMode="auto">
          <a:xfrm>
            <a:off x="6183044" y="1837223"/>
            <a:ext cx="2917823" cy="1169551"/>
          </a:xfrm>
          <a:prstGeom prst="accentCallout1">
            <a:avLst>
              <a:gd name="adj1" fmla="val 28921"/>
              <a:gd name="adj2" fmla="val -2026"/>
              <a:gd name="adj3" fmla="val 270872"/>
              <a:gd name="adj4" fmla="val -176871"/>
            </a:avLst>
          </a:prstGeom>
          <a:ln>
            <a:solidFill>
              <a:schemeClr val="accent5"/>
            </a:solidFill>
            <a:tailEnd type="diamond"/>
          </a:ln>
        </p:spPr>
        <p:txBody>
          <a:bodyPr wrap="square">
            <a:spAutoFit/>
          </a:bodyPr>
          <a:lstStyle/>
          <a:p>
            <a:r>
              <a:rPr lang="en-US" sz="1400" dirty="0" smtClean="0"/>
              <a:t>Use the same steps as before to edit the new stage. Name </a:t>
            </a:r>
            <a:r>
              <a:rPr lang="en-US" sz="1400" dirty="0"/>
              <a:t>this stage </a:t>
            </a:r>
            <a:r>
              <a:rPr lang="en-US" sz="1400" b="1" dirty="0" smtClean="0"/>
              <a:t>Research</a:t>
            </a:r>
            <a:r>
              <a:rPr lang="en-US" sz="1400" dirty="0" smtClean="0"/>
              <a:t>, </a:t>
            </a:r>
            <a:r>
              <a:rPr lang="en-US" sz="1400" dirty="0"/>
              <a:t>base it off the </a:t>
            </a:r>
            <a:r>
              <a:rPr lang="en-US" sz="1400" b="1" dirty="0" smtClean="0"/>
              <a:t>Opportunity </a:t>
            </a:r>
            <a:r>
              <a:rPr lang="en-US" sz="1400" dirty="0" smtClean="0"/>
              <a:t>entity</a:t>
            </a:r>
            <a:r>
              <a:rPr lang="en-US" sz="1400" dirty="0"/>
              <a:t>, categorize it as </a:t>
            </a:r>
            <a:r>
              <a:rPr lang="en-US" sz="1400" b="1" dirty="0" smtClean="0"/>
              <a:t>Research</a:t>
            </a:r>
            <a:r>
              <a:rPr lang="en-US" sz="1400" dirty="0" smtClean="0"/>
              <a:t>,</a:t>
            </a:r>
            <a:r>
              <a:rPr lang="en-US" sz="1400" b="1" dirty="0" smtClean="0"/>
              <a:t> </a:t>
            </a:r>
            <a:r>
              <a:rPr lang="en-US" sz="1400" dirty="0" smtClean="0"/>
              <a:t>and </a:t>
            </a:r>
            <a:r>
              <a:rPr lang="en-US" sz="1400" dirty="0"/>
              <a:t>add steps to </a:t>
            </a:r>
            <a:r>
              <a:rPr lang="en-US" sz="1400" dirty="0" smtClean="0"/>
              <a:t>it.</a:t>
            </a:r>
            <a:endParaRPr lang="en-US" sz="1400" dirty="0"/>
          </a:p>
        </p:txBody>
      </p:sp>
      <p:sp>
        <p:nvSpPr>
          <p:cNvPr id="2" name="Rectangle 1"/>
          <p:cNvSpPr/>
          <p:nvPr/>
        </p:nvSpPr>
        <p:spPr bwMode="auto">
          <a:xfrm>
            <a:off x="2912269" y="5179219"/>
            <a:ext cx="126207" cy="130968"/>
          </a:xfrm>
          <a:prstGeom prst="rect">
            <a:avLst/>
          </a:prstGeom>
          <a:solidFill>
            <a:srgbClr val="EFEF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623514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smtClean="0"/>
              <a:t>define how the stages are related</a:t>
            </a:r>
            <a:endParaRPr lang="en-US" sz="4400" dirty="0"/>
          </a:p>
        </p:txBody>
      </p:sp>
      <p:pic>
        <p:nvPicPr>
          <p:cNvPr id="8" name="Picture 7"/>
          <p:cNvPicPr>
            <a:picLocks noChangeAspect="1"/>
          </p:cNvPicPr>
          <p:nvPr/>
        </p:nvPicPr>
        <p:blipFill rotWithShape="1">
          <a:blip r:embed="rId3"/>
          <a:srcRect t="32645"/>
          <a:stretch/>
        </p:blipFill>
        <p:spPr>
          <a:xfrm>
            <a:off x="208225" y="1398565"/>
            <a:ext cx="5304858" cy="3459558"/>
          </a:xfrm>
          <a:prstGeom prst="rect">
            <a:avLst/>
          </a:prstGeom>
          <a:ln>
            <a:solidFill>
              <a:schemeClr val="bg1">
                <a:lumMod val="85000"/>
              </a:schemeClr>
            </a:solidFill>
          </a:ln>
        </p:spPr>
      </p:pic>
      <p:sp>
        <p:nvSpPr>
          <p:cNvPr id="2" name="Rectangle 1"/>
          <p:cNvSpPr/>
          <p:nvPr/>
        </p:nvSpPr>
        <p:spPr bwMode="auto">
          <a:xfrm>
            <a:off x="2912269" y="3725402"/>
            <a:ext cx="126207" cy="130968"/>
          </a:xfrm>
          <a:prstGeom prst="rect">
            <a:avLst/>
          </a:prstGeom>
          <a:solidFill>
            <a:srgbClr val="EFEFE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Line Callout 1 (Accent Bar) 8"/>
          <p:cNvSpPr/>
          <p:nvPr/>
        </p:nvSpPr>
        <p:spPr bwMode="auto">
          <a:xfrm>
            <a:off x="6281620" y="2852382"/>
            <a:ext cx="2970008" cy="1600438"/>
          </a:xfrm>
          <a:prstGeom prst="accentCallout1">
            <a:avLst>
              <a:gd name="adj1" fmla="val 28921"/>
              <a:gd name="adj2" fmla="val -2026"/>
              <a:gd name="adj3" fmla="val 85860"/>
              <a:gd name="adj4" fmla="val -173553"/>
            </a:avLst>
          </a:prstGeom>
          <a:ln>
            <a:solidFill>
              <a:schemeClr val="accent5"/>
            </a:solidFill>
            <a:tailEnd type="diamond"/>
          </a:ln>
        </p:spPr>
        <p:txBody>
          <a:bodyPr wrap="square">
            <a:spAutoFit/>
          </a:bodyPr>
          <a:lstStyle/>
          <a:p>
            <a:r>
              <a:rPr lang="en-US" sz="1400" smtClean="0"/>
              <a:t>Because </a:t>
            </a:r>
            <a:r>
              <a:rPr lang="en-US" sz="1400"/>
              <a:t>the </a:t>
            </a:r>
            <a:r>
              <a:rPr lang="en-US" sz="1400" b="1" smtClean="0"/>
              <a:t>Research</a:t>
            </a:r>
            <a:r>
              <a:rPr lang="en-US" sz="1400" smtClean="0"/>
              <a:t> </a:t>
            </a:r>
            <a:r>
              <a:rPr lang="en-US" sz="1400"/>
              <a:t>stage is based on </a:t>
            </a:r>
            <a:r>
              <a:rPr lang="en-US" sz="1400" b="1" smtClean="0"/>
              <a:t>Opportunity</a:t>
            </a:r>
            <a:r>
              <a:rPr lang="en-US" sz="1400" smtClean="0"/>
              <a:t> </a:t>
            </a:r>
            <a:r>
              <a:rPr lang="en-US" sz="1400"/>
              <a:t>while the </a:t>
            </a:r>
            <a:r>
              <a:rPr lang="en-US" sz="1400" b="1" smtClean="0"/>
              <a:t>Qualify</a:t>
            </a:r>
            <a:r>
              <a:rPr lang="en-US" sz="1400" smtClean="0"/>
              <a:t> </a:t>
            </a:r>
            <a:r>
              <a:rPr lang="en-US" sz="1400"/>
              <a:t>and </a:t>
            </a:r>
            <a:r>
              <a:rPr lang="en-US" sz="1400" b="1" smtClean="0"/>
              <a:t>Incubate</a:t>
            </a:r>
            <a:r>
              <a:rPr lang="en-US" sz="1400" smtClean="0"/>
              <a:t> </a:t>
            </a:r>
            <a:r>
              <a:rPr lang="en-US" sz="1400"/>
              <a:t>stages are based on </a:t>
            </a:r>
            <a:r>
              <a:rPr lang="en-US" sz="1400" b="1" smtClean="0"/>
              <a:t>Lead</a:t>
            </a:r>
            <a:r>
              <a:rPr lang="en-US" sz="1400"/>
              <a:t>, </a:t>
            </a:r>
            <a:r>
              <a:rPr lang="en-US" sz="1400" smtClean="0"/>
              <a:t>you need to define how these stages are related.</a:t>
            </a:r>
          </a:p>
          <a:p>
            <a:endParaRPr lang="en-US" sz="1400"/>
          </a:p>
          <a:p>
            <a:r>
              <a:rPr lang="en-US" sz="1400" smtClean="0"/>
              <a:t>Choose </a:t>
            </a:r>
            <a:r>
              <a:rPr lang="en-US" sz="1400" b="1" smtClean="0"/>
              <a:t>Select Relationships</a:t>
            </a:r>
            <a:r>
              <a:rPr lang="en-US" sz="1400" smtClean="0"/>
              <a:t>.</a:t>
            </a:r>
            <a:endParaRPr lang="en-US" sz="1400" dirty="0"/>
          </a:p>
        </p:txBody>
      </p:sp>
    </p:spTree>
    <p:extLst>
      <p:ext uri="{BB962C8B-B14F-4D97-AF65-F5344CB8AC3E}">
        <p14:creationId xmlns:p14="http://schemas.microsoft.com/office/powerpoint/2010/main" val="536906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smtClean="0"/>
              <a:t>set the relationships</a:t>
            </a:r>
            <a:endParaRPr lang="en-US" sz="4400" dirty="0"/>
          </a:p>
        </p:txBody>
      </p:sp>
      <p:pic>
        <p:nvPicPr>
          <p:cNvPr id="11" name="Picture 10"/>
          <p:cNvPicPr>
            <a:picLocks noChangeAspect="1"/>
          </p:cNvPicPr>
          <p:nvPr/>
        </p:nvPicPr>
        <p:blipFill>
          <a:blip r:embed="rId3"/>
          <a:stretch>
            <a:fillRect/>
          </a:stretch>
        </p:blipFill>
        <p:spPr>
          <a:xfrm>
            <a:off x="208226" y="1175658"/>
            <a:ext cx="5304858" cy="3290032"/>
          </a:xfrm>
          <a:prstGeom prst="rect">
            <a:avLst/>
          </a:prstGeom>
          <a:ln>
            <a:solidFill>
              <a:schemeClr val="bg1">
                <a:lumMod val="85000"/>
              </a:schemeClr>
            </a:solidFill>
          </a:ln>
        </p:spPr>
      </p:pic>
      <p:sp>
        <p:nvSpPr>
          <p:cNvPr id="7" name="Line Callout 1 (Accent Bar) 6"/>
          <p:cNvSpPr/>
          <p:nvPr/>
        </p:nvSpPr>
        <p:spPr bwMode="auto">
          <a:xfrm>
            <a:off x="5832982" y="2820674"/>
            <a:ext cx="2970008" cy="523220"/>
          </a:xfrm>
          <a:prstGeom prst="accentCallout1">
            <a:avLst>
              <a:gd name="adj1" fmla="val 28921"/>
              <a:gd name="adj2" fmla="val -2026"/>
              <a:gd name="adj3" fmla="val 91493"/>
              <a:gd name="adj4" fmla="val -45378"/>
            </a:avLst>
          </a:prstGeom>
          <a:ln>
            <a:solidFill>
              <a:schemeClr val="accent5"/>
            </a:solidFill>
            <a:tailEnd type="diamond"/>
          </a:ln>
        </p:spPr>
        <p:txBody>
          <a:bodyPr wrap="square">
            <a:spAutoFit/>
          </a:bodyPr>
          <a:lstStyle/>
          <a:p>
            <a:r>
              <a:rPr lang="en-US" sz="1400" smtClean="0"/>
              <a:t>Select the relationship to this stage.</a:t>
            </a:r>
            <a:endParaRPr lang="en-US" sz="1400" dirty="0"/>
          </a:p>
        </p:txBody>
      </p:sp>
      <p:sp>
        <p:nvSpPr>
          <p:cNvPr id="12" name="Line Callout 1 (Accent Bar) 11"/>
          <p:cNvSpPr/>
          <p:nvPr/>
        </p:nvSpPr>
        <p:spPr bwMode="auto">
          <a:xfrm>
            <a:off x="5832982" y="1767780"/>
            <a:ext cx="2970008" cy="523220"/>
          </a:xfrm>
          <a:prstGeom prst="accentCallout1">
            <a:avLst>
              <a:gd name="adj1" fmla="val 28921"/>
              <a:gd name="adj2" fmla="val -2026"/>
              <a:gd name="adj3" fmla="val 210541"/>
              <a:gd name="adj4" fmla="val -119492"/>
            </a:avLst>
          </a:prstGeom>
          <a:ln>
            <a:solidFill>
              <a:schemeClr val="accent5"/>
            </a:solidFill>
            <a:tailEnd type="diamond"/>
          </a:ln>
        </p:spPr>
        <p:txBody>
          <a:bodyPr wrap="square">
            <a:spAutoFit/>
          </a:bodyPr>
          <a:lstStyle/>
          <a:p>
            <a:r>
              <a:rPr lang="en-US" sz="1400" smtClean="0"/>
              <a:t>Select the entity the previous stage is based on.</a:t>
            </a:r>
            <a:endParaRPr lang="en-US" sz="1400" dirty="0"/>
          </a:p>
        </p:txBody>
      </p:sp>
      <p:sp>
        <p:nvSpPr>
          <p:cNvPr id="13" name="Line Callout 1 (Accent Bar) 12"/>
          <p:cNvSpPr/>
          <p:nvPr/>
        </p:nvSpPr>
        <p:spPr bwMode="auto">
          <a:xfrm>
            <a:off x="5915626" y="4728924"/>
            <a:ext cx="2970008" cy="307777"/>
          </a:xfrm>
          <a:prstGeom prst="accentCallout1">
            <a:avLst>
              <a:gd name="adj1" fmla="val 28921"/>
              <a:gd name="adj2" fmla="val -2026"/>
              <a:gd name="adj3" fmla="val -120722"/>
              <a:gd name="adj4" fmla="val -51311"/>
            </a:avLst>
          </a:prstGeom>
          <a:ln>
            <a:solidFill>
              <a:schemeClr val="accent5"/>
            </a:solidFill>
            <a:tailEnd type="diamond"/>
          </a:ln>
        </p:spPr>
        <p:txBody>
          <a:bodyPr wrap="square">
            <a:spAutoFit/>
          </a:bodyPr>
          <a:lstStyle/>
          <a:p>
            <a:r>
              <a:rPr lang="en-US" sz="1400" smtClean="0"/>
              <a:t>Choose </a:t>
            </a:r>
            <a:r>
              <a:rPr lang="en-US" sz="1400" b="1" dirty="0" smtClean="0"/>
              <a:t>OK</a:t>
            </a:r>
            <a:r>
              <a:rPr lang="en-US" sz="1400" dirty="0" smtClean="0"/>
              <a:t> when </a:t>
            </a:r>
            <a:r>
              <a:rPr lang="en-US" sz="1400" smtClean="0"/>
              <a:t>you’re done.</a:t>
            </a:r>
            <a:endParaRPr lang="en-US" sz="1400" b="1" dirty="0"/>
          </a:p>
        </p:txBody>
      </p:sp>
      <p:sp>
        <p:nvSpPr>
          <p:cNvPr id="14" name="Line Callout 1 (Accent Bar) 13"/>
          <p:cNvSpPr/>
          <p:nvPr/>
        </p:nvSpPr>
        <p:spPr bwMode="auto">
          <a:xfrm>
            <a:off x="5832982" y="1184362"/>
            <a:ext cx="2655409" cy="307777"/>
          </a:xfrm>
          <a:prstGeom prst="accentCallout1">
            <a:avLst>
              <a:gd name="adj1" fmla="val 28921"/>
              <a:gd name="adj2" fmla="val -2026"/>
              <a:gd name="adj3" fmla="val 543767"/>
              <a:gd name="adj4" fmla="val -184647"/>
            </a:avLst>
          </a:prstGeom>
          <a:ln>
            <a:solidFill>
              <a:schemeClr val="accent5"/>
            </a:solidFill>
            <a:tailEnd type="diamond"/>
          </a:ln>
        </p:spPr>
        <p:txBody>
          <a:bodyPr wrap="square">
            <a:spAutoFit/>
          </a:bodyPr>
          <a:lstStyle/>
          <a:p>
            <a:r>
              <a:rPr lang="en-US" sz="1400" smtClean="0"/>
              <a:t>Select the previous stage.</a:t>
            </a:r>
            <a:endParaRPr lang="en-US" sz="1400" dirty="0"/>
          </a:p>
        </p:txBody>
      </p:sp>
    </p:spTree>
    <p:extLst>
      <p:ext uri="{BB962C8B-B14F-4D97-AF65-F5344CB8AC3E}">
        <p14:creationId xmlns:p14="http://schemas.microsoft.com/office/powerpoint/2010/main" val="4246086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smtClean="0"/>
              <a:t>need to delete a stage or a step?</a:t>
            </a:r>
            <a:endParaRPr lang="en-US" sz="4400" dirty="0"/>
          </a:p>
        </p:txBody>
      </p:sp>
      <p:pic>
        <p:nvPicPr>
          <p:cNvPr id="9" name="Picture 8"/>
          <p:cNvPicPr>
            <a:picLocks noChangeAspect="1"/>
          </p:cNvPicPr>
          <p:nvPr/>
        </p:nvPicPr>
        <p:blipFill>
          <a:blip r:embed="rId3"/>
          <a:stretch>
            <a:fillRect/>
          </a:stretch>
        </p:blipFill>
        <p:spPr>
          <a:xfrm>
            <a:off x="214061" y="1157446"/>
            <a:ext cx="6633837" cy="2193926"/>
          </a:xfrm>
          <a:prstGeom prst="rect">
            <a:avLst/>
          </a:prstGeom>
        </p:spPr>
      </p:pic>
      <p:sp>
        <p:nvSpPr>
          <p:cNvPr id="27" name="Line Callout 1 (Accent Bar) 26"/>
          <p:cNvSpPr/>
          <p:nvPr/>
        </p:nvSpPr>
        <p:spPr bwMode="auto">
          <a:xfrm>
            <a:off x="7197346" y="1708776"/>
            <a:ext cx="2389249" cy="738664"/>
          </a:xfrm>
          <a:prstGeom prst="accentCallout1">
            <a:avLst>
              <a:gd name="adj1" fmla="val 28921"/>
              <a:gd name="adj2" fmla="val -2026"/>
              <a:gd name="adj3" fmla="val 87608"/>
              <a:gd name="adj4" fmla="val -18685"/>
            </a:avLst>
          </a:prstGeom>
          <a:ln>
            <a:solidFill>
              <a:schemeClr val="accent5"/>
            </a:solidFill>
            <a:tailEnd type="diamond"/>
          </a:ln>
        </p:spPr>
        <p:txBody>
          <a:bodyPr wrap="square">
            <a:spAutoFit/>
          </a:bodyPr>
          <a:lstStyle/>
          <a:p>
            <a:pPr>
              <a:spcAft>
                <a:spcPts val="600"/>
              </a:spcAft>
            </a:pPr>
            <a:r>
              <a:rPr lang="en-US" sz="1400" smtClean="0"/>
              <a:t>Select </a:t>
            </a:r>
            <a:r>
              <a:rPr lang="en-US" sz="1400" dirty="0"/>
              <a:t>the stage or step you need to remove, and </a:t>
            </a:r>
            <a:r>
              <a:rPr lang="en-US" sz="1400"/>
              <a:t>then </a:t>
            </a:r>
            <a:r>
              <a:rPr lang="en-US" sz="1400" smtClean="0"/>
              <a:t>choose </a:t>
            </a:r>
            <a:r>
              <a:rPr lang="en-US" sz="1400" b="1" dirty="0"/>
              <a:t>X</a:t>
            </a:r>
            <a:r>
              <a:rPr lang="en-US" sz="1400" dirty="0" smtClean="0"/>
              <a:t>.</a:t>
            </a:r>
          </a:p>
        </p:txBody>
      </p:sp>
    </p:spTree>
    <p:extLst>
      <p:ext uri="{BB962C8B-B14F-4D97-AF65-F5344CB8AC3E}">
        <p14:creationId xmlns:p14="http://schemas.microsoft.com/office/powerpoint/2010/main" val="1850664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smtClean="0"/>
              <a:t>need to delete </a:t>
            </a:r>
            <a:r>
              <a:rPr lang="en-US" sz="4400" smtClean="0"/>
              <a:t>a condition?</a:t>
            </a:r>
            <a:endParaRPr lang="en-US" sz="4400" dirty="0"/>
          </a:p>
        </p:txBody>
      </p:sp>
      <p:pic>
        <p:nvPicPr>
          <p:cNvPr id="7" name="Picture 6"/>
          <p:cNvPicPr>
            <a:picLocks noChangeAspect="1"/>
          </p:cNvPicPr>
          <p:nvPr/>
        </p:nvPicPr>
        <p:blipFill rotWithShape="1">
          <a:blip r:embed="rId3"/>
          <a:srcRect b="28635"/>
          <a:stretch/>
        </p:blipFill>
        <p:spPr>
          <a:xfrm>
            <a:off x="190514" y="1175658"/>
            <a:ext cx="5322570" cy="3699318"/>
          </a:xfrm>
          <a:prstGeom prst="rect">
            <a:avLst/>
          </a:prstGeom>
          <a:ln>
            <a:solidFill>
              <a:schemeClr val="bg1">
                <a:lumMod val="85000"/>
              </a:schemeClr>
            </a:solidFill>
          </a:ln>
        </p:spPr>
      </p:pic>
      <p:sp>
        <p:nvSpPr>
          <p:cNvPr id="27" name="Line Callout 1 (Accent Bar) 26"/>
          <p:cNvSpPr/>
          <p:nvPr/>
        </p:nvSpPr>
        <p:spPr bwMode="auto">
          <a:xfrm>
            <a:off x="6006721" y="2004051"/>
            <a:ext cx="3450017" cy="523220"/>
          </a:xfrm>
          <a:prstGeom prst="accentCallout1">
            <a:avLst>
              <a:gd name="adj1" fmla="val 28921"/>
              <a:gd name="adj2" fmla="val -2026"/>
              <a:gd name="adj3" fmla="val 163460"/>
              <a:gd name="adj4" fmla="val -22735"/>
            </a:avLst>
          </a:prstGeom>
          <a:ln>
            <a:solidFill>
              <a:schemeClr val="accent5"/>
            </a:solidFill>
            <a:tailEnd type="diamond"/>
          </a:ln>
        </p:spPr>
        <p:txBody>
          <a:bodyPr wrap="square">
            <a:spAutoFit/>
          </a:bodyPr>
          <a:lstStyle/>
          <a:p>
            <a:pPr>
              <a:spcAft>
                <a:spcPts val="600"/>
              </a:spcAft>
            </a:pPr>
            <a:r>
              <a:rPr lang="en-US" sz="1400" dirty="0" smtClean="0"/>
              <a:t>Hover over </a:t>
            </a:r>
            <a:r>
              <a:rPr lang="en-US" sz="1400" smtClean="0"/>
              <a:t>the condition </a:t>
            </a:r>
            <a:r>
              <a:rPr lang="en-US" sz="1400" dirty="0" smtClean="0"/>
              <a:t>you want to delete </a:t>
            </a:r>
            <a:r>
              <a:rPr lang="en-US" sz="1400" smtClean="0"/>
              <a:t>and choose     .</a:t>
            </a:r>
            <a:endParaRPr lang="en-US" sz="1400" dirty="0" smtClean="0"/>
          </a:p>
        </p:txBody>
      </p:sp>
      <p:sp>
        <p:nvSpPr>
          <p:cNvPr id="4" name="Rectangle 3"/>
          <p:cNvSpPr/>
          <p:nvPr/>
        </p:nvSpPr>
        <p:spPr bwMode="auto">
          <a:xfrm>
            <a:off x="5090160" y="2887980"/>
            <a:ext cx="228600" cy="198120"/>
          </a:xfrm>
          <a:prstGeom prst="rect">
            <a:avLst/>
          </a:prstGeom>
          <a:noFill/>
          <a:ln w="12700">
            <a:solidFill>
              <a:schemeClr val="accent6">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p:nvPicPr>
        <p:blipFill rotWithShape="1">
          <a:blip r:embed="rId4"/>
          <a:srcRect l="12083" t="7589" r="11665" b="11728"/>
          <a:stretch/>
        </p:blipFill>
        <p:spPr>
          <a:xfrm>
            <a:off x="7593172" y="2281237"/>
            <a:ext cx="163672" cy="190501"/>
          </a:xfrm>
          <a:prstGeom prst="rect">
            <a:avLst/>
          </a:prstGeom>
        </p:spPr>
      </p:pic>
    </p:spTree>
    <p:extLst>
      <p:ext uri="{BB962C8B-B14F-4D97-AF65-F5344CB8AC3E}">
        <p14:creationId xmlns:p14="http://schemas.microsoft.com/office/powerpoint/2010/main" val="1719953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smtClean="0"/>
              <a:t>delete part of a condition</a:t>
            </a:r>
            <a:endParaRPr lang="en-US" sz="4400" dirty="0"/>
          </a:p>
        </p:txBody>
      </p:sp>
      <p:pic>
        <p:nvPicPr>
          <p:cNvPr id="7" name="Picture 6"/>
          <p:cNvPicPr>
            <a:picLocks noChangeAspect="1"/>
          </p:cNvPicPr>
          <p:nvPr/>
        </p:nvPicPr>
        <p:blipFill rotWithShape="1">
          <a:blip r:embed="rId3"/>
          <a:srcRect b="28635"/>
          <a:stretch/>
        </p:blipFill>
        <p:spPr>
          <a:xfrm>
            <a:off x="190514" y="1175658"/>
            <a:ext cx="5322570" cy="3699318"/>
          </a:xfrm>
          <a:prstGeom prst="rect">
            <a:avLst/>
          </a:prstGeom>
          <a:ln>
            <a:solidFill>
              <a:schemeClr val="bg1">
                <a:lumMod val="85000"/>
              </a:schemeClr>
            </a:solidFill>
          </a:ln>
        </p:spPr>
      </p:pic>
      <p:sp>
        <p:nvSpPr>
          <p:cNvPr id="27" name="Line Callout 1 (Accent Bar) 26"/>
          <p:cNvSpPr/>
          <p:nvPr/>
        </p:nvSpPr>
        <p:spPr bwMode="auto">
          <a:xfrm>
            <a:off x="6006721" y="2004051"/>
            <a:ext cx="3450017" cy="1538883"/>
          </a:xfrm>
          <a:prstGeom prst="accentCallout1">
            <a:avLst>
              <a:gd name="adj1" fmla="val 28921"/>
              <a:gd name="adj2" fmla="val -2026"/>
              <a:gd name="adj3" fmla="val 163460"/>
              <a:gd name="adj4" fmla="val -22735"/>
            </a:avLst>
          </a:prstGeom>
          <a:ln>
            <a:solidFill>
              <a:schemeClr val="accent5"/>
            </a:solidFill>
            <a:tailEnd type="diamond"/>
          </a:ln>
        </p:spPr>
        <p:txBody>
          <a:bodyPr wrap="square">
            <a:spAutoFit/>
          </a:bodyPr>
          <a:lstStyle/>
          <a:p>
            <a:pPr>
              <a:spcAft>
                <a:spcPts val="600"/>
              </a:spcAft>
            </a:pPr>
            <a:r>
              <a:rPr lang="en-US" sz="1400" dirty="0" smtClean="0"/>
              <a:t>Hover over the condition you want to delete and choose the Delete button     .</a:t>
            </a:r>
          </a:p>
          <a:p>
            <a:pPr>
              <a:spcAft>
                <a:spcPts val="600"/>
              </a:spcAft>
            </a:pPr>
            <a:endParaRPr lang="en-US" sz="1400" dirty="0"/>
          </a:p>
          <a:p>
            <a:pPr>
              <a:spcAft>
                <a:spcPts val="600"/>
              </a:spcAft>
            </a:pPr>
            <a:r>
              <a:rPr lang="en-US" sz="1400" dirty="0" smtClean="0"/>
              <a:t>If you have more than one expression in your branch, deleting all of them deletes the entire branch.</a:t>
            </a:r>
          </a:p>
        </p:txBody>
      </p:sp>
      <p:sp>
        <p:nvSpPr>
          <p:cNvPr id="4" name="Rectangle 3"/>
          <p:cNvSpPr/>
          <p:nvPr/>
        </p:nvSpPr>
        <p:spPr bwMode="auto">
          <a:xfrm>
            <a:off x="5090160" y="2887980"/>
            <a:ext cx="228600" cy="198120"/>
          </a:xfrm>
          <a:prstGeom prst="rect">
            <a:avLst/>
          </a:prstGeom>
          <a:noFill/>
          <a:ln w="12700">
            <a:solidFill>
              <a:schemeClr val="accent6">
                <a:lumMod val="60000"/>
                <a:lumOff val="4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p:nvPicPr>
        <p:blipFill rotWithShape="1">
          <a:blip r:embed="rId4"/>
          <a:srcRect l="12083" t="7589" r="11665" b="11728"/>
          <a:stretch/>
        </p:blipFill>
        <p:spPr>
          <a:xfrm>
            <a:off x="9034514" y="2265740"/>
            <a:ext cx="163672" cy="190501"/>
          </a:xfrm>
          <a:prstGeom prst="rect">
            <a:avLst/>
          </a:prstGeom>
        </p:spPr>
      </p:pic>
    </p:spTree>
    <p:extLst>
      <p:ext uri="{BB962C8B-B14F-4D97-AF65-F5344CB8AC3E}">
        <p14:creationId xmlns:p14="http://schemas.microsoft.com/office/powerpoint/2010/main" val="2722444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3"/>
          <p:cNvSpPr>
            <a:spLocks noGrp="1"/>
          </p:cNvSpPr>
          <p:nvPr/>
        </p:nvSpPr>
        <p:spPr>
          <a:xfrm>
            <a:off x="503237" y="2430462"/>
            <a:ext cx="4737503" cy="581698"/>
          </a:xfrm>
          <a:prstGeom prst="rect">
            <a:avLst/>
          </a:prstGeom>
        </p:spPr>
        <p:txBody>
          <a:bodyPr vert="horz" wrap="square" lIns="146289" tIns="0" rIns="146289" bIns="0" rtlCol="0">
            <a:spAutoFit/>
          </a:bodyPr>
          <a:lstStyle>
            <a:lvl1pPr marL="0" marR="0" indent="0" algn="l" defTabSz="932651" rtl="0" eaLnBrk="1" fontAlgn="auto" latinLnBrk="0" hangingPunct="1">
              <a:lnSpc>
                <a:spcPct val="90000"/>
              </a:lnSpc>
              <a:spcBef>
                <a:spcPts val="1200"/>
              </a:spcBef>
              <a:spcAft>
                <a:spcPts val="0"/>
              </a:spcAft>
              <a:buClrTx/>
              <a:buSzPct val="90000"/>
              <a:buFont typeface="Arial" pitchFamily="34" charset="0"/>
              <a:buNone/>
              <a:tabLst/>
              <a:defRPr sz="4000" b="1" kern="1200" spc="0" baseline="0">
                <a:gradFill>
                  <a:gsLst>
                    <a:gs pos="1250">
                      <a:schemeClr val="tx1"/>
                    </a:gs>
                    <a:gs pos="100000">
                      <a:schemeClr val="tx1"/>
                    </a:gs>
                  </a:gsLst>
                  <a:lin ang="5400000" scaled="0"/>
                </a:gradFill>
                <a:latin typeface="+mj-lt"/>
                <a:ea typeface="+mn-ea"/>
                <a:cs typeface="+mn-cs"/>
              </a:defRPr>
            </a:lvl1pPr>
            <a:lvl2pPr marL="4763"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2pPr>
            <a:lvl3pPr marL="0"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3pPr>
            <a:lvl4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4pPr>
            <a:lvl5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200"/>
              </a:spcAft>
            </a:pPr>
            <a:r>
              <a:rPr lang="en-US" sz="1400" smtClean="0"/>
              <a:t>You’re almost done! All you need to do now is save your business process and make it available for new CRM records created by your sales or service reps.</a:t>
            </a:r>
            <a:endParaRPr lang="en-US" sz="1400" dirty="0"/>
          </a:p>
        </p:txBody>
      </p:sp>
      <p:sp>
        <p:nvSpPr>
          <p:cNvPr id="10" name="Title 2"/>
          <p:cNvSpPr>
            <a:spLocks noGrp="1"/>
          </p:cNvSpPr>
          <p:nvPr>
            <p:ph type="title"/>
          </p:nvPr>
        </p:nvSpPr>
        <p:spPr>
          <a:xfrm>
            <a:off x="503237" y="449262"/>
            <a:ext cx="6095988" cy="1107996"/>
          </a:xfrm>
        </p:spPr>
        <p:txBody>
          <a:bodyPr vert="horz" wrap="square" lIns="146289" tIns="0" rIns="146289" bIns="0" rtlCol="0" anchor="t">
            <a:spAutoFit/>
          </a:bodyPr>
          <a:lstStyle/>
          <a:p>
            <a:r>
              <a:rPr lang="en-US" sz="4000" b="0" dirty="0" smtClean="0">
                <a:cs typeface="+mn-cs"/>
              </a:rPr>
              <a:t>make your business process available for use</a:t>
            </a:r>
            <a:endParaRPr lang="en-US" sz="4000" b="0" dirty="0">
              <a:cs typeface="+mn-cs"/>
            </a:endParaRPr>
          </a:p>
        </p:txBody>
      </p:sp>
    </p:spTree>
    <p:extLst>
      <p:ext uri="{BB962C8B-B14F-4D97-AF65-F5344CB8AC3E}">
        <p14:creationId xmlns:p14="http://schemas.microsoft.com/office/powerpoint/2010/main" val="1030884206"/>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a:t>s</a:t>
            </a:r>
            <a:r>
              <a:rPr lang="en-US" sz="4400" dirty="0" smtClean="0"/>
              <a:t>ave your work</a:t>
            </a:r>
            <a:endParaRPr lang="en-US" sz="4400" dirty="0"/>
          </a:p>
        </p:txBody>
      </p:sp>
      <p:sp>
        <p:nvSpPr>
          <p:cNvPr id="16" name="Rectangle 15"/>
          <p:cNvSpPr/>
          <p:nvPr/>
        </p:nvSpPr>
        <p:spPr bwMode="auto">
          <a:xfrm>
            <a:off x="2592171" y="4718000"/>
            <a:ext cx="228600" cy="762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p:nvPicPr>
        <p:blipFill rotWithShape="1">
          <a:blip r:embed="rId3"/>
          <a:srcRect t="551" r="610"/>
          <a:stretch/>
        </p:blipFill>
        <p:spPr>
          <a:xfrm>
            <a:off x="214061" y="1157447"/>
            <a:ext cx="6211888" cy="3154675"/>
          </a:xfrm>
          <a:prstGeom prst="rect">
            <a:avLst/>
          </a:prstGeom>
        </p:spPr>
      </p:pic>
      <p:pic>
        <p:nvPicPr>
          <p:cNvPr id="12" name="Picture 11"/>
          <p:cNvPicPr>
            <a:picLocks noChangeAspect="1"/>
          </p:cNvPicPr>
          <p:nvPr/>
        </p:nvPicPr>
        <p:blipFill rotWithShape="1">
          <a:blip r:embed="rId4"/>
          <a:srcRect t="20477" b="1"/>
          <a:stretch/>
        </p:blipFill>
        <p:spPr>
          <a:xfrm>
            <a:off x="1734887" y="1197787"/>
            <a:ext cx="534771" cy="139960"/>
          </a:xfrm>
          <a:prstGeom prst="rect">
            <a:avLst/>
          </a:prstGeom>
        </p:spPr>
      </p:pic>
      <p:sp>
        <p:nvSpPr>
          <p:cNvPr id="27" name="Line Callout 1 (Accent Bar) 26"/>
          <p:cNvSpPr/>
          <p:nvPr/>
        </p:nvSpPr>
        <p:spPr bwMode="auto">
          <a:xfrm>
            <a:off x="5656736" y="4494490"/>
            <a:ext cx="3654572" cy="523220"/>
          </a:xfrm>
          <a:prstGeom prst="accentCallout1">
            <a:avLst>
              <a:gd name="adj1" fmla="val 50450"/>
              <a:gd name="adj2" fmla="val -1657"/>
              <a:gd name="adj3" fmla="val -596828"/>
              <a:gd name="adj4" fmla="val -127649"/>
            </a:avLst>
          </a:prstGeom>
          <a:ln>
            <a:solidFill>
              <a:schemeClr val="accent5"/>
            </a:solidFill>
            <a:tailEnd type="diamond"/>
          </a:ln>
        </p:spPr>
        <p:txBody>
          <a:bodyPr wrap="square">
            <a:spAutoFit/>
          </a:bodyPr>
          <a:lstStyle/>
          <a:p>
            <a:r>
              <a:rPr lang="en-US" sz="1400" dirty="0" smtClean="0">
                <a:solidFill>
                  <a:schemeClr val="tx1"/>
                </a:solidFill>
                <a:latin typeface="Segoe UI" panose="020B0502040204020203" pitchFamily="34" charset="0"/>
                <a:ea typeface="Segoe UI" panose="020B0502040204020203" pitchFamily="34" charset="0"/>
                <a:cs typeface="Segoe UI" panose="020B0502040204020203" pitchFamily="34" charset="0"/>
              </a:rPr>
              <a:t>When you have the stages and steps the way you want them</a:t>
            </a:r>
            <a:r>
              <a:rPr lang="en-US" sz="1400" smtClean="0">
                <a:solidFill>
                  <a:schemeClr val="tx1"/>
                </a:solidFill>
                <a:latin typeface="Segoe UI" panose="020B0502040204020203" pitchFamily="34" charset="0"/>
                <a:ea typeface="Segoe UI" panose="020B0502040204020203" pitchFamily="34" charset="0"/>
                <a:cs typeface="Segoe UI" panose="020B0502040204020203" pitchFamily="34" charset="0"/>
              </a:rPr>
              <a:t>, </a:t>
            </a:r>
            <a:r>
              <a:rPr lang="en-US" sz="1400" smtClean="0">
                <a:latin typeface="Segoe UI" panose="020B0502040204020203" pitchFamily="34" charset="0"/>
                <a:ea typeface="Segoe UI" panose="020B0502040204020203" pitchFamily="34" charset="0"/>
                <a:cs typeface="Segoe UI" panose="020B0502040204020203" pitchFamily="34" charset="0"/>
              </a:rPr>
              <a:t>choose</a:t>
            </a:r>
            <a:r>
              <a:rPr lang="en-US" sz="1400" smtClean="0">
                <a:solidFill>
                  <a:schemeClr val="tx1"/>
                </a:solidFill>
                <a:latin typeface="Segoe UI" panose="020B0502040204020203" pitchFamily="34" charset="0"/>
                <a:ea typeface="Segoe UI" panose="020B0502040204020203" pitchFamily="34" charset="0"/>
                <a:cs typeface="Segoe UI" panose="020B0502040204020203" pitchFamily="34" charset="0"/>
              </a:rPr>
              <a:t> </a:t>
            </a:r>
            <a:r>
              <a:rPr lang="en-US" sz="1400" b="1" dirty="0" smtClean="0">
                <a:solidFill>
                  <a:schemeClr val="tx1"/>
                </a:solidFill>
                <a:latin typeface="Segoe UI" panose="020B0502040204020203" pitchFamily="34" charset="0"/>
                <a:ea typeface="Segoe UI" panose="020B0502040204020203" pitchFamily="34" charset="0"/>
                <a:cs typeface="Segoe UI" panose="020B0502040204020203" pitchFamily="34" charset="0"/>
              </a:rPr>
              <a:t>Save</a:t>
            </a:r>
            <a:r>
              <a:rPr lang="en-US" sz="1400" dirty="0" smtClean="0">
                <a:solidFill>
                  <a:schemeClr val="tx1"/>
                </a:solidFill>
                <a:latin typeface="Segoe UI" panose="020B0502040204020203" pitchFamily="34" charset="0"/>
                <a:ea typeface="Segoe UI" panose="020B0502040204020203" pitchFamily="34" charset="0"/>
                <a:cs typeface="Segoe UI" panose="020B0502040204020203" pitchFamily="34" charset="0"/>
              </a:rPr>
              <a:t>.</a:t>
            </a:r>
          </a:p>
        </p:txBody>
      </p:sp>
    </p:spTree>
    <p:extLst>
      <p:ext uri="{BB962C8B-B14F-4D97-AF65-F5344CB8AC3E}">
        <p14:creationId xmlns:p14="http://schemas.microsoft.com/office/powerpoint/2010/main" val="2864707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609398"/>
          </a:xfrm>
        </p:spPr>
        <p:txBody>
          <a:bodyPr/>
          <a:lstStyle/>
          <a:p>
            <a:r>
              <a:rPr lang="en-US" sz="4400" dirty="0" smtClean="0"/>
              <a:t>what is a business process?</a:t>
            </a:r>
            <a:endParaRPr lang="en-US" sz="4400" dirty="0"/>
          </a:p>
        </p:txBody>
      </p:sp>
      <p:sp>
        <p:nvSpPr>
          <p:cNvPr id="4" name="TextBox 3"/>
          <p:cNvSpPr txBox="1"/>
          <p:nvPr/>
        </p:nvSpPr>
        <p:spPr>
          <a:xfrm>
            <a:off x="434974" y="3189523"/>
            <a:ext cx="5546727" cy="1523154"/>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r>
              <a:rPr lang="en-US" dirty="0" smtClean="0"/>
              <a:t>In Microsoft Dynamics </a:t>
            </a:r>
            <a:r>
              <a:rPr lang="en-US" smtClean="0"/>
              <a:t>CRM 2015, </a:t>
            </a:r>
            <a:r>
              <a:rPr lang="en-US" dirty="0" smtClean="0"/>
              <a:t>business processes help you and everyone on your team follow best practices by guiding you through consistent stages and steps for common tasks.</a:t>
            </a:r>
            <a:endParaRPr lang="en-US" dirty="0"/>
          </a:p>
          <a:p>
            <a:r>
              <a:rPr lang="en-US" dirty="0"/>
              <a:t>For example, your organization may want everyone to </a:t>
            </a:r>
            <a:r>
              <a:rPr lang="en-US" dirty="0" smtClean="0"/>
              <a:t>follow the same steps to qualify new </a:t>
            </a:r>
            <a:r>
              <a:rPr lang="en-US" dirty="0"/>
              <a:t>sales leads or </a:t>
            </a:r>
            <a:r>
              <a:rPr lang="en-US" dirty="0" smtClean="0"/>
              <a:t>to resolve service cases. </a:t>
            </a:r>
          </a:p>
          <a:p>
            <a:r>
              <a:rPr lang="en-US" dirty="0" smtClean="0"/>
              <a:t>Business processes help you do that.</a:t>
            </a:r>
          </a:p>
          <a:p>
            <a:endParaRPr lang="en-US" dirty="0" smtClean="0">
              <a:latin typeface="Segoe UI" panose="020B0502040204020203" pitchFamily="34" charset="0"/>
              <a:ea typeface="Segoe UI" panose="020B0502040204020203" pitchFamily="34" charset="0"/>
              <a:cs typeface="Segoe UI" panose="020B0502040204020203" pitchFamily="34" charset="0"/>
            </a:endParaRPr>
          </a:p>
        </p:txBody>
      </p:sp>
      <p:sp>
        <p:nvSpPr>
          <p:cNvPr id="7" name="TextBox 6"/>
          <p:cNvSpPr txBox="1"/>
          <p:nvPr/>
        </p:nvSpPr>
        <p:spPr>
          <a:xfrm>
            <a:off x="434974" y="6213389"/>
            <a:ext cx="5181600" cy="420115"/>
          </a:xfrm>
          <a:prstGeom prst="rect">
            <a:avLst/>
          </a:prstGeom>
          <a:noFill/>
        </p:spPr>
        <p:txBody>
          <a:bodyPr wrap="square" lIns="182880" tIns="146304" rIns="182880" bIns="146304" rtlCol="0">
            <a:spAutoFit/>
          </a:bodyPr>
          <a:lstStyle/>
          <a:p>
            <a:pPr>
              <a:lnSpc>
                <a:spcPct val="90000"/>
              </a:lnSpc>
              <a:spcAft>
                <a:spcPts val="600"/>
              </a:spcAft>
            </a:pPr>
            <a:r>
              <a:rPr lang="en-US" sz="900" b="1" dirty="0" smtClean="0">
                <a:gradFill>
                  <a:gsLst>
                    <a:gs pos="2917">
                      <a:schemeClr val="tx1"/>
                    </a:gs>
                    <a:gs pos="30000">
                      <a:schemeClr val="tx1"/>
                    </a:gs>
                  </a:gsLst>
                  <a:lin ang="5400000" scaled="0"/>
                </a:gradFill>
              </a:rPr>
              <a:t>Applies to: </a:t>
            </a:r>
            <a:r>
              <a:rPr lang="en-US" sz="900" dirty="0"/>
              <a:t>Microsoft Dynamics </a:t>
            </a:r>
            <a:r>
              <a:rPr lang="en-US" sz="900"/>
              <a:t>CRM </a:t>
            </a:r>
            <a:r>
              <a:rPr lang="en-US" sz="900" smtClean="0"/>
              <a:t>Online </a:t>
            </a:r>
            <a:r>
              <a:rPr lang="en-US" sz="900" dirty="0" smtClean="0"/>
              <a:t>&amp; Microsoft </a:t>
            </a:r>
            <a:r>
              <a:rPr lang="en-US" sz="900" dirty="0"/>
              <a:t>Dynamics </a:t>
            </a:r>
            <a:r>
              <a:rPr lang="en-US" sz="900"/>
              <a:t>CRM </a:t>
            </a:r>
            <a:r>
              <a:rPr lang="en-US" sz="900" smtClean="0"/>
              <a:t>2015</a:t>
            </a:r>
            <a:endParaRPr lang="en-US" sz="900" dirty="0"/>
          </a:p>
        </p:txBody>
      </p:sp>
      <p:sp>
        <p:nvSpPr>
          <p:cNvPr id="8" name="Rectangle 7"/>
          <p:cNvSpPr/>
          <p:nvPr/>
        </p:nvSpPr>
        <p:spPr>
          <a:xfrm>
            <a:off x="546975" y="4929419"/>
            <a:ext cx="3021174" cy="1384995"/>
          </a:xfrm>
          <a:prstGeom prst="rect">
            <a:avLst/>
          </a:prstGeom>
        </p:spPr>
        <p:txBody>
          <a:bodyPr wrap="square">
            <a:spAutoFit/>
          </a:bodyPr>
          <a:lstStyle/>
          <a:p>
            <a:r>
              <a:rPr lang="en-US" sz="1050" b="1" dirty="0"/>
              <a:t>Note</a:t>
            </a:r>
            <a:r>
              <a:rPr lang="en-US" sz="1050" dirty="0"/>
              <a:t>: </a:t>
            </a:r>
            <a:r>
              <a:rPr lang="en-US" sz="1050" dirty="0">
                <a:gradFill>
                  <a:gsLst>
                    <a:gs pos="2917">
                      <a:schemeClr val="tx1"/>
                    </a:gs>
                    <a:gs pos="30000">
                      <a:schemeClr val="tx1"/>
                    </a:gs>
                  </a:gsLst>
                  <a:lin ang="5400000" scaled="0"/>
                </a:gradFill>
              </a:rPr>
              <a:t>You’ll need the </a:t>
            </a:r>
            <a:r>
              <a:rPr lang="en-US" sz="1050" dirty="0" err="1" smtClean="0">
                <a:gradFill>
                  <a:gsLst>
                    <a:gs pos="2917">
                      <a:schemeClr val="tx1"/>
                    </a:gs>
                    <a:gs pos="30000">
                      <a:schemeClr val="tx1"/>
                    </a:gs>
                  </a:gsLst>
                  <a:lin ang="5400000" scaled="0"/>
                </a:gradFill>
              </a:rPr>
              <a:t>the</a:t>
            </a:r>
            <a:r>
              <a:rPr lang="en-US" sz="1050" dirty="0" smtClean="0">
                <a:gradFill>
                  <a:gsLst>
                    <a:gs pos="2917">
                      <a:schemeClr val="tx1"/>
                    </a:gs>
                    <a:gs pos="30000">
                      <a:schemeClr val="tx1"/>
                    </a:gs>
                  </a:gsLst>
                  <a:lin ang="5400000" scaled="0"/>
                </a:gradFill>
              </a:rPr>
              <a:t> Manager</a:t>
            </a:r>
            <a:r>
              <a:rPr lang="en-US" sz="1050" dirty="0">
                <a:gradFill>
                  <a:gsLst>
                    <a:gs pos="2917">
                      <a:schemeClr val="tx1"/>
                    </a:gs>
                    <a:gs pos="30000">
                      <a:schemeClr val="tx1"/>
                    </a:gs>
                  </a:gsLst>
                  <a:lin ang="5400000" scaled="0"/>
                </a:gradFill>
              </a:rPr>
              <a:t>, Vice President, CEO-Business Manager, System Administrator, or System Customizer security role or equivalent </a:t>
            </a:r>
            <a:r>
              <a:rPr lang="en-US" sz="1050" dirty="0" smtClean="0">
                <a:gradFill>
                  <a:gsLst>
                    <a:gs pos="2917">
                      <a:schemeClr val="tx1"/>
                    </a:gs>
                    <a:gs pos="30000">
                      <a:schemeClr val="tx1"/>
                    </a:gs>
                  </a:gsLst>
                  <a:lin ang="5400000" scaled="0"/>
                </a:gradFill>
              </a:rPr>
              <a:t>permissions to do the tasks in this guide. </a:t>
            </a:r>
          </a:p>
          <a:p>
            <a:endParaRPr lang="en-US" sz="1050" dirty="0">
              <a:gradFill>
                <a:gsLst>
                  <a:gs pos="2917">
                    <a:schemeClr val="tx1"/>
                  </a:gs>
                  <a:gs pos="30000">
                    <a:schemeClr val="tx1"/>
                  </a:gs>
                </a:gsLst>
                <a:lin ang="5400000" scaled="0"/>
              </a:gradFill>
            </a:endParaRPr>
          </a:p>
          <a:p>
            <a:r>
              <a:rPr lang="en-US" sz="1050" dirty="0" smtClean="0">
                <a:gradFill>
                  <a:gsLst>
                    <a:gs pos="2917">
                      <a:schemeClr val="tx1"/>
                    </a:gs>
                    <a:gs pos="30000">
                      <a:schemeClr val="tx1"/>
                    </a:gs>
                  </a:gsLst>
                  <a:lin ang="5400000" scaled="0"/>
                </a:gradFill>
              </a:rPr>
              <a:t>Not </a:t>
            </a:r>
            <a:r>
              <a:rPr lang="en-US" sz="1050" dirty="0">
                <a:gradFill>
                  <a:gsLst>
                    <a:gs pos="2917">
                      <a:schemeClr val="tx1"/>
                    </a:gs>
                    <a:gs pos="30000">
                      <a:schemeClr val="tx1"/>
                    </a:gs>
                  </a:gsLst>
                  <a:lin ang="5400000" scaled="0"/>
                </a:gradFill>
              </a:rPr>
              <a:t>sure you have the right permissions? </a:t>
            </a:r>
            <a:r>
              <a:rPr lang="en-US" sz="1050" dirty="0" smtClean="0">
                <a:gradFill>
                  <a:gsLst>
                    <a:gs pos="2917">
                      <a:schemeClr val="tx1"/>
                    </a:gs>
                    <a:gs pos="30000">
                      <a:schemeClr val="tx1"/>
                    </a:gs>
                  </a:gsLst>
                  <a:lin ang="5400000" scaled="0"/>
                </a:gradFill>
              </a:rPr>
              <a:t/>
            </a:r>
            <a:br>
              <a:rPr lang="en-US" sz="1050" dirty="0" smtClean="0">
                <a:gradFill>
                  <a:gsLst>
                    <a:gs pos="2917">
                      <a:schemeClr val="tx1"/>
                    </a:gs>
                    <a:gs pos="30000">
                      <a:schemeClr val="tx1"/>
                    </a:gs>
                  </a:gsLst>
                  <a:lin ang="5400000" scaled="0"/>
                </a:gradFill>
              </a:rPr>
            </a:br>
            <a:r>
              <a:rPr lang="en-US" sz="1050" dirty="0" smtClean="0">
                <a:hlinkClick r:id="rId2"/>
              </a:rPr>
              <a:t>View </a:t>
            </a:r>
            <a:r>
              <a:rPr lang="en-US" sz="1050" dirty="0">
                <a:hlinkClick r:id="rId2"/>
              </a:rPr>
              <a:t>your user </a:t>
            </a:r>
            <a:r>
              <a:rPr lang="en-US" sz="1050" dirty="0" smtClean="0">
                <a:hlinkClick r:id="rId2"/>
              </a:rPr>
              <a:t>profile</a:t>
            </a:r>
            <a:endParaRPr lang="en-US" sz="1050" dirty="0">
              <a:solidFill>
                <a:schemeClr val="accent1"/>
              </a:solidFill>
              <a:latin typeface="Segoe UI" panose="020B0502040204020203" pitchFamily="34" charset="0"/>
              <a:ea typeface="Segoe UI" panose="020B0502040204020203" pitchFamily="34" charset="0"/>
              <a:cs typeface="Segoe UI" panose="020B0502040204020203" pitchFamily="34" charset="0"/>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336" t="13687" r="1014" b="64507"/>
          <a:stretch/>
        </p:blipFill>
        <p:spPr bwMode="auto">
          <a:xfrm>
            <a:off x="171449" y="1000126"/>
            <a:ext cx="9229725" cy="1678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64509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498598"/>
          </a:xfrm>
        </p:spPr>
        <p:txBody>
          <a:bodyPr vert="horz" wrap="square" lIns="146289" tIns="0" rIns="146289" bIns="0" rtlCol="0" anchor="t">
            <a:spAutoFit/>
          </a:bodyPr>
          <a:lstStyle/>
          <a:p>
            <a:r>
              <a:rPr lang="en-US" sz="3600" dirty="0"/>
              <a:t>s</a:t>
            </a:r>
            <a:r>
              <a:rPr lang="en-US" sz="3600" dirty="0" smtClean="0"/>
              <a:t>et which records use your process</a:t>
            </a:r>
            <a:endParaRPr lang="en-US" sz="3600" dirty="0"/>
          </a:p>
        </p:txBody>
      </p:sp>
      <p:sp>
        <p:nvSpPr>
          <p:cNvPr id="16" name="Rectangle 15"/>
          <p:cNvSpPr/>
          <p:nvPr/>
        </p:nvSpPr>
        <p:spPr bwMode="auto">
          <a:xfrm>
            <a:off x="2592171" y="4718000"/>
            <a:ext cx="228600" cy="762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5825" y="3346561"/>
            <a:ext cx="3202780" cy="2895277"/>
          </a:xfrm>
          <a:prstGeom prst="rect">
            <a:avLst/>
          </a:prstGeom>
          <a:ln>
            <a:solidFill>
              <a:schemeClr val="bg1">
                <a:lumMod val="85000"/>
              </a:schemeClr>
            </a:solidFill>
          </a:ln>
        </p:spPr>
      </p:pic>
      <p:sp>
        <p:nvSpPr>
          <p:cNvPr id="8" name="Line Callout 1 (Accent Bar) 7"/>
          <p:cNvSpPr/>
          <p:nvPr/>
        </p:nvSpPr>
        <p:spPr bwMode="auto">
          <a:xfrm>
            <a:off x="5367862" y="3763148"/>
            <a:ext cx="3946651" cy="1461939"/>
          </a:xfrm>
          <a:prstGeom prst="accentCallout1">
            <a:avLst>
              <a:gd name="adj1" fmla="val 50450"/>
              <a:gd name="adj2" fmla="val -1657"/>
              <a:gd name="adj3" fmla="val 25219"/>
              <a:gd name="adj4" fmla="val -39474"/>
            </a:avLst>
          </a:prstGeom>
          <a:ln>
            <a:solidFill>
              <a:schemeClr val="accent5"/>
            </a:solidFill>
            <a:tailEnd type="diamond"/>
          </a:ln>
        </p:spPr>
        <p:txBody>
          <a:bodyPr wrap="square">
            <a:spAutoFit/>
          </a:bodyPr>
          <a:lstStyle/>
          <a:p>
            <a:pPr>
              <a:spcBef>
                <a:spcPts val="6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In </a:t>
            </a:r>
            <a:r>
              <a:rPr lang="en-US" sz="1400" dirty="0">
                <a:latin typeface="Segoe UI" panose="020B0502040204020203" pitchFamily="34" charset="0"/>
                <a:ea typeface="Segoe UI" panose="020B0502040204020203" pitchFamily="34" charset="0"/>
                <a:cs typeface="Segoe UI" panose="020B0502040204020203" pitchFamily="34" charset="0"/>
              </a:rPr>
              <a:t>our example, there’s only one </a:t>
            </a:r>
            <a:r>
              <a:rPr lang="en-US" sz="1400" dirty="0" smtClean="0">
                <a:latin typeface="Segoe UI" panose="020B0502040204020203" pitchFamily="34" charset="0"/>
                <a:ea typeface="Segoe UI" panose="020B0502040204020203" pitchFamily="34" charset="0"/>
                <a:cs typeface="Segoe UI" panose="020B0502040204020203" pitchFamily="34" charset="0"/>
              </a:rPr>
              <a:t>business process </a:t>
            </a:r>
            <a:r>
              <a:rPr lang="en-US" sz="1400" dirty="0">
                <a:latin typeface="Segoe UI" panose="020B0502040204020203" pitchFamily="34" charset="0"/>
                <a:ea typeface="Segoe UI" panose="020B0502040204020203" pitchFamily="34" charset="0"/>
                <a:cs typeface="Segoe UI" panose="020B0502040204020203" pitchFamily="34" charset="0"/>
              </a:rPr>
              <a:t>for leads, </a:t>
            </a:r>
            <a:r>
              <a:rPr lang="en-US" sz="1400">
                <a:latin typeface="Segoe UI" panose="020B0502040204020203" pitchFamily="34" charset="0"/>
                <a:ea typeface="Segoe UI" panose="020B0502040204020203" pitchFamily="34" charset="0"/>
                <a:cs typeface="Segoe UI" panose="020B0502040204020203" pitchFamily="34" charset="0"/>
              </a:rPr>
              <a:t>so </a:t>
            </a:r>
            <a:r>
              <a:rPr lang="en-US" sz="1400" smtClean="0">
                <a:latin typeface="Segoe UI" panose="020B0502040204020203" pitchFamily="34" charset="0"/>
                <a:ea typeface="Segoe UI" panose="020B0502040204020203" pitchFamily="34" charset="0"/>
                <a:cs typeface="Segoe UI" panose="020B0502040204020203" pitchFamily="34" charset="0"/>
              </a:rPr>
              <a:t>it will be assigned </a:t>
            </a:r>
            <a:r>
              <a:rPr lang="en-US" sz="1400" dirty="0">
                <a:latin typeface="Segoe UI" panose="020B0502040204020203" pitchFamily="34" charset="0"/>
                <a:ea typeface="Segoe UI" panose="020B0502040204020203" pitchFamily="34" charset="0"/>
                <a:cs typeface="Segoe UI" panose="020B0502040204020203" pitchFamily="34" charset="0"/>
              </a:rPr>
              <a:t>to new leads </a:t>
            </a:r>
            <a:r>
              <a:rPr lang="en-US" sz="1400" dirty="0" smtClean="0">
                <a:latin typeface="Segoe UI" panose="020B0502040204020203" pitchFamily="34" charset="0"/>
                <a:ea typeface="Segoe UI" panose="020B0502040204020203" pitchFamily="34" charset="0"/>
                <a:cs typeface="Segoe UI" panose="020B0502040204020203" pitchFamily="34" charset="0"/>
              </a:rPr>
              <a:t>automatically. No action needed.</a:t>
            </a:r>
            <a:endParaRPr lang="en-US" sz="1400" b="1" dirty="0">
              <a:latin typeface="Segoe UI" panose="020B0502040204020203" pitchFamily="34" charset="0"/>
              <a:ea typeface="Segoe UI" panose="020B0502040204020203" pitchFamily="34" charset="0"/>
              <a:cs typeface="Segoe UI" panose="020B0502040204020203" pitchFamily="34" charset="0"/>
            </a:endParaRPr>
          </a:p>
          <a:p>
            <a:pPr>
              <a:spcBef>
                <a:spcPts val="600"/>
              </a:spcBef>
            </a:pPr>
            <a:r>
              <a:rPr lang="en-US" sz="1400" b="1" dirty="0" smtClean="0">
                <a:latin typeface="Segoe UI" panose="020B0502040204020203" pitchFamily="34" charset="0"/>
                <a:ea typeface="Segoe UI" panose="020B0502040204020203" pitchFamily="34" charset="0"/>
                <a:cs typeface="Segoe UI" panose="020B0502040204020203" pitchFamily="34" charset="0"/>
              </a:rPr>
              <a:t>Note: </a:t>
            </a:r>
            <a:r>
              <a:rPr lang="en-US" sz="1400" dirty="0" smtClean="0">
                <a:latin typeface="Segoe UI" panose="020B0502040204020203" pitchFamily="34" charset="0"/>
                <a:ea typeface="Segoe UI" panose="020B0502040204020203" pitchFamily="34" charset="0"/>
                <a:cs typeface="Segoe UI" panose="020B0502040204020203" pitchFamily="34" charset="0"/>
              </a:rPr>
              <a:t>If there is more than one, and you want it assigned to new records automatically</a:t>
            </a:r>
            <a:r>
              <a:rPr lang="en-US" sz="1400" smtClean="0">
                <a:latin typeface="Segoe UI" panose="020B0502040204020203" pitchFamily="34" charset="0"/>
                <a:ea typeface="Segoe UI" panose="020B0502040204020203" pitchFamily="34" charset="0"/>
                <a:cs typeface="Segoe UI" panose="020B0502040204020203" pitchFamily="34" charset="0"/>
              </a:rPr>
              <a:t>, you </a:t>
            </a:r>
            <a:r>
              <a:rPr lang="en-US" sz="1400" dirty="0" smtClean="0">
                <a:latin typeface="Segoe UI" panose="020B0502040204020203" pitchFamily="34" charset="0"/>
                <a:ea typeface="Segoe UI" panose="020B0502040204020203" pitchFamily="34" charset="0"/>
                <a:cs typeface="Segoe UI" panose="020B0502040204020203" pitchFamily="34" charset="0"/>
              </a:rPr>
              <a:t>need to move the process to the top of the list.</a:t>
            </a:r>
            <a:endParaRPr lang="en-US" sz="1400" dirty="0">
              <a:latin typeface="Segoe UI" panose="020B0502040204020203" pitchFamily="34" charset="0"/>
              <a:ea typeface="Segoe UI" panose="020B0502040204020203" pitchFamily="34" charset="0"/>
              <a:cs typeface="Segoe UI" panose="020B0502040204020203" pitchFamily="34" charset="0"/>
            </a:endParaRPr>
          </a:p>
        </p:txBody>
      </p:sp>
      <p:pic>
        <p:nvPicPr>
          <p:cNvPr id="14" name="Picture 13"/>
          <p:cNvPicPr>
            <a:picLocks noChangeAspect="1"/>
          </p:cNvPicPr>
          <p:nvPr/>
        </p:nvPicPr>
        <p:blipFill rotWithShape="1">
          <a:blip r:embed="rId4"/>
          <a:srcRect t="551" r="26982" b="39370"/>
          <a:stretch/>
        </p:blipFill>
        <p:spPr>
          <a:xfrm>
            <a:off x="214061" y="1157447"/>
            <a:ext cx="4563679" cy="1905793"/>
          </a:xfrm>
          <a:prstGeom prst="rect">
            <a:avLst/>
          </a:prstGeom>
        </p:spPr>
      </p:pic>
      <p:pic>
        <p:nvPicPr>
          <p:cNvPr id="15" name="Picture 14"/>
          <p:cNvPicPr>
            <a:picLocks noChangeAspect="1"/>
          </p:cNvPicPr>
          <p:nvPr/>
        </p:nvPicPr>
        <p:blipFill rotWithShape="1">
          <a:blip r:embed="rId5"/>
          <a:srcRect t="20477" b="1"/>
          <a:stretch/>
        </p:blipFill>
        <p:spPr>
          <a:xfrm>
            <a:off x="1734887" y="1197787"/>
            <a:ext cx="534771" cy="139960"/>
          </a:xfrm>
          <a:prstGeom prst="rect">
            <a:avLst/>
          </a:prstGeom>
        </p:spPr>
      </p:pic>
      <p:sp>
        <p:nvSpPr>
          <p:cNvPr id="27" name="Line Callout 1 (Accent Bar) 26"/>
          <p:cNvSpPr/>
          <p:nvPr/>
        </p:nvSpPr>
        <p:spPr bwMode="auto">
          <a:xfrm>
            <a:off x="5367862" y="1108135"/>
            <a:ext cx="3946651" cy="1246495"/>
          </a:xfrm>
          <a:prstGeom prst="accentCallout1">
            <a:avLst>
              <a:gd name="adj1" fmla="val 50450"/>
              <a:gd name="adj2" fmla="val -1657"/>
              <a:gd name="adj3" fmla="val 26979"/>
              <a:gd name="adj4" fmla="val -63077"/>
            </a:avLst>
          </a:prstGeom>
          <a:ln>
            <a:solidFill>
              <a:schemeClr val="accent5"/>
            </a:solidFill>
            <a:tailEnd type="diamond"/>
          </a:ln>
        </p:spPr>
        <p:txBody>
          <a:bodyPr wrap="square">
            <a:spAutoFit/>
          </a:bodyPr>
          <a:lstStyle/>
          <a:p>
            <a:pPr>
              <a:spcBef>
                <a:spcPts val="6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If there’s more than one business process for a record type, you’ll need to set which process is automatically assigned to new records. </a:t>
            </a:r>
          </a:p>
          <a:p>
            <a:pPr>
              <a:spcBef>
                <a:spcPts val="6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On the command bar</a:t>
            </a:r>
            <a:r>
              <a:rPr lang="en-US" sz="1400" smtClean="0">
                <a:latin typeface="Segoe UI" panose="020B0502040204020203" pitchFamily="34" charset="0"/>
                <a:ea typeface="Segoe UI" panose="020B0502040204020203" pitchFamily="34" charset="0"/>
                <a:cs typeface="Segoe UI" panose="020B0502040204020203" pitchFamily="34" charset="0"/>
              </a:rPr>
              <a:t>, choose </a:t>
            </a:r>
            <a:r>
              <a:rPr lang="en-US" sz="1400" b="1" dirty="0" smtClean="0">
                <a:latin typeface="Segoe UI" panose="020B0502040204020203" pitchFamily="34" charset="0"/>
                <a:ea typeface="Segoe UI" panose="020B0502040204020203" pitchFamily="34" charset="0"/>
                <a:cs typeface="Segoe UI" panose="020B0502040204020203" pitchFamily="34" charset="0"/>
              </a:rPr>
              <a:t>Order Process Flow</a:t>
            </a:r>
            <a:r>
              <a:rPr lang="en-US" sz="1400" dirty="0" smtClean="0">
                <a:latin typeface="Segoe UI" panose="020B0502040204020203" pitchFamily="34" charset="0"/>
                <a:ea typeface="Segoe UI" panose="020B0502040204020203" pitchFamily="34" charset="0"/>
                <a:cs typeface="Segoe UI" panose="020B0502040204020203" pitchFamily="34" charset="0"/>
              </a:rPr>
              <a:t>.</a:t>
            </a:r>
            <a:endParaRPr lang="en-US" sz="1400" dirty="0">
              <a:solidFill>
                <a:schemeClr val="tx1"/>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992771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14061" y="295276"/>
            <a:ext cx="9242677" cy="609398"/>
          </a:xfrm>
        </p:spPr>
        <p:txBody>
          <a:bodyPr vert="horz" wrap="square" lIns="146289" tIns="0" rIns="146289" bIns="0" rtlCol="0" anchor="t">
            <a:spAutoFit/>
          </a:bodyPr>
          <a:lstStyle/>
          <a:p>
            <a:r>
              <a:rPr lang="en-US" sz="4400" dirty="0"/>
              <a:t>a</a:t>
            </a:r>
            <a:r>
              <a:rPr lang="en-US" sz="4400" dirty="0" smtClean="0"/>
              <a:t>ctivate the business process</a:t>
            </a:r>
            <a:endParaRPr lang="en-US" sz="4400" dirty="0"/>
          </a:p>
        </p:txBody>
      </p:sp>
      <p:sp>
        <p:nvSpPr>
          <p:cNvPr id="16" name="Rectangle 15"/>
          <p:cNvSpPr/>
          <p:nvPr/>
        </p:nvSpPr>
        <p:spPr bwMode="auto">
          <a:xfrm>
            <a:off x="2592171" y="4718000"/>
            <a:ext cx="228600" cy="76200"/>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p:cNvPicPr>
            <a:picLocks noChangeAspect="1"/>
          </p:cNvPicPr>
          <p:nvPr/>
        </p:nvPicPr>
        <p:blipFill rotWithShape="1">
          <a:blip r:embed="rId3"/>
          <a:srcRect t="551" r="610"/>
          <a:stretch/>
        </p:blipFill>
        <p:spPr>
          <a:xfrm>
            <a:off x="214061" y="1157447"/>
            <a:ext cx="6211888" cy="3154675"/>
          </a:xfrm>
          <a:prstGeom prst="rect">
            <a:avLst/>
          </a:prstGeom>
        </p:spPr>
      </p:pic>
      <p:pic>
        <p:nvPicPr>
          <p:cNvPr id="14" name="Picture 13"/>
          <p:cNvPicPr>
            <a:picLocks noChangeAspect="1"/>
          </p:cNvPicPr>
          <p:nvPr/>
        </p:nvPicPr>
        <p:blipFill rotWithShape="1">
          <a:blip r:embed="rId4"/>
          <a:srcRect t="20477" b="1"/>
          <a:stretch/>
        </p:blipFill>
        <p:spPr>
          <a:xfrm>
            <a:off x="1734887" y="1197787"/>
            <a:ext cx="534771" cy="139960"/>
          </a:xfrm>
          <a:prstGeom prst="rect">
            <a:avLst/>
          </a:prstGeom>
        </p:spPr>
      </p:pic>
      <p:sp>
        <p:nvSpPr>
          <p:cNvPr id="27" name="Line Callout 1 (Accent Bar) 26"/>
          <p:cNvSpPr/>
          <p:nvPr/>
        </p:nvSpPr>
        <p:spPr bwMode="auto">
          <a:xfrm>
            <a:off x="4681966" y="4312122"/>
            <a:ext cx="4524238" cy="1538883"/>
          </a:xfrm>
          <a:prstGeom prst="accentCallout1">
            <a:avLst>
              <a:gd name="adj1" fmla="val 50450"/>
              <a:gd name="adj2" fmla="val -1657"/>
              <a:gd name="adj3" fmla="val -191506"/>
              <a:gd name="adj4" fmla="val -59288"/>
            </a:avLst>
          </a:prstGeom>
          <a:ln>
            <a:solidFill>
              <a:schemeClr val="accent5"/>
            </a:solidFill>
            <a:tailEnd type="diamond"/>
          </a:ln>
        </p:spPr>
        <p:txBody>
          <a:bodyPr wrap="square">
            <a:spAutoFit/>
          </a:bodyPr>
          <a:lstStyle/>
          <a:p>
            <a:r>
              <a:rPr lang="en-US" sz="1400" dirty="0" smtClean="0">
                <a:solidFill>
                  <a:schemeClr val="tx1"/>
                </a:solidFill>
                <a:latin typeface="Segoe UI" panose="020B0502040204020203" pitchFamily="34" charset="0"/>
                <a:ea typeface="Segoe UI" panose="020B0502040204020203" pitchFamily="34" charset="0"/>
                <a:cs typeface="Segoe UI" panose="020B0502040204020203" pitchFamily="34" charset="0"/>
              </a:rPr>
              <a:t>A business process must be activated before people can use it</a:t>
            </a:r>
            <a:r>
              <a:rPr lang="en-US" sz="1400" dirty="0">
                <a:latin typeface="Segoe UI" panose="020B0502040204020203" pitchFamily="34" charset="0"/>
                <a:ea typeface="Segoe UI" panose="020B0502040204020203" pitchFamily="34" charset="0"/>
                <a:cs typeface="Segoe UI" panose="020B0502040204020203" pitchFamily="34" charset="0"/>
              </a:rPr>
              <a:t>. </a:t>
            </a:r>
            <a:endParaRPr lang="en-US" sz="1400" dirty="0" smtClean="0">
              <a:latin typeface="Segoe UI" panose="020B0502040204020203" pitchFamily="34" charset="0"/>
              <a:ea typeface="Segoe UI" panose="020B0502040204020203" pitchFamily="34" charset="0"/>
              <a:cs typeface="Segoe UI" panose="020B0502040204020203" pitchFamily="34" charset="0"/>
            </a:endParaRPr>
          </a:p>
          <a:p>
            <a:pPr>
              <a:spcBef>
                <a:spcPts val="600"/>
              </a:spcBef>
            </a:pPr>
            <a:r>
              <a:rPr lang="en-US" sz="1400" dirty="0" smtClean="0">
                <a:latin typeface="Segoe UI" panose="020B0502040204020203" pitchFamily="34" charset="0"/>
                <a:ea typeface="Segoe UI" panose="020B0502040204020203" pitchFamily="34" charset="0"/>
                <a:cs typeface="Segoe UI" panose="020B0502040204020203" pitchFamily="34" charset="0"/>
              </a:rPr>
              <a:t>On the command bar</a:t>
            </a:r>
            <a:r>
              <a:rPr lang="en-US" sz="1400" smtClean="0">
                <a:latin typeface="Segoe UI" panose="020B0502040204020203" pitchFamily="34" charset="0"/>
                <a:ea typeface="Segoe UI" panose="020B0502040204020203" pitchFamily="34" charset="0"/>
                <a:cs typeface="Segoe UI" panose="020B0502040204020203" pitchFamily="34" charset="0"/>
              </a:rPr>
              <a:t>, choose </a:t>
            </a:r>
            <a:r>
              <a:rPr lang="en-US" sz="1400" b="1" dirty="0" smtClean="0">
                <a:latin typeface="Segoe UI" panose="020B0502040204020203" pitchFamily="34" charset="0"/>
                <a:ea typeface="Segoe UI" panose="020B0502040204020203" pitchFamily="34" charset="0"/>
                <a:cs typeface="Segoe UI" panose="020B0502040204020203" pitchFamily="34" charset="0"/>
              </a:rPr>
              <a:t>Activate</a:t>
            </a:r>
            <a:r>
              <a:rPr lang="en-US" sz="1400" dirty="0" smtClean="0">
                <a:latin typeface="Segoe UI" panose="020B0502040204020203" pitchFamily="34" charset="0"/>
                <a:ea typeface="Segoe UI" panose="020B0502040204020203" pitchFamily="34" charset="0"/>
                <a:cs typeface="Segoe UI" panose="020B0502040204020203" pitchFamily="34" charset="0"/>
              </a:rPr>
              <a:t>.</a:t>
            </a:r>
          </a:p>
          <a:p>
            <a:pPr>
              <a:spcBef>
                <a:spcPts val="600"/>
              </a:spcBef>
            </a:pPr>
            <a:r>
              <a:rPr lang="en-US" sz="1400" smtClean="0">
                <a:latin typeface="Segoe UI" panose="020B0502040204020203" pitchFamily="34" charset="0"/>
                <a:ea typeface="Segoe UI" panose="020B0502040204020203" pitchFamily="34" charset="0"/>
                <a:cs typeface="Segoe UI" panose="020B0502040204020203" pitchFamily="34" charset="0"/>
              </a:rPr>
              <a:t>Now </a:t>
            </a:r>
            <a:r>
              <a:rPr lang="en-US" sz="1400" dirty="0" smtClean="0">
                <a:latin typeface="Segoe UI" panose="020B0502040204020203" pitchFamily="34" charset="0"/>
                <a:ea typeface="Segoe UI" panose="020B0502040204020203" pitchFamily="34" charset="0"/>
                <a:cs typeface="Segoe UI" panose="020B0502040204020203" pitchFamily="34" charset="0"/>
              </a:rPr>
              <a:t>when you create a new lead, this process will be assigned to it automatically, and the stages and steps will be ready to follow as you work with customers.</a:t>
            </a:r>
            <a:endParaRPr lang="en-US" sz="1400" dirty="0" smtClean="0">
              <a:solidFill>
                <a:schemeClr val="tx1"/>
              </a:solidFill>
              <a:latin typeface="Segoe UI" panose="020B0502040204020203" pitchFamily="34" charset="0"/>
              <a:ea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57207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609398"/>
          </a:xfrm>
        </p:spPr>
        <p:txBody>
          <a:bodyPr/>
          <a:lstStyle/>
          <a:p>
            <a:r>
              <a:rPr lang="en-US" sz="4400" dirty="0"/>
              <a:t>n</a:t>
            </a:r>
            <a:r>
              <a:rPr lang="en-US" sz="4400" dirty="0" smtClean="0"/>
              <a:t>ow try it yourself</a:t>
            </a:r>
            <a:endParaRPr lang="en-US" sz="4400" dirty="0"/>
          </a:p>
        </p:txBody>
      </p:sp>
      <p:sp>
        <p:nvSpPr>
          <p:cNvPr id="4" name="TextBox 3"/>
          <p:cNvSpPr txBox="1"/>
          <p:nvPr/>
        </p:nvSpPr>
        <p:spPr>
          <a:xfrm>
            <a:off x="469480" y="1190944"/>
            <a:ext cx="3502514" cy="4133531"/>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pPr>
              <a:spcAft>
                <a:spcPts val="1200"/>
              </a:spcAft>
            </a:pPr>
            <a:r>
              <a:rPr lang="en-US" dirty="0" smtClean="0">
                <a:gradFill>
                  <a:gsLst>
                    <a:gs pos="2917">
                      <a:srgbClr val="292929"/>
                    </a:gs>
                    <a:gs pos="30000">
                      <a:srgbClr val="292929"/>
                    </a:gs>
                  </a:gsLst>
                  <a:lin ang="5400000" scaled="0"/>
                </a:gradFill>
              </a:rPr>
              <a:t>Now that you’ve gone through an example, you’re ready to adapt your own business process to meet the needs of your organization.</a:t>
            </a:r>
          </a:p>
          <a:p>
            <a:pPr>
              <a:spcAft>
                <a:spcPts val="1200"/>
              </a:spcAft>
            </a:pPr>
            <a:r>
              <a:rPr lang="en-US"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To help you get going quickly, there are a couple of great sources for business processes that you can start with:</a:t>
            </a:r>
          </a:p>
          <a:p>
            <a:pPr marL="285750" indent="-285750">
              <a:buFont typeface="Arial" panose="020B0604020202020204" pitchFamily="34" charset="0"/>
              <a:buChar char="•"/>
            </a:pPr>
            <a:r>
              <a:rPr lang="en-US"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Several ready-to-use </a:t>
            </a:r>
            <a:r>
              <a:rPr lang="en-US" dirty="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processes for common business scenarios </a:t>
            </a:r>
            <a:r>
              <a:rPr lang="en-US"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are available. </a:t>
            </a:r>
            <a:r>
              <a:rPr lang="en-US" dirty="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To </a:t>
            </a:r>
            <a:r>
              <a:rPr lang="en-US"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adapt one of these, first you’ll </a:t>
            </a:r>
            <a:r>
              <a:rPr lang="en-US" dirty="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need to </a:t>
            </a:r>
            <a:r>
              <a:rPr lang="en-US" dirty="0">
                <a:gradFill>
                  <a:gsLst>
                    <a:gs pos="2917">
                      <a:srgbClr val="292929"/>
                    </a:gs>
                    <a:gs pos="30000">
                      <a:srgbClr val="292929"/>
                    </a:gs>
                  </a:gsLst>
                  <a:lin ang="5400000" scaled="0"/>
                </a:gradFill>
                <a:ea typeface="Segoe UI" panose="020B0502040204020203" pitchFamily="34" charset="0"/>
                <a:cs typeface="Segoe UI" panose="020B0502040204020203" pitchFamily="34" charset="0"/>
                <a:hlinkClick r:id="rId2"/>
              </a:rPr>
              <a:t>add </a:t>
            </a:r>
            <a:r>
              <a:rPr lang="en-US"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hlinkClick r:id="rId2"/>
              </a:rPr>
              <a:t>them to the system</a:t>
            </a:r>
            <a:r>
              <a:rPr lang="en-US"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 (similar to the way you add sample data).</a:t>
            </a:r>
            <a:endParaRPr lang="en-US" dirty="0">
              <a:solidFill>
                <a:srgbClr val="002050"/>
              </a:solidFill>
              <a:ea typeface="Segoe UI" panose="020B0502040204020203" pitchFamily="34" charset="0"/>
              <a:cs typeface="Segoe UI" panose="020B0502040204020203" pitchFamily="34" charset="0"/>
            </a:endParaRPr>
          </a:p>
          <a:p>
            <a:pPr marL="285750" indent="-285750">
              <a:buFont typeface="Arial" panose="020B0604020202020204" pitchFamily="34" charset="0"/>
              <a:buChar char="•"/>
            </a:pPr>
            <a:r>
              <a:rPr lang="en-US" dirty="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Or, you can </a:t>
            </a:r>
            <a:r>
              <a:rPr lang="en-US"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start from a </a:t>
            </a:r>
            <a:r>
              <a:rPr lang="en-US"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hlinkClick r:id="rId3"/>
              </a:rPr>
              <a:t>business process solution that you download from </a:t>
            </a:r>
            <a:r>
              <a:rPr lang="en-US" dirty="0">
                <a:gradFill>
                  <a:gsLst>
                    <a:gs pos="2917">
                      <a:srgbClr val="292929"/>
                    </a:gs>
                    <a:gs pos="30000">
                      <a:srgbClr val="292929"/>
                    </a:gs>
                  </a:gsLst>
                  <a:lin ang="5400000" scaled="0"/>
                </a:gradFill>
                <a:ea typeface="Segoe UI" panose="020B0502040204020203" pitchFamily="34" charset="0"/>
                <a:cs typeface="Segoe UI" panose="020B0502040204020203" pitchFamily="34" charset="0"/>
                <a:hlinkClick r:id="rId3"/>
              </a:rPr>
              <a:t>the Microsoft Dynamics </a:t>
            </a:r>
            <a:r>
              <a:rPr lang="en-US"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hlinkClick r:id="rId3"/>
              </a:rPr>
              <a:t>Marketplace</a:t>
            </a:r>
            <a:r>
              <a:rPr lang="en-US" dirty="0" smtClean="0">
                <a:gradFill>
                  <a:gsLst>
                    <a:gs pos="2917">
                      <a:srgbClr val="292929"/>
                    </a:gs>
                    <a:gs pos="30000">
                      <a:srgbClr val="292929"/>
                    </a:gs>
                  </a:gsLst>
                  <a:lin ang="5400000" scaled="0"/>
                </a:gradFill>
                <a:ea typeface="Segoe UI" panose="020B0502040204020203" pitchFamily="34" charset="0"/>
                <a:cs typeface="Segoe UI" panose="020B0502040204020203" pitchFamily="34" charset="0"/>
              </a:rPr>
              <a:t>. You’ll find a library of free templates by industry.</a:t>
            </a:r>
            <a:endParaRPr lang="en-US" dirty="0">
              <a:gradFill>
                <a:gsLst>
                  <a:gs pos="2917">
                    <a:srgbClr val="292929"/>
                  </a:gs>
                  <a:gs pos="30000">
                    <a:srgbClr val="292929"/>
                  </a:gs>
                </a:gsLst>
                <a:lin ang="5400000" scaled="0"/>
              </a:gradFill>
              <a:ea typeface="Segoe UI" panose="020B0502040204020203" pitchFamily="34" charset="0"/>
              <a:cs typeface="Segoe UI" panose="020B0502040204020203" pitchFamily="34" charset="0"/>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29880" y="1902086"/>
            <a:ext cx="4441129" cy="2699248"/>
          </a:xfrm>
          <a:prstGeom prst="rect">
            <a:avLst/>
          </a:prstGeom>
          <a:ln>
            <a:solidFill>
              <a:schemeClr val="bg2"/>
            </a:solidFill>
          </a:ln>
        </p:spPr>
      </p:pic>
    </p:spTree>
    <p:extLst>
      <p:ext uri="{BB962C8B-B14F-4D97-AF65-F5344CB8AC3E}">
        <p14:creationId xmlns:p14="http://schemas.microsoft.com/office/powerpoint/2010/main" val="533910940"/>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custDataLst>
              <p:tags r:id="rId1"/>
            </p:custDataLst>
          </p:nvPr>
        </p:nvSpPr>
        <p:spPr bwMode="auto">
          <a:xfrm>
            <a:off x="2725896" y="1376521"/>
            <a:ext cx="4241483" cy="4241483"/>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0970" tIns="93980" rIns="140970" bIns="9398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chemeClr val="bg1"/>
                </a:solidFill>
                <a:ea typeface="Segoe UI" pitchFamily="34" charset="0"/>
                <a:cs typeface="Segoe UI" pitchFamily="34" charset="0"/>
              </a:rPr>
              <a:t/>
            </a:r>
            <a:br>
              <a:rPr lang="en-US" dirty="0" smtClean="0">
                <a:solidFill>
                  <a:schemeClr val="bg1"/>
                </a:solidFill>
                <a:ea typeface="Segoe UI" pitchFamily="34" charset="0"/>
                <a:cs typeface="Segoe UI" pitchFamily="34" charset="0"/>
              </a:rPr>
            </a:br>
            <a:r>
              <a:rPr lang="en-US" sz="1600" dirty="0" smtClean="0">
                <a:solidFill>
                  <a:schemeClr val="bg1"/>
                </a:solidFill>
                <a:ea typeface="Segoe UI" pitchFamily="34" charset="0"/>
                <a:cs typeface="Segoe UI" pitchFamily="34" charset="0"/>
              </a:rPr>
              <a:t/>
            </a:r>
            <a:br>
              <a:rPr lang="en-US" sz="1600" dirty="0" smtClean="0">
                <a:solidFill>
                  <a:schemeClr val="bg1"/>
                </a:solidFill>
                <a:ea typeface="Segoe UI" pitchFamily="34" charset="0"/>
                <a:cs typeface="Segoe UI" pitchFamily="34" charset="0"/>
              </a:rPr>
            </a:br>
            <a:r>
              <a:rPr lang="en-US" sz="1600" dirty="0" smtClean="0">
                <a:solidFill>
                  <a:schemeClr val="bg1"/>
                </a:solidFill>
                <a:ea typeface="Segoe UI" pitchFamily="34" charset="0"/>
                <a:cs typeface="Segoe UI" pitchFamily="34" charset="0"/>
              </a:rPr>
              <a:t>Thanks for reading!</a:t>
            </a: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r>
              <a:rPr lang="en-US" sz="1600" dirty="0" smtClean="0">
                <a:solidFill>
                  <a:schemeClr val="bg1"/>
                </a:solidFill>
                <a:ea typeface="Segoe UI" pitchFamily="34" charset="0"/>
                <a:cs typeface="Segoe UI" pitchFamily="34" charset="0"/>
              </a:rPr>
              <a:t>Did this eBook help you? </a:t>
            </a:r>
            <a:br>
              <a:rPr lang="en-US" sz="1600" dirty="0" smtClean="0">
                <a:solidFill>
                  <a:schemeClr val="bg1"/>
                </a:solidFill>
                <a:ea typeface="Segoe UI" pitchFamily="34" charset="0"/>
                <a:cs typeface="Segoe UI" pitchFamily="34" charset="0"/>
              </a:rPr>
            </a:br>
            <a:r>
              <a:rPr lang="en-US" sz="1600" dirty="0" smtClean="0">
                <a:solidFill>
                  <a:schemeClr val="accent1"/>
                </a:solidFill>
                <a:ea typeface="Segoe UI" pitchFamily="34" charset="0"/>
                <a:cs typeface="Segoe UI" pitchFamily="34" charset="0"/>
                <a:hlinkClick r:id="rId3"/>
              </a:rPr>
              <a:t>Send us a quick note</a:t>
            </a:r>
            <a:r>
              <a:rPr lang="en-US" sz="1600" dirty="0" smtClean="0">
                <a:solidFill>
                  <a:schemeClr val="bg1"/>
                </a:solidFill>
                <a:ea typeface="Segoe UI" pitchFamily="34" charset="0"/>
                <a:cs typeface="Segoe UI" pitchFamily="34" charset="0"/>
              </a:rPr>
              <a:t>. </a:t>
            </a:r>
            <a:br>
              <a:rPr lang="en-US" sz="1600" dirty="0" smtClean="0">
                <a:solidFill>
                  <a:schemeClr val="bg1"/>
                </a:solidFill>
                <a:ea typeface="Segoe UI" pitchFamily="34" charset="0"/>
                <a:cs typeface="Segoe UI" pitchFamily="34" charset="0"/>
              </a:rPr>
            </a:br>
            <a:r>
              <a:rPr lang="en-US" sz="1600" dirty="0" smtClean="0">
                <a:solidFill>
                  <a:schemeClr val="bg1"/>
                </a:solidFill>
                <a:ea typeface="Segoe UI" pitchFamily="34" charset="0"/>
                <a:cs typeface="Segoe UI" pitchFamily="34" charset="0"/>
              </a:rPr>
              <a:t>We’d love to know what you think.</a:t>
            </a: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endParaRPr lang="en-US" sz="1400" dirty="0" smtClean="0">
              <a:solidFill>
                <a:schemeClr val="bg1"/>
              </a:solidFill>
              <a:ea typeface="Segoe UI" pitchFamily="34" charset="0"/>
              <a:cs typeface="Segoe UI" pitchFamily="34" charset="0"/>
            </a:endParaRPr>
          </a:p>
          <a:p>
            <a:pPr algn="ctr" defTabSz="932472" fontAlgn="base">
              <a:lnSpc>
                <a:spcPct val="90000"/>
              </a:lnSpc>
              <a:spcBef>
                <a:spcPct val="0"/>
              </a:spcBef>
              <a:spcAft>
                <a:spcPct val="0"/>
              </a:spcAft>
            </a:pPr>
            <a:r>
              <a:rPr lang="en-US" sz="1200" dirty="0" smtClean="0">
                <a:solidFill>
                  <a:schemeClr val="bg1"/>
                </a:solidFill>
                <a:ea typeface="Segoe UI" pitchFamily="34" charset="0"/>
                <a:cs typeface="Segoe UI" pitchFamily="34" charset="0"/>
              </a:rPr>
              <a:t>Find more eBooks at </a:t>
            </a:r>
          </a:p>
          <a:p>
            <a:pPr algn="ctr" defTabSz="932472" fontAlgn="base">
              <a:lnSpc>
                <a:spcPct val="90000"/>
              </a:lnSpc>
              <a:spcBef>
                <a:spcPct val="0"/>
              </a:spcBef>
              <a:spcAft>
                <a:spcPct val="0"/>
              </a:spcAft>
            </a:pPr>
            <a:r>
              <a:rPr lang="en-US" sz="1200" dirty="0" smtClean="0">
                <a:solidFill>
                  <a:schemeClr val="bg1"/>
                </a:solidFill>
                <a:ea typeface="Segoe UI" pitchFamily="34" charset="0"/>
                <a:cs typeface="Segoe UI" pitchFamily="34" charset="0"/>
                <a:hlinkClick r:id="rId4"/>
              </a:rPr>
              <a:t>www.CRMcustomercenter.com</a:t>
            </a:r>
            <a:r>
              <a:rPr lang="en-US" sz="1200" dirty="0" smtClean="0">
                <a:solidFill>
                  <a:schemeClr val="bg1"/>
                </a:solidFill>
                <a:ea typeface="Segoe UI" pitchFamily="34" charset="0"/>
                <a:cs typeface="Segoe UI" pitchFamily="34" charset="0"/>
              </a:rPr>
              <a:t/>
            </a:r>
            <a:br>
              <a:rPr lang="en-US" sz="1200" dirty="0" smtClean="0">
                <a:solidFill>
                  <a:schemeClr val="bg1"/>
                </a:solidFill>
                <a:ea typeface="Segoe UI" pitchFamily="34" charset="0"/>
                <a:cs typeface="Segoe UI" pitchFamily="34" charset="0"/>
              </a:rPr>
            </a:br>
            <a:endParaRPr lang="en-US" sz="1200" dirty="0" smtClean="0">
              <a:solidFill>
                <a:schemeClr val="accent5"/>
              </a:solidFill>
              <a:ea typeface="Segoe UI" pitchFamily="34" charset="0"/>
              <a:cs typeface="Segoe UI" pitchFamily="34" charset="0"/>
            </a:endParaRPr>
          </a:p>
        </p:txBody>
      </p:sp>
      <p:sp>
        <p:nvSpPr>
          <p:cNvPr id="2" name="TextBox 1"/>
          <p:cNvSpPr txBox="1"/>
          <p:nvPr/>
        </p:nvSpPr>
        <p:spPr>
          <a:xfrm>
            <a:off x="4191317" y="5059680"/>
            <a:ext cx="1310640" cy="420115"/>
          </a:xfrm>
          <a:prstGeom prst="rect">
            <a:avLst/>
          </a:prstGeom>
          <a:noFill/>
        </p:spPr>
        <p:txBody>
          <a:bodyPr wrap="square" lIns="182880" tIns="146304" rIns="182880" bIns="146304" rtlCol="0">
            <a:spAutoFit/>
          </a:bodyPr>
          <a:lstStyle/>
          <a:p>
            <a:pPr algn="ctr">
              <a:lnSpc>
                <a:spcPct val="90000"/>
              </a:lnSpc>
              <a:spcAft>
                <a:spcPts val="600"/>
              </a:spcAft>
            </a:pPr>
            <a:r>
              <a:rPr lang="en-US" sz="900" smtClean="0">
                <a:solidFill>
                  <a:schemeClr val="bg1"/>
                </a:solidFill>
              </a:rPr>
              <a:t>Version 7.0.0</a:t>
            </a:r>
            <a:endParaRPr lang="en-US" sz="900" dirty="0" smtClean="0">
              <a:solidFill>
                <a:schemeClr val="bg1"/>
              </a:solidFill>
            </a:endParaRPr>
          </a:p>
        </p:txBody>
      </p:sp>
    </p:spTree>
    <p:extLst>
      <p:ext uri="{BB962C8B-B14F-4D97-AF65-F5344CB8AC3E}">
        <p14:creationId xmlns:p14="http://schemas.microsoft.com/office/powerpoint/2010/main" val="1752059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609398"/>
          </a:xfrm>
        </p:spPr>
        <p:txBody>
          <a:bodyPr/>
          <a:lstStyle/>
          <a:p>
            <a:r>
              <a:rPr lang="en-US" sz="4400" dirty="0" smtClean="0"/>
              <a:t>see your next steps – no guesswork!</a:t>
            </a:r>
            <a:endParaRPr lang="en-US" sz="4400" dirty="0"/>
          </a:p>
        </p:txBody>
      </p:sp>
      <p:sp>
        <p:nvSpPr>
          <p:cNvPr id="17" name="TextBox 16"/>
          <p:cNvSpPr txBox="1"/>
          <p:nvPr/>
        </p:nvSpPr>
        <p:spPr>
          <a:xfrm>
            <a:off x="512695" y="3510386"/>
            <a:ext cx="5727331" cy="1403258"/>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r>
              <a:rPr lang="en-US" dirty="0" smtClean="0"/>
              <a:t>You’ll see the process bar at the top of the screen when you work on certain types of records—for example, leads or opportunities.</a:t>
            </a:r>
          </a:p>
          <a:p>
            <a:r>
              <a:rPr lang="en-US" dirty="0"/>
              <a:t>The process bar </a:t>
            </a:r>
            <a:r>
              <a:rPr lang="en-US" dirty="0" smtClean="0"/>
              <a:t>shows </a:t>
            </a:r>
            <a:r>
              <a:rPr lang="en-US" dirty="0"/>
              <a:t>you where a customer is in the process, and the next steps you need to take</a:t>
            </a:r>
            <a:r>
              <a:rPr lang="en-US"/>
              <a:t>. </a:t>
            </a:r>
            <a:r>
              <a:rPr lang="en-US" smtClean="0"/>
              <a:t>You enter necessary information and mark completed steps in the process bar as you go.</a:t>
            </a:r>
            <a:endParaRPr lang="en-US" dirty="0"/>
          </a:p>
          <a:p>
            <a:r>
              <a:rPr lang="en-US" dirty="0" smtClean="0"/>
              <a:t>It’s your roadmap for getting things done. </a:t>
            </a:r>
          </a:p>
        </p:txBody>
      </p:sp>
      <p:sp>
        <p:nvSpPr>
          <p:cNvPr id="7" name="TextBox 6"/>
          <p:cNvSpPr txBox="1"/>
          <p:nvPr/>
        </p:nvSpPr>
        <p:spPr>
          <a:xfrm>
            <a:off x="7037661" y="2963884"/>
            <a:ext cx="1319231" cy="334471"/>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r>
              <a:rPr lang="en-US" dirty="0" smtClean="0"/>
              <a:t>Process bar  </a:t>
            </a:r>
          </a:p>
        </p:txBody>
      </p:sp>
      <p:sp>
        <p:nvSpPr>
          <p:cNvPr id="8" name="Rectangle 7"/>
          <p:cNvSpPr/>
          <p:nvPr/>
        </p:nvSpPr>
        <p:spPr>
          <a:xfrm>
            <a:off x="601527" y="5625235"/>
            <a:ext cx="6436134" cy="461665"/>
          </a:xfrm>
          <a:prstGeom prst="rect">
            <a:avLst/>
          </a:prstGeom>
        </p:spPr>
        <p:txBody>
          <a:bodyPr wrap="square">
            <a:spAutoFit/>
          </a:bodyPr>
          <a:lstStyle/>
          <a:p>
            <a:r>
              <a:rPr lang="en-US" sz="1200" b="1" dirty="0" smtClean="0">
                <a:latin typeface="Segoe UI" panose="020B0502040204020203" pitchFamily="34" charset="0"/>
                <a:ea typeface="Segoe UI" panose="020B0502040204020203" pitchFamily="34" charset="0"/>
                <a:cs typeface="Segoe UI" panose="020B0502040204020203" pitchFamily="34" charset="0"/>
              </a:rPr>
              <a:t>Want a short, visual guide that introduces business processes? </a:t>
            </a:r>
            <a:br>
              <a:rPr lang="en-US" sz="1200" b="1" dirty="0" smtClean="0">
                <a:latin typeface="Segoe UI" panose="020B0502040204020203" pitchFamily="34" charset="0"/>
                <a:ea typeface="Segoe UI" panose="020B0502040204020203" pitchFamily="34" charset="0"/>
                <a:cs typeface="Segoe UI" panose="020B0502040204020203" pitchFamily="34" charset="0"/>
              </a:rPr>
            </a:br>
            <a:r>
              <a:rPr lang="en-US" sz="1200" dirty="0" smtClean="0">
                <a:latin typeface="Segoe UI" panose="020B0502040204020203" pitchFamily="34" charset="0"/>
                <a:ea typeface="Segoe UI" panose="020B0502040204020203" pitchFamily="34" charset="0"/>
                <a:cs typeface="Segoe UI" panose="020B0502040204020203" pitchFamily="34" charset="0"/>
              </a:rPr>
              <a:t>Check out the </a:t>
            </a:r>
            <a:r>
              <a:rPr lang="en-US" sz="1200" dirty="0" smtClean="0">
                <a:latin typeface="Segoe UI" panose="020B0502040204020203" pitchFamily="34" charset="0"/>
                <a:ea typeface="Segoe UI" panose="020B0502040204020203" pitchFamily="34" charset="0"/>
                <a:cs typeface="Segoe UI" panose="020B0502040204020203" pitchFamily="34" charset="0"/>
                <a:hlinkClick r:id="rId2"/>
              </a:rPr>
              <a:t>eBook: Business Processes</a:t>
            </a:r>
            <a:r>
              <a:rPr lang="en-US" sz="1200" dirty="0" smtClean="0">
                <a:latin typeface="Segoe UI" panose="020B0502040204020203" pitchFamily="34" charset="0"/>
                <a:ea typeface="Segoe UI" panose="020B0502040204020203" pitchFamily="34" charset="0"/>
                <a:cs typeface="Segoe UI" panose="020B0502040204020203" pitchFamily="34" charset="0"/>
              </a:rPr>
              <a:t>.</a:t>
            </a:r>
            <a:endParaRPr lang="en-US" sz="1200" dirty="0">
              <a:solidFill>
                <a:schemeClr val="accent1"/>
              </a:solidFill>
              <a:latin typeface="Segoe UI" panose="020B0502040204020203" pitchFamily="34" charset="0"/>
              <a:ea typeface="Segoe UI" panose="020B0502040204020203" pitchFamily="34" charset="0"/>
              <a:cs typeface="Segoe UI" panose="020B0502040204020203" pitchFamily="34" charset="0"/>
            </a:endParaRPr>
          </a:p>
        </p:txBody>
      </p:sp>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336" t="13687" r="1014" b="64507"/>
          <a:stretch/>
        </p:blipFill>
        <p:spPr bwMode="auto">
          <a:xfrm>
            <a:off x="171449" y="1304926"/>
            <a:ext cx="9229725" cy="1678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Elbow Connector 8"/>
          <p:cNvCxnSpPr/>
          <p:nvPr/>
        </p:nvCxnSpPr>
        <p:spPr>
          <a:xfrm>
            <a:off x="6493423" y="2700706"/>
            <a:ext cx="467896" cy="282352"/>
          </a:xfrm>
          <a:prstGeom prst="straightConnector1">
            <a:avLst/>
          </a:prstGeom>
          <a:ln w="28575">
            <a:headEnd type="diamond" w="lg" len="lg"/>
            <a:tailEnd type="non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74851257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609398"/>
          </a:xfrm>
        </p:spPr>
        <p:txBody>
          <a:bodyPr/>
          <a:lstStyle/>
          <a:p>
            <a:r>
              <a:rPr lang="en-US" sz="4400" dirty="0" smtClean="0"/>
              <a:t>adapt a process to match your business</a:t>
            </a:r>
            <a:endParaRPr lang="en-US" sz="4400" dirty="0"/>
          </a:p>
        </p:txBody>
      </p:sp>
      <p:sp>
        <p:nvSpPr>
          <p:cNvPr id="4" name="TextBox 3"/>
          <p:cNvSpPr txBox="1"/>
          <p:nvPr/>
        </p:nvSpPr>
        <p:spPr>
          <a:xfrm>
            <a:off x="427036" y="1902086"/>
            <a:ext cx="3421483" cy="2966775"/>
          </a:xfrm>
          <a:prstGeom prst="rect">
            <a:avLst/>
          </a:prstGeom>
          <a:noFill/>
        </p:spPr>
        <p:txBody>
          <a:bodyPr wrap="square" lIns="182862" tIns="91431" rIns="182862" bIns="91431" rtlCol="0">
            <a:noAutofit/>
          </a:bodyPr>
          <a:lstStyle/>
          <a:p>
            <a:pPr>
              <a:lnSpc>
                <a:spcPct val="90000"/>
              </a:lnSpc>
              <a:spcAft>
                <a:spcPts val="600"/>
              </a:spcAft>
            </a:pPr>
            <a:r>
              <a:rPr lang="en-US" sz="1400" dirty="0" smtClean="0">
                <a:gradFill>
                  <a:gsLst>
                    <a:gs pos="2917">
                      <a:schemeClr val="tx1"/>
                    </a:gs>
                    <a:gs pos="30000">
                      <a:schemeClr val="tx1"/>
                    </a:gs>
                  </a:gsLst>
                  <a:lin ang="5400000" scaled="0"/>
                </a:gradFill>
              </a:rPr>
              <a:t>There are several business processes available for common customer interactions, with the stages and steps already mapped out for you.</a:t>
            </a:r>
          </a:p>
          <a:p>
            <a:pPr>
              <a:lnSpc>
                <a:spcPct val="90000"/>
              </a:lnSpc>
              <a:spcAft>
                <a:spcPts val="600"/>
              </a:spcAft>
            </a:pPr>
            <a:r>
              <a:rPr lang="en-US" sz="1400" dirty="0" smtClean="0">
                <a:gradFill>
                  <a:gsLst>
                    <a:gs pos="2917">
                      <a:schemeClr val="tx1"/>
                    </a:gs>
                    <a:gs pos="30000">
                      <a:schemeClr val="tx1"/>
                    </a:gs>
                  </a:gsLst>
                  <a:lin ang="5400000" scaled="0"/>
                </a:gradFill>
              </a:rPr>
              <a:t>But what if you need to change a business process to make it match the way your organization does things?</a:t>
            </a:r>
          </a:p>
          <a:p>
            <a:pPr>
              <a:lnSpc>
                <a:spcPct val="90000"/>
              </a:lnSpc>
              <a:spcAft>
                <a:spcPts val="600"/>
              </a:spcAft>
            </a:pPr>
            <a:r>
              <a:rPr lang="en-US" sz="1400" dirty="0" smtClean="0">
                <a:gradFill>
                  <a:gsLst>
                    <a:gs pos="2917">
                      <a:schemeClr val="tx1"/>
                    </a:gs>
                    <a:gs pos="30000">
                      <a:schemeClr val="tx1"/>
                    </a:gs>
                  </a:gsLst>
                  <a:lin ang="5400000" scaled="0"/>
                </a:gradFill>
              </a:rPr>
              <a:t>This guide shows you how.</a:t>
            </a:r>
            <a:endParaRPr lang="en-US" sz="1400" dirty="0">
              <a:gradFill>
                <a:gsLst>
                  <a:gs pos="2917">
                    <a:schemeClr val="tx1"/>
                  </a:gs>
                  <a:gs pos="30000">
                    <a:schemeClr val="tx1"/>
                  </a:gs>
                </a:gsLst>
                <a:lin ang="5400000" scaled="0"/>
              </a:gradFill>
            </a:endParaRPr>
          </a:p>
          <a:p>
            <a:pPr>
              <a:lnSpc>
                <a:spcPct val="90000"/>
              </a:lnSpc>
              <a:spcAft>
                <a:spcPts val="600"/>
              </a:spcAft>
            </a:pPr>
            <a:endParaRPr lang="en-US" sz="1050" dirty="0">
              <a:gradFill>
                <a:gsLst>
                  <a:gs pos="2917">
                    <a:schemeClr val="tx1"/>
                  </a:gs>
                  <a:gs pos="30000">
                    <a:schemeClr val="tx1"/>
                  </a:gs>
                </a:gsLst>
                <a:lin ang="5400000" scaled="0"/>
              </a:gra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29880" y="1902086"/>
            <a:ext cx="4441129" cy="2699248"/>
          </a:xfrm>
          <a:prstGeom prst="rect">
            <a:avLst/>
          </a:prstGeom>
          <a:ln>
            <a:solidFill>
              <a:schemeClr val="bg2"/>
            </a:solidFill>
          </a:ln>
        </p:spPr>
      </p:pic>
    </p:spTree>
    <p:extLst>
      <p:ext uri="{BB962C8B-B14F-4D97-AF65-F5344CB8AC3E}">
        <p14:creationId xmlns:p14="http://schemas.microsoft.com/office/powerpoint/2010/main" val="393802625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3"/>
          <p:cNvSpPr>
            <a:spLocks noGrp="1"/>
          </p:cNvSpPr>
          <p:nvPr/>
        </p:nvSpPr>
        <p:spPr>
          <a:xfrm>
            <a:off x="503237" y="2430462"/>
            <a:ext cx="4737503" cy="2668423"/>
          </a:xfrm>
          <a:prstGeom prst="rect">
            <a:avLst/>
          </a:prstGeom>
        </p:spPr>
        <p:txBody>
          <a:bodyPr vert="horz" wrap="square" lIns="146289" tIns="0" rIns="146289" bIns="0" rtlCol="0">
            <a:spAutoFit/>
          </a:bodyPr>
          <a:lstStyle>
            <a:lvl1pPr marL="0" marR="0" indent="0" algn="l" defTabSz="932651" rtl="0" eaLnBrk="1" fontAlgn="auto" latinLnBrk="0" hangingPunct="1">
              <a:lnSpc>
                <a:spcPct val="90000"/>
              </a:lnSpc>
              <a:spcBef>
                <a:spcPts val="1200"/>
              </a:spcBef>
              <a:spcAft>
                <a:spcPts val="0"/>
              </a:spcAft>
              <a:buClrTx/>
              <a:buSzPct val="90000"/>
              <a:buFont typeface="Arial" pitchFamily="34" charset="0"/>
              <a:buNone/>
              <a:tabLst/>
              <a:defRPr sz="4000" b="1" kern="1200" spc="0" baseline="0">
                <a:gradFill>
                  <a:gsLst>
                    <a:gs pos="1250">
                      <a:schemeClr val="tx1"/>
                    </a:gs>
                    <a:gs pos="100000">
                      <a:schemeClr val="tx1"/>
                    </a:gs>
                  </a:gsLst>
                  <a:lin ang="5400000" scaled="0"/>
                </a:gradFill>
                <a:latin typeface="+mj-lt"/>
                <a:ea typeface="+mn-ea"/>
                <a:cs typeface="+mn-cs"/>
              </a:defRPr>
            </a:lvl1pPr>
            <a:lvl2pPr marL="4763"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2pPr>
            <a:lvl3pPr marL="0" marR="0" indent="0" algn="l" defTabSz="932651"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3pPr>
            <a:lvl4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4pPr>
            <a:lvl5pPr marL="1028599" marR="0" indent="-1028599" algn="l" defTabSz="932651" rtl="0" eaLnBrk="1" fontAlgn="auto" latinLnBrk="0" hangingPunct="1">
              <a:lnSpc>
                <a:spcPct val="90000"/>
              </a:lnSpc>
              <a:spcBef>
                <a:spcPct val="20000"/>
              </a:spcBef>
              <a:spcAft>
                <a:spcPts val="0"/>
              </a:spcAft>
              <a:buClrTx/>
              <a:buSzPct val="90000"/>
              <a:buFont typeface="Arial" pitchFamily="34" charset="0"/>
              <a:buNone/>
              <a:tabLst/>
              <a:defRPr sz="16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1200"/>
              </a:spcAft>
            </a:pPr>
            <a:r>
              <a:rPr lang="en-US" sz="1400" dirty="0"/>
              <a:t>The best way to learn how to </a:t>
            </a:r>
            <a:r>
              <a:rPr lang="en-US" sz="1400" dirty="0" smtClean="0"/>
              <a:t>customize a </a:t>
            </a:r>
            <a:r>
              <a:rPr lang="en-US" sz="1400" dirty="0"/>
              <a:t>business process is to start with an example.</a:t>
            </a:r>
          </a:p>
          <a:p>
            <a:pPr>
              <a:spcAft>
                <a:spcPts val="1200"/>
              </a:spcAft>
            </a:pPr>
            <a:r>
              <a:rPr lang="en-US" sz="1400" dirty="0"/>
              <a:t>In this guide, we’ll show you how to change the Lead to Opportunity </a:t>
            </a:r>
            <a:r>
              <a:rPr lang="en-US" sz="1400"/>
              <a:t>Sales </a:t>
            </a:r>
            <a:r>
              <a:rPr lang="en-US" sz="1400" smtClean="0"/>
              <a:t>Process </a:t>
            </a:r>
            <a:r>
              <a:rPr lang="en-US" sz="1400" dirty="0"/>
              <a:t>to add a stage to create a proposal for a </a:t>
            </a:r>
            <a:r>
              <a:rPr lang="en-US" sz="1400"/>
              <a:t>lead</a:t>
            </a:r>
            <a:r>
              <a:rPr lang="en-US" sz="1400" smtClean="0"/>
              <a:t>.</a:t>
            </a:r>
          </a:p>
          <a:p>
            <a:pPr>
              <a:spcAft>
                <a:spcPts val="1200"/>
              </a:spcAft>
            </a:pPr>
            <a:r>
              <a:rPr lang="en-US" sz="1400" smtClean="0"/>
              <a:t>The Lead to Opportunity Sales Process is a ready-to-use process provided by CRM. It’s a template you can change to match how you do business.</a:t>
            </a:r>
          </a:p>
          <a:p>
            <a:pPr>
              <a:spcAft>
                <a:spcPts val="1200"/>
              </a:spcAft>
            </a:pPr>
            <a:r>
              <a:rPr lang="en-US" sz="1400" smtClean="0"/>
              <a:t>Let’s get started!</a:t>
            </a:r>
            <a:endParaRPr lang="en-US" sz="1400" dirty="0"/>
          </a:p>
        </p:txBody>
      </p:sp>
      <p:sp>
        <p:nvSpPr>
          <p:cNvPr id="10" name="Title 2"/>
          <p:cNvSpPr>
            <a:spLocks noGrp="1"/>
          </p:cNvSpPr>
          <p:nvPr>
            <p:ph type="title"/>
          </p:nvPr>
        </p:nvSpPr>
        <p:spPr>
          <a:xfrm>
            <a:off x="503237" y="449262"/>
            <a:ext cx="6095988" cy="1107996"/>
          </a:xfrm>
        </p:spPr>
        <p:txBody>
          <a:bodyPr vert="horz" wrap="square" lIns="146289" tIns="0" rIns="146289" bIns="0" rtlCol="0" anchor="t">
            <a:spAutoFit/>
          </a:bodyPr>
          <a:lstStyle/>
          <a:p>
            <a:r>
              <a:rPr lang="en-US" sz="4000" b="0" dirty="0" smtClean="0">
                <a:cs typeface="+mn-cs"/>
              </a:rPr>
              <a:t>the basics of customizing a business process</a:t>
            </a:r>
            <a:endParaRPr lang="en-US" sz="4000" b="0" dirty="0">
              <a:cs typeface="+mn-cs"/>
            </a:endParaRPr>
          </a:p>
        </p:txBody>
      </p:sp>
    </p:spTree>
    <p:extLst>
      <p:ext uri="{BB962C8B-B14F-4D97-AF65-F5344CB8AC3E}">
        <p14:creationId xmlns:p14="http://schemas.microsoft.com/office/powerpoint/2010/main" val="527379103"/>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609398"/>
          </a:xfrm>
        </p:spPr>
        <p:txBody>
          <a:bodyPr/>
          <a:lstStyle/>
          <a:p>
            <a:r>
              <a:rPr lang="en-US" sz="4400" dirty="0" smtClean="0"/>
              <a:t>go to the list of processes</a:t>
            </a:r>
            <a:endParaRPr lang="en-US" sz="4400" dirty="0"/>
          </a:p>
        </p:txBody>
      </p:sp>
      <p:sp>
        <p:nvSpPr>
          <p:cNvPr id="8" name="TextBox 7"/>
          <p:cNvSpPr txBox="1"/>
          <p:nvPr/>
        </p:nvSpPr>
        <p:spPr>
          <a:xfrm>
            <a:off x="5344758" y="1928076"/>
            <a:ext cx="3122442" cy="523220"/>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a:t>On the </a:t>
            </a:r>
            <a:r>
              <a:rPr lang="en-US" dirty="0" err="1"/>
              <a:t>nav</a:t>
            </a:r>
            <a:r>
              <a:rPr lang="en-US" dirty="0"/>
              <a:t> bar</a:t>
            </a:r>
            <a:r>
              <a:rPr lang="en-US"/>
              <a:t>, </a:t>
            </a:r>
            <a:r>
              <a:rPr lang="en-US" smtClean="0"/>
              <a:t>choose </a:t>
            </a:r>
            <a:r>
              <a:rPr lang="en-US" dirty="0" smtClean="0"/>
              <a:t>the </a:t>
            </a:r>
            <a:r>
              <a:rPr lang="en-US" dirty="0"/>
              <a:t/>
            </a:r>
            <a:br>
              <a:rPr lang="en-US" dirty="0"/>
            </a:br>
            <a:r>
              <a:rPr lang="en-US" b="1" dirty="0"/>
              <a:t>Microsoft Dynamics CRM </a:t>
            </a:r>
            <a:r>
              <a:rPr lang="en-US" dirty="0" smtClean="0"/>
              <a:t>logo.</a:t>
            </a: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3800" y="2738640"/>
            <a:ext cx="4800600" cy="771607"/>
          </a:xfrm>
          <a:prstGeom prst="rect">
            <a:avLst/>
          </a:prstGeom>
          <a:ln>
            <a:solidFill>
              <a:schemeClr val="bg2"/>
            </a:solidFill>
          </a:ln>
        </p:spPr>
      </p:pic>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t="2" r="69692" b="95136"/>
          <a:stretch/>
        </p:blipFill>
        <p:spPr>
          <a:xfrm>
            <a:off x="4581000" y="1364218"/>
            <a:ext cx="4343400" cy="330279"/>
          </a:xfrm>
          <a:prstGeom prst="rect">
            <a:avLst/>
          </a:prstGeom>
          <a:ln>
            <a:solidFill>
              <a:schemeClr val="bg2"/>
            </a:solidFill>
          </a:ln>
        </p:spPr>
      </p:pic>
      <p:sp>
        <p:nvSpPr>
          <p:cNvPr id="11" name="TextBox 10"/>
          <p:cNvSpPr txBox="1"/>
          <p:nvPr/>
        </p:nvSpPr>
        <p:spPr>
          <a:xfrm>
            <a:off x="4952596" y="1826648"/>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1</a:t>
            </a:r>
          </a:p>
        </p:txBody>
      </p:sp>
      <p:sp>
        <p:nvSpPr>
          <p:cNvPr id="12" name="TextBox 11"/>
          <p:cNvSpPr txBox="1"/>
          <p:nvPr/>
        </p:nvSpPr>
        <p:spPr>
          <a:xfrm>
            <a:off x="4872967" y="3512896"/>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chemeClr val="accent5"/>
                </a:solidFill>
              </a:rPr>
              <a:t>2</a:t>
            </a:r>
          </a:p>
        </p:txBody>
      </p:sp>
      <p:sp>
        <p:nvSpPr>
          <p:cNvPr id="13" name="TextBox 12"/>
          <p:cNvSpPr txBox="1"/>
          <p:nvPr/>
        </p:nvSpPr>
        <p:spPr>
          <a:xfrm>
            <a:off x="5266237" y="3658819"/>
            <a:ext cx="2853300" cy="307777"/>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smtClean="0"/>
              <a:t>Choose </a:t>
            </a:r>
            <a:r>
              <a:rPr lang="en-US" b="1" dirty="0" smtClean="0"/>
              <a:t>Settings</a:t>
            </a:r>
            <a:r>
              <a:rPr lang="en-US" dirty="0"/>
              <a:t>,</a:t>
            </a:r>
          </a:p>
        </p:txBody>
      </p:sp>
      <p:pic>
        <p:nvPicPr>
          <p:cNvPr id="16" name="Picture 15"/>
          <p:cNvPicPr>
            <a:picLocks noChangeAspect="1"/>
          </p:cNvPicPr>
          <p:nvPr/>
        </p:nvPicPr>
        <p:blipFill rotWithShape="1">
          <a:blip r:embed="rId5">
            <a:extLst>
              <a:ext uri="{28A0092B-C50C-407E-A947-70E740481C1C}">
                <a14:useLocalDpi xmlns:a14="http://schemas.microsoft.com/office/drawing/2010/main" val="0"/>
              </a:ext>
            </a:extLst>
          </a:blip>
          <a:srcRect l="1" t="3898" r="36830" b="9705"/>
          <a:stretch/>
        </p:blipFill>
        <p:spPr>
          <a:xfrm>
            <a:off x="5040266" y="4246403"/>
            <a:ext cx="3884134" cy="880110"/>
          </a:xfrm>
          <a:prstGeom prst="rect">
            <a:avLst/>
          </a:prstGeom>
        </p:spPr>
      </p:pic>
      <p:sp>
        <p:nvSpPr>
          <p:cNvPr id="17" name="TextBox 16"/>
          <p:cNvSpPr txBox="1"/>
          <p:nvPr/>
        </p:nvSpPr>
        <p:spPr>
          <a:xfrm>
            <a:off x="4843872" y="5238937"/>
            <a:ext cx="4572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a:solidFill>
                  <a:schemeClr val="accent5"/>
                </a:solidFill>
              </a:rPr>
              <a:t>3</a:t>
            </a:r>
            <a:endParaRPr lang="en-US" sz="2400" dirty="0" smtClean="0">
              <a:solidFill>
                <a:schemeClr val="accent5"/>
              </a:solidFill>
            </a:endParaRPr>
          </a:p>
        </p:txBody>
      </p:sp>
      <p:sp>
        <p:nvSpPr>
          <p:cNvPr id="18" name="TextBox 17"/>
          <p:cNvSpPr txBox="1"/>
          <p:nvPr/>
        </p:nvSpPr>
        <p:spPr>
          <a:xfrm>
            <a:off x="5280557" y="5343581"/>
            <a:ext cx="3783181" cy="523220"/>
          </a:xfrm>
          <a:prstGeom prst="rect">
            <a:avLst/>
          </a:prstGeom>
        </p:spPr>
        <p:txBody>
          <a:bodyPr wrap="square">
            <a:spAutoFit/>
          </a:bodyPr>
          <a:lstStyle>
            <a:defPPr>
              <a:defRPr lang="en-US"/>
            </a:defPPr>
            <a:lvl1pPr>
              <a:defRPr sz="1400">
                <a:latin typeface="Segoe UI" panose="020B0502040204020203" pitchFamily="34" charset="0"/>
                <a:ea typeface="Segoe UI" panose="020B0502040204020203" pitchFamily="34" charset="0"/>
                <a:cs typeface="Segoe UI" panose="020B0502040204020203" pitchFamily="34" charset="0"/>
              </a:defRPr>
            </a:lvl1pPr>
          </a:lstStyle>
          <a:p>
            <a:r>
              <a:rPr lang="en-US" dirty="0"/>
              <a:t>a</a:t>
            </a:r>
            <a:r>
              <a:rPr lang="en-US" dirty="0" smtClean="0"/>
              <a:t>nd </a:t>
            </a:r>
            <a:r>
              <a:rPr lang="en-US" smtClean="0"/>
              <a:t>then choose </a:t>
            </a:r>
            <a:r>
              <a:rPr lang="en-US" b="1" dirty="0" smtClean="0"/>
              <a:t>Settings &gt;</a:t>
            </a:r>
            <a:r>
              <a:rPr lang="en-US" dirty="0" smtClean="0"/>
              <a:t> </a:t>
            </a:r>
            <a:r>
              <a:rPr lang="en-US" b="1" dirty="0" smtClean="0"/>
              <a:t>Processes</a:t>
            </a:r>
            <a:r>
              <a:rPr lang="en-US" dirty="0" smtClean="0"/>
              <a:t>.</a:t>
            </a:r>
            <a:br>
              <a:rPr lang="en-US" dirty="0" smtClean="0"/>
            </a:br>
            <a:r>
              <a:rPr lang="en-US" dirty="0" smtClean="0"/>
              <a:t>(You may need to scroll right to see the tile.)</a:t>
            </a:r>
            <a:endParaRPr lang="en-US" dirty="0"/>
          </a:p>
        </p:txBody>
      </p:sp>
      <p:sp>
        <p:nvSpPr>
          <p:cNvPr id="20" name="TextBox 19"/>
          <p:cNvSpPr txBox="1"/>
          <p:nvPr/>
        </p:nvSpPr>
        <p:spPr>
          <a:xfrm>
            <a:off x="534811" y="1297922"/>
            <a:ext cx="3339508" cy="994159"/>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r>
              <a:rPr lang="en-US" dirty="0" smtClean="0">
                <a:latin typeface="Segoe UI" panose="020B0502040204020203" pitchFamily="34" charset="0"/>
                <a:ea typeface="Segoe UI" panose="020B0502040204020203" pitchFamily="34" charset="0"/>
                <a:cs typeface="Segoe UI" panose="020B0502040204020203" pitchFamily="34" charset="0"/>
              </a:rPr>
              <a:t>You’ll find business processes under </a:t>
            </a:r>
            <a:r>
              <a:rPr lang="en-US" b="1" dirty="0" smtClean="0">
                <a:latin typeface="Segoe UI" panose="020B0502040204020203" pitchFamily="34" charset="0"/>
                <a:ea typeface="Segoe UI" panose="020B0502040204020203" pitchFamily="34" charset="0"/>
                <a:cs typeface="Segoe UI" panose="020B0502040204020203" pitchFamily="34" charset="0"/>
              </a:rPr>
              <a:t>Settings</a:t>
            </a:r>
            <a:r>
              <a:rPr lang="en-US" dirty="0" smtClean="0">
                <a:latin typeface="Segoe UI" panose="020B0502040204020203" pitchFamily="34" charset="0"/>
                <a:ea typeface="Segoe UI" panose="020B0502040204020203" pitchFamily="34" charset="0"/>
                <a:cs typeface="Segoe UI" panose="020B0502040204020203" pitchFamily="34" charset="0"/>
              </a:rPr>
              <a:t> &gt; </a:t>
            </a:r>
            <a:r>
              <a:rPr lang="en-US" b="1" dirty="0" smtClean="0">
                <a:latin typeface="Segoe UI" panose="020B0502040204020203" pitchFamily="34" charset="0"/>
                <a:ea typeface="Segoe UI" panose="020B0502040204020203" pitchFamily="34" charset="0"/>
                <a:cs typeface="Segoe UI" panose="020B0502040204020203" pitchFamily="34" charset="0"/>
              </a:rPr>
              <a:t>Processes</a:t>
            </a:r>
            <a:r>
              <a:rPr lang="en-US" dirty="0" smtClean="0">
                <a:latin typeface="Segoe UI" panose="020B0502040204020203" pitchFamily="34" charset="0"/>
                <a:ea typeface="Segoe UI" panose="020B0502040204020203" pitchFamily="34" charset="0"/>
                <a:cs typeface="Segoe UI" panose="020B0502040204020203" pitchFamily="34" charset="0"/>
              </a:rPr>
              <a:t>. </a:t>
            </a:r>
            <a:endParaRPr lang="en-US" dirty="0">
              <a:latin typeface="Segoe UI" panose="020B0502040204020203" pitchFamily="34" charset="0"/>
              <a:ea typeface="Segoe UI" panose="020B0502040204020203" pitchFamily="34" charset="0"/>
              <a:cs typeface="Segoe UI" panose="020B0502040204020203" pitchFamily="34" charset="0"/>
            </a:endParaRPr>
          </a:p>
          <a:p>
            <a:endParaRPr lang="en-US" dirty="0" smtClean="0">
              <a:latin typeface="Segoe UI" panose="020B0502040204020203" pitchFamily="34" charset="0"/>
              <a:ea typeface="Segoe UI" panose="020B0502040204020203" pitchFamily="34" charset="0"/>
              <a:cs typeface="Segoe UI" panose="020B0502040204020203" pitchFamily="34" charset="0"/>
            </a:endParaRPr>
          </a:p>
          <a:p>
            <a:endParaRPr lang="en-US" dirty="0" smtClean="0">
              <a:latin typeface="Segoe UI" panose="020B0502040204020203" pitchFamily="34" charset="0"/>
              <a:ea typeface="Segoe UI" panose="020B0502040204020203" pitchFamily="34" charset="0"/>
              <a:cs typeface="Segoe UI" panose="020B0502040204020203" pitchFamily="34" charset="0"/>
            </a:endParaRPr>
          </a:p>
        </p:txBody>
      </p:sp>
      <p:sp>
        <p:nvSpPr>
          <p:cNvPr id="31" name="TextBox 30"/>
          <p:cNvSpPr txBox="1"/>
          <p:nvPr/>
        </p:nvSpPr>
        <p:spPr>
          <a:xfrm>
            <a:off x="475307" y="3323972"/>
            <a:ext cx="3458517" cy="1173622"/>
          </a:xfrm>
          <a:prstGeom prst="rect">
            <a:avLst/>
          </a:prstGeom>
          <a:noFill/>
        </p:spPr>
        <p:txBody>
          <a:bodyPr wrap="square" lIns="182862" tIns="91431" rIns="182862" bIns="91431" rtlCol="0">
            <a:noAutofit/>
          </a:bodyPr>
          <a:lstStyle>
            <a:defPPr>
              <a:defRPr lang="en-US"/>
            </a:defPPr>
            <a:lvl1pPr>
              <a:lnSpc>
                <a:spcPct val="90000"/>
              </a:lnSpc>
              <a:spcAft>
                <a:spcPts val="600"/>
              </a:spcAft>
              <a:defRPr sz="1400">
                <a:gradFill>
                  <a:gsLst>
                    <a:gs pos="2917">
                      <a:schemeClr val="tx1"/>
                    </a:gs>
                    <a:gs pos="30000">
                      <a:schemeClr val="tx1"/>
                    </a:gs>
                  </a:gsLst>
                  <a:lin ang="5400000" scaled="0"/>
                </a:gradFill>
              </a:defRPr>
            </a:lvl1pPr>
          </a:lstStyle>
          <a:p>
            <a:r>
              <a:rPr lang="en-US" sz="1100" b="1" dirty="0" smtClean="0">
                <a:latin typeface="Segoe UI" panose="020B0502040204020203" pitchFamily="34" charset="0"/>
                <a:ea typeface="Segoe UI" panose="020B0502040204020203" pitchFamily="34" charset="0"/>
                <a:cs typeface="Segoe UI" panose="020B0502040204020203" pitchFamily="34" charset="0"/>
              </a:rPr>
              <a:t>TIP</a:t>
            </a:r>
          </a:p>
          <a:p>
            <a:r>
              <a:rPr lang="en-US" sz="1100" dirty="0" smtClean="0">
                <a:latin typeface="Segoe UI" panose="020B0502040204020203" pitchFamily="34" charset="0"/>
                <a:ea typeface="Segoe UI" panose="020B0502040204020203" pitchFamily="34" charset="0"/>
                <a:cs typeface="Segoe UI" panose="020B0502040204020203" pitchFamily="34" charset="0"/>
              </a:rPr>
              <a:t>You can also edit a process when you’re working on a record, like a lead or opportunity</a:t>
            </a:r>
            <a:r>
              <a:rPr lang="en-US" sz="1100" smtClean="0">
                <a:latin typeface="Segoe UI" panose="020B0502040204020203" pitchFamily="34" charset="0"/>
                <a:ea typeface="Segoe UI" panose="020B0502040204020203" pitchFamily="34" charset="0"/>
                <a:cs typeface="Segoe UI" panose="020B0502040204020203" pitchFamily="34" charset="0"/>
              </a:rPr>
              <a:t>. Choose </a:t>
            </a:r>
            <a:r>
              <a:rPr lang="en-US" sz="1100" b="1" dirty="0" smtClean="0">
                <a:latin typeface="Segoe UI" panose="020B0502040204020203" pitchFamily="34" charset="0"/>
                <a:ea typeface="Segoe UI" panose="020B0502040204020203" pitchFamily="34" charset="0"/>
                <a:cs typeface="Segoe UI" panose="020B0502040204020203" pitchFamily="34" charset="0"/>
              </a:rPr>
              <a:t>More commands</a:t>
            </a:r>
            <a:r>
              <a:rPr lang="en-US" sz="1100" dirty="0" smtClean="0">
                <a:latin typeface="Segoe UI" panose="020B0502040204020203" pitchFamily="34" charset="0"/>
                <a:ea typeface="Segoe UI" panose="020B0502040204020203" pitchFamily="34" charset="0"/>
                <a:cs typeface="Segoe UI" panose="020B0502040204020203" pitchFamily="34" charset="0"/>
              </a:rPr>
              <a:t> (</a:t>
            </a:r>
            <a:r>
              <a:rPr lang="en-US" sz="1100" b="1" dirty="0" smtClean="0">
                <a:latin typeface="Segoe UI" panose="020B0502040204020203" pitchFamily="34" charset="0"/>
                <a:ea typeface="Segoe UI" panose="020B0502040204020203" pitchFamily="34" charset="0"/>
                <a:cs typeface="Segoe UI" panose="020B0502040204020203" pitchFamily="34" charset="0"/>
              </a:rPr>
              <a:t>…</a:t>
            </a:r>
            <a:r>
              <a:rPr lang="en-US" sz="1100" dirty="0" smtClean="0">
                <a:latin typeface="Segoe UI" panose="020B0502040204020203" pitchFamily="34" charset="0"/>
                <a:ea typeface="Segoe UI" panose="020B0502040204020203" pitchFamily="34" charset="0"/>
                <a:cs typeface="Segoe UI" panose="020B0502040204020203" pitchFamily="34" charset="0"/>
              </a:rPr>
              <a:t>), and then </a:t>
            </a:r>
            <a:r>
              <a:rPr lang="en-US" sz="1100" b="1" dirty="0" smtClean="0">
                <a:latin typeface="Segoe UI" panose="020B0502040204020203" pitchFamily="34" charset="0"/>
                <a:ea typeface="Segoe UI" panose="020B0502040204020203" pitchFamily="34" charset="0"/>
                <a:cs typeface="Segoe UI" panose="020B0502040204020203" pitchFamily="34" charset="0"/>
              </a:rPr>
              <a:t>Edit Process</a:t>
            </a:r>
            <a:r>
              <a:rPr lang="en-US" sz="1100" dirty="0" smtClean="0">
                <a:latin typeface="Segoe UI" panose="020B0502040204020203" pitchFamily="34" charset="0"/>
                <a:ea typeface="Segoe UI" panose="020B0502040204020203" pitchFamily="34" charset="0"/>
                <a:cs typeface="Segoe UI" panose="020B0502040204020203" pitchFamily="34" charset="0"/>
              </a:rPr>
              <a:t>.</a:t>
            </a:r>
          </a:p>
          <a:p>
            <a:endParaRPr lang="en-US" dirty="0" smtClean="0">
              <a:latin typeface="Segoe UI" panose="020B0502040204020203" pitchFamily="34" charset="0"/>
              <a:ea typeface="Segoe UI" panose="020B0502040204020203" pitchFamily="34" charset="0"/>
              <a:cs typeface="Segoe UI" panose="020B0502040204020203" pitchFamily="34" charset="0"/>
            </a:endParaRPr>
          </a:p>
        </p:txBody>
      </p:sp>
      <p:grpSp>
        <p:nvGrpSpPr>
          <p:cNvPr id="3" name="Group 2"/>
          <p:cNvGrpSpPr/>
          <p:nvPr/>
        </p:nvGrpSpPr>
        <p:grpSpPr>
          <a:xfrm>
            <a:off x="640574" y="4254383"/>
            <a:ext cx="3008977" cy="1864540"/>
            <a:chOff x="1005811" y="4429125"/>
            <a:chExt cx="3008977" cy="1864540"/>
          </a:xfrm>
        </p:grpSpPr>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12757" t="10658" r="58604" b="56694"/>
            <a:stretch/>
          </p:blipFill>
          <p:spPr>
            <a:xfrm>
              <a:off x="1005811" y="4429125"/>
              <a:ext cx="3008977" cy="1864540"/>
            </a:xfrm>
            <a:prstGeom prst="rect">
              <a:avLst/>
            </a:prstGeom>
            <a:ln>
              <a:solidFill>
                <a:schemeClr val="bg1">
                  <a:lumMod val="85000"/>
                </a:schemeClr>
              </a:solidFill>
            </a:ln>
          </p:spPr>
        </p:pic>
        <p:sp>
          <p:nvSpPr>
            <p:cNvPr id="32" name="Rectangle 31"/>
            <p:cNvSpPr/>
            <p:nvPr/>
          </p:nvSpPr>
          <p:spPr bwMode="auto">
            <a:xfrm>
              <a:off x="1005812" y="4665228"/>
              <a:ext cx="1920410" cy="1478397"/>
            </a:xfrm>
            <a:prstGeom prst="rect">
              <a:avLst/>
            </a:prstGeom>
            <a:solidFill>
              <a:schemeClr val="bg1">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33" name="Rectangle 32"/>
          <p:cNvSpPr/>
          <p:nvPr/>
        </p:nvSpPr>
        <p:spPr bwMode="auto">
          <a:xfrm>
            <a:off x="2513359" y="4494033"/>
            <a:ext cx="229842" cy="238539"/>
          </a:xfrm>
          <a:prstGeom prst="rect">
            <a:avLst/>
          </a:prstGeom>
          <a:ln w="28575">
            <a:headEnd type="none" w="lg" len="lg"/>
            <a:tailEnd type="none"/>
          </a:ln>
        </p:spPr>
        <p:style>
          <a:lnRef idx="1">
            <a:schemeClr val="accent5"/>
          </a:lnRef>
          <a:fillRef idx="0">
            <a:schemeClr val="accent5"/>
          </a:fillRef>
          <a:effectRef idx="0">
            <a:schemeClr val="accent5"/>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4495800" y="1307447"/>
            <a:ext cx="1962150" cy="455990"/>
          </a:xfrm>
          <a:prstGeom prst="rect">
            <a:avLst/>
          </a:prstGeom>
          <a:no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6953250" y="2998749"/>
            <a:ext cx="971550" cy="455990"/>
          </a:xfrm>
          <a:prstGeom prst="rect">
            <a:avLst/>
          </a:prstGeom>
          <a:no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Rectangle 24"/>
          <p:cNvSpPr/>
          <p:nvPr/>
        </p:nvSpPr>
        <p:spPr bwMode="auto">
          <a:xfrm>
            <a:off x="7633761" y="4607273"/>
            <a:ext cx="1176863" cy="519239"/>
          </a:xfrm>
          <a:prstGeom prst="rect">
            <a:avLst/>
          </a:prstGeom>
          <a:no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ounded Rectangle 6"/>
          <p:cNvSpPr/>
          <p:nvPr/>
        </p:nvSpPr>
        <p:spPr bwMode="auto">
          <a:xfrm>
            <a:off x="332432" y="3247772"/>
            <a:ext cx="3544243" cy="3219703"/>
          </a:xfrm>
          <a:prstGeom prst="roundRect">
            <a:avLst/>
          </a:prstGeom>
          <a:noFill/>
          <a:ln w="25400">
            <a:solidFill>
              <a:srgbClr val="FFC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5643154" y="4246403"/>
            <a:ext cx="653144" cy="247630"/>
          </a:xfrm>
          <a:prstGeom prst="rect">
            <a:avLst/>
          </a:prstGeom>
          <a:no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571980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609398"/>
          </a:xfrm>
        </p:spPr>
        <p:txBody>
          <a:bodyPr/>
          <a:lstStyle/>
          <a:p>
            <a:r>
              <a:rPr lang="en-US" sz="4400" dirty="0"/>
              <a:t>v</a:t>
            </a:r>
            <a:r>
              <a:rPr lang="en-US" sz="4400" dirty="0" smtClean="0"/>
              <a:t>iew the list of business processes</a:t>
            </a:r>
            <a:endParaRPr lang="en-US" sz="4400" dirty="0"/>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33745" b="64523"/>
          <a:stretch/>
        </p:blipFill>
        <p:spPr>
          <a:xfrm>
            <a:off x="615569" y="1266367"/>
            <a:ext cx="8165588" cy="2812473"/>
          </a:xfrm>
          <a:prstGeom prst="rect">
            <a:avLst/>
          </a:prstGeom>
          <a:noFill/>
          <a:ln>
            <a:solidFill>
              <a:schemeClr val="bg1">
                <a:lumMod val="85000"/>
              </a:schemeClr>
            </a:solidFill>
          </a:ln>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4504" t="3300" b="1704"/>
          <a:stretch/>
        </p:blipFill>
        <p:spPr>
          <a:xfrm>
            <a:off x="790575" y="1665026"/>
            <a:ext cx="2728820" cy="2470245"/>
          </a:xfrm>
          <a:prstGeom prst="rect">
            <a:avLst/>
          </a:prstGeom>
        </p:spPr>
      </p:pic>
      <p:sp>
        <p:nvSpPr>
          <p:cNvPr id="9" name="Line Callout 1 (Accent Bar) 8"/>
          <p:cNvSpPr/>
          <p:nvPr/>
        </p:nvSpPr>
        <p:spPr bwMode="auto">
          <a:xfrm flipH="1">
            <a:off x="4416310" y="4667449"/>
            <a:ext cx="4632290" cy="738664"/>
          </a:xfrm>
          <a:prstGeom prst="accentCallout1">
            <a:avLst>
              <a:gd name="adj1" fmla="val 46996"/>
              <a:gd name="adj2" fmla="val 100691"/>
              <a:gd name="adj3" fmla="val -234614"/>
              <a:gd name="adj4" fmla="val 147174"/>
            </a:avLst>
          </a:prstGeom>
          <a:ln>
            <a:solidFill>
              <a:schemeClr val="accent5"/>
            </a:solidFill>
            <a:tailEnd type="diamond"/>
          </a:ln>
        </p:spPr>
        <p:txBody>
          <a:bodyPr wrap="square">
            <a:spAutoFit/>
          </a:bodyPr>
          <a:lstStyle/>
          <a:p>
            <a:r>
              <a:rPr lang="en-US" sz="1400" dirty="0"/>
              <a:t>To see a list of all the business processes installed on your system</a:t>
            </a:r>
            <a:r>
              <a:rPr lang="en-US" sz="1400"/>
              <a:t>, </a:t>
            </a:r>
            <a:r>
              <a:rPr lang="en-US" sz="1400" smtClean="0"/>
              <a:t>choose </a:t>
            </a:r>
            <a:r>
              <a:rPr lang="en-US" sz="1400" dirty="0" smtClean="0"/>
              <a:t>the </a:t>
            </a:r>
            <a:r>
              <a:rPr lang="en-US" sz="1400" dirty="0"/>
              <a:t>arrow, and then select </a:t>
            </a:r>
            <a:r>
              <a:rPr lang="en-US" sz="1400" b="1" dirty="0"/>
              <a:t>Business Process </a:t>
            </a:r>
            <a:r>
              <a:rPr lang="en-US" sz="1400" b="1"/>
              <a:t>Flows</a:t>
            </a:r>
            <a:r>
              <a:rPr lang="en-US" sz="1400" smtClean="0"/>
              <a:t>.</a:t>
            </a:r>
            <a:endParaRPr lang="en-US" sz="1400" dirty="0" smtClean="0"/>
          </a:p>
        </p:txBody>
      </p:sp>
      <p:sp>
        <p:nvSpPr>
          <p:cNvPr id="7" name="Rectangle 6"/>
          <p:cNvSpPr/>
          <p:nvPr/>
        </p:nvSpPr>
        <p:spPr bwMode="auto">
          <a:xfrm>
            <a:off x="3438525" y="1665025"/>
            <a:ext cx="161925" cy="23044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Rectangle 9"/>
          <p:cNvSpPr/>
          <p:nvPr/>
        </p:nvSpPr>
        <p:spPr bwMode="auto">
          <a:xfrm>
            <a:off x="2551459" y="1665025"/>
            <a:ext cx="229842" cy="238539"/>
          </a:xfrm>
          <a:prstGeom prst="rect">
            <a:avLst/>
          </a:prstGeom>
          <a:ln w="28575">
            <a:headEnd type="none" w="lg" len="lg"/>
            <a:tailEnd type="none"/>
          </a:ln>
        </p:spPr>
        <p:style>
          <a:lnRef idx="1">
            <a:schemeClr val="accent5"/>
          </a:lnRef>
          <a:fillRef idx="0">
            <a:schemeClr val="accent5"/>
          </a:fillRef>
          <a:effectRef idx="0">
            <a:schemeClr val="accent5"/>
          </a:effectRef>
          <a:fontRef idx="minor">
            <a:schemeClr val="tx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p:cNvPicPr>
            <a:picLocks noChangeAspect="1"/>
          </p:cNvPicPr>
          <p:nvPr/>
        </p:nvPicPr>
        <p:blipFill>
          <a:blip r:embed="rId4"/>
          <a:stretch>
            <a:fillRect/>
          </a:stretch>
        </p:blipFill>
        <p:spPr>
          <a:xfrm>
            <a:off x="6820630" y="1282184"/>
            <a:ext cx="1048808" cy="352697"/>
          </a:xfrm>
          <a:prstGeom prst="rect">
            <a:avLst/>
          </a:prstGeom>
        </p:spPr>
      </p:pic>
    </p:spTree>
    <p:extLst>
      <p:ext uri="{BB962C8B-B14F-4D97-AF65-F5344CB8AC3E}">
        <p14:creationId xmlns:p14="http://schemas.microsoft.com/office/powerpoint/2010/main" val="769072805"/>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9" y="295274"/>
            <a:ext cx="9206411" cy="609398"/>
          </a:xfrm>
        </p:spPr>
        <p:txBody>
          <a:bodyPr/>
          <a:lstStyle/>
          <a:p>
            <a:r>
              <a:rPr lang="en-US" sz="4400" dirty="0" smtClean="0"/>
              <a:t>select the business process to edit</a:t>
            </a:r>
            <a:endParaRPr lang="en-US" sz="4400" dirty="0"/>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r="49964" b="72488"/>
          <a:stretch/>
        </p:blipFill>
        <p:spPr>
          <a:xfrm>
            <a:off x="799389" y="1258972"/>
            <a:ext cx="7252082" cy="2564883"/>
          </a:xfrm>
          <a:prstGeom prst="rect">
            <a:avLst/>
          </a:prstGeom>
          <a:noFill/>
          <a:ln>
            <a:solidFill>
              <a:schemeClr val="bg1">
                <a:lumMod val="85000"/>
              </a:schemeClr>
            </a:solidFill>
          </a:ln>
        </p:spPr>
      </p:pic>
      <p:sp>
        <p:nvSpPr>
          <p:cNvPr id="9" name="Line Callout 1 (Accent Bar) 8"/>
          <p:cNvSpPr/>
          <p:nvPr/>
        </p:nvSpPr>
        <p:spPr bwMode="auto">
          <a:xfrm flipH="1">
            <a:off x="4618273" y="3997285"/>
            <a:ext cx="4726694" cy="1031051"/>
          </a:xfrm>
          <a:prstGeom prst="accentCallout1">
            <a:avLst>
              <a:gd name="adj1" fmla="val 46996"/>
              <a:gd name="adj2" fmla="val 100691"/>
              <a:gd name="adj3" fmla="val -53570"/>
              <a:gd name="adj4" fmla="val 129865"/>
            </a:avLst>
          </a:prstGeom>
          <a:ln>
            <a:solidFill>
              <a:schemeClr val="accent5"/>
            </a:solidFill>
            <a:tailEnd type="diamond"/>
          </a:ln>
        </p:spPr>
        <p:txBody>
          <a:bodyPr wrap="square">
            <a:spAutoFit/>
          </a:bodyPr>
          <a:lstStyle/>
          <a:p>
            <a:pPr>
              <a:spcAft>
                <a:spcPts val="600"/>
              </a:spcAft>
            </a:pPr>
            <a:r>
              <a:rPr lang="en-US" sz="1400" dirty="0" smtClean="0"/>
              <a:t>Choose a business process in the list to look </a:t>
            </a:r>
            <a:r>
              <a:rPr lang="en-US" sz="1400" dirty="0"/>
              <a:t>at </a:t>
            </a:r>
            <a:r>
              <a:rPr lang="en-US" sz="1400" dirty="0" smtClean="0"/>
              <a:t>and edit its </a:t>
            </a:r>
            <a:r>
              <a:rPr lang="en-US" sz="1400" dirty="0"/>
              <a:t>stages and </a:t>
            </a:r>
            <a:r>
              <a:rPr lang="en-US" sz="1400" dirty="0" smtClean="0"/>
              <a:t>steps.</a:t>
            </a:r>
            <a:endParaRPr lang="en-US" sz="1400" dirty="0"/>
          </a:p>
          <a:p>
            <a:pPr>
              <a:spcAft>
                <a:spcPts val="600"/>
              </a:spcAft>
            </a:pPr>
            <a:r>
              <a:rPr lang="en-US" sz="1400" dirty="0"/>
              <a:t>In our example, </a:t>
            </a:r>
            <a:r>
              <a:rPr lang="en-US" sz="1400" dirty="0" smtClean="0"/>
              <a:t>we’ve chosen the </a:t>
            </a:r>
            <a:r>
              <a:rPr lang="en-US" sz="1400" b="1" dirty="0" smtClean="0"/>
              <a:t>Lead </a:t>
            </a:r>
            <a:r>
              <a:rPr lang="en-US" sz="1400" b="1" dirty="0"/>
              <a:t>to Opportunity Sales</a:t>
            </a:r>
            <a:r>
              <a:rPr lang="en-US" sz="1400" dirty="0"/>
              <a:t> </a:t>
            </a:r>
            <a:r>
              <a:rPr lang="en-US" sz="1400"/>
              <a:t>process</a:t>
            </a:r>
            <a:r>
              <a:rPr lang="en-US" sz="1400" smtClean="0"/>
              <a:t>.</a:t>
            </a:r>
            <a:endParaRPr lang="en-US" sz="1400" dirty="0"/>
          </a:p>
        </p:txBody>
      </p:sp>
    </p:spTree>
    <p:extLst>
      <p:ext uri="{BB962C8B-B14F-4D97-AF65-F5344CB8AC3E}">
        <p14:creationId xmlns:p14="http://schemas.microsoft.com/office/powerpoint/2010/main" val="2649253045"/>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T_TILE" val="YES"/>
</p:tagLst>
</file>

<file path=ppt/theme/theme1.xml><?xml version="1.0" encoding="utf-8"?>
<a:theme xmlns:a="http://schemas.openxmlformats.org/drawingml/2006/main" name="MicrosoftDyamics_Template_4x3_Light">
  <a:themeElements>
    <a:clrScheme name="Custom 7">
      <a:dk1>
        <a:srgbClr val="292929"/>
      </a:dk1>
      <a:lt1>
        <a:srgbClr val="FFFFFF"/>
      </a:lt1>
      <a:dk2>
        <a:srgbClr val="002050"/>
      </a:dk2>
      <a:lt2>
        <a:srgbClr val="DDDDDD"/>
      </a:lt2>
      <a:accent1>
        <a:srgbClr val="002050"/>
      </a:accent1>
      <a:accent2>
        <a:srgbClr val="00187A"/>
      </a:accent2>
      <a:accent3>
        <a:srgbClr val="BAD80A"/>
      </a:accent3>
      <a:accent4>
        <a:srgbClr val="7FBA00"/>
      </a:accent4>
      <a:accent5>
        <a:srgbClr val="FF8C00"/>
      </a:accent5>
      <a:accent6>
        <a:srgbClr val="EB3C00"/>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w="28575">
          <a:headEnd type="none"/>
          <a:tailEnd type="triangle"/>
        </a:ln>
      </a:spPr>
      <a:bodyPr/>
      <a:lstStyle/>
      <a:style>
        <a:lnRef idx="1">
          <a:schemeClr val="accent5"/>
        </a:lnRef>
        <a:fillRef idx="0">
          <a:schemeClr val="accent5"/>
        </a:fillRef>
        <a:effectRef idx="0">
          <a:schemeClr val="accent5"/>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9BF03CB0C51FC49AA33B882B7B0D917" ma:contentTypeVersion="0" ma:contentTypeDescription="Create a new document." ma:contentTypeScope="" ma:versionID="c0ae572bee8f26ae09f158c8208164dd">
  <xsd:schema xmlns:xsd="http://www.w3.org/2001/XMLSchema" xmlns:xs="http://www.w3.org/2001/XMLSchema" xmlns:p="http://schemas.microsoft.com/office/2006/metadata/properties" targetNamespace="http://schemas.microsoft.com/office/2006/metadata/properties" ma:root="true" ma:fieldsID="aeed2f2cd2d9ab7ef6a78fa0978cd07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4.xml><?xml version="1.0" encoding="utf-8"?>
<Control xmlns="http://schemas.microsoft.com/VisualStudio/2011/storyboarding/control">
  <Id Name="8066becb-8d34-4cf5-8763-84e501da7192" RevisionId="af69bd57-6c63-4e00-9da0-713c1fe8bcc7" Stencil="172d6d98-e5c9-42e9-a209-79f7a94bbd38" StencilRevisionId="00000000-0000-0000-0000-000000000000" StencilVersion="0.0"/>
</Control>
</file>

<file path=customXml/item5.xml><?xml version="1.0" encoding="utf-8"?>
<Control xmlns="http://schemas.microsoft.com/VisualStudio/2011/storyboarding/control">
  <Id Name="System.Storyboarding.WindowsAppIcons.Info" Revision="1" Stencil="System.Storyboarding.WindowsAppIcons" StencilVersion="0.1"/>
</Control>
</file>

<file path=customXml/itemProps1.xml><?xml version="1.0" encoding="utf-8"?>
<ds:datastoreItem xmlns:ds="http://schemas.openxmlformats.org/officeDocument/2006/customXml" ds:itemID="{8E6F2042-A248-4D49-8E38-0FFCB10A8C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4AB30D5D-45D2-48C4-BCD7-B2448DCBAF34}">
  <ds:schemaRefs>
    <ds:schemaRef ds:uri="http://schemas.microsoft.com/sharepoint/v3/contenttype/forms"/>
  </ds:schemaRefs>
</ds:datastoreItem>
</file>

<file path=customXml/itemProps3.xml><?xml version="1.0" encoding="utf-8"?>
<ds:datastoreItem xmlns:ds="http://schemas.openxmlformats.org/officeDocument/2006/customXml" ds:itemID="{14FE55C8-9E3E-4ECF-B756-83554CADB28A}">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4.xml><?xml version="1.0" encoding="utf-8"?>
<ds:datastoreItem xmlns:ds="http://schemas.openxmlformats.org/officeDocument/2006/customXml" ds:itemID="{8BE347ED-7006-46E5-98BB-F3EC8C9FD302}">
  <ds:schemaRefs>
    <ds:schemaRef ds:uri="http://schemas.microsoft.com/VisualStudio/2011/storyboarding/control"/>
  </ds:schemaRefs>
</ds:datastoreItem>
</file>

<file path=customXml/itemProps5.xml><?xml version="1.0" encoding="utf-8"?>
<ds:datastoreItem xmlns:ds="http://schemas.openxmlformats.org/officeDocument/2006/customXml" ds:itemID="{7EDCEF2E-EDC1-43E2-B2E6-E01506E21285}">
  <ds:schemaRefs>
    <ds:schemaRef ds:uri="http://schemas.microsoft.com/VisualStudio/2011/storyboarding/control"/>
  </ds:schemaRefs>
</ds:datastoreItem>
</file>

<file path=docProps/app.xml><?xml version="1.0" encoding="utf-8"?>
<Properties xmlns="http://schemas.openxmlformats.org/officeDocument/2006/extended-properties" xmlns:vt="http://schemas.openxmlformats.org/officeDocument/2006/docPropsVTypes">
  <Template>MicrosoftDyamics_Template_4x3_Light</Template>
  <TotalTime>0</TotalTime>
  <Words>4601</Words>
  <Application>Microsoft Office PowerPoint</Application>
  <PresentationFormat>Custom</PresentationFormat>
  <Paragraphs>285</Paragraphs>
  <Slides>33</Slides>
  <Notes>25</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MicrosoftDyamics_Template_4x3_Light</vt:lpstr>
      <vt:lpstr>Customize a business process</vt:lpstr>
      <vt:lpstr>contents</vt:lpstr>
      <vt:lpstr>what is a business process?</vt:lpstr>
      <vt:lpstr>see your next steps – no guesswork!</vt:lpstr>
      <vt:lpstr>adapt a process to match your business</vt:lpstr>
      <vt:lpstr>the basics of customizing a business process</vt:lpstr>
      <vt:lpstr>go to the list of processes</vt:lpstr>
      <vt:lpstr>view the list of business processes</vt:lpstr>
      <vt:lpstr>select the business process to edit</vt:lpstr>
      <vt:lpstr>get to know the business process editor</vt:lpstr>
      <vt:lpstr>add a new stage to your process</vt:lpstr>
      <vt:lpstr>name your new stage</vt:lpstr>
      <vt:lpstr>base your new stage on an entity</vt:lpstr>
      <vt:lpstr>select a category for your new stage</vt:lpstr>
      <vt:lpstr>add steps to your new stage</vt:lpstr>
      <vt:lpstr>now let’s add a branch</vt:lpstr>
      <vt:lpstr>create a branch in your process</vt:lpstr>
      <vt:lpstr>set the conditions for the branch</vt:lpstr>
      <vt:lpstr>add a stage in the branch</vt:lpstr>
      <vt:lpstr>edit the new stage</vt:lpstr>
      <vt:lpstr>add a stage after the branch</vt:lpstr>
      <vt:lpstr>edit the new stage</vt:lpstr>
      <vt:lpstr>define how the stages are related</vt:lpstr>
      <vt:lpstr>set the relationships</vt:lpstr>
      <vt:lpstr>need to delete a stage or a step?</vt:lpstr>
      <vt:lpstr>need to delete a condition?</vt:lpstr>
      <vt:lpstr>delete part of a condition</vt:lpstr>
      <vt:lpstr>make your business process available for use</vt:lpstr>
      <vt:lpstr>save your work</vt:lpstr>
      <vt:lpstr>set which records use your process</vt:lpstr>
      <vt:lpstr>activate the business process</vt:lpstr>
      <vt:lpstr>now try it yourself</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2013-04-03T23:33:51Z</dcterms:created>
  <dcterms:modified xsi:type="dcterms:W3CDTF">2014-11-25T23:03:08Z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0x010100E9BF03CB0C51FC49AA33B882B7B0D917</vt:lpwstr>
  </property>
  <property fmtid="{D5CDD505-2E9C-101B-9397-08002B2CF9AE}" pid="3" name="IsMyDocuments">
    <vt:bool>true</vt:bool>
  </property>
  <property fmtid="{D5CDD505-2E9C-101B-9397-08002B2CF9AE}" pid="4" name="SharedWithUsers">
    <vt:lpwstr>17;#Karan Srivastava</vt:lpwstr>
  </property>
  <property fmtid="{D5CDD505-2E9C-101B-9397-08002B2CF9AE}" pid="5" name="Tfs.IsStoryboard">
    <vt:bool>true</vt:bool>
  </property>
</Properties>
</file>