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082" r:id="rId1"/>
  </p:sldMasterIdLst>
  <p:notesMasterIdLst>
    <p:notesMasterId r:id="rId15"/>
  </p:notesMasterIdLst>
  <p:handoutMasterIdLst>
    <p:handoutMasterId r:id="rId16"/>
  </p:handoutMasterIdLst>
  <p:sldIdLst>
    <p:sldId id="1186" r:id="rId2"/>
    <p:sldId id="1177" r:id="rId3"/>
    <p:sldId id="1187" r:id="rId4"/>
    <p:sldId id="1188" r:id="rId5"/>
    <p:sldId id="1170" r:id="rId6"/>
    <p:sldId id="1169" r:id="rId7"/>
    <p:sldId id="1171" r:id="rId8"/>
    <p:sldId id="1159" r:id="rId9"/>
    <p:sldId id="1178" r:id="rId10"/>
    <p:sldId id="1179" r:id="rId11"/>
    <p:sldId id="1181" r:id="rId12"/>
    <p:sldId id="1183" r:id="rId13"/>
    <p:sldId id="1168" r:id="rId14"/>
  </p:sldIdLst>
  <p:sldSz cx="9693275" cy="6994525"/>
  <p:notesSz cx="6858000" cy="9144000"/>
  <p:defaultTex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195">
          <p15:clr>
            <a:srgbClr val="A4A3A4"/>
          </p15:clr>
        </p15:guide>
        <p15:guide id="6" orient="horz" pos="3055">
          <p15:clr>
            <a:srgbClr val="A4A3A4"/>
          </p15:clr>
        </p15:guide>
        <p15:guide id="7" orient="horz" pos="1915">
          <p15:clr>
            <a:srgbClr val="A4A3A4"/>
          </p15:clr>
        </p15:guide>
        <p15:guide id="8" orient="horz" pos="3623">
          <p15:clr>
            <a:srgbClr val="A4A3A4"/>
          </p15:clr>
        </p15:guide>
        <p15:guide id="9" orient="horz" pos="907">
          <p15:clr>
            <a:srgbClr val="A4A3A4"/>
          </p15:clr>
        </p15:guide>
        <p15:guide id="10" orient="horz" pos="1051">
          <p15:clr>
            <a:srgbClr val="A4A3A4"/>
          </p15:clr>
        </p15:guide>
        <p15:guide id="11" pos="173">
          <p15:clr>
            <a:srgbClr val="A4A3A4"/>
          </p15:clr>
        </p15:guide>
        <p15:guide id="12" pos="1325">
          <p15:clr>
            <a:srgbClr val="A4A3A4"/>
          </p15:clr>
        </p15:guide>
        <p15:guide id="13" pos="5957">
          <p15:clr>
            <a:srgbClr val="A4A3A4"/>
          </p15:clr>
        </p15:guide>
        <p15:guide id="14" pos="2477">
          <p15:clr>
            <a:srgbClr val="A4A3A4"/>
          </p15:clr>
        </p15:guide>
        <p15:guide id="15" pos="1907">
          <p15:clr>
            <a:srgbClr val="A4A3A4"/>
          </p15:clr>
        </p15:guide>
        <p15:guide id="16" pos="3071">
          <p15:clr>
            <a:srgbClr val="A4A3A4"/>
          </p15:clr>
        </p15:guide>
        <p15:guide id="17" pos="4205">
          <p15:clr>
            <a:srgbClr val="A4A3A4"/>
          </p15:clr>
        </p15:guide>
        <p15:guide id="18" pos="3629">
          <p15:clr>
            <a:srgbClr val="A4A3A4"/>
          </p15:clr>
        </p15:guide>
        <p15:guide id="19" pos="749">
          <p15:clr>
            <a:srgbClr val="A4A3A4"/>
          </p15:clr>
        </p15:guide>
        <p15:guide id="20" pos="4781">
          <p15:clr>
            <a:srgbClr val="A4A3A4"/>
          </p15:clr>
        </p15:guide>
        <p15:guide id="21" pos="5381">
          <p15:clr>
            <a:srgbClr val="A4A3A4"/>
          </p15:clr>
        </p15:guide>
        <p15:guide id="22" pos="77">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5"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216C"/>
    <a:srgbClr val="FFFFFF"/>
    <a:srgbClr val="000000"/>
    <a:srgbClr val="442359"/>
    <a:srgbClr val="333333"/>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56" autoAdjust="0"/>
    <p:restoredTop sz="86446" autoAdjust="0"/>
  </p:normalViewPr>
  <p:slideViewPr>
    <p:cSldViewPr snapToGrid="0">
      <p:cViewPr>
        <p:scale>
          <a:sx n="100" d="100"/>
          <a:sy n="100" d="100"/>
        </p:scale>
        <p:origin x="-1008" y="12"/>
      </p:cViewPr>
      <p:guideLst>
        <p:guide orient="horz" pos="187"/>
        <p:guide orient="horz" pos="763"/>
        <p:guide orient="horz" pos="1339"/>
        <p:guide orient="horz" pos="2491"/>
        <p:guide orient="horz" pos="4195"/>
        <p:guide orient="horz" pos="3055"/>
        <p:guide orient="horz" pos="1915"/>
        <p:guide orient="horz" pos="3623"/>
        <p:guide orient="horz" pos="907"/>
        <p:guide orient="horz" pos="1051"/>
        <p:guide pos="173"/>
        <p:guide pos="1325"/>
        <p:guide pos="5957"/>
        <p:guide pos="2477"/>
        <p:guide pos="1907"/>
        <p:guide pos="3071"/>
        <p:guide pos="4205"/>
        <p:guide pos="3629"/>
        <p:guide pos="749"/>
        <p:guide pos="4781"/>
        <p:guide pos="5381"/>
        <p:guide pos="77"/>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1146"/>
    </p:cViewPr>
  </p:sorterViewPr>
  <p:notesViewPr>
    <p:cSldViewPr snapToGrid="0" showGuides="1">
      <p:cViewPr varScale="1">
        <p:scale>
          <a:sx n="85" d="100"/>
          <a:sy n="85" d="100"/>
        </p:scale>
        <p:origin x="-3150"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t>Microsoft Dynamics</a:t>
            </a:r>
            <a:endParaRPr lang="en-US" dirty="0"/>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pPr/>
              <a:t>2/6/2015</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marL="0" marR="0" indent="0" algn="l" defTabSz="932651" rtl="0" eaLnBrk="1" fontAlgn="auto" latinLnBrk="0" hangingPunct="1">
              <a:lnSpc>
                <a:spcPct val="100000"/>
              </a:lnSpc>
              <a:spcBef>
                <a:spcPts val="0"/>
              </a:spcBef>
              <a:spcAft>
                <a:spcPts val="0"/>
              </a:spcAft>
              <a:buClrTx/>
              <a:buSzTx/>
              <a:buFontTx/>
              <a:buNone/>
              <a:tabLst/>
              <a:defRPr sz="1200">
                <a:latin typeface="Segoe UI" pitchFamily="34" charset="0"/>
              </a:defRPr>
            </a:lvl1pPr>
          </a:lstStyle>
          <a:p>
            <a:r>
              <a:rPr lang="en-US" dirty="0" smtClean="0"/>
              <a:t>Microsoft Dynamics</a:t>
            </a:r>
          </a:p>
        </p:txBody>
      </p:sp>
      <p:sp>
        <p:nvSpPr>
          <p:cNvPr id="9" name="Slide Image Placeholder 8"/>
          <p:cNvSpPr>
            <a:spLocks noGrp="1" noRot="1" noChangeAspect="1"/>
          </p:cNvSpPr>
          <p:nvPr>
            <p:ph type="sldImg" idx="2"/>
          </p:nvPr>
        </p:nvSpPr>
        <p:spPr>
          <a:xfrm>
            <a:off x="1052513" y="685800"/>
            <a:ext cx="475297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2/6/2015</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0" indent="-107945"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2" indent="-149774"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5"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27" algn="l" defTabSz="932651" rtl="0" eaLnBrk="1" latinLnBrk="0" hangingPunct="1">
      <a:defRPr sz="1200" kern="1200">
        <a:solidFill>
          <a:schemeClr val="tx1"/>
        </a:solidFill>
        <a:latin typeface="+mn-lt"/>
        <a:ea typeface="+mn-ea"/>
        <a:cs typeface="+mn-cs"/>
      </a:defRPr>
    </a:lvl6pPr>
    <a:lvl7pPr marL="2797952" algn="l" defTabSz="932651" rtl="0" eaLnBrk="1" latinLnBrk="0" hangingPunct="1">
      <a:defRPr sz="1200" kern="1200">
        <a:solidFill>
          <a:schemeClr val="tx1"/>
        </a:solidFill>
        <a:latin typeface="+mn-lt"/>
        <a:ea typeface="+mn-ea"/>
        <a:cs typeface="+mn-cs"/>
      </a:defRPr>
    </a:lvl7pPr>
    <a:lvl8pPr marL="3264277" algn="l" defTabSz="932651" rtl="0" eaLnBrk="1" latinLnBrk="0" hangingPunct="1">
      <a:defRPr sz="1200" kern="1200">
        <a:solidFill>
          <a:schemeClr val="tx1"/>
        </a:solidFill>
        <a:latin typeface="+mn-lt"/>
        <a:ea typeface="+mn-ea"/>
        <a:cs typeface="+mn-cs"/>
      </a:defRPr>
    </a:lvl8pPr>
    <a:lvl9pPr marL="3730604" algn="l" defTabSz="93265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6" name="Date Placeholder 5"/>
          <p:cNvSpPr>
            <a:spLocks noGrp="1"/>
          </p:cNvSpPr>
          <p:nvPr>
            <p:ph type="dt" idx="12"/>
          </p:nvPr>
        </p:nvSpPr>
        <p:spPr/>
        <p:txBody>
          <a:bodyPr/>
          <a:lstStyle/>
          <a:p>
            <a:fld id="{85F3B204-BB3F-4BC9-83A7-9E815396C2B1}" type="datetime1">
              <a:rPr lang="en-US" smtClean="0"/>
              <a:t>2/6/2015</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2709746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6" name="Date Placeholder 5"/>
          <p:cNvSpPr>
            <a:spLocks noGrp="1"/>
          </p:cNvSpPr>
          <p:nvPr>
            <p:ph type="dt" idx="12"/>
          </p:nvPr>
        </p:nvSpPr>
        <p:spPr/>
        <p:txBody>
          <a:bodyPr/>
          <a:lstStyle/>
          <a:p>
            <a:fld id="{F9936404-E913-4875-A7D5-5DA37E46F67E}" type="datetime1">
              <a:rPr lang="en-US" smtClean="0"/>
              <a:t>2/6/2015</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22813144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6" name="Date Placeholder 5"/>
          <p:cNvSpPr>
            <a:spLocks noGrp="1"/>
          </p:cNvSpPr>
          <p:nvPr>
            <p:ph type="dt" idx="12"/>
          </p:nvPr>
        </p:nvSpPr>
        <p:spPr/>
        <p:txBody>
          <a:bodyPr/>
          <a:lstStyle/>
          <a:p>
            <a:fld id="{B083F6BB-7355-4D4A-8051-C524BCE03DF5}" type="datetime1">
              <a:rPr lang="en-US" smtClean="0"/>
              <a:t>2/6/2015</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23649270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lor Non-bulleted tex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Microsoft Confidential</a:t>
            </a:r>
            <a:endParaRPr lang="en-US" dirty="0"/>
          </a:p>
        </p:txBody>
      </p:sp>
      <p:sp>
        <p:nvSpPr>
          <p:cNvPr id="4" name="Slide Number Placeholder 3"/>
          <p:cNvSpPr>
            <a:spLocks noGrp="1"/>
          </p:cNvSpPr>
          <p:nvPr>
            <p:ph type="sldNum" sz="quarter" idx="11"/>
          </p:nvPr>
        </p:nvSpPr>
        <p:spPr/>
        <p:txBody>
          <a:bodyPr/>
          <a:lstStyle/>
          <a:p>
            <a:fld id="{25B1B22E-D3C8-4129-8E85-2E5037E3E69B}" type="slidenum">
              <a:rPr lang="en-US" smtClean="0"/>
              <a:pPr/>
              <a:t>‹#›</a:t>
            </a:fld>
            <a:endParaRPr lang="en-US" dirty="0"/>
          </a:p>
        </p:txBody>
      </p:sp>
      <p:sp>
        <p:nvSpPr>
          <p:cNvPr id="6" name="Text Placeholder 5"/>
          <p:cNvSpPr>
            <a:spLocks noGrp="1"/>
          </p:cNvSpPr>
          <p:nvPr>
            <p:ph type="body" sz="quarter" idx="12"/>
          </p:nvPr>
        </p:nvSpPr>
        <p:spPr>
          <a:xfrm>
            <a:off x="274638" y="1439864"/>
            <a:ext cx="9204578" cy="1738938"/>
          </a:xfrm>
        </p:spPr>
        <p:txBody>
          <a:bodyPr/>
          <a:lstStyle>
            <a:lvl1pPr>
              <a:spcBef>
                <a:spcPts val="1200"/>
              </a:spcBef>
              <a:defRPr b="1">
                <a:gradFill>
                  <a:gsLst>
                    <a:gs pos="1250">
                      <a:schemeClr val="accent1"/>
                    </a:gs>
                    <a:gs pos="100000">
                      <a:schemeClr val="accent1"/>
                    </a:gs>
                  </a:gsLst>
                  <a:lin ang="5400000" scaled="0"/>
                </a:gradFill>
              </a:defRPr>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pic>
        <p:nvPicPr>
          <p:cNvPr id="8" name="Picture 7">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1809108199"/>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9693275" cy="578167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14060" y="1221158"/>
            <a:ext cx="9265157" cy="1641988"/>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14059" y="1212851"/>
            <a:ext cx="9265157" cy="2259080"/>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96932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a:xfrm>
            <a:off x="214061" y="295274"/>
            <a:ext cx="9267000" cy="664797"/>
          </a:xfrm>
        </p:spPr>
        <p:txBody>
          <a:bodyPr/>
          <a:lstStyle>
            <a:lvl1pPr>
              <a:defRPr sz="48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WO color 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439864"/>
            <a:ext cx="9204578" cy="1738938"/>
          </a:xfrm>
        </p:spPr>
        <p:txBody>
          <a:bodyPr/>
          <a:lstStyle>
            <a:lvl1pPr marL="0" indent="0">
              <a:buNone/>
              <a:defRPr lang="en-US" sz="4000" b="1" kern="1200" spc="0" baseline="0" dirty="0" smtClean="0">
                <a:gradFill>
                  <a:gsLst>
                    <a:gs pos="1250">
                      <a:schemeClr val="accent1"/>
                    </a:gs>
                    <a:gs pos="100000">
                      <a:schemeClr val="accent1"/>
                    </a:gs>
                  </a:gsLst>
                  <a:lin ang="5400000" scaled="0"/>
                </a:gradFill>
                <a:latin typeface="+mj-lt"/>
                <a:ea typeface="+mn-ea"/>
                <a:cs typeface="+mn-cs"/>
              </a:defRPr>
            </a:lvl1pPr>
            <a:lvl2pPr marL="0" indent="0">
              <a:buFontTx/>
              <a:buNone/>
              <a:defRPr sz="2000"/>
            </a:lvl2pPr>
            <a:lvl3pPr marL="338105" indent="-168258">
              <a:buFont typeface="Arial" pitchFamily="34" charset="0"/>
              <a:buChar char="•"/>
              <a:tabLst>
                <a:tab pos="338105" algn="l"/>
              </a:tabLst>
              <a:defRPr/>
            </a:lvl3pPr>
            <a:lvl4pPr marL="519063" indent="-180958">
              <a:buFont typeface="Arial" pitchFamily="34" charset="0"/>
              <a:buChar char="•"/>
              <a:defRPr/>
            </a:lvl4pPr>
            <a:lvl5pPr marL="631763" indent="-112702">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11"/>
          </p:nvPr>
        </p:nvSpPr>
        <p:spPr/>
        <p:txBody>
          <a:bodyPr/>
          <a:lstStyle/>
          <a:p>
            <a:r>
              <a:rPr lang="en-US" smtClean="0"/>
              <a:t>Microsoft Confidential</a:t>
            </a:r>
            <a:endParaRPr lang="en-US" dirty="0"/>
          </a:p>
        </p:txBody>
      </p:sp>
      <p:sp>
        <p:nvSpPr>
          <p:cNvPr id="4" name="Slide Number Placeholder 3"/>
          <p:cNvSpPr>
            <a:spLocks noGrp="1"/>
          </p:cNvSpPr>
          <p:nvPr>
            <p:ph type="sldNum" sz="quarter" idx="12"/>
          </p:nvPr>
        </p:nvSpPr>
        <p:spPr/>
        <p:txBody>
          <a:bodyPr/>
          <a:lstStyle/>
          <a:p>
            <a:fld id="{25B1B22E-D3C8-4129-8E85-2E5037E3E69B}" type="slidenum">
              <a:rPr lang="en-US" smtClean="0"/>
              <a:pPr/>
              <a:t>‹#›</a:t>
            </a:fld>
            <a:endParaRPr lang="en-US" dirty="0"/>
          </a:p>
        </p:txBody>
      </p:sp>
      <p:pic>
        <p:nvPicPr>
          <p:cNvPr id="7" name="Picture 6">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color Non-bulleted tex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Microsoft Confidential</a:t>
            </a:r>
            <a:endParaRPr lang="en-US" dirty="0"/>
          </a:p>
        </p:txBody>
      </p:sp>
      <p:sp>
        <p:nvSpPr>
          <p:cNvPr id="4" name="Slide Number Placeholder 3"/>
          <p:cNvSpPr>
            <a:spLocks noGrp="1"/>
          </p:cNvSpPr>
          <p:nvPr>
            <p:ph type="sldNum" sz="quarter" idx="12"/>
          </p:nvPr>
        </p:nvSpPr>
        <p:spPr/>
        <p:txBody>
          <a:bodyPr/>
          <a:lstStyle/>
          <a:p>
            <a:fld id="{25B1B22E-D3C8-4129-8E85-2E5037E3E69B}" type="slidenum">
              <a:rPr lang="en-US" smtClean="0"/>
              <a:pPr/>
              <a:t>‹#›</a:t>
            </a:fld>
            <a:endParaRPr lang="en-US" dirty="0"/>
          </a:p>
        </p:txBody>
      </p:sp>
      <p:sp>
        <p:nvSpPr>
          <p:cNvPr id="5" name="Title 4"/>
          <p:cNvSpPr>
            <a:spLocks noGrp="1"/>
          </p:cNvSpPr>
          <p:nvPr>
            <p:ph type="title"/>
          </p:nvPr>
        </p:nvSpPr>
        <p:spPr>
          <a:xfrm>
            <a:off x="274651" y="295274"/>
            <a:ext cx="9206410" cy="747897"/>
          </a:xfrm>
        </p:spPr>
        <p:txBody>
          <a:bodyPr/>
          <a:lstStyle/>
          <a:p>
            <a:r>
              <a:rPr lang="en-US" smtClean="0"/>
              <a:t>Click to edit Master title style</a:t>
            </a:r>
            <a:endParaRPr lang="en-US" dirty="0"/>
          </a:p>
        </p:txBody>
      </p:sp>
      <p:sp>
        <p:nvSpPr>
          <p:cNvPr id="8" name="Text Placeholder 7"/>
          <p:cNvSpPr>
            <a:spLocks noGrp="1"/>
          </p:cNvSpPr>
          <p:nvPr>
            <p:ph type="body" sz="quarter" idx="13"/>
          </p:nvPr>
        </p:nvSpPr>
        <p:spPr>
          <a:xfrm>
            <a:off x="274638" y="1439864"/>
            <a:ext cx="9204578" cy="17389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color 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439864"/>
            <a:ext cx="9204578" cy="1738938"/>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338105" indent="-168258">
              <a:buFont typeface="Arial" pitchFamily="34" charset="0"/>
              <a:buChar char="•"/>
              <a:tabLst>
                <a:tab pos="338105" algn="l"/>
              </a:tabLst>
              <a:defRPr/>
            </a:lvl3pPr>
            <a:lvl4pPr marL="519063" indent="-180958">
              <a:buFont typeface="Arial" pitchFamily="34" charset="0"/>
              <a:buChar char="•"/>
              <a:defRPr/>
            </a:lvl4pPr>
            <a:lvl5pPr marL="631763" indent="-112702">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11"/>
          </p:nvPr>
        </p:nvSpPr>
        <p:spPr/>
        <p:txBody>
          <a:bodyPr/>
          <a:lstStyle/>
          <a:p>
            <a:r>
              <a:rPr lang="en-US" smtClean="0"/>
              <a:t>Microsoft Confidential</a:t>
            </a:r>
            <a:endParaRPr lang="en-US" dirty="0"/>
          </a:p>
        </p:txBody>
      </p:sp>
      <p:sp>
        <p:nvSpPr>
          <p:cNvPr id="4" name="Slide Number Placeholder 3"/>
          <p:cNvSpPr>
            <a:spLocks noGrp="1"/>
          </p:cNvSpPr>
          <p:nvPr>
            <p:ph type="sldNum" sz="quarter" idx="12"/>
          </p:nvPr>
        </p:nvSpPr>
        <p:spPr/>
        <p:txBody>
          <a:bodyPr/>
          <a:lstStyle/>
          <a:p>
            <a:fld id="{25B1B22E-D3C8-4129-8E85-2E5037E3E69B}" type="slidenum">
              <a:rPr lang="en-US" smtClean="0"/>
              <a:pPr/>
              <a:t>‹#›</a:t>
            </a:fld>
            <a:endParaRPr lang="en-US" dirty="0"/>
          </a:p>
        </p:txBody>
      </p:sp>
      <p:pic>
        <p:nvPicPr>
          <p:cNvPr id="7" name="Picture 6">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69991978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TWO 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8" y="2126144"/>
            <a:ext cx="4368048" cy="2215991"/>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999037" y="2126144"/>
            <a:ext cx="4480181" cy="2215991"/>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12"/>
          </p:nvPr>
        </p:nvSpPr>
        <p:spPr/>
        <p:txBody>
          <a:bodyPr/>
          <a:lstStyle/>
          <a:p>
            <a:r>
              <a:rPr lang="en-US" smtClean="0"/>
              <a:t>Microsoft Confidential</a:t>
            </a:r>
            <a:endParaRPr lang="en-US" dirty="0"/>
          </a:p>
        </p:txBody>
      </p:sp>
      <p:sp>
        <p:nvSpPr>
          <p:cNvPr id="6" name="Slide Number Placeholder 5"/>
          <p:cNvSpPr>
            <a:spLocks noGrp="1"/>
          </p:cNvSpPr>
          <p:nvPr>
            <p:ph type="sldNum" sz="quarter" idx="13"/>
          </p:nvPr>
        </p:nvSpPr>
        <p:spPr/>
        <p:txBody>
          <a:bodyPr/>
          <a:lstStyle/>
          <a:p>
            <a:fld id="{25B1B22E-D3C8-4129-8E85-2E5037E3E69B}" type="slidenum">
              <a:rPr lang="en-US" smtClean="0"/>
              <a:pPr/>
              <a:t>‹#›</a:t>
            </a:fld>
            <a:endParaRPr lang="en-US" dirty="0"/>
          </a:p>
        </p:txBody>
      </p:sp>
      <p:pic>
        <p:nvPicPr>
          <p:cNvPr id="7" name="Picture 6">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3968534032"/>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8" y="2125664"/>
            <a:ext cx="4368048" cy="2215991"/>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5151437" y="2125664"/>
            <a:ext cx="4327781" cy="2215991"/>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12"/>
          </p:nvPr>
        </p:nvSpPr>
        <p:spPr/>
        <p:txBody>
          <a:bodyPr/>
          <a:lstStyle/>
          <a:p>
            <a:r>
              <a:rPr lang="en-US" smtClean="0"/>
              <a:t>Microsoft Confidential</a:t>
            </a:r>
            <a:endParaRPr lang="en-US" dirty="0"/>
          </a:p>
        </p:txBody>
      </p:sp>
      <p:sp>
        <p:nvSpPr>
          <p:cNvPr id="6" name="Slide Number Placeholder 5"/>
          <p:cNvSpPr>
            <a:spLocks noGrp="1"/>
          </p:cNvSpPr>
          <p:nvPr>
            <p:ph type="sldNum" sz="quarter" idx="13"/>
          </p:nvPr>
        </p:nvSpPr>
        <p:spPr/>
        <p:txBody>
          <a:bodyPr/>
          <a:lstStyle/>
          <a:p>
            <a:fld id="{25B1B22E-D3C8-4129-8E85-2E5037E3E69B}" type="slidenum">
              <a:rPr lang="en-US" smtClean="0"/>
              <a:pPr/>
              <a:t>‹#›</a:t>
            </a:fld>
            <a:endParaRPr lang="en-US" dirty="0"/>
          </a:p>
        </p:txBody>
      </p:sp>
      <p:pic>
        <p:nvPicPr>
          <p:cNvPr id="7" name="Picture 6">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a:xfrm>
            <a:off x="214059" y="6558135"/>
            <a:ext cx="3068588" cy="371475"/>
          </a:xfrm>
        </p:spPr>
        <p:txBody>
          <a:bodyPr/>
          <a:lstStyle/>
          <a:p>
            <a:r>
              <a:rPr lang="en-US" dirty="0" smtClean="0"/>
              <a:t>Microsoft Confidential</a:t>
            </a:r>
            <a:endParaRPr lang="en-US" dirty="0"/>
          </a:p>
        </p:txBody>
      </p:sp>
      <p:pic>
        <p:nvPicPr>
          <p:cNvPr id="10" name="Picture 9">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6" name="Picture 5">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SECTION | DEMO BLUE 6">
    <p:bg>
      <p:bgPr>
        <a:blipFill dpi="0" rotWithShape="1">
          <a:blip r:embed="rId2">
            <a:lum/>
          </a:blip>
          <a:srcRect/>
          <a:stretch>
            <a:fillRect l="-11000" t="-24000" r="-11000"/>
          </a:stretch>
        </a:blipFill>
        <a:effectLst/>
      </p:bgPr>
    </p:bg>
    <p:spTree>
      <p:nvGrpSpPr>
        <p:cNvPr id="1" name=""/>
        <p:cNvGrpSpPr/>
        <p:nvPr/>
      </p:nvGrpSpPr>
      <p:grpSpPr>
        <a:xfrm>
          <a:off x="0" y="0"/>
          <a:ext cx="0" cy="0"/>
          <a:chOff x="0" y="0"/>
          <a:chExt cx="0" cy="0"/>
        </a:xfrm>
      </p:grpSpPr>
      <p:sp>
        <p:nvSpPr>
          <p:cNvPr id="16" name="Rectangle 15"/>
          <p:cNvSpPr/>
          <p:nvPr userDrawn="1"/>
        </p:nvSpPr>
        <p:spPr bwMode="auto">
          <a:xfrm>
            <a:off x="2" y="4868863"/>
            <a:ext cx="3027362" cy="2125662"/>
          </a:xfrm>
          <a:prstGeom prst="rect">
            <a:avLst/>
          </a:prstGeom>
          <a:solidFill>
            <a:schemeClr val="accent1">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27" tIns="45714" rIns="91427" bIns="45714" numCol="1" rtlCol="0" anchor="ctr" anchorCtr="0" compatLnSpc="1">
            <a:prstTxWarp prst="textNoShape">
              <a:avLst/>
            </a:prstTxWarp>
          </a:bodyPr>
          <a:lstStyle/>
          <a:p>
            <a:pPr algn="ctr" defTabSz="91401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 name="Rectangle 11"/>
          <p:cNvSpPr/>
          <p:nvPr userDrawn="1"/>
        </p:nvSpPr>
        <p:spPr bwMode="auto">
          <a:xfrm>
            <a:off x="1" y="1"/>
            <a:ext cx="3027361" cy="4868863"/>
          </a:xfrm>
          <a:prstGeom prst="rect">
            <a:avLst/>
          </a:prstGeom>
          <a:solidFill>
            <a:schemeClr val="accent2">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27" tIns="45714" rIns="91427" bIns="45714" numCol="1" rtlCol="0" anchor="ctr" anchorCtr="0" compatLnSpc="1">
            <a:prstTxWarp prst="textNoShape">
              <a:avLst/>
            </a:prstTxWarp>
          </a:bodyPr>
          <a:lstStyle/>
          <a:p>
            <a:pPr algn="ctr" defTabSz="91401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Title 1"/>
          <p:cNvSpPr>
            <a:spLocks noGrp="1"/>
          </p:cNvSpPr>
          <p:nvPr>
            <p:ph type="title" hasCustomPrompt="1"/>
          </p:nvPr>
        </p:nvSpPr>
        <p:spPr bwMode="white">
          <a:xfrm>
            <a:off x="121828" y="278700"/>
            <a:ext cx="2905535" cy="2843837"/>
          </a:xfrm>
          <a:noFill/>
        </p:spPr>
        <p:txBody>
          <a:bodyPr lIns="146289" tIns="91431" rIns="146289" bIns="91431" anchor="t" anchorCtr="0"/>
          <a:lstStyle>
            <a:lvl1pPr>
              <a:defRPr sz="4800" spc="-100" baseline="0">
                <a:gradFill>
                  <a:gsLst>
                    <a:gs pos="5833">
                      <a:srgbClr val="FFFFFF"/>
                    </a:gs>
                    <a:gs pos="18000">
                      <a:srgbClr val="FFFFFF"/>
                    </a:gs>
                  </a:gsLst>
                  <a:lin ang="5400000" scaled="0"/>
                </a:gradFill>
              </a:defRPr>
            </a:lvl1pPr>
          </a:lstStyle>
          <a:p>
            <a:pPr lvl="0"/>
            <a:r>
              <a:rPr lang="en-US" dirty="0" smtClean="0"/>
              <a:t>Click to edit Master text styles</a:t>
            </a:r>
          </a:p>
        </p:txBody>
      </p:sp>
      <p:sp>
        <p:nvSpPr>
          <p:cNvPr id="3" name="Text Placeholder 2"/>
          <p:cNvSpPr>
            <a:spLocks noGrp="1"/>
          </p:cNvSpPr>
          <p:nvPr>
            <p:ph type="body" sz="quarter" idx="14"/>
          </p:nvPr>
        </p:nvSpPr>
        <p:spPr bwMode="ltGray">
          <a:xfrm>
            <a:off x="124785" y="4868865"/>
            <a:ext cx="2902577" cy="1379537"/>
          </a:xfrm>
          <a:noFill/>
        </p:spPr>
        <p:txBody>
          <a:bodyPr tIns="109717" bIns="109717">
            <a:noAutofit/>
          </a:bodyPr>
          <a:lstStyle>
            <a:lvl1pPr marL="0" indent="0">
              <a:spcBef>
                <a:spcPts val="0"/>
              </a:spcBef>
              <a:buNone/>
              <a:defRPr sz="1400" b="0">
                <a:solidFill>
                  <a:schemeClr val="bg1"/>
                </a:solidFill>
                <a:latin typeface="+mn-lt"/>
              </a:defRPr>
            </a:lvl1pPr>
          </a:lstStyle>
          <a:p>
            <a:pPr lvl="0"/>
            <a:r>
              <a:rPr lang="en-US" dirty="0" smtClean="0"/>
              <a:t>Click to edit Master text styles</a:t>
            </a:r>
          </a:p>
        </p:txBody>
      </p:sp>
      <p:sp>
        <p:nvSpPr>
          <p:cNvPr id="8" name="TextBox 7"/>
          <p:cNvSpPr txBox="1"/>
          <p:nvPr userDrawn="1"/>
        </p:nvSpPr>
        <p:spPr>
          <a:xfrm>
            <a:off x="274637" y="6392862"/>
            <a:ext cx="2514600"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solidFill>
                  <a:schemeClr val="bg1"/>
                </a:solidFill>
              </a:rPr>
              <a:t>[Insert your logo here]</a:t>
            </a:r>
          </a:p>
        </p:txBody>
      </p:sp>
    </p:spTree>
    <p:extLst>
      <p:ext uri="{BB962C8B-B14F-4D97-AF65-F5344CB8AC3E}">
        <p14:creationId xmlns:p14="http://schemas.microsoft.com/office/powerpoint/2010/main" val="21823225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9" y="295274"/>
            <a:ext cx="9206411" cy="747897"/>
          </a:xfrm>
          <a:prstGeom prst="rect">
            <a:avLst/>
          </a:prstGeom>
        </p:spPr>
        <p:txBody>
          <a:bodyPr vert="horz" wrap="square" lIns="146289" tIns="0" rIns="146289" bIns="0" rtlCol="0" anchor="t">
            <a:spAutoFit/>
          </a:bodyPr>
          <a:lstStyle/>
          <a:p>
            <a:r>
              <a:rPr lang="en-US" smtClean="0"/>
              <a:t>Click to edit Master title style</a:t>
            </a:r>
            <a:endParaRPr lang="en-US" dirty="0"/>
          </a:p>
        </p:txBody>
      </p:sp>
      <p:sp>
        <p:nvSpPr>
          <p:cNvPr id="4" name="Text Placeholder 3"/>
          <p:cNvSpPr>
            <a:spLocks noGrp="1"/>
          </p:cNvSpPr>
          <p:nvPr>
            <p:ph type="body" idx="1"/>
          </p:nvPr>
        </p:nvSpPr>
        <p:spPr>
          <a:xfrm>
            <a:off x="274637" y="1439864"/>
            <a:ext cx="9204579" cy="1738938"/>
          </a:xfrm>
          <a:prstGeom prst="rect">
            <a:avLst/>
          </a:prstGeom>
        </p:spPr>
        <p:txBody>
          <a:bodyPr vert="horz" wrap="square" lIns="146289" tIns="0" rIns="146289"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3"/>
          </p:nvPr>
        </p:nvSpPr>
        <p:spPr>
          <a:xfrm>
            <a:off x="214059" y="6697664"/>
            <a:ext cx="3068588" cy="371475"/>
          </a:xfrm>
          <a:prstGeom prst="rect">
            <a:avLst/>
          </a:prstGeom>
        </p:spPr>
        <p:txBody>
          <a:bodyPr vert="horz" lIns="0" tIns="45716" rIns="91431" bIns="45716" rtlCol="0" anchor="ctr"/>
          <a:lstStyle>
            <a:lvl1pPr algn="l">
              <a:defRPr sz="1200">
                <a:gradFill>
                  <a:gsLst>
                    <a:gs pos="0">
                      <a:schemeClr val="bg2">
                        <a:lumMod val="75000"/>
                      </a:schemeClr>
                    </a:gs>
                    <a:gs pos="100000">
                      <a:schemeClr val="bg2">
                        <a:lumMod val="75000"/>
                      </a:schemeClr>
                    </a:gs>
                  </a:gsLst>
                  <a:lin ang="5400000" scaled="0"/>
                </a:gradFill>
              </a:defRPr>
            </a:lvl1pPr>
          </a:lstStyle>
          <a:p>
            <a:r>
              <a:rPr lang="en-US" dirty="0" smtClean="0"/>
              <a:t>Microsoft Confidential</a:t>
            </a:r>
            <a:endParaRPr lang="en-US" dirty="0"/>
          </a:p>
        </p:txBody>
      </p:sp>
      <p:sp>
        <p:nvSpPr>
          <p:cNvPr id="5" name="Slide Number Placeholder 4"/>
          <p:cNvSpPr>
            <a:spLocks noGrp="1"/>
          </p:cNvSpPr>
          <p:nvPr>
            <p:ph type="sldNum" sz="quarter" idx="4"/>
          </p:nvPr>
        </p:nvSpPr>
        <p:spPr>
          <a:xfrm>
            <a:off x="7217371" y="6695371"/>
            <a:ext cx="2261847" cy="371475"/>
          </a:xfrm>
          <a:prstGeom prst="rect">
            <a:avLst/>
          </a:prstGeom>
        </p:spPr>
        <p:txBody>
          <a:bodyPr vert="horz" lIns="91431" tIns="45716" rIns="0" bIns="45716" rtlCol="0" anchor="ctr"/>
          <a:lstStyle>
            <a:lvl1pPr algn="r">
              <a:defRPr sz="1200">
                <a:gradFill>
                  <a:gsLst>
                    <a:gs pos="0">
                      <a:schemeClr val="bg2">
                        <a:lumMod val="75000"/>
                      </a:schemeClr>
                    </a:gs>
                    <a:gs pos="100000">
                      <a:schemeClr val="bg2">
                        <a:lumMod val="75000"/>
                      </a:schemeClr>
                    </a:gs>
                  </a:gsLst>
                  <a:lin ang="5400000" scaled="0"/>
                </a:gradFill>
              </a:defRPr>
            </a:lvl1pPr>
          </a:lstStyle>
          <a:p>
            <a:fld id="{25B1B22E-D3C8-4129-8E85-2E5037E3E69B}" type="slidenum">
              <a:rPr lang="en-US" smtClean="0"/>
              <a:pPr/>
              <a:t>‹#›</a:t>
            </a:fld>
            <a:endParaRPr lang="en-US" dirty="0"/>
          </a:p>
        </p:txBody>
      </p:sp>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10" r:id="rId1"/>
    <p:sldLayoutId id="2147484098" r:id="rId2"/>
    <p:sldLayoutId id="2147484087" r:id="rId3"/>
    <p:sldLayoutId id="2147484187" r:id="rId4"/>
    <p:sldLayoutId id="2147484099" r:id="rId5"/>
    <p:sldLayoutId id="2147484100" r:id="rId6"/>
    <p:sldLayoutId id="2147484092" r:id="rId7"/>
    <p:sldLayoutId id="2147484093" r:id="rId8"/>
    <p:sldLayoutId id="2147484204" r:id="rId9"/>
    <p:sldLayoutId id="2147484094" r:id="rId10"/>
    <p:sldLayoutId id="2147484096" r:id="rId11"/>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1" kern="1200" cap="none" spc="-102" baseline="0" dirty="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0" marR="0" indent="0" algn="l" defTabSz="932651" rtl="0" eaLnBrk="1" fontAlgn="auto" latinLnBrk="0" hangingPunct="1">
        <a:lnSpc>
          <a:spcPct val="90000"/>
        </a:lnSpc>
        <a:spcBef>
          <a:spcPts val="1200"/>
        </a:spcBef>
        <a:spcAft>
          <a:spcPts val="0"/>
        </a:spcAft>
        <a:buClrTx/>
        <a:buSzPct val="90000"/>
        <a:buFont typeface="Arial" pitchFamily="34" charset="0"/>
        <a:buNone/>
        <a:tabLst/>
        <a:defRPr sz="4000" b="1" kern="1200" spc="0" baseline="0">
          <a:gradFill>
            <a:gsLst>
              <a:gs pos="1250">
                <a:schemeClr val="tx1"/>
              </a:gs>
              <a:gs pos="100000">
                <a:schemeClr val="tx1"/>
              </a:gs>
            </a:gsLst>
            <a:lin ang="5400000" scaled="0"/>
          </a:gradFill>
          <a:latin typeface="+mj-lt"/>
          <a:ea typeface="+mn-ea"/>
          <a:cs typeface="+mn-cs"/>
        </a:defRPr>
      </a:lvl1pPr>
      <a:lvl2pPr marL="4763"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2pPr>
      <a:lvl3pPr marL="0"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3pPr>
      <a:lvl4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4pPr>
      <a:lvl5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hyperlink" Target="mailto:mscrmdf@microsoft.com?subject=eBook:%20Business%20processes%20(/1:help/2:V6.0/3:V6.0.1/4:eBook-Business-processes.pptx/5:None/6:en-us/7:Both)&amp;body=Thanks%20for%20taking%20the%20time%20to%20send%20us%20your%20feedback.%20What%20would%20you%20like%20to%20let%20us%20know%20about%20this%20eBook?" TargetMode="External"/><Relationship Id="rId2" Type="http://schemas.openxmlformats.org/officeDocument/2006/relationships/slideLayout" Target="../slideLayouts/slideLayout8.xml"/><Relationship Id="rId1" Type="http://schemas.openxmlformats.org/officeDocument/2006/relationships/tags" Target="../tags/tag1.xml"/><Relationship Id="rId4" Type="http://schemas.openxmlformats.org/officeDocument/2006/relationships/hyperlink" Target="http://go.microsoft.com/fwlink/p/?LinkID=309289"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go.microsoft.com/fwlink/?LinkID=323564" TargetMode="External"/><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1000" t="-18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1828" y="278700"/>
            <a:ext cx="2905535" cy="1514243"/>
          </a:xfrm>
        </p:spPr>
        <p:txBody>
          <a:bodyPr/>
          <a:lstStyle/>
          <a:p>
            <a:r>
              <a:rPr lang="en-US" dirty="0" smtClean="0"/>
              <a:t>Business processes</a:t>
            </a:r>
            <a:endParaRPr lang="en-US" dirty="0"/>
          </a:p>
        </p:txBody>
      </p:sp>
      <p:sp>
        <p:nvSpPr>
          <p:cNvPr id="3" name="Text Placeholder 2"/>
          <p:cNvSpPr>
            <a:spLocks noGrp="1"/>
          </p:cNvSpPr>
          <p:nvPr>
            <p:ph type="body" sz="quarter" idx="14"/>
          </p:nvPr>
        </p:nvSpPr>
        <p:spPr/>
        <p:txBody>
          <a:bodyPr/>
          <a:lstStyle/>
          <a:p>
            <a:r>
              <a:rPr lang="en-US" dirty="0" smtClean="0"/>
              <a:t>[Brief description of contents of eBook.]</a:t>
            </a:r>
          </a:p>
          <a:p>
            <a:endParaRPr lang="en-US" dirty="0" smtClean="0"/>
          </a:p>
          <a:p>
            <a:endParaRPr lang="en-US" dirty="0" smtClean="0"/>
          </a:p>
          <a:p>
            <a:endParaRPr lang="en-US" dirty="0"/>
          </a:p>
          <a:p>
            <a:endParaRPr lang="en-US" dirty="0" smtClean="0"/>
          </a:p>
          <a:p>
            <a:endParaRPr lang="en-US" dirty="0"/>
          </a:p>
          <a:p>
            <a:endParaRPr lang="en-US" dirty="0"/>
          </a:p>
        </p:txBody>
      </p:sp>
    </p:spTree>
    <p:extLst>
      <p:ext uri="{BB962C8B-B14F-4D97-AF65-F5344CB8AC3E}">
        <p14:creationId xmlns:p14="http://schemas.microsoft.com/office/powerpoint/2010/main" val="568836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a:extLst>
              <a:ext uri="{28A0092B-C50C-407E-A947-70E740481C1C}">
                <a14:useLocalDpi xmlns:a14="http://schemas.microsoft.com/office/drawing/2010/main" val="0"/>
              </a:ext>
            </a:extLst>
          </a:blip>
          <a:srcRect b="9069"/>
          <a:stretch/>
        </p:blipFill>
        <p:spPr>
          <a:xfrm>
            <a:off x="350837" y="1649049"/>
            <a:ext cx="8924126" cy="2229213"/>
          </a:xfrm>
          <a:prstGeom prst="rect">
            <a:avLst/>
          </a:prstGeom>
          <a:ln>
            <a:solidFill>
              <a:schemeClr val="bg1">
                <a:lumMod val="85000"/>
              </a:schemeClr>
            </a:solidFill>
          </a:ln>
        </p:spPr>
      </p:pic>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smtClean="0"/>
              <a:t>visualize </a:t>
            </a:r>
            <a:r>
              <a:rPr lang="en-US" sz="4400" dirty="0"/>
              <a:t>your </a:t>
            </a:r>
            <a:r>
              <a:rPr lang="en-US" sz="4400" dirty="0" smtClean="0"/>
              <a:t>progress</a:t>
            </a:r>
            <a:endParaRPr lang="en-US" sz="4400" dirty="0"/>
          </a:p>
        </p:txBody>
      </p:sp>
      <p:sp>
        <p:nvSpPr>
          <p:cNvPr id="15" name="Rectangle 14"/>
          <p:cNvSpPr/>
          <p:nvPr/>
        </p:nvSpPr>
        <p:spPr>
          <a:xfrm>
            <a:off x="250572" y="1006384"/>
            <a:ext cx="9206165" cy="307777"/>
          </a:xfrm>
          <a:prstGeom prst="rect">
            <a:avLst/>
          </a:prstGeom>
        </p:spPr>
        <p:txBody>
          <a:bodyPr wrap="square">
            <a:spAutoFit/>
          </a:bodyPr>
          <a:lstStyle/>
          <a:p>
            <a:pPr>
              <a:spcBef>
                <a:spcPts val="1200"/>
              </a:spcBef>
            </a:pPr>
            <a:r>
              <a:rPr lang="en-US" sz="1400" dirty="0" smtClean="0">
                <a:latin typeface="Segoe UI" panose="020B0502040204020203" pitchFamily="34" charset="0"/>
                <a:ea typeface="Segoe UI" panose="020B0502040204020203" pitchFamily="34" charset="0"/>
                <a:cs typeface="Segoe UI" panose="020B0502040204020203" pitchFamily="34" charset="0"/>
              </a:rPr>
              <a:t>As you complete the steps, each stage provides </a:t>
            </a:r>
            <a:r>
              <a:rPr lang="en-US" sz="1400" dirty="0">
                <a:latin typeface="Segoe UI" panose="020B0502040204020203" pitchFamily="34" charset="0"/>
                <a:ea typeface="Segoe UI" panose="020B0502040204020203" pitchFamily="34" charset="0"/>
                <a:cs typeface="Segoe UI" panose="020B0502040204020203" pitchFamily="34" charset="0"/>
              </a:rPr>
              <a:t>guidance </a:t>
            </a:r>
            <a:r>
              <a:rPr lang="en-US" sz="1400" dirty="0" smtClean="0">
                <a:latin typeface="Segoe UI" panose="020B0502040204020203" pitchFamily="34" charset="0"/>
                <a:ea typeface="Segoe UI" panose="020B0502040204020203" pitchFamily="34" charset="0"/>
                <a:cs typeface="Segoe UI" panose="020B0502040204020203" pitchFamily="34" charset="0"/>
              </a:rPr>
              <a:t>about what to do next, and helps you see your progress.</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sp>
        <p:nvSpPr>
          <p:cNvPr id="14" name="TextBox 13"/>
          <p:cNvSpPr txBox="1"/>
          <p:nvPr/>
        </p:nvSpPr>
        <p:spPr>
          <a:xfrm>
            <a:off x="7336936" y="4015939"/>
            <a:ext cx="2136221" cy="954107"/>
          </a:xfrm>
          <a:prstGeom prst="rect">
            <a:avLst/>
          </a:prstGeom>
        </p:spPr>
        <p:txBody>
          <a:bodyPr wrap="square">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r>
              <a:rPr lang="en-US" dirty="0"/>
              <a:t>Click or tap </a:t>
            </a:r>
            <a:r>
              <a:rPr lang="en-US" b="1" dirty="0" smtClean="0"/>
              <a:t>Next Stage</a:t>
            </a:r>
            <a:r>
              <a:rPr lang="en-US" dirty="0" smtClean="0"/>
              <a:t> to advance through the process.</a:t>
            </a:r>
            <a:endParaRPr lang="en-US" dirty="0"/>
          </a:p>
          <a:p>
            <a:endParaRPr lang="en-US" dirty="0"/>
          </a:p>
        </p:txBody>
      </p:sp>
      <p:sp>
        <p:nvSpPr>
          <p:cNvPr id="8" name="TextBox 7"/>
          <p:cNvSpPr txBox="1"/>
          <p:nvPr/>
        </p:nvSpPr>
        <p:spPr>
          <a:xfrm>
            <a:off x="4849896" y="4015939"/>
            <a:ext cx="1953963" cy="523220"/>
          </a:xfrm>
          <a:prstGeom prst="rect">
            <a:avLst/>
          </a:prstGeom>
        </p:spPr>
        <p:txBody>
          <a:bodyPr wrap="square">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r>
              <a:rPr lang="en-US" dirty="0"/>
              <a:t>Click or tap </a:t>
            </a:r>
            <a:r>
              <a:rPr lang="en-US" dirty="0" smtClean="0"/>
              <a:t>a stage </a:t>
            </a:r>
            <a:r>
              <a:rPr lang="en-US" dirty="0"/>
              <a:t>to </a:t>
            </a:r>
            <a:r>
              <a:rPr lang="en-US" dirty="0" smtClean="0"/>
              <a:t>preview the steps </a:t>
            </a:r>
            <a:r>
              <a:rPr lang="en-US" dirty="0"/>
              <a:t>in </a:t>
            </a:r>
            <a:r>
              <a:rPr lang="en-US" dirty="0" smtClean="0"/>
              <a:t>it.</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7348" y="2713958"/>
            <a:ext cx="365730" cy="365730"/>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61437" y="2674332"/>
            <a:ext cx="365730" cy="365730"/>
          </a:xfrm>
          <a:prstGeom prst="rect">
            <a:avLst/>
          </a:prstGeom>
        </p:spPr>
      </p:pic>
      <p:sp>
        <p:nvSpPr>
          <p:cNvPr id="16" name="TextBox 15"/>
          <p:cNvSpPr txBox="1"/>
          <p:nvPr/>
        </p:nvSpPr>
        <p:spPr>
          <a:xfrm>
            <a:off x="4465637" y="3911295"/>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1</a:t>
            </a:r>
          </a:p>
        </p:txBody>
      </p:sp>
      <p:sp>
        <p:nvSpPr>
          <p:cNvPr id="17" name="TextBox 16"/>
          <p:cNvSpPr txBox="1"/>
          <p:nvPr/>
        </p:nvSpPr>
        <p:spPr>
          <a:xfrm>
            <a:off x="6980237" y="3911295"/>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a:solidFill>
                  <a:schemeClr val="accent5"/>
                </a:solidFill>
              </a:rPr>
              <a:t>2</a:t>
            </a:r>
            <a:endParaRPr lang="en-US" sz="2400" dirty="0" smtClean="0">
              <a:solidFill>
                <a:schemeClr val="accent5"/>
              </a:solidFill>
            </a:endParaRPr>
          </a:p>
        </p:txBody>
      </p:sp>
      <p:sp>
        <p:nvSpPr>
          <p:cNvPr id="12" name="Rectangle 11"/>
          <p:cNvSpPr/>
          <p:nvPr/>
        </p:nvSpPr>
        <p:spPr bwMode="auto">
          <a:xfrm>
            <a:off x="2418522" y="2377439"/>
            <a:ext cx="769951" cy="23854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733900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246437" y="2049462"/>
            <a:ext cx="4610100" cy="1263042"/>
          </a:xfrm>
          <a:prstGeom prst="rect">
            <a:avLst/>
          </a:prstGeom>
          <a:ln>
            <a:solidFill>
              <a:schemeClr val="bg1">
                <a:lumMod val="85000"/>
              </a:schemeClr>
            </a:solidFill>
          </a:ln>
        </p:spPr>
      </p:pic>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smtClean="0"/>
              <a:t>advance </a:t>
            </a:r>
            <a:r>
              <a:rPr lang="en-US" sz="4400" dirty="0"/>
              <a:t>through </a:t>
            </a:r>
            <a:r>
              <a:rPr lang="en-US" sz="4400" dirty="0" smtClean="0"/>
              <a:t>the stages</a:t>
            </a:r>
            <a:endParaRPr lang="en-US" sz="4400" dirty="0"/>
          </a:p>
        </p:txBody>
      </p:sp>
      <p:sp>
        <p:nvSpPr>
          <p:cNvPr id="15" name="Rectangle 14"/>
          <p:cNvSpPr/>
          <p:nvPr/>
        </p:nvSpPr>
        <p:spPr>
          <a:xfrm>
            <a:off x="250573" y="1006384"/>
            <a:ext cx="8482264" cy="523220"/>
          </a:xfrm>
          <a:prstGeom prst="rect">
            <a:avLst/>
          </a:prstGeom>
        </p:spPr>
        <p:txBody>
          <a:bodyPr wrap="square">
            <a:spAutoFit/>
          </a:bodyPr>
          <a:lstStyle/>
          <a:p>
            <a:pPr>
              <a:spcBef>
                <a:spcPts val="1200"/>
              </a:spcBef>
            </a:pPr>
            <a:r>
              <a:rPr lang="en-US" sz="1400" dirty="0" smtClean="0">
                <a:latin typeface="Segoe UI" panose="020B0502040204020203" pitchFamily="34" charset="0"/>
                <a:ea typeface="Segoe UI" panose="020B0502040204020203" pitchFamily="34" charset="0"/>
                <a:cs typeface="Segoe UI" panose="020B0502040204020203" pitchFamily="34" charset="0"/>
              </a:rPr>
              <a:t>When you’ve completed all the steps, you’ll need to advance to the next stage. You can move to another record type – for example, a lead can become an opportunity as you nurture a deal.</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sp>
        <p:nvSpPr>
          <p:cNvPr id="10" name="Line Callout 1 (Accent Bar) 9"/>
          <p:cNvSpPr/>
          <p:nvPr/>
        </p:nvSpPr>
        <p:spPr bwMode="auto">
          <a:xfrm>
            <a:off x="4770437" y="3318794"/>
            <a:ext cx="1243686" cy="311666"/>
          </a:xfrm>
          <a:prstGeom prst="accentCallout1">
            <a:avLst>
              <a:gd name="adj1" fmla="val 46560"/>
              <a:gd name="adj2" fmla="val 89133"/>
              <a:gd name="adj3" fmla="val -163370"/>
              <a:gd name="adj4" fmla="val 127094"/>
            </a:avLst>
          </a:prstGeom>
          <a:ln>
            <a:headEnd type="none" w="med" len="med"/>
            <a:tailEnd type="diamond" w="med" len="med"/>
          </a:ln>
        </p:spPr>
        <p:style>
          <a:lnRef idx="2">
            <a:schemeClr val="accent5"/>
          </a:lnRef>
          <a:fillRef idx="1">
            <a:schemeClr val="lt1"/>
          </a:fillRef>
          <a:effectRef idx="0">
            <a:schemeClr val="accent5"/>
          </a:effectRef>
          <a:fontRef idx="minor">
            <a:schemeClr val="dk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r" defTabSz="932472" fontAlgn="base">
              <a:spcBef>
                <a:spcPct val="0"/>
              </a:spcBef>
              <a:spcAft>
                <a:spcPct val="0"/>
              </a:spcAft>
            </a:pPr>
            <a:r>
              <a:rPr lang="en-US" sz="900" b="1" dirty="0" smtClean="0">
                <a:solidFill>
                  <a:schemeClr val="tx1"/>
                </a:solidFill>
                <a:ea typeface="Segoe UI" pitchFamily="34" charset="0"/>
                <a:cs typeface="Segoe UI" pitchFamily="34" charset="0"/>
              </a:rPr>
              <a:t>List of available records</a:t>
            </a:r>
            <a:endParaRPr lang="en-US" sz="700" dirty="0" smtClean="0">
              <a:solidFill>
                <a:schemeClr val="tx1"/>
              </a:solidFill>
              <a:ea typeface="Segoe UI" pitchFamily="34" charset="0"/>
              <a:cs typeface="Segoe UI" pitchFamily="34" charset="0"/>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42237" y="2043172"/>
            <a:ext cx="365730" cy="365730"/>
          </a:xfrm>
          <a:prstGeom prst="rect">
            <a:avLst/>
          </a:prstGeom>
        </p:spPr>
      </p:pic>
      <p:sp>
        <p:nvSpPr>
          <p:cNvPr id="9" name="TextBox 8"/>
          <p:cNvSpPr txBox="1"/>
          <p:nvPr/>
        </p:nvSpPr>
        <p:spPr>
          <a:xfrm>
            <a:off x="5902574" y="3948327"/>
            <a:ext cx="2205393" cy="738664"/>
          </a:xfrm>
          <a:prstGeom prst="rect">
            <a:avLst/>
          </a:prstGeom>
        </p:spPr>
        <p:txBody>
          <a:bodyPr wrap="square">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r>
              <a:rPr lang="en-US" dirty="0"/>
              <a:t>Click or tap </a:t>
            </a:r>
            <a:r>
              <a:rPr lang="en-US" b="1" dirty="0" smtClean="0"/>
              <a:t>Next Stage</a:t>
            </a:r>
            <a:r>
              <a:rPr lang="en-US" dirty="0" smtClean="0"/>
              <a:t>, and then select the next record type.</a:t>
            </a:r>
            <a:endParaRPr lang="en-US" dirty="0"/>
          </a:p>
        </p:txBody>
      </p:sp>
      <p:sp>
        <p:nvSpPr>
          <p:cNvPr id="11" name="TextBox 10"/>
          <p:cNvSpPr txBox="1"/>
          <p:nvPr/>
        </p:nvSpPr>
        <p:spPr>
          <a:xfrm>
            <a:off x="5518315" y="3843683"/>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1</a:t>
            </a:r>
          </a:p>
        </p:txBody>
      </p:sp>
    </p:spTree>
    <p:extLst>
      <p:ext uri="{BB962C8B-B14F-4D97-AF65-F5344CB8AC3E}">
        <p14:creationId xmlns:p14="http://schemas.microsoft.com/office/powerpoint/2010/main" val="800703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r="10593" b="14172"/>
          <a:stretch/>
        </p:blipFill>
        <p:spPr>
          <a:xfrm>
            <a:off x="350837" y="1439862"/>
            <a:ext cx="5105399" cy="2286000"/>
          </a:xfrm>
          <a:prstGeom prst="rect">
            <a:avLst/>
          </a:prstGeom>
          <a:ln>
            <a:solidFill>
              <a:schemeClr val="bg1">
                <a:lumMod val="85000"/>
              </a:schemeClr>
            </a:solidFill>
          </a:ln>
        </p:spPr>
      </p:pic>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smtClean="0"/>
              <a:t>switch to another business process</a:t>
            </a:r>
            <a:endParaRPr lang="en-US" sz="4400" dirty="0"/>
          </a:p>
        </p:txBody>
      </p:sp>
      <p:sp>
        <p:nvSpPr>
          <p:cNvPr id="15" name="Rectangle 14"/>
          <p:cNvSpPr/>
          <p:nvPr/>
        </p:nvSpPr>
        <p:spPr>
          <a:xfrm>
            <a:off x="250573" y="1006384"/>
            <a:ext cx="8177464" cy="307777"/>
          </a:xfrm>
          <a:prstGeom prst="rect">
            <a:avLst/>
          </a:prstGeom>
        </p:spPr>
        <p:txBody>
          <a:bodyPr wrap="square">
            <a:spAutoFit/>
          </a:bodyPr>
          <a:lstStyle/>
          <a:p>
            <a:pPr>
              <a:spcBef>
                <a:spcPts val="1200"/>
              </a:spcBef>
            </a:pPr>
            <a:r>
              <a:rPr lang="en-US" sz="1400" dirty="0" smtClean="0">
                <a:latin typeface="Segoe UI" panose="020B0502040204020203" pitchFamily="34" charset="0"/>
                <a:ea typeface="Segoe UI" panose="020B0502040204020203" pitchFamily="34" charset="0"/>
                <a:cs typeface="Segoe UI" panose="020B0502040204020203" pitchFamily="34" charset="0"/>
              </a:rPr>
              <a:t>Discover mid-stream that you need </a:t>
            </a:r>
            <a:r>
              <a:rPr lang="en-US" sz="1400" dirty="0">
                <a:latin typeface="Segoe UI" panose="020B0502040204020203" pitchFamily="34" charset="0"/>
                <a:ea typeface="Segoe UI" panose="020B0502040204020203" pitchFamily="34" charset="0"/>
                <a:cs typeface="Segoe UI" panose="020B0502040204020203" pitchFamily="34" charset="0"/>
              </a:rPr>
              <a:t>to </a:t>
            </a:r>
            <a:r>
              <a:rPr lang="en-US" sz="1400" dirty="0" smtClean="0">
                <a:latin typeface="Segoe UI" panose="020B0502040204020203" pitchFamily="34" charset="0"/>
                <a:ea typeface="Segoe UI" panose="020B0502040204020203" pitchFamily="34" charset="0"/>
                <a:cs typeface="Segoe UI" panose="020B0502040204020203" pitchFamily="34" charset="0"/>
              </a:rPr>
              <a:t>follow a different process for a customer? </a:t>
            </a:r>
            <a:r>
              <a:rPr lang="en-US" sz="1400" dirty="0">
                <a:latin typeface="Segoe UI" panose="020B0502040204020203" pitchFamily="34" charset="0"/>
                <a:ea typeface="Segoe UI" panose="020B0502040204020203" pitchFamily="34" charset="0"/>
                <a:cs typeface="Segoe UI" panose="020B0502040204020203" pitchFamily="34" charset="0"/>
              </a:rPr>
              <a:t>No </a:t>
            </a:r>
            <a:r>
              <a:rPr lang="en-US" sz="1400" dirty="0" smtClean="0">
                <a:latin typeface="Segoe UI" panose="020B0502040204020203" pitchFamily="34" charset="0"/>
                <a:ea typeface="Segoe UI" panose="020B0502040204020203" pitchFamily="34" charset="0"/>
                <a:cs typeface="Segoe UI" panose="020B0502040204020203" pitchFamily="34" charset="0"/>
              </a:rPr>
              <a:t>problem.</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sp>
        <p:nvSpPr>
          <p:cNvPr id="13" name="TextBox 12"/>
          <p:cNvSpPr txBox="1"/>
          <p:nvPr/>
        </p:nvSpPr>
        <p:spPr>
          <a:xfrm>
            <a:off x="5966500" y="1794790"/>
            <a:ext cx="3126419" cy="954107"/>
          </a:xfrm>
          <a:prstGeom prst="rect">
            <a:avLst/>
          </a:prstGeom>
        </p:spPr>
        <p:txBody>
          <a:bodyPr wrap="square">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r>
              <a:rPr lang="en-US" dirty="0"/>
              <a:t>Click or tap </a:t>
            </a:r>
            <a:r>
              <a:rPr lang="en-US" b="1" dirty="0"/>
              <a:t>More Commands </a:t>
            </a:r>
            <a:r>
              <a:rPr lang="en-US" dirty="0" smtClean="0"/>
              <a:t>(</a:t>
            </a:r>
            <a:r>
              <a:rPr lang="en-US" b="1" dirty="0" smtClean="0"/>
              <a:t>…</a:t>
            </a:r>
            <a:r>
              <a:rPr lang="en-US" dirty="0" smtClean="0"/>
              <a:t>), </a:t>
            </a:r>
            <a:r>
              <a:rPr lang="en-US" dirty="0"/>
              <a:t>and then select </a:t>
            </a:r>
            <a:r>
              <a:rPr lang="en-US" b="1" dirty="0"/>
              <a:t>Switch </a:t>
            </a:r>
            <a:r>
              <a:rPr lang="en-US" b="1" dirty="0" smtClean="0"/>
              <a:t>Process</a:t>
            </a:r>
            <a:r>
              <a:rPr lang="en-US" dirty="0" smtClean="0"/>
              <a:t>.</a:t>
            </a:r>
            <a:endParaRPr lang="en-US" dirty="0"/>
          </a:p>
          <a:p>
            <a:endParaRPr lang="en-US" dirty="0"/>
          </a:p>
          <a:p>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84636" y="1666484"/>
            <a:ext cx="365730" cy="365730"/>
          </a:xfrm>
          <a:prstGeom prst="rect">
            <a:avLst/>
          </a:prstGeom>
        </p:spPr>
      </p:pic>
      <p:sp>
        <p:nvSpPr>
          <p:cNvPr id="8" name="TextBox 7"/>
          <p:cNvSpPr txBox="1"/>
          <p:nvPr/>
        </p:nvSpPr>
        <p:spPr>
          <a:xfrm>
            <a:off x="5585990" y="1676598"/>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1</a:t>
            </a:r>
          </a:p>
        </p:txBody>
      </p:sp>
      <p:sp>
        <p:nvSpPr>
          <p:cNvPr id="4" name="Rectangle 3"/>
          <p:cNvSpPr/>
          <p:nvPr/>
        </p:nvSpPr>
        <p:spPr bwMode="auto">
          <a:xfrm>
            <a:off x="437698" y="2024475"/>
            <a:ext cx="3712884" cy="1693648"/>
          </a:xfrm>
          <a:prstGeom prst="rect">
            <a:avLst/>
          </a:prstGeom>
          <a:solidFill>
            <a:schemeClr val="bg1">
              <a:alpha val="8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11340" y="3851563"/>
            <a:ext cx="3344896" cy="2873112"/>
          </a:xfrm>
          <a:prstGeom prst="rect">
            <a:avLst/>
          </a:prstGeom>
        </p:spPr>
      </p:pic>
      <p:sp>
        <p:nvSpPr>
          <p:cNvPr id="14" name="TextBox 13"/>
          <p:cNvSpPr txBox="1"/>
          <p:nvPr/>
        </p:nvSpPr>
        <p:spPr>
          <a:xfrm>
            <a:off x="5913437" y="5249862"/>
            <a:ext cx="2641843" cy="738664"/>
          </a:xfrm>
          <a:prstGeom prst="rect">
            <a:avLst/>
          </a:prstGeom>
        </p:spPr>
        <p:txBody>
          <a:bodyPr wrap="square">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r>
              <a:rPr lang="en-US" dirty="0"/>
              <a:t>Select </a:t>
            </a:r>
            <a:r>
              <a:rPr lang="en-US" dirty="0" smtClean="0"/>
              <a:t>a different process.</a:t>
            </a:r>
            <a:endParaRPr lang="en-US" dirty="0"/>
          </a:p>
          <a:p>
            <a:endParaRPr lang="en-US" dirty="0"/>
          </a:p>
          <a:p>
            <a:endParaRPr lang="en-US" dirty="0"/>
          </a:p>
        </p:txBody>
      </p:sp>
      <p:sp>
        <p:nvSpPr>
          <p:cNvPr id="18" name="TextBox 17"/>
          <p:cNvSpPr txBox="1"/>
          <p:nvPr/>
        </p:nvSpPr>
        <p:spPr>
          <a:xfrm>
            <a:off x="5532437" y="5097462"/>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a:solidFill>
                  <a:schemeClr val="accent5"/>
                </a:solidFill>
              </a:rPr>
              <a:t>2</a:t>
            </a:r>
            <a:endParaRPr lang="en-US" sz="2400" dirty="0" smtClean="0">
              <a:solidFill>
                <a:schemeClr val="accent5"/>
              </a:solidFill>
            </a:endParaRPr>
          </a:p>
        </p:txBody>
      </p:sp>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50480" y="5105254"/>
            <a:ext cx="365730" cy="365730"/>
          </a:xfrm>
          <a:prstGeom prst="rect">
            <a:avLst/>
          </a:prstGeom>
        </p:spPr>
      </p:pic>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4431" y="6341295"/>
            <a:ext cx="365730" cy="365730"/>
          </a:xfrm>
          <a:prstGeom prst="rect">
            <a:avLst/>
          </a:prstGeom>
        </p:spPr>
      </p:pic>
      <p:sp>
        <p:nvSpPr>
          <p:cNvPr id="23" name="TextBox 22"/>
          <p:cNvSpPr txBox="1"/>
          <p:nvPr/>
        </p:nvSpPr>
        <p:spPr>
          <a:xfrm>
            <a:off x="5938594" y="6187990"/>
            <a:ext cx="2103437" cy="738664"/>
          </a:xfrm>
          <a:prstGeom prst="rect">
            <a:avLst/>
          </a:prstGeom>
        </p:spPr>
        <p:txBody>
          <a:bodyPr wrap="square">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r>
              <a:rPr lang="en-US" dirty="0"/>
              <a:t>Click or tap </a:t>
            </a:r>
            <a:r>
              <a:rPr lang="en-US" b="1" dirty="0" smtClean="0"/>
              <a:t>Select</a:t>
            </a:r>
            <a:r>
              <a:rPr lang="en-US" dirty="0" smtClean="0"/>
              <a:t>.</a:t>
            </a:r>
            <a:endParaRPr lang="en-US" dirty="0"/>
          </a:p>
          <a:p>
            <a:endParaRPr lang="en-US" dirty="0"/>
          </a:p>
          <a:p>
            <a:endParaRPr lang="en-US" dirty="0"/>
          </a:p>
        </p:txBody>
      </p:sp>
      <p:sp>
        <p:nvSpPr>
          <p:cNvPr id="24" name="TextBox 23"/>
          <p:cNvSpPr txBox="1"/>
          <p:nvPr/>
        </p:nvSpPr>
        <p:spPr>
          <a:xfrm>
            <a:off x="5608637" y="6011862"/>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3</a:t>
            </a:r>
          </a:p>
        </p:txBody>
      </p:sp>
      <p:sp>
        <p:nvSpPr>
          <p:cNvPr id="16" name="Rectangle 15"/>
          <p:cNvSpPr/>
          <p:nvPr/>
        </p:nvSpPr>
        <p:spPr bwMode="auto">
          <a:xfrm>
            <a:off x="1966007" y="3734025"/>
            <a:ext cx="228600" cy="762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a:off x="3331597" y="2360224"/>
            <a:ext cx="811034" cy="2875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344391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custDataLst>
              <p:tags r:id="rId1"/>
            </p:custDataLst>
          </p:nvPr>
        </p:nvSpPr>
        <p:spPr bwMode="auto">
          <a:xfrm>
            <a:off x="2725896" y="1376521"/>
            <a:ext cx="4241483" cy="4241483"/>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0970" tIns="93980" rIns="140970" bIns="9398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solidFill>
                <a:ea typeface="Segoe UI" pitchFamily="34" charset="0"/>
                <a:cs typeface="Segoe UI" pitchFamily="34" charset="0"/>
              </a:rPr>
              <a:t/>
            </a:r>
            <a:br>
              <a:rPr lang="en-US" dirty="0" smtClean="0">
                <a:solidFill>
                  <a:schemeClr val="bg1"/>
                </a:solidFill>
                <a:ea typeface="Segoe UI" pitchFamily="34" charset="0"/>
                <a:cs typeface="Segoe UI" pitchFamily="34" charset="0"/>
              </a:rPr>
            </a:br>
            <a:r>
              <a:rPr lang="en-US" sz="1600" dirty="0" smtClean="0">
                <a:solidFill>
                  <a:schemeClr val="bg1"/>
                </a:solidFill>
                <a:ea typeface="Segoe UI" pitchFamily="34" charset="0"/>
                <a:cs typeface="Segoe UI" pitchFamily="34" charset="0"/>
              </a:rPr>
              <a:t/>
            </a:r>
            <a:br>
              <a:rPr lang="en-US" sz="1600" dirty="0" smtClean="0">
                <a:solidFill>
                  <a:schemeClr val="bg1"/>
                </a:solidFill>
                <a:ea typeface="Segoe UI" pitchFamily="34" charset="0"/>
                <a:cs typeface="Segoe UI" pitchFamily="34" charset="0"/>
              </a:rPr>
            </a:br>
            <a:r>
              <a:rPr lang="en-US" sz="1600" dirty="0" smtClean="0">
                <a:solidFill>
                  <a:schemeClr val="bg1"/>
                </a:solidFill>
                <a:ea typeface="Segoe UI" pitchFamily="34" charset="0"/>
                <a:cs typeface="Segoe UI" pitchFamily="34" charset="0"/>
              </a:rPr>
              <a:t>Thanks for reading!</a:t>
            </a:r>
          </a:p>
          <a:p>
            <a:pPr algn="ctr" defTabSz="932472" fontAlgn="base">
              <a:lnSpc>
                <a:spcPct val="90000"/>
              </a:lnSpc>
              <a:spcBef>
                <a:spcPct val="0"/>
              </a:spcBef>
              <a:spcAft>
                <a:spcPct val="0"/>
              </a:spcAft>
            </a:pPr>
            <a:endParaRPr lang="en-US" sz="1400" dirty="0" smtClean="0">
              <a:solidFill>
                <a:schemeClr val="bg1"/>
              </a:solidFill>
              <a:ea typeface="Segoe UI" pitchFamily="34" charset="0"/>
              <a:cs typeface="Segoe UI" pitchFamily="34" charset="0"/>
            </a:endParaRPr>
          </a:p>
          <a:p>
            <a:pPr algn="ctr" defTabSz="932472" fontAlgn="base">
              <a:lnSpc>
                <a:spcPct val="90000"/>
              </a:lnSpc>
              <a:spcBef>
                <a:spcPct val="0"/>
              </a:spcBef>
              <a:spcAft>
                <a:spcPct val="0"/>
              </a:spcAft>
            </a:pPr>
            <a:endParaRPr lang="en-US" sz="1400" dirty="0" smtClean="0">
              <a:solidFill>
                <a:schemeClr val="bg1"/>
              </a:solidFill>
              <a:ea typeface="Segoe UI" pitchFamily="34" charset="0"/>
              <a:cs typeface="Segoe UI" pitchFamily="34" charset="0"/>
            </a:endParaRPr>
          </a:p>
          <a:p>
            <a:pPr algn="ctr" defTabSz="932472" fontAlgn="base">
              <a:lnSpc>
                <a:spcPct val="90000"/>
              </a:lnSpc>
              <a:spcBef>
                <a:spcPct val="0"/>
              </a:spcBef>
              <a:spcAft>
                <a:spcPct val="0"/>
              </a:spcAft>
            </a:pPr>
            <a:r>
              <a:rPr lang="en-US" sz="1600" dirty="0" smtClean="0">
                <a:solidFill>
                  <a:schemeClr val="bg1"/>
                </a:solidFill>
                <a:ea typeface="Segoe UI" pitchFamily="34" charset="0"/>
                <a:cs typeface="Segoe UI" pitchFamily="34" charset="0"/>
              </a:rPr>
              <a:t>Did this eBook help you? </a:t>
            </a:r>
            <a:br>
              <a:rPr lang="en-US" sz="1600" dirty="0" smtClean="0">
                <a:solidFill>
                  <a:schemeClr val="bg1"/>
                </a:solidFill>
                <a:ea typeface="Segoe UI" pitchFamily="34" charset="0"/>
                <a:cs typeface="Segoe UI" pitchFamily="34" charset="0"/>
              </a:rPr>
            </a:br>
            <a:r>
              <a:rPr lang="en-US" sz="1600" dirty="0" smtClean="0">
                <a:solidFill>
                  <a:schemeClr val="accent1"/>
                </a:solidFill>
                <a:ea typeface="Segoe UI" pitchFamily="34" charset="0"/>
                <a:cs typeface="Segoe UI" pitchFamily="34" charset="0"/>
                <a:hlinkClick r:id="rId3"/>
              </a:rPr>
              <a:t>Send us a quick note</a:t>
            </a:r>
            <a:r>
              <a:rPr lang="en-US" sz="1600" dirty="0" smtClean="0">
                <a:solidFill>
                  <a:schemeClr val="bg1"/>
                </a:solidFill>
                <a:ea typeface="Segoe UI" pitchFamily="34" charset="0"/>
                <a:cs typeface="Segoe UI" pitchFamily="34" charset="0"/>
              </a:rPr>
              <a:t>. </a:t>
            </a:r>
            <a:br>
              <a:rPr lang="en-US" sz="1600" dirty="0" smtClean="0">
                <a:solidFill>
                  <a:schemeClr val="bg1"/>
                </a:solidFill>
                <a:ea typeface="Segoe UI" pitchFamily="34" charset="0"/>
                <a:cs typeface="Segoe UI" pitchFamily="34" charset="0"/>
              </a:rPr>
            </a:br>
            <a:r>
              <a:rPr lang="en-US" sz="1600" dirty="0" smtClean="0">
                <a:solidFill>
                  <a:schemeClr val="bg1"/>
                </a:solidFill>
                <a:ea typeface="Segoe UI" pitchFamily="34" charset="0"/>
                <a:cs typeface="Segoe UI" pitchFamily="34" charset="0"/>
              </a:rPr>
              <a:t>We’d love to know what you think.</a:t>
            </a:r>
          </a:p>
          <a:p>
            <a:pPr algn="ctr" defTabSz="932472" fontAlgn="base">
              <a:lnSpc>
                <a:spcPct val="90000"/>
              </a:lnSpc>
              <a:spcBef>
                <a:spcPct val="0"/>
              </a:spcBef>
              <a:spcAft>
                <a:spcPct val="0"/>
              </a:spcAft>
            </a:pPr>
            <a:endParaRPr lang="en-US" sz="1400" dirty="0" smtClean="0">
              <a:solidFill>
                <a:schemeClr val="bg1"/>
              </a:solidFill>
              <a:ea typeface="Segoe UI" pitchFamily="34" charset="0"/>
              <a:cs typeface="Segoe UI" pitchFamily="34" charset="0"/>
            </a:endParaRPr>
          </a:p>
          <a:p>
            <a:pPr algn="ctr" defTabSz="932472" fontAlgn="base">
              <a:lnSpc>
                <a:spcPct val="90000"/>
              </a:lnSpc>
              <a:spcBef>
                <a:spcPct val="0"/>
              </a:spcBef>
              <a:spcAft>
                <a:spcPct val="0"/>
              </a:spcAft>
            </a:pPr>
            <a:endParaRPr lang="en-US" sz="1400" dirty="0" smtClean="0">
              <a:solidFill>
                <a:schemeClr val="bg1"/>
              </a:solidFill>
              <a:ea typeface="Segoe UI" pitchFamily="34" charset="0"/>
              <a:cs typeface="Segoe UI" pitchFamily="34" charset="0"/>
            </a:endParaRPr>
          </a:p>
          <a:p>
            <a:pPr algn="ctr" defTabSz="932472" fontAlgn="base">
              <a:lnSpc>
                <a:spcPct val="90000"/>
              </a:lnSpc>
              <a:spcBef>
                <a:spcPct val="0"/>
              </a:spcBef>
              <a:spcAft>
                <a:spcPct val="0"/>
              </a:spcAft>
            </a:pPr>
            <a:endParaRPr lang="en-US" sz="1400" dirty="0" smtClean="0">
              <a:solidFill>
                <a:schemeClr val="bg1"/>
              </a:solidFill>
              <a:ea typeface="Segoe UI" pitchFamily="34" charset="0"/>
              <a:cs typeface="Segoe UI" pitchFamily="34" charset="0"/>
            </a:endParaRPr>
          </a:p>
          <a:p>
            <a:pPr algn="ctr" defTabSz="932472" fontAlgn="base">
              <a:lnSpc>
                <a:spcPct val="90000"/>
              </a:lnSpc>
              <a:spcBef>
                <a:spcPct val="0"/>
              </a:spcBef>
              <a:spcAft>
                <a:spcPct val="0"/>
              </a:spcAft>
            </a:pPr>
            <a:r>
              <a:rPr lang="en-US" sz="1200" dirty="0" smtClean="0">
                <a:solidFill>
                  <a:schemeClr val="accent5"/>
                </a:solidFill>
                <a:ea typeface="Segoe UI" pitchFamily="34" charset="0"/>
                <a:cs typeface="Segoe UI" pitchFamily="34" charset="0"/>
                <a:hlinkClick r:id="rId4"/>
              </a:rPr>
              <a:t>Customer Center</a:t>
            </a:r>
            <a:endParaRPr lang="en-US" sz="1200" dirty="0" smtClean="0">
              <a:solidFill>
                <a:schemeClr val="accent5"/>
              </a:solidFill>
              <a:ea typeface="Segoe UI" pitchFamily="34" charset="0"/>
              <a:cs typeface="Segoe UI" pitchFamily="34" charset="0"/>
            </a:endParaRPr>
          </a:p>
        </p:txBody>
      </p:sp>
      <p:sp>
        <p:nvSpPr>
          <p:cNvPr id="2" name="TextBox 1"/>
          <p:cNvSpPr txBox="1"/>
          <p:nvPr/>
        </p:nvSpPr>
        <p:spPr>
          <a:xfrm>
            <a:off x="4191317" y="5059680"/>
            <a:ext cx="1310640" cy="420115"/>
          </a:xfrm>
          <a:prstGeom prst="rect">
            <a:avLst/>
          </a:prstGeom>
          <a:noFill/>
        </p:spPr>
        <p:txBody>
          <a:bodyPr wrap="square" lIns="182880" tIns="146304" rIns="182880" bIns="146304" rtlCol="0">
            <a:spAutoFit/>
          </a:bodyPr>
          <a:lstStyle/>
          <a:p>
            <a:pPr algn="ctr">
              <a:lnSpc>
                <a:spcPct val="90000"/>
              </a:lnSpc>
              <a:spcAft>
                <a:spcPts val="600"/>
              </a:spcAft>
            </a:pPr>
            <a:r>
              <a:rPr lang="en-US" sz="900" smtClean="0">
                <a:solidFill>
                  <a:schemeClr val="bg1"/>
                </a:solidFill>
              </a:rPr>
              <a:t>Version 6.0.1</a:t>
            </a:r>
            <a:endParaRPr lang="en-US" sz="900" dirty="0" smtClean="0">
              <a:solidFill>
                <a:schemeClr val="bg1"/>
              </a:solidFill>
            </a:endParaRPr>
          </a:p>
        </p:txBody>
      </p:sp>
    </p:spTree>
    <p:extLst>
      <p:ext uri="{BB962C8B-B14F-4D97-AF65-F5344CB8AC3E}">
        <p14:creationId xmlns:p14="http://schemas.microsoft.com/office/powerpoint/2010/main" val="1752059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609398"/>
          </a:xfrm>
        </p:spPr>
        <p:txBody>
          <a:bodyPr/>
          <a:lstStyle/>
          <a:p>
            <a:r>
              <a:rPr lang="en-US" sz="4400" dirty="0"/>
              <a:t>h</a:t>
            </a:r>
            <a:r>
              <a:rPr lang="en-US" sz="4400" dirty="0" smtClean="0"/>
              <a:t>andle all the important details</a:t>
            </a:r>
            <a:endParaRPr lang="en-US" sz="4400" dirty="0"/>
          </a:p>
        </p:txBody>
      </p:sp>
      <p:sp>
        <p:nvSpPr>
          <p:cNvPr id="4" name="TextBox 3"/>
          <p:cNvSpPr txBox="1"/>
          <p:nvPr/>
        </p:nvSpPr>
        <p:spPr>
          <a:xfrm>
            <a:off x="350836" y="1902086"/>
            <a:ext cx="3276601" cy="3195375"/>
          </a:xfrm>
          <a:prstGeom prst="rect">
            <a:avLst/>
          </a:prstGeom>
          <a:noFill/>
        </p:spPr>
        <p:txBody>
          <a:bodyPr wrap="square" lIns="182862" tIns="91431" rIns="182862" bIns="91431" rtlCol="0">
            <a:noAutofit/>
          </a:bodyPr>
          <a:lstStyle>
            <a:defPPr>
              <a:defRPr lang="en-US"/>
            </a:defPPr>
            <a:lvl1pPr>
              <a:lnSpc>
                <a:spcPct val="90000"/>
              </a:lnSpc>
              <a:spcAft>
                <a:spcPts val="600"/>
              </a:spcAft>
              <a:defRPr sz="1400">
                <a:gradFill>
                  <a:gsLst>
                    <a:gs pos="2917">
                      <a:schemeClr val="tx1"/>
                    </a:gs>
                    <a:gs pos="30000">
                      <a:schemeClr val="tx1"/>
                    </a:gs>
                  </a:gsLst>
                  <a:lin ang="5400000" scaled="0"/>
                </a:gradFill>
              </a:defRPr>
            </a:lvl1pPr>
          </a:lstStyle>
          <a:p>
            <a:r>
              <a:rPr lang="en-US" dirty="0"/>
              <a:t>Business processes help you </a:t>
            </a:r>
            <a:r>
              <a:rPr lang="en-US" dirty="0" smtClean="0"/>
              <a:t>work with your customers consistently by guiding you through standard stages and steps for common tasks.</a:t>
            </a:r>
            <a:endParaRPr lang="en-US" dirty="0"/>
          </a:p>
          <a:p>
            <a:pPr>
              <a:spcBef>
                <a:spcPts val="1200"/>
              </a:spcBef>
            </a:pPr>
            <a:r>
              <a:rPr lang="en-US" dirty="0" smtClean="0"/>
              <a:t>For example, your organization may want everyone to handle new sales leads or service cases the same way. Business processes help you do that.</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08436" y="1669572"/>
            <a:ext cx="5007593" cy="3043536"/>
          </a:xfrm>
          <a:prstGeom prst="rect">
            <a:avLst/>
          </a:prstGeom>
          <a:ln>
            <a:solidFill>
              <a:schemeClr val="bg2"/>
            </a:solidFill>
          </a:ln>
        </p:spPr>
      </p:pic>
      <p:sp>
        <p:nvSpPr>
          <p:cNvPr id="6" name="Rectangle 5"/>
          <p:cNvSpPr/>
          <p:nvPr/>
        </p:nvSpPr>
        <p:spPr>
          <a:xfrm>
            <a:off x="4008436" y="5048783"/>
            <a:ext cx="4849505" cy="646331"/>
          </a:xfrm>
          <a:prstGeom prst="rect">
            <a:avLst/>
          </a:prstGeom>
        </p:spPr>
        <p:txBody>
          <a:bodyPr wrap="square">
            <a:spAutoFit/>
          </a:bodyPr>
          <a:lstStyle/>
          <a:p>
            <a:r>
              <a:rPr lang="en-US" sz="1200" b="1" dirty="0" smtClean="0">
                <a:latin typeface="Segoe UI" panose="020B0502040204020203" pitchFamily="34" charset="0"/>
                <a:ea typeface="Segoe UI" panose="020B0502040204020203" pitchFamily="34" charset="0"/>
                <a:cs typeface="Segoe UI" panose="020B0502040204020203" pitchFamily="34" charset="0"/>
              </a:rPr>
              <a:t>TIP</a:t>
            </a:r>
          </a:p>
          <a:p>
            <a:r>
              <a:rPr lang="en-US" sz="1200" dirty="0" smtClean="0">
                <a:latin typeface="Segoe UI" panose="020B0502040204020203" pitchFamily="34" charset="0"/>
                <a:ea typeface="Segoe UI" panose="020B0502040204020203" pitchFamily="34" charset="0"/>
                <a:cs typeface="Segoe UI" panose="020B0502040204020203" pitchFamily="34" charset="0"/>
              </a:rPr>
              <a:t>Several ready-to-use processes for common business scenarios are available. </a:t>
            </a:r>
            <a:r>
              <a:rPr lang="en-US" sz="1200" dirty="0" smtClean="0">
                <a:solidFill>
                  <a:schemeClr val="accent1"/>
                </a:solidFill>
                <a:latin typeface="Segoe UI" panose="020B0502040204020203" pitchFamily="34" charset="0"/>
                <a:ea typeface="Segoe UI" panose="020B0502040204020203" pitchFamily="34" charset="0"/>
                <a:cs typeface="Segoe UI" panose="020B0502040204020203" pitchFamily="34" charset="0"/>
                <a:hlinkClick r:id="rId3"/>
              </a:rPr>
              <a:t>Find out how to add them to your system.  </a:t>
            </a:r>
            <a:endParaRPr lang="en-US" sz="1200" dirty="0">
              <a:solidFill>
                <a:schemeClr val="accent1"/>
              </a:solidFill>
              <a:latin typeface="Segoe UI" panose="020B0502040204020203" pitchFamily="34" charset="0"/>
              <a:ea typeface="Segoe UI" panose="020B0502040204020203" pitchFamily="34" charset="0"/>
              <a:cs typeface="Segoe UI" panose="020B0502040204020203" pitchFamily="34" charset="0"/>
            </a:endParaRPr>
          </a:p>
        </p:txBody>
      </p:sp>
      <p:sp>
        <p:nvSpPr>
          <p:cNvPr id="7" name="TextBox 5"/>
          <p:cNvSpPr txBox="1"/>
          <p:nvPr/>
        </p:nvSpPr>
        <p:spPr>
          <a:xfrm>
            <a:off x="415922" y="6318755"/>
            <a:ext cx="5181600" cy="433965"/>
          </a:xfrm>
          <a:prstGeom prst="rect">
            <a:avLst/>
          </a:prstGeom>
          <a:noFill/>
        </p:spPr>
        <p:txBody>
          <a:bodyPr wrap="square" lIns="182880" tIns="146304" rIns="182880" bIns="146304" rtlCol="0">
            <a:spAutoFit/>
          </a:bodyPr>
          <a:ls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a:lstStyle>
          <a:p>
            <a:pPr>
              <a:lnSpc>
                <a:spcPct val="90000"/>
              </a:lnSpc>
              <a:spcAft>
                <a:spcPts val="600"/>
              </a:spcAft>
            </a:pPr>
            <a:r>
              <a:rPr lang="en-US" sz="900" b="1" dirty="0" smtClean="0">
                <a:gradFill>
                  <a:gsLst>
                    <a:gs pos="2917">
                      <a:schemeClr val="tx1"/>
                    </a:gs>
                    <a:gs pos="30000">
                      <a:schemeClr val="tx1"/>
                    </a:gs>
                  </a:gsLst>
                  <a:lin ang="5400000" scaled="0"/>
                </a:gradFill>
              </a:rPr>
              <a:t>Applies to: </a:t>
            </a:r>
            <a:r>
              <a:rPr lang="en-US" sz="900" dirty="0"/>
              <a:t>Microsoft Dynamics CRM 2013 &amp; Microsoft Dynamics CRM Online Fall </a:t>
            </a:r>
            <a:r>
              <a:rPr lang="en-US" sz="900" dirty="0" smtClean="0"/>
              <a:t>’13</a:t>
            </a:r>
            <a:endParaRPr lang="en-US" sz="900" dirty="0"/>
          </a:p>
        </p:txBody>
      </p:sp>
    </p:spTree>
    <p:extLst>
      <p:ext uri="{BB962C8B-B14F-4D97-AF65-F5344CB8AC3E}">
        <p14:creationId xmlns:p14="http://schemas.microsoft.com/office/powerpoint/2010/main" val="3483294152"/>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609398"/>
          </a:xfrm>
        </p:spPr>
        <p:txBody>
          <a:bodyPr/>
          <a:lstStyle/>
          <a:p>
            <a:r>
              <a:rPr lang="en-US" sz="4400" dirty="0"/>
              <a:t>c</a:t>
            </a:r>
            <a:r>
              <a:rPr lang="en-US" sz="4400" dirty="0" smtClean="0"/>
              <a:t>heck out the process bar</a:t>
            </a:r>
            <a:endParaRPr lang="en-US" sz="4400" dirty="0"/>
          </a:p>
        </p:txBody>
      </p:sp>
      <p:pic>
        <p:nvPicPr>
          <p:cNvPr id="4" name="Picture 3"/>
          <p:cNvPicPr/>
          <p:nvPr/>
        </p:nvPicPr>
        <p:blipFill rotWithShape="1">
          <a:blip r:embed="rId2">
            <a:extLst>
              <a:ext uri="{28A0092B-C50C-407E-A947-70E740481C1C}">
                <a14:useLocalDpi xmlns:a14="http://schemas.microsoft.com/office/drawing/2010/main" val="0"/>
              </a:ext>
            </a:extLst>
          </a:blip>
          <a:srcRect l="972" t="375" r="1181" b="58427"/>
          <a:stretch/>
        </p:blipFill>
        <p:spPr bwMode="auto">
          <a:xfrm>
            <a:off x="350837" y="1820862"/>
            <a:ext cx="9220200" cy="2209800"/>
          </a:xfrm>
          <a:prstGeom prst="rect">
            <a:avLst/>
          </a:prstGeom>
          <a:noFill/>
          <a:ln w="9525">
            <a:solidFill>
              <a:srgbClr val="DDDDDD"/>
            </a:solidFill>
            <a:miter lim="800000"/>
            <a:headEnd/>
            <a:tailEnd/>
          </a:ln>
        </p:spPr>
      </p:pic>
      <p:sp>
        <p:nvSpPr>
          <p:cNvPr id="5" name="Rectangle 4"/>
          <p:cNvSpPr/>
          <p:nvPr/>
        </p:nvSpPr>
        <p:spPr>
          <a:xfrm>
            <a:off x="461900" y="1087987"/>
            <a:ext cx="9109137" cy="523220"/>
          </a:xfrm>
          <a:prstGeom prst="rect">
            <a:avLst/>
          </a:prstGeom>
        </p:spPr>
        <p:txBody>
          <a:bodyPr wrap="square">
            <a:spAutoFit/>
          </a:bodyPr>
          <a:lstStyle/>
          <a:p>
            <a:pPr>
              <a:spcBef>
                <a:spcPts val="1200"/>
              </a:spcBef>
            </a:pPr>
            <a:r>
              <a:rPr lang="en-US" sz="1400" dirty="0" smtClean="0">
                <a:latin typeface="Segoe UI" panose="020B0502040204020203" pitchFamily="34" charset="0"/>
                <a:ea typeface="Segoe UI" panose="020B0502040204020203" pitchFamily="34" charset="0"/>
                <a:cs typeface="Segoe UI" panose="020B0502040204020203" pitchFamily="34" charset="0"/>
              </a:rPr>
              <a:t>To help you work with customers, each stage and step is clearly outlined in the process bar at the top of the screen. You’ll see the process bar when you work on certain types of customer records, like leads or opportunities.</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sp>
        <p:nvSpPr>
          <p:cNvPr id="7" name="Rectangle 6"/>
          <p:cNvSpPr/>
          <p:nvPr/>
        </p:nvSpPr>
        <p:spPr>
          <a:xfrm>
            <a:off x="1385753" y="4075810"/>
            <a:ext cx="2241684" cy="461665"/>
          </a:xfrm>
          <a:prstGeom prst="rect">
            <a:avLst/>
          </a:prstGeom>
        </p:spPr>
        <p:txBody>
          <a:bodyPr wrap="square">
            <a:spAutoFit/>
          </a:bodyPr>
          <a:lstStyle/>
          <a:p>
            <a:r>
              <a:rPr lang="en-US" sz="1200" dirty="0" smtClean="0">
                <a:latin typeface="Segoe UI" panose="020B0502040204020203" pitchFamily="34" charset="0"/>
                <a:ea typeface="Segoe UI" panose="020B0502040204020203" pitchFamily="34" charset="0"/>
                <a:cs typeface="Segoe UI" panose="020B0502040204020203" pitchFamily="34" charset="0"/>
              </a:rPr>
              <a:t>Click or tap a field to enter data as you handle the details</a:t>
            </a:r>
            <a:endParaRPr lang="en-US" sz="1200" dirty="0">
              <a:latin typeface="Segoe UI" panose="020B0502040204020203" pitchFamily="34" charset="0"/>
              <a:ea typeface="Segoe UI" panose="020B0502040204020203" pitchFamily="34" charset="0"/>
              <a:cs typeface="Segoe UI" panose="020B0502040204020203" pitchFamily="34" charset="0"/>
            </a:endParaRPr>
          </a:p>
        </p:txBody>
      </p:sp>
      <p:sp>
        <p:nvSpPr>
          <p:cNvPr id="8" name="TextBox 7"/>
          <p:cNvSpPr txBox="1"/>
          <p:nvPr/>
        </p:nvSpPr>
        <p:spPr>
          <a:xfrm>
            <a:off x="1001017" y="3925684"/>
            <a:ext cx="457200" cy="627864"/>
          </a:xfrm>
          <a:prstGeom prst="rect">
            <a:avLst/>
          </a:prstGeom>
          <a:noFill/>
        </p:spPr>
        <p:txBody>
          <a:bodyPr wrap="square" lIns="182880" tIns="146304" rIns="182880" bIns="146304" rtlCol="0">
            <a:spAutoFit/>
          </a:bodyPr>
          <a:lstStyle/>
          <a:p>
            <a:pPr defTabSz="932651">
              <a:lnSpc>
                <a:spcPct val="90000"/>
              </a:lnSpc>
              <a:spcAft>
                <a:spcPts val="600"/>
              </a:spcAft>
            </a:pPr>
            <a:r>
              <a:rPr lang="en-US" sz="2400" dirty="0" smtClean="0">
                <a:solidFill>
                  <a:srgbClr val="FF8C00"/>
                </a:solidFill>
                <a:latin typeface="Segoe UI"/>
              </a:rPr>
              <a:t>1</a:t>
            </a:r>
          </a:p>
        </p:txBody>
      </p:sp>
      <p:sp>
        <p:nvSpPr>
          <p:cNvPr id="11" name="Rectangle 10"/>
          <p:cNvSpPr/>
          <p:nvPr/>
        </p:nvSpPr>
        <p:spPr>
          <a:xfrm>
            <a:off x="4237037" y="4075810"/>
            <a:ext cx="2133600" cy="461665"/>
          </a:xfrm>
          <a:prstGeom prst="rect">
            <a:avLst/>
          </a:prstGeom>
        </p:spPr>
        <p:txBody>
          <a:bodyPr wrap="square">
            <a:spAutoFit/>
          </a:bodyPr>
          <a:lstStyle/>
          <a:p>
            <a:r>
              <a:rPr lang="en-US" sz="1200" dirty="0" smtClean="0">
                <a:latin typeface="Segoe UI" panose="020B0502040204020203" pitchFamily="34" charset="0"/>
                <a:ea typeface="Segoe UI" panose="020B0502040204020203" pitchFamily="34" charset="0"/>
                <a:cs typeface="Segoe UI" panose="020B0502040204020203" pitchFamily="34" charset="0"/>
              </a:rPr>
              <a:t>Click or tap the process bar to see the steps in a stage</a:t>
            </a:r>
            <a:endParaRPr lang="en-US" sz="1200" dirty="0">
              <a:latin typeface="Segoe UI" panose="020B0502040204020203" pitchFamily="34" charset="0"/>
              <a:ea typeface="Segoe UI" panose="020B0502040204020203" pitchFamily="34" charset="0"/>
              <a:cs typeface="Segoe UI" panose="020B0502040204020203" pitchFamily="34" charset="0"/>
            </a:endParaRPr>
          </a:p>
        </p:txBody>
      </p:sp>
      <p:sp>
        <p:nvSpPr>
          <p:cNvPr id="12" name="TextBox 11"/>
          <p:cNvSpPr txBox="1"/>
          <p:nvPr/>
        </p:nvSpPr>
        <p:spPr>
          <a:xfrm>
            <a:off x="3856037" y="3925684"/>
            <a:ext cx="457200" cy="627864"/>
          </a:xfrm>
          <a:prstGeom prst="rect">
            <a:avLst/>
          </a:prstGeom>
          <a:noFill/>
        </p:spPr>
        <p:txBody>
          <a:bodyPr wrap="square" lIns="182880" tIns="146304" rIns="182880" bIns="146304" rtlCol="0">
            <a:spAutoFit/>
          </a:bodyPr>
          <a:lstStyle/>
          <a:p>
            <a:pPr defTabSz="932651">
              <a:lnSpc>
                <a:spcPct val="90000"/>
              </a:lnSpc>
              <a:spcAft>
                <a:spcPts val="600"/>
              </a:spcAft>
            </a:pPr>
            <a:r>
              <a:rPr lang="en-US" sz="2400" dirty="0" smtClean="0">
                <a:solidFill>
                  <a:srgbClr val="FF8C00"/>
                </a:solidFill>
                <a:latin typeface="Segoe UI"/>
              </a:rPr>
              <a:t>2</a:t>
            </a: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0657" y="3516959"/>
            <a:ext cx="365730" cy="365730"/>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7207" y="3097609"/>
            <a:ext cx="365730" cy="365730"/>
          </a:xfrm>
          <a:prstGeom prst="rect">
            <a:avLst/>
          </a:prstGeom>
        </p:spPr>
      </p:pic>
    </p:spTree>
    <p:extLst>
      <p:ext uri="{BB962C8B-B14F-4D97-AF65-F5344CB8AC3E}">
        <p14:creationId xmlns:p14="http://schemas.microsoft.com/office/powerpoint/2010/main" val="748512570"/>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609398"/>
          </a:xfrm>
        </p:spPr>
        <p:txBody>
          <a:bodyPr/>
          <a:lstStyle/>
          <a:p>
            <a:r>
              <a:rPr lang="en-US" sz="4400" dirty="0"/>
              <a:t>l</a:t>
            </a:r>
            <a:r>
              <a:rPr lang="en-US" sz="4400" dirty="0" smtClean="0"/>
              <a:t>ook at an example</a:t>
            </a:r>
            <a:endParaRPr lang="en-US" sz="4400" dirty="0"/>
          </a:p>
        </p:txBody>
      </p:sp>
      <p:sp>
        <p:nvSpPr>
          <p:cNvPr id="5" name="Rectangle 4"/>
          <p:cNvSpPr/>
          <p:nvPr/>
        </p:nvSpPr>
        <p:spPr>
          <a:xfrm>
            <a:off x="461900" y="1087987"/>
            <a:ext cx="7737537" cy="523220"/>
          </a:xfrm>
          <a:prstGeom prst="rect">
            <a:avLst/>
          </a:prstGeom>
        </p:spPr>
        <p:txBody>
          <a:bodyPr wrap="square">
            <a:spAutoFit/>
          </a:bodyPr>
          <a:lstStyle/>
          <a:p>
            <a:pPr>
              <a:spcBef>
                <a:spcPts val="1200"/>
              </a:spcBef>
            </a:pPr>
            <a:r>
              <a:rPr lang="en-US" sz="1400" dirty="0" smtClean="0">
                <a:latin typeface="Segoe UI" panose="020B0502040204020203" pitchFamily="34" charset="0"/>
                <a:ea typeface="Segoe UI" panose="020B0502040204020203" pitchFamily="34" charset="0"/>
                <a:cs typeface="Segoe UI" panose="020B0502040204020203" pitchFamily="34" charset="0"/>
              </a:rPr>
              <a:t>The best way to learn about how business processes help you work with customers is to look at an example. Let’s look at a business process for a lead … </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0017" y="2292199"/>
            <a:ext cx="5861926" cy="2903915"/>
          </a:xfrm>
          <a:prstGeom prst="rect">
            <a:avLst/>
          </a:prstGeom>
          <a:ln>
            <a:solidFill>
              <a:srgbClr val="DDDDDD"/>
            </a:solidFill>
          </a:ln>
        </p:spPr>
      </p:pic>
    </p:spTree>
    <p:extLst>
      <p:ext uri="{BB962C8B-B14F-4D97-AF65-F5344CB8AC3E}">
        <p14:creationId xmlns:p14="http://schemas.microsoft.com/office/powerpoint/2010/main" val="3415067876"/>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552995" y="2438455"/>
            <a:ext cx="3122442" cy="523220"/>
          </a:xfrm>
          <a:prstGeom prst="rect">
            <a:avLst/>
          </a:prstGeom>
        </p:spPr>
        <p:txBody>
          <a:bodyPr wrap="square">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r>
              <a:rPr lang="en-US" dirty="0"/>
              <a:t>On the </a:t>
            </a:r>
            <a:r>
              <a:rPr lang="en-US" dirty="0" err="1"/>
              <a:t>nav</a:t>
            </a:r>
            <a:r>
              <a:rPr lang="en-US" dirty="0"/>
              <a:t> bar, </a:t>
            </a:r>
            <a:r>
              <a:rPr lang="en-US" dirty="0" smtClean="0"/>
              <a:t>click or tap the </a:t>
            </a:r>
            <a:r>
              <a:rPr lang="en-US" dirty="0"/>
              <a:t/>
            </a:r>
            <a:br>
              <a:rPr lang="en-US" dirty="0"/>
            </a:br>
            <a:r>
              <a:rPr lang="en-US" b="1" dirty="0"/>
              <a:t>Microsoft Dynamics CRM </a:t>
            </a:r>
            <a:r>
              <a:rPr lang="en-US" dirty="0" smtClean="0"/>
              <a:t>logo,</a:t>
            </a:r>
            <a:endParaRPr lang="en-US" dirty="0"/>
          </a:p>
        </p:txBody>
      </p:sp>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smtClean="0"/>
              <a:t>first, go </a:t>
            </a:r>
            <a:r>
              <a:rPr lang="en-US" sz="4400" dirty="0"/>
              <a:t>to the sales work area</a:t>
            </a:r>
          </a:p>
        </p:txBody>
      </p:sp>
      <p:pic>
        <p:nvPicPr>
          <p:cNvPr id="14" name="Picture 13"/>
          <p:cNvPicPr>
            <a:picLocks noChangeAspect="1"/>
          </p:cNvPicPr>
          <p:nvPr/>
        </p:nvPicPr>
        <p:blipFill rotWithShape="1">
          <a:blip r:embed="rId2">
            <a:extLst>
              <a:ext uri="{28A0092B-C50C-407E-A947-70E740481C1C}">
                <a14:useLocalDpi xmlns:a14="http://schemas.microsoft.com/office/drawing/2010/main" val="0"/>
              </a:ext>
            </a:extLst>
          </a:blip>
          <a:srcRect t="5896" r="66502" b="82060"/>
          <a:stretch/>
        </p:blipFill>
        <p:spPr>
          <a:xfrm>
            <a:off x="2352675" y="3702419"/>
            <a:ext cx="4800600" cy="818168"/>
          </a:xfrm>
          <a:prstGeom prst="rect">
            <a:avLst/>
          </a:prstGeom>
          <a:ln>
            <a:solidFill>
              <a:schemeClr val="bg2"/>
            </a:solidFill>
          </a:ln>
        </p:spPr>
      </p:pic>
      <p:pic>
        <p:nvPicPr>
          <p:cNvPr id="13" name="Picture 12"/>
          <p:cNvPicPr>
            <a:picLocks noChangeAspect="1"/>
          </p:cNvPicPr>
          <p:nvPr/>
        </p:nvPicPr>
        <p:blipFill rotWithShape="1">
          <a:blip r:embed="rId2">
            <a:extLst>
              <a:ext uri="{28A0092B-C50C-407E-A947-70E740481C1C}">
                <a14:useLocalDpi xmlns:a14="http://schemas.microsoft.com/office/drawing/2010/main" val="0"/>
              </a:ext>
            </a:extLst>
          </a:blip>
          <a:srcRect t="2" r="69692" b="95136"/>
          <a:stretch/>
        </p:blipFill>
        <p:spPr>
          <a:xfrm>
            <a:off x="2332037" y="1820862"/>
            <a:ext cx="4343400" cy="330279"/>
          </a:xfrm>
          <a:prstGeom prst="rect">
            <a:avLst/>
          </a:prstGeom>
          <a:ln>
            <a:solidFill>
              <a:schemeClr val="bg2"/>
            </a:solidFill>
          </a:ln>
        </p:spPr>
      </p:pic>
      <p:sp>
        <p:nvSpPr>
          <p:cNvPr id="3" name="TextBox 2"/>
          <p:cNvSpPr txBox="1"/>
          <p:nvPr/>
        </p:nvSpPr>
        <p:spPr>
          <a:xfrm>
            <a:off x="3160833" y="2337027"/>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1</a:t>
            </a:r>
          </a:p>
        </p:txBody>
      </p:sp>
      <p:sp>
        <p:nvSpPr>
          <p:cNvPr id="16" name="TextBox 15"/>
          <p:cNvSpPr txBox="1"/>
          <p:nvPr/>
        </p:nvSpPr>
        <p:spPr>
          <a:xfrm>
            <a:off x="3082792" y="4608282"/>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2</a:t>
            </a:r>
          </a:p>
        </p:txBody>
      </p:sp>
      <p:sp>
        <p:nvSpPr>
          <p:cNvPr id="17" name="TextBox 16"/>
          <p:cNvSpPr txBox="1"/>
          <p:nvPr/>
        </p:nvSpPr>
        <p:spPr>
          <a:xfrm>
            <a:off x="3495112" y="4792305"/>
            <a:ext cx="2853300" cy="738664"/>
          </a:xfrm>
          <a:prstGeom prst="rect">
            <a:avLst/>
          </a:prstGeom>
        </p:spPr>
        <p:txBody>
          <a:bodyPr wrap="square">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r>
              <a:rPr lang="en-US" dirty="0"/>
              <a:t>and then click </a:t>
            </a:r>
            <a:r>
              <a:rPr lang="en-US" dirty="0" smtClean="0"/>
              <a:t>or tap </a:t>
            </a:r>
            <a:r>
              <a:rPr lang="en-US" b="1" dirty="0" smtClean="0"/>
              <a:t>Sales</a:t>
            </a:r>
            <a:r>
              <a:rPr lang="en-US" dirty="0" smtClean="0"/>
              <a:t>.</a:t>
            </a:r>
            <a:r>
              <a:rPr lang="en-US" b="1" dirty="0" smtClean="0"/>
              <a:t> </a:t>
            </a:r>
            <a:endParaRPr lang="en-US" b="1" dirty="0"/>
          </a:p>
          <a:p>
            <a:endParaRPr lang="en-US" dirty="0"/>
          </a:p>
          <a:p>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8527" y="1820862"/>
            <a:ext cx="365730" cy="365730"/>
          </a:xfrm>
          <a:prstGeom prst="rect">
            <a:avLst/>
          </a:prstGeom>
        </p:spPr>
      </p:pic>
      <p:pic>
        <p:nvPicPr>
          <p:cNvPr id="18" name="Picture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3703" y="4202237"/>
            <a:ext cx="365730" cy="365730"/>
          </a:xfrm>
          <a:prstGeom prst="rect">
            <a:avLst/>
          </a:prstGeom>
        </p:spPr>
      </p:pic>
    </p:spTree>
    <p:extLst>
      <p:ext uri="{BB962C8B-B14F-4D97-AF65-F5344CB8AC3E}">
        <p14:creationId xmlns:p14="http://schemas.microsoft.com/office/powerpoint/2010/main" val="1222215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887411" y="3411285"/>
            <a:ext cx="5895975" cy="1114425"/>
          </a:xfrm>
          <a:prstGeom prst="rect">
            <a:avLst/>
          </a:prstGeom>
        </p:spPr>
      </p:pic>
      <p:sp>
        <p:nvSpPr>
          <p:cNvPr id="11" name="TextBox 10"/>
          <p:cNvSpPr txBox="1"/>
          <p:nvPr/>
        </p:nvSpPr>
        <p:spPr>
          <a:xfrm>
            <a:off x="4507546" y="2473411"/>
            <a:ext cx="3241549" cy="523220"/>
          </a:xfrm>
          <a:prstGeom prst="rect">
            <a:avLst/>
          </a:prstGeom>
        </p:spPr>
        <p:txBody>
          <a:bodyPr wrap="square">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r>
              <a:rPr lang="en-US" dirty="0"/>
              <a:t>On the </a:t>
            </a:r>
            <a:r>
              <a:rPr lang="en-US" dirty="0" err="1"/>
              <a:t>nav</a:t>
            </a:r>
            <a:r>
              <a:rPr lang="en-US" dirty="0"/>
              <a:t> bar, </a:t>
            </a:r>
            <a:r>
              <a:rPr lang="en-US" dirty="0" smtClean="0"/>
              <a:t>click or </a:t>
            </a:r>
            <a:r>
              <a:rPr lang="en-US" dirty="0"/>
              <a:t>tap </a:t>
            </a:r>
            <a:r>
              <a:rPr lang="en-US" b="1" dirty="0" smtClean="0"/>
              <a:t>Sales</a:t>
            </a:r>
            <a:r>
              <a:rPr lang="en-US" dirty="0" smtClean="0"/>
              <a:t>,</a:t>
            </a:r>
            <a:endParaRPr lang="en-US" dirty="0"/>
          </a:p>
          <a:p>
            <a:endParaRPr lang="en-US" dirty="0"/>
          </a:p>
        </p:txBody>
      </p:sp>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smtClean="0"/>
              <a:t>…then </a:t>
            </a:r>
            <a:r>
              <a:rPr lang="en-US" sz="4400" dirty="0"/>
              <a:t>go to leads</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475" t="1200" r="55877" b="94648"/>
          <a:stretch/>
        </p:blipFill>
        <p:spPr>
          <a:xfrm>
            <a:off x="2129220" y="1914988"/>
            <a:ext cx="4462639" cy="287245"/>
          </a:xfrm>
          <a:prstGeom prst="rect">
            <a:avLst/>
          </a:prstGeom>
        </p:spPr>
      </p:pic>
      <p:sp>
        <p:nvSpPr>
          <p:cNvPr id="18" name="TextBox 17"/>
          <p:cNvSpPr txBox="1"/>
          <p:nvPr/>
        </p:nvSpPr>
        <p:spPr>
          <a:xfrm>
            <a:off x="4202747" y="2335998"/>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1</a:t>
            </a:r>
          </a:p>
        </p:txBody>
      </p:sp>
      <p:sp>
        <p:nvSpPr>
          <p:cNvPr id="22" name="TextBox 21"/>
          <p:cNvSpPr txBox="1"/>
          <p:nvPr/>
        </p:nvSpPr>
        <p:spPr>
          <a:xfrm>
            <a:off x="3017837" y="4705872"/>
            <a:ext cx="2853300" cy="738664"/>
          </a:xfrm>
          <a:prstGeom prst="rect">
            <a:avLst/>
          </a:prstGeom>
        </p:spPr>
        <p:txBody>
          <a:bodyPr wrap="square">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r>
              <a:rPr lang="en-US" dirty="0" smtClean="0"/>
              <a:t>and then </a:t>
            </a:r>
            <a:r>
              <a:rPr lang="en-US" dirty="0"/>
              <a:t>click or tap </a:t>
            </a:r>
            <a:r>
              <a:rPr lang="en-US" b="1" dirty="0" smtClean="0"/>
              <a:t>Leads</a:t>
            </a:r>
            <a:r>
              <a:rPr lang="en-US" dirty="0" smtClean="0"/>
              <a:t>.</a:t>
            </a:r>
            <a:endParaRPr lang="en-US" dirty="0"/>
          </a:p>
          <a:p>
            <a:endParaRPr lang="en-US" dirty="0"/>
          </a:p>
          <a:p>
            <a:endParaRPr lang="en-US" dirty="0"/>
          </a:p>
        </p:txBody>
      </p:sp>
      <p:sp>
        <p:nvSpPr>
          <p:cNvPr id="21" name="TextBox 20"/>
          <p:cNvSpPr txBox="1"/>
          <p:nvPr/>
        </p:nvSpPr>
        <p:spPr>
          <a:xfrm>
            <a:off x="2663387" y="4564248"/>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2</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5217" y="1868892"/>
            <a:ext cx="365730" cy="365730"/>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82924" y="4159980"/>
            <a:ext cx="365730" cy="365730"/>
          </a:xfrm>
          <a:prstGeom prst="rect">
            <a:avLst/>
          </a:prstGeom>
        </p:spPr>
      </p:pic>
    </p:spTree>
    <p:extLst>
      <p:ext uri="{BB962C8B-B14F-4D97-AF65-F5344CB8AC3E}">
        <p14:creationId xmlns:p14="http://schemas.microsoft.com/office/powerpoint/2010/main" val="3483907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r="33251" b="39617"/>
          <a:stretch/>
        </p:blipFill>
        <p:spPr>
          <a:xfrm>
            <a:off x="1062248" y="1416201"/>
            <a:ext cx="5690588" cy="3280662"/>
          </a:xfrm>
          <a:prstGeom prst="rect">
            <a:avLst/>
          </a:prstGeom>
          <a:ln>
            <a:solidFill>
              <a:schemeClr val="bg1">
                <a:lumMod val="85000"/>
              </a:schemeClr>
            </a:solidFill>
          </a:ln>
        </p:spPr>
      </p:pic>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smtClean="0"/>
              <a:t>…and then select </a:t>
            </a:r>
            <a:r>
              <a:rPr lang="en-US" sz="4400" dirty="0"/>
              <a:t>an existing lead</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5402" y="4141690"/>
            <a:ext cx="365730" cy="365730"/>
          </a:xfrm>
          <a:prstGeom prst="rect">
            <a:avLst/>
          </a:prstGeom>
        </p:spPr>
      </p:pic>
      <p:pic>
        <p:nvPicPr>
          <p:cNvPr id="13" name="Picture 12"/>
          <p:cNvPicPr>
            <a:picLocks noChangeAspect="1"/>
          </p:cNvPicPr>
          <p:nvPr/>
        </p:nvPicPr>
        <p:blipFill rotWithShape="1">
          <a:blip r:embed="rId5">
            <a:extLst>
              <a:ext uri="{28A0092B-C50C-407E-A947-70E740481C1C}">
                <a14:useLocalDpi xmlns:a14="http://schemas.microsoft.com/office/drawing/2010/main" val="0"/>
              </a:ext>
            </a:extLst>
          </a:blip>
          <a:srcRect l="56492" r="19251" b="90531"/>
          <a:stretch/>
        </p:blipFill>
        <p:spPr>
          <a:xfrm>
            <a:off x="5837237" y="5021262"/>
            <a:ext cx="2667001" cy="311369"/>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3581" y="5001599"/>
            <a:ext cx="365730" cy="365730"/>
          </a:xfrm>
          <a:prstGeom prst="rect">
            <a:avLst/>
          </a:prstGeom>
        </p:spPr>
      </p:pic>
      <p:sp>
        <p:nvSpPr>
          <p:cNvPr id="16" name="Rectangle 15"/>
          <p:cNvSpPr/>
          <p:nvPr/>
        </p:nvSpPr>
        <p:spPr>
          <a:xfrm>
            <a:off x="5761037" y="5485031"/>
            <a:ext cx="2743201" cy="954107"/>
          </a:xfrm>
          <a:prstGeom prst="rect">
            <a:avLst/>
          </a:prstGeom>
        </p:spPr>
        <p:txBody>
          <a:bodyPr wrap="square">
            <a:spAutoFit/>
          </a:bodyPr>
          <a:lstStyle/>
          <a:p>
            <a:r>
              <a:rPr lang="en-US" sz="1400" b="1" dirty="0" smtClean="0">
                <a:latin typeface="Segoe UI" panose="020B0502040204020203" pitchFamily="34" charset="0"/>
                <a:ea typeface="Segoe UI" panose="020B0502040204020203" pitchFamily="34" charset="0"/>
                <a:cs typeface="Segoe UI" panose="020B0502040204020203" pitchFamily="34" charset="0"/>
              </a:rPr>
              <a:t>TIP</a:t>
            </a:r>
          </a:p>
          <a:p>
            <a:r>
              <a:rPr lang="en-US" sz="1400" dirty="0" smtClean="0">
                <a:latin typeface="Segoe UI" panose="020B0502040204020203" pitchFamily="34" charset="0"/>
                <a:ea typeface="Segoe UI" panose="020B0502040204020203" pitchFamily="34" charset="0"/>
                <a:cs typeface="Segoe UI" panose="020B0502040204020203" pitchFamily="34" charset="0"/>
              </a:rPr>
              <a:t>If you don’t have any leads yet, use the </a:t>
            </a:r>
            <a:r>
              <a:rPr lang="en-US" sz="1400" b="1" dirty="0" smtClean="0">
                <a:latin typeface="Segoe UI" panose="020B0502040204020203" pitchFamily="34" charset="0"/>
                <a:ea typeface="Segoe UI" panose="020B0502040204020203" pitchFamily="34" charset="0"/>
                <a:cs typeface="Segoe UI" panose="020B0502040204020203" pitchFamily="34" charset="0"/>
              </a:rPr>
              <a:t>Quick Create </a:t>
            </a:r>
            <a:r>
              <a:rPr lang="en-US" sz="1400" dirty="0" smtClean="0">
                <a:latin typeface="Segoe UI" panose="020B0502040204020203" pitchFamily="34" charset="0"/>
                <a:ea typeface="Segoe UI" panose="020B0502040204020203" pitchFamily="34" charset="0"/>
                <a:cs typeface="Segoe UI" panose="020B0502040204020203" pitchFamily="34" charset="0"/>
              </a:rPr>
              <a:t>command on the </a:t>
            </a:r>
            <a:r>
              <a:rPr lang="en-US" sz="1400" dirty="0" err="1" smtClean="0">
                <a:latin typeface="Segoe UI" panose="020B0502040204020203" pitchFamily="34" charset="0"/>
                <a:ea typeface="Segoe UI" panose="020B0502040204020203" pitchFamily="34" charset="0"/>
                <a:cs typeface="Segoe UI" panose="020B0502040204020203" pitchFamily="34" charset="0"/>
              </a:rPr>
              <a:t>nav</a:t>
            </a:r>
            <a:r>
              <a:rPr lang="en-US" sz="1400" dirty="0" smtClean="0">
                <a:latin typeface="Segoe UI" panose="020B0502040204020203" pitchFamily="34" charset="0"/>
                <a:ea typeface="Segoe UI" panose="020B0502040204020203" pitchFamily="34" charset="0"/>
                <a:cs typeface="Segoe UI" panose="020B0502040204020203" pitchFamily="34" charset="0"/>
              </a:rPr>
              <a:t> bar to create one.</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72632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t="-1" b="-3364"/>
          <a:stretch/>
        </p:blipFill>
        <p:spPr>
          <a:xfrm>
            <a:off x="350837" y="1649049"/>
            <a:ext cx="8924126" cy="2534013"/>
          </a:xfrm>
          <a:prstGeom prst="rect">
            <a:avLst/>
          </a:prstGeom>
          <a:ln>
            <a:solidFill>
              <a:schemeClr val="bg1">
                <a:lumMod val="85000"/>
              </a:schemeClr>
            </a:solidFill>
          </a:ln>
        </p:spPr>
      </p:pic>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a:t>check out </a:t>
            </a:r>
            <a:r>
              <a:rPr lang="en-US" sz="4400" dirty="0" smtClean="0"/>
              <a:t>the business process for leads</a:t>
            </a:r>
            <a:endParaRPr lang="en-US" sz="4400" dirty="0"/>
          </a:p>
        </p:txBody>
      </p:sp>
      <p:sp>
        <p:nvSpPr>
          <p:cNvPr id="15" name="Rectangle 14"/>
          <p:cNvSpPr/>
          <p:nvPr/>
        </p:nvSpPr>
        <p:spPr>
          <a:xfrm>
            <a:off x="250572" y="1006384"/>
            <a:ext cx="8482265" cy="892552"/>
          </a:xfrm>
          <a:prstGeom prst="rect">
            <a:avLst/>
          </a:prstGeom>
        </p:spPr>
        <p:txBody>
          <a:bodyPr wrap="square">
            <a:spAutoFit/>
          </a:bodyPr>
          <a:lstStyle/>
          <a:p>
            <a:pPr>
              <a:spcBef>
                <a:spcPts val="1200"/>
              </a:spcBef>
            </a:pPr>
            <a:r>
              <a:rPr lang="en-US" sz="1400" dirty="0" smtClean="0">
                <a:latin typeface="Segoe UI" panose="020B0502040204020203" pitchFamily="34" charset="0"/>
                <a:ea typeface="Segoe UI" panose="020B0502040204020203" pitchFamily="34" charset="0"/>
                <a:cs typeface="Segoe UI" panose="020B0502040204020203" pitchFamily="34" charset="0"/>
              </a:rPr>
              <a:t>When you work with a lead, the process bar shows </a:t>
            </a:r>
            <a:r>
              <a:rPr lang="en-US" sz="1400" dirty="0">
                <a:latin typeface="Segoe UI" panose="020B0502040204020203" pitchFamily="34" charset="0"/>
                <a:ea typeface="Segoe UI" panose="020B0502040204020203" pitchFamily="34" charset="0"/>
                <a:cs typeface="Segoe UI" panose="020B0502040204020203" pitchFamily="34" charset="0"/>
              </a:rPr>
              <a:t>you </a:t>
            </a:r>
            <a:r>
              <a:rPr lang="en-US" sz="1400" dirty="0" smtClean="0">
                <a:latin typeface="Segoe UI" panose="020B0502040204020203" pitchFamily="34" charset="0"/>
                <a:ea typeface="Segoe UI" panose="020B0502040204020203" pitchFamily="34" charset="0"/>
                <a:cs typeface="Segoe UI" panose="020B0502040204020203" pitchFamily="34" charset="0"/>
              </a:rPr>
              <a:t>all the </a:t>
            </a:r>
            <a:r>
              <a:rPr lang="en-US" sz="1400" dirty="0">
                <a:latin typeface="Segoe UI" panose="020B0502040204020203" pitchFamily="34" charset="0"/>
                <a:ea typeface="Segoe UI" panose="020B0502040204020203" pitchFamily="34" charset="0"/>
                <a:cs typeface="Segoe UI" panose="020B0502040204020203" pitchFamily="34" charset="0"/>
              </a:rPr>
              <a:t>steps you </a:t>
            </a:r>
            <a:r>
              <a:rPr lang="en-US" sz="1400" dirty="0" smtClean="0">
                <a:latin typeface="Segoe UI" panose="020B0502040204020203" pitchFamily="34" charset="0"/>
                <a:ea typeface="Segoe UI" panose="020B0502040204020203" pitchFamily="34" charset="0"/>
                <a:cs typeface="Segoe UI" panose="020B0502040204020203" pitchFamily="34" charset="0"/>
              </a:rPr>
              <a:t>need to follow to complete each stage successfully. It’s your </a:t>
            </a:r>
            <a:r>
              <a:rPr lang="en-US" sz="1400" dirty="0">
                <a:latin typeface="Segoe UI" panose="020B0502040204020203" pitchFamily="34" charset="0"/>
                <a:ea typeface="Segoe UI" panose="020B0502040204020203" pitchFamily="34" charset="0"/>
                <a:cs typeface="Segoe UI" panose="020B0502040204020203" pitchFamily="34" charset="0"/>
              </a:rPr>
              <a:t>roadmap to getting </a:t>
            </a:r>
            <a:r>
              <a:rPr lang="en-US" sz="1400" dirty="0" smtClean="0">
                <a:latin typeface="Segoe UI" panose="020B0502040204020203" pitchFamily="34" charset="0"/>
                <a:ea typeface="Segoe UI" panose="020B0502040204020203" pitchFamily="34" charset="0"/>
                <a:cs typeface="Segoe UI" panose="020B0502040204020203" pitchFamily="34" charset="0"/>
              </a:rPr>
              <a:t>things done.</a:t>
            </a:r>
            <a:endParaRPr lang="en-US" sz="1400" dirty="0">
              <a:latin typeface="Segoe UI" panose="020B0502040204020203" pitchFamily="34" charset="0"/>
              <a:ea typeface="Segoe UI" panose="020B0502040204020203" pitchFamily="34" charset="0"/>
              <a:cs typeface="Segoe UI" panose="020B0502040204020203" pitchFamily="34" charset="0"/>
            </a:endParaRPr>
          </a:p>
          <a:p>
            <a:pPr>
              <a:spcBef>
                <a:spcPts val="1200"/>
              </a:spcBef>
            </a:pPr>
            <a:r>
              <a:rPr lang="en-US" sz="1400" dirty="0">
                <a:latin typeface="Segoe UI" panose="020B0502040204020203" pitchFamily="34" charset="0"/>
                <a:ea typeface="Segoe UI" panose="020B0502040204020203" pitchFamily="34" charset="0"/>
                <a:cs typeface="Segoe UI" panose="020B0502040204020203" pitchFamily="34" charset="0"/>
              </a:rPr>
              <a:t> </a:t>
            </a:r>
          </a:p>
        </p:txBody>
      </p:sp>
      <p:sp>
        <p:nvSpPr>
          <p:cNvPr id="4" name="Line Callout 1 (Accent Bar) 3"/>
          <p:cNvSpPr/>
          <p:nvPr/>
        </p:nvSpPr>
        <p:spPr bwMode="auto">
          <a:xfrm flipH="1">
            <a:off x="5989637" y="4418393"/>
            <a:ext cx="2215900" cy="954107"/>
          </a:xfrm>
          <a:prstGeom prst="accentCallout1">
            <a:avLst>
              <a:gd name="adj1" fmla="val 49005"/>
              <a:gd name="adj2" fmla="val 102114"/>
              <a:gd name="adj3" fmla="val -154961"/>
              <a:gd name="adj4" fmla="val 242249"/>
            </a:avLst>
          </a:prstGeom>
          <a:ln>
            <a:solidFill>
              <a:schemeClr val="accent5"/>
            </a:solidFill>
            <a:tailEnd type="diamond"/>
          </a:ln>
        </p:spPr>
        <p:txBody>
          <a:bodyPr wrap="square">
            <a:spAutoFit/>
          </a:bodyPr>
          <a:lstStyle/>
          <a:p>
            <a:r>
              <a:rPr lang="en-US" sz="1400" dirty="0" smtClean="0">
                <a:solidFill>
                  <a:schemeClr val="tx1"/>
                </a:solidFill>
                <a:latin typeface="Segoe UI" panose="020B0502040204020203" pitchFamily="34" charset="0"/>
                <a:ea typeface="Segoe UI" panose="020B0502040204020203" pitchFamily="34" charset="0"/>
                <a:cs typeface="Segoe UI" panose="020B0502040204020203" pitchFamily="34" charset="0"/>
              </a:rPr>
              <a:t>A lock indicates </a:t>
            </a:r>
            <a:r>
              <a:rPr lang="en-US" sz="1400" dirty="0">
                <a:solidFill>
                  <a:schemeClr val="tx1"/>
                </a:solidFill>
                <a:latin typeface="Segoe UI" panose="020B0502040204020203" pitchFamily="34" charset="0"/>
                <a:ea typeface="Segoe UI" panose="020B0502040204020203" pitchFamily="34" charset="0"/>
                <a:cs typeface="Segoe UI" panose="020B0502040204020203" pitchFamily="34" charset="0"/>
              </a:rPr>
              <a:t>that </a:t>
            </a:r>
            <a:r>
              <a:rPr lang="en-US" sz="1400" dirty="0" smtClean="0">
                <a:solidFill>
                  <a:schemeClr val="tx1"/>
                </a:solidFill>
                <a:latin typeface="Segoe UI" panose="020B0502040204020203" pitchFamily="34" charset="0"/>
                <a:ea typeface="Segoe UI" panose="020B0502040204020203" pitchFamily="34" charset="0"/>
                <a:cs typeface="Segoe UI" panose="020B0502040204020203" pitchFamily="34" charset="0"/>
              </a:rPr>
              <a:t>this stage moves the lead to another record type, such as an opportunity.</a:t>
            </a:r>
            <a:endParaRPr lang="en-US" sz="1400" dirty="0">
              <a:solidFill>
                <a:schemeClr val="tx1"/>
              </a:solidFill>
              <a:latin typeface="Segoe UI" panose="020B0502040204020203" pitchFamily="34" charset="0"/>
              <a:ea typeface="Segoe UI" panose="020B0502040204020203" pitchFamily="34" charset="0"/>
              <a:cs typeface="Segoe UI" panose="020B0502040204020203" pitchFamily="34" charset="0"/>
            </a:endParaRPr>
          </a:p>
        </p:txBody>
      </p:sp>
      <p:sp>
        <p:nvSpPr>
          <p:cNvPr id="19" name="Line Callout 1 (Accent Bar) 18"/>
          <p:cNvSpPr/>
          <p:nvPr/>
        </p:nvSpPr>
        <p:spPr bwMode="auto">
          <a:xfrm>
            <a:off x="2408237" y="4443211"/>
            <a:ext cx="1453918" cy="738664"/>
          </a:xfrm>
          <a:prstGeom prst="accentCallout1">
            <a:avLst>
              <a:gd name="adj1" fmla="val 61347"/>
              <a:gd name="adj2" fmla="val 3281"/>
              <a:gd name="adj3" fmla="val -228742"/>
              <a:gd name="adj4" fmla="val -137055"/>
            </a:avLst>
          </a:prstGeom>
          <a:ln>
            <a:solidFill>
              <a:schemeClr val="accent5"/>
            </a:solidFill>
            <a:tailEnd type="diamond"/>
          </a:ln>
        </p:spPr>
        <p:txBody>
          <a:bodyPr wrap="square">
            <a:spAutoFit/>
          </a:bodyPr>
          <a:lstStyle/>
          <a:p>
            <a:r>
              <a:rPr lang="en-US" sz="1400" dirty="0">
                <a:latin typeface="Segoe UI" panose="020B0502040204020203" pitchFamily="34" charset="0"/>
                <a:ea typeface="Segoe UI" panose="020B0502040204020203" pitchFamily="34" charset="0"/>
                <a:cs typeface="Segoe UI" panose="020B0502040204020203" pitchFamily="34" charset="0"/>
              </a:rPr>
              <a:t>A</a:t>
            </a:r>
            <a:r>
              <a:rPr lang="en-US" sz="1400" dirty="0" smtClean="0">
                <a:latin typeface="Segoe UI" panose="020B0502040204020203" pitchFamily="34" charset="0"/>
                <a:ea typeface="Segoe UI" panose="020B0502040204020203" pitchFamily="34" charset="0"/>
                <a:cs typeface="Segoe UI" panose="020B0502040204020203" pitchFamily="34" charset="0"/>
              </a:rPr>
              <a:t> flag indicates the c</a:t>
            </a:r>
            <a:r>
              <a:rPr lang="en-US" sz="1400" dirty="0" smtClean="0">
                <a:solidFill>
                  <a:schemeClr val="tx1"/>
                </a:solidFill>
                <a:latin typeface="Segoe UI" panose="020B0502040204020203" pitchFamily="34" charset="0"/>
                <a:ea typeface="Segoe UI" panose="020B0502040204020203" pitchFamily="34" charset="0"/>
                <a:cs typeface="Segoe UI" panose="020B0502040204020203" pitchFamily="34" charset="0"/>
              </a:rPr>
              <a:t>urrent stage.</a:t>
            </a:r>
          </a:p>
        </p:txBody>
      </p:sp>
      <p:sp>
        <p:nvSpPr>
          <p:cNvPr id="22" name="Line Callout 1 (Accent Bar) 21"/>
          <p:cNvSpPr/>
          <p:nvPr/>
        </p:nvSpPr>
        <p:spPr bwMode="auto">
          <a:xfrm>
            <a:off x="3975444" y="4430141"/>
            <a:ext cx="1612958" cy="739898"/>
          </a:xfrm>
          <a:prstGeom prst="accentCallout1">
            <a:avLst>
              <a:gd name="adj1" fmla="val 28921"/>
              <a:gd name="adj2" fmla="val -129"/>
              <a:gd name="adj3" fmla="val -178721"/>
              <a:gd name="adj4" fmla="val -121227"/>
            </a:avLst>
          </a:prstGeom>
          <a:ln>
            <a:solidFill>
              <a:schemeClr val="accent5"/>
            </a:solidFill>
            <a:tailEnd type="diamond"/>
          </a:ln>
        </p:spPr>
        <p:txBody>
          <a:bodyPr wrap="square">
            <a:spAutoFit/>
          </a:bodyPr>
          <a:lstStyle/>
          <a:p>
            <a:r>
              <a:rPr lang="en-US" sz="1400" dirty="0" smtClean="0">
                <a:solidFill>
                  <a:schemeClr val="tx1"/>
                </a:solidFill>
                <a:latin typeface="Segoe UI" panose="020B0502040204020203" pitchFamily="34" charset="0"/>
                <a:ea typeface="Segoe UI" panose="020B0502040204020203" pitchFamily="34" charset="0"/>
                <a:cs typeface="Segoe UI" panose="020B0502040204020203" pitchFamily="34" charset="0"/>
              </a:rPr>
              <a:t>A </a:t>
            </a:r>
            <a:r>
              <a:rPr lang="en-US" sz="1400" dirty="0">
                <a:solidFill>
                  <a:schemeClr val="tx1"/>
                </a:solidFill>
                <a:latin typeface="Segoe UI" panose="020B0502040204020203" pitchFamily="34" charset="0"/>
                <a:ea typeface="Segoe UI" panose="020B0502040204020203" pitchFamily="34" charset="0"/>
                <a:cs typeface="Segoe UI" panose="020B0502040204020203" pitchFamily="34" charset="0"/>
              </a:rPr>
              <a:t>check </a:t>
            </a:r>
            <a:r>
              <a:rPr lang="en-US" sz="1400" dirty="0" smtClean="0">
                <a:solidFill>
                  <a:schemeClr val="tx1"/>
                </a:solidFill>
                <a:latin typeface="Segoe UI" panose="020B0502040204020203" pitchFamily="34" charset="0"/>
                <a:ea typeface="Segoe UI" panose="020B0502040204020203" pitchFamily="34" charset="0"/>
                <a:cs typeface="Segoe UI" panose="020B0502040204020203" pitchFamily="34" charset="0"/>
              </a:rPr>
              <a:t>mark indicates that the step is complete.</a:t>
            </a:r>
            <a:endParaRPr lang="en-US" sz="1400" dirty="0">
              <a:solidFill>
                <a:schemeClr val="tx1"/>
              </a:solidFill>
              <a:latin typeface="Segoe UI" panose="020B0502040204020203" pitchFamily="34" charset="0"/>
              <a:ea typeface="Segoe UI" panose="020B0502040204020203" pitchFamily="34" charset="0"/>
              <a:cs typeface="Segoe UI" panose="020B0502040204020203" pitchFamily="34" charset="0"/>
            </a:endParaRPr>
          </a:p>
        </p:txBody>
      </p:sp>
      <p:sp>
        <p:nvSpPr>
          <p:cNvPr id="8" name="Line Callout 1 (Accent Bar) 7"/>
          <p:cNvSpPr/>
          <p:nvPr/>
        </p:nvSpPr>
        <p:spPr bwMode="auto">
          <a:xfrm>
            <a:off x="655637" y="4430141"/>
            <a:ext cx="1612958" cy="954107"/>
          </a:xfrm>
          <a:prstGeom prst="accentCallout1">
            <a:avLst>
              <a:gd name="adj1" fmla="val 28921"/>
              <a:gd name="adj2" fmla="val -129"/>
              <a:gd name="adj3" fmla="val -72218"/>
              <a:gd name="adj4" fmla="val -5719"/>
            </a:avLst>
          </a:prstGeom>
          <a:ln>
            <a:solidFill>
              <a:schemeClr val="accent5"/>
            </a:solidFill>
            <a:tailEnd type="diamond"/>
          </a:ln>
        </p:spPr>
        <p:txBody>
          <a:bodyPr wrap="square">
            <a:spAutoFit/>
          </a:bodyPr>
          <a:lstStyle/>
          <a:p>
            <a:r>
              <a:rPr lang="en-US" sz="1400" dirty="0" smtClean="0">
                <a:solidFill>
                  <a:schemeClr val="tx1"/>
                </a:solidFill>
                <a:latin typeface="Segoe UI" panose="020B0502040204020203" pitchFamily="34" charset="0"/>
                <a:ea typeface="Segoe UI" panose="020B0502040204020203" pitchFamily="34" charset="0"/>
                <a:cs typeface="Segoe UI" panose="020B0502040204020203" pitchFamily="34" charset="0"/>
              </a:rPr>
              <a:t>An asterisk indicates that a field or step is required.</a:t>
            </a:r>
            <a:endParaRPr lang="en-US" sz="1400" dirty="0">
              <a:solidFill>
                <a:schemeClr val="tx1"/>
              </a:solidFill>
              <a:latin typeface="Segoe UI" panose="020B0502040204020203" pitchFamily="34" charset="0"/>
              <a:ea typeface="Segoe UI" panose="020B0502040204020203" pitchFamily="34" charset="0"/>
              <a:cs typeface="Segoe UI" panose="020B0502040204020203" pitchFamily="34" charset="0"/>
            </a:endParaRPr>
          </a:p>
        </p:txBody>
      </p:sp>
      <p:sp>
        <p:nvSpPr>
          <p:cNvPr id="3" name="Rectangle 2"/>
          <p:cNvSpPr/>
          <p:nvPr/>
        </p:nvSpPr>
        <p:spPr bwMode="auto">
          <a:xfrm>
            <a:off x="2408237" y="2354262"/>
            <a:ext cx="762000" cy="3048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1924049" y="3734025"/>
            <a:ext cx="280307" cy="762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1706110" y="3861932"/>
            <a:ext cx="247875" cy="762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028046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a:t>e</a:t>
            </a:r>
            <a:r>
              <a:rPr lang="en-US" sz="4400" dirty="0" smtClean="0"/>
              <a:t>nter data to complete each step</a:t>
            </a:r>
            <a:endParaRPr lang="en-US" sz="4400" dirty="0"/>
          </a:p>
        </p:txBody>
      </p:sp>
      <p:sp>
        <p:nvSpPr>
          <p:cNvPr id="14" name="TextBox 13"/>
          <p:cNvSpPr txBox="1"/>
          <p:nvPr/>
        </p:nvSpPr>
        <p:spPr>
          <a:xfrm>
            <a:off x="1722437" y="4183062"/>
            <a:ext cx="4038600" cy="738664"/>
          </a:xfrm>
          <a:prstGeom prst="rect">
            <a:avLst/>
          </a:prstGeom>
        </p:spPr>
        <p:txBody>
          <a:bodyPr wrap="square">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r>
              <a:rPr lang="en-US" dirty="0"/>
              <a:t>Click or tap a field for a step to enter </a:t>
            </a:r>
            <a:r>
              <a:rPr lang="en-US" dirty="0" smtClean="0"/>
              <a:t>data. </a:t>
            </a:r>
            <a:br>
              <a:rPr lang="en-US" dirty="0" smtClean="0"/>
            </a:br>
            <a:r>
              <a:rPr lang="en-US" dirty="0" smtClean="0"/>
              <a:t>Steps automatically receive a check mark when you complete them.</a:t>
            </a:r>
            <a:endParaRPr lang="en-US" dirty="0"/>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b="9069"/>
          <a:stretch/>
        </p:blipFill>
        <p:spPr>
          <a:xfrm>
            <a:off x="350837" y="1649049"/>
            <a:ext cx="8924126" cy="2229213"/>
          </a:xfrm>
          <a:prstGeom prst="rect">
            <a:avLst/>
          </a:prstGeom>
          <a:ln>
            <a:solidFill>
              <a:schemeClr val="bg1">
                <a:lumMod val="85000"/>
              </a:schemeClr>
            </a:solidFill>
          </a:ln>
        </p:spPr>
      </p:pic>
      <p:sp>
        <p:nvSpPr>
          <p:cNvPr id="8" name="TextBox 7"/>
          <p:cNvSpPr txBox="1"/>
          <p:nvPr/>
        </p:nvSpPr>
        <p:spPr>
          <a:xfrm>
            <a:off x="1265237" y="4088598"/>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1</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1437" y="2887662"/>
            <a:ext cx="365730" cy="365730"/>
          </a:xfrm>
          <a:prstGeom prst="rect">
            <a:avLst/>
          </a:prstGeom>
        </p:spPr>
      </p:pic>
      <p:sp>
        <p:nvSpPr>
          <p:cNvPr id="10" name="Rectangle 9"/>
          <p:cNvSpPr/>
          <p:nvPr/>
        </p:nvSpPr>
        <p:spPr>
          <a:xfrm>
            <a:off x="250573" y="1006384"/>
            <a:ext cx="7948864" cy="307777"/>
          </a:xfrm>
          <a:prstGeom prst="rect">
            <a:avLst/>
          </a:prstGeom>
        </p:spPr>
        <p:txBody>
          <a:bodyPr wrap="square">
            <a:spAutoFit/>
          </a:bodyPr>
          <a:lstStyle/>
          <a:p>
            <a:pPr>
              <a:spcBef>
                <a:spcPts val="1200"/>
              </a:spcBef>
            </a:pPr>
            <a:r>
              <a:rPr lang="en-US" sz="1400" dirty="0" smtClean="0">
                <a:latin typeface="Segoe UI" panose="020B0502040204020203" pitchFamily="34" charset="0"/>
                <a:ea typeface="Segoe UI" panose="020B0502040204020203" pitchFamily="34" charset="0"/>
                <a:cs typeface="Segoe UI" panose="020B0502040204020203" pitchFamily="34" charset="0"/>
              </a:rPr>
              <a:t>You can edit fields directly on the process bar.</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sp>
        <p:nvSpPr>
          <p:cNvPr id="9" name="Rectangle 8"/>
          <p:cNvSpPr/>
          <p:nvPr/>
        </p:nvSpPr>
        <p:spPr bwMode="auto">
          <a:xfrm>
            <a:off x="2418522" y="2377439"/>
            <a:ext cx="769951" cy="23854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442275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MicrosoftDyamics_Template_4x3_Light">
  <a:themeElements>
    <a:clrScheme name="Custom 7">
      <a:dk1>
        <a:srgbClr val="292929"/>
      </a:dk1>
      <a:lt1>
        <a:srgbClr val="FFFFFF"/>
      </a:lt1>
      <a:dk2>
        <a:srgbClr val="002050"/>
      </a:dk2>
      <a:lt2>
        <a:srgbClr val="DDDDDD"/>
      </a:lt2>
      <a:accent1>
        <a:srgbClr val="002050"/>
      </a:accent1>
      <a:accent2>
        <a:srgbClr val="00187A"/>
      </a:accent2>
      <a:accent3>
        <a:srgbClr val="BAD80A"/>
      </a:accent3>
      <a:accent4>
        <a:srgbClr val="7FBA00"/>
      </a:accent4>
      <a:accent5>
        <a:srgbClr val="FF8C00"/>
      </a:accent5>
      <a:accent6>
        <a:srgbClr val="EB3C00"/>
      </a:accent6>
      <a:hlink>
        <a:srgbClr val="00205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w="28575">
          <a:headEnd type="none"/>
          <a:tailEnd type="triangle"/>
        </a:ln>
      </a:spPr>
      <a:bodyPr/>
      <a:lstStyle/>
      <a:style>
        <a:lnRef idx="1">
          <a:schemeClr val="accent5"/>
        </a:lnRef>
        <a:fillRef idx="0">
          <a:schemeClr val="accent5"/>
        </a:fillRef>
        <a:effectRef idx="0">
          <a:schemeClr val="accent5"/>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MicrosoftDyamics_Template_4x3_Light</Template>
  <TotalTime>0</TotalTime>
  <Words>581</Words>
  <Application>Microsoft Office PowerPoint</Application>
  <PresentationFormat>Custom</PresentationFormat>
  <Paragraphs>81</Paragraphs>
  <Slides>13</Slides>
  <Notes>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MicrosoftDyamics_Template_4x3_Light</vt:lpstr>
      <vt:lpstr>Business processes</vt:lpstr>
      <vt:lpstr>handle all the important details</vt:lpstr>
      <vt:lpstr>check out the process bar</vt:lpstr>
      <vt:lpstr>look at an example</vt:lpstr>
      <vt:lpstr>first, go to the sales work area</vt:lpstr>
      <vt:lpstr>…then go to leads</vt:lpstr>
      <vt:lpstr>…and then select an existing lead</vt:lpstr>
      <vt:lpstr>check out the business process for leads</vt:lpstr>
      <vt:lpstr>enter data to complete each step</vt:lpstr>
      <vt:lpstr>visualize your progress</vt:lpstr>
      <vt:lpstr>advance through the stages</vt:lpstr>
      <vt:lpstr>switch to another business process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2013-04-03T23:33:51Z</dcterms:created>
  <dcterms:modified xsi:type="dcterms:W3CDTF">2015-02-07T00:14:55Z</dcterms:modified>
</cp:coreProperties>
</file>