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3.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1.xml" ContentType="application/vnd.openxmlformats-officedocument.presentationml.tags+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082" r:id="rId1"/>
    <p:sldMasterId id="2147484213" r:id="rId2"/>
    <p:sldMasterId id="2147484225" r:id="rId3"/>
    <p:sldMasterId id="2147484260" r:id="rId4"/>
  </p:sldMasterIdLst>
  <p:notesMasterIdLst>
    <p:notesMasterId r:id="rId71"/>
  </p:notesMasterIdLst>
  <p:handoutMasterIdLst>
    <p:handoutMasterId r:id="rId72"/>
  </p:handoutMasterIdLst>
  <p:sldIdLst>
    <p:sldId id="1186" r:id="rId5"/>
    <p:sldId id="1325" r:id="rId6"/>
    <p:sldId id="1203" r:id="rId7"/>
    <p:sldId id="1296" r:id="rId8"/>
    <p:sldId id="1320" r:id="rId9"/>
    <p:sldId id="1277" r:id="rId10"/>
    <p:sldId id="1217" r:id="rId11"/>
    <p:sldId id="1294" r:id="rId12"/>
    <p:sldId id="1216" r:id="rId13"/>
    <p:sldId id="1297" r:id="rId14"/>
    <p:sldId id="1318" r:id="rId15"/>
    <p:sldId id="1326" r:id="rId16"/>
    <p:sldId id="1299" r:id="rId17"/>
    <p:sldId id="1278" r:id="rId18"/>
    <p:sldId id="1270" r:id="rId19"/>
    <p:sldId id="1279" r:id="rId20"/>
    <p:sldId id="1319" r:id="rId21"/>
    <p:sldId id="1283" r:id="rId22"/>
    <p:sldId id="1280" r:id="rId23"/>
    <p:sldId id="1267" r:id="rId24"/>
    <p:sldId id="1301" r:id="rId25"/>
    <p:sldId id="1303" r:id="rId26"/>
    <p:sldId id="1284" r:id="rId27"/>
    <p:sldId id="1300" r:id="rId28"/>
    <p:sldId id="1288" r:id="rId29"/>
    <p:sldId id="1272" r:id="rId30"/>
    <p:sldId id="1302" r:id="rId31"/>
    <p:sldId id="1322" r:id="rId32"/>
    <p:sldId id="1304" r:id="rId33"/>
    <p:sldId id="1305" r:id="rId34"/>
    <p:sldId id="1306" r:id="rId35"/>
    <p:sldId id="1307" r:id="rId36"/>
    <p:sldId id="1308" r:id="rId37"/>
    <p:sldId id="1309" r:id="rId38"/>
    <p:sldId id="1310" r:id="rId39"/>
    <p:sldId id="1311" r:id="rId40"/>
    <p:sldId id="1312" r:id="rId41"/>
    <p:sldId id="1313" r:id="rId42"/>
    <p:sldId id="1314" r:id="rId43"/>
    <p:sldId id="1315" r:id="rId44"/>
    <p:sldId id="1316" r:id="rId45"/>
    <p:sldId id="1291" r:id="rId46"/>
    <p:sldId id="1238" r:id="rId47"/>
    <p:sldId id="1240" r:id="rId48"/>
    <p:sldId id="1239" r:id="rId49"/>
    <p:sldId id="1261" r:id="rId50"/>
    <p:sldId id="1262" r:id="rId51"/>
    <p:sldId id="1263" r:id="rId52"/>
    <p:sldId id="1244" r:id="rId53"/>
    <p:sldId id="1211" r:id="rId54"/>
    <p:sldId id="1321" r:id="rId55"/>
    <p:sldId id="1237" r:id="rId56"/>
    <p:sldId id="1224" r:id="rId57"/>
    <p:sldId id="1223" r:id="rId58"/>
    <p:sldId id="1222" r:id="rId59"/>
    <p:sldId id="1226" r:id="rId60"/>
    <p:sldId id="1221" r:id="rId61"/>
    <p:sldId id="1218" r:id="rId62"/>
    <p:sldId id="1220" r:id="rId63"/>
    <p:sldId id="1219" r:id="rId64"/>
    <p:sldId id="1230" r:id="rId65"/>
    <p:sldId id="1231" r:id="rId66"/>
    <p:sldId id="1229" r:id="rId67"/>
    <p:sldId id="1234" r:id="rId68"/>
    <p:sldId id="1273" r:id="rId69"/>
    <p:sldId id="1168" r:id="rId70"/>
  </p:sldIdLst>
  <p:sldSz cx="9693275" cy="6994525"/>
  <p:notesSz cx="6881813" cy="92964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ECA07078-A93A-4F03-94CE-DE87FF17E35A}">
          <p14:sldIdLst>
            <p14:sldId id="1186"/>
            <p14:sldId id="1325"/>
            <p14:sldId id="1203"/>
            <p14:sldId id="1296"/>
            <p14:sldId id="1320"/>
            <p14:sldId id="1277"/>
          </p14:sldIdLst>
        </p14:section>
        <p14:section name="Tell them how it works" id="{E461CF02-E935-43C6-816B-856C559181D1}">
          <p14:sldIdLst>
            <p14:sldId id="1217"/>
            <p14:sldId id="1294"/>
            <p14:sldId id="1216"/>
            <p14:sldId id="1297"/>
            <p14:sldId id="1318"/>
            <p14:sldId id="1326"/>
          </p14:sldIdLst>
        </p14:section>
        <p14:section name="Sales use cases" id="{A2848B62-D5ED-4094-9512-1ECD91A74907}">
          <p14:sldIdLst>
            <p14:sldId id="1299"/>
            <p14:sldId id="1278"/>
            <p14:sldId id="1270"/>
            <p14:sldId id="1279"/>
            <p14:sldId id="1319"/>
            <p14:sldId id="1283"/>
            <p14:sldId id="1280"/>
            <p14:sldId id="1267"/>
          </p14:sldIdLst>
        </p14:section>
        <p14:section name="Marketing / brand use cases" id="{4CA7A510-8492-41C7-9725-9E02EBD94452}">
          <p14:sldIdLst>
            <p14:sldId id="1301"/>
            <p14:sldId id="1303"/>
            <p14:sldId id="1284"/>
          </p14:sldIdLst>
        </p14:section>
        <p14:section name="Service use cases" id="{762E214D-83B3-477B-A1A0-77418E25069F}">
          <p14:sldIdLst>
            <p14:sldId id="1300"/>
            <p14:sldId id="1288"/>
            <p14:sldId id="1272"/>
            <p14:sldId id="1302"/>
          </p14:sldIdLst>
        </p14:section>
        <p14:section name="Social listening: add a chart to a dashboard" id="{ADA6CE37-0FAD-4070-ACA0-DC117CC65D62}">
          <p14:sldIdLst>
            <p14:sldId id="1322"/>
            <p14:sldId id="1304"/>
            <p14:sldId id="1305"/>
            <p14:sldId id="1306"/>
            <p14:sldId id="1307"/>
            <p14:sldId id="1308"/>
            <p14:sldId id="1309"/>
            <p14:sldId id="1310"/>
            <p14:sldId id="1311"/>
            <p14:sldId id="1312"/>
            <p14:sldId id="1313"/>
            <p14:sldId id="1314"/>
            <p14:sldId id="1315"/>
            <p14:sldId id="1316"/>
          </p14:sldIdLst>
        </p14:section>
        <p14:section name="Social listening for sales: add a chart to an account" id="{057086ED-33AD-41BF-8EC4-DFF2AE65DB42}">
          <p14:sldIdLst>
            <p14:sldId id="1291"/>
            <p14:sldId id="1238"/>
            <p14:sldId id="1240"/>
            <p14:sldId id="1239"/>
            <p14:sldId id="1261"/>
            <p14:sldId id="1262"/>
            <p14:sldId id="1263"/>
            <p14:sldId id="1244"/>
          </p14:sldIdLst>
        </p14:section>
        <p14:section name="Social listening: gallery of charts" id="{C065388F-E821-4F91-9269-129D5A6619E0}">
          <p14:sldIdLst>
            <p14:sldId id="1211"/>
            <p14:sldId id="1321"/>
            <p14:sldId id="1237"/>
            <p14:sldId id="1224"/>
            <p14:sldId id="1223"/>
            <p14:sldId id="1222"/>
            <p14:sldId id="1226"/>
            <p14:sldId id="1221"/>
            <p14:sldId id="1218"/>
            <p14:sldId id="1220"/>
            <p14:sldId id="1219"/>
            <p14:sldId id="1230"/>
            <p14:sldId id="1231"/>
            <p14:sldId id="1229"/>
            <p14:sldId id="1234"/>
            <p14:sldId id="1273"/>
            <p14:sldId id="1168"/>
          </p14:sldIdLst>
        </p14:section>
      </p14:sectionLst>
    </p:ex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195">
          <p15:clr>
            <a:srgbClr val="A4A3A4"/>
          </p15:clr>
        </p15:guide>
        <p15:guide id="6" orient="horz" pos="3055">
          <p15:clr>
            <a:srgbClr val="A4A3A4"/>
          </p15:clr>
        </p15:guide>
        <p15:guide id="7" orient="horz" pos="1915">
          <p15:clr>
            <a:srgbClr val="A4A3A4"/>
          </p15:clr>
        </p15:guide>
        <p15:guide id="8" orient="horz" pos="3643" userDrawn="1">
          <p15:clr>
            <a:srgbClr val="A4A3A4"/>
          </p15:clr>
        </p15:guide>
        <p15:guide id="9" orient="horz" pos="907">
          <p15:clr>
            <a:srgbClr val="A4A3A4"/>
          </p15:clr>
        </p15:guide>
        <p15:guide id="10" orient="horz" pos="1051">
          <p15:clr>
            <a:srgbClr val="A4A3A4"/>
          </p15:clr>
        </p15:guide>
        <p15:guide id="11" pos="2429" userDrawn="1">
          <p15:clr>
            <a:srgbClr val="A4A3A4"/>
          </p15:clr>
        </p15:guide>
        <p15:guide id="13" pos="5957">
          <p15:clr>
            <a:srgbClr val="A4A3A4"/>
          </p15:clr>
        </p15:guide>
        <p15:guide id="17" pos="6101" userDrawn="1">
          <p15:clr>
            <a:srgbClr val="A4A3A4"/>
          </p15:clr>
        </p15:guide>
        <p15:guide id="22" pos="77">
          <p15:clr>
            <a:srgbClr val="A4A3A4"/>
          </p15:clr>
        </p15:guide>
      </p15:sldGuideLst>
    </p:ext>
    <p:ext uri="{2D200454-40CA-4A62-9FC3-DE9A4176ACB9}">
      <p15:notesGuideLst xmlns:p15="http://schemas.microsoft.com/office/powerpoint/2012/main" xmlns="">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23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C00"/>
    <a:srgbClr val="FCF100"/>
    <a:srgbClr val="FCD116"/>
    <a:srgbClr val="00D8CC"/>
    <a:srgbClr val="00BCF2"/>
    <a:srgbClr val="FD8C00"/>
    <a:srgbClr val="00FFFF"/>
    <a:srgbClr val="CC00CC"/>
    <a:srgbClr val="FFFFFF"/>
    <a:srgbClr val="0D21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3701" autoAdjust="0"/>
    <p:restoredTop sz="91388" autoAdjust="0"/>
  </p:normalViewPr>
  <p:slideViewPr>
    <p:cSldViewPr snapToGrid="0">
      <p:cViewPr>
        <p:scale>
          <a:sx n="66" d="100"/>
          <a:sy n="66" d="100"/>
        </p:scale>
        <p:origin x="-864" y="-125"/>
      </p:cViewPr>
      <p:guideLst>
        <p:guide orient="horz" pos="187"/>
        <p:guide orient="horz" pos="763"/>
        <p:guide orient="horz" pos="1339"/>
        <p:guide orient="horz" pos="2491"/>
        <p:guide orient="horz" pos="4195"/>
        <p:guide orient="horz" pos="3055"/>
        <p:guide orient="horz" pos="1915"/>
        <p:guide orient="horz" pos="3643"/>
        <p:guide orient="horz" pos="907"/>
        <p:guide orient="horz" pos="1051"/>
        <p:guide pos="2429"/>
        <p:guide pos="5957"/>
        <p:guide pos="6101"/>
        <p:guide pos="77"/>
      </p:guideLst>
    </p:cSldViewPr>
  </p:slideViewPr>
  <p:outlineViewPr>
    <p:cViewPr>
      <p:scale>
        <a:sx n="33" d="100"/>
        <a:sy n="33" d="100"/>
      </p:scale>
      <p:origin x="0" y="1794"/>
    </p:cViewPr>
    <p:sldLst>
      <p:sld r:id="rId1" collapse="1"/>
      <p:sld r:id="rId2" collapse="1"/>
      <p:sld r:id="rId3" collapse="1"/>
      <p:sld r:id="rId4" collapse="1"/>
      <p:sld r:id="rId5" collapse="1"/>
    </p:sldLst>
  </p:outlineViewPr>
  <p:notesTextViewPr>
    <p:cViewPr>
      <p:scale>
        <a:sx n="3" d="2"/>
        <a:sy n="3" d="2"/>
      </p:scale>
      <p:origin x="0" y="0"/>
    </p:cViewPr>
  </p:notesTextViewPr>
  <p:sorterViewPr>
    <p:cViewPr>
      <p:scale>
        <a:sx n="84" d="100"/>
        <a:sy n="84" d="100"/>
      </p:scale>
      <p:origin x="0" y="0"/>
    </p:cViewPr>
  </p:sorterViewPr>
  <p:notesViewPr>
    <p:cSldViewPr snapToGrid="0" showGuides="1">
      <p:cViewPr varScale="1">
        <p:scale>
          <a:sx n="52" d="100"/>
          <a:sy n="52" d="100"/>
        </p:scale>
        <p:origin x="-2707" y="-77"/>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s>
</file>

<file path=ppt/_rels/viewProps.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8.xml"/><Relationship Id="rId1" Type="http://schemas.openxmlformats.org/officeDocument/2006/relationships/slide" Target="slides/slide1.xml"/><Relationship Id="rId5" Type="http://schemas.openxmlformats.org/officeDocument/2006/relationships/slide" Target="slides/slide53.xml"/><Relationship Id="rId4" Type="http://schemas.openxmlformats.org/officeDocument/2006/relationships/slide" Target="slides/slide2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1D48B8-36C9-4C29-92C1-1573DB9D089A}" type="doc">
      <dgm:prSet loTypeId="urn:microsoft.com/office/officeart/2005/8/layout/funnel1" loCatId="process" qsTypeId="urn:microsoft.com/office/officeart/2005/8/quickstyle/simple1" qsCatId="simple" csTypeId="urn:microsoft.com/office/officeart/2005/8/colors/accent1_2" csCatId="accent1" phldr="1"/>
      <dgm:spPr/>
      <dgm:t>
        <a:bodyPr/>
        <a:lstStyle/>
        <a:p>
          <a:endParaRPr lang="en-US"/>
        </a:p>
      </dgm:t>
    </dgm:pt>
    <dgm:pt modelId="{C58FE94B-52E7-4F9E-9656-BC3277360411}">
      <dgm:prSet phldrT="[Text]"/>
      <dgm:spPr/>
      <dgm:t>
        <a:bodyPr/>
        <a:lstStyle/>
        <a:p>
          <a:endParaRPr lang="en-US" dirty="0"/>
        </a:p>
      </dgm:t>
    </dgm:pt>
    <dgm:pt modelId="{A98F18B7-C895-4A16-85FB-5606B12B959A}" type="sibTrans" cxnId="{3251D1E8-7EED-40C1-B3AC-88F5FCEDD755}">
      <dgm:prSet/>
      <dgm:spPr/>
      <dgm:t>
        <a:bodyPr/>
        <a:lstStyle/>
        <a:p>
          <a:endParaRPr lang="en-US"/>
        </a:p>
      </dgm:t>
    </dgm:pt>
    <dgm:pt modelId="{844CED66-65A0-49D5-9090-B9B8AC7A4565}" type="parTrans" cxnId="{3251D1E8-7EED-40C1-B3AC-88F5FCEDD755}">
      <dgm:prSet/>
      <dgm:spPr/>
      <dgm:t>
        <a:bodyPr/>
        <a:lstStyle/>
        <a:p>
          <a:endParaRPr lang="en-US"/>
        </a:p>
      </dgm:t>
    </dgm:pt>
    <dgm:pt modelId="{6731457F-B3E3-4EC3-9E77-0AF8D817F55D}" type="pres">
      <dgm:prSet presAssocID="{2B1D48B8-36C9-4C29-92C1-1573DB9D089A}" presName="Name0" presStyleCnt="0">
        <dgm:presLayoutVars>
          <dgm:chMax val="4"/>
          <dgm:resizeHandles val="exact"/>
        </dgm:presLayoutVars>
      </dgm:prSet>
      <dgm:spPr/>
      <dgm:t>
        <a:bodyPr/>
        <a:lstStyle/>
        <a:p>
          <a:endParaRPr lang="en-US"/>
        </a:p>
      </dgm:t>
    </dgm:pt>
    <dgm:pt modelId="{3F464403-C788-44F1-9669-DE487E7009A2}" type="pres">
      <dgm:prSet presAssocID="{2B1D48B8-36C9-4C29-92C1-1573DB9D089A}" presName="ellipse" presStyleLbl="trBgShp" presStyleIdx="0" presStyleCnt="1" custLinFactY="25380" custLinFactNeighborX="11050" custLinFactNeighborY="100000"/>
      <dgm:spPr>
        <a:solidFill>
          <a:schemeClr val="bg1">
            <a:alpha val="40000"/>
          </a:schemeClr>
        </a:solidFill>
      </dgm:spPr>
    </dgm:pt>
    <dgm:pt modelId="{C336FCDA-3F38-47C3-B580-9B7EAD97EB78}" type="pres">
      <dgm:prSet presAssocID="{2B1D48B8-36C9-4C29-92C1-1573DB9D089A}" presName="arrow1" presStyleLbl="fgShp" presStyleIdx="0" presStyleCnt="1"/>
      <dgm:spPr>
        <a:solidFill>
          <a:schemeClr val="bg1"/>
        </a:solidFill>
      </dgm:spPr>
    </dgm:pt>
    <dgm:pt modelId="{818DE231-DE2E-44F6-A940-443CABA4988B}" type="pres">
      <dgm:prSet presAssocID="{2B1D48B8-36C9-4C29-92C1-1573DB9D089A}" presName="rectangle" presStyleLbl="revTx" presStyleIdx="0" presStyleCnt="1" custLinFactNeighborX="6512" custLinFactNeighborY="-952">
        <dgm:presLayoutVars>
          <dgm:bulletEnabled val="1"/>
        </dgm:presLayoutVars>
      </dgm:prSet>
      <dgm:spPr/>
      <dgm:t>
        <a:bodyPr/>
        <a:lstStyle/>
        <a:p>
          <a:endParaRPr lang="en-US"/>
        </a:p>
      </dgm:t>
    </dgm:pt>
    <dgm:pt modelId="{44EDE6D0-2D3B-41A5-ACF1-01C0B6398A77}" type="pres">
      <dgm:prSet presAssocID="{2B1D48B8-36C9-4C29-92C1-1573DB9D089A}" presName="funnel" presStyleLbl="trAlignAcc1" presStyleIdx="0" presStyleCnt="1" custScaleX="209510" custScaleY="121555" custLinFactNeighborX="22280" custLinFactNeighborY="2887"/>
      <dgm:spPr>
        <a:solidFill>
          <a:schemeClr val="bg1">
            <a:alpha val="40000"/>
          </a:schemeClr>
        </a:solidFill>
        <a:ln w="12700">
          <a:solidFill>
            <a:schemeClr val="bg1">
              <a:lumMod val="50000"/>
            </a:schemeClr>
          </a:solidFill>
        </a:ln>
        <a:effectLst/>
      </dgm:spPr>
      <dgm:t>
        <a:bodyPr/>
        <a:lstStyle/>
        <a:p>
          <a:endParaRPr lang="en-US"/>
        </a:p>
      </dgm:t>
    </dgm:pt>
  </dgm:ptLst>
  <dgm:cxnLst>
    <dgm:cxn modelId="{E3A65D16-651D-44C8-9D9F-10D13F20BCF9}" type="presOf" srcId="{C58FE94B-52E7-4F9E-9656-BC3277360411}" destId="{818DE231-DE2E-44F6-A940-443CABA4988B}" srcOrd="0" destOrd="0" presId="urn:microsoft.com/office/officeart/2005/8/layout/funnel1"/>
    <dgm:cxn modelId="{967D3406-CF60-43DA-A0D5-F3A29ADCA830}" type="presOf" srcId="{2B1D48B8-36C9-4C29-92C1-1573DB9D089A}" destId="{6731457F-B3E3-4EC3-9E77-0AF8D817F55D}" srcOrd="0" destOrd="0" presId="urn:microsoft.com/office/officeart/2005/8/layout/funnel1"/>
    <dgm:cxn modelId="{3251D1E8-7EED-40C1-B3AC-88F5FCEDD755}" srcId="{2B1D48B8-36C9-4C29-92C1-1573DB9D089A}" destId="{C58FE94B-52E7-4F9E-9656-BC3277360411}" srcOrd="0" destOrd="0" parTransId="{844CED66-65A0-49D5-9090-B9B8AC7A4565}" sibTransId="{A98F18B7-C895-4A16-85FB-5606B12B959A}"/>
    <dgm:cxn modelId="{00449E4F-02D1-4468-8D8F-58B71F5B7F98}" type="presParOf" srcId="{6731457F-B3E3-4EC3-9E77-0AF8D817F55D}" destId="{3F464403-C788-44F1-9669-DE487E7009A2}" srcOrd="0" destOrd="0" presId="urn:microsoft.com/office/officeart/2005/8/layout/funnel1"/>
    <dgm:cxn modelId="{26FA7160-965A-441D-9E60-969ECE544E8F}" type="presParOf" srcId="{6731457F-B3E3-4EC3-9E77-0AF8D817F55D}" destId="{C336FCDA-3F38-47C3-B580-9B7EAD97EB78}" srcOrd="1" destOrd="0" presId="urn:microsoft.com/office/officeart/2005/8/layout/funnel1"/>
    <dgm:cxn modelId="{3FB24861-099F-4E42-8BA6-6FC690FFDC78}" type="presParOf" srcId="{6731457F-B3E3-4EC3-9E77-0AF8D817F55D}" destId="{818DE231-DE2E-44F6-A940-443CABA4988B}" srcOrd="2" destOrd="0" presId="urn:microsoft.com/office/officeart/2005/8/layout/funnel1"/>
    <dgm:cxn modelId="{87F57F0C-48A0-48E8-A1F5-E2FD424D050C}" type="presParOf" srcId="{6731457F-B3E3-4EC3-9E77-0AF8D817F55D}" destId="{44EDE6D0-2D3B-41A5-ACF1-01C0B6398A77}" srcOrd="3" destOrd="0" presId="urn:microsoft.com/office/officeart/2005/8/layout/funnel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464403-C788-44F1-9669-DE487E7009A2}">
      <dsp:nvSpPr>
        <dsp:cNvPr id="0" name=""/>
        <dsp:cNvSpPr/>
      </dsp:nvSpPr>
      <dsp:spPr>
        <a:xfrm>
          <a:off x="861021" y="372747"/>
          <a:ext cx="699861" cy="243052"/>
        </a:xfrm>
        <a:prstGeom prst="ellipse">
          <a:avLst/>
        </a:prstGeom>
        <a:solidFill>
          <a:schemeClr val="bg1">
            <a:alpha val="40000"/>
          </a:schemeClr>
        </a:solidFill>
        <a:ln>
          <a:noFill/>
        </a:ln>
        <a:effectLst/>
      </dsp:spPr>
      <dsp:style>
        <a:lnRef idx="0">
          <a:scrgbClr r="0" g="0" b="0"/>
        </a:lnRef>
        <a:fillRef idx="1">
          <a:scrgbClr r="0" g="0" b="0"/>
        </a:fillRef>
        <a:effectRef idx="0">
          <a:scrgbClr r="0" g="0" b="0"/>
        </a:effectRef>
        <a:fontRef idx="minor"/>
      </dsp:style>
    </dsp:sp>
    <dsp:sp modelId="{C336FCDA-3F38-47C3-B580-9B7EAD97EB78}">
      <dsp:nvSpPr>
        <dsp:cNvPr id="0" name=""/>
        <dsp:cNvSpPr/>
      </dsp:nvSpPr>
      <dsp:spPr>
        <a:xfrm>
          <a:off x="1066886" y="663161"/>
          <a:ext cx="135632" cy="86804"/>
        </a:xfrm>
        <a:prstGeom prst="downArrow">
          <a:avLst/>
        </a:prstGeom>
        <a:solidFill>
          <a:schemeClr val="bg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18DE231-DE2E-44F6-A940-443CABA4988B}">
      <dsp:nvSpPr>
        <dsp:cNvPr id="0" name=""/>
        <dsp:cNvSpPr/>
      </dsp:nvSpPr>
      <dsp:spPr>
        <a:xfrm>
          <a:off x="851581" y="731055"/>
          <a:ext cx="651033" cy="16275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222250">
            <a:lnSpc>
              <a:spcPct val="90000"/>
            </a:lnSpc>
            <a:spcBef>
              <a:spcPct val="0"/>
            </a:spcBef>
            <a:spcAft>
              <a:spcPct val="35000"/>
            </a:spcAft>
          </a:pPr>
          <a:endParaRPr lang="en-US" sz="500" kern="1200" dirty="0"/>
        </a:p>
      </dsp:txBody>
      <dsp:txXfrm>
        <a:off x="851581" y="731055"/>
        <a:ext cx="651033" cy="162758"/>
      </dsp:txXfrm>
    </dsp:sp>
    <dsp:sp modelId="{44EDE6D0-2D3B-41A5-ACF1-01C0B6398A77}">
      <dsp:nvSpPr>
        <dsp:cNvPr id="0" name=""/>
        <dsp:cNvSpPr/>
      </dsp:nvSpPr>
      <dsp:spPr>
        <a:xfrm>
          <a:off x="508272" y="-9776"/>
          <a:ext cx="1591310" cy="738606"/>
        </a:xfrm>
        <a:prstGeom prst="funnel">
          <a:avLst/>
        </a:prstGeom>
        <a:solidFill>
          <a:schemeClr val="bg1">
            <a:alpha val="40000"/>
          </a:schemeClr>
        </a:solidFill>
        <a:ln w="12700" cap="flat" cmpd="sng" algn="ctr">
          <a:solidFill>
            <a:schemeClr val="bg1">
              <a:lumMod val="5000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r>
              <a:rPr lang="en-US" dirty="0" smtClean="0"/>
              <a:t>Microsoft Dynamics</a:t>
            </a:r>
            <a:endParaRPr lang="en-US" dirty="0"/>
          </a:p>
        </p:txBody>
      </p:sp>
      <p:sp>
        <p:nvSpPr>
          <p:cNvPr id="7" name="Date Placeholder 6"/>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DE219B1A-AE41-483B-A766-69B9363DDA6A}" type="datetimeFigureOut">
              <a:rPr lang="en-US" smtClean="0">
                <a:latin typeface="Segoe UI" pitchFamily="34" charset="0"/>
              </a:rPr>
              <a:pPr/>
              <a:t>11/25/2014</a:t>
            </a:fld>
            <a:endParaRPr lang="en-US" dirty="0">
              <a:latin typeface="Segoe UI" pitchFamily="34" charset="0"/>
            </a:endParaRPr>
          </a:p>
        </p:txBody>
      </p:sp>
      <p:sp>
        <p:nvSpPr>
          <p:cNvPr id="9" name="Slide Number Placeholder 8"/>
          <p:cNvSpPr>
            <a:spLocks noGrp="1"/>
          </p:cNvSpPr>
          <p:nvPr>
            <p:ph type="sldNum" sz="quarter" idx="3"/>
          </p:nvPr>
        </p:nvSpPr>
        <p:spPr>
          <a:xfrm>
            <a:off x="5803662" y="8829967"/>
            <a:ext cx="1076558" cy="464820"/>
          </a:xfrm>
          <a:prstGeom prst="rect">
            <a:avLst/>
          </a:prstGeom>
        </p:spPr>
        <p:txBody>
          <a:bodyPr vert="horz" lIns="92446" tIns="46223" rIns="92446" bIns="46223" rtlCol="0" anchor="b"/>
          <a:lstStyle>
            <a:lvl1pPr algn="r">
              <a:defRPr sz="1200"/>
            </a:lvl1pPr>
          </a:lstStyle>
          <a:p>
            <a:fld id="{0EC9E9D6-92A0-482B-A603-C9BA7FFB8190}"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82119" cy="464820"/>
          </a:xfrm>
          <a:prstGeom prst="rect">
            <a:avLst/>
          </a:prstGeom>
        </p:spPr>
        <p:txBody>
          <a:bodyPr vert="horz" lIns="92446" tIns="46223" rIns="92446" bIns="46223" rtlCol="0"/>
          <a:lstStyle>
            <a:lvl1pPr marL="0" marR="0" indent="0" algn="l" defTabSz="942910" rtl="0" eaLnBrk="1" fontAlgn="auto" latinLnBrk="0" hangingPunct="1">
              <a:lnSpc>
                <a:spcPct val="100000"/>
              </a:lnSpc>
              <a:spcBef>
                <a:spcPts val="0"/>
              </a:spcBef>
              <a:spcAft>
                <a:spcPts val="0"/>
              </a:spcAft>
              <a:buClrTx/>
              <a:buSzTx/>
              <a:buFontTx/>
              <a:buNone/>
              <a:tabLst/>
              <a:defRPr sz="1200">
                <a:latin typeface="Segoe UI" pitchFamily="34" charset="0"/>
              </a:defRPr>
            </a:lvl1pPr>
          </a:lstStyle>
          <a:p>
            <a:r>
              <a:rPr lang="en-US" dirty="0" smtClean="0"/>
              <a:t>Microsoft Dynamics</a:t>
            </a:r>
          </a:p>
        </p:txBody>
      </p:sp>
      <p:sp>
        <p:nvSpPr>
          <p:cNvPr id="9" name="Slide Image Placeholder 8"/>
          <p:cNvSpPr>
            <a:spLocks noGrp="1" noRot="1" noChangeAspect="1"/>
          </p:cNvSpPr>
          <p:nvPr>
            <p:ph type="sldImg" idx="2"/>
          </p:nvPr>
        </p:nvSpPr>
        <p:spPr>
          <a:xfrm>
            <a:off x="1025525" y="696913"/>
            <a:ext cx="4830763"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11" name="Date Placeholder 10"/>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atin typeface="Segoe UI" pitchFamily="34" charset="0"/>
              </a:defRPr>
            </a:lvl1pPr>
          </a:lstStyle>
          <a:p>
            <a:fld id="{D51B1278-D92B-4AF3-A9C1-71DD298190CE}" type="datetimeFigureOut">
              <a:rPr lang="en-US" smtClean="0"/>
              <a:pPr/>
              <a:t>11/25/2014</a:t>
            </a:fld>
            <a:endParaRPr lang="en-US" dirty="0"/>
          </a:p>
        </p:txBody>
      </p:sp>
      <p:sp>
        <p:nvSpPr>
          <p:cNvPr id="12" name="Notes Placeholder 11"/>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29828" y="8829967"/>
            <a:ext cx="950392" cy="464820"/>
          </a:xfrm>
          <a:prstGeom prst="rect">
            <a:avLst/>
          </a:prstGeom>
        </p:spPr>
        <p:txBody>
          <a:bodyPr vert="horz" lIns="92446" tIns="46223" rIns="92446" bIns="46223"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85F3B204-BB3F-4BC9-83A7-9E815396C2B1}"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270974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AF07586D-3EFE-4C86-8662-AD7DC341E5D5}"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853282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AF07586D-3EFE-4C86-8662-AD7DC341E5D5}"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4269727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5" name="Date Placeholder 4"/>
          <p:cNvSpPr>
            <a:spLocks noGrp="1"/>
          </p:cNvSpPr>
          <p:nvPr>
            <p:ph type="dt" idx="11"/>
          </p:nvPr>
        </p:nvSpPr>
        <p:spPr/>
        <p:txBody>
          <a:bodyPr/>
          <a:lstStyle/>
          <a:p>
            <a:fld id="{E21C9A1D-1279-4902-9992-FC3662CA2726}" type="datetime1">
              <a:rPr lang="en-US" smtClean="0"/>
              <a:t>11/25/2014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191517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5" name="Date Placeholder 4"/>
          <p:cNvSpPr>
            <a:spLocks noGrp="1"/>
          </p:cNvSpPr>
          <p:nvPr>
            <p:ph type="dt" idx="11"/>
          </p:nvPr>
        </p:nvSpPr>
        <p:spPr/>
        <p:txBody>
          <a:bodyPr/>
          <a:lstStyle/>
          <a:p>
            <a:fld id="{09675EA5-A503-4F3B-8DC6-62D9A6127E2F}" type="datetime1">
              <a:rPr lang="en-US" smtClean="0"/>
              <a:t>11/25/2014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4113857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5" name="Date Placeholder 4"/>
          <p:cNvSpPr>
            <a:spLocks noGrp="1"/>
          </p:cNvSpPr>
          <p:nvPr>
            <p:ph type="dt" idx="11"/>
          </p:nvPr>
        </p:nvSpPr>
        <p:spPr/>
        <p:txBody>
          <a:bodyPr/>
          <a:lstStyle/>
          <a:p>
            <a:fld id="{79921C23-619C-45B7-8022-C1227DD72B6D}" type="datetime1">
              <a:rPr lang="en-US" smtClean="0"/>
              <a:t>11/25/2014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8085210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900" dirty="0">
              <a:gradFill>
                <a:gsLst>
                  <a:gs pos="2917">
                    <a:schemeClr val="tx1"/>
                  </a:gs>
                  <a:gs pos="30000">
                    <a:schemeClr val="tx1"/>
                  </a:gs>
                </a:gsLst>
                <a:lin ang="5400000" scaled="0"/>
              </a:gradFill>
            </a:endParaRPr>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23DD3B95-61F1-4C09-85C7-8105CE239A3B}"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137466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5" name="Date Placeholder 4"/>
          <p:cNvSpPr>
            <a:spLocks noGrp="1"/>
          </p:cNvSpPr>
          <p:nvPr>
            <p:ph type="dt" idx="11"/>
          </p:nvPr>
        </p:nvSpPr>
        <p:spPr/>
        <p:txBody>
          <a:bodyPr/>
          <a:lstStyle/>
          <a:p>
            <a:fld id="{63D6B2F7-8251-47F3-9247-180162A9D02D}" type="datetime1">
              <a:rPr lang="en-US" smtClean="0"/>
              <a:t>11/25/2014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436315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0764EDC8-59A8-4A74-B6D4-C84013B4FE91}"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291712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0764EDC8-59A8-4A74-B6D4-C84013B4FE91}"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3291712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5" name="Date Placeholder 4"/>
          <p:cNvSpPr>
            <a:spLocks noGrp="1"/>
          </p:cNvSpPr>
          <p:nvPr>
            <p:ph type="dt" idx="11"/>
          </p:nvPr>
        </p:nvSpPr>
        <p:spPr/>
        <p:txBody>
          <a:bodyPr/>
          <a:lstStyle/>
          <a:p>
            <a:fld id="{18520477-46F7-42A8-8CD2-ACDB7D242775}" type="datetime1">
              <a:rPr lang="en-US" smtClean="0"/>
              <a:t>11/25/2014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115521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Dynamics</a:t>
            </a:r>
          </a:p>
        </p:txBody>
      </p:sp>
      <p:sp>
        <p:nvSpPr>
          <p:cNvPr id="6" name="Date Placeholder 5"/>
          <p:cNvSpPr>
            <a:spLocks noGrp="1"/>
          </p:cNvSpPr>
          <p:nvPr>
            <p:ph type="dt" idx="12"/>
          </p:nvPr>
        </p:nvSpPr>
        <p:spPr/>
        <p:txBody>
          <a:bodyPr/>
          <a:lstStyle/>
          <a:p>
            <a:fld id="{6C3AE2E5-BF85-43A6-ACB3-1702BB7F3ABE}" type="datetime1">
              <a:rPr lang="en-US" smtClean="0">
                <a:solidFill>
                  <a:prstClr val="black"/>
                </a:solidFill>
              </a:rPr>
              <a:pPr/>
              <a:t>11/25/2014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8916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5DEA7F4D-46A0-4D7A-A156-5BA03DA1B3A6}"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34087356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5DEA7F4D-46A0-4D7A-A156-5BA03DA1B3A6}"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259024693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25525" y="696913"/>
            <a:ext cx="4830763" cy="3486150"/>
          </a:xfrm>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139D20BC-8ADE-4EBF-9DD6-5992F62E471E}" type="slidenum">
              <a:rPr lang="en-US">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3532290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B5E02265-1E7A-4F13-B0E4-7AC0F5EBF4E0}"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2689525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FC7A9320-E8C4-44B0-8838-E76F844821E6}"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3900197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F7394070-FCC6-40D9-A348-DDB7546D2E6D}"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31179808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F2C36BEA-5568-4E1C-B288-0C9EDFCFA7E8}"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33613739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674931D0-6248-4D9B-BF31-1B04E09036A3}"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14583477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E98A3780-C1D7-4EF6-8F3F-FE3BCBD86533}"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4165697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1A78657B-786C-47CC-BA0C-CB960A4DABC7}"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706324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ABAB2A32-2023-4BBF-9E97-0AA5CCD8496D}"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22509865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Dynamics</a:t>
            </a:r>
          </a:p>
        </p:txBody>
      </p:sp>
      <p:sp>
        <p:nvSpPr>
          <p:cNvPr id="6" name="Date Placeholder 5"/>
          <p:cNvSpPr>
            <a:spLocks noGrp="1"/>
          </p:cNvSpPr>
          <p:nvPr>
            <p:ph type="dt" idx="12"/>
          </p:nvPr>
        </p:nvSpPr>
        <p:spPr/>
        <p:txBody>
          <a:bodyPr/>
          <a:lstStyle/>
          <a:p>
            <a:fld id="{76220F6F-AD59-4A41-8ED5-E209AB37EEA9}" type="datetime1">
              <a:rPr lang="en-US" smtClean="0">
                <a:solidFill>
                  <a:prstClr val="black"/>
                </a:solidFill>
              </a:rPr>
              <a:pPr/>
              <a:t>11/25/2014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5107870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Dynamics</a:t>
            </a:r>
          </a:p>
        </p:txBody>
      </p:sp>
      <p:sp>
        <p:nvSpPr>
          <p:cNvPr id="6" name="Date Placeholder 5"/>
          <p:cNvSpPr>
            <a:spLocks noGrp="1"/>
          </p:cNvSpPr>
          <p:nvPr>
            <p:ph type="dt" idx="12"/>
          </p:nvPr>
        </p:nvSpPr>
        <p:spPr/>
        <p:txBody>
          <a:bodyPr/>
          <a:lstStyle/>
          <a:p>
            <a:fld id="{76220F6F-AD59-4A41-8ED5-E209AB37EEA9}" type="datetime1">
              <a:rPr lang="en-US" smtClean="0">
                <a:solidFill>
                  <a:prstClr val="black"/>
                </a:solidFill>
              </a:rPr>
              <a:pPr/>
              <a:t>11/25/2014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31009369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2C0076E6-4C9D-446C-9377-BFB02AB54D42}"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38</a:t>
            </a:fld>
            <a:endParaRPr lang="en-US" dirty="0"/>
          </a:p>
        </p:txBody>
      </p:sp>
    </p:spTree>
    <p:extLst>
      <p:ext uri="{BB962C8B-B14F-4D97-AF65-F5344CB8AC3E}">
        <p14:creationId xmlns:p14="http://schemas.microsoft.com/office/powerpoint/2010/main" val="39839906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C7A15FEB-94B1-4416-AFD3-B3AD792BAF0E}"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30298398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57EA71AA-91C2-4BD3-A770-9632C382B60B}"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35786070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D9212FC7-18F7-40D1-B164-97732DE1391D}"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15523603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07306AC8-5D09-42CB-9BAA-3C769EAC52D0}"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661065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DE4AA141-4D1B-45AE-80AD-58D0E0FB1AE8}"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44</a:t>
            </a:fld>
            <a:endParaRPr lang="en-US" dirty="0"/>
          </a:p>
        </p:txBody>
      </p:sp>
    </p:spTree>
    <p:extLst>
      <p:ext uri="{BB962C8B-B14F-4D97-AF65-F5344CB8AC3E}">
        <p14:creationId xmlns:p14="http://schemas.microsoft.com/office/powerpoint/2010/main" val="19112125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931DBABB-402D-451C-BF65-0BEAAB40079E}"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45</a:t>
            </a:fld>
            <a:endParaRPr lang="en-US" dirty="0"/>
          </a:p>
        </p:txBody>
      </p:sp>
    </p:spTree>
    <p:extLst>
      <p:ext uri="{BB962C8B-B14F-4D97-AF65-F5344CB8AC3E}">
        <p14:creationId xmlns:p14="http://schemas.microsoft.com/office/powerpoint/2010/main" val="34311342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Dynamics</a:t>
            </a:r>
          </a:p>
        </p:txBody>
      </p:sp>
      <p:sp>
        <p:nvSpPr>
          <p:cNvPr id="6" name="Date Placeholder 5"/>
          <p:cNvSpPr>
            <a:spLocks noGrp="1"/>
          </p:cNvSpPr>
          <p:nvPr>
            <p:ph type="dt" idx="12"/>
          </p:nvPr>
        </p:nvSpPr>
        <p:spPr/>
        <p:txBody>
          <a:bodyPr/>
          <a:lstStyle/>
          <a:p>
            <a:fld id="{76220F6F-AD59-4A41-8ED5-E209AB37EEA9}" type="datetime1">
              <a:rPr lang="en-US" smtClean="0">
                <a:solidFill>
                  <a:prstClr val="black"/>
                </a:solidFill>
              </a:rPr>
              <a:pPr/>
              <a:t>11/25/2014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727763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5" name="Date Placeholder 4"/>
          <p:cNvSpPr>
            <a:spLocks noGrp="1"/>
          </p:cNvSpPr>
          <p:nvPr>
            <p:ph type="dt" idx="11"/>
          </p:nvPr>
        </p:nvSpPr>
        <p:spPr/>
        <p:txBody>
          <a:bodyPr/>
          <a:lstStyle/>
          <a:p>
            <a:fld id="{683E1BD7-ED4E-4A80-B83E-37260D0C9B0C}" type="datetime1">
              <a:rPr lang="en-US" smtClean="0"/>
              <a:t>11/25/2014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5594057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7736A379-0C60-4855-BDC8-BB76F0B5B314}"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47</a:t>
            </a:fld>
            <a:endParaRPr lang="en-US" dirty="0"/>
          </a:p>
        </p:txBody>
      </p:sp>
    </p:spTree>
    <p:extLst>
      <p:ext uri="{BB962C8B-B14F-4D97-AF65-F5344CB8AC3E}">
        <p14:creationId xmlns:p14="http://schemas.microsoft.com/office/powerpoint/2010/main" val="35692270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C9B28978-8C66-4468-9077-095694734785}"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48</a:t>
            </a:fld>
            <a:endParaRPr lang="en-US" dirty="0"/>
          </a:p>
        </p:txBody>
      </p:sp>
    </p:spTree>
    <p:extLst>
      <p:ext uri="{BB962C8B-B14F-4D97-AF65-F5344CB8AC3E}">
        <p14:creationId xmlns:p14="http://schemas.microsoft.com/office/powerpoint/2010/main" val="16811540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047179F2-EDEC-4778-9D35-FFD5A4CBC771}"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49</a:t>
            </a:fld>
            <a:endParaRPr lang="en-US" dirty="0"/>
          </a:p>
        </p:txBody>
      </p:sp>
    </p:spTree>
    <p:extLst>
      <p:ext uri="{BB962C8B-B14F-4D97-AF65-F5344CB8AC3E}">
        <p14:creationId xmlns:p14="http://schemas.microsoft.com/office/powerpoint/2010/main" val="24964552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AF5A79D9-FC2D-45EC-9263-7089530E7F6C}"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50</a:t>
            </a:fld>
            <a:endParaRPr lang="en-US" dirty="0"/>
          </a:p>
        </p:txBody>
      </p:sp>
    </p:spTree>
    <p:extLst>
      <p:ext uri="{BB962C8B-B14F-4D97-AF65-F5344CB8AC3E}">
        <p14:creationId xmlns:p14="http://schemas.microsoft.com/office/powerpoint/2010/main" val="16555493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AF5A79D9-FC2D-45EC-9263-7089530E7F6C}"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51</a:t>
            </a:fld>
            <a:endParaRPr lang="en-US" dirty="0"/>
          </a:p>
        </p:txBody>
      </p:sp>
    </p:spTree>
    <p:extLst>
      <p:ext uri="{BB962C8B-B14F-4D97-AF65-F5344CB8AC3E}">
        <p14:creationId xmlns:p14="http://schemas.microsoft.com/office/powerpoint/2010/main" val="16555493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AAFEDC7F-C925-411D-83C6-31EBF887237D}"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395046120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525C18A7-BF01-4B11-9442-777A726F676D}"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33435440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ABF5E28E-FEE6-4149-B58F-B40D2488F9E4}"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54</a:t>
            </a:fld>
            <a:endParaRPr lang="en-US" dirty="0"/>
          </a:p>
        </p:txBody>
      </p:sp>
    </p:spTree>
    <p:extLst>
      <p:ext uri="{BB962C8B-B14F-4D97-AF65-F5344CB8AC3E}">
        <p14:creationId xmlns:p14="http://schemas.microsoft.com/office/powerpoint/2010/main" val="4397580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824C5149-B8A4-4DE7-B70F-4FDE89F7AF62}"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55</a:t>
            </a:fld>
            <a:endParaRPr lang="en-US" dirty="0"/>
          </a:p>
        </p:txBody>
      </p:sp>
    </p:spTree>
    <p:extLst>
      <p:ext uri="{BB962C8B-B14F-4D97-AF65-F5344CB8AC3E}">
        <p14:creationId xmlns:p14="http://schemas.microsoft.com/office/powerpoint/2010/main" val="18772461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02980827-8F2E-45F6-9078-F6424F20AB17}"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56</a:t>
            </a:fld>
            <a:endParaRPr lang="en-US" dirty="0"/>
          </a:p>
        </p:txBody>
      </p:sp>
    </p:spTree>
    <p:extLst>
      <p:ext uri="{BB962C8B-B14F-4D97-AF65-F5344CB8AC3E}">
        <p14:creationId xmlns:p14="http://schemas.microsoft.com/office/powerpoint/2010/main" val="2066740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5" name="Date Placeholder 4"/>
          <p:cNvSpPr>
            <a:spLocks noGrp="1"/>
          </p:cNvSpPr>
          <p:nvPr>
            <p:ph type="dt" idx="11"/>
          </p:nvPr>
        </p:nvSpPr>
        <p:spPr/>
        <p:txBody>
          <a:bodyPr/>
          <a:lstStyle/>
          <a:p>
            <a:fld id="{5B7EAD21-7AF7-4575-BC87-C2C56BD47B3D}" type="datetime1">
              <a:rPr lang="en-US" smtClean="0"/>
              <a:t>11/25/2014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49986211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9DFF7BAE-992D-46F5-A5E3-13D698C760B4}"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57</a:t>
            </a:fld>
            <a:endParaRPr lang="en-US" dirty="0"/>
          </a:p>
        </p:txBody>
      </p:sp>
    </p:spTree>
    <p:extLst>
      <p:ext uri="{BB962C8B-B14F-4D97-AF65-F5344CB8AC3E}">
        <p14:creationId xmlns:p14="http://schemas.microsoft.com/office/powerpoint/2010/main" val="373955840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8D910BED-895F-4E42-B032-182835C89836}"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58</a:t>
            </a:fld>
            <a:endParaRPr lang="en-US" dirty="0"/>
          </a:p>
        </p:txBody>
      </p:sp>
    </p:spTree>
    <p:extLst>
      <p:ext uri="{BB962C8B-B14F-4D97-AF65-F5344CB8AC3E}">
        <p14:creationId xmlns:p14="http://schemas.microsoft.com/office/powerpoint/2010/main" val="33046668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C7D997B7-6F12-4B70-8C54-9625F7A8922C}"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59</a:t>
            </a:fld>
            <a:endParaRPr lang="en-US" dirty="0"/>
          </a:p>
        </p:txBody>
      </p:sp>
    </p:spTree>
    <p:extLst>
      <p:ext uri="{BB962C8B-B14F-4D97-AF65-F5344CB8AC3E}">
        <p14:creationId xmlns:p14="http://schemas.microsoft.com/office/powerpoint/2010/main" val="33962495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B9602028-BE75-4105-A348-19625DAC94B1}"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60</a:t>
            </a:fld>
            <a:endParaRPr lang="en-US" dirty="0"/>
          </a:p>
        </p:txBody>
      </p:sp>
    </p:spTree>
    <p:extLst>
      <p:ext uri="{BB962C8B-B14F-4D97-AF65-F5344CB8AC3E}">
        <p14:creationId xmlns:p14="http://schemas.microsoft.com/office/powerpoint/2010/main" val="1754434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5345BCFD-7EC5-4E24-8587-D16B04D3271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61</a:t>
            </a:fld>
            <a:endParaRPr lang="en-US" dirty="0"/>
          </a:p>
        </p:txBody>
      </p:sp>
    </p:spTree>
    <p:extLst>
      <p:ext uri="{BB962C8B-B14F-4D97-AF65-F5344CB8AC3E}">
        <p14:creationId xmlns:p14="http://schemas.microsoft.com/office/powerpoint/2010/main" val="313375947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E11C306C-D33E-42C7-92DE-DEF35C162C76}"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62</a:t>
            </a:fld>
            <a:endParaRPr lang="en-US" dirty="0"/>
          </a:p>
        </p:txBody>
      </p:sp>
    </p:spTree>
    <p:extLst>
      <p:ext uri="{BB962C8B-B14F-4D97-AF65-F5344CB8AC3E}">
        <p14:creationId xmlns:p14="http://schemas.microsoft.com/office/powerpoint/2010/main" val="24890729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96BFC30A-C3C5-4CC0-B448-7699E4DF1861}"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63</a:t>
            </a:fld>
            <a:endParaRPr lang="en-US" dirty="0"/>
          </a:p>
        </p:txBody>
      </p:sp>
    </p:spTree>
    <p:extLst>
      <p:ext uri="{BB962C8B-B14F-4D97-AF65-F5344CB8AC3E}">
        <p14:creationId xmlns:p14="http://schemas.microsoft.com/office/powerpoint/2010/main" val="12332395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3B9E3206-3334-4972-9AA1-B121DD5F4F43}"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64</a:t>
            </a:fld>
            <a:endParaRPr lang="en-US" dirty="0"/>
          </a:p>
        </p:txBody>
      </p:sp>
    </p:spTree>
    <p:extLst>
      <p:ext uri="{BB962C8B-B14F-4D97-AF65-F5344CB8AC3E}">
        <p14:creationId xmlns:p14="http://schemas.microsoft.com/office/powerpoint/2010/main" val="40823892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AF5A79D9-FC2D-45EC-9263-7089530E7F6C}"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65</a:t>
            </a:fld>
            <a:endParaRPr lang="en-US" dirty="0"/>
          </a:p>
        </p:txBody>
      </p:sp>
    </p:spTree>
    <p:extLst>
      <p:ext uri="{BB962C8B-B14F-4D97-AF65-F5344CB8AC3E}">
        <p14:creationId xmlns:p14="http://schemas.microsoft.com/office/powerpoint/2010/main" val="266980442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C10EB14E-5A14-44F0-85F5-A3298BCDBFAE}"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66</a:t>
            </a:fld>
            <a:endParaRPr lang="en-US" dirty="0"/>
          </a:p>
        </p:txBody>
      </p:sp>
    </p:spTree>
    <p:extLst>
      <p:ext uri="{BB962C8B-B14F-4D97-AF65-F5344CB8AC3E}">
        <p14:creationId xmlns:p14="http://schemas.microsoft.com/office/powerpoint/2010/main" val="397661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8E8EA034-FE6E-4704-B0FF-E828E9012733}"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4205749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5DEA7F4D-46A0-4D7A-A156-5BA03DA1B3A6}"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2232553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A03F2C2D-FD72-4F47-8B6A-57FA1ED5A09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23352235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Header Placeholder 3"/>
          <p:cNvSpPr>
            <a:spLocks noGrp="1"/>
          </p:cNvSpPr>
          <p:nvPr>
            <p:ph type="hdr" sz="quarter" idx="10"/>
          </p:nvPr>
        </p:nvSpPr>
        <p:spPr/>
        <p:txBody>
          <a:bodyPr/>
          <a:lstStyle/>
          <a:p>
            <a:r>
              <a:rPr lang="en-US" dirty="0" smtClean="0"/>
              <a:t>Microsoft Dynamics</a:t>
            </a:r>
          </a:p>
        </p:txBody>
      </p:sp>
      <p:sp>
        <p:nvSpPr>
          <p:cNvPr id="6" name="Date Placeholder 5"/>
          <p:cNvSpPr>
            <a:spLocks noGrp="1"/>
          </p:cNvSpPr>
          <p:nvPr>
            <p:ph type="dt" idx="12"/>
          </p:nvPr>
        </p:nvSpPr>
        <p:spPr/>
        <p:txBody>
          <a:bodyPr/>
          <a:lstStyle/>
          <a:p>
            <a:fld id="{A03F2C2D-FD72-4F47-8B6A-57FA1ED5A09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3352235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Microsoft Confidential</a:t>
            </a:r>
            <a:endParaRPr lang="en-US" dirty="0"/>
          </a:p>
        </p:txBody>
      </p:sp>
      <p:sp>
        <p:nvSpPr>
          <p:cNvPr id="4" name="Slide Number Placeholder 3"/>
          <p:cNvSpPr>
            <a:spLocks noGrp="1"/>
          </p:cNvSpPr>
          <p:nvPr>
            <p:ph type="sldNum" sz="quarter" idx="11"/>
          </p:nvPr>
        </p:nvSpPr>
        <p:spPr/>
        <p:txBody>
          <a:bodyPr/>
          <a:lstStyle/>
          <a:p>
            <a:fld id="{25B1B22E-D3C8-4129-8E85-2E5037E3E69B}" type="slidenum">
              <a:rPr lang="en-US" smtClean="0"/>
              <a:pPr/>
              <a:t>‹#›</a:t>
            </a:fld>
            <a:endParaRPr lang="en-US" dirty="0"/>
          </a:p>
        </p:txBody>
      </p:sp>
      <p:sp>
        <p:nvSpPr>
          <p:cNvPr id="6" name="Text Placeholder 5"/>
          <p:cNvSpPr>
            <a:spLocks noGrp="1"/>
          </p:cNvSpPr>
          <p:nvPr>
            <p:ph type="body" sz="quarter" idx="12"/>
          </p:nvPr>
        </p:nvSpPr>
        <p:spPr>
          <a:xfrm>
            <a:off x="274638" y="1439864"/>
            <a:ext cx="9204578" cy="1738938"/>
          </a:xfrm>
        </p:spPr>
        <p:txBody>
          <a:bodyPr/>
          <a:lstStyle>
            <a:lvl1pPr>
              <a:spcBef>
                <a:spcPts val="1200"/>
              </a:spcBef>
              <a:defRPr b="1">
                <a:gradFill>
                  <a:gsLst>
                    <a:gs pos="1250">
                      <a:schemeClr val="accent1"/>
                    </a:gs>
                    <a:gs pos="100000">
                      <a:schemeClr val="accent1"/>
                    </a:gs>
                  </a:gsLst>
                  <a:lin ang="5400000" scaled="0"/>
                </a:gradFill>
              </a:defRPr>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pic>
        <p:nvPicPr>
          <p:cNvPr id="8" name="Picture 7">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80910819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4059" y="2125663"/>
            <a:ext cx="9265157" cy="1403443"/>
          </a:xfrm>
          <a:noFill/>
        </p:spPr>
        <p:txBody>
          <a:bodyPr vert="horz" wrap="square" lIns="146289" tIns="91431" rIns="146289" bIns="91431" rtlCol="0" anchor="t" anchorCtr="0">
            <a:spAutoFit/>
          </a:bodyPr>
          <a:lstStyle>
            <a:lvl1pPr>
              <a:defRPr lang="en-US" sz="8800" b="0" spc="-100" dirty="0">
                <a:gradFill>
                  <a:gsLst>
                    <a:gs pos="100000">
                      <a:schemeClr val="bg1"/>
                    </a:gs>
                    <a:gs pos="0">
                      <a:schemeClr val="bg1"/>
                    </a:gs>
                  </a:gsLst>
                  <a:lin ang="5400000" scaled="0"/>
                </a:gradFill>
              </a:defRPr>
            </a:lvl1pPr>
          </a:lstStyle>
          <a:p>
            <a:pPr lvl="0"/>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4059" y="2125663"/>
            <a:ext cx="9265157" cy="1399419"/>
          </a:xfrm>
          <a:noFill/>
        </p:spPr>
        <p:txBody>
          <a:bodyPr tIns="91431" bIns="91431" anchor="t" anchorCtr="0"/>
          <a:lstStyle>
            <a:lvl1pPr>
              <a:defRPr sz="8800" b="0" spc="-100" baseline="0">
                <a:gradFill>
                  <a:gsLst>
                    <a:gs pos="100000">
                      <a:schemeClr val="bg1"/>
                    </a:gs>
                    <a:gs pos="0">
                      <a:schemeClr val="bg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9693275" cy="578167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14060" y="1221158"/>
            <a:ext cx="9265157" cy="1641988"/>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14059" y="1212851"/>
            <a:ext cx="9265157" cy="2259080"/>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96932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a:xfrm>
            <a:off x="214061" y="295274"/>
            <a:ext cx="9267000" cy="664797"/>
          </a:xfrm>
        </p:spPr>
        <p:txBody>
          <a:bodyPr/>
          <a:lstStyle>
            <a:lvl1pPr>
              <a:defRPr sz="48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1263" y="1144588"/>
            <a:ext cx="7270750" cy="2435225"/>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211263" y="3673475"/>
            <a:ext cx="7270750" cy="16891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39725411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9935721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61988" y="1743075"/>
            <a:ext cx="8359775" cy="2909888"/>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61988" y="4681538"/>
            <a:ext cx="8359775" cy="1528762"/>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1493580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lang="en-US" sz="4000" b="1" kern="1200" spc="0" baseline="0" dirty="0" smtClean="0">
                <a:gradFill>
                  <a:gsLst>
                    <a:gs pos="1250">
                      <a:schemeClr val="accent1"/>
                    </a:gs>
                    <a:gs pos="100000">
                      <a:schemeClr val="accent1"/>
                    </a:gs>
                  </a:gsLst>
                  <a:lin ang="5400000" scaled="0"/>
                </a:gradFill>
                <a:latin typeface="+mj-lt"/>
                <a:ea typeface="+mn-ea"/>
                <a:cs typeface="+mn-cs"/>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dirty="0"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66750" y="1862138"/>
            <a:ext cx="4103688" cy="4437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22838" y="1862138"/>
            <a:ext cx="4103687" cy="44370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23193466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68338" y="373063"/>
            <a:ext cx="8359775" cy="135096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68338" y="1714500"/>
            <a:ext cx="4100512" cy="8397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68338" y="2554288"/>
            <a:ext cx="4100512" cy="375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06963" y="1714500"/>
            <a:ext cx="4121150" cy="8397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906963" y="2554288"/>
            <a:ext cx="4121150" cy="375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31469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31287628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3227850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8338" y="466725"/>
            <a:ext cx="3125787" cy="163195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4121150" y="1006475"/>
            <a:ext cx="4906963" cy="49704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68338" y="2098675"/>
            <a:ext cx="3125787" cy="38877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35478048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8338" y="466725"/>
            <a:ext cx="3125787" cy="163195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4121150" y="1006475"/>
            <a:ext cx="4906963" cy="49704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668338" y="2098675"/>
            <a:ext cx="3125787" cy="38877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5948798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25015725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37375" y="373063"/>
            <a:ext cx="2089150" cy="59261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66750" y="373063"/>
            <a:ext cx="6118225" cy="59261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37FEED6-84FD-422A-8343-4160E1E811F9}" type="datetimeFigureOut">
              <a:rPr lang="en-US" smtClean="0"/>
              <a:t>11/25/2014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1D7AA6FA-5B46-4318-AC0E-7F6AC1E0BE6A}" type="slidenum">
              <a:rPr lang="en-US" smtClean="0"/>
              <a:t>‹#›</a:t>
            </a:fld>
            <a:endParaRPr lang="en-US" dirty="0"/>
          </a:p>
        </p:txBody>
      </p:sp>
    </p:spTree>
    <p:extLst>
      <p:ext uri="{BB962C8B-B14F-4D97-AF65-F5344CB8AC3E}">
        <p14:creationId xmlns:p14="http://schemas.microsoft.com/office/powerpoint/2010/main" val="13156879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gradFill>
                  <a:gsLst>
                    <a:gs pos="0">
                      <a:srgbClr val="DDDDDD">
                        <a:lumMod val="75000"/>
                      </a:srgbClr>
                    </a:gs>
                    <a:gs pos="100000">
                      <a:srgbClr val="DDDDDD">
                        <a:lumMod val="75000"/>
                      </a:srgbClr>
                    </a:gs>
                  </a:gsLst>
                  <a:lin ang="5400000" scaled="0"/>
                </a:gradFill>
              </a:rPr>
              <a:t>Microsoft Confidential</a:t>
            </a:r>
            <a:endParaRPr lang="en-US" dirty="0">
              <a:gradFill>
                <a:gsLst>
                  <a:gs pos="0">
                    <a:srgbClr val="DDDDDD">
                      <a:lumMod val="75000"/>
                    </a:srgbClr>
                  </a:gs>
                  <a:gs pos="100000">
                    <a:srgbClr val="DDDDDD">
                      <a:lumMod val="75000"/>
                    </a:srgbClr>
                  </a:gs>
                </a:gsLst>
                <a:lin ang="5400000" scaled="0"/>
              </a:gradFill>
            </a:endParaRPr>
          </a:p>
        </p:txBody>
      </p:sp>
      <p:sp>
        <p:nvSpPr>
          <p:cNvPr id="4" name="Slide Number Placeholder 3"/>
          <p:cNvSpPr>
            <a:spLocks noGrp="1"/>
          </p:cNvSpPr>
          <p:nvPr>
            <p:ph type="sldNum" sz="quarter" idx="11"/>
          </p:nvPr>
        </p:nvSpPr>
        <p:spPr/>
        <p:txBody>
          <a:bodyPr/>
          <a:lstStyle/>
          <a:p>
            <a:fld id="{25B1B22E-D3C8-4129-8E85-2E5037E3E69B}" type="slidenum">
              <a:rPr lang="en-US" smtClean="0">
                <a:gradFill>
                  <a:gsLst>
                    <a:gs pos="0">
                      <a:srgbClr val="DDDDDD">
                        <a:lumMod val="75000"/>
                      </a:srgbClr>
                    </a:gs>
                    <a:gs pos="100000">
                      <a:srgbClr val="DDDDDD">
                        <a:lumMod val="75000"/>
                      </a:srgbClr>
                    </a:gs>
                  </a:gsLst>
                  <a:lin ang="5400000" scaled="0"/>
                </a:gradFill>
              </a:rPr>
              <a:pPr/>
              <a:t>‹#›</a:t>
            </a:fld>
            <a:endParaRPr lang="en-US" dirty="0">
              <a:gradFill>
                <a:gsLst>
                  <a:gs pos="0">
                    <a:srgbClr val="DDDDDD">
                      <a:lumMod val="75000"/>
                    </a:srgbClr>
                  </a:gs>
                  <a:gs pos="100000">
                    <a:srgbClr val="DDDDDD">
                      <a:lumMod val="75000"/>
                    </a:srgbClr>
                  </a:gs>
                </a:gsLst>
                <a:lin ang="5400000" scaled="0"/>
              </a:gradFill>
            </a:endParaRPr>
          </a:p>
        </p:txBody>
      </p:sp>
      <p:sp>
        <p:nvSpPr>
          <p:cNvPr id="6" name="Text Placeholder 5"/>
          <p:cNvSpPr>
            <a:spLocks noGrp="1"/>
          </p:cNvSpPr>
          <p:nvPr>
            <p:ph type="body" sz="quarter" idx="12"/>
          </p:nvPr>
        </p:nvSpPr>
        <p:spPr>
          <a:xfrm>
            <a:off x="274638" y="1439864"/>
            <a:ext cx="9204578" cy="1738938"/>
          </a:xfrm>
        </p:spPr>
        <p:txBody>
          <a:bodyPr/>
          <a:lstStyle>
            <a:lvl1pPr>
              <a:spcBef>
                <a:spcPts val="1200"/>
              </a:spcBef>
              <a:defRPr b="1">
                <a:gradFill>
                  <a:gsLst>
                    <a:gs pos="1250">
                      <a:schemeClr val="accent1"/>
                    </a:gs>
                    <a:gs pos="100000">
                      <a:schemeClr val="accent1"/>
                    </a:gs>
                  </a:gsLst>
                  <a:lin ang="5400000" scaled="0"/>
                </a:gradFill>
              </a:defRPr>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pic>
        <p:nvPicPr>
          <p:cNvPr id="8" name="Picture 7">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508940123"/>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lang="en-US" sz="4000" b="1" kern="1200" spc="0" baseline="0" dirty="0" smtClean="0">
                <a:gradFill>
                  <a:gsLst>
                    <a:gs pos="1250">
                      <a:schemeClr val="accent1"/>
                    </a:gs>
                    <a:gs pos="100000">
                      <a:schemeClr val="accent1"/>
                    </a:gs>
                  </a:gsLst>
                  <a:lin ang="5400000" scaled="0"/>
                </a:gradFill>
                <a:latin typeface="+mj-lt"/>
                <a:ea typeface="+mn-ea"/>
                <a:cs typeface="+mn-cs"/>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dirty="0" smtClean="0">
                <a:gradFill>
                  <a:gsLst>
                    <a:gs pos="0">
                      <a:srgbClr val="DDDDDD">
                        <a:lumMod val="75000"/>
                      </a:srgbClr>
                    </a:gs>
                    <a:gs pos="100000">
                      <a:srgbClr val="DDDDDD">
                        <a:lumMod val="75000"/>
                      </a:srgbClr>
                    </a:gs>
                  </a:gsLst>
                  <a:lin ang="5400000" scaled="0"/>
                </a:gradFill>
              </a:rPr>
              <a:t>Microsoft Confidential</a:t>
            </a:r>
            <a:endParaRPr lang="en-US" dirty="0">
              <a:gradFill>
                <a:gsLst>
                  <a:gs pos="0">
                    <a:srgbClr val="DDDDDD">
                      <a:lumMod val="75000"/>
                    </a:srgbClr>
                  </a:gs>
                  <a:gs pos="100000">
                    <a:srgbClr val="DDDDDD">
                      <a:lumMod val="75000"/>
                    </a:srgbClr>
                  </a:gs>
                </a:gsLst>
                <a:lin ang="5400000" scaled="0"/>
              </a:gradFill>
            </a:endParaRPr>
          </a:p>
        </p:txBody>
      </p:sp>
      <p:sp>
        <p:nvSpPr>
          <p:cNvPr id="4" name="Slide Number Placeholder 3"/>
          <p:cNvSpPr>
            <a:spLocks noGrp="1"/>
          </p:cNvSpPr>
          <p:nvPr>
            <p:ph type="sldNum" sz="quarter" idx="12"/>
          </p:nvPr>
        </p:nvSpPr>
        <p:spPr/>
        <p:txBody>
          <a:bodyPr/>
          <a:lstStyle/>
          <a:p>
            <a:fld id="{25B1B22E-D3C8-4129-8E85-2E5037E3E69B}" type="slidenum">
              <a:rPr lang="en-US" smtClean="0">
                <a:gradFill>
                  <a:gsLst>
                    <a:gs pos="0">
                      <a:srgbClr val="DDDDDD">
                        <a:lumMod val="75000"/>
                      </a:srgbClr>
                    </a:gs>
                    <a:gs pos="100000">
                      <a:srgbClr val="DDDDDD">
                        <a:lumMod val="75000"/>
                      </a:srgbClr>
                    </a:gs>
                  </a:gsLst>
                  <a:lin ang="5400000" scaled="0"/>
                </a:gradFill>
              </a:rPr>
              <a:pPr/>
              <a:t>‹#›</a:t>
            </a:fld>
            <a:endParaRPr lang="en-US" dirty="0">
              <a:gradFill>
                <a:gsLst>
                  <a:gs pos="0">
                    <a:srgbClr val="DDDDDD">
                      <a:lumMod val="75000"/>
                    </a:srgbClr>
                  </a:gs>
                  <a:gs pos="100000">
                    <a:srgbClr val="DDDDDD">
                      <a:lumMod val="75000"/>
                    </a:srgbClr>
                  </a:gs>
                </a:gsLst>
                <a:lin ang="5400000" scaled="0"/>
              </a:gradFill>
            </a:endParaRPr>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830884911"/>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sp>
        <p:nvSpPr>
          <p:cNvPr id="5" name="Title 4"/>
          <p:cNvSpPr>
            <a:spLocks noGrp="1"/>
          </p:cNvSpPr>
          <p:nvPr>
            <p:ph type="title"/>
          </p:nvPr>
        </p:nvSpPr>
        <p:spPr>
          <a:xfrm>
            <a:off x="274651" y="295274"/>
            <a:ext cx="9206410" cy="747897"/>
          </a:xfrm>
        </p:spPr>
        <p:txBody>
          <a:bodyPr/>
          <a:lstStyle/>
          <a:p>
            <a:r>
              <a:rPr lang="en-US" smtClean="0"/>
              <a:t>Click to edit Master title style</a:t>
            </a:r>
            <a:endParaRPr lang="en-US" dirty="0"/>
          </a:p>
        </p:txBody>
      </p:sp>
      <p:sp>
        <p:nvSpPr>
          <p:cNvPr id="8" name="Text Placeholder 7"/>
          <p:cNvSpPr>
            <a:spLocks noGrp="1"/>
          </p:cNvSpPr>
          <p:nvPr>
            <p:ph type="body" sz="quarter" idx="13"/>
          </p:nvPr>
        </p:nvSpPr>
        <p:spPr>
          <a:xfrm>
            <a:off x="274638" y="1439864"/>
            <a:ext cx="9204578" cy="1738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gradFill>
                  <a:gsLst>
                    <a:gs pos="0">
                      <a:srgbClr val="DDDDDD">
                        <a:lumMod val="75000"/>
                      </a:srgbClr>
                    </a:gs>
                    <a:gs pos="100000">
                      <a:srgbClr val="DDDDDD">
                        <a:lumMod val="75000"/>
                      </a:srgbClr>
                    </a:gs>
                  </a:gsLst>
                  <a:lin ang="5400000" scaled="0"/>
                </a:gradFill>
              </a:rPr>
              <a:t>Microsoft Confidential</a:t>
            </a:r>
            <a:endParaRPr lang="en-US" dirty="0">
              <a:gradFill>
                <a:gsLst>
                  <a:gs pos="0">
                    <a:srgbClr val="DDDDDD">
                      <a:lumMod val="75000"/>
                    </a:srgbClr>
                  </a:gs>
                  <a:gs pos="100000">
                    <a:srgbClr val="DDDDDD">
                      <a:lumMod val="75000"/>
                    </a:srgbClr>
                  </a:gs>
                </a:gsLst>
                <a:lin ang="5400000" scaled="0"/>
              </a:gradFill>
            </a:endParaRPr>
          </a:p>
        </p:txBody>
      </p:sp>
      <p:sp>
        <p:nvSpPr>
          <p:cNvPr id="4" name="Slide Number Placeholder 3"/>
          <p:cNvSpPr>
            <a:spLocks noGrp="1"/>
          </p:cNvSpPr>
          <p:nvPr>
            <p:ph type="sldNum" sz="quarter" idx="12"/>
          </p:nvPr>
        </p:nvSpPr>
        <p:spPr/>
        <p:txBody>
          <a:bodyPr/>
          <a:lstStyle/>
          <a:p>
            <a:fld id="{25B1B22E-D3C8-4129-8E85-2E5037E3E69B}" type="slidenum">
              <a:rPr lang="en-US" smtClean="0">
                <a:gradFill>
                  <a:gsLst>
                    <a:gs pos="0">
                      <a:srgbClr val="DDDDDD">
                        <a:lumMod val="75000"/>
                      </a:srgbClr>
                    </a:gs>
                    <a:gs pos="100000">
                      <a:srgbClr val="DDDDDD">
                        <a:lumMod val="75000"/>
                      </a:srgbClr>
                    </a:gs>
                  </a:gsLst>
                  <a:lin ang="5400000" scaled="0"/>
                </a:gradFill>
              </a:rPr>
              <a:pPr/>
              <a:t>‹#›</a:t>
            </a:fld>
            <a:endParaRPr lang="en-US" dirty="0">
              <a:gradFill>
                <a:gsLst>
                  <a:gs pos="0">
                    <a:srgbClr val="DDDDDD">
                      <a:lumMod val="75000"/>
                    </a:srgbClr>
                  </a:gs>
                  <a:gs pos="100000">
                    <a:srgbClr val="DDDDDD">
                      <a:lumMod val="75000"/>
                    </a:srgbClr>
                  </a:gs>
                </a:gsLst>
                <a:lin ang="5400000" scaled="0"/>
              </a:gradFill>
            </a:endParaRPr>
          </a:p>
        </p:txBody>
      </p:sp>
      <p:sp>
        <p:nvSpPr>
          <p:cNvPr id="5" name="Title 4"/>
          <p:cNvSpPr>
            <a:spLocks noGrp="1"/>
          </p:cNvSpPr>
          <p:nvPr>
            <p:ph type="title"/>
          </p:nvPr>
        </p:nvSpPr>
        <p:spPr>
          <a:xfrm>
            <a:off x="274651" y="295274"/>
            <a:ext cx="9206410" cy="747897"/>
          </a:xfrm>
        </p:spPr>
        <p:txBody>
          <a:bodyPr/>
          <a:lstStyle/>
          <a:p>
            <a:r>
              <a:rPr lang="en-US" smtClean="0"/>
              <a:t>Click to edit Master title style</a:t>
            </a:r>
            <a:endParaRPr lang="en-US" dirty="0"/>
          </a:p>
        </p:txBody>
      </p:sp>
      <p:sp>
        <p:nvSpPr>
          <p:cNvPr id="8" name="Text Placeholder 7"/>
          <p:cNvSpPr>
            <a:spLocks noGrp="1"/>
          </p:cNvSpPr>
          <p:nvPr>
            <p:ph type="body" sz="quarter" idx="13"/>
          </p:nvPr>
        </p:nvSpPr>
        <p:spPr>
          <a:xfrm>
            <a:off x="274638" y="1439864"/>
            <a:ext cx="9204578" cy="1738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251132275"/>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dirty="0" smtClean="0">
                <a:gradFill>
                  <a:gsLst>
                    <a:gs pos="0">
                      <a:srgbClr val="DDDDDD">
                        <a:lumMod val="75000"/>
                      </a:srgbClr>
                    </a:gs>
                    <a:gs pos="100000">
                      <a:srgbClr val="DDDDDD">
                        <a:lumMod val="75000"/>
                      </a:srgbClr>
                    </a:gs>
                  </a:gsLst>
                  <a:lin ang="5400000" scaled="0"/>
                </a:gradFill>
              </a:rPr>
              <a:t>Microsoft Confidential</a:t>
            </a:r>
            <a:endParaRPr lang="en-US" dirty="0">
              <a:gradFill>
                <a:gsLst>
                  <a:gs pos="0">
                    <a:srgbClr val="DDDDDD">
                      <a:lumMod val="75000"/>
                    </a:srgbClr>
                  </a:gs>
                  <a:gs pos="100000">
                    <a:srgbClr val="DDDDDD">
                      <a:lumMod val="75000"/>
                    </a:srgbClr>
                  </a:gs>
                </a:gsLst>
                <a:lin ang="5400000" scaled="0"/>
              </a:gradFill>
            </a:endParaRPr>
          </a:p>
        </p:txBody>
      </p:sp>
      <p:sp>
        <p:nvSpPr>
          <p:cNvPr id="4" name="Slide Number Placeholder 3"/>
          <p:cNvSpPr>
            <a:spLocks noGrp="1"/>
          </p:cNvSpPr>
          <p:nvPr>
            <p:ph type="sldNum" sz="quarter" idx="12"/>
          </p:nvPr>
        </p:nvSpPr>
        <p:spPr/>
        <p:txBody>
          <a:bodyPr/>
          <a:lstStyle/>
          <a:p>
            <a:fld id="{25B1B22E-D3C8-4129-8E85-2E5037E3E69B}" type="slidenum">
              <a:rPr lang="en-US" smtClean="0">
                <a:gradFill>
                  <a:gsLst>
                    <a:gs pos="0">
                      <a:srgbClr val="DDDDDD">
                        <a:lumMod val="75000"/>
                      </a:srgbClr>
                    </a:gs>
                    <a:gs pos="100000">
                      <a:srgbClr val="DDDDDD">
                        <a:lumMod val="75000"/>
                      </a:srgbClr>
                    </a:gs>
                  </a:gsLst>
                  <a:lin ang="5400000" scaled="0"/>
                </a:gradFill>
              </a:rPr>
              <a:pPr/>
              <a:t>‹#›</a:t>
            </a:fld>
            <a:endParaRPr lang="en-US" dirty="0">
              <a:gradFill>
                <a:gsLst>
                  <a:gs pos="0">
                    <a:srgbClr val="DDDDDD">
                      <a:lumMod val="75000"/>
                    </a:srgbClr>
                  </a:gs>
                  <a:gs pos="100000">
                    <a:srgbClr val="DDDDDD">
                      <a:lumMod val="75000"/>
                    </a:srgbClr>
                  </a:gs>
                </a:gsLst>
                <a:lin ang="5400000" scaled="0"/>
              </a:gradFill>
            </a:endParaRPr>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879164842"/>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TWO 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6144"/>
            <a:ext cx="4368048"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99037" y="2126144"/>
            <a:ext cx="4480181"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dirty="0" smtClean="0">
                <a:gradFill>
                  <a:gsLst>
                    <a:gs pos="0">
                      <a:srgbClr val="DDDDDD">
                        <a:lumMod val="75000"/>
                      </a:srgbClr>
                    </a:gs>
                    <a:gs pos="100000">
                      <a:srgbClr val="DDDDDD">
                        <a:lumMod val="75000"/>
                      </a:srgbClr>
                    </a:gs>
                  </a:gsLst>
                  <a:lin ang="5400000" scaled="0"/>
                </a:gradFill>
              </a:rPr>
              <a:t>Microsoft Confidential</a:t>
            </a:r>
            <a:endParaRPr lang="en-US" dirty="0">
              <a:gradFill>
                <a:gsLst>
                  <a:gs pos="0">
                    <a:srgbClr val="DDDDDD">
                      <a:lumMod val="75000"/>
                    </a:srgbClr>
                  </a:gs>
                  <a:gs pos="100000">
                    <a:srgbClr val="DDDDDD">
                      <a:lumMod val="75000"/>
                    </a:srgbClr>
                  </a:gs>
                </a:gsLst>
                <a:lin ang="5400000" scaled="0"/>
              </a:gradFill>
            </a:endParaRPr>
          </a:p>
        </p:txBody>
      </p:sp>
      <p:sp>
        <p:nvSpPr>
          <p:cNvPr id="6" name="Slide Number Placeholder 5"/>
          <p:cNvSpPr>
            <a:spLocks noGrp="1"/>
          </p:cNvSpPr>
          <p:nvPr>
            <p:ph type="sldNum" sz="quarter" idx="13"/>
          </p:nvPr>
        </p:nvSpPr>
        <p:spPr/>
        <p:txBody>
          <a:bodyPr/>
          <a:lstStyle/>
          <a:p>
            <a:fld id="{25B1B22E-D3C8-4129-8E85-2E5037E3E69B}" type="slidenum">
              <a:rPr lang="en-US" smtClean="0">
                <a:gradFill>
                  <a:gsLst>
                    <a:gs pos="0">
                      <a:srgbClr val="DDDDDD">
                        <a:lumMod val="75000"/>
                      </a:srgbClr>
                    </a:gs>
                    <a:gs pos="100000">
                      <a:srgbClr val="DDDDDD">
                        <a:lumMod val="75000"/>
                      </a:srgbClr>
                    </a:gs>
                  </a:gsLst>
                  <a:lin ang="5400000" scaled="0"/>
                </a:gradFill>
              </a:rPr>
              <a:pPr/>
              <a:t>‹#›</a:t>
            </a:fld>
            <a:endParaRPr lang="en-US" dirty="0">
              <a:gradFill>
                <a:gsLst>
                  <a:gs pos="0">
                    <a:srgbClr val="DDDDDD">
                      <a:lumMod val="75000"/>
                    </a:srgbClr>
                  </a:gs>
                  <a:gs pos="100000">
                    <a:srgbClr val="DDDDDD">
                      <a:lumMod val="75000"/>
                    </a:srgbClr>
                  </a:gs>
                </a:gsLst>
                <a:lin ang="5400000" scaled="0"/>
              </a:gradFill>
            </a:endParaRPr>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733349795"/>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5664"/>
            <a:ext cx="4368048"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5151437" y="2125664"/>
            <a:ext cx="4327781"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dirty="0" smtClean="0">
                <a:gradFill>
                  <a:gsLst>
                    <a:gs pos="0">
                      <a:srgbClr val="DDDDDD">
                        <a:lumMod val="75000"/>
                      </a:srgbClr>
                    </a:gs>
                    <a:gs pos="100000">
                      <a:srgbClr val="DDDDDD">
                        <a:lumMod val="75000"/>
                      </a:srgbClr>
                    </a:gs>
                  </a:gsLst>
                  <a:lin ang="5400000" scaled="0"/>
                </a:gradFill>
              </a:rPr>
              <a:t>Microsoft Confidential</a:t>
            </a:r>
            <a:endParaRPr lang="en-US" dirty="0">
              <a:gradFill>
                <a:gsLst>
                  <a:gs pos="0">
                    <a:srgbClr val="DDDDDD">
                      <a:lumMod val="75000"/>
                    </a:srgbClr>
                  </a:gs>
                  <a:gs pos="100000">
                    <a:srgbClr val="DDDDDD">
                      <a:lumMod val="75000"/>
                    </a:srgbClr>
                  </a:gs>
                </a:gsLst>
                <a:lin ang="5400000" scaled="0"/>
              </a:gradFill>
            </a:endParaRPr>
          </a:p>
        </p:txBody>
      </p:sp>
      <p:sp>
        <p:nvSpPr>
          <p:cNvPr id="6" name="Slide Number Placeholder 5"/>
          <p:cNvSpPr>
            <a:spLocks noGrp="1"/>
          </p:cNvSpPr>
          <p:nvPr>
            <p:ph type="sldNum" sz="quarter" idx="13"/>
          </p:nvPr>
        </p:nvSpPr>
        <p:spPr/>
        <p:txBody>
          <a:bodyPr/>
          <a:lstStyle/>
          <a:p>
            <a:fld id="{25B1B22E-D3C8-4129-8E85-2E5037E3E69B}" type="slidenum">
              <a:rPr lang="en-US" smtClean="0">
                <a:gradFill>
                  <a:gsLst>
                    <a:gs pos="0">
                      <a:srgbClr val="DDDDDD">
                        <a:lumMod val="75000"/>
                      </a:srgbClr>
                    </a:gs>
                    <a:gs pos="100000">
                      <a:srgbClr val="DDDDDD">
                        <a:lumMod val="75000"/>
                      </a:srgbClr>
                    </a:gs>
                  </a:gsLst>
                  <a:lin ang="5400000" scaled="0"/>
                </a:gradFill>
              </a:rPr>
              <a:pPr/>
              <a:t>‹#›</a:t>
            </a:fld>
            <a:endParaRPr lang="en-US" dirty="0">
              <a:gradFill>
                <a:gsLst>
                  <a:gs pos="0">
                    <a:srgbClr val="DDDDDD">
                      <a:lumMod val="75000"/>
                    </a:srgbClr>
                  </a:gs>
                  <a:gs pos="100000">
                    <a:srgbClr val="DDDDDD">
                      <a:lumMod val="75000"/>
                    </a:srgbClr>
                  </a:gs>
                </a:gsLst>
                <a:lin ang="5400000" scaled="0"/>
              </a:gradFill>
            </a:endParaRPr>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803977782"/>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214059" y="6558135"/>
            <a:ext cx="3068588" cy="371475"/>
          </a:xfrm>
        </p:spPr>
        <p:txBody>
          <a:bodyPr/>
          <a:lstStyle/>
          <a:p>
            <a:r>
              <a:rPr lang="en-US" dirty="0" smtClean="0">
                <a:gradFill>
                  <a:gsLst>
                    <a:gs pos="0">
                      <a:srgbClr val="DDDDDD">
                        <a:lumMod val="75000"/>
                      </a:srgbClr>
                    </a:gs>
                    <a:gs pos="100000">
                      <a:srgbClr val="DDDDDD">
                        <a:lumMod val="75000"/>
                      </a:srgbClr>
                    </a:gs>
                  </a:gsLst>
                  <a:lin ang="5400000" scaled="0"/>
                </a:gradFill>
              </a:rPr>
              <a:t>Microsoft Confidential</a:t>
            </a:r>
            <a:endParaRPr lang="en-US" dirty="0">
              <a:gradFill>
                <a:gsLst>
                  <a:gs pos="0">
                    <a:srgbClr val="DDDDDD">
                      <a:lumMod val="75000"/>
                    </a:srgbClr>
                  </a:gs>
                  <a:gs pos="100000">
                    <a:srgbClr val="DDDDDD">
                      <a:lumMod val="75000"/>
                    </a:srgbClr>
                  </a:gs>
                </a:gsLst>
                <a:lin ang="5400000" scaled="0"/>
              </a:gradFill>
            </a:endParaRPr>
          </a:p>
        </p:txBody>
      </p:sp>
      <p:pic>
        <p:nvPicPr>
          <p:cNvPr id="10" name="Picture 9">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384752144"/>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87670683"/>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SECTION | DEMO BLUE 5">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16" name="Rectangle 15"/>
          <p:cNvSpPr/>
          <p:nvPr userDrawn="1"/>
        </p:nvSpPr>
        <p:spPr bwMode="auto">
          <a:xfrm>
            <a:off x="1" y="4868863"/>
            <a:ext cx="3025771" cy="21256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userDrawn="1"/>
        </p:nvSpPr>
        <p:spPr bwMode="auto">
          <a:xfrm>
            <a:off x="1" y="1"/>
            <a:ext cx="3025770" cy="4868863"/>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21827" y="278700"/>
            <a:ext cx="2905503" cy="2843837"/>
          </a:xfrm>
        </p:spPr>
        <p:txBody>
          <a:bodyPr lIns="146289" tIns="91431" rIns="146289" bIns="91431" anchor="t" anchorCtr="0"/>
          <a:lstStyle>
            <a:lvl1pPr>
              <a:defRPr sz="4800" spc="-100" baseline="0">
                <a:gradFill>
                  <a:gsLst>
                    <a:gs pos="5833">
                      <a:srgbClr val="FFFFFF"/>
                    </a:gs>
                    <a:gs pos="18000">
                      <a:srgbClr val="FFFFFF"/>
                    </a:gs>
                  </a:gsLst>
                  <a:lin ang="5400000" scaled="0"/>
                </a:gradFill>
              </a:defRPr>
            </a:lvl1pPr>
          </a:lstStyle>
          <a:p>
            <a:pPr lvl="0"/>
            <a:r>
              <a:rPr lang="en-US" dirty="0" smtClean="0"/>
              <a:t>Click to edit Master text styles</a:t>
            </a:r>
          </a:p>
        </p:txBody>
      </p:sp>
      <p:sp>
        <p:nvSpPr>
          <p:cNvPr id="3" name="Text Placeholder 2"/>
          <p:cNvSpPr>
            <a:spLocks noGrp="1"/>
          </p:cNvSpPr>
          <p:nvPr>
            <p:ph type="body" sz="quarter" idx="14"/>
          </p:nvPr>
        </p:nvSpPr>
        <p:spPr bwMode="ltGray">
          <a:xfrm>
            <a:off x="124785" y="4868865"/>
            <a:ext cx="2902578" cy="1379537"/>
          </a:xfrm>
          <a:noFill/>
        </p:spPr>
        <p:txBody>
          <a:bodyPr tIns="109717" bIns="109717">
            <a:noAutofit/>
          </a:bodyPr>
          <a:lstStyle>
            <a:lvl1pPr marL="0" indent="0">
              <a:spcBef>
                <a:spcPts val="0"/>
              </a:spcBef>
              <a:buNone/>
              <a:defRPr sz="1400" b="0">
                <a:solidFill>
                  <a:schemeClr val="bg1"/>
                </a:solidFill>
                <a:latin typeface="+mn-lt"/>
              </a:defRPr>
            </a:lvl1pPr>
          </a:lstStyle>
          <a:p>
            <a:pPr lvl="0"/>
            <a:r>
              <a:rPr lang="en-US" smtClean="0"/>
              <a:t>Click to edit Master text styles</a:t>
            </a:r>
          </a:p>
        </p:txBody>
      </p:sp>
    </p:spTree>
    <p:extLst>
      <p:ext uri="{BB962C8B-B14F-4D97-AF65-F5344CB8AC3E}">
        <p14:creationId xmlns:p14="http://schemas.microsoft.com/office/powerpoint/2010/main" val="15619601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4059" y="2125663"/>
            <a:ext cx="9265157" cy="1399419"/>
          </a:xfrm>
          <a:noFill/>
        </p:spPr>
        <p:txBody>
          <a:bodyPr tIns="91431" bIns="91431" anchor="t" anchorCtr="0"/>
          <a:lstStyle>
            <a:lvl1pPr>
              <a:defRPr sz="8800" b="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2054818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4059" y="2125663"/>
            <a:ext cx="9265157" cy="1403443"/>
          </a:xfrm>
          <a:noFill/>
        </p:spPr>
        <p:txBody>
          <a:bodyPr vert="horz" wrap="square" lIns="146289" tIns="91431" rIns="146289" bIns="91431" rtlCol="0" anchor="t" anchorCtr="0">
            <a:spAutoFit/>
          </a:bodyPr>
          <a:lstStyle>
            <a:lvl1pPr>
              <a:defRPr lang="en-US" sz="8800" b="0" spc="-100" dirty="0">
                <a:gradFill>
                  <a:gsLst>
                    <a:gs pos="100000">
                      <a:schemeClr val="bg1"/>
                    </a:gs>
                    <a:gs pos="0">
                      <a:schemeClr val="bg1"/>
                    </a:gs>
                  </a:gsLst>
                  <a:lin ang="5400000" scaled="0"/>
                </a:gradFill>
              </a:defRPr>
            </a:lvl1pPr>
          </a:lstStyle>
          <a:p>
            <a:pPr lvl="0"/>
            <a:r>
              <a:rPr lang="en-US" dirty="0" smtClean="0"/>
              <a:t>Section title</a:t>
            </a:r>
            <a:endParaRPr lang="en-US" dirty="0"/>
          </a:p>
        </p:txBody>
      </p:sp>
    </p:spTree>
    <p:extLst>
      <p:ext uri="{BB962C8B-B14F-4D97-AF65-F5344CB8AC3E}">
        <p14:creationId xmlns:p14="http://schemas.microsoft.com/office/powerpoint/2010/main" val="139434696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4059" y="2125663"/>
            <a:ext cx="9265157" cy="1399419"/>
          </a:xfrm>
          <a:noFill/>
        </p:spPr>
        <p:txBody>
          <a:bodyPr tIns="91431" bIns="91431" anchor="t" anchorCtr="0"/>
          <a:lstStyle>
            <a:lvl1pPr>
              <a:defRPr sz="8800" b="0" spc="-100" baseline="0">
                <a:gradFill>
                  <a:gsLst>
                    <a:gs pos="100000">
                      <a:schemeClr val="bg1"/>
                    </a:gs>
                    <a:gs pos="0">
                      <a:schemeClr val="bg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9200352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dirty="0"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699919781"/>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86965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30356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97689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9693275" cy="578167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14060" y="1221158"/>
            <a:ext cx="9265157" cy="1641988"/>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085309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14059" y="1212851"/>
            <a:ext cx="9265157" cy="2259080"/>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96932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a:xfrm>
            <a:off x="214061" y="295274"/>
            <a:ext cx="9267000" cy="664797"/>
          </a:xfrm>
        </p:spPr>
        <p:txBody>
          <a:bodyPr/>
          <a:lstStyle>
            <a:lvl1pPr>
              <a:defRPr sz="48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5492229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pPr defTabSz="1218534"/>
            <a:fld id="{71F47D9D-8D60-4698-A495-89D102E182A2}" type="slidenum">
              <a:rPr sz="1000"/>
              <a:pPr defTabSz="1218534"/>
              <a:t>‹#›</a:t>
            </a:fld>
            <a:endParaRPr sz="1000" dirty="0"/>
          </a:p>
        </p:txBody>
      </p:sp>
    </p:spTree>
    <p:extLst>
      <p:ext uri="{BB962C8B-B14F-4D97-AF65-F5344CB8AC3E}">
        <p14:creationId xmlns:p14="http://schemas.microsoft.com/office/powerpoint/2010/main" val="4096362993"/>
      </p:ext>
    </p:extLst>
  </p:cSld>
  <p:clrMapOvr>
    <a:masterClrMapping/>
  </p:clrMapOvr>
  <p:transition spd="slow">
    <p:push/>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6751" y="373063"/>
            <a:ext cx="6313488" cy="1128191"/>
          </a:xfrm>
          <a:prstGeom prst="rect">
            <a:avLst/>
          </a:prstGeom>
        </p:spPr>
        <p:txBody>
          <a:bodyPr/>
          <a:lstStyle>
            <a:lvl1pPr>
              <a:defRPr/>
            </a:lvl1pPr>
          </a:lstStyle>
          <a:p>
            <a:r>
              <a:rPr lang="en-US" dirty="0" smtClean="0"/>
              <a:t>click to edit section title style</a:t>
            </a:r>
            <a:endParaRPr lang="en-US" dirty="0"/>
          </a:p>
        </p:txBody>
      </p:sp>
      <p:sp>
        <p:nvSpPr>
          <p:cNvPr id="4" name="Picture Placeholder 3"/>
          <p:cNvSpPr>
            <a:spLocks noGrp="1"/>
          </p:cNvSpPr>
          <p:nvPr>
            <p:ph type="pic" sz="quarter" idx="10"/>
          </p:nvPr>
        </p:nvSpPr>
        <p:spPr>
          <a:xfrm>
            <a:off x="6988175" y="0"/>
            <a:ext cx="2705100" cy="6994525"/>
          </a:xfrm>
          <a:prstGeom prst="rect">
            <a:avLst/>
          </a:prstGeom>
        </p:spPr>
        <p:txBody>
          <a:bodyPr/>
          <a:lstStyle/>
          <a:p>
            <a:endParaRPr lang="en-US" dirty="0"/>
          </a:p>
        </p:txBody>
      </p:sp>
      <p:sp>
        <p:nvSpPr>
          <p:cNvPr id="7" name="Text Placeholder 7"/>
          <p:cNvSpPr>
            <a:spLocks noGrp="1"/>
          </p:cNvSpPr>
          <p:nvPr>
            <p:ph type="body" sz="quarter" idx="12" hasCustomPrompt="1"/>
          </p:nvPr>
        </p:nvSpPr>
        <p:spPr>
          <a:xfrm>
            <a:off x="593086" y="1847024"/>
            <a:ext cx="4253552" cy="541687"/>
          </a:xfrm>
          <a:prstGeom prst="rect">
            <a:avLst/>
          </a:prstGeom>
        </p:spPr>
        <p:txBody>
          <a:bodyPr/>
          <a:lstStyle>
            <a:lvl1pPr marL="0" indent="0">
              <a:buFont typeface="Arial" panose="020B0604020202020204" pitchFamily="34" charset="0"/>
              <a:buNone/>
              <a:defRPr sz="1400" b="0" baseline="0">
                <a:latin typeface="+mn-lt"/>
              </a:defRPr>
            </a:lvl1pPr>
          </a:lstStyle>
          <a:p>
            <a:pPr lvl="0"/>
            <a:r>
              <a:rPr lang="en-US" sz="1400" dirty="0" smtClean="0">
                <a:latin typeface="+mn-lt"/>
              </a:rPr>
              <a:t>Insert text here.</a:t>
            </a:r>
          </a:p>
          <a:p>
            <a:pPr lvl="0"/>
            <a:r>
              <a:rPr lang="en-US" sz="1400" dirty="0" smtClean="0">
                <a:latin typeface="+mn-lt"/>
              </a:rPr>
              <a:t>Insert more text here.</a:t>
            </a:r>
            <a:endParaRPr lang="en-US" dirty="0"/>
          </a:p>
        </p:txBody>
      </p:sp>
    </p:spTree>
    <p:extLst>
      <p:ext uri="{BB962C8B-B14F-4D97-AF65-F5344CB8AC3E}">
        <p14:creationId xmlns:p14="http://schemas.microsoft.com/office/powerpoint/2010/main" val="2870155998"/>
      </p:ext>
    </p:extLst>
  </p:cSld>
  <p:clrMapOvr>
    <a:masterClrMapping/>
  </p:clrMapOvr>
  <p:transition>
    <p:fade/>
  </p:transition>
  <p:timing>
    <p:tnLst>
      <p:par>
        <p:cTn id="1" dur="indefinite" restart="never" nodeType="tmRoot"/>
      </p:par>
    </p:tnLst>
  </p:timing>
  <p:extLst>
    <p:ext uri="{DCECCB84-F9BA-43D5-87BE-67443E8EF086}">
      <p15:sldGuideLst xmlns:p15="http://schemas.microsoft.com/office/powerpoint/2012/main" xmlns="">
        <p15:guide id="1" pos="4397" userDrawn="1">
          <p15:clr>
            <a:srgbClr val="FBAE40"/>
          </p15:clr>
        </p15:guide>
        <p15:guide id="2" pos="3053"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27075" y="2173288"/>
            <a:ext cx="8239125" cy="1498600"/>
          </a:xfrm>
        </p:spPr>
        <p:txBody>
          <a:bodyPr/>
          <a:lstStyle/>
          <a:p>
            <a:r>
              <a:rPr lang="en-US" smtClean="0"/>
              <a:t>Click to edit Master title style</a:t>
            </a:r>
            <a:endParaRPr lang="en-US"/>
          </a:p>
        </p:txBody>
      </p:sp>
      <p:sp>
        <p:nvSpPr>
          <p:cNvPr id="3" name="Subtitle 2"/>
          <p:cNvSpPr>
            <a:spLocks noGrp="1"/>
          </p:cNvSpPr>
          <p:nvPr>
            <p:ph type="subTitle" idx="1"/>
          </p:nvPr>
        </p:nvSpPr>
        <p:spPr>
          <a:xfrm>
            <a:off x="1454150" y="3963988"/>
            <a:ext cx="6784975" cy="178752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237485422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148763852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65175" y="4494213"/>
            <a:ext cx="8239125" cy="1389062"/>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65175" y="2963863"/>
            <a:ext cx="8239125" cy="153035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23823620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TWO 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6144"/>
            <a:ext cx="4368048"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99037" y="2126144"/>
            <a:ext cx="4480181"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dirty="0" smtClean="0"/>
              <a:t>Microsoft Confidential</a:t>
            </a:r>
            <a:endParaRPr lang="en-US" dirty="0"/>
          </a:p>
        </p:txBody>
      </p:sp>
      <p:sp>
        <p:nvSpPr>
          <p:cNvPr id="6" name="Slide Number Placeholder 5"/>
          <p:cNvSpPr>
            <a:spLocks noGrp="1"/>
          </p:cNvSpPr>
          <p:nvPr>
            <p:ph type="sldNum" sz="quarter" idx="13"/>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968534032"/>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84188" y="1631950"/>
            <a:ext cx="4286250" cy="4616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22838" y="1631950"/>
            <a:ext cx="4286250" cy="46164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22327616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84188" y="1565275"/>
            <a:ext cx="4283075" cy="6524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84188" y="2217738"/>
            <a:ext cx="4283075" cy="40306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24425" y="1565275"/>
            <a:ext cx="4284663" cy="6524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924425" y="2217738"/>
            <a:ext cx="4284663" cy="403066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23084788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41406134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37814636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84188" y="277813"/>
            <a:ext cx="3189287" cy="1185862"/>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789363" y="277813"/>
            <a:ext cx="5419725" cy="59705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84188" y="1463675"/>
            <a:ext cx="3189287" cy="47847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232522677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00238" y="4895850"/>
            <a:ext cx="5815012" cy="5778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00238" y="625475"/>
            <a:ext cx="5815012" cy="41957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900238" y="5473700"/>
            <a:ext cx="5815012" cy="82073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292035819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354281077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27863" y="279400"/>
            <a:ext cx="2181225" cy="596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84188" y="279400"/>
            <a:ext cx="6391275" cy="596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623F445-3534-40D1-B6D4-446A8F049EDF}" type="datetimeFigureOut">
              <a:rPr lang="en-US" smtClean="0"/>
              <a:t>11/25/2014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86EBA3F-B272-4F22-ABDB-C5FC3B90B66A}" type="slidenum">
              <a:rPr lang="en-US" smtClean="0"/>
              <a:t>‹#›</a:t>
            </a:fld>
            <a:endParaRPr lang="en-US" dirty="0"/>
          </a:p>
        </p:txBody>
      </p:sp>
    </p:spTree>
    <p:extLst>
      <p:ext uri="{BB962C8B-B14F-4D97-AF65-F5344CB8AC3E}">
        <p14:creationId xmlns:p14="http://schemas.microsoft.com/office/powerpoint/2010/main" val="2523989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5664"/>
            <a:ext cx="4368048"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5151437" y="2125664"/>
            <a:ext cx="4327781"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dirty="0" smtClean="0"/>
              <a:t>Microsoft Confidential</a:t>
            </a:r>
            <a:endParaRPr lang="en-US" dirty="0"/>
          </a:p>
        </p:txBody>
      </p:sp>
      <p:sp>
        <p:nvSpPr>
          <p:cNvPr id="6" name="Slide Number Placeholder 5"/>
          <p:cNvSpPr>
            <a:spLocks noGrp="1"/>
          </p:cNvSpPr>
          <p:nvPr>
            <p:ph type="sldNum" sz="quarter" idx="13"/>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214059" y="6558135"/>
            <a:ext cx="3068588" cy="371475"/>
          </a:xfrm>
        </p:spPr>
        <p:txBody>
          <a:bodyPr/>
          <a:lstStyle/>
          <a:p>
            <a:r>
              <a:rPr lang="en-US" dirty="0" smtClean="0"/>
              <a:t>Microsoft Confidential</a:t>
            </a:r>
            <a:endParaRPr lang="en-US" dirty="0"/>
          </a:p>
        </p:txBody>
      </p:sp>
      <p:pic>
        <p:nvPicPr>
          <p:cNvPr id="10" name="Picture 9">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4059" y="2125663"/>
            <a:ext cx="9265157" cy="1399419"/>
          </a:xfrm>
          <a:noFill/>
        </p:spPr>
        <p:txBody>
          <a:bodyPr tIns="91431" bIns="91431" anchor="t" anchorCtr="0"/>
          <a:lstStyle>
            <a:lvl1pPr>
              <a:defRPr sz="8800" b="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20" Type="http://schemas.openxmlformats.org/officeDocument/2006/relationships/theme" Target="../theme/theme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slideLayout" Target="../slideLayouts/slideLayout46.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4.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9" y="295274"/>
            <a:ext cx="9206411" cy="747897"/>
          </a:xfrm>
          <a:prstGeom prst="rect">
            <a:avLst/>
          </a:prstGeom>
        </p:spPr>
        <p:txBody>
          <a:bodyPr vert="horz" wrap="square" lIns="146289" tIns="0" rIns="146289"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274637" y="1439864"/>
            <a:ext cx="9204579" cy="1738938"/>
          </a:xfrm>
          <a:prstGeom prst="rect">
            <a:avLst/>
          </a:prstGeom>
        </p:spPr>
        <p:txBody>
          <a:bodyPr vert="horz" wrap="square" lIns="146289" tIns="0" rIns="146289"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3"/>
          </p:nvPr>
        </p:nvSpPr>
        <p:spPr>
          <a:xfrm>
            <a:off x="214059" y="6697664"/>
            <a:ext cx="3068588" cy="371475"/>
          </a:xfrm>
          <a:prstGeom prst="rect">
            <a:avLst/>
          </a:prstGeom>
        </p:spPr>
        <p:txBody>
          <a:bodyPr vert="horz" lIns="0" tIns="45716" rIns="91431" bIns="45716" rtlCol="0" anchor="ctr"/>
          <a:lstStyle>
            <a:lvl1pPr algn="l">
              <a:defRPr sz="1200">
                <a:gradFill>
                  <a:gsLst>
                    <a:gs pos="0">
                      <a:schemeClr val="bg2">
                        <a:lumMod val="75000"/>
                      </a:schemeClr>
                    </a:gs>
                    <a:gs pos="100000">
                      <a:schemeClr val="bg2">
                        <a:lumMod val="75000"/>
                      </a:schemeClr>
                    </a:gs>
                  </a:gsLst>
                  <a:lin ang="5400000" scaled="0"/>
                </a:gradFill>
              </a:defRPr>
            </a:lvl1pPr>
          </a:lstStyle>
          <a:p>
            <a:r>
              <a:rPr lang="en-US" dirty="0" smtClean="0"/>
              <a:t>Microsoft Confidential</a:t>
            </a:r>
            <a:endParaRPr lang="en-US" dirty="0"/>
          </a:p>
        </p:txBody>
      </p:sp>
      <p:sp>
        <p:nvSpPr>
          <p:cNvPr id="5" name="Slide Number Placeholder 4"/>
          <p:cNvSpPr>
            <a:spLocks noGrp="1"/>
          </p:cNvSpPr>
          <p:nvPr>
            <p:ph type="sldNum" sz="quarter" idx="4"/>
          </p:nvPr>
        </p:nvSpPr>
        <p:spPr>
          <a:xfrm>
            <a:off x="7217371" y="6695371"/>
            <a:ext cx="2261847" cy="371475"/>
          </a:xfrm>
          <a:prstGeom prst="rect">
            <a:avLst/>
          </a:prstGeom>
        </p:spPr>
        <p:txBody>
          <a:bodyPr vert="horz" lIns="91431" tIns="45716" rIns="0" bIns="45716" rtlCol="0" anchor="ctr"/>
          <a:lstStyle>
            <a:lvl1pPr algn="r">
              <a:defRPr sz="1200">
                <a:gradFill>
                  <a:gsLst>
                    <a:gs pos="0">
                      <a:schemeClr val="bg2">
                        <a:lumMod val="75000"/>
                      </a:schemeClr>
                    </a:gs>
                    <a:gs pos="100000">
                      <a:schemeClr val="bg2">
                        <a:lumMod val="75000"/>
                      </a:schemeClr>
                    </a:gs>
                  </a:gsLst>
                  <a:lin ang="5400000" scaled="0"/>
                </a:gradFill>
              </a:defRPr>
            </a:lvl1pPr>
          </a:lstStyle>
          <a:p>
            <a:fld id="{25B1B22E-D3C8-4129-8E85-2E5037E3E69B}" type="slidenum">
              <a:rPr lang="en-US" smtClean="0"/>
              <a:pPr/>
              <a:t>‹#›</a:t>
            </a:fld>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10" r:id="rId1"/>
    <p:sldLayoutId id="2147484098" r:id="rId2"/>
    <p:sldLayoutId id="2147484087" r:id="rId3"/>
    <p:sldLayoutId id="2147484187" r:id="rId4"/>
    <p:sldLayoutId id="2147484099" r:id="rId5"/>
    <p:sldLayoutId id="2147484100" r:id="rId6"/>
    <p:sldLayoutId id="2147484092" r:id="rId7"/>
    <p:sldLayoutId id="2147484093" r:id="rId8"/>
    <p:sldLayoutId id="2147484130" r:id="rId9"/>
    <p:sldLayoutId id="2147484101" r:id="rId10"/>
    <p:sldLayoutId id="2147484102" r:id="rId11"/>
    <p:sldLayoutId id="2147484127" r:id="rId12"/>
    <p:sldLayoutId id="2147484128" r:id="rId13"/>
    <p:sldLayoutId id="2147484129" r:id="rId14"/>
    <p:sldLayoutId id="2147484094" r:id="rId15"/>
    <p:sldLayoutId id="2147484096" r:id="rId16"/>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1" kern="1200" cap="none" spc="-102" baseline="0" dirty="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66750" y="373063"/>
            <a:ext cx="8359775" cy="135096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66750" y="1862138"/>
            <a:ext cx="8359775" cy="4437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66750" y="6483350"/>
            <a:ext cx="2181225" cy="371475"/>
          </a:xfrm>
          <a:prstGeom prst="rect">
            <a:avLst/>
          </a:prstGeom>
        </p:spPr>
        <p:txBody>
          <a:bodyPr vert="horz" lIns="91440" tIns="45720" rIns="91440" bIns="45720" rtlCol="0" anchor="ctr"/>
          <a:lstStyle>
            <a:lvl1pPr algn="l">
              <a:defRPr sz="1200">
                <a:solidFill>
                  <a:schemeClr val="tx1">
                    <a:tint val="75000"/>
                  </a:schemeClr>
                </a:solidFill>
              </a:defRPr>
            </a:lvl1pPr>
          </a:lstStyle>
          <a:p>
            <a:fld id="{E37FEED6-84FD-422A-8343-4160E1E811F9}" type="datetimeFigureOut">
              <a:rPr lang="en-US" smtClean="0"/>
              <a:t>11/25/2014</a:t>
            </a:fld>
            <a:endParaRPr lang="en-US" dirty="0"/>
          </a:p>
        </p:txBody>
      </p:sp>
      <p:sp>
        <p:nvSpPr>
          <p:cNvPr id="5" name="Footer Placeholder 4"/>
          <p:cNvSpPr>
            <a:spLocks noGrp="1"/>
          </p:cNvSpPr>
          <p:nvPr>
            <p:ph type="ftr" sz="quarter" idx="3"/>
          </p:nvPr>
        </p:nvSpPr>
        <p:spPr>
          <a:xfrm>
            <a:off x="3211513" y="6483350"/>
            <a:ext cx="3270250" cy="3714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845300" y="6483350"/>
            <a:ext cx="2181225" cy="371475"/>
          </a:xfrm>
          <a:prstGeom prst="rect">
            <a:avLst/>
          </a:prstGeom>
        </p:spPr>
        <p:txBody>
          <a:bodyPr vert="horz" lIns="91440" tIns="45720" rIns="91440" bIns="45720" rtlCol="0" anchor="ctr"/>
          <a:lstStyle>
            <a:lvl1pPr algn="r">
              <a:defRPr sz="1200">
                <a:solidFill>
                  <a:schemeClr val="tx1">
                    <a:tint val="75000"/>
                  </a:schemeClr>
                </a:solidFill>
              </a:defRPr>
            </a:lvl1pPr>
          </a:lstStyle>
          <a:p>
            <a:fld id="{1D7AA6FA-5B46-4318-AC0E-7F6AC1E0BE6A}" type="slidenum">
              <a:rPr lang="en-US" smtClean="0"/>
              <a:t>‹#›</a:t>
            </a:fld>
            <a:endParaRPr lang="en-US" dirty="0"/>
          </a:p>
        </p:txBody>
      </p:sp>
    </p:spTree>
    <p:extLst>
      <p:ext uri="{BB962C8B-B14F-4D97-AF65-F5344CB8AC3E}">
        <p14:creationId xmlns:p14="http://schemas.microsoft.com/office/powerpoint/2010/main" val="2901311501"/>
      </p:ext>
    </p:extLst>
  </p:cSld>
  <p:clrMap bg1="lt1" tx1="dk1" bg2="lt2" tx2="dk2" accent1="accent1" accent2="accent2" accent3="accent3" accent4="accent4" accent5="accent5" accent6="accent6" hlink="hlink" folHlink="folHlink"/>
  <p:sldLayoutIdLst>
    <p:sldLayoutId id="2147484214" r:id="rId1"/>
    <p:sldLayoutId id="2147484215" r:id="rId2"/>
    <p:sldLayoutId id="2147484216" r:id="rId3"/>
    <p:sldLayoutId id="2147484217" r:id="rId4"/>
    <p:sldLayoutId id="2147484218" r:id="rId5"/>
    <p:sldLayoutId id="2147484219" r:id="rId6"/>
    <p:sldLayoutId id="2147484220" r:id="rId7"/>
    <p:sldLayoutId id="2147484221" r:id="rId8"/>
    <p:sldLayoutId id="2147484222" r:id="rId9"/>
    <p:sldLayoutId id="2147484223" r:id="rId10"/>
    <p:sldLayoutId id="214748422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9" y="295274"/>
            <a:ext cx="9206411" cy="747897"/>
          </a:xfrm>
          <a:prstGeom prst="rect">
            <a:avLst/>
          </a:prstGeom>
        </p:spPr>
        <p:txBody>
          <a:bodyPr vert="horz" wrap="square" lIns="146289" tIns="0" rIns="146289"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274637" y="1439864"/>
            <a:ext cx="9204579" cy="1738938"/>
          </a:xfrm>
          <a:prstGeom prst="rect">
            <a:avLst/>
          </a:prstGeom>
        </p:spPr>
        <p:txBody>
          <a:bodyPr vert="horz" wrap="square" lIns="146289" tIns="0" rIns="146289"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3"/>
          </p:nvPr>
        </p:nvSpPr>
        <p:spPr>
          <a:xfrm>
            <a:off x="214059" y="6697664"/>
            <a:ext cx="3068588" cy="371475"/>
          </a:xfrm>
          <a:prstGeom prst="rect">
            <a:avLst/>
          </a:prstGeom>
        </p:spPr>
        <p:txBody>
          <a:bodyPr vert="horz" lIns="0" tIns="45716" rIns="91431" bIns="45716" rtlCol="0" anchor="ctr"/>
          <a:lstStyle>
            <a:lvl1pPr algn="l">
              <a:defRPr sz="1200">
                <a:gradFill>
                  <a:gsLst>
                    <a:gs pos="0">
                      <a:schemeClr val="bg2">
                        <a:lumMod val="75000"/>
                      </a:schemeClr>
                    </a:gs>
                    <a:gs pos="100000">
                      <a:schemeClr val="bg2">
                        <a:lumMod val="75000"/>
                      </a:schemeClr>
                    </a:gs>
                  </a:gsLst>
                  <a:lin ang="5400000" scaled="0"/>
                </a:gradFill>
              </a:defRPr>
            </a:lvl1pPr>
          </a:lstStyle>
          <a:p>
            <a:r>
              <a:rPr lang="en-US" dirty="0" smtClean="0">
                <a:gradFill>
                  <a:gsLst>
                    <a:gs pos="0">
                      <a:srgbClr val="DDDDDD">
                        <a:lumMod val="75000"/>
                      </a:srgbClr>
                    </a:gs>
                    <a:gs pos="100000">
                      <a:srgbClr val="DDDDDD">
                        <a:lumMod val="75000"/>
                      </a:srgbClr>
                    </a:gs>
                  </a:gsLst>
                  <a:lin ang="5400000" scaled="0"/>
                </a:gradFill>
              </a:rPr>
              <a:t>Microsoft Confidential</a:t>
            </a:r>
            <a:endParaRPr lang="en-US" dirty="0">
              <a:gradFill>
                <a:gsLst>
                  <a:gs pos="0">
                    <a:srgbClr val="DDDDDD">
                      <a:lumMod val="75000"/>
                    </a:srgbClr>
                  </a:gs>
                  <a:gs pos="100000">
                    <a:srgbClr val="DDDDDD">
                      <a:lumMod val="75000"/>
                    </a:srgbClr>
                  </a:gs>
                </a:gsLst>
                <a:lin ang="5400000" scaled="0"/>
              </a:gradFill>
            </a:endParaRPr>
          </a:p>
        </p:txBody>
      </p:sp>
      <p:sp>
        <p:nvSpPr>
          <p:cNvPr id="5" name="Slide Number Placeholder 4"/>
          <p:cNvSpPr>
            <a:spLocks noGrp="1"/>
          </p:cNvSpPr>
          <p:nvPr>
            <p:ph type="sldNum" sz="quarter" idx="4"/>
          </p:nvPr>
        </p:nvSpPr>
        <p:spPr>
          <a:xfrm>
            <a:off x="7217371" y="6695371"/>
            <a:ext cx="2261847" cy="371475"/>
          </a:xfrm>
          <a:prstGeom prst="rect">
            <a:avLst/>
          </a:prstGeom>
        </p:spPr>
        <p:txBody>
          <a:bodyPr vert="horz" lIns="91431" tIns="45716" rIns="0" bIns="45716" rtlCol="0" anchor="ctr"/>
          <a:lstStyle>
            <a:lvl1pPr algn="r">
              <a:defRPr sz="1200">
                <a:gradFill>
                  <a:gsLst>
                    <a:gs pos="0">
                      <a:schemeClr val="bg2">
                        <a:lumMod val="75000"/>
                      </a:schemeClr>
                    </a:gs>
                    <a:gs pos="100000">
                      <a:schemeClr val="bg2">
                        <a:lumMod val="75000"/>
                      </a:schemeClr>
                    </a:gs>
                  </a:gsLst>
                  <a:lin ang="5400000" scaled="0"/>
                </a:gradFill>
              </a:defRPr>
            </a:lvl1pPr>
          </a:lstStyle>
          <a:p>
            <a:fld id="{25B1B22E-D3C8-4129-8E85-2E5037E3E69B}" type="slidenum">
              <a:rPr lang="en-US" smtClean="0">
                <a:gradFill>
                  <a:gsLst>
                    <a:gs pos="0">
                      <a:srgbClr val="DDDDDD">
                        <a:lumMod val="75000"/>
                      </a:srgbClr>
                    </a:gs>
                    <a:gs pos="100000">
                      <a:srgbClr val="DDDDDD">
                        <a:lumMod val="75000"/>
                      </a:srgbClr>
                    </a:gs>
                  </a:gsLst>
                  <a:lin ang="5400000" scaled="0"/>
                </a:gradFill>
              </a:rPr>
              <a:pPr/>
              <a:t>‹#›</a:t>
            </a:fld>
            <a:endParaRPr lang="en-US" dirty="0">
              <a:gradFill>
                <a:gsLst>
                  <a:gs pos="0">
                    <a:srgbClr val="DDDDDD">
                      <a:lumMod val="75000"/>
                    </a:srgbClr>
                  </a:gs>
                  <a:gs pos="100000">
                    <a:srgbClr val="DDDDDD">
                      <a:lumMod val="75000"/>
                    </a:srgbClr>
                  </a:gs>
                </a:gsLst>
                <a:lin ang="5400000" scaled="0"/>
              </a:gradFill>
            </a:endParaRPr>
          </a:p>
        </p:txBody>
      </p:sp>
    </p:spTree>
    <p:extLst>
      <p:ext uri="{BB962C8B-B14F-4D97-AF65-F5344CB8AC3E}">
        <p14:creationId xmlns:p14="http://schemas.microsoft.com/office/powerpoint/2010/main" val="3436962465"/>
      </p:ext>
    </p:extLst>
  </p:cSld>
  <p:clrMap bg1="lt1" tx1="dk1" bg2="lt2" tx2="dk2" accent1="accent1" accent2="accent2" accent3="accent3" accent4="accent4" accent5="accent5" accent6="accent6" hlink="hlink" folHlink="folHlink"/>
  <p:sldLayoutIdLst>
    <p:sldLayoutId id="2147484226" r:id="rId1"/>
    <p:sldLayoutId id="2147484227" r:id="rId2"/>
    <p:sldLayoutId id="2147484228" r:id="rId3"/>
    <p:sldLayoutId id="2147484229" r:id="rId4"/>
    <p:sldLayoutId id="2147484230" r:id="rId5"/>
    <p:sldLayoutId id="2147484231" r:id="rId6"/>
    <p:sldLayoutId id="2147484232" r:id="rId7"/>
    <p:sldLayoutId id="2147484233" r:id="rId8"/>
    <p:sldLayoutId id="2147484238" r:id="rId9"/>
    <p:sldLayoutId id="2147484252" r:id="rId10"/>
    <p:sldLayoutId id="2147484253" r:id="rId11"/>
    <p:sldLayoutId id="2147484254" r:id="rId12"/>
    <p:sldLayoutId id="2147484255" r:id="rId13"/>
    <p:sldLayoutId id="2147484256" r:id="rId14"/>
    <p:sldLayoutId id="2147484257" r:id="rId15"/>
    <p:sldLayoutId id="2147484258" r:id="rId16"/>
    <p:sldLayoutId id="2147484259" r:id="rId17"/>
    <p:sldLayoutId id="2147484272" r:id="rId18"/>
    <p:sldLayoutId id="2147484273" r:id="rId19"/>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1" kern="1200" cap="none" spc="-102" baseline="0" dirty="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4188" y="279400"/>
            <a:ext cx="8724900" cy="116681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84188" y="1631950"/>
            <a:ext cx="8724900" cy="461645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84188" y="6483350"/>
            <a:ext cx="2262187" cy="371475"/>
          </a:xfrm>
          <a:prstGeom prst="rect">
            <a:avLst/>
          </a:prstGeom>
        </p:spPr>
        <p:txBody>
          <a:bodyPr vert="horz" lIns="91440" tIns="45720" rIns="91440" bIns="45720" rtlCol="0" anchor="ctr"/>
          <a:lstStyle>
            <a:lvl1pPr algn="l">
              <a:defRPr sz="1200">
                <a:solidFill>
                  <a:schemeClr val="tx1">
                    <a:tint val="75000"/>
                  </a:schemeClr>
                </a:solidFill>
              </a:defRPr>
            </a:lvl1pPr>
          </a:lstStyle>
          <a:p>
            <a:fld id="{0623F445-3534-40D1-B6D4-446A8F049EDF}" type="datetimeFigureOut">
              <a:rPr lang="en-US" smtClean="0"/>
              <a:t>11/25/2014</a:t>
            </a:fld>
            <a:endParaRPr lang="en-US" dirty="0"/>
          </a:p>
        </p:txBody>
      </p:sp>
      <p:sp>
        <p:nvSpPr>
          <p:cNvPr id="5" name="Footer Placeholder 4"/>
          <p:cNvSpPr>
            <a:spLocks noGrp="1"/>
          </p:cNvSpPr>
          <p:nvPr>
            <p:ph type="ftr" sz="quarter" idx="3"/>
          </p:nvPr>
        </p:nvSpPr>
        <p:spPr>
          <a:xfrm>
            <a:off x="3311525" y="6483350"/>
            <a:ext cx="3070225" cy="3714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946900" y="6483350"/>
            <a:ext cx="2262188" cy="371475"/>
          </a:xfrm>
          <a:prstGeom prst="rect">
            <a:avLst/>
          </a:prstGeom>
        </p:spPr>
        <p:txBody>
          <a:bodyPr vert="horz" lIns="91440" tIns="45720" rIns="91440" bIns="45720" rtlCol="0" anchor="ctr"/>
          <a:lstStyle>
            <a:lvl1pPr algn="r">
              <a:defRPr sz="1200">
                <a:solidFill>
                  <a:schemeClr val="tx1">
                    <a:tint val="75000"/>
                  </a:schemeClr>
                </a:solidFill>
              </a:defRPr>
            </a:lvl1pPr>
          </a:lstStyle>
          <a:p>
            <a:fld id="{386EBA3F-B272-4F22-ABDB-C5FC3B90B66A}" type="slidenum">
              <a:rPr lang="en-US" smtClean="0"/>
              <a:t>‹#›</a:t>
            </a:fld>
            <a:endParaRPr lang="en-US" dirty="0"/>
          </a:p>
        </p:txBody>
      </p:sp>
    </p:spTree>
    <p:extLst>
      <p:ext uri="{BB962C8B-B14F-4D97-AF65-F5344CB8AC3E}">
        <p14:creationId xmlns:p14="http://schemas.microsoft.com/office/powerpoint/2010/main" val="3263198051"/>
      </p:ext>
    </p:extLst>
  </p:cSld>
  <p:clrMap bg1="lt1" tx1="dk1" bg2="lt2" tx2="dk2" accent1="accent1" accent2="accent2" accent3="accent3" accent4="accent4" accent5="accent5" accent6="accent6" hlink="hlink" folHlink="folHlink"/>
  <p:sldLayoutIdLst>
    <p:sldLayoutId id="2147484261" r:id="rId1"/>
    <p:sldLayoutId id="2147484262" r:id="rId2"/>
    <p:sldLayoutId id="2147484263" r:id="rId3"/>
    <p:sldLayoutId id="2147484264" r:id="rId4"/>
    <p:sldLayoutId id="2147484265" r:id="rId5"/>
    <p:sldLayoutId id="2147484266" r:id="rId6"/>
    <p:sldLayoutId id="2147484267" r:id="rId7"/>
    <p:sldLayoutId id="2147484268" r:id="rId8"/>
    <p:sldLayoutId id="2147484269" r:id="rId9"/>
    <p:sldLayoutId id="2147484270" r:id="rId10"/>
    <p:sldLayoutId id="21474842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11.xml"/><Relationship Id="rId1" Type="http://schemas.openxmlformats.org/officeDocument/2006/relationships/slideLayout" Target="../slideLayouts/slideLayout34.xml"/><Relationship Id="rId6" Type="http://schemas.openxmlformats.org/officeDocument/2006/relationships/slide" Target="slide24.xml"/><Relationship Id="rId5" Type="http://schemas.openxmlformats.org/officeDocument/2006/relationships/slide" Target="slide21.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4.xml"/><Relationship Id="rId4" Type="http://schemas.openxmlformats.org/officeDocument/2006/relationships/image" Target="../media/image13.jpe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slide" Target="slide65.xml"/><Relationship Id="rId2" Type="http://schemas.openxmlformats.org/officeDocument/2006/relationships/notesSlide" Target="../notesSlides/notesSlide2.xml"/><Relationship Id="rId1" Type="http://schemas.openxmlformats.org/officeDocument/2006/relationships/slideLayout" Target="../slideLayouts/slideLayout46.xml"/><Relationship Id="rId6" Type="http://schemas.openxmlformats.org/officeDocument/2006/relationships/slide" Target="slide50.xml"/><Relationship Id="rId5" Type="http://schemas.openxmlformats.org/officeDocument/2006/relationships/slide" Target="slide28.xml"/><Relationship Id="rId4" Type="http://schemas.openxmlformats.org/officeDocument/2006/relationships/slide" Target="slide1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34.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3" Type="http://schemas.openxmlformats.org/officeDocument/2006/relationships/hyperlink" Target="http://go.microsoft.com/fwlink/p/?LinkId=394392" TargetMode="External"/><Relationship Id="rId2" Type="http://schemas.openxmlformats.org/officeDocument/2006/relationships/image" Target="../media/image18.png"/><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4.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34.xml"/><Relationship Id="rId5" Type="http://schemas.openxmlformats.org/officeDocument/2006/relationships/image" Target="../media/image24.PN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13" Type="http://schemas.openxmlformats.org/officeDocument/2006/relationships/image" Target="../media/image7.png"/><Relationship Id="rId3" Type="http://schemas.openxmlformats.org/officeDocument/2006/relationships/hyperlink" Target="http://go.microsoft.com/fwlink/?LinkId=400723" TargetMode="External"/><Relationship Id="rId7" Type="http://schemas.openxmlformats.org/officeDocument/2006/relationships/diagramColors" Target="../diagrams/colors1.xml"/><Relationship Id="rId12"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4.xml"/><Relationship Id="rId6" Type="http://schemas.openxmlformats.org/officeDocument/2006/relationships/diagramQuickStyle" Target="../diagrams/quickStyle1.xml"/><Relationship Id="rId11" Type="http://schemas.openxmlformats.org/officeDocument/2006/relationships/image" Target="../media/image5.png"/><Relationship Id="rId5" Type="http://schemas.openxmlformats.org/officeDocument/2006/relationships/diagramLayout" Target="../diagrams/layout1.xml"/><Relationship Id="rId10" Type="http://schemas.openxmlformats.org/officeDocument/2006/relationships/image" Target="../media/image4.png"/><Relationship Id="rId4" Type="http://schemas.openxmlformats.org/officeDocument/2006/relationships/diagramData" Target="../diagrams/data1.xml"/><Relationship Id="rId9"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 Target="slide50.xml"/><Relationship Id="rId2" Type="http://schemas.openxmlformats.org/officeDocument/2006/relationships/notesSlide" Target="../notesSlides/notesSlide24.xml"/><Relationship Id="rId1" Type="http://schemas.openxmlformats.org/officeDocument/2006/relationships/slideLayout" Target="../slideLayouts/slideLayout34.xml"/><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34.xml"/><Relationship Id="rId4" Type="http://schemas.openxmlformats.org/officeDocument/2006/relationships/image" Target="../media/image26.png"/></Relationships>
</file>

<file path=ppt/slides/_rels/slide3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34.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7.xml"/><Relationship Id="rId1" Type="http://schemas.openxmlformats.org/officeDocument/2006/relationships/slideLayout" Target="../slideLayouts/slideLayout34.xml"/><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34.xml"/><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34.xml"/><Relationship Id="rId5" Type="http://schemas.openxmlformats.org/officeDocument/2006/relationships/hyperlink" Target="http://go.microsoft.com/fwlink/p/?LinkId=394392" TargetMode="External"/><Relationship Id="rId4" Type="http://schemas.openxmlformats.org/officeDocument/2006/relationships/image" Target="../media/image34.PNG"/></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2.xml"/><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forbes.com/sites/markfidelman/2013/05/19/study-78-of-salespeople-using-social-media-outsell-their-peers/" TargetMode="External"/><Relationship Id="rId1" Type="http://schemas.openxmlformats.org/officeDocument/2006/relationships/slideLayout" Target="../slideLayouts/slideLayout34.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34.xml"/><Relationship Id="rId4" Type="http://schemas.openxmlformats.org/officeDocument/2006/relationships/image" Target="../media/image17.PNG"/></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0.xml"/></Relationships>
</file>

<file path=ppt/slides/_rels/slide4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5.png"/><Relationship Id="rId7" Type="http://schemas.openxmlformats.org/officeDocument/2006/relationships/image" Target="../media/image43.png"/><Relationship Id="rId2" Type="http://schemas.openxmlformats.org/officeDocument/2006/relationships/notesSlide" Target="../notesSlides/notesSlide36.xml"/><Relationship Id="rId1" Type="http://schemas.openxmlformats.org/officeDocument/2006/relationships/slideLayout" Target="../slideLayouts/slideLayout3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34.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34.xml"/><Relationship Id="rId4" Type="http://schemas.openxmlformats.org/officeDocument/2006/relationships/slide" Target="slide36.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34.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34.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2.xml"/><Relationship Id="rId1" Type="http://schemas.openxmlformats.org/officeDocument/2006/relationships/slideLayout" Target="../slideLayouts/slideLayout34.xml"/><Relationship Id="rId5" Type="http://schemas.openxmlformats.org/officeDocument/2006/relationships/image" Target="../media/image49.png"/><Relationship Id="rId4" Type="http://schemas.openxmlformats.org/officeDocument/2006/relationships/image" Target="../media/image4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4.xml"/></Relationships>
</file>

<file path=ppt/slides/_rels/slide5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4.xml"/><Relationship Id="rId1" Type="http://schemas.openxmlformats.org/officeDocument/2006/relationships/slideLayout" Target="../slideLayouts/slideLayout34.xml"/><Relationship Id="rId4" Type="http://schemas.openxmlformats.org/officeDocument/2006/relationships/image" Target="../media/image8.png"/></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5.xml"/><Relationship Id="rId1" Type="http://schemas.openxmlformats.org/officeDocument/2006/relationships/slideLayout" Target="../slideLayouts/slideLayout34.xml"/></Relationships>
</file>

<file path=ppt/slides/_rels/slide5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6.xml"/><Relationship Id="rId1" Type="http://schemas.openxmlformats.org/officeDocument/2006/relationships/slideLayout" Target="../slideLayouts/slideLayout34.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7.xml"/><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34.xml"/></Relationships>
</file>

<file path=ppt/slides/_rels/slide56.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jpeg"/><Relationship Id="rId2" Type="http://schemas.openxmlformats.org/officeDocument/2006/relationships/notesSlide" Target="../notesSlides/notesSlide49.xml"/><Relationship Id="rId1" Type="http://schemas.openxmlformats.org/officeDocument/2006/relationships/slideLayout" Target="../slideLayouts/slideLayout34.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0.xml"/><Relationship Id="rId1" Type="http://schemas.openxmlformats.org/officeDocument/2006/relationships/slideLayout" Target="../slideLayouts/slideLayout34.xml"/></Relationships>
</file>

<file path=ppt/slides/_rels/slide5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1.xml"/><Relationship Id="rId1" Type="http://schemas.openxmlformats.org/officeDocument/2006/relationships/slideLayout" Target="../slideLayouts/slideLayout34.xml"/></Relationships>
</file>

<file path=ppt/slides/_rels/slide5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2.xml"/><Relationship Id="rId1" Type="http://schemas.openxmlformats.org/officeDocument/2006/relationships/slideLayout" Target="../slideLayouts/slideLayout3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6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34.xml"/></Relationships>
</file>

<file path=ppt/slides/_rels/slide6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4.xml"/><Relationship Id="rId1" Type="http://schemas.openxmlformats.org/officeDocument/2006/relationships/slideLayout" Target="../slideLayouts/slideLayout34.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5.xml"/><Relationship Id="rId1" Type="http://schemas.openxmlformats.org/officeDocument/2006/relationships/slideLayout" Target="../slideLayouts/slideLayout34.xml"/><Relationship Id="rId5" Type="http://schemas.openxmlformats.org/officeDocument/2006/relationships/image" Target="../media/image65.png"/><Relationship Id="rId4" Type="http://schemas.openxmlformats.org/officeDocument/2006/relationships/image" Target="../media/image64.PNG"/></Relationships>
</file>

<file path=ppt/slides/_rels/slide6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6.xml"/><Relationship Id="rId1" Type="http://schemas.openxmlformats.org/officeDocument/2006/relationships/slideLayout" Target="../slideLayouts/slideLayout34.xml"/></Relationships>
</file>

<file path=ppt/slides/_rels/slide6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7.xml"/><Relationship Id="rId1"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hyperlink" Target="http://go.microsoft.com/fwlink/p/?LinkId=394325" TargetMode="External"/><Relationship Id="rId7" Type="http://schemas.openxmlformats.org/officeDocument/2006/relationships/hyperlink" Target="http://go.microsoft.com/fwlink/p/?LinkId=401032" TargetMode="External"/><Relationship Id="rId2" Type="http://schemas.openxmlformats.org/officeDocument/2006/relationships/notesSlide" Target="../notesSlides/notesSlide58.xml"/><Relationship Id="rId1" Type="http://schemas.openxmlformats.org/officeDocument/2006/relationships/slideLayout" Target="../slideLayouts/slideLayout34.xml"/><Relationship Id="rId6" Type="http://schemas.openxmlformats.org/officeDocument/2006/relationships/hyperlink" Target="http://go.microsoft.com/fwlink/p/?LinkId=403660" TargetMode="External"/><Relationship Id="rId5" Type="http://schemas.openxmlformats.org/officeDocument/2006/relationships/hyperlink" Target="http://go.microsoft.com/fwlink/p/?LinkId=394392" TargetMode="External"/><Relationship Id="rId4" Type="http://schemas.openxmlformats.org/officeDocument/2006/relationships/hyperlink" Target="http://www.microsoft.com/en-us/dynamics/social-listening-help-and-training/get-started-with-social-listening.aspx" TargetMode="Externa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5.xml"/><Relationship Id="rId1" Type="http://schemas.openxmlformats.org/officeDocument/2006/relationships/tags" Target="../tags/tag1.xml"/><Relationship Id="rId5" Type="http://schemas.openxmlformats.org/officeDocument/2006/relationships/hyperlink" Target="http://www.crmcustomercenter.com/" TargetMode="External"/><Relationship Id="rId4" Type="http://schemas.openxmlformats.org/officeDocument/2006/relationships/hyperlink" Target="mailto:mscrmdf@microsoft.com?subject=eBook:%20Microsoft%20Social%20Listening%20for%20CRM%20(/1:help/2:V7.0/3:V7.0.0/4:eBook-Microsoft-Social-Listening-for-CRM.ppt/5:None/6:en-us/7:Both/8:Social%20Listening)&amp;body=Thanks%20for%20taking%20the%20time%20to%20send%20us%20your%20feedback.%20What%20would%20you%20like%20to%20let%20us%20know%20about%20this%20eBook?"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1000" r="-6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432" y="278700"/>
            <a:ext cx="3020619" cy="2179040"/>
          </a:xfrm>
        </p:spPr>
        <p:txBody>
          <a:bodyPr/>
          <a:lstStyle/>
          <a:p>
            <a:r>
              <a:rPr lang="en-US" sz="3600" dirty="0" smtClean="0"/>
              <a:t>Microsoft Social Listening for Dynamics CRM</a:t>
            </a:r>
            <a:endParaRPr lang="en-US" sz="3600" dirty="0"/>
          </a:p>
        </p:txBody>
      </p:sp>
      <p:sp>
        <p:nvSpPr>
          <p:cNvPr id="13" name="Text Placeholder 2"/>
          <p:cNvSpPr txBox="1">
            <a:spLocks/>
          </p:cNvSpPr>
          <p:nvPr/>
        </p:nvSpPr>
        <p:spPr bwMode="ltGray">
          <a:xfrm>
            <a:off x="0" y="3182157"/>
            <a:ext cx="3027330" cy="875071"/>
          </a:xfrm>
          <a:prstGeom prst="rect">
            <a:avLst/>
          </a:prstGeom>
          <a:noFill/>
        </p:spPr>
        <p:txBody>
          <a:bodyPr vert="horz" wrap="square" lIns="146289" tIns="109717" rIns="146289" bIns="109717" rtlCol="0">
            <a:noAutofit/>
          </a:bodyPr>
          <a:lstStyle>
            <a:lvl1pPr marL="0" marR="0" indent="0" algn="l" defTabSz="932651" rtl="0" eaLnBrk="1" fontAlgn="auto" latinLnBrk="0" hangingPunct="1">
              <a:lnSpc>
                <a:spcPct val="90000"/>
              </a:lnSpc>
              <a:spcBef>
                <a:spcPts val="0"/>
              </a:spcBef>
              <a:spcAft>
                <a:spcPts val="0"/>
              </a:spcAft>
              <a:buClrTx/>
              <a:buSzPct val="90000"/>
              <a:buFont typeface="Arial" pitchFamily="34" charset="0"/>
              <a:buNone/>
              <a:tabLst/>
              <a:defRPr sz="1400" b="0" kern="1200" spc="0" baseline="0">
                <a:solidFill>
                  <a:schemeClr val="bg1"/>
                </a:solidFill>
                <a:latin typeface="+mn-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[Brief description of contents of eBook]</a:t>
            </a:r>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14" name="Text Placeholder 2"/>
          <p:cNvSpPr txBox="1">
            <a:spLocks/>
          </p:cNvSpPr>
          <p:nvPr/>
        </p:nvSpPr>
        <p:spPr bwMode="ltGray">
          <a:xfrm>
            <a:off x="0" y="6119454"/>
            <a:ext cx="3027330" cy="875071"/>
          </a:xfrm>
          <a:prstGeom prst="rect">
            <a:avLst/>
          </a:prstGeom>
          <a:noFill/>
        </p:spPr>
        <p:txBody>
          <a:bodyPr vert="horz" wrap="square" lIns="146289" tIns="109717" rIns="146289" bIns="109717" rtlCol="0">
            <a:noAutofit/>
          </a:bodyPr>
          <a:lstStyle>
            <a:lvl1pPr marL="0" marR="0" indent="0" algn="l" defTabSz="932651" rtl="0" eaLnBrk="1" fontAlgn="auto" latinLnBrk="0" hangingPunct="1">
              <a:lnSpc>
                <a:spcPct val="90000"/>
              </a:lnSpc>
              <a:spcBef>
                <a:spcPts val="0"/>
              </a:spcBef>
              <a:spcAft>
                <a:spcPts val="0"/>
              </a:spcAft>
              <a:buClrTx/>
              <a:buSzPct val="90000"/>
              <a:buFont typeface="Arial" pitchFamily="34" charset="0"/>
              <a:buNone/>
              <a:tabLst/>
              <a:defRPr sz="1400" b="0" kern="1200" spc="0" baseline="0">
                <a:solidFill>
                  <a:schemeClr val="bg1"/>
                </a:solidFill>
                <a:latin typeface="+mn-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smtClean="0"/>
              <a:t>[Insert your logo here]</a:t>
            </a:r>
          </a:p>
          <a:p>
            <a:endParaRPr lang="en-US" dirty="0" smtClean="0"/>
          </a:p>
          <a:p>
            <a:endParaRPr lang="en-US" dirty="0" smtClean="0"/>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568836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8" y="295274"/>
            <a:ext cx="9614939" cy="512448"/>
          </a:xfrm>
        </p:spPr>
        <p:txBody>
          <a:bodyPr/>
          <a:lstStyle/>
          <a:p>
            <a:pPr fontAlgn="ctr"/>
            <a:r>
              <a:rPr lang="en-US" sz="3600" dirty="0"/>
              <a:t>set up alerts on posts and trends </a:t>
            </a:r>
            <a:r>
              <a:rPr lang="en-US" sz="3600" dirty="0" smtClean="0"/>
              <a:t>you </a:t>
            </a:r>
            <a:r>
              <a:rPr lang="en-US" sz="3600" dirty="0"/>
              <a:t>care about</a:t>
            </a:r>
          </a:p>
        </p:txBody>
      </p:sp>
      <p:sp>
        <p:nvSpPr>
          <p:cNvPr id="3" name="Rectangle 2"/>
          <p:cNvSpPr/>
          <p:nvPr/>
        </p:nvSpPr>
        <p:spPr>
          <a:xfrm>
            <a:off x="531027" y="1747614"/>
            <a:ext cx="2982008" cy="1603516"/>
          </a:xfrm>
          <a:prstGeom prst="rect">
            <a:avLst/>
          </a:prstGeom>
        </p:spPr>
        <p:txBody>
          <a:bodyPr wrap="square">
            <a:spAutoFit/>
          </a:bodyPr>
          <a:lstStyle/>
          <a:p>
            <a:pPr>
              <a:lnSpc>
                <a:spcPct val="90000"/>
              </a:lnSpc>
              <a:spcBef>
                <a:spcPts val="600"/>
              </a:spcBef>
              <a:spcAft>
                <a:spcPts val="600"/>
              </a:spcAft>
            </a:pPr>
            <a:r>
              <a:rPr lang="en-US" sz="1400" dirty="0" smtClean="0">
                <a:gradFill>
                  <a:gsLst>
                    <a:gs pos="2917">
                      <a:schemeClr val="tx1"/>
                    </a:gs>
                    <a:gs pos="30000">
                      <a:schemeClr val="tx1"/>
                    </a:gs>
                  </a:gsLst>
                  <a:lin ang="5400000" scaled="0"/>
                </a:gradFill>
              </a:rPr>
              <a:t>Now you can set </a:t>
            </a:r>
            <a:r>
              <a:rPr lang="en-US" sz="1400" dirty="0">
                <a:gradFill>
                  <a:gsLst>
                    <a:gs pos="2917">
                      <a:schemeClr val="tx1"/>
                    </a:gs>
                    <a:gs pos="30000">
                      <a:schemeClr val="tx1"/>
                    </a:gs>
                  </a:gsLst>
                  <a:lin ang="5400000" scaled="0"/>
                </a:gradFill>
              </a:rPr>
              <a:t>up an early warning system so that you receive email </a:t>
            </a:r>
            <a:r>
              <a:rPr lang="en-US" sz="1400" dirty="0" smtClean="0">
                <a:gradFill>
                  <a:gsLst>
                    <a:gs pos="2917">
                      <a:schemeClr val="tx1"/>
                    </a:gs>
                    <a:gs pos="30000">
                      <a:schemeClr val="tx1"/>
                    </a:gs>
                  </a:gsLst>
                  <a:lin ang="5400000" scaled="0"/>
                </a:gradFill>
              </a:rPr>
              <a:t>alerts.</a:t>
            </a:r>
          </a:p>
          <a:p>
            <a:pPr>
              <a:lnSpc>
                <a:spcPct val="90000"/>
              </a:lnSpc>
              <a:spcBef>
                <a:spcPts val="600"/>
              </a:spcBef>
              <a:spcAft>
                <a:spcPts val="600"/>
              </a:spcAft>
            </a:pPr>
            <a:r>
              <a:rPr lang="en-US" sz="1400" dirty="0">
                <a:gradFill>
                  <a:gsLst>
                    <a:gs pos="2917">
                      <a:schemeClr val="tx1"/>
                    </a:gs>
                    <a:gs pos="30000">
                      <a:schemeClr val="tx1"/>
                    </a:gs>
                  </a:gsLst>
                  <a:lin ang="5400000" scaled="0"/>
                </a:gradFill>
              </a:rPr>
              <a:t>For example, you can indicate that you want an alert every time there is a problem reported in a </a:t>
            </a:r>
            <a:r>
              <a:rPr lang="en-US" sz="1400" dirty="0" smtClean="0">
                <a:gradFill>
                  <a:gsLst>
                    <a:gs pos="2917">
                      <a:schemeClr val="tx1"/>
                    </a:gs>
                    <a:gs pos="30000">
                      <a:schemeClr val="tx1"/>
                    </a:gs>
                  </a:gsLst>
                  <a:lin ang="5400000" scaled="0"/>
                </a:gradFill>
              </a:rPr>
              <a:t>post, so you can respond </a:t>
            </a:r>
            <a:r>
              <a:rPr lang="en-US" sz="1400" dirty="0">
                <a:gradFill>
                  <a:gsLst>
                    <a:gs pos="2917">
                      <a:schemeClr val="tx1"/>
                    </a:gs>
                    <a:gs pos="30000">
                      <a:schemeClr val="tx1"/>
                    </a:gs>
                  </a:gsLst>
                  <a:lin ang="5400000" scaled="0"/>
                </a:gradFill>
              </a:rPr>
              <a:t>quickly. </a:t>
            </a:r>
            <a:endParaRPr lang="en-US" sz="1400" dirty="0" smtClean="0">
              <a:gradFill>
                <a:gsLst>
                  <a:gs pos="2917">
                    <a:schemeClr val="tx1"/>
                  </a:gs>
                  <a:gs pos="30000">
                    <a:schemeClr val="tx1"/>
                  </a:gs>
                </a:gsLst>
                <a:lin ang="5400000" scaled="0"/>
              </a:gradFill>
            </a:endParaRP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97" t="12728" r="47803" b="29271"/>
          <a:stretch/>
        </p:blipFill>
        <p:spPr bwMode="auto">
          <a:xfrm>
            <a:off x="4308474" y="1654680"/>
            <a:ext cx="4556653" cy="2237696"/>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4233374"/>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69387"/>
          </a:xfrm>
        </p:spPr>
        <p:txBody>
          <a:bodyPr/>
          <a:lstStyle/>
          <a:p>
            <a:pPr fontAlgn="ctr"/>
            <a:r>
              <a:rPr lang="en-US" sz="4000" dirty="0"/>
              <a:t>g</a:t>
            </a:r>
            <a:r>
              <a:rPr lang="en-US" sz="4000" dirty="0" smtClean="0"/>
              <a:t>et a world view of how you’re trending</a:t>
            </a:r>
            <a:endParaRPr lang="en-US" sz="4000" dirty="0"/>
          </a:p>
        </p:txBody>
      </p:sp>
      <p:sp>
        <p:nvSpPr>
          <p:cNvPr id="4" name="Rectangle 3"/>
          <p:cNvSpPr/>
          <p:nvPr/>
        </p:nvSpPr>
        <p:spPr>
          <a:xfrm>
            <a:off x="454396" y="1255439"/>
            <a:ext cx="2566612" cy="2739211"/>
          </a:xfrm>
          <a:prstGeom prst="rect">
            <a:avLst/>
          </a:prstGeom>
        </p:spPr>
        <p:txBody>
          <a:bodyPr wrap="square">
            <a:spAutoFit/>
          </a:bodyPr>
          <a:lstStyle/>
          <a:p>
            <a:endParaRPr lang="en-US" sz="1400" dirty="0" smtClean="0">
              <a:gradFill>
                <a:gsLst>
                  <a:gs pos="2917">
                    <a:schemeClr val="tx1"/>
                  </a:gs>
                  <a:gs pos="30000">
                    <a:schemeClr val="tx1"/>
                  </a:gs>
                </a:gsLst>
                <a:lin ang="5400000" scaled="0"/>
              </a:gradFill>
            </a:endParaRPr>
          </a:p>
          <a:p>
            <a:r>
              <a:rPr lang="en-US" sz="1400" dirty="0" smtClean="0">
                <a:gradFill>
                  <a:gsLst>
                    <a:gs pos="2917">
                      <a:schemeClr val="tx1"/>
                    </a:gs>
                    <a:gs pos="30000">
                      <a:schemeClr val="tx1"/>
                    </a:gs>
                  </a:gsLst>
                  <a:lin ang="5400000" scaled="0"/>
                </a:gradFill>
              </a:rPr>
              <a:t>Use the map view to see what’s trending in one area or to see the places where you might be able to expand  your business efforts.</a:t>
            </a:r>
          </a:p>
          <a:p>
            <a:endParaRPr lang="en-US" sz="1400" dirty="0">
              <a:gradFill>
                <a:gsLst>
                  <a:gs pos="2917">
                    <a:schemeClr val="tx1"/>
                  </a:gs>
                  <a:gs pos="30000">
                    <a:schemeClr val="tx1"/>
                  </a:gs>
                </a:gsLst>
                <a:lin ang="5400000" scaled="0"/>
              </a:gradFill>
            </a:endParaRPr>
          </a:p>
          <a:p>
            <a:r>
              <a:rPr lang="en-US" sz="1400" dirty="0" smtClean="0">
                <a:gradFill>
                  <a:gsLst>
                    <a:gs pos="2917">
                      <a:schemeClr val="tx1"/>
                    </a:gs>
                    <a:gs pos="30000">
                      <a:schemeClr val="tx1"/>
                    </a:gs>
                  </a:gsLst>
                  <a:lin ang="5400000" scaled="0"/>
                </a:gradFill>
              </a:rPr>
              <a:t>The </a:t>
            </a:r>
            <a:r>
              <a:rPr lang="en-US" sz="1400" dirty="0">
                <a:gradFill>
                  <a:gsLst>
                    <a:gs pos="2917">
                      <a:schemeClr val="tx1"/>
                    </a:gs>
                    <a:gs pos="30000">
                      <a:schemeClr val="tx1"/>
                    </a:gs>
                  </a:gsLst>
                  <a:lin ang="5400000" scaled="0"/>
                </a:gradFill>
              </a:rPr>
              <a:t>larger the bubble, the more </a:t>
            </a:r>
            <a:r>
              <a:rPr lang="en-US" sz="1400" dirty="0" smtClean="0">
                <a:gradFill>
                  <a:gsLst>
                    <a:gs pos="2917">
                      <a:schemeClr val="tx1"/>
                    </a:gs>
                    <a:gs pos="30000">
                      <a:schemeClr val="tx1"/>
                    </a:gs>
                  </a:gsLst>
                  <a:lin ang="5400000" scaled="0"/>
                </a:gradFill>
              </a:rPr>
              <a:t>posts from </a:t>
            </a:r>
            <a:r>
              <a:rPr lang="en-US" sz="1400" dirty="0">
                <a:gradFill>
                  <a:gsLst>
                    <a:gs pos="2917">
                      <a:schemeClr val="tx1"/>
                    </a:gs>
                    <a:gs pos="30000">
                      <a:schemeClr val="tx1"/>
                    </a:gs>
                  </a:gsLst>
                  <a:lin ang="5400000" scaled="0"/>
                </a:gradFill>
              </a:rPr>
              <a:t>that </a:t>
            </a:r>
            <a:r>
              <a:rPr lang="en-US" sz="1400" dirty="0" smtClean="0">
                <a:gradFill>
                  <a:gsLst>
                    <a:gs pos="2917">
                      <a:schemeClr val="tx1"/>
                    </a:gs>
                    <a:gs pos="30000">
                      <a:schemeClr val="tx1"/>
                    </a:gs>
                  </a:gsLst>
                  <a:lin ang="5400000" scaled="0"/>
                </a:gradFill>
              </a:rPr>
              <a:t>location</a:t>
            </a:r>
            <a:r>
              <a:rPr lang="en-US" dirty="0" smtClean="0"/>
              <a:t>. </a:t>
            </a:r>
          </a:p>
          <a:p>
            <a:endParaRPr lang="en-US" sz="1400" dirty="0">
              <a:gradFill>
                <a:gsLst>
                  <a:gs pos="2917">
                    <a:schemeClr val="tx1"/>
                  </a:gs>
                  <a:gs pos="30000">
                    <a:schemeClr val="tx1"/>
                  </a:gs>
                </a:gsLst>
                <a:lin ang="5400000" scaled="0"/>
              </a:gradFill>
            </a:endParaRPr>
          </a:p>
          <a:p>
            <a:endParaRPr lang="en-US" sz="1400" dirty="0">
              <a:gradFill>
                <a:gsLst>
                  <a:gs pos="2917">
                    <a:schemeClr val="tx1"/>
                  </a:gs>
                  <a:gs pos="30000">
                    <a:schemeClr val="tx1"/>
                  </a:gs>
                </a:gsLst>
                <a:lin ang="5400000" scaled="0"/>
              </a:gradFill>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279" t="26881" r="29305" b="7991"/>
          <a:stretch/>
        </p:blipFill>
        <p:spPr bwMode="auto">
          <a:xfrm>
            <a:off x="3278739" y="1386075"/>
            <a:ext cx="5911932" cy="3908224"/>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29304176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3" name="TextBox 2"/>
          <p:cNvSpPr txBox="1"/>
          <p:nvPr/>
        </p:nvSpPr>
        <p:spPr>
          <a:xfrm>
            <a:off x="474269" y="1191967"/>
            <a:ext cx="8684441" cy="1410428"/>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pPr>
              <a:spcAft>
                <a:spcPts val="1200"/>
              </a:spcAft>
            </a:pPr>
            <a:r>
              <a:rPr lang="en-US" dirty="0" smtClean="0">
                <a:solidFill>
                  <a:schemeClr val="tx1"/>
                </a:solidFill>
              </a:rPr>
              <a:t>The best way to see how CRM and Social Listening can help you increase sales and deliver great customer experiences is to take a look at a few examples.</a:t>
            </a:r>
          </a:p>
          <a:p>
            <a:pPr>
              <a:spcAft>
                <a:spcPts val="0"/>
              </a:spcAft>
            </a:pPr>
            <a:r>
              <a:rPr lang="en-US" dirty="0" smtClean="0">
                <a:solidFill>
                  <a:schemeClr val="tx1"/>
                </a:solidFill>
              </a:rPr>
              <a:t>Choose the area you want to learn more about - sales, marketing, or service. </a:t>
            </a:r>
          </a:p>
          <a:p>
            <a:r>
              <a:rPr lang="en-US" dirty="0" smtClean="0">
                <a:solidFill>
                  <a:schemeClr val="tx1"/>
                </a:solidFill>
              </a:rPr>
              <a:t>Or, go straight to </a:t>
            </a:r>
            <a:r>
              <a:rPr lang="en-US" dirty="0" smtClean="0"/>
              <a:t>- </a:t>
            </a:r>
            <a:r>
              <a:rPr lang="en-US" b="1" dirty="0" smtClean="0">
                <a:hlinkClick r:id="rId3" action="ppaction://hlinksldjump"/>
              </a:rPr>
              <a:t>set up social listening in CRM.</a:t>
            </a:r>
            <a:endParaRPr lang="en-US" b="1" dirty="0">
              <a:latin typeface="Segoe UI" panose="020B0502040204020203" pitchFamily="34" charset="0"/>
              <a:ea typeface="Segoe UI" panose="020B0502040204020203" pitchFamily="34" charset="0"/>
              <a:cs typeface="Segoe UI" panose="020B0502040204020203" pitchFamily="34" charset="0"/>
            </a:endParaRPr>
          </a:p>
          <a:p>
            <a:endParaRPr lang="en-US" dirty="0"/>
          </a:p>
        </p:txBody>
      </p:sp>
      <p:sp>
        <p:nvSpPr>
          <p:cNvPr id="12" name="TextBox 11"/>
          <p:cNvSpPr txBox="1"/>
          <p:nvPr/>
        </p:nvSpPr>
        <p:spPr>
          <a:xfrm>
            <a:off x="5028386" y="2462882"/>
            <a:ext cx="2596221" cy="794064"/>
          </a:xfrm>
          <a:prstGeom prst="rect">
            <a:avLst/>
          </a:prstGeom>
          <a:noFill/>
        </p:spPr>
        <p:txBody>
          <a:bodyPr wrap="square" lIns="182880" tIns="146304" rIns="182880" bIns="146304" rtlCol="0">
            <a:spAutoFit/>
          </a:bodyPr>
          <a:lstStyle/>
          <a:p>
            <a:pPr algn="ctr">
              <a:lnSpc>
                <a:spcPct val="90000"/>
              </a:lnSpc>
              <a:spcAft>
                <a:spcPts val="600"/>
              </a:spcAft>
            </a:pPr>
            <a:r>
              <a:rPr lang="en-US" sz="3600" b="1" dirty="0" smtClean="0">
                <a:solidFill>
                  <a:schemeClr val="bg1"/>
                </a:solidFill>
                <a:hlinkClick r:id="rId4" action="ppaction://hlinksldjump"/>
              </a:rPr>
              <a:t>Sales </a:t>
            </a:r>
            <a:r>
              <a:rPr lang="en-US" sz="3600" b="1" dirty="0">
                <a:solidFill>
                  <a:schemeClr val="accent2">
                    <a:lumMod val="60000"/>
                    <a:lumOff val="40000"/>
                  </a:schemeClr>
                </a:solidFill>
                <a:sym typeface="Wingdings" panose="05000000000000000000" pitchFamily="2" charset="2"/>
              </a:rPr>
              <a:t></a:t>
            </a:r>
            <a:r>
              <a:rPr lang="en-US" sz="3600" b="1" dirty="0" smtClean="0">
                <a:solidFill>
                  <a:schemeClr val="accent2">
                    <a:lumMod val="60000"/>
                    <a:lumOff val="40000"/>
                  </a:schemeClr>
                </a:solidFill>
                <a:hlinkClick r:id="rId4" action="ppaction://hlinksldjump"/>
              </a:rPr>
              <a:t>  </a:t>
            </a:r>
            <a:endParaRPr lang="en-US" sz="3600" b="1" dirty="0">
              <a:solidFill>
                <a:schemeClr val="accent2">
                  <a:lumMod val="60000"/>
                  <a:lumOff val="40000"/>
                </a:schemeClr>
              </a:solidFill>
            </a:endParaRPr>
          </a:p>
        </p:txBody>
      </p:sp>
      <p:sp>
        <p:nvSpPr>
          <p:cNvPr id="13" name="Rectangle 12"/>
          <p:cNvSpPr/>
          <p:nvPr/>
        </p:nvSpPr>
        <p:spPr>
          <a:xfrm>
            <a:off x="4980761" y="3073347"/>
            <a:ext cx="3710548" cy="646331"/>
          </a:xfrm>
          <a:prstGeom prst="rect">
            <a:avLst/>
          </a:prstGeom>
        </p:spPr>
        <p:txBody>
          <a:bodyPr wrap="square">
            <a:spAutoFit/>
          </a:bodyPr>
          <a:lstStyle/>
          <a:p>
            <a:pPr algn="ctr"/>
            <a:r>
              <a:rPr lang="en-US" sz="3600" b="1" dirty="0" smtClean="0">
                <a:solidFill>
                  <a:schemeClr val="bg1"/>
                </a:solidFill>
                <a:hlinkClick r:id="rId5" action="ppaction://hlinksldjump"/>
              </a:rPr>
              <a:t>Marketing</a:t>
            </a:r>
            <a:r>
              <a:rPr lang="en-US" sz="3600" b="1" dirty="0" smtClean="0">
                <a:solidFill>
                  <a:schemeClr val="bg1"/>
                </a:solidFill>
              </a:rPr>
              <a:t> </a:t>
            </a:r>
            <a:r>
              <a:rPr lang="en-US" sz="3600" b="1" dirty="0" smtClean="0">
                <a:solidFill>
                  <a:schemeClr val="accent2">
                    <a:lumMod val="60000"/>
                    <a:lumOff val="40000"/>
                  </a:schemeClr>
                </a:solidFill>
                <a:sym typeface="Wingdings" panose="05000000000000000000" pitchFamily="2" charset="2"/>
              </a:rPr>
              <a:t></a:t>
            </a:r>
            <a:endParaRPr lang="en-US" sz="3600" b="1" dirty="0">
              <a:solidFill>
                <a:schemeClr val="accent2">
                  <a:lumMod val="60000"/>
                  <a:lumOff val="40000"/>
                </a:schemeClr>
              </a:solidFill>
            </a:endParaRPr>
          </a:p>
        </p:txBody>
      </p:sp>
      <p:sp>
        <p:nvSpPr>
          <p:cNvPr id="14" name="Rectangle 13"/>
          <p:cNvSpPr/>
          <p:nvPr/>
        </p:nvSpPr>
        <p:spPr>
          <a:xfrm>
            <a:off x="5071508" y="3653003"/>
            <a:ext cx="2919454" cy="646331"/>
          </a:xfrm>
          <a:prstGeom prst="rect">
            <a:avLst/>
          </a:prstGeom>
        </p:spPr>
        <p:txBody>
          <a:bodyPr wrap="square">
            <a:spAutoFit/>
          </a:bodyPr>
          <a:lstStyle/>
          <a:p>
            <a:pPr algn="ctr"/>
            <a:r>
              <a:rPr lang="en-US" sz="3600" b="1" dirty="0" smtClean="0">
                <a:solidFill>
                  <a:schemeClr val="bg1"/>
                </a:solidFill>
                <a:hlinkClick r:id="rId6" action="ppaction://hlinksldjump"/>
              </a:rPr>
              <a:t>Service</a:t>
            </a:r>
            <a:r>
              <a:rPr lang="en-US" sz="3600" dirty="0">
                <a:solidFill>
                  <a:schemeClr val="bg1"/>
                </a:solidFill>
                <a:sym typeface="Wingdings" panose="05000000000000000000" pitchFamily="2" charset="2"/>
              </a:rPr>
              <a:t> </a:t>
            </a:r>
            <a:r>
              <a:rPr lang="en-US" sz="3600" b="1" dirty="0">
                <a:solidFill>
                  <a:schemeClr val="accent2">
                    <a:lumMod val="60000"/>
                    <a:lumOff val="40000"/>
                  </a:schemeClr>
                </a:solidFill>
                <a:sym typeface="Wingdings" panose="05000000000000000000" pitchFamily="2" charset="2"/>
              </a:rPr>
              <a:t></a:t>
            </a:r>
            <a:endParaRPr lang="en-US" sz="4000" b="1" dirty="0">
              <a:solidFill>
                <a:schemeClr val="accent2">
                  <a:lumMod val="60000"/>
                  <a:lumOff val="40000"/>
                </a:schemeClr>
              </a:solidFill>
            </a:endParaRPr>
          </a:p>
        </p:txBody>
      </p:sp>
      <p:sp>
        <p:nvSpPr>
          <p:cNvPr id="22" name="Title 1"/>
          <p:cNvSpPr>
            <a:spLocks noGrp="1"/>
          </p:cNvSpPr>
          <p:nvPr>
            <p:ph type="title"/>
          </p:nvPr>
        </p:nvSpPr>
        <p:spPr>
          <a:xfrm>
            <a:off x="542931" y="219852"/>
            <a:ext cx="9206411" cy="952568"/>
          </a:xfrm>
        </p:spPr>
        <p:txBody>
          <a:bodyPr/>
          <a:lstStyle/>
          <a:p>
            <a:pPr fontAlgn="ctr"/>
            <a:r>
              <a:rPr lang="en-US" sz="4000" dirty="0" smtClean="0"/>
              <a:t>“OK, how would </a:t>
            </a:r>
            <a:r>
              <a:rPr lang="en-US" sz="4000" i="1" dirty="0" smtClean="0"/>
              <a:t>I</a:t>
            </a:r>
            <a:r>
              <a:rPr lang="en-US" sz="4000" dirty="0" smtClean="0"/>
              <a:t> use it?” </a:t>
            </a:r>
            <a:br>
              <a:rPr lang="en-US" sz="4000" dirty="0" smtClean="0"/>
            </a:br>
            <a:r>
              <a:rPr lang="en-US" sz="2800" dirty="0" smtClean="0"/>
              <a:t>Examples of Social Listening in action</a:t>
            </a:r>
            <a:endParaRPr lang="en-US" sz="4000" dirty="0"/>
          </a:p>
        </p:txBody>
      </p:sp>
    </p:spTree>
    <p:extLst>
      <p:ext uri="{BB962C8B-B14F-4D97-AF65-F5344CB8AC3E}">
        <p14:creationId xmlns:p14="http://schemas.microsoft.com/office/powerpoint/2010/main" val="108060885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10" name="Title 2"/>
          <p:cNvSpPr>
            <a:spLocks noGrp="1"/>
          </p:cNvSpPr>
          <p:nvPr>
            <p:ph type="title"/>
          </p:nvPr>
        </p:nvSpPr>
        <p:spPr>
          <a:xfrm>
            <a:off x="524019" y="480434"/>
            <a:ext cx="6095988" cy="553998"/>
          </a:xfrm>
        </p:spPr>
        <p:txBody>
          <a:bodyPr vert="horz" wrap="square" lIns="146289" tIns="0" rIns="146289" bIns="0" rtlCol="0" anchor="t">
            <a:spAutoFit/>
          </a:bodyPr>
          <a:lstStyle/>
          <a:p>
            <a:r>
              <a:rPr lang="en-US" sz="4000" dirty="0" smtClean="0"/>
              <a:t>social listening for sales</a:t>
            </a:r>
            <a:endParaRPr lang="en-US" sz="4000" dirty="0"/>
          </a:p>
        </p:txBody>
      </p:sp>
      <p:sp>
        <p:nvSpPr>
          <p:cNvPr id="3" name="Rectangle 2"/>
          <p:cNvSpPr/>
          <p:nvPr/>
        </p:nvSpPr>
        <p:spPr>
          <a:xfrm>
            <a:off x="439448" y="1463153"/>
            <a:ext cx="5026169" cy="523220"/>
          </a:xfrm>
          <a:prstGeom prst="rect">
            <a:avLst/>
          </a:prstGeom>
        </p:spPr>
        <p:txBody>
          <a:bodyPr wrap="square">
            <a:spAutoFit/>
          </a:bodyPr>
          <a:lstStyle/>
          <a:p>
            <a:r>
              <a:rPr lang="en-US" sz="1400" dirty="0" smtClean="0">
                <a:gradFill>
                  <a:gsLst>
                    <a:gs pos="2917">
                      <a:srgbClr val="292929"/>
                    </a:gs>
                    <a:gs pos="30000">
                      <a:srgbClr val="292929"/>
                    </a:gs>
                  </a:gsLst>
                  <a:lin ang="5400000" scaled="0"/>
                </a:gradFill>
              </a:rPr>
              <a:t>Let’s look at some examples of how a sales team might use Social Listening in CRM. </a:t>
            </a:r>
            <a:endParaRPr lang="en-US" sz="1400" dirty="0">
              <a:gradFill>
                <a:gsLst>
                  <a:gs pos="2917">
                    <a:srgbClr val="292929"/>
                  </a:gs>
                  <a:gs pos="30000">
                    <a:srgbClr val="292929"/>
                  </a:gs>
                </a:gsLst>
                <a:lin ang="5400000" scaled="0"/>
              </a:gradFill>
            </a:endParaRPr>
          </a:p>
        </p:txBody>
      </p:sp>
    </p:spTree>
    <p:extLst>
      <p:ext uri="{BB962C8B-B14F-4D97-AF65-F5344CB8AC3E}">
        <p14:creationId xmlns:p14="http://schemas.microsoft.com/office/powerpoint/2010/main" val="194159275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1107996"/>
          </a:xfrm>
        </p:spPr>
        <p:txBody>
          <a:bodyPr/>
          <a:lstStyle/>
          <a:p>
            <a:r>
              <a:rPr lang="en-US" sz="4000" dirty="0"/>
              <a:t>nurture your high value </a:t>
            </a:r>
            <a:r>
              <a:rPr lang="en-US" sz="4000" dirty="0" smtClean="0"/>
              <a:t>customers for repeat business</a:t>
            </a:r>
            <a:endParaRPr lang="en-US" sz="4000" dirty="0"/>
          </a:p>
        </p:txBody>
      </p:sp>
      <p:sp>
        <p:nvSpPr>
          <p:cNvPr id="4" name="Rectangle 3"/>
          <p:cNvSpPr/>
          <p:nvPr/>
        </p:nvSpPr>
        <p:spPr>
          <a:xfrm>
            <a:off x="400304" y="1630723"/>
            <a:ext cx="3410977" cy="4616648"/>
          </a:xfrm>
          <a:prstGeom prst="rect">
            <a:avLst/>
          </a:prstGeom>
        </p:spPr>
        <p:txBody>
          <a:bodyPr wrap="square">
            <a:spAutoFit/>
          </a:bodyPr>
          <a:lstStyle/>
          <a:p>
            <a:r>
              <a:rPr lang="en-US" sz="1400" dirty="0" smtClean="0">
                <a:gradFill>
                  <a:gsLst>
                    <a:gs pos="2917">
                      <a:srgbClr val="292929"/>
                    </a:gs>
                    <a:gs pos="30000">
                      <a:srgbClr val="292929"/>
                    </a:gs>
                  </a:gsLst>
                  <a:lin ang="5400000" scaled="0"/>
                </a:gradFill>
              </a:rPr>
              <a:t>Track the buzz volume of posts for your top </a:t>
            </a:r>
            <a:r>
              <a:rPr lang="en-US" sz="1400" dirty="0">
                <a:gradFill>
                  <a:gsLst>
                    <a:gs pos="2917">
                      <a:srgbClr val="292929"/>
                    </a:gs>
                    <a:gs pos="30000">
                      <a:srgbClr val="292929"/>
                    </a:gs>
                  </a:gsLst>
                  <a:lin ang="5400000" scaled="0"/>
                </a:gradFill>
              </a:rPr>
              <a:t>customers </a:t>
            </a:r>
            <a:r>
              <a:rPr lang="en-US" sz="1400" dirty="0" smtClean="0">
                <a:gradFill>
                  <a:gsLst>
                    <a:gs pos="2917">
                      <a:srgbClr val="292929"/>
                    </a:gs>
                    <a:gs pos="30000">
                      <a:srgbClr val="292929"/>
                    </a:gs>
                  </a:gsLst>
                  <a:lin ang="5400000" scaled="0"/>
                </a:gradFill>
              </a:rPr>
              <a:t>to monitor key developments.</a:t>
            </a:r>
          </a:p>
          <a:p>
            <a:endParaRPr lang="en-US" sz="1400" dirty="0">
              <a:gradFill>
                <a:gsLst>
                  <a:gs pos="2917">
                    <a:srgbClr val="292929"/>
                  </a:gs>
                  <a:gs pos="30000">
                    <a:srgbClr val="292929"/>
                  </a:gs>
                </a:gsLst>
                <a:lin ang="5400000" scaled="0"/>
              </a:gradFill>
            </a:endParaRPr>
          </a:p>
          <a:p>
            <a:r>
              <a:rPr lang="en-US" sz="1400" dirty="0">
                <a:gradFill>
                  <a:gsLst>
                    <a:gs pos="2917">
                      <a:srgbClr val="292929"/>
                    </a:gs>
                    <a:gs pos="30000">
                      <a:srgbClr val="292929"/>
                    </a:gs>
                  </a:gsLst>
                  <a:lin ang="5400000" scaled="0"/>
                </a:gradFill>
              </a:rPr>
              <a:t>Add </a:t>
            </a:r>
            <a:r>
              <a:rPr lang="en-US" sz="1400" dirty="0" smtClean="0">
                <a:gradFill>
                  <a:gsLst>
                    <a:gs pos="2917">
                      <a:srgbClr val="292929"/>
                    </a:gs>
                    <a:gs pos="30000">
                      <a:srgbClr val="292929"/>
                    </a:gs>
                  </a:gsLst>
                  <a:lin ang="5400000" scaled="0"/>
                </a:gradFill>
              </a:rPr>
              <a:t>Social Listening </a:t>
            </a:r>
            <a:r>
              <a:rPr lang="en-US" sz="1400" dirty="0">
                <a:gradFill>
                  <a:gsLst>
                    <a:gs pos="2917">
                      <a:srgbClr val="292929"/>
                    </a:gs>
                    <a:gs pos="30000">
                      <a:srgbClr val="292929"/>
                    </a:gs>
                  </a:gsLst>
                  <a:lin ang="5400000" scaled="0"/>
                </a:gradFill>
              </a:rPr>
              <a:t>charts </a:t>
            </a:r>
            <a:r>
              <a:rPr lang="en-US" sz="1400" dirty="0" smtClean="0">
                <a:gradFill>
                  <a:gsLst>
                    <a:gs pos="2917">
                      <a:srgbClr val="292929"/>
                    </a:gs>
                    <a:gs pos="30000">
                      <a:srgbClr val="292929"/>
                    </a:gs>
                  </a:gsLst>
                  <a:lin ang="5400000" scaled="0"/>
                </a:gradFill>
              </a:rPr>
              <a:t>to the account screen in CRM </a:t>
            </a:r>
            <a:r>
              <a:rPr lang="en-US" sz="1400" dirty="0">
                <a:gradFill>
                  <a:gsLst>
                    <a:gs pos="2917">
                      <a:srgbClr val="292929"/>
                    </a:gs>
                    <a:gs pos="30000">
                      <a:srgbClr val="292929"/>
                    </a:gs>
                  </a:gsLst>
                  <a:lin ang="5400000" scaled="0"/>
                </a:gradFill>
              </a:rPr>
              <a:t>to monitor what’s going </a:t>
            </a:r>
            <a:r>
              <a:rPr lang="en-US" sz="1400" dirty="0" smtClean="0">
                <a:gradFill>
                  <a:gsLst>
                    <a:gs pos="2917">
                      <a:srgbClr val="292929"/>
                    </a:gs>
                    <a:gs pos="30000">
                      <a:srgbClr val="292929"/>
                    </a:gs>
                  </a:gsLst>
                  <a:lin ang="5400000" scaled="0"/>
                </a:gradFill>
              </a:rPr>
              <a:t>on with </a:t>
            </a:r>
            <a:r>
              <a:rPr lang="en-US" sz="1400" dirty="0">
                <a:gradFill>
                  <a:gsLst>
                    <a:gs pos="2917">
                      <a:srgbClr val="292929"/>
                    </a:gs>
                    <a:gs pos="30000">
                      <a:srgbClr val="292929"/>
                    </a:gs>
                  </a:gsLst>
                  <a:lin ang="5400000" scaled="0"/>
                </a:gradFill>
              </a:rPr>
              <a:t>your most valued customers.</a:t>
            </a:r>
          </a:p>
          <a:p>
            <a:endParaRPr lang="en-US" sz="1400" dirty="0">
              <a:gradFill>
                <a:gsLst>
                  <a:gs pos="2917">
                    <a:srgbClr val="292929"/>
                  </a:gs>
                  <a:gs pos="30000">
                    <a:srgbClr val="292929"/>
                  </a:gs>
                </a:gsLst>
                <a:lin ang="5400000" scaled="0"/>
              </a:gradFill>
            </a:endParaRPr>
          </a:p>
          <a:p>
            <a:r>
              <a:rPr lang="en-US" sz="1400" dirty="0" smtClean="0">
                <a:gradFill>
                  <a:gsLst>
                    <a:gs pos="2917">
                      <a:srgbClr val="292929"/>
                    </a:gs>
                    <a:gs pos="30000">
                      <a:srgbClr val="292929"/>
                    </a:gs>
                  </a:gsLst>
                  <a:lin ang="5400000" scaled="0"/>
                </a:gradFill>
              </a:rPr>
              <a:t>For example, one of your top accounts makes an </a:t>
            </a:r>
            <a:r>
              <a:rPr lang="en-US" sz="1400"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announcement about the 150th anniversary of their company. With everyone congratulating them on social media - you’ll see a spike in the buzz volume for the account.</a:t>
            </a:r>
          </a:p>
          <a:p>
            <a:endParaRPr lang="en-US" sz="1400"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endParaRPr>
          </a:p>
          <a:p>
            <a:r>
              <a:rPr lang="en-US" sz="1400"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This is the perfect time for you to congratulate them and let them know that you’re there for them for their future business needs.</a:t>
            </a:r>
          </a:p>
          <a:p>
            <a:endParaRPr lang="en-US" sz="1400" dirty="0">
              <a:gradFill>
                <a:gsLst>
                  <a:gs pos="2917">
                    <a:srgbClr val="292929"/>
                  </a:gs>
                  <a:gs pos="30000">
                    <a:srgbClr val="292929"/>
                  </a:gs>
                </a:gsLst>
                <a:lin ang="5400000" scaled="0"/>
              </a:gradFill>
              <a:cs typeface="Segoe UI" panose="020B0502040204020203" pitchFamily="34" charset="0"/>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99" r="1178" b="2517"/>
          <a:stretch/>
        </p:blipFill>
        <p:spPr bwMode="auto">
          <a:xfrm>
            <a:off x="4496585" y="1839605"/>
            <a:ext cx="4722830" cy="2666407"/>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5" name="Rectangle 4"/>
          <p:cNvSpPr/>
          <p:nvPr/>
        </p:nvSpPr>
        <p:spPr bwMode="auto">
          <a:xfrm>
            <a:off x="5165888" y="4100660"/>
            <a:ext cx="358219" cy="245097"/>
          </a:xfrm>
          <a:prstGeom prst="rect">
            <a:avLst/>
          </a:prstGeom>
          <a:solidFill>
            <a:schemeClr val="bg1"/>
          </a:solidFill>
          <a:ln w="762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6136850" y="2714921"/>
            <a:ext cx="3082566" cy="1791092"/>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435283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9" y="276421"/>
            <a:ext cx="9418626" cy="553998"/>
          </a:xfrm>
        </p:spPr>
        <p:txBody>
          <a:bodyPr/>
          <a:lstStyle/>
          <a:p>
            <a:r>
              <a:rPr lang="en-US" sz="4000" dirty="0" smtClean="0"/>
              <a:t>be prepared before you contact a customer</a:t>
            </a:r>
            <a:endParaRPr lang="en-US" sz="4000" dirty="0"/>
          </a:p>
        </p:txBody>
      </p:sp>
      <p:sp>
        <p:nvSpPr>
          <p:cNvPr id="4" name="TextBox 3"/>
          <p:cNvSpPr txBox="1"/>
          <p:nvPr/>
        </p:nvSpPr>
        <p:spPr>
          <a:xfrm>
            <a:off x="534809" y="1511938"/>
            <a:ext cx="2937963" cy="4538674"/>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F</a:t>
            </a: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ind out what’s going on with your accounts before you contact them.</a:t>
            </a:r>
          </a:p>
          <a:p>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Let’s say you see that the volume of posts has skyrocketed over the last week for a key account. </a:t>
            </a:r>
          </a:p>
          <a:p>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Before you contact them, you’ll know something is going on that you need to find out about, like the stock price is up, or they’ve launched a new product that everyone loves.</a:t>
            </a:r>
          </a:p>
          <a:p>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Then, when you call, you’ll be prepared for the conversation. </a:t>
            </a: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3410" y="1716795"/>
            <a:ext cx="5725423" cy="2481930"/>
          </a:xfrm>
          <a:prstGeom prst="rect">
            <a:avLst/>
          </a:prstGeom>
          <a:noFill/>
          <a:ln w="9525">
            <a:solidFill>
              <a:schemeClr val="bg1">
                <a:lumMod val="7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2" name="Rectangle 1"/>
          <p:cNvSpPr/>
          <p:nvPr/>
        </p:nvSpPr>
        <p:spPr bwMode="auto">
          <a:xfrm>
            <a:off x="5570924" y="2720148"/>
            <a:ext cx="3787909" cy="1478577"/>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24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 t="-1" r="53645" b="43530"/>
          <a:stretch/>
        </p:blipFill>
        <p:spPr bwMode="auto">
          <a:xfrm>
            <a:off x="3724866" y="2291502"/>
            <a:ext cx="355356" cy="352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987986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1107996"/>
          </a:xfrm>
        </p:spPr>
        <p:txBody>
          <a:bodyPr/>
          <a:lstStyle/>
          <a:p>
            <a:r>
              <a:rPr lang="en-US" sz="4000" dirty="0" smtClean="0"/>
              <a:t>listen for potential customers on multiple social </a:t>
            </a:r>
            <a:r>
              <a:rPr lang="en-US" sz="4000" dirty="0"/>
              <a:t>channels </a:t>
            </a:r>
            <a:r>
              <a:rPr lang="en-US" sz="4000" dirty="0" smtClean="0"/>
              <a:t>to find </a:t>
            </a:r>
            <a:r>
              <a:rPr lang="en-US" sz="4000" dirty="0"/>
              <a:t>interested prospects</a:t>
            </a:r>
          </a:p>
        </p:txBody>
      </p:sp>
      <p:sp>
        <p:nvSpPr>
          <p:cNvPr id="3" name="TextBox 2"/>
          <p:cNvSpPr txBox="1"/>
          <p:nvPr/>
        </p:nvSpPr>
        <p:spPr>
          <a:xfrm>
            <a:off x="534808" y="1839948"/>
            <a:ext cx="3103938" cy="3436388"/>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pPr fontAlgn="ctr"/>
            <a:r>
              <a:rPr lang="en-US" dirty="0">
                <a:gradFill>
                  <a:gsLst>
                    <a:gs pos="2917">
                      <a:srgbClr val="292929"/>
                    </a:gs>
                    <a:gs pos="30000">
                      <a:srgbClr val="292929"/>
                    </a:gs>
                  </a:gsLst>
                  <a:lin ang="5400000" scaled="0"/>
                </a:gradFill>
              </a:rPr>
              <a:t>T</a:t>
            </a:r>
            <a:r>
              <a:rPr lang="en-US" dirty="0" smtClean="0">
                <a:gradFill>
                  <a:gsLst>
                    <a:gs pos="2917">
                      <a:srgbClr val="292929"/>
                    </a:gs>
                    <a:gs pos="30000">
                      <a:srgbClr val="292929"/>
                    </a:gs>
                  </a:gsLst>
                  <a:lin ang="5400000" scaled="0"/>
                </a:gradFill>
              </a:rPr>
              <a:t>rack what your customers need so you can make the right sales pitch at the right time.</a:t>
            </a:r>
          </a:p>
          <a:p>
            <a:pPr fontAlgn="ctr"/>
            <a:r>
              <a:rPr lang="en-US" dirty="0" smtClean="0">
                <a:gradFill>
                  <a:gsLst>
                    <a:gs pos="2917">
                      <a:srgbClr val="292929"/>
                    </a:gs>
                    <a:gs pos="30000">
                      <a:srgbClr val="292929"/>
                    </a:gs>
                  </a:gsLst>
                  <a:lin ang="5400000" scaled="0"/>
                </a:gradFill>
              </a:rPr>
              <a:t>For example, a sales rep at a car dealership is tracking customers who have visited the dealership before.</a:t>
            </a:r>
          </a:p>
          <a:p>
            <a:pPr fontAlgn="ctr"/>
            <a:r>
              <a:rPr lang="en-US" dirty="0" smtClean="0">
                <a:gradFill>
                  <a:gsLst>
                    <a:gs pos="2917">
                      <a:srgbClr val="292929"/>
                    </a:gs>
                    <a:gs pos="30000">
                      <a:srgbClr val="292929"/>
                    </a:gs>
                  </a:gsLst>
                  <a:lin ang="5400000" scaled="0"/>
                </a:gradFill>
              </a:rPr>
              <a:t>And one of his prospects posts </a:t>
            </a:r>
            <a:r>
              <a:rPr lang="en-US" dirty="0">
                <a:gradFill>
                  <a:gsLst>
                    <a:gs pos="2917">
                      <a:srgbClr val="292929"/>
                    </a:gs>
                    <a:gs pos="30000">
                      <a:srgbClr val="292929"/>
                    </a:gs>
                  </a:gsLst>
                  <a:lin ang="5400000" scaled="0"/>
                </a:gradFill>
              </a:rPr>
              <a:t>a video </a:t>
            </a:r>
            <a:r>
              <a:rPr lang="en-US" dirty="0" smtClean="0">
                <a:gradFill>
                  <a:gsLst>
                    <a:gs pos="2917">
                      <a:srgbClr val="292929"/>
                    </a:gs>
                    <a:gs pos="30000">
                      <a:srgbClr val="292929"/>
                    </a:gs>
                  </a:gsLst>
                  <a:lin ang="5400000" scaled="0"/>
                </a:gradFill>
              </a:rPr>
              <a:t>and tweets </a:t>
            </a:r>
            <a:r>
              <a:rPr lang="en-US" dirty="0">
                <a:gradFill>
                  <a:gsLst>
                    <a:gs pos="2917">
                      <a:srgbClr val="292929"/>
                    </a:gs>
                    <a:gs pos="30000">
                      <a:srgbClr val="292929"/>
                    </a:gs>
                  </a:gsLst>
                  <a:lin ang="5400000" scaled="0"/>
                </a:gradFill>
              </a:rPr>
              <a:t>on social </a:t>
            </a:r>
            <a:r>
              <a:rPr lang="en-US" dirty="0" smtClean="0">
                <a:gradFill>
                  <a:gsLst>
                    <a:gs pos="2917">
                      <a:srgbClr val="292929"/>
                    </a:gs>
                    <a:gs pos="30000">
                      <a:srgbClr val="292929"/>
                    </a:gs>
                  </a:gsLst>
                  <a:lin ang="5400000" scaled="0"/>
                </a:gradFill>
              </a:rPr>
              <a:t>media </a:t>
            </a:r>
            <a:r>
              <a:rPr lang="en-US" dirty="0">
                <a:gradFill>
                  <a:gsLst>
                    <a:gs pos="2917">
                      <a:srgbClr val="292929"/>
                    </a:gs>
                    <a:gs pos="30000">
                      <a:srgbClr val="292929"/>
                    </a:gs>
                  </a:gsLst>
                  <a:lin ang="5400000" scaled="0"/>
                </a:gradFill>
              </a:rPr>
              <a:t>that he just became a </a:t>
            </a:r>
            <a:r>
              <a:rPr lang="en-US" dirty="0" smtClean="0">
                <a:gradFill>
                  <a:gsLst>
                    <a:gs pos="2917">
                      <a:srgbClr val="292929"/>
                    </a:gs>
                    <a:gs pos="30000">
                      <a:srgbClr val="292929"/>
                    </a:gs>
                  </a:gsLst>
                  <a:lin ang="5400000" scaled="0"/>
                </a:gradFill>
              </a:rPr>
              <a:t>dad.</a:t>
            </a:r>
          </a:p>
          <a:p>
            <a:pPr fontAlgn="ctr"/>
            <a:r>
              <a:rPr lang="en-US" dirty="0" smtClean="0">
                <a:gradFill>
                  <a:gsLst>
                    <a:gs pos="2917">
                      <a:srgbClr val="292929"/>
                    </a:gs>
                    <a:gs pos="30000">
                      <a:srgbClr val="292929"/>
                    </a:gs>
                  </a:gsLst>
                  <a:lin ang="5400000" scaled="0"/>
                </a:gradFill>
              </a:rPr>
              <a:t>When it’s the right time, the sales rep can contact the new dad and begin talks about upgrading his car.</a:t>
            </a:r>
            <a:endParaRPr lang="en-US" dirty="0"/>
          </a:p>
          <a:p>
            <a:endPar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5523" y="1910276"/>
            <a:ext cx="4575482" cy="29891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bwMode="auto">
          <a:xfrm>
            <a:off x="6813755" y="3687097"/>
            <a:ext cx="2127250" cy="1212336"/>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42536918"/>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499442" cy="1107996"/>
          </a:xfrm>
        </p:spPr>
        <p:txBody>
          <a:bodyPr/>
          <a:lstStyle/>
          <a:p>
            <a:pPr defTabSz="685614">
              <a:spcBef>
                <a:spcPts val="600"/>
              </a:spcBef>
            </a:pPr>
            <a:r>
              <a:rPr lang="en-US" sz="4000" dirty="0">
                <a:solidFill>
                  <a:srgbClr val="292929"/>
                </a:solidFill>
                <a:ea typeface="Segoe UI" pitchFamily="34" charset="0"/>
                <a:cs typeface="Segoe UI Light" panose="020B0502040204020203" pitchFamily="34" charset="0"/>
              </a:rPr>
              <a:t>r</a:t>
            </a:r>
            <a:r>
              <a:rPr lang="en-US" sz="4000" dirty="0" smtClean="0">
                <a:solidFill>
                  <a:srgbClr val="292929"/>
                </a:solidFill>
                <a:ea typeface="Segoe UI" pitchFamily="34" charset="0"/>
                <a:cs typeface="Segoe UI Light" panose="020B0502040204020203" pitchFamily="34" charset="0"/>
              </a:rPr>
              <a:t>espond quickly to customer posts </a:t>
            </a:r>
            <a:br>
              <a:rPr lang="en-US" sz="4000" dirty="0" smtClean="0">
                <a:solidFill>
                  <a:srgbClr val="292929"/>
                </a:solidFill>
                <a:ea typeface="Segoe UI" pitchFamily="34" charset="0"/>
                <a:cs typeface="Segoe UI Light" panose="020B0502040204020203" pitchFamily="34" charset="0"/>
              </a:rPr>
            </a:br>
            <a:endParaRPr lang="en-US" sz="4000" dirty="0">
              <a:solidFill>
                <a:srgbClr val="292929"/>
              </a:solidFill>
              <a:ea typeface="Segoe UI" pitchFamily="34" charset="0"/>
              <a:cs typeface="Segoe UI Light" panose="020B0502040204020203" pitchFamily="34" charset="0"/>
            </a:endParaRPr>
          </a:p>
        </p:txBody>
      </p:sp>
      <p:sp>
        <p:nvSpPr>
          <p:cNvPr id="3" name="Rectangle 2"/>
          <p:cNvSpPr/>
          <p:nvPr/>
        </p:nvSpPr>
        <p:spPr>
          <a:xfrm>
            <a:off x="512695" y="1672462"/>
            <a:ext cx="3144905" cy="2573012"/>
          </a:xfrm>
          <a:prstGeom prst="rect">
            <a:avLst/>
          </a:prstGeom>
        </p:spPr>
        <p:txBody>
          <a:bodyPr wrap="square">
            <a:spAutoFit/>
          </a:bodyPr>
          <a:lstStyle/>
          <a:p>
            <a:pPr defTabSz="685614">
              <a:lnSpc>
                <a:spcPct val="90000"/>
              </a:lnSpc>
              <a:spcBef>
                <a:spcPts val="600"/>
              </a:spcBef>
            </a:pPr>
            <a:r>
              <a:rPr lang="en-US" sz="1400" dirty="0" smtClean="0">
                <a:solidFill>
                  <a:srgbClr val="292929"/>
                </a:solidFill>
                <a:ea typeface="Segoe UI" pitchFamily="34" charset="0"/>
                <a:cs typeface="Segoe UI Light" panose="020B0502040204020203" pitchFamily="34" charset="0"/>
              </a:rPr>
              <a:t>Maximize your chance of winning customers by staying on top of their needs.</a:t>
            </a:r>
          </a:p>
          <a:p>
            <a:pPr defTabSz="685614">
              <a:lnSpc>
                <a:spcPct val="90000"/>
              </a:lnSpc>
              <a:spcBef>
                <a:spcPts val="600"/>
              </a:spcBef>
            </a:pPr>
            <a:r>
              <a:rPr lang="en-US" sz="1400" dirty="0" smtClean="0">
                <a:solidFill>
                  <a:srgbClr val="292929"/>
                </a:solidFill>
                <a:ea typeface="Segoe UI" pitchFamily="34" charset="0"/>
                <a:cs typeface="Segoe UI Light" panose="020B0502040204020203" pitchFamily="34" charset="0"/>
              </a:rPr>
              <a:t>Let’s say you’re running a special offer on one of your products. A prospect received the offer, and has posted a question about it on Twitter.</a:t>
            </a:r>
          </a:p>
          <a:p>
            <a:pPr defTabSz="685614">
              <a:lnSpc>
                <a:spcPct val="90000"/>
              </a:lnSpc>
              <a:spcBef>
                <a:spcPts val="600"/>
              </a:spcBef>
            </a:pPr>
            <a:r>
              <a:rPr lang="en-US" sz="1400" dirty="0" smtClean="0">
                <a:solidFill>
                  <a:srgbClr val="292929"/>
                </a:solidFill>
                <a:ea typeface="Segoe UI" pitchFamily="34" charset="0"/>
                <a:cs typeface="Segoe UI Light" panose="020B0502040204020203" pitchFamily="34" charset="0"/>
              </a:rPr>
              <a:t>With Microsoft Social Listening, you can click a post to go straight to it, answer the question, and improve your chances of winning the business.</a:t>
            </a:r>
            <a:endParaRPr lang="en-US" sz="1400" dirty="0">
              <a:solidFill>
                <a:srgbClr val="292929"/>
              </a:solidFill>
              <a:ea typeface="Segoe UI" pitchFamily="34" charset="0"/>
              <a:cs typeface="Segoe UI Light" panose="020B0502040204020203" pitchFamily="34" charset="0"/>
            </a:endParaRPr>
          </a:p>
        </p:txBody>
      </p:sp>
      <p:sp>
        <p:nvSpPr>
          <p:cNvPr id="7" name="TextBox 6"/>
          <p:cNvSpPr txBox="1"/>
          <p:nvPr/>
        </p:nvSpPr>
        <p:spPr>
          <a:xfrm>
            <a:off x="5007461" y="5575200"/>
            <a:ext cx="3907307" cy="544765"/>
          </a:xfrm>
          <a:prstGeom prst="rect">
            <a:avLst/>
          </a:prstGeom>
          <a:noFill/>
        </p:spPr>
        <p:txBody>
          <a:bodyPr wrap="square" lIns="182880" tIns="146304" rIns="182880" bIns="146304" rtlCol="0">
            <a:spAutoFit/>
          </a:bodyPr>
          <a:lstStyle/>
          <a:p>
            <a:pPr>
              <a:lnSpc>
                <a:spcPct val="90000"/>
              </a:lnSpc>
              <a:spcAft>
                <a:spcPts val="600"/>
              </a:spcAft>
            </a:pPr>
            <a:r>
              <a:rPr lang="en-US" sz="900" dirty="0" smtClean="0">
                <a:gradFill>
                  <a:gsLst>
                    <a:gs pos="2917">
                      <a:schemeClr val="tx1"/>
                    </a:gs>
                    <a:gs pos="30000">
                      <a:schemeClr val="tx1"/>
                    </a:gs>
                  </a:gsLst>
                  <a:lin ang="5400000" scaled="0"/>
                </a:gradFill>
              </a:rPr>
              <a:t>*You can only see posts in CRM. When you reply to a post, a new tab or window opens and takes you to the Microsoft </a:t>
            </a:r>
            <a:r>
              <a:rPr lang="en-US" sz="900" dirty="0">
                <a:gradFill>
                  <a:gsLst>
                    <a:gs pos="2917">
                      <a:schemeClr val="tx1"/>
                    </a:gs>
                    <a:gs pos="30000">
                      <a:schemeClr val="tx1"/>
                    </a:gs>
                  </a:gsLst>
                  <a:lin ang="5400000" scaled="0"/>
                </a:gradFill>
              </a:rPr>
              <a:t>Social </a:t>
            </a:r>
            <a:r>
              <a:rPr lang="en-US" sz="900" dirty="0" smtClean="0">
                <a:gradFill>
                  <a:gsLst>
                    <a:gs pos="2917">
                      <a:schemeClr val="tx1"/>
                    </a:gs>
                    <a:gs pos="30000">
                      <a:schemeClr val="tx1"/>
                    </a:gs>
                  </a:gsLst>
                  <a:lin ang="5400000" scaled="0"/>
                </a:gradFill>
              </a:rPr>
              <a:t>Listening</a:t>
            </a:r>
            <a:r>
              <a:rPr lang="en-US" sz="900" dirty="0">
                <a:gradFill>
                  <a:gsLst>
                    <a:gs pos="2917">
                      <a:schemeClr val="tx1"/>
                    </a:gs>
                    <a:gs pos="30000">
                      <a:schemeClr val="tx1"/>
                    </a:gs>
                  </a:gsLst>
                  <a:lin ang="5400000" scaled="0"/>
                </a:gradFill>
              </a:rPr>
              <a:t> </a:t>
            </a:r>
            <a:r>
              <a:rPr lang="en-US" sz="900" dirty="0" smtClean="0">
                <a:gradFill>
                  <a:gsLst>
                    <a:gs pos="2917">
                      <a:schemeClr val="tx1"/>
                    </a:gs>
                    <a:gs pos="30000">
                      <a:schemeClr val="tx1"/>
                    </a:gs>
                  </a:gsLst>
                  <a:lin ang="5400000" scaled="0"/>
                </a:gradFill>
              </a:rPr>
              <a:t>site. </a:t>
            </a:r>
            <a:endParaRPr lang="en-US" sz="900" dirty="0">
              <a:gradFill>
                <a:gsLst>
                  <a:gs pos="2917">
                    <a:schemeClr val="tx1"/>
                  </a:gs>
                  <a:gs pos="30000">
                    <a:schemeClr val="tx1"/>
                  </a:gs>
                </a:gsLst>
                <a:lin ang="5400000" scaled="0"/>
              </a:gradFill>
            </a:endParaRP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97" t="12728" r="47803" b="29271"/>
          <a:stretch/>
        </p:blipFill>
        <p:spPr bwMode="auto">
          <a:xfrm>
            <a:off x="4458945" y="2279713"/>
            <a:ext cx="4556653" cy="2237696"/>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197396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listen for names of high-profile people</a:t>
            </a:r>
            <a:endParaRPr lang="en-US" sz="4000" dirty="0"/>
          </a:p>
        </p:txBody>
      </p:sp>
      <p:sp>
        <p:nvSpPr>
          <p:cNvPr id="3" name="TextBox 2"/>
          <p:cNvSpPr txBox="1"/>
          <p:nvPr/>
        </p:nvSpPr>
        <p:spPr>
          <a:xfrm>
            <a:off x="423597" y="1563648"/>
            <a:ext cx="3241687" cy="3381339"/>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pPr fontAlgn="ctr"/>
            <a:r>
              <a:rPr lang="en-US" dirty="0" smtClean="0"/>
              <a:t>Know what’s going on with business influencers and prominent people. </a:t>
            </a:r>
          </a:p>
          <a:p>
            <a:pPr fontAlgn="ctr"/>
            <a:r>
              <a:rPr lang="en-US" dirty="0" smtClean="0"/>
              <a:t>Listen </a:t>
            </a:r>
            <a:r>
              <a:rPr lang="en-US" dirty="0"/>
              <a:t>to </a:t>
            </a:r>
            <a:r>
              <a:rPr lang="en-US" dirty="0" smtClean="0"/>
              <a:t>names of people you want to track, for example, a competitor’s executive or your own CEO.</a:t>
            </a:r>
          </a:p>
          <a:p>
            <a:pPr fontAlgn="ctr"/>
            <a:r>
              <a:rPr lang="en-US" dirty="0" smtClean="0"/>
              <a:t>This way you’ll know if any of these people say something on the news or social media that might affect your business.</a:t>
            </a:r>
          </a:p>
          <a:p>
            <a:pPr fontAlgn="ctr"/>
            <a:r>
              <a:rPr lang="en-US" dirty="0" smtClean="0"/>
              <a:t/>
            </a:r>
            <a:br>
              <a:rPr lang="en-US" dirty="0" smtClean="0"/>
            </a:br>
            <a:endParaRPr lang="en-US" dirty="0" smtClean="0"/>
          </a:p>
          <a:p>
            <a:pPr fontAlgn="ctr"/>
            <a:endParaRPr lang="en-US"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endParaRPr>
          </a:p>
          <a:p>
            <a:pPr fontAlgn="ctr"/>
            <a:endPar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endParaRPr>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97" t="12728" r="47803" b="29271"/>
          <a:stretch/>
        </p:blipFill>
        <p:spPr bwMode="auto">
          <a:xfrm>
            <a:off x="4458945" y="2279713"/>
            <a:ext cx="4556653" cy="2237696"/>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8523052"/>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stay on top of your competitors</a:t>
            </a:r>
            <a:endParaRPr lang="en-US" sz="4000" dirty="0"/>
          </a:p>
        </p:txBody>
      </p:sp>
      <p:sp>
        <p:nvSpPr>
          <p:cNvPr id="3" name="TextBox 2"/>
          <p:cNvSpPr txBox="1"/>
          <p:nvPr/>
        </p:nvSpPr>
        <p:spPr>
          <a:xfrm>
            <a:off x="479579" y="1722985"/>
            <a:ext cx="3363372" cy="2972584"/>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t>Keep your sales team up to date about the competition.</a:t>
            </a:r>
            <a:endParaRPr lang="en-US" dirty="0"/>
          </a:p>
          <a:p>
            <a:r>
              <a:rPr lang="en-US" dirty="0" smtClean="0"/>
              <a:t>For example, it’s </a:t>
            </a:r>
            <a:r>
              <a:rPr lang="en-US" dirty="0"/>
              <a:t>important for a sales manager to know when competitors sign a new </a:t>
            </a:r>
            <a:r>
              <a:rPr lang="en-US" dirty="0" smtClean="0"/>
              <a:t>customer or when something happens that might affect your business deals. Then, you can alert your sales team right away.</a:t>
            </a:r>
          </a:p>
          <a:p>
            <a:r>
              <a:rPr lang="en-US" dirty="0"/>
              <a:t>Add your </a:t>
            </a:r>
            <a:r>
              <a:rPr lang="en-US" dirty="0" smtClean="0"/>
              <a:t>competitors’ </a:t>
            </a:r>
            <a:r>
              <a:rPr lang="en-US" dirty="0"/>
              <a:t>information to CRM dashboards to stay </a:t>
            </a:r>
            <a:r>
              <a:rPr lang="en-US" dirty="0" smtClean="0"/>
              <a:t>informed.</a:t>
            </a:r>
          </a:p>
        </p:txBody>
      </p:sp>
      <p:pic>
        <p:nvPicPr>
          <p:cNvPr id="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97" t="12728" r="47803" b="29271"/>
          <a:stretch/>
        </p:blipFill>
        <p:spPr bwMode="auto">
          <a:xfrm>
            <a:off x="4458945" y="2279713"/>
            <a:ext cx="4556653" cy="2237696"/>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177185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11" name="Text Placeholder 3"/>
          <p:cNvSpPr>
            <a:spLocks noGrp="1"/>
          </p:cNvSpPr>
          <p:nvPr/>
        </p:nvSpPr>
        <p:spPr>
          <a:xfrm>
            <a:off x="274637" y="1135062"/>
            <a:ext cx="6324600" cy="455509"/>
          </a:xfrm>
          <a:prstGeom prst="rect">
            <a:avLst/>
          </a:prstGeom>
        </p:spPr>
        <p:txBody>
          <a:bodyPr vert="horz" wrap="square" lIns="146289" tIns="0" rIns="146289" bIns="0" rtlCol="0">
            <a:spAutoFit/>
          </a:bodyPr>
          <a:lst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88620" indent="-285750">
              <a:lnSpc>
                <a:spcPct val="50000"/>
              </a:lnSpc>
              <a:buFont typeface="Arial" pitchFamily="34" charset="0"/>
              <a:buChar char="•"/>
            </a:pPr>
            <a:endParaRPr lang="en-US" sz="1400" b="0" dirty="0">
              <a:gradFill>
                <a:gsLst>
                  <a:gs pos="1250">
                    <a:srgbClr val="292929"/>
                  </a:gs>
                  <a:gs pos="100000">
                    <a:srgbClr val="292929"/>
                  </a:gs>
                </a:gsLst>
                <a:lin ang="5400000" scaled="0"/>
              </a:gradFill>
              <a:latin typeface="Segoe UI"/>
            </a:endParaRPr>
          </a:p>
          <a:p>
            <a:endParaRPr lang="en-US" sz="1400" b="0" dirty="0">
              <a:gradFill>
                <a:gsLst>
                  <a:gs pos="1250">
                    <a:srgbClr val="292929"/>
                  </a:gs>
                  <a:gs pos="100000">
                    <a:srgbClr val="292929"/>
                  </a:gs>
                </a:gsLst>
                <a:lin ang="5400000" scaled="0"/>
              </a:gradFill>
              <a:latin typeface="Segoe UI"/>
            </a:endParaRPr>
          </a:p>
        </p:txBody>
      </p:sp>
      <p:sp>
        <p:nvSpPr>
          <p:cNvPr id="10" name="Title 2"/>
          <p:cNvSpPr>
            <a:spLocks noGrp="1"/>
          </p:cNvSpPr>
          <p:nvPr>
            <p:ph type="title"/>
          </p:nvPr>
        </p:nvSpPr>
        <p:spPr>
          <a:xfrm>
            <a:off x="666751" y="373063"/>
            <a:ext cx="6313488" cy="553998"/>
          </a:xfrm>
        </p:spPr>
        <p:txBody>
          <a:bodyPr vert="horz" wrap="square" lIns="146289" tIns="0" rIns="146289" bIns="0" rtlCol="0" anchor="t">
            <a:spAutoFit/>
          </a:bodyPr>
          <a:lstStyle/>
          <a:p>
            <a:r>
              <a:rPr lang="en-US" sz="4000" dirty="0"/>
              <a:t>contents</a:t>
            </a:r>
          </a:p>
        </p:txBody>
      </p:sp>
      <p:sp>
        <p:nvSpPr>
          <p:cNvPr id="4" name="Text Placeholder 3"/>
          <p:cNvSpPr>
            <a:spLocks noGrp="1"/>
          </p:cNvSpPr>
          <p:nvPr>
            <p:ph type="body" sz="quarter" idx="12"/>
          </p:nvPr>
        </p:nvSpPr>
        <p:spPr>
          <a:xfrm>
            <a:off x="593085" y="1847023"/>
            <a:ext cx="5205041" cy="2188291"/>
          </a:xfrm>
        </p:spPr>
        <p:txBody>
          <a:bodyPr/>
          <a:lstStyle/>
          <a:p>
            <a:pPr>
              <a:spcAft>
                <a:spcPts val="600"/>
              </a:spcAft>
            </a:pPr>
            <a:r>
              <a:rPr lang="en-US" dirty="0" smtClean="0">
                <a:gradFill>
                  <a:gsLst>
                    <a:gs pos="2917">
                      <a:schemeClr val="tx1"/>
                    </a:gs>
                    <a:gs pos="30000">
                      <a:schemeClr val="tx1"/>
                    </a:gs>
                  </a:gsLst>
                  <a:lin ang="5400000" scaled="0"/>
                </a:gradFill>
              </a:rPr>
              <a:t>This eBook covers:</a:t>
            </a:r>
            <a:endParaRPr lang="en-US" dirty="0">
              <a:gradFill>
                <a:gsLst>
                  <a:gs pos="2917">
                    <a:schemeClr val="tx1"/>
                  </a:gs>
                  <a:gs pos="30000">
                    <a:schemeClr val="tx1"/>
                  </a:gs>
                </a:gsLst>
                <a:lin ang="5400000" scaled="0"/>
              </a:gradFill>
            </a:endParaRPr>
          </a:p>
          <a:p>
            <a:pPr marL="285750" indent="-182880">
              <a:lnSpc>
                <a:spcPct val="50000"/>
              </a:lnSpc>
              <a:buFont typeface="Arial" pitchFamily="34" charset="0"/>
              <a:buChar char="•"/>
            </a:pPr>
            <a:r>
              <a:rPr lang="en-US" dirty="0" smtClean="0">
                <a:gradFill>
                  <a:gsLst>
                    <a:gs pos="2917">
                      <a:schemeClr val="tx1"/>
                    </a:gs>
                    <a:gs pos="30000">
                      <a:schemeClr val="tx1"/>
                    </a:gs>
                  </a:gsLst>
                  <a:lin ang="5400000" scaled="0"/>
                </a:gradFill>
                <a:hlinkClick r:id="rId3" action="ppaction://hlinksldjump"/>
              </a:rPr>
              <a:t>Benefits of social insights to CRM users</a:t>
            </a:r>
            <a:endParaRPr lang="en-US" dirty="0" smtClean="0">
              <a:gradFill>
                <a:gsLst>
                  <a:gs pos="2917">
                    <a:schemeClr val="tx1"/>
                  </a:gs>
                  <a:gs pos="30000">
                    <a:schemeClr val="tx1"/>
                  </a:gs>
                </a:gsLst>
                <a:lin ang="5400000" scaled="0"/>
              </a:gradFill>
            </a:endParaRPr>
          </a:p>
          <a:p>
            <a:pPr marL="285750" indent="-182880">
              <a:lnSpc>
                <a:spcPct val="50000"/>
              </a:lnSpc>
              <a:buFont typeface="Arial" pitchFamily="34" charset="0"/>
              <a:buChar char="•"/>
            </a:pPr>
            <a:r>
              <a:rPr lang="en-US" dirty="0" smtClean="0">
                <a:gradFill>
                  <a:gsLst>
                    <a:gs pos="2917">
                      <a:schemeClr val="tx1"/>
                    </a:gs>
                    <a:gs pos="30000">
                      <a:schemeClr val="tx1"/>
                    </a:gs>
                  </a:gsLst>
                  <a:lin ang="5400000" scaled="0"/>
                </a:gradFill>
                <a:hlinkClick r:id="rId3" action="ppaction://hlinksldjump"/>
              </a:rPr>
              <a:t>How Social Listening works</a:t>
            </a:r>
            <a:endParaRPr lang="en-US" dirty="0" smtClean="0">
              <a:gradFill>
                <a:gsLst>
                  <a:gs pos="2917">
                    <a:schemeClr val="tx1"/>
                  </a:gs>
                  <a:gs pos="30000">
                    <a:schemeClr val="tx1"/>
                  </a:gs>
                </a:gsLst>
                <a:lin ang="5400000" scaled="0"/>
              </a:gradFill>
            </a:endParaRPr>
          </a:p>
          <a:p>
            <a:pPr marL="285750" indent="-182880">
              <a:lnSpc>
                <a:spcPct val="50000"/>
              </a:lnSpc>
              <a:buFont typeface="Arial" pitchFamily="34" charset="0"/>
              <a:buChar char="•"/>
            </a:pPr>
            <a:r>
              <a:rPr lang="en-US" dirty="0" smtClean="0">
                <a:gradFill>
                  <a:gsLst>
                    <a:gs pos="2917">
                      <a:schemeClr val="tx1"/>
                    </a:gs>
                    <a:gs pos="30000">
                      <a:schemeClr val="tx1"/>
                    </a:gs>
                  </a:gsLst>
                  <a:lin ang="5400000" scaled="0"/>
                </a:gradFill>
                <a:hlinkClick r:id="rId4" action="ppaction://hlinksldjump"/>
              </a:rPr>
              <a:t>Examples of how to use CRM and Social Listening</a:t>
            </a:r>
            <a:endParaRPr lang="en-US" dirty="0">
              <a:gradFill>
                <a:gsLst>
                  <a:gs pos="2917">
                    <a:schemeClr val="tx1"/>
                  </a:gs>
                  <a:gs pos="30000">
                    <a:schemeClr val="tx1"/>
                  </a:gs>
                </a:gsLst>
                <a:lin ang="5400000" scaled="0"/>
              </a:gradFill>
            </a:endParaRPr>
          </a:p>
          <a:p>
            <a:pPr marL="285750" indent="-182880">
              <a:lnSpc>
                <a:spcPct val="50000"/>
              </a:lnSpc>
              <a:buFont typeface="Arial" pitchFamily="34" charset="0"/>
              <a:buChar char="•"/>
            </a:pPr>
            <a:r>
              <a:rPr lang="en-US" dirty="0" smtClean="0">
                <a:gradFill>
                  <a:gsLst>
                    <a:gs pos="2917">
                      <a:schemeClr val="tx1"/>
                    </a:gs>
                    <a:gs pos="30000">
                      <a:schemeClr val="tx1"/>
                    </a:gs>
                  </a:gsLst>
                  <a:lin ang="5400000" scaled="0"/>
                </a:gradFill>
                <a:hlinkClick r:id="rId5" action="ppaction://hlinksldjump"/>
              </a:rPr>
              <a:t>Set up Social Listening dashboards and charts in CRM</a:t>
            </a:r>
            <a:endParaRPr lang="en-US" dirty="0" smtClean="0">
              <a:gradFill>
                <a:gsLst>
                  <a:gs pos="2917">
                    <a:schemeClr val="tx1"/>
                  </a:gs>
                  <a:gs pos="30000">
                    <a:schemeClr val="tx1"/>
                  </a:gs>
                </a:gsLst>
                <a:lin ang="5400000" scaled="0"/>
              </a:gradFill>
            </a:endParaRPr>
          </a:p>
          <a:p>
            <a:pPr marL="285750" indent="-182880">
              <a:lnSpc>
                <a:spcPct val="50000"/>
              </a:lnSpc>
              <a:buFont typeface="Arial" pitchFamily="34" charset="0"/>
              <a:buChar char="•"/>
            </a:pPr>
            <a:r>
              <a:rPr lang="en-US" dirty="0" smtClean="0">
                <a:gradFill>
                  <a:gsLst>
                    <a:gs pos="2917">
                      <a:schemeClr val="tx1"/>
                    </a:gs>
                    <a:gs pos="30000">
                      <a:schemeClr val="tx1"/>
                    </a:gs>
                  </a:gsLst>
                  <a:lin ang="5400000" scaled="0"/>
                </a:gradFill>
                <a:hlinkClick r:id="rId6" action="ppaction://hlinksldjump"/>
              </a:rPr>
              <a:t>Gallery of Social Listening charts</a:t>
            </a:r>
            <a:endParaRPr lang="en-US" dirty="0" smtClean="0">
              <a:gradFill>
                <a:gsLst>
                  <a:gs pos="2917">
                    <a:schemeClr val="tx1"/>
                  </a:gs>
                  <a:gs pos="30000">
                    <a:schemeClr val="tx1"/>
                  </a:gs>
                </a:gsLst>
                <a:lin ang="5400000" scaled="0"/>
              </a:gradFill>
            </a:endParaRPr>
          </a:p>
          <a:p>
            <a:pPr marL="285750" indent="-182880">
              <a:lnSpc>
                <a:spcPct val="50000"/>
              </a:lnSpc>
              <a:buFont typeface="Arial" pitchFamily="34" charset="0"/>
              <a:buChar char="•"/>
            </a:pPr>
            <a:r>
              <a:rPr lang="en-US" dirty="0" smtClean="0">
                <a:gradFill>
                  <a:gsLst>
                    <a:gs pos="2917">
                      <a:schemeClr val="tx1"/>
                    </a:gs>
                    <a:gs pos="30000">
                      <a:schemeClr val="tx1"/>
                    </a:gs>
                  </a:gsLst>
                  <a:lin ang="5400000" scaled="0"/>
                </a:gradFill>
                <a:hlinkClick r:id="rId7" action="ppaction://hlinksldjump"/>
              </a:rPr>
              <a:t>Next steps and help resources </a:t>
            </a:r>
            <a:endParaRPr lang="en-US" dirty="0" smtClean="0">
              <a:gradFill>
                <a:gsLst>
                  <a:gs pos="2917">
                    <a:schemeClr val="tx1"/>
                  </a:gs>
                  <a:gs pos="30000">
                    <a:schemeClr val="tx1"/>
                  </a:gs>
                </a:gsLst>
                <a:lin ang="5400000" scaled="0"/>
              </a:gradFill>
            </a:endParaRPr>
          </a:p>
          <a:p>
            <a:endParaRPr lang="en-US"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172810351"/>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provide better deals than your competitors</a:t>
            </a:r>
            <a:endParaRPr lang="en-US" sz="4000" dirty="0"/>
          </a:p>
        </p:txBody>
      </p:sp>
      <p:sp>
        <p:nvSpPr>
          <p:cNvPr id="12" name="TextBox 11"/>
          <p:cNvSpPr txBox="1"/>
          <p:nvPr/>
        </p:nvSpPr>
        <p:spPr>
          <a:xfrm>
            <a:off x="479580" y="1582946"/>
            <a:ext cx="3320896" cy="4848590"/>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a:t>See what your competitors have up their </a:t>
            </a:r>
            <a:r>
              <a:rPr lang="en-US" dirty="0" smtClean="0"/>
              <a:t>sleeves </a:t>
            </a:r>
            <a:r>
              <a:rPr lang="en-US" dirty="0"/>
              <a:t>– so you can offer even  better </a:t>
            </a:r>
            <a:r>
              <a:rPr lang="en-US" dirty="0" smtClean="0"/>
              <a:t>deals.</a:t>
            </a:r>
          </a:p>
          <a:p>
            <a:r>
              <a:rPr lang="en-US" dirty="0" smtClean="0">
                <a:gradFill>
                  <a:gsLst>
                    <a:gs pos="2917">
                      <a:srgbClr val="292929"/>
                    </a:gs>
                    <a:gs pos="30000">
                      <a:srgbClr val="292929"/>
                    </a:gs>
                  </a:gsLst>
                  <a:lin ang="5400000" scaled="0"/>
                </a:gradFill>
              </a:rPr>
              <a:t>Say, </a:t>
            </a:r>
            <a:r>
              <a:rPr lang="en-US" dirty="0">
                <a:gradFill>
                  <a:gsLst>
                    <a:gs pos="2917">
                      <a:srgbClr val="292929"/>
                    </a:gs>
                    <a:gs pos="30000">
                      <a:srgbClr val="292929"/>
                    </a:gs>
                  </a:gsLst>
                  <a:lin ang="5400000" scaled="0"/>
                </a:gradFill>
              </a:rPr>
              <a:t>for example, your competitor has just launched a new </a:t>
            </a:r>
            <a:r>
              <a:rPr lang="en-US" dirty="0" smtClean="0">
                <a:gradFill>
                  <a:gsLst>
                    <a:gs pos="2917">
                      <a:srgbClr val="292929"/>
                    </a:gs>
                    <a:gs pos="30000">
                      <a:srgbClr val="292929"/>
                    </a:gs>
                  </a:gsLst>
                  <a:lin ang="5400000" scaled="0"/>
                </a:gradFill>
              </a:rPr>
              <a:t>game bundle </a:t>
            </a:r>
            <a:r>
              <a:rPr lang="en-US" dirty="0">
                <a:gradFill>
                  <a:gsLst>
                    <a:gs pos="2917">
                      <a:srgbClr val="292929"/>
                    </a:gs>
                    <a:gs pos="30000">
                      <a:srgbClr val="292929"/>
                    </a:gs>
                  </a:gsLst>
                  <a:lin ang="5400000" scaled="0"/>
                </a:gradFill>
              </a:rPr>
              <a:t>and people are raving about it on social media – thus driving their volume of posts up. </a:t>
            </a:r>
          </a:p>
          <a:p>
            <a:r>
              <a:rPr lang="en-US" dirty="0" smtClean="0"/>
              <a:t>Any </a:t>
            </a:r>
            <a:r>
              <a:rPr lang="en-US" dirty="0"/>
              <a:t>of the </a:t>
            </a:r>
            <a:r>
              <a:rPr lang="en-US" dirty="0" smtClean="0"/>
              <a:t>Social Listening </a:t>
            </a:r>
            <a:r>
              <a:rPr lang="en-US" dirty="0"/>
              <a:t>charts can be used to gain </a:t>
            </a:r>
            <a:r>
              <a:rPr lang="en-US" dirty="0" smtClean="0"/>
              <a:t>insights </a:t>
            </a:r>
            <a:r>
              <a:rPr lang="en-US" dirty="0"/>
              <a:t>about what people really think about your </a:t>
            </a:r>
            <a:r>
              <a:rPr lang="en-US" dirty="0" smtClean="0"/>
              <a:t>competitors’ </a:t>
            </a:r>
            <a:r>
              <a:rPr lang="en-US" dirty="0"/>
              <a:t>products and </a:t>
            </a:r>
            <a:r>
              <a:rPr lang="en-US" dirty="0" smtClean="0"/>
              <a:t>brands.</a:t>
            </a:r>
            <a:endParaRPr lang="en-US" dirty="0" smtClean="0">
              <a:gradFill>
                <a:gsLst>
                  <a:gs pos="2917">
                    <a:srgbClr val="292929"/>
                  </a:gs>
                  <a:gs pos="30000">
                    <a:srgbClr val="292929"/>
                  </a:gs>
                </a:gsLst>
                <a:lin ang="5400000" scaled="0"/>
              </a:gradFill>
            </a:endParaRPr>
          </a:p>
          <a:p>
            <a:endParaRPr lang="en-US" dirty="0"/>
          </a:p>
          <a:p>
            <a:pPr>
              <a:spcBef>
                <a:spcPts val="600"/>
              </a:spcBef>
            </a:pPr>
            <a:endParaRPr lang="en-US" dirty="0" smtClean="0"/>
          </a:p>
          <a:p>
            <a:endParaRPr lang="en-US" dirty="0"/>
          </a:p>
        </p:txBody>
      </p:sp>
      <p:sp>
        <p:nvSpPr>
          <p:cNvPr id="21" name="Rectangle 20"/>
          <p:cNvSpPr/>
          <p:nvPr/>
        </p:nvSpPr>
        <p:spPr bwMode="auto">
          <a:xfrm>
            <a:off x="8470233" y="1957892"/>
            <a:ext cx="135886" cy="30121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8470233" y="1957892"/>
            <a:ext cx="135886" cy="30121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6281530" y="3823958"/>
            <a:ext cx="747423" cy="27343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3031" y="1475775"/>
            <a:ext cx="5137688" cy="2931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bwMode="auto">
          <a:xfrm>
            <a:off x="4502258" y="2433234"/>
            <a:ext cx="4812223" cy="1890793"/>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3326608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10" name="Title 2"/>
          <p:cNvSpPr>
            <a:spLocks noGrp="1"/>
          </p:cNvSpPr>
          <p:nvPr>
            <p:ph type="title"/>
          </p:nvPr>
        </p:nvSpPr>
        <p:spPr>
          <a:xfrm>
            <a:off x="503237" y="449262"/>
            <a:ext cx="5961675" cy="1107996"/>
          </a:xfrm>
        </p:spPr>
        <p:txBody>
          <a:bodyPr vert="horz" wrap="square" lIns="146289" tIns="0" rIns="146289" bIns="0" rtlCol="0" anchor="t">
            <a:spAutoFit/>
          </a:bodyPr>
          <a:lstStyle/>
          <a:p>
            <a:r>
              <a:rPr lang="en-US" sz="4000" dirty="0" smtClean="0"/>
              <a:t>Social Listening for marketing</a:t>
            </a:r>
            <a:endParaRPr lang="en-US" sz="4000" dirty="0"/>
          </a:p>
        </p:txBody>
      </p:sp>
      <p:sp>
        <p:nvSpPr>
          <p:cNvPr id="4" name="Rectangle 3"/>
          <p:cNvSpPr/>
          <p:nvPr/>
        </p:nvSpPr>
        <p:spPr>
          <a:xfrm>
            <a:off x="503237" y="1687951"/>
            <a:ext cx="5233987" cy="523220"/>
          </a:xfrm>
          <a:prstGeom prst="rect">
            <a:avLst/>
          </a:prstGeom>
        </p:spPr>
        <p:txBody>
          <a:bodyPr wrap="square">
            <a:spAutoFit/>
          </a:bodyPr>
          <a:lstStyle/>
          <a:p>
            <a:r>
              <a:rPr lang="en-US" sz="1400" dirty="0" smtClean="0">
                <a:gradFill>
                  <a:gsLst>
                    <a:gs pos="2917">
                      <a:srgbClr val="292929"/>
                    </a:gs>
                    <a:gs pos="30000">
                      <a:srgbClr val="292929"/>
                    </a:gs>
                  </a:gsLst>
                  <a:lin ang="5400000" scaled="0"/>
                </a:gradFill>
              </a:rPr>
              <a:t>Let’s look at some examples of how a marketing team might use Social Listening in CRM. </a:t>
            </a:r>
            <a:endParaRPr lang="en-US" sz="1400" dirty="0">
              <a:gradFill>
                <a:gsLst>
                  <a:gs pos="2917">
                    <a:srgbClr val="292929"/>
                  </a:gs>
                  <a:gs pos="30000">
                    <a:srgbClr val="292929"/>
                  </a:gs>
                </a:gsLst>
                <a:lin ang="5400000" scaled="0"/>
              </a:gradFill>
            </a:endParaRPr>
          </a:p>
        </p:txBody>
      </p:sp>
    </p:spTree>
    <p:extLst>
      <p:ext uri="{BB962C8B-B14F-4D97-AF65-F5344CB8AC3E}">
        <p14:creationId xmlns:p14="http://schemas.microsoft.com/office/powerpoint/2010/main" val="194159275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1661993"/>
          </a:xfrm>
        </p:spPr>
        <p:txBody>
          <a:bodyPr/>
          <a:lstStyle/>
          <a:p>
            <a:r>
              <a:rPr lang="en-US" sz="4000" dirty="0"/>
              <a:t>s</a:t>
            </a:r>
            <a:r>
              <a:rPr lang="en-US" sz="4000" dirty="0" smtClean="0"/>
              <a:t>ee how people respond to your campaign with sentiment</a:t>
            </a:r>
            <a:r>
              <a:rPr lang="en-US" sz="1400" dirty="0" smtClean="0">
                <a:gradFill>
                  <a:gsLst>
                    <a:gs pos="2917">
                      <a:schemeClr val="tx1"/>
                    </a:gs>
                    <a:gs pos="30000">
                      <a:schemeClr val="tx1"/>
                    </a:gs>
                  </a:gsLst>
                  <a:lin ang="5400000" scaled="0"/>
                </a:gradFill>
              </a:rPr>
              <a:t/>
            </a:r>
            <a:br>
              <a:rPr lang="en-US" sz="1400" dirty="0" smtClean="0">
                <a:gradFill>
                  <a:gsLst>
                    <a:gs pos="2917">
                      <a:schemeClr val="tx1"/>
                    </a:gs>
                    <a:gs pos="30000">
                      <a:schemeClr val="tx1"/>
                    </a:gs>
                  </a:gsLst>
                  <a:lin ang="5400000" scaled="0"/>
                </a:gradFill>
              </a:rPr>
            </a:br>
            <a:endParaRPr lang="en-US" sz="4000" dirty="0"/>
          </a:p>
        </p:txBody>
      </p:sp>
      <p:sp>
        <p:nvSpPr>
          <p:cNvPr id="21" name="Rectangle 20"/>
          <p:cNvSpPr/>
          <p:nvPr/>
        </p:nvSpPr>
        <p:spPr bwMode="auto">
          <a:xfrm>
            <a:off x="8470233" y="1957892"/>
            <a:ext cx="135886" cy="30121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8470233" y="1957892"/>
            <a:ext cx="135886" cy="30121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6281530" y="3823958"/>
            <a:ext cx="747423" cy="27343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441245" y="1666270"/>
            <a:ext cx="4384251" cy="4734530"/>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pPr>
              <a:spcBef>
                <a:spcPts val="600"/>
              </a:spcBef>
            </a:pPr>
            <a:r>
              <a:rPr lang="en-US" dirty="0" smtClean="0"/>
              <a:t>Launching a new campaign? You can track the sentiment of your customer across social media and see whether it’s positive or negative. </a:t>
            </a:r>
            <a:endParaRPr lang="en-US" dirty="0"/>
          </a:p>
          <a:p>
            <a:pPr>
              <a:spcBef>
                <a:spcPts val="600"/>
              </a:spcBef>
            </a:pPr>
            <a:r>
              <a:rPr lang="en-US" dirty="0" smtClean="0"/>
              <a:t>Let’s say you’ve launched a new campaign and the sentiment is overwhelmingly positive. </a:t>
            </a:r>
          </a:p>
          <a:p>
            <a:pPr>
              <a:spcBef>
                <a:spcPts val="600"/>
              </a:spcBef>
            </a:pPr>
            <a:r>
              <a:rPr lang="en-US" dirty="0" smtClean="0"/>
              <a:t>This is a sign that you’re headed in the right direction! </a:t>
            </a:r>
          </a:p>
          <a:p>
            <a:pPr>
              <a:spcBef>
                <a:spcPts val="600"/>
              </a:spcBef>
            </a:pPr>
            <a:r>
              <a:rPr lang="en-US" dirty="0" smtClean="0"/>
              <a:t>But what if you notice that sentiment drops? Then you might need to make adjustments.</a:t>
            </a:r>
            <a:endParaRPr lang="en-US" dirty="0"/>
          </a:p>
          <a:p>
            <a:pPr>
              <a:spcBef>
                <a:spcPts val="600"/>
              </a:spcBef>
            </a:pPr>
            <a:endParaRPr lang="en-US" dirty="0"/>
          </a:p>
          <a:p>
            <a:pPr>
              <a:spcBef>
                <a:spcPts val="600"/>
              </a:spcBef>
            </a:pPr>
            <a:endParaRPr lang="en-US" dirty="0" smtClean="0"/>
          </a:p>
          <a:p>
            <a:pPr>
              <a:spcBef>
                <a:spcPts val="600"/>
              </a:spcBef>
            </a:pPr>
            <a:endParaRPr lang="en-US" dirty="0" smtClean="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6059" t="26012" r="31530" b="18589"/>
          <a:stretch/>
        </p:blipFill>
        <p:spPr bwMode="auto">
          <a:xfrm>
            <a:off x="5416316" y="1213894"/>
            <a:ext cx="2514520" cy="3496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187328" y="4787103"/>
            <a:ext cx="3683250" cy="577081"/>
          </a:xfrm>
          <a:prstGeom prst="rect">
            <a:avLst/>
          </a:prstGeom>
        </p:spPr>
        <p:txBody>
          <a:bodyPr wrap="square">
            <a:spAutoFit/>
          </a:bodyPr>
          <a:lstStyle/>
          <a:p>
            <a:pPr>
              <a:spcBef>
                <a:spcPts val="600"/>
              </a:spcBef>
            </a:pPr>
            <a:r>
              <a:rPr lang="en-US" sz="1050" dirty="0" smtClean="0"/>
              <a:t>Note: +10 </a:t>
            </a:r>
            <a:r>
              <a:rPr lang="en-US" sz="1050" dirty="0"/>
              <a:t>means that all the posts are positive. -10 means that all the posts are negative. 0 means half of the posts are positive, and half are negative.</a:t>
            </a:r>
          </a:p>
        </p:txBody>
      </p:sp>
    </p:spTree>
    <p:extLst>
      <p:ext uri="{BB962C8B-B14F-4D97-AF65-F5344CB8AC3E}">
        <p14:creationId xmlns:p14="http://schemas.microsoft.com/office/powerpoint/2010/main" val="1344292712"/>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1107996"/>
          </a:xfrm>
        </p:spPr>
        <p:txBody>
          <a:bodyPr/>
          <a:lstStyle/>
          <a:p>
            <a:r>
              <a:rPr lang="en-US" sz="4000" dirty="0" smtClean="0"/>
              <a:t>monitor what people are saying about your brand</a:t>
            </a:r>
            <a:endParaRPr lang="en-US" sz="4000" dirty="0"/>
          </a:p>
        </p:txBody>
      </p:sp>
      <p:sp>
        <p:nvSpPr>
          <p:cNvPr id="4" name="TextBox 3"/>
          <p:cNvSpPr txBox="1"/>
          <p:nvPr/>
        </p:nvSpPr>
        <p:spPr>
          <a:xfrm>
            <a:off x="479577" y="1559174"/>
            <a:ext cx="2508719" cy="2846282"/>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pPr>
              <a:spcBef>
                <a:spcPts val="600"/>
              </a:spcBef>
            </a:pPr>
            <a:r>
              <a:rPr lang="en-US" dirty="0" smtClean="0"/>
              <a:t>Add Social Listening dashboards and </a:t>
            </a:r>
            <a:r>
              <a:rPr lang="en-US" dirty="0"/>
              <a:t>l</a:t>
            </a:r>
            <a:r>
              <a:rPr lang="en-US" dirty="0" smtClean="0"/>
              <a:t>isten to what your target audience  is saying – good or bad. </a:t>
            </a:r>
          </a:p>
          <a:p>
            <a:pPr>
              <a:spcBef>
                <a:spcPts val="600"/>
              </a:spcBef>
            </a:pPr>
            <a:r>
              <a:rPr lang="en-US" dirty="0" smtClean="0"/>
              <a:t>Then, use the information to find what your customers really need - so you can deliver a better product or service. </a:t>
            </a: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7620"/>
          <a:stretch/>
        </p:blipFill>
        <p:spPr>
          <a:xfrm>
            <a:off x="3719639" y="1776155"/>
            <a:ext cx="5132445" cy="2701741"/>
          </a:xfrm>
          <a:prstGeom prst="rect">
            <a:avLst/>
          </a:prstGeom>
          <a:ln>
            <a:solidFill>
              <a:schemeClr val="bg1">
                <a:lumMod val="85000"/>
              </a:schemeClr>
            </a:solidFill>
          </a:ln>
        </p:spPr>
      </p:pic>
      <p:sp>
        <p:nvSpPr>
          <p:cNvPr id="5" name="Rectangle 4"/>
          <p:cNvSpPr/>
          <p:nvPr/>
        </p:nvSpPr>
        <p:spPr>
          <a:xfrm>
            <a:off x="3793254" y="4648452"/>
            <a:ext cx="2136642" cy="1869743"/>
          </a:xfrm>
          <a:prstGeom prst="rect">
            <a:avLst/>
          </a:prstGeom>
        </p:spPr>
        <p:txBody>
          <a:bodyPr wrap="square">
            <a:spAutoFit/>
          </a:bodyPr>
          <a:lstStyle/>
          <a:p>
            <a:r>
              <a:rPr lang="en-US" sz="1050" b="1" dirty="0" smtClean="0">
                <a:gradFill>
                  <a:gsLst>
                    <a:gs pos="2917">
                      <a:srgbClr val="292929"/>
                    </a:gs>
                    <a:gs pos="30000">
                      <a:srgbClr val="292929"/>
                    </a:gs>
                  </a:gsLst>
                  <a:lin ang="5400000" scaled="0"/>
                </a:gradFill>
              </a:rPr>
              <a:t>1. Analytics </a:t>
            </a:r>
            <a:r>
              <a:rPr lang="en-US" sz="1050" b="1" dirty="0">
                <a:gradFill>
                  <a:gsLst>
                    <a:gs pos="2917">
                      <a:srgbClr val="292929"/>
                    </a:gs>
                    <a:gs pos="30000">
                      <a:srgbClr val="292929"/>
                    </a:gs>
                  </a:gsLst>
                  <a:lin ang="5400000" scaled="0"/>
                </a:gradFill>
              </a:rPr>
              <a:t>Summary</a:t>
            </a:r>
            <a:endParaRPr lang="en-US" sz="1050" b="1" dirty="0" smtClean="0"/>
          </a:p>
          <a:p>
            <a:r>
              <a:rPr lang="en-US" sz="1050" dirty="0" smtClean="0"/>
              <a:t>Get </a:t>
            </a:r>
            <a:r>
              <a:rPr lang="en-US" sz="1050" dirty="0"/>
              <a:t>details about how many posts are showing up, and how the search topic or category you're interested in is </a:t>
            </a:r>
            <a:r>
              <a:rPr lang="en-US" sz="1050" dirty="0" smtClean="0"/>
              <a:t>trending.</a:t>
            </a:r>
          </a:p>
          <a:p>
            <a:endParaRPr lang="en-US" sz="1050" b="1" dirty="0" smtClean="0"/>
          </a:p>
          <a:p>
            <a:r>
              <a:rPr lang="en-US" sz="1050" b="1" dirty="0">
                <a:gradFill>
                  <a:gsLst>
                    <a:gs pos="2917">
                      <a:srgbClr val="292929"/>
                    </a:gs>
                    <a:gs pos="30000">
                      <a:srgbClr val="292929"/>
                    </a:gs>
                  </a:gsLst>
                  <a:lin ang="5400000" scaled="0"/>
                </a:gradFill>
              </a:rPr>
              <a:t>3. </a:t>
            </a:r>
            <a:r>
              <a:rPr lang="en-US" sz="1050" b="1" dirty="0"/>
              <a:t>Volume history</a:t>
            </a:r>
          </a:p>
          <a:p>
            <a:r>
              <a:rPr lang="en-US" sz="1050" dirty="0"/>
              <a:t>See peaks in the volume of posts for all sources over time.</a:t>
            </a:r>
          </a:p>
          <a:p>
            <a:endParaRPr lang="en-US" sz="1050" dirty="0"/>
          </a:p>
          <a:p>
            <a:pPr marL="228600" indent="-228600">
              <a:buAutoNum type="arabicPeriod"/>
            </a:pPr>
            <a:endParaRPr lang="en-US" sz="1050" dirty="0"/>
          </a:p>
        </p:txBody>
      </p:sp>
      <p:sp>
        <p:nvSpPr>
          <p:cNvPr id="8" name="TextBox 7"/>
          <p:cNvSpPr txBox="1"/>
          <p:nvPr/>
        </p:nvSpPr>
        <p:spPr>
          <a:xfrm>
            <a:off x="5661874" y="1947423"/>
            <a:ext cx="545662"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solidFill>
                  <a:srgbClr val="FD8C00"/>
                </a:solidFill>
              </a:rPr>
              <a:t>1</a:t>
            </a:r>
          </a:p>
        </p:txBody>
      </p:sp>
      <p:sp>
        <p:nvSpPr>
          <p:cNvPr id="9" name="TextBox 8"/>
          <p:cNvSpPr txBox="1"/>
          <p:nvPr/>
        </p:nvSpPr>
        <p:spPr>
          <a:xfrm>
            <a:off x="8209252" y="1947423"/>
            <a:ext cx="545662"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solidFill>
                  <a:srgbClr val="FD8C00"/>
                </a:solidFill>
              </a:rPr>
              <a:t>2</a:t>
            </a:r>
          </a:p>
        </p:txBody>
      </p:sp>
      <p:sp>
        <p:nvSpPr>
          <p:cNvPr id="10" name="TextBox 9"/>
          <p:cNvSpPr txBox="1"/>
          <p:nvPr/>
        </p:nvSpPr>
        <p:spPr>
          <a:xfrm>
            <a:off x="5661874" y="2982315"/>
            <a:ext cx="545662"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solidFill>
                  <a:srgbClr val="FD8C00"/>
                </a:solidFill>
              </a:rPr>
              <a:t>3</a:t>
            </a:r>
          </a:p>
        </p:txBody>
      </p:sp>
      <p:sp>
        <p:nvSpPr>
          <p:cNvPr id="11" name="TextBox 10"/>
          <p:cNvSpPr txBox="1"/>
          <p:nvPr/>
        </p:nvSpPr>
        <p:spPr>
          <a:xfrm>
            <a:off x="8222828" y="3077536"/>
            <a:ext cx="545662" cy="627864"/>
          </a:xfrm>
          <a:prstGeom prst="rect">
            <a:avLst/>
          </a:prstGeom>
          <a:noFill/>
        </p:spPr>
        <p:txBody>
          <a:bodyPr wrap="none" lIns="182880" tIns="146304" rIns="182880" bIns="146304" rtlCol="0">
            <a:spAutoFit/>
          </a:bodyPr>
          <a:lstStyle/>
          <a:p>
            <a:pPr>
              <a:lnSpc>
                <a:spcPct val="90000"/>
              </a:lnSpc>
              <a:spcAft>
                <a:spcPts val="600"/>
              </a:spcAft>
            </a:pPr>
            <a:r>
              <a:rPr lang="en-US" sz="2400" b="1" dirty="0" smtClean="0">
                <a:solidFill>
                  <a:srgbClr val="FD8C00"/>
                </a:solidFill>
              </a:rPr>
              <a:t>4</a:t>
            </a:r>
          </a:p>
        </p:txBody>
      </p:sp>
      <p:sp>
        <p:nvSpPr>
          <p:cNvPr id="13" name="Rectangle 12"/>
          <p:cNvSpPr/>
          <p:nvPr/>
        </p:nvSpPr>
        <p:spPr>
          <a:xfrm>
            <a:off x="6538044" y="4646232"/>
            <a:ext cx="2422525" cy="1384995"/>
          </a:xfrm>
          <a:prstGeom prst="rect">
            <a:avLst/>
          </a:prstGeom>
        </p:spPr>
        <p:txBody>
          <a:bodyPr wrap="square">
            <a:spAutoFit/>
          </a:bodyPr>
          <a:lstStyle/>
          <a:p>
            <a:r>
              <a:rPr lang="en-US" sz="1050" b="1" dirty="0"/>
              <a:t>2 . Sentiment volume</a:t>
            </a:r>
          </a:p>
          <a:p>
            <a:r>
              <a:rPr lang="en-US" sz="1050" dirty="0"/>
              <a:t>See a bar graph comparing the number of positive and negative posts</a:t>
            </a:r>
            <a:r>
              <a:rPr lang="en-US" sz="1050" b="1" dirty="0" smtClean="0"/>
              <a:t>.</a:t>
            </a:r>
          </a:p>
          <a:p>
            <a:endParaRPr lang="en-US" sz="1050" b="1" dirty="0"/>
          </a:p>
          <a:p>
            <a:endParaRPr lang="en-US" sz="1050" b="1" dirty="0" smtClean="0"/>
          </a:p>
          <a:p>
            <a:r>
              <a:rPr lang="en-US" sz="1050" b="1" dirty="0"/>
              <a:t>4</a:t>
            </a:r>
            <a:r>
              <a:rPr lang="en-US" sz="1050" b="1" dirty="0" smtClean="0"/>
              <a:t>. </a:t>
            </a:r>
            <a:r>
              <a:rPr lang="en-US" sz="1050" b="1" dirty="0"/>
              <a:t>Recent </a:t>
            </a:r>
            <a:r>
              <a:rPr lang="en-US" sz="1050" b="1" dirty="0" smtClean="0"/>
              <a:t>posts</a:t>
            </a:r>
          </a:p>
          <a:p>
            <a:r>
              <a:rPr lang="en-US" sz="1050" dirty="0" smtClean="0"/>
              <a:t>See </a:t>
            </a:r>
            <a:r>
              <a:rPr lang="en-US" sz="1050" dirty="0"/>
              <a:t>an excerpt of </a:t>
            </a:r>
            <a:r>
              <a:rPr lang="en-US" sz="1050" dirty="0" smtClean="0"/>
              <a:t>recent posts.</a:t>
            </a:r>
            <a:endParaRPr lang="en-US" sz="1050" b="1" dirty="0"/>
          </a:p>
        </p:txBody>
      </p:sp>
    </p:spTree>
    <p:extLst>
      <p:ext uri="{BB962C8B-B14F-4D97-AF65-F5344CB8AC3E}">
        <p14:creationId xmlns:p14="http://schemas.microsoft.com/office/powerpoint/2010/main" val="3077150418"/>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10" name="Title 2"/>
          <p:cNvSpPr>
            <a:spLocks noGrp="1"/>
          </p:cNvSpPr>
          <p:nvPr>
            <p:ph type="title"/>
          </p:nvPr>
        </p:nvSpPr>
        <p:spPr>
          <a:xfrm>
            <a:off x="503237" y="449262"/>
            <a:ext cx="6095988" cy="553998"/>
          </a:xfrm>
        </p:spPr>
        <p:txBody>
          <a:bodyPr vert="horz" wrap="square" lIns="146289" tIns="0" rIns="146289" bIns="0" rtlCol="0" anchor="t">
            <a:spAutoFit/>
          </a:bodyPr>
          <a:lstStyle/>
          <a:p>
            <a:r>
              <a:rPr lang="en-US" sz="4000" dirty="0" smtClean="0"/>
              <a:t>Social Listening for service</a:t>
            </a:r>
            <a:endParaRPr lang="en-US" sz="4000" dirty="0"/>
          </a:p>
        </p:txBody>
      </p:sp>
      <p:sp>
        <p:nvSpPr>
          <p:cNvPr id="4" name="Rectangle 3"/>
          <p:cNvSpPr/>
          <p:nvPr/>
        </p:nvSpPr>
        <p:spPr>
          <a:xfrm>
            <a:off x="439449" y="1201543"/>
            <a:ext cx="4845050" cy="523220"/>
          </a:xfrm>
          <a:prstGeom prst="rect">
            <a:avLst/>
          </a:prstGeom>
        </p:spPr>
        <p:txBody>
          <a:bodyPr>
            <a:spAutoFit/>
          </a:bodyPr>
          <a:lstStyle/>
          <a:p>
            <a:r>
              <a:rPr lang="en-US" sz="1400" dirty="0" smtClean="0">
                <a:gradFill>
                  <a:gsLst>
                    <a:gs pos="2917">
                      <a:srgbClr val="292929"/>
                    </a:gs>
                    <a:gs pos="30000">
                      <a:srgbClr val="292929"/>
                    </a:gs>
                  </a:gsLst>
                  <a:lin ang="5400000" scaled="0"/>
                </a:gradFill>
              </a:rPr>
              <a:t>Let’s look at some examples of how a service team might use Social Listening in CRM. </a:t>
            </a:r>
            <a:endParaRPr lang="en-US" sz="1400" dirty="0">
              <a:gradFill>
                <a:gsLst>
                  <a:gs pos="2917">
                    <a:srgbClr val="292929"/>
                  </a:gs>
                  <a:gs pos="30000">
                    <a:srgbClr val="292929"/>
                  </a:gs>
                </a:gsLst>
                <a:lin ang="5400000" scaled="0"/>
              </a:gradFill>
            </a:endParaRPr>
          </a:p>
        </p:txBody>
      </p:sp>
    </p:spTree>
    <p:extLst>
      <p:ext uri="{BB962C8B-B14F-4D97-AF65-F5344CB8AC3E}">
        <p14:creationId xmlns:p14="http://schemas.microsoft.com/office/powerpoint/2010/main" val="194159275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498598"/>
          </a:xfrm>
        </p:spPr>
        <p:txBody>
          <a:bodyPr/>
          <a:lstStyle/>
          <a:p>
            <a:r>
              <a:rPr lang="en-US" sz="3600" dirty="0" smtClean="0"/>
              <a:t>add search criteria to track service issues</a:t>
            </a:r>
            <a:endParaRPr lang="en-US" sz="3600" dirty="0"/>
          </a:p>
        </p:txBody>
      </p:sp>
      <p:sp>
        <p:nvSpPr>
          <p:cNvPr id="4" name="Rectangle 3"/>
          <p:cNvSpPr/>
          <p:nvPr/>
        </p:nvSpPr>
        <p:spPr>
          <a:xfrm>
            <a:off x="524264" y="1467815"/>
            <a:ext cx="3018076" cy="3970318"/>
          </a:xfrm>
          <a:prstGeom prst="rect">
            <a:avLst/>
          </a:prstGeom>
        </p:spPr>
        <p:txBody>
          <a:bodyPr wrap="square">
            <a:spAutoFit/>
          </a:bodyPr>
          <a:lstStyle/>
          <a:p>
            <a:r>
              <a:rPr lang="en-US" sz="1400" dirty="0"/>
              <a:t>S</a:t>
            </a:r>
            <a:r>
              <a:rPr lang="en-US" sz="1400" dirty="0" smtClean="0"/>
              <a:t>ave money </a:t>
            </a:r>
            <a:r>
              <a:rPr lang="en-US" sz="1400" dirty="0"/>
              <a:t>on </a:t>
            </a:r>
            <a:r>
              <a:rPr lang="en-US" sz="1400" dirty="0" smtClean="0"/>
              <a:t>service calls and offer speedy customer service.</a:t>
            </a:r>
          </a:p>
          <a:p>
            <a:endParaRPr lang="en-US" sz="1400" dirty="0">
              <a:gradFill>
                <a:gsLst>
                  <a:gs pos="2917">
                    <a:srgbClr val="292929"/>
                  </a:gs>
                  <a:gs pos="30000">
                    <a:srgbClr val="292929"/>
                  </a:gs>
                </a:gsLst>
                <a:lin ang="5400000" scaled="0"/>
              </a:gradFill>
            </a:endParaRPr>
          </a:p>
          <a:p>
            <a:r>
              <a:rPr lang="en-US" sz="1400" dirty="0" smtClean="0">
                <a:gradFill>
                  <a:gsLst>
                    <a:gs pos="2917">
                      <a:srgbClr val="292929"/>
                    </a:gs>
                    <a:gs pos="30000">
                      <a:srgbClr val="292929"/>
                    </a:gs>
                  </a:gsLst>
                  <a:lin ang="5400000" scaled="0"/>
                </a:gradFill>
              </a:rPr>
              <a:t>For example, a community support manager can set up search criteria about their product to monitor issues that are reported online. </a:t>
            </a:r>
          </a:p>
          <a:p>
            <a:endParaRPr lang="en-US" sz="1400" dirty="0">
              <a:gradFill>
                <a:gsLst>
                  <a:gs pos="2917">
                    <a:srgbClr val="292929"/>
                  </a:gs>
                  <a:gs pos="30000">
                    <a:srgbClr val="292929"/>
                  </a:gs>
                </a:gsLst>
                <a:lin ang="5400000" scaled="0"/>
              </a:gradFill>
            </a:endParaRPr>
          </a:p>
          <a:p>
            <a:r>
              <a:rPr lang="en-US" sz="1400" dirty="0" smtClean="0">
                <a:gradFill>
                  <a:gsLst>
                    <a:gs pos="2917">
                      <a:srgbClr val="292929"/>
                    </a:gs>
                    <a:gs pos="30000">
                      <a:srgbClr val="292929"/>
                    </a:gs>
                  </a:gsLst>
                  <a:lin ang="5400000" scaled="0"/>
                </a:gradFill>
              </a:rPr>
              <a:t>That way, when there’s an issue, the manager can create a support case and reply before the customers call support.</a:t>
            </a:r>
          </a:p>
          <a:p>
            <a:endParaRPr lang="en-US" sz="1400" dirty="0">
              <a:gradFill>
                <a:gsLst>
                  <a:gs pos="2917">
                    <a:srgbClr val="292929"/>
                  </a:gs>
                  <a:gs pos="30000">
                    <a:srgbClr val="292929"/>
                  </a:gs>
                </a:gsLst>
                <a:lin ang="5400000" scaled="0"/>
              </a:gradFill>
            </a:endParaRPr>
          </a:p>
          <a:p>
            <a:endParaRPr lang="en-US" sz="1400" dirty="0">
              <a:gradFill>
                <a:gsLst>
                  <a:gs pos="2917">
                    <a:srgbClr val="292929"/>
                  </a:gs>
                  <a:gs pos="30000">
                    <a:srgbClr val="292929"/>
                  </a:gs>
                </a:gsLst>
                <a:lin ang="5400000" scaled="0"/>
              </a:gradFill>
            </a:endParaRPr>
          </a:p>
          <a:p>
            <a:endParaRPr lang="en-US" sz="1400" dirty="0">
              <a:gradFill>
                <a:gsLst>
                  <a:gs pos="2917">
                    <a:srgbClr val="292929"/>
                  </a:gs>
                  <a:gs pos="30000">
                    <a:srgbClr val="292929"/>
                  </a:gs>
                </a:gsLst>
                <a:lin ang="5400000" scaled="0"/>
              </a:gradFill>
            </a:endParaRPr>
          </a:p>
          <a:p>
            <a:endParaRPr lang="en-US" sz="1400" dirty="0">
              <a:gradFill>
                <a:gsLst>
                  <a:gs pos="2917">
                    <a:srgbClr val="292929"/>
                  </a:gs>
                  <a:gs pos="30000">
                    <a:srgbClr val="292929"/>
                  </a:gs>
                </a:gsLst>
                <a:lin ang="5400000" scaled="0"/>
              </a:gradFill>
            </a:endParaRPr>
          </a:p>
          <a:p>
            <a:endParaRPr lang="en-US" sz="1400" dirty="0" smtClean="0">
              <a:gradFill>
                <a:gsLst>
                  <a:gs pos="2917">
                    <a:srgbClr val="292929"/>
                  </a:gs>
                  <a:gs pos="30000">
                    <a:srgbClr val="292929"/>
                  </a:gs>
                </a:gsLst>
                <a:lin ang="5400000" scaled="0"/>
              </a:gradFill>
            </a:endParaRPr>
          </a:p>
          <a:p>
            <a:endParaRPr lang="en-US" sz="1400" dirty="0">
              <a:gradFill>
                <a:gsLst>
                  <a:gs pos="2917">
                    <a:srgbClr val="292929"/>
                  </a:gs>
                  <a:gs pos="30000">
                    <a:srgbClr val="292929"/>
                  </a:gs>
                </a:gsLst>
                <a:lin ang="5400000" scaled="0"/>
              </a:gra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0496" y="1590760"/>
            <a:ext cx="5347835" cy="2872934"/>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573971" y="4743424"/>
            <a:ext cx="6016712" cy="420115"/>
          </a:xfrm>
          <a:prstGeom prst="rect">
            <a:avLst/>
          </a:prstGeom>
          <a:noFill/>
        </p:spPr>
        <p:txBody>
          <a:bodyPr wrap="none" lIns="182880" tIns="146304" rIns="182880" bIns="146304" rtlCol="0">
            <a:spAutoFit/>
          </a:bodyPr>
          <a:lstStyle/>
          <a:p>
            <a:pPr>
              <a:lnSpc>
                <a:spcPct val="90000"/>
              </a:lnSpc>
              <a:spcAft>
                <a:spcPts val="600"/>
              </a:spcAft>
            </a:pPr>
            <a:r>
              <a:rPr lang="en-US" sz="900" dirty="0" smtClean="0">
                <a:gradFill>
                  <a:gsLst>
                    <a:gs pos="2917">
                      <a:schemeClr val="tx1"/>
                    </a:gs>
                    <a:gs pos="30000">
                      <a:schemeClr val="tx1"/>
                    </a:gs>
                  </a:gsLst>
                  <a:lin ang="5400000" scaled="0"/>
                </a:gradFill>
              </a:rPr>
              <a:t>*For more information on how to set up search, see </a:t>
            </a:r>
            <a:r>
              <a:rPr lang="en-US" sz="900" dirty="0">
                <a:hlinkClick r:id="rId3"/>
              </a:rPr>
              <a:t>eBook: Set Up a Social Listening Search for Your </a:t>
            </a:r>
            <a:r>
              <a:rPr lang="en-US" sz="900" dirty="0" smtClean="0">
                <a:hlinkClick r:id="rId3"/>
              </a:rPr>
              <a:t>Product</a:t>
            </a:r>
            <a:r>
              <a:rPr lang="en-US" sz="900" dirty="0" smtClean="0">
                <a:gradFill>
                  <a:gsLst>
                    <a:gs pos="2917">
                      <a:schemeClr val="tx1"/>
                    </a:gs>
                    <a:gs pos="30000">
                      <a:schemeClr val="tx1"/>
                    </a:gs>
                  </a:gsLst>
                  <a:lin ang="5400000" scaled="0"/>
                </a:gradFill>
              </a:rPr>
              <a:t>. </a:t>
            </a:r>
            <a:endParaRPr lang="en-US" sz="9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30187467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527273" cy="498598"/>
          </a:xfrm>
        </p:spPr>
        <p:txBody>
          <a:bodyPr/>
          <a:lstStyle/>
          <a:p>
            <a:r>
              <a:rPr lang="en-US" sz="3600" dirty="0" smtClean="0"/>
              <a:t>handle customer issues before they escalate</a:t>
            </a:r>
            <a:endParaRPr lang="en-US" sz="3600" dirty="0"/>
          </a:p>
        </p:txBody>
      </p:sp>
      <p:sp>
        <p:nvSpPr>
          <p:cNvPr id="7" name="Rectangle 6"/>
          <p:cNvSpPr/>
          <p:nvPr/>
        </p:nvSpPr>
        <p:spPr>
          <a:xfrm>
            <a:off x="524265" y="1382044"/>
            <a:ext cx="3289643" cy="3323987"/>
          </a:xfrm>
          <a:prstGeom prst="rect">
            <a:avLst/>
          </a:prstGeom>
        </p:spPr>
        <p:txBody>
          <a:bodyPr wrap="square">
            <a:spAutoFit/>
          </a:bodyPr>
          <a:lstStyle/>
          <a:p>
            <a:r>
              <a:rPr lang="en-US" sz="1400" dirty="0" smtClean="0"/>
              <a:t>Provide real-time </a:t>
            </a:r>
            <a:r>
              <a:rPr lang="en-US" sz="1400" dirty="0"/>
              <a:t>customer </a:t>
            </a:r>
            <a:r>
              <a:rPr lang="en-US" sz="1400" dirty="0" smtClean="0"/>
              <a:t>satisfaction.</a:t>
            </a:r>
          </a:p>
          <a:p>
            <a:r>
              <a:rPr lang="en-US" sz="1400" dirty="0" smtClean="0">
                <a:gradFill>
                  <a:gsLst>
                    <a:gs pos="2917">
                      <a:srgbClr val="292929"/>
                    </a:gs>
                    <a:gs pos="30000">
                      <a:srgbClr val="292929"/>
                    </a:gs>
                  </a:gsLst>
                  <a:lin ang="5400000" scaled="0"/>
                </a:gradFill>
              </a:rPr>
              <a:t>Address </a:t>
            </a:r>
            <a:r>
              <a:rPr lang="en-US" sz="1400" dirty="0">
                <a:gradFill>
                  <a:gsLst>
                    <a:gs pos="2917">
                      <a:srgbClr val="292929"/>
                    </a:gs>
                    <a:gs pos="30000">
                      <a:srgbClr val="292929"/>
                    </a:gs>
                  </a:gsLst>
                  <a:lin ang="5400000" scaled="0"/>
                </a:gradFill>
              </a:rPr>
              <a:t>customer issues at the source and turn a bad experience into a good one</a:t>
            </a:r>
            <a:r>
              <a:rPr lang="en-US" sz="1400" dirty="0" smtClean="0">
                <a:gradFill>
                  <a:gsLst>
                    <a:gs pos="2917">
                      <a:srgbClr val="292929"/>
                    </a:gs>
                    <a:gs pos="30000">
                      <a:srgbClr val="292929"/>
                    </a:gs>
                  </a:gsLst>
                  <a:lin ang="5400000" scaled="0"/>
                </a:gradFill>
              </a:rPr>
              <a:t>.</a:t>
            </a:r>
            <a:r>
              <a:rPr lang="en-US" sz="1400" dirty="0">
                <a:gradFill>
                  <a:gsLst>
                    <a:gs pos="2917">
                      <a:schemeClr val="tx1"/>
                    </a:gs>
                    <a:gs pos="30000">
                      <a:schemeClr val="tx1"/>
                    </a:gs>
                  </a:gsLst>
                  <a:lin ang="5400000" scaled="0"/>
                </a:gradFill>
              </a:rPr>
              <a:t> </a:t>
            </a:r>
            <a:endParaRPr lang="en-US" sz="1400" dirty="0" smtClean="0">
              <a:gradFill>
                <a:gsLst>
                  <a:gs pos="2917">
                    <a:schemeClr val="tx1"/>
                  </a:gs>
                  <a:gs pos="30000">
                    <a:schemeClr val="tx1"/>
                  </a:gs>
                </a:gsLst>
                <a:lin ang="5400000" scaled="0"/>
              </a:gradFill>
            </a:endParaRPr>
          </a:p>
          <a:p>
            <a:endParaRPr lang="en-US" sz="1400" dirty="0">
              <a:gradFill>
                <a:gsLst>
                  <a:gs pos="2917">
                    <a:schemeClr val="tx1"/>
                  </a:gs>
                  <a:gs pos="30000">
                    <a:schemeClr val="tx1"/>
                  </a:gs>
                </a:gsLst>
                <a:lin ang="5400000" scaled="0"/>
              </a:gradFill>
            </a:endParaRPr>
          </a:p>
          <a:p>
            <a:r>
              <a:rPr lang="en-US" sz="1400" dirty="0" smtClean="0">
                <a:gradFill>
                  <a:gsLst>
                    <a:gs pos="2917">
                      <a:schemeClr val="tx1"/>
                    </a:gs>
                    <a:gs pos="30000">
                      <a:schemeClr val="tx1"/>
                    </a:gs>
                  </a:gsLst>
                  <a:lin ang="5400000" scaled="0"/>
                </a:gradFill>
              </a:rPr>
              <a:t>For </a:t>
            </a:r>
            <a:r>
              <a:rPr lang="en-US" sz="1400" dirty="0">
                <a:gradFill>
                  <a:gsLst>
                    <a:gs pos="2917">
                      <a:schemeClr val="tx1"/>
                    </a:gs>
                    <a:gs pos="30000">
                      <a:schemeClr val="tx1"/>
                    </a:gs>
                  </a:gsLst>
                  <a:lin ang="5400000" scaled="0"/>
                </a:gradFill>
              </a:rPr>
              <a:t>example, if a customer complains about your </a:t>
            </a:r>
            <a:r>
              <a:rPr lang="en-US" sz="1400" dirty="0" smtClean="0">
                <a:gradFill>
                  <a:gsLst>
                    <a:gs pos="2917">
                      <a:schemeClr val="tx1"/>
                    </a:gs>
                    <a:gs pos="30000">
                      <a:schemeClr val="tx1"/>
                    </a:gs>
                  </a:gsLst>
                  <a:lin ang="5400000" scaled="0"/>
                </a:gradFill>
              </a:rPr>
              <a:t>service on </a:t>
            </a:r>
            <a:r>
              <a:rPr lang="en-US" sz="1400" dirty="0">
                <a:gradFill>
                  <a:gsLst>
                    <a:gs pos="2917">
                      <a:schemeClr val="tx1"/>
                    </a:gs>
                    <a:gs pos="30000">
                      <a:schemeClr val="tx1"/>
                    </a:gs>
                  </a:gsLst>
                  <a:lin ang="5400000" scaled="0"/>
                </a:gradFill>
              </a:rPr>
              <a:t>Facebook or Twitter, </a:t>
            </a:r>
            <a:r>
              <a:rPr lang="en-US" sz="1400" dirty="0" smtClean="0">
                <a:gradFill>
                  <a:gsLst>
                    <a:gs pos="2917">
                      <a:schemeClr val="tx1"/>
                    </a:gs>
                    <a:gs pos="30000">
                      <a:schemeClr val="tx1"/>
                    </a:gs>
                  </a:gsLst>
                  <a:lin ang="5400000" scaled="0"/>
                </a:gradFill>
              </a:rPr>
              <a:t>you </a:t>
            </a:r>
            <a:r>
              <a:rPr lang="en-US" sz="1400" dirty="0">
                <a:gradFill>
                  <a:gsLst>
                    <a:gs pos="2917">
                      <a:schemeClr val="tx1"/>
                    </a:gs>
                    <a:gs pos="30000">
                      <a:schemeClr val="tx1"/>
                    </a:gs>
                  </a:gsLst>
                  <a:lin ang="5400000" scaled="0"/>
                </a:gradFill>
              </a:rPr>
              <a:t>can immediately address the </a:t>
            </a:r>
            <a:r>
              <a:rPr lang="en-US" sz="1400" dirty="0" smtClean="0">
                <a:gradFill>
                  <a:gsLst>
                    <a:gs pos="2917">
                      <a:schemeClr val="tx1"/>
                    </a:gs>
                    <a:gs pos="30000">
                      <a:schemeClr val="tx1"/>
                    </a:gs>
                  </a:gsLst>
                  <a:lin ang="5400000" scaled="0"/>
                </a:gradFill>
              </a:rPr>
              <a:t>issue, take action, and make </a:t>
            </a:r>
            <a:r>
              <a:rPr lang="en-US" sz="1400" dirty="0">
                <a:gradFill>
                  <a:gsLst>
                    <a:gs pos="2917">
                      <a:schemeClr val="tx1"/>
                    </a:gs>
                    <a:gs pos="30000">
                      <a:schemeClr val="tx1"/>
                    </a:gs>
                  </a:gsLst>
                  <a:lin ang="5400000" scaled="0"/>
                </a:gradFill>
              </a:rPr>
              <a:t>it right</a:t>
            </a:r>
            <a:r>
              <a:rPr lang="en-US" sz="1400" dirty="0" smtClean="0">
                <a:gradFill>
                  <a:gsLst>
                    <a:gs pos="2917">
                      <a:schemeClr val="tx1"/>
                    </a:gs>
                    <a:gs pos="30000">
                      <a:schemeClr val="tx1"/>
                    </a:gs>
                  </a:gsLst>
                  <a:lin ang="5400000" scaled="0"/>
                </a:gradFill>
              </a:rPr>
              <a:t>.</a:t>
            </a:r>
          </a:p>
          <a:p>
            <a:r>
              <a:rPr lang="en-US" sz="1400" dirty="0" smtClean="0">
                <a:gradFill>
                  <a:gsLst>
                    <a:gs pos="2917">
                      <a:schemeClr val="tx1"/>
                    </a:gs>
                    <a:gs pos="30000">
                      <a:schemeClr val="tx1"/>
                    </a:gs>
                  </a:gsLst>
                  <a:lin ang="5400000" scaled="0"/>
                </a:gradFill>
              </a:rPr>
              <a:t> </a:t>
            </a:r>
            <a:endParaRPr lang="en-US" sz="1400" dirty="0">
              <a:gradFill>
                <a:gsLst>
                  <a:gs pos="2917">
                    <a:schemeClr val="tx1"/>
                  </a:gs>
                  <a:gs pos="30000">
                    <a:schemeClr val="tx1"/>
                  </a:gs>
                </a:gsLst>
                <a:lin ang="5400000" scaled="0"/>
              </a:gradFill>
            </a:endParaRPr>
          </a:p>
          <a:p>
            <a:r>
              <a:rPr lang="en-US" sz="1400" dirty="0" smtClean="0">
                <a:gradFill>
                  <a:gsLst>
                    <a:gs pos="2917">
                      <a:srgbClr val="292929"/>
                    </a:gs>
                    <a:gs pos="30000">
                      <a:srgbClr val="292929"/>
                    </a:gs>
                  </a:gsLst>
                  <a:lin ang="5400000" scaled="0"/>
                </a:gradFill>
              </a:rPr>
              <a:t>Add Social Listening </a:t>
            </a:r>
            <a:r>
              <a:rPr lang="en-US" sz="1400" dirty="0">
                <a:gradFill>
                  <a:gsLst>
                    <a:gs pos="2917">
                      <a:srgbClr val="292929"/>
                    </a:gs>
                    <a:gs pos="30000">
                      <a:srgbClr val="292929"/>
                    </a:gs>
                  </a:gsLst>
                  <a:lin ang="5400000" scaled="0"/>
                </a:gradFill>
              </a:rPr>
              <a:t>charts to your CRM dashboards to monitor problems about your service or product.</a:t>
            </a:r>
          </a:p>
          <a:p>
            <a:endParaRPr lang="en-US" sz="1400" dirty="0">
              <a:gradFill>
                <a:gsLst>
                  <a:gs pos="2917">
                    <a:schemeClr val="tx1"/>
                  </a:gs>
                  <a:gs pos="30000">
                    <a:schemeClr val="tx1"/>
                  </a:gs>
                </a:gsLst>
                <a:lin ang="5400000" scaled="0"/>
              </a:gradFill>
            </a:endParaRPr>
          </a:p>
          <a:p>
            <a:endParaRPr lang="en-US" sz="1400" dirty="0">
              <a:gradFill>
                <a:gsLst>
                  <a:gs pos="2917">
                    <a:schemeClr val="tx1"/>
                  </a:gs>
                  <a:gs pos="30000">
                    <a:schemeClr val="tx1"/>
                  </a:gs>
                </a:gsLst>
                <a:lin ang="5400000" scaled="0"/>
              </a:gra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0920" y="1230091"/>
            <a:ext cx="4775779" cy="34924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bwMode="auto">
          <a:xfrm>
            <a:off x="5022850" y="2311400"/>
            <a:ext cx="3873500" cy="2336800"/>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9099348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l="37574" t="39616" r="30027" b="-400"/>
          <a:stretch/>
        </p:blipFill>
        <p:spPr bwMode="auto">
          <a:xfrm>
            <a:off x="5565663" y="1161759"/>
            <a:ext cx="1903765" cy="1212584"/>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2" name="Title 1"/>
          <p:cNvSpPr>
            <a:spLocks noGrp="1"/>
          </p:cNvSpPr>
          <p:nvPr>
            <p:ph type="title"/>
          </p:nvPr>
        </p:nvSpPr>
        <p:spPr>
          <a:xfrm>
            <a:off x="274649" y="295274"/>
            <a:ext cx="9527273" cy="498598"/>
          </a:xfrm>
        </p:spPr>
        <p:txBody>
          <a:bodyPr/>
          <a:lstStyle/>
          <a:p>
            <a:r>
              <a:rPr lang="en-US" sz="3600" dirty="0"/>
              <a:t>use early warning signals to </a:t>
            </a:r>
            <a:r>
              <a:rPr lang="en-US" sz="3600" dirty="0" smtClean="0"/>
              <a:t>track problems</a:t>
            </a:r>
            <a:endParaRPr lang="en-US" sz="3600" dirty="0"/>
          </a:p>
        </p:txBody>
      </p:sp>
      <p:sp>
        <p:nvSpPr>
          <p:cNvPr id="7" name="Rectangle 6"/>
          <p:cNvSpPr/>
          <p:nvPr/>
        </p:nvSpPr>
        <p:spPr>
          <a:xfrm>
            <a:off x="524264" y="1406343"/>
            <a:ext cx="3289643" cy="3323987"/>
          </a:xfrm>
          <a:prstGeom prst="rect">
            <a:avLst/>
          </a:prstGeom>
        </p:spPr>
        <p:txBody>
          <a:bodyPr wrap="square">
            <a:spAutoFit/>
          </a:bodyPr>
          <a:lstStyle/>
          <a:p>
            <a:r>
              <a:rPr lang="en-US" sz="1400" dirty="0">
                <a:gradFill>
                  <a:gsLst>
                    <a:gs pos="2917">
                      <a:srgbClr val="292929"/>
                    </a:gs>
                    <a:gs pos="30000">
                      <a:srgbClr val="292929"/>
                    </a:gs>
                  </a:gsLst>
                  <a:lin ang="5400000" scaled="0"/>
                </a:gradFill>
              </a:rPr>
              <a:t>G</a:t>
            </a:r>
            <a:r>
              <a:rPr lang="en-US" sz="1400" dirty="0" smtClean="0">
                <a:gradFill>
                  <a:gsLst>
                    <a:gs pos="2917">
                      <a:srgbClr val="292929"/>
                    </a:gs>
                    <a:gs pos="30000">
                      <a:srgbClr val="292929"/>
                    </a:gs>
                  </a:gsLst>
                  <a:lin ang="5400000" scaled="0"/>
                </a:gradFill>
              </a:rPr>
              <a:t>et automatic alerts when someone tweets about a problem with your service or product.</a:t>
            </a:r>
          </a:p>
          <a:p>
            <a:endParaRPr lang="en-US" sz="1400" dirty="0" smtClean="0">
              <a:gradFill>
                <a:gsLst>
                  <a:gs pos="2917">
                    <a:srgbClr val="292929"/>
                  </a:gs>
                  <a:gs pos="30000">
                    <a:srgbClr val="292929"/>
                  </a:gs>
                </a:gsLst>
                <a:lin ang="5400000" scaled="0"/>
              </a:gradFill>
            </a:endParaRPr>
          </a:p>
          <a:p>
            <a:r>
              <a:rPr lang="en-US" sz="1400" dirty="0" smtClean="0">
                <a:gradFill>
                  <a:gsLst>
                    <a:gs pos="2917">
                      <a:srgbClr val="292929"/>
                    </a:gs>
                    <a:gs pos="30000">
                      <a:srgbClr val="292929"/>
                    </a:gs>
                  </a:gsLst>
                  <a:lin ang="5400000" scaled="0"/>
                </a:gradFill>
              </a:rPr>
              <a:t>Add keywords to Social Listening searches to track service issues.</a:t>
            </a:r>
          </a:p>
          <a:p>
            <a:endParaRPr lang="en-US" sz="1400" dirty="0">
              <a:gradFill>
                <a:gsLst>
                  <a:gs pos="2917">
                    <a:srgbClr val="292929"/>
                  </a:gs>
                  <a:gs pos="30000">
                    <a:srgbClr val="292929"/>
                  </a:gs>
                </a:gsLst>
                <a:lin ang="5400000" scaled="0"/>
              </a:gradFill>
            </a:endParaRPr>
          </a:p>
          <a:p>
            <a:r>
              <a:rPr lang="en-US" sz="1400" dirty="0" smtClean="0">
                <a:gradFill>
                  <a:gsLst>
                    <a:gs pos="2917">
                      <a:srgbClr val="292929"/>
                    </a:gs>
                    <a:gs pos="30000">
                      <a:srgbClr val="292929"/>
                    </a:gs>
                  </a:gsLst>
                  <a:lin ang="5400000" scaled="0"/>
                </a:gradFill>
              </a:rPr>
              <a:t>For example, an Internet service provider might track and listen for keywords like “outage,” “broken,” or “no service” – so they can identify and resolve a problem before it escalates. </a:t>
            </a:r>
          </a:p>
          <a:p>
            <a:endParaRPr lang="en-US" sz="1400" dirty="0">
              <a:gradFill>
                <a:gsLst>
                  <a:gs pos="2917">
                    <a:srgbClr val="292929"/>
                  </a:gs>
                  <a:gs pos="30000">
                    <a:srgbClr val="292929"/>
                  </a:gs>
                </a:gsLst>
                <a:lin ang="5400000" scaled="0"/>
              </a:gradFill>
            </a:endParaRPr>
          </a:p>
          <a:p>
            <a:endParaRPr lang="en-US" sz="1400" dirty="0" smtClean="0">
              <a:gradFill>
                <a:gsLst>
                  <a:gs pos="2917">
                    <a:srgbClr val="292929"/>
                  </a:gs>
                  <a:gs pos="30000">
                    <a:srgbClr val="292929"/>
                  </a:gs>
                </a:gsLst>
                <a:lin ang="5400000" scaled="0"/>
              </a:gradFill>
            </a:endParaRPr>
          </a:p>
          <a:p>
            <a:endParaRPr lang="en-US" sz="1400" dirty="0">
              <a:gradFill>
                <a:gsLst>
                  <a:gs pos="2917">
                    <a:srgbClr val="292929"/>
                  </a:gs>
                  <a:gs pos="30000">
                    <a:srgbClr val="292929"/>
                  </a:gs>
                </a:gsLst>
                <a:lin ang="5400000" scaled="0"/>
              </a:gradFill>
            </a:endParaRPr>
          </a:p>
        </p:txBody>
      </p:sp>
      <p:sp>
        <p:nvSpPr>
          <p:cNvPr id="9" name="TextBox 8"/>
          <p:cNvSpPr txBox="1"/>
          <p:nvPr/>
        </p:nvSpPr>
        <p:spPr>
          <a:xfrm>
            <a:off x="5038349" y="5200042"/>
            <a:ext cx="3241913" cy="420115"/>
          </a:xfrm>
          <a:prstGeom prst="rect">
            <a:avLst/>
          </a:prstGeom>
          <a:noFill/>
        </p:spPr>
        <p:txBody>
          <a:bodyPr wrap="none" lIns="182880" tIns="146304" rIns="182880" bIns="146304" rtlCol="0">
            <a:spAutoFit/>
          </a:bodyPr>
          <a:lstStyle/>
          <a:p>
            <a:pPr>
              <a:lnSpc>
                <a:spcPct val="90000"/>
              </a:lnSpc>
              <a:spcAft>
                <a:spcPts val="600"/>
              </a:spcAft>
            </a:pPr>
            <a:r>
              <a:rPr lang="en-US" sz="900" dirty="0" smtClean="0">
                <a:gradFill>
                  <a:gsLst>
                    <a:gs pos="2917">
                      <a:schemeClr val="tx1"/>
                    </a:gs>
                    <a:gs pos="30000">
                      <a:schemeClr val="tx1"/>
                    </a:gs>
                  </a:gsLst>
                  <a:lin ang="5400000" scaled="0"/>
                </a:gradFill>
              </a:rPr>
              <a:t>*You can only set up alerts in Microsoft </a:t>
            </a:r>
            <a:r>
              <a:rPr lang="en-US" sz="900" dirty="0">
                <a:gradFill>
                  <a:gsLst>
                    <a:gs pos="2917">
                      <a:schemeClr val="tx1"/>
                    </a:gs>
                    <a:gs pos="30000">
                      <a:schemeClr val="tx1"/>
                    </a:gs>
                  </a:gsLst>
                  <a:lin ang="5400000" scaled="0"/>
                </a:gradFill>
              </a:rPr>
              <a:t>Social Listening</a:t>
            </a:r>
            <a:r>
              <a:rPr lang="en-US" sz="900" dirty="0" smtClean="0">
                <a:gradFill>
                  <a:gsLst>
                    <a:gs pos="2917">
                      <a:schemeClr val="tx1"/>
                    </a:gs>
                    <a:gs pos="30000">
                      <a:schemeClr val="tx1"/>
                    </a:gs>
                  </a:gsLst>
                  <a:lin ang="5400000" scaled="0"/>
                </a:gradFill>
              </a:rPr>
              <a:t>. </a:t>
            </a:r>
            <a:endParaRPr lang="en-US" sz="900" dirty="0">
              <a:gradFill>
                <a:gsLst>
                  <a:gs pos="2917">
                    <a:schemeClr val="tx1"/>
                  </a:gs>
                  <a:gs pos="30000">
                    <a:schemeClr val="tx1"/>
                  </a:gs>
                </a:gsLst>
                <a:lin ang="5400000" scaled="0"/>
              </a:gradFill>
            </a:endParaRPr>
          </a:p>
        </p:txBody>
      </p:sp>
      <p:sp>
        <p:nvSpPr>
          <p:cNvPr id="3" name="Down Arrow 2"/>
          <p:cNvSpPr/>
          <p:nvPr/>
        </p:nvSpPr>
        <p:spPr bwMode="auto">
          <a:xfrm>
            <a:off x="6373640" y="2310972"/>
            <a:ext cx="370243" cy="466069"/>
          </a:xfrm>
          <a:prstGeom prst="downArrow">
            <a:avLst/>
          </a:prstGeom>
          <a:solidFill>
            <a:srgbClr val="FF8C00"/>
          </a:solid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613" y="2874707"/>
            <a:ext cx="4411497" cy="2226683"/>
          </a:xfrm>
          <a:prstGeom prst="rect">
            <a:avLst/>
          </a:prstGeom>
          <a:noFill/>
          <a:ln>
            <a:noFill/>
          </a:ln>
          <a:effectLst>
            <a:outerShdw blurRad="63500" sx="102000" sy="102000" algn="ctr" rotWithShape="0">
              <a:srgbClr val="FF0000">
                <a:alpha val="93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5911611"/>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412833" y="233165"/>
            <a:ext cx="8866355" cy="553998"/>
          </a:xfrm>
        </p:spPr>
        <p:txBody>
          <a:bodyPr/>
          <a:lstStyle/>
          <a:p>
            <a:r>
              <a:rPr lang="en-US" sz="4000" dirty="0"/>
              <a:t>let’s try it in CRM!</a:t>
            </a:r>
          </a:p>
        </p:txBody>
      </p:sp>
      <p:pic>
        <p:nvPicPr>
          <p:cNvPr id="16" name="Picture 15"/>
          <p:cNvPicPr>
            <a:picLocks noChangeAspect="1"/>
          </p:cNvPicPr>
          <p:nvPr/>
        </p:nvPicPr>
        <p:blipFill rotWithShape="1">
          <a:blip r:embed="rId3">
            <a:extLst>
              <a:ext uri="{28A0092B-C50C-407E-A947-70E740481C1C}">
                <a14:useLocalDpi xmlns:a14="http://schemas.microsoft.com/office/drawing/2010/main" val="0"/>
              </a:ext>
            </a:extLst>
          </a:blip>
          <a:srcRect r="7620"/>
          <a:stretch/>
        </p:blipFill>
        <p:spPr>
          <a:xfrm>
            <a:off x="839539" y="1546844"/>
            <a:ext cx="5046911" cy="2656716"/>
          </a:xfrm>
          <a:prstGeom prst="rect">
            <a:avLst/>
          </a:prstGeom>
          <a:ln>
            <a:solidFill>
              <a:schemeClr val="bg1">
                <a:lumMod val="85000"/>
              </a:schemeClr>
            </a:solidFill>
          </a:ln>
        </p:spPr>
      </p:pic>
    </p:spTree>
    <p:extLst>
      <p:ext uri="{BB962C8B-B14F-4D97-AF65-F5344CB8AC3E}">
        <p14:creationId xmlns:p14="http://schemas.microsoft.com/office/powerpoint/2010/main" val="1084950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set up Social Listening in CRM</a:t>
            </a:r>
            <a:endParaRPr lang="en-US" sz="4000" dirty="0"/>
          </a:p>
        </p:txBody>
      </p:sp>
      <p:sp>
        <p:nvSpPr>
          <p:cNvPr id="3" name="Rectangle 2"/>
          <p:cNvSpPr/>
          <p:nvPr/>
        </p:nvSpPr>
        <p:spPr>
          <a:xfrm>
            <a:off x="738075" y="1426442"/>
            <a:ext cx="3335161" cy="3416320"/>
          </a:xfrm>
          <a:prstGeom prst="rect">
            <a:avLst/>
          </a:prstGeom>
        </p:spPr>
        <p:txBody>
          <a:bodyPr wrap="square">
            <a:spAutoFit/>
          </a:bodyPr>
          <a:lstStyle/>
          <a:p>
            <a:r>
              <a:rPr lang="en-US" sz="1400" dirty="0" smtClean="0"/>
              <a:t>Now that you know a bit more about what Microsoft Social Listening can do, you’re probably ready to set up your own searches.</a:t>
            </a:r>
          </a:p>
          <a:p>
            <a:pPr>
              <a:spcBef>
                <a:spcPts val="600"/>
              </a:spcBef>
            </a:pPr>
            <a:r>
              <a:rPr lang="en-US" sz="1400" dirty="0" smtClean="0"/>
              <a:t>There are two places where you can see the Social Listening charts in CRM:</a:t>
            </a:r>
          </a:p>
          <a:p>
            <a:pPr marL="285750" indent="-285750">
              <a:spcBef>
                <a:spcPts val="600"/>
              </a:spcBef>
              <a:buSzPct val="100000"/>
              <a:buFont typeface="Arial" panose="020B0604020202020204" pitchFamily="34" charset="0"/>
              <a:buChar char="•"/>
            </a:pPr>
            <a:r>
              <a:rPr lang="en-US" sz="1400" dirty="0"/>
              <a:t>Dashboards</a:t>
            </a:r>
          </a:p>
          <a:p>
            <a:pPr marL="285750" indent="-285750">
              <a:spcBef>
                <a:spcPts val="600"/>
              </a:spcBef>
              <a:buSzPct val="100000"/>
              <a:buFont typeface="Arial" panose="020B0604020202020204" pitchFamily="34" charset="0"/>
              <a:buChar char="•"/>
            </a:pPr>
            <a:r>
              <a:rPr lang="en-US" sz="1400" dirty="0" smtClean="0"/>
              <a:t>Account, </a:t>
            </a:r>
            <a:r>
              <a:rPr lang="en-US" sz="1400" dirty="0"/>
              <a:t>contact, or competitor </a:t>
            </a:r>
            <a:r>
              <a:rPr lang="en-US" sz="1400" dirty="0" smtClean="0"/>
              <a:t>screens (</a:t>
            </a:r>
            <a:r>
              <a:rPr lang="en-US" sz="1400" dirty="0"/>
              <a:t>or on other types of records, depending on how your system is set up</a:t>
            </a:r>
            <a:r>
              <a:rPr lang="en-US" sz="1400" dirty="0" smtClean="0"/>
              <a:t>)</a:t>
            </a:r>
          </a:p>
          <a:p>
            <a:pPr>
              <a:spcBef>
                <a:spcPts val="600"/>
              </a:spcBef>
              <a:buSzPct val="100000"/>
            </a:pPr>
            <a:r>
              <a:rPr lang="en-US" sz="1400" dirty="0" smtClean="0">
                <a:gradFill>
                  <a:gsLst>
                    <a:gs pos="2917">
                      <a:srgbClr val="292929"/>
                    </a:gs>
                    <a:gs pos="30000">
                      <a:srgbClr val="292929"/>
                    </a:gs>
                  </a:gsLst>
                  <a:lin ang="5400000" scaled="0"/>
                </a:gradFill>
              </a:rPr>
              <a:t>For </a:t>
            </a:r>
            <a:r>
              <a:rPr lang="en-US" sz="1400" dirty="0">
                <a:gradFill>
                  <a:gsLst>
                    <a:gs pos="2917">
                      <a:srgbClr val="292929"/>
                    </a:gs>
                    <a:gs pos="30000">
                      <a:srgbClr val="292929"/>
                    </a:gs>
                  </a:gsLst>
                  <a:lin ang="5400000" scaled="0"/>
                </a:gradFill>
              </a:rPr>
              <a:t>our example, </a:t>
            </a:r>
            <a:r>
              <a:rPr lang="en-US" sz="1400" dirty="0" smtClean="0">
                <a:gradFill>
                  <a:gsLst>
                    <a:gs pos="2917">
                      <a:srgbClr val="292929"/>
                    </a:gs>
                    <a:gs pos="30000">
                      <a:srgbClr val="292929"/>
                    </a:gs>
                  </a:gsLst>
                  <a:lin ang="5400000" scaled="0"/>
                </a:gradFill>
              </a:rPr>
              <a:t>first we’ll </a:t>
            </a:r>
            <a:r>
              <a:rPr lang="en-US" sz="1400" dirty="0">
                <a:gradFill>
                  <a:gsLst>
                    <a:gs pos="2917">
                      <a:srgbClr val="292929"/>
                    </a:gs>
                    <a:gs pos="30000">
                      <a:srgbClr val="292929"/>
                    </a:gs>
                  </a:gsLst>
                  <a:lin ang="5400000" scaled="0"/>
                </a:gradFill>
              </a:rPr>
              <a:t>add </a:t>
            </a:r>
            <a:r>
              <a:rPr lang="en-US" sz="1400" dirty="0" smtClean="0">
                <a:gradFill>
                  <a:gsLst>
                    <a:gs pos="2917">
                      <a:srgbClr val="292929"/>
                    </a:gs>
                    <a:gs pos="30000">
                      <a:srgbClr val="292929"/>
                    </a:gs>
                  </a:gsLst>
                  <a:lin ang="5400000" scaled="0"/>
                </a:gradFill>
              </a:rPr>
              <a:t>the </a:t>
            </a:r>
            <a:r>
              <a:rPr lang="en-US" sz="1400" b="1" dirty="0" smtClean="0">
                <a:gradFill>
                  <a:gsLst>
                    <a:gs pos="2917">
                      <a:srgbClr val="292929"/>
                    </a:gs>
                    <a:gs pos="30000">
                      <a:srgbClr val="292929"/>
                    </a:gs>
                  </a:gsLst>
                  <a:lin ang="5400000" scaled="0"/>
                </a:gradFill>
              </a:rPr>
              <a:t>Analytics Summary</a:t>
            </a:r>
            <a:r>
              <a:rPr lang="en-US" sz="1400" dirty="0">
                <a:gradFill>
                  <a:gsLst>
                    <a:gs pos="2917">
                      <a:srgbClr val="292929"/>
                    </a:gs>
                    <a:gs pos="30000">
                      <a:srgbClr val="292929"/>
                    </a:gs>
                  </a:gsLst>
                  <a:lin ang="5400000" scaled="0"/>
                </a:gradFill>
              </a:rPr>
              <a:t> </a:t>
            </a:r>
            <a:r>
              <a:rPr lang="en-US" sz="1400" dirty="0" smtClean="0">
                <a:gradFill>
                  <a:gsLst>
                    <a:gs pos="2917">
                      <a:srgbClr val="292929"/>
                    </a:gs>
                    <a:gs pos="30000">
                      <a:srgbClr val="292929"/>
                    </a:gs>
                  </a:gsLst>
                  <a:lin ang="5400000" scaled="0"/>
                </a:gradFill>
              </a:rPr>
              <a:t>charts to a dashboard. </a:t>
            </a:r>
            <a:endParaRPr lang="en-US" sz="1400"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3546"/>
          <a:stretch/>
        </p:blipFill>
        <p:spPr>
          <a:xfrm>
            <a:off x="4406609" y="1351981"/>
            <a:ext cx="5034558" cy="2577272"/>
          </a:xfrm>
          <a:prstGeom prst="rect">
            <a:avLst/>
          </a:prstGeom>
          <a:ln>
            <a:solidFill>
              <a:schemeClr val="bg1">
                <a:lumMod val="85000"/>
              </a:schemeClr>
            </a:solidFill>
          </a:ln>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734" t="7832" r="12363"/>
          <a:stretch/>
        </p:blipFill>
        <p:spPr>
          <a:xfrm>
            <a:off x="6981119" y="2493817"/>
            <a:ext cx="2420569" cy="1267692"/>
          </a:xfrm>
          <a:prstGeom prst="rect">
            <a:avLst/>
          </a:prstGeom>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020598" y="2811437"/>
            <a:ext cx="2381090" cy="59032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bwMode="auto">
          <a:xfrm>
            <a:off x="6911982" y="2493817"/>
            <a:ext cx="2558842" cy="1435436"/>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8929696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own Arrow 7"/>
          <p:cNvSpPr/>
          <p:nvPr/>
        </p:nvSpPr>
        <p:spPr bwMode="auto">
          <a:xfrm>
            <a:off x="6137023" y="1864311"/>
            <a:ext cx="371546" cy="355106"/>
          </a:xfrm>
          <a:prstGeom prst="downArrow">
            <a:avLst/>
          </a:prstGeom>
          <a:solidFill>
            <a:srgbClr val="FD8C00"/>
          </a:solid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49" y="295274"/>
            <a:ext cx="9206411" cy="553998"/>
          </a:xfrm>
        </p:spPr>
        <p:txBody>
          <a:bodyPr/>
          <a:lstStyle/>
          <a:p>
            <a:r>
              <a:rPr lang="en-US" sz="4000" dirty="0"/>
              <a:t>gain valuable social insights right from CRM</a:t>
            </a:r>
          </a:p>
        </p:txBody>
      </p:sp>
      <p:sp>
        <p:nvSpPr>
          <p:cNvPr id="4" name="TextBox 3"/>
          <p:cNvSpPr txBox="1"/>
          <p:nvPr/>
        </p:nvSpPr>
        <p:spPr>
          <a:xfrm>
            <a:off x="422599" y="1523257"/>
            <a:ext cx="3286372" cy="3511386"/>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t>Stay </a:t>
            </a:r>
            <a:r>
              <a:rPr lang="en-US" dirty="0"/>
              <a:t>on top of what’s going on with your business and customers on social </a:t>
            </a:r>
            <a:r>
              <a:rPr lang="en-US" dirty="0" smtClean="0"/>
              <a:t>media and track your products</a:t>
            </a:r>
            <a:r>
              <a:rPr lang="en-US" dirty="0"/>
              <a:t>, brands, competitors, and </a:t>
            </a:r>
            <a:r>
              <a:rPr lang="en-US" dirty="0" smtClean="0"/>
              <a:t>campaigns.</a:t>
            </a:r>
            <a:endParaRPr lang="en-US" dirty="0"/>
          </a:p>
          <a:p>
            <a:r>
              <a:rPr lang="en-US" dirty="0" smtClean="0"/>
              <a:t>Microsoft </a:t>
            </a:r>
            <a:r>
              <a:rPr lang="en-US" dirty="0"/>
              <a:t>Social Listening is a powerful new service that your organization can use to monitor social media channels like Facebook and Twitter.</a:t>
            </a:r>
            <a:endParaRPr lang="en-US" dirty="0" smtClean="0"/>
          </a:p>
          <a:p>
            <a:r>
              <a:rPr lang="en-US" dirty="0" smtClean="0"/>
              <a:t>Now it’s available in CRM online and CRM 2015 on-premises. You can </a:t>
            </a:r>
            <a:r>
              <a:rPr lang="en-US" dirty="0"/>
              <a:t>add </a:t>
            </a:r>
            <a:r>
              <a:rPr lang="en-US" dirty="0" smtClean="0"/>
              <a:t>charts </a:t>
            </a:r>
            <a:r>
              <a:rPr lang="en-US" dirty="0"/>
              <a:t>and graphs to dashboards right in </a:t>
            </a:r>
            <a:r>
              <a:rPr lang="en-US" dirty="0" smtClean="0"/>
              <a:t>CRM</a:t>
            </a:r>
            <a:r>
              <a:rPr lang="en-US" dirty="0"/>
              <a:t>, or add them to the screens for different types of records, such as accounts, </a:t>
            </a:r>
            <a:r>
              <a:rPr lang="en-US" dirty="0" smtClean="0"/>
              <a:t>contacts, </a:t>
            </a:r>
            <a:r>
              <a:rPr lang="en-US" dirty="0"/>
              <a:t>or </a:t>
            </a:r>
            <a:r>
              <a:rPr lang="en-US" dirty="0" smtClean="0"/>
              <a:t>competitors. </a:t>
            </a:r>
          </a:p>
          <a:p>
            <a:endParaRPr lang="en-US" dirty="0"/>
          </a:p>
        </p:txBody>
      </p:sp>
      <p:sp>
        <p:nvSpPr>
          <p:cNvPr id="7" name="TextBox 6"/>
          <p:cNvSpPr txBox="1"/>
          <p:nvPr/>
        </p:nvSpPr>
        <p:spPr>
          <a:xfrm>
            <a:off x="692298" y="6362606"/>
            <a:ext cx="1789553" cy="420115"/>
          </a:xfrm>
          <a:prstGeom prst="rect">
            <a:avLst/>
          </a:prstGeom>
          <a:noFill/>
        </p:spPr>
        <p:txBody>
          <a:bodyPr wrap="square" lIns="182880" tIns="146304" rIns="182880" bIns="146304" rtlCol="0">
            <a:spAutoFit/>
          </a:bodyPr>
          <a:lstStyle/>
          <a:p>
            <a:pPr defTabSz="628650">
              <a:lnSpc>
                <a:spcPct val="90000"/>
              </a:lnSpc>
              <a:spcAft>
                <a:spcPts val="600"/>
              </a:spcAft>
            </a:pPr>
            <a:r>
              <a:rPr lang="en-US" sz="900" dirty="0" smtClean="0"/>
              <a:t> Take a </a:t>
            </a:r>
            <a:r>
              <a:rPr lang="en-US" sz="900" dirty="0" smtClean="0">
                <a:hlinkClick r:id="rId3"/>
              </a:rPr>
              <a:t>test drive</a:t>
            </a:r>
            <a:r>
              <a:rPr lang="en-US" sz="900" dirty="0" smtClean="0"/>
              <a:t>. </a:t>
            </a:r>
            <a:endParaRPr lang="en-US" sz="900" dirty="0"/>
          </a:p>
        </p:txBody>
      </p:sp>
      <p:graphicFrame>
        <p:nvGraphicFramePr>
          <p:cNvPr id="5" name="Diagram 4"/>
          <p:cNvGraphicFramePr/>
          <p:nvPr>
            <p:extLst>
              <p:ext uri="{D42A27DB-BD31-4B8C-83A1-F6EECF244321}">
                <p14:modId xmlns:p14="http://schemas.microsoft.com/office/powerpoint/2010/main" val="3849157754"/>
              </p:ext>
            </p:extLst>
          </p:nvPr>
        </p:nvGraphicFramePr>
        <p:xfrm>
          <a:off x="5017978" y="1142166"/>
          <a:ext cx="2269406" cy="86804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654395">
            <a:off x="6653540" y="1011567"/>
            <a:ext cx="329194" cy="302234"/>
          </a:xfrm>
          <a:prstGeom prst="rect">
            <a:avLst/>
          </a:prstGeom>
          <a:ln>
            <a:solidFill>
              <a:schemeClr val="bg1">
                <a:lumMod val="85000"/>
              </a:schemeClr>
            </a:solidFill>
          </a:ln>
        </p:spPr>
      </p:pic>
      <p:pic>
        <p:nvPicPr>
          <p:cNvPr id="13" name="Picture 1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1134051" flipH="1" flipV="1">
            <a:off x="5634232" y="1023459"/>
            <a:ext cx="337496" cy="285364"/>
          </a:xfrm>
          <a:prstGeom prst="rect">
            <a:avLst/>
          </a:prstGeom>
          <a:ln>
            <a:solidFill>
              <a:schemeClr val="bg1">
                <a:lumMod val="85000"/>
              </a:schemeClr>
            </a:solidFill>
          </a:ln>
        </p:spPr>
      </p:pic>
      <p:pic>
        <p:nvPicPr>
          <p:cNvPr id="14" name="Picture 1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0800000" flipH="1" flipV="1">
            <a:off x="6107035" y="1028129"/>
            <a:ext cx="318278" cy="269114"/>
          </a:xfrm>
          <a:prstGeom prst="rect">
            <a:avLst/>
          </a:prstGeom>
          <a:ln>
            <a:solidFill>
              <a:schemeClr val="bg1">
                <a:lumMod val="85000"/>
              </a:schemeClr>
            </a:solidFill>
          </a:ln>
        </p:spPr>
      </p:pic>
      <p:pic>
        <p:nvPicPr>
          <p:cNvPr id="15" name="Picture 1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10626675" flipH="1" flipV="1">
            <a:off x="6170914" y="1511737"/>
            <a:ext cx="341583" cy="288821"/>
          </a:xfrm>
          <a:prstGeom prst="rect">
            <a:avLst/>
          </a:prstGeom>
          <a:ln>
            <a:solidFill>
              <a:schemeClr val="bg1">
                <a:lumMod val="85000"/>
              </a:schemeClr>
            </a:solidFill>
          </a:ln>
        </p:spPr>
      </p:pic>
      <p:sp>
        <p:nvSpPr>
          <p:cNvPr id="27" name="TextBox 26"/>
          <p:cNvSpPr txBox="1"/>
          <p:nvPr/>
        </p:nvSpPr>
        <p:spPr>
          <a:xfrm>
            <a:off x="8003201" y="1009140"/>
            <a:ext cx="1690074" cy="440890"/>
          </a:xfrm>
          <a:prstGeom prst="rect">
            <a:avLst/>
          </a:prstGeom>
          <a:noFill/>
        </p:spPr>
        <p:txBody>
          <a:bodyPr wrap="square" lIns="182880" tIns="146304" rIns="182880" bIns="146304" rtlCol="0">
            <a:spAutoFit/>
          </a:bodyPr>
          <a:lstStyle/>
          <a:p>
            <a:pPr>
              <a:lnSpc>
                <a:spcPct val="90000"/>
              </a:lnSpc>
              <a:spcAft>
                <a:spcPts val="600"/>
              </a:spcAft>
            </a:pPr>
            <a:endParaRPr lang="en-US" sz="1050" dirty="0" smtClean="0">
              <a:gradFill>
                <a:gsLst>
                  <a:gs pos="2917">
                    <a:schemeClr val="tx1"/>
                  </a:gs>
                  <a:gs pos="30000">
                    <a:schemeClr val="tx1"/>
                  </a:gs>
                </a:gsLst>
                <a:lin ang="5400000" scaled="0"/>
              </a:gradFill>
            </a:endParaRPr>
          </a:p>
        </p:txBody>
      </p:sp>
      <p:sp>
        <p:nvSpPr>
          <p:cNvPr id="29" name="TextBox 28"/>
          <p:cNvSpPr txBox="1"/>
          <p:nvPr/>
        </p:nvSpPr>
        <p:spPr>
          <a:xfrm>
            <a:off x="3773916" y="5012535"/>
            <a:ext cx="5133272" cy="440890"/>
          </a:xfrm>
          <a:prstGeom prst="rect">
            <a:avLst/>
          </a:prstGeom>
          <a:noFill/>
        </p:spPr>
        <p:txBody>
          <a:bodyPr wrap="square" lIns="182880" tIns="146304" rIns="182880" bIns="146304" rtlCol="0">
            <a:spAutoFit/>
          </a:bodyPr>
          <a:lstStyle/>
          <a:p>
            <a:pPr>
              <a:lnSpc>
                <a:spcPct val="90000"/>
              </a:lnSpc>
              <a:spcAft>
                <a:spcPts val="600"/>
              </a:spcAft>
            </a:pPr>
            <a:r>
              <a:rPr lang="en-US" sz="1050" dirty="0">
                <a:gradFill>
                  <a:gsLst>
                    <a:gs pos="2917">
                      <a:srgbClr val="292929"/>
                    </a:gs>
                    <a:gs pos="30000">
                      <a:srgbClr val="292929"/>
                    </a:gs>
                  </a:gsLst>
                  <a:lin ang="5400000" scaled="0"/>
                </a:gradFill>
              </a:rPr>
              <a:t>Add social dashboards and charts to view and act on social media events in CRM </a:t>
            </a:r>
          </a:p>
        </p:txBody>
      </p:sp>
      <p:pic>
        <p:nvPicPr>
          <p:cNvPr id="2050" name="Picture 2"/>
          <p:cNvPicPr>
            <a:picLocks noChangeAspect="1" noChangeArrowheads="1"/>
          </p:cNvPicPr>
          <p:nvPr/>
        </p:nvPicPr>
        <p:blipFill rotWithShape="1">
          <a:blip r:embed="rId13">
            <a:extLst>
              <a:ext uri="{28A0092B-C50C-407E-A947-70E740481C1C}">
                <a14:useLocalDpi xmlns:a14="http://schemas.microsoft.com/office/drawing/2010/main" val="0"/>
              </a:ext>
            </a:extLst>
          </a:blip>
          <a:srcRect t="658" b="1"/>
          <a:stretch/>
        </p:blipFill>
        <p:spPr bwMode="auto">
          <a:xfrm>
            <a:off x="3939626" y="2295721"/>
            <a:ext cx="5523341" cy="2770082"/>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6064509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9" y="295274"/>
            <a:ext cx="9418626" cy="553998"/>
          </a:xfrm>
        </p:spPr>
        <p:txBody>
          <a:bodyPr/>
          <a:lstStyle/>
          <a:p>
            <a:r>
              <a:rPr lang="en-US" sz="4000" dirty="0"/>
              <a:t>a</a:t>
            </a:r>
            <a:r>
              <a:rPr lang="en-US" sz="4000" dirty="0" smtClean="0"/>
              <a:t>dd a Social Listening chart to a dashboard</a:t>
            </a:r>
            <a:endParaRPr lang="en-US" sz="4000" dirty="0"/>
          </a:p>
        </p:txBody>
      </p:sp>
      <p:sp>
        <p:nvSpPr>
          <p:cNvPr id="6" name="TextBox 5"/>
          <p:cNvSpPr txBox="1"/>
          <p:nvPr/>
        </p:nvSpPr>
        <p:spPr>
          <a:xfrm>
            <a:off x="6124020" y="4769454"/>
            <a:ext cx="3061299" cy="1130246"/>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sz="1100" b="1"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Tip</a:t>
            </a:r>
          </a:p>
          <a:p>
            <a:r>
              <a:rPr lang="en-US" sz="1100" dirty="0" smtClean="0">
                <a:gradFill>
                  <a:gsLst>
                    <a:gs pos="2917">
                      <a:srgbClr val="292929"/>
                    </a:gs>
                    <a:gs pos="30000">
                      <a:srgbClr val="292929"/>
                    </a:gs>
                  </a:gsLst>
                  <a:lin ang="5400000" scaled="0"/>
                </a:gradFill>
              </a:rPr>
              <a:t>At the end of this eBook, we’ve included a </a:t>
            </a:r>
            <a:r>
              <a:rPr lang="en-US" sz="1100" dirty="0" smtClean="0">
                <a:gradFill>
                  <a:gsLst>
                    <a:gs pos="2917">
                      <a:srgbClr val="292929"/>
                    </a:gs>
                    <a:gs pos="30000">
                      <a:srgbClr val="292929"/>
                    </a:gs>
                  </a:gsLst>
                  <a:lin ang="5400000" scaled="0"/>
                </a:gradFill>
                <a:hlinkClick r:id="rId3" action="ppaction://hlinksldjump"/>
              </a:rPr>
              <a:t>gallery</a:t>
            </a:r>
            <a:r>
              <a:rPr lang="en-US" sz="1100" dirty="0" smtClean="0">
                <a:gradFill>
                  <a:gsLst>
                    <a:gs pos="2917">
                      <a:srgbClr val="292929"/>
                    </a:gs>
                    <a:gs pos="30000">
                      <a:srgbClr val="292929"/>
                    </a:gs>
                  </a:gsLst>
                  <a:lin ang="5400000" scaled="0"/>
                </a:gradFill>
              </a:rPr>
              <a:t> that shows you all of the charts that are available. Feel free to use one of those, if you like. You follow the same basic steps to add any chart to a dashboard. </a:t>
            </a:r>
            <a:endPar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endParaRPr>
          </a:p>
        </p:txBody>
      </p:sp>
      <p:sp>
        <p:nvSpPr>
          <p:cNvPr id="7" name="Rounded Rectangle 6"/>
          <p:cNvSpPr/>
          <p:nvPr/>
        </p:nvSpPr>
        <p:spPr bwMode="auto">
          <a:xfrm>
            <a:off x="6124019" y="4713134"/>
            <a:ext cx="3061300" cy="1310391"/>
          </a:xfrm>
          <a:prstGeom prst="roundRect">
            <a:avLst/>
          </a:prstGeom>
          <a:noFill/>
          <a:ln w="28575">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1" r="10734"/>
          <a:stretch/>
        </p:blipFill>
        <p:spPr>
          <a:xfrm>
            <a:off x="274649" y="1417752"/>
            <a:ext cx="5440351" cy="2963747"/>
          </a:xfrm>
          <a:prstGeom prst="rect">
            <a:avLst/>
          </a:prstGeom>
          <a:ln>
            <a:solidFill>
              <a:schemeClr val="bg1">
                <a:lumMod val="85000"/>
              </a:schemeClr>
            </a:solidFill>
          </a:ln>
        </p:spPr>
      </p:pic>
      <p:sp>
        <p:nvSpPr>
          <p:cNvPr id="5" name="Line Callout 1 (Accent Bar) 4"/>
          <p:cNvSpPr/>
          <p:nvPr/>
        </p:nvSpPr>
        <p:spPr bwMode="auto">
          <a:xfrm flipH="1">
            <a:off x="6124020" y="1417753"/>
            <a:ext cx="3115229" cy="2726900"/>
          </a:xfrm>
          <a:prstGeom prst="accentCallout1">
            <a:avLst>
              <a:gd name="adj1" fmla="val 46996"/>
              <a:gd name="adj2" fmla="val 100691"/>
              <a:gd name="adj3" fmla="val 36791"/>
              <a:gd name="adj4" fmla="val 196666"/>
            </a:avLst>
          </a:prstGeom>
          <a:ln>
            <a:solidFill>
              <a:schemeClr val="accent5"/>
            </a:solidFill>
            <a:tailEnd type="diamond"/>
          </a:ln>
        </p:spPr>
        <p:txBody>
          <a:bodyPr wrap="square">
            <a:spAutoFit/>
          </a:bodyPr>
          <a:lstStyle/>
          <a:p>
            <a:pPr>
              <a:lnSpc>
                <a:spcPct val="90000"/>
              </a:lnSpc>
              <a:spcBef>
                <a:spcPts val="600"/>
              </a:spcBef>
              <a:spcAft>
                <a:spcPts val="600"/>
              </a:spcAft>
            </a:pPr>
            <a:r>
              <a:rPr lang="en-US" sz="1400" dirty="0" smtClean="0">
                <a:gradFill>
                  <a:gsLst>
                    <a:gs pos="2917">
                      <a:srgbClr val="292929"/>
                    </a:gs>
                    <a:gs pos="30000">
                      <a:srgbClr val="292929"/>
                    </a:gs>
                  </a:gsLst>
                  <a:lin ang="5400000" scaled="0"/>
                </a:gradFill>
              </a:rPr>
              <a:t>The </a:t>
            </a:r>
            <a:r>
              <a:rPr lang="en-US" sz="1400" b="1" dirty="0" smtClean="0">
                <a:gradFill>
                  <a:gsLst>
                    <a:gs pos="2917">
                      <a:srgbClr val="292929"/>
                    </a:gs>
                    <a:gs pos="30000">
                      <a:srgbClr val="292929"/>
                    </a:gs>
                  </a:gsLst>
                  <a:lin ang="5400000" scaled="0"/>
                </a:gradFill>
              </a:rPr>
              <a:t>Analytics Summary </a:t>
            </a:r>
            <a:r>
              <a:rPr lang="en-US" sz="1400" dirty="0" smtClean="0">
                <a:gradFill>
                  <a:gsLst>
                    <a:gs pos="2917">
                      <a:srgbClr val="292929"/>
                    </a:gs>
                    <a:gs pos="30000">
                      <a:srgbClr val="292929"/>
                    </a:gs>
                  </a:gsLst>
                  <a:lin ang="5400000" scaled="0"/>
                </a:gradFill>
              </a:rPr>
              <a:t>is a good place to start because it gives you a quick summary of the number of posts, how your search terms are trending, and the breakdown of positive, negative, and neutral posts. </a:t>
            </a:r>
          </a:p>
          <a:p>
            <a:pPr>
              <a:lnSpc>
                <a:spcPct val="90000"/>
              </a:lnSpc>
              <a:spcBef>
                <a:spcPts val="600"/>
              </a:spcBef>
              <a:spcAft>
                <a:spcPts val="600"/>
              </a:spcAft>
            </a:pPr>
            <a:r>
              <a:rPr lang="en-US" sz="1400" dirty="0" smtClean="0">
                <a:gradFill>
                  <a:gsLst>
                    <a:gs pos="2917">
                      <a:srgbClr val="292929"/>
                    </a:gs>
                    <a:gs pos="30000">
                      <a:srgbClr val="292929"/>
                    </a:gs>
                  </a:gsLst>
                  <a:lin ang="5400000" scaled="0"/>
                </a:gradFill>
              </a:rPr>
              <a:t>You can also see which languages are used most often for posts.</a:t>
            </a:r>
          </a:p>
          <a:p>
            <a:pPr>
              <a:lnSpc>
                <a:spcPct val="90000"/>
              </a:lnSpc>
              <a:spcBef>
                <a:spcPts val="600"/>
              </a:spcBef>
              <a:spcAft>
                <a:spcPts val="600"/>
              </a:spcAft>
            </a:pPr>
            <a:r>
              <a:rPr lang="en-US" sz="1400" dirty="0" smtClean="0">
                <a:gradFill>
                  <a:gsLst>
                    <a:gs pos="2917">
                      <a:srgbClr val="292929"/>
                    </a:gs>
                    <a:gs pos="30000">
                      <a:srgbClr val="292929"/>
                    </a:gs>
                  </a:gsLst>
                  <a:lin ang="5400000" scaled="0"/>
                </a:gradFill>
              </a:rPr>
              <a:t>First, because we want to monitor the social conversation right away when we sign in, we’ll add the summary charts to a dashboard.</a:t>
            </a:r>
          </a:p>
        </p:txBody>
      </p:sp>
    </p:spTree>
    <p:extLst>
      <p:ext uri="{BB962C8B-B14F-4D97-AF65-F5344CB8AC3E}">
        <p14:creationId xmlns:p14="http://schemas.microsoft.com/office/powerpoint/2010/main" val="2114950595"/>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n</a:t>
            </a:r>
            <a:r>
              <a:rPr lang="en-US" sz="4000" dirty="0" smtClean="0"/>
              <a:t>avigate to your area</a:t>
            </a:r>
            <a:endParaRPr lang="en-US" sz="4000" dirty="0"/>
          </a:p>
        </p:txBody>
      </p:sp>
      <p:sp>
        <p:nvSpPr>
          <p:cNvPr id="3" name="TextBox 2"/>
          <p:cNvSpPr txBox="1"/>
          <p:nvPr/>
        </p:nvSpPr>
        <p:spPr>
          <a:xfrm>
            <a:off x="2175583" y="1501640"/>
            <a:ext cx="5222743" cy="307777"/>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solidFill>
                  <a:srgbClr val="292929"/>
                </a:solidFill>
              </a:rPr>
              <a:t>On the nav bar, </a:t>
            </a:r>
            <a:r>
              <a:rPr lang="en-US" dirty="0" smtClean="0">
                <a:solidFill>
                  <a:srgbClr val="292929"/>
                </a:solidFill>
              </a:rPr>
              <a:t>choose the </a:t>
            </a:r>
            <a:r>
              <a:rPr lang="en-US" b="1" dirty="0" smtClean="0">
                <a:solidFill>
                  <a:srgbClr val="292929"/>
                </a:solidFill>
              </a:rPr>
              <a:t>Microsoft </a:t>
            </a:r>
            <a:r>
              <a:rPr lang="en-US" b="1" dirty="0">
                <a:solidFill>
                  <a:srgbClr val="292929"/>
                </a:solidFill>
              </a:rPr>
              <a:t>Dynamics CRM </a:t>
            </a:r>
            <a:r>
              <a:rPr lang="en-US" dirty="0" smtClean="0">
                <a:solidFill>
                  <a:srgbClr val="292929"/>
                </a:solidFill>
              </a:rPr>
              <a:t>logo.</a:t>
            </a:r>
            <a:endParaRPr lang="en-US" dirty="0">
              <a:solidFill>
                <a:srgbClr val="292929"/>
              </a:solidFill>
            </a:endParaRPr>
          </a:p>
        </p:txBody>
      </p:sp>
      <p:sp>
        <p:nvSpPr>
          <p:cNvPr id="6" name="TextBox 5"/>
          <p:cNvSpPr txBox="1"/>
          <p:nvPr/>
        </p:nvSpPr>
        <p:spPr>
          <a:xfrm>
            <a:off x="1600542" y="1378696"/>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8C00"/>
                </a:solidFill>
              </a:rPr>
              <a:t>1</a:t>
            </a:r>
          </a:p>
        </p:txBody>
      </p:sp>
      <p:sp>
        <p:nvSpPr>
          <p:cNvPr id="7" name="TextBox 6"/>
          <p:cNvSpPr txBox="1"/>
          <p:nvPr/>
        </p:nvSpPr>
        <p:spPr>
          <a:xfrm>
            <a:off x="1600542" y="265892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8C00"/>
                </a:solidFill>
              </a:rPr>
              <a:t>2</a:t>
            </a:r>
          </a:p>
        </p:txBody>
      </p:sp>
      <p:grpSp>
        <p:nvGrpSpPr>
          <p:cNvPr id="9" name="Group 8"/>
          <p:cNvGrpSpPr/>
          <p:nvPr/>
        </p:nvGrpSpPr>
        <p:grpSpPr>
          <a:xfrm>
            <a:off x="2299239" y="2054457"/>
            <a:ext cx="4592211" cy="315003"/>
            <a:chOff x="1899391" y="1674658"/>
            <a:chExt cx="4592211" cy="315003"/>
          </a:xfrm>
        </p:grpSpPr>
        <p:pic>
          <p:nvPicPr>
            <p:cNvPr id="23" name="Picture 22"/>
            <p:cNvPicPr>
              <a:picLocks noChangeAspect="1"/>
            </p:cNvPicPr>
            <p:nvPr/>
          </p:nvPicPr>
          <p:blipFill rotWithShape="1">
            <a:blip r:embed="rId3">
              <a:extLst>
                <a:ext uri="{28A0092B-C50C-407E-A947-70E740481C1C}">
                  <a14:useLocalDpi xmlns:a14="http://schemas.microsoft.com/office/drawing/2010/main" val="0"/>
                </a:ext>
              </a:extLst>
            </a:blip>
            <a:srcRect l="-2" t="-4"/>
            <a:stretch/>
          </p:blipFill>
          <p:spPr>
            <a:xfrm>
              <a:off x="1899391" y="1720965"/>
              <a:ext cx="4592211" cy="259380"/>
            </a:xfrm>
            <a:prstGeom prst="rect">
              <a:avLst/>
            </a:prstGeom>
            <a:ln>
              <a:solidFill>
                <a:schemeClr val="bg1">
                  <a:lumMod val="85000"/>
                </a:schemeClr>
              </a:solidFill>
            </a:ln>
          </p:spPr>
        </p:pic>
        <p:sp>
          <p:nvSpPr>
            <p:cNvPr id="18" name="Rectangle 17"/>
            <p:cNvSpPr/>
            <p:nvPr/>
          </p:nvSpPr>
          <p:spPr bwMode="auto">
            <a:xfrm>
              <a:off x="1899391" y="1674658"/>
              <a:ext cx="1789155" cy="315003"/>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8" name="TextBox 7"/>
          <p:cNvSpPr txBox="1"/>
          <p:nvPr/>
        </p:nvSpPr>
        <p:spPr>
          <a:xfrm>
            <a:off x="2244924" y="4478865"/>
            <a:ext cx="5349774"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pPr>
              <a:spcBef>
                <a:spcPts val="1200"/>
              </a:spcBef>
            </a:pPr>
            <a:r>
              <a:rPr lang="en-US" b="1" dirty="0" smtClean="0">
                <a:solidFill>
                  <a:srgbClr val="292929"/>
                </a:solidFill>
              </a:rPr>
              <a:t>If you’re the CRM admin at your organization</a:t>
            </a:r>
            <a:r>
              <a:rPr lang="en-US" dirty="0" smtClean="0">
                <a:solidFill>
                  <a:srgbClr val="292929"/>
                </a:solidFill>
              </a:rPr>
              <a:t>, and you want to create a dashboard that everyone can use, choose </a:t>
            </a:r>
            <a:r>
              <a:rPr lang="en-US" b="1" dirty="0" smtClean="0">
                <a:solidFill>
                  <a:srgbClr val="292929"/>
                </a:solidFill>
              </a:rPr>
              <a:t>Settings</a:t>
            </a:r>
            <a:r>
              <a:rPr lang="en-US" dirty="0" smtClean="0">
                <a:solidFill>
                  <a:srgbClr val="292929"/>
                </a:solidFill>
              </a:rPr>
              <a:t>.</a:t>
            </a:r>
            <a:endParaRPr lang="en-US" dirty="0">
              <a:solidFill>
                <a:srgbClr val="292929"/>
              </a:solidFill>
            </a:endParaRPr>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282030" y="3391756"/>
            <a:ext cx="5292656" cy="555090"/>
          </a:xfrm>
          <a:prstGeom prst="rect">
            <a:avLst/>
          </a:prstGeom>
          <a:ln>
            <a:solidFill>
              <a:schemeClr val="bg1">
                <a:lumMod val="85000"/>
              </a:schemeClr>
            </a:solidFill>
          </a:ln>
        </p:spPr>
      </p:pic>
      <p:sp>
        <p:nvSpPr>
          <p:cNvPr id="14" name="Rectangle 13"/>
          <p:cNvSpPr/>
          <p:nvPr/>
        </p:nvSpPr>
        <p:spPr bwMode="auto">
          <a:xfrm>
            <a:off x="2282031" y="3419753"/>
            <a:ext cx="3940218" cy="497276"/>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u="sng"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xtBox 14"/>
          <p:cNvSpPr txBox="1"/>
          <p:nvPr/>
        </p:nvSpPr>
        <p:spPr>
          <a:xfrm>
            <a:off x="2203687" y="2750460"/>
            <a:ext cx="5349774"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pPr>
              <a:spcBef>
                <a:spcPts val="1200"/>
              </a:spcBef>
            </a:pPr>
            <a:r>
              <a:rPr lang="en-US" b="1" dirty="0" smtClean="0">
                <a:solidFill>
                  <a:srgbClr val="292929"/>
                </a:solidFill>
              </a:rPr>
              <a:t>If </a:t>
            </a:r>
            <a:r>
              <a:rPr lang="en-US" b="1" dirty="0">
                <a:solidFill>
                  <a:srgbClr val="292929"/>
                </a:solidFill>
              </a:rPr>
              <a:t>you’re in sales, service, or marketing</a:t>
            </a:r>
            <a:r>
              <a:rPr lang="en-US" dirty="0">
                <a:solidFill>
                  <a:srgbClr val="292929"/>
                </a:solidFill>
              </a:rPr>
              <a:t>, and you want to create a dashboard for yourself, </a:t>
            </a:r>
            <a:r>
              <a:rPr lang="en-US" dirty="0" smtClean="0">
                <a:solidFill>
                  <a:srgbClr val="292929"/>
                </a:solidFill>
              </a:rPr>
              <a:t>choose the </a:t>
            </a:r>
            <a:r>
              <a:rPr lang="en-US" dirty="0">
                <a:solidFill>
                  <a:srgbClr val="292929"/>
                </a:solidFill>
              </a:rPr>
              <a:t>tile for your work area. </a:t>
            </a:r>
          </a:p>
        </p:txBody>
      </p:sp>
      <p:sp>
        <p:nvSpPr>
          <p:cNvPr id="17" name="TextBox 16"/>
          <p:cNvSpPr txBox="1"/>
          <p:nvPr/>
        </p:nvSpPr>
        <p:spPr>
          <a:xfrm>
            <a:off x="4249434" y="4107716"/>
            <a:ext cx="724925" cy="307777"/>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pPr>
              <a:spcBef>
                <a:spcPts val="1200"/>
              </a:spcBef>
            </a:pPr>
            <a:r>
              <a:rPr lang="en-US" dirty="0" smtClean="0">
                <a:solidFill>
                  <a:srgbClr val="292929"/>
                </a:solidFill>
              </a:rPr>
              <a:t>-OR-</a:t>
            </a:r>
            <a:endParaRPr lang="en-US" dirty="0">
              <a:solidFill>
                <a:srgbClr val="292929"/>
              </a:solidFill>
            </a:endParaRPr>
          </a:p>
        </p:txBody>
      </p:sp>
      <p:pic>
        <p:nvPicPr>
          <p:cNvPr id="20" name="Picture 19"/>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326854" y="5114772"/>
            <a:ext cx="5292656" cy="555090"/>
          </a:xfrm>
          <a:prstGeom prst="rect">
            <a:avLst/>
          </a:prstGeom>
          <a:ln>
            <a:solidFill>
              <a:schemeClr val="bg1">
                <a:lumMod val="85000"/>
              </a:schemeClr>
            </a:solidFill>
          </a:ln>
        </p:spPr>
      </p:pic>
      <p:sp>
        <p:nvSpPr>
          <p:cNvPr id="21" name="Rectangle 20"/>
          <p:cNvSpPr/>
          <p:nvPr/>
        </p:nvSpPr>
        <p:spPr bwMode="auto">
          <a:xfrm>
            <a:off x="6319065" y="5142769"/>
            <a:ext cx="1269400" cy="497276"/>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u="sng"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9005454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g</a:t>
            </a:r>
            <a:r>
              <a:rPr lang="en-US" sz="4000" dirty="0" smtClean="0"/>
              <a:t>o to dashboards</a:t>
            </a:r>
            <a:endParaRPr lang="en-US" sz="4000" dirty="0"/>
          </a:p>
        </p:txBody>
      </p:sp>
      <p:grpSp>
        <p:nvGrpSpPr>
          <p:cNvPr id="3" name="Group 2"/>
          <p:cNvGrpSpPr/>
          <p:nvPr/>
        </p:nvGrpSpPr>
        <p:grpSpPr>
          <a:xfrm>
            <a:off x="727675" y="1572384"/>
            <a:ext cx="3694283" cy="1650344"/>
            <a:chOff x="5536344" y="1798295"/>
            <a:chExt cx="3694283" cy="1650344"/>
          </a:xfrm>
        </p:grpSpPr>
        <p:pic>
          <p:nvPicPr>
            <p:cNvPr id="22" name="Picture 21"/>
            <p:cNvPicPr>
              <a:picLocks noChangeAspect="1"/>
            </p:cNvPicPr>
            <p:nvPr/>
          </p:nvPicPr>
          <p:blipFill rotWithShape="1">
            <a:blip r:embed="rId3"/>
            <a:srcRect l="897" t="15718" r="72183" b="71855"/>
            <a:stretch/>
          </p:blipFill>
          <p:spPr>
            <a:xfrm>
              <a:off x="5738310" y="2663359"/>
              <a:ext cx="2491292" cy="785280"/>
            </a:xfrm>
            <a:prstGeom prst="rect">
              <a:avLst/>
            </a:prstGeom>
            <a:ln>
              <a:solidFill>
                <a:schemeClr val="bg1">
                  <a:lumMod val="85000"/>
                </a:schemeClr>
              </a:solidFill>
            </a:ln>
          </p:spPr>
        </p:pic>
        <p:sp>
          <p:nvSpPr>
            <p:cNvPr id="11" name="TextBox 10"/>
            <p:cNvSpPr txBox="1"/>
            <p:nvPr/>
          </p:nvSpPr>
          <p:spPr>
            <a:xfrm>
              <a:off x="5536344" y="1798295"/>
              <a:ext cx="3694283"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b="1" dirty="0" smtClean="0">
                  <a:solidFill>
                    <a:srgbClr val="292929"/>
                  </a:solidFill>
                </a:rPr>
                <a:t>If you’re in sales, service, or marketing</a:t>
              </a:r>
              <a:r>
                <a:rPr lang="en-US" dirty="0" smtClean="0">
                  <a:solidFill>
                    <a:srgbClr val="292929"/>
                  </a:solidFill>
                </a:rPr>
                <a:t>, choose </a:t>
              </a:r>
              <a:r>
                <a:rPr lang="en-US" b="1" dirty="0" smtClean="0">
                  <a:solidFill>
                    <a:srgbClr val="292929"/>
                  </a:solidFill>
                </a:rPr>
                <a:t>Dashboards</a:t>
              </a:r>
              <a:r>
                <a:rPr lang="en-US" dirty="0" smtClean="0">
                  <a:solidFill>
                    <a:srgbClr val="292929"/>
                  </a:solidFill>
                </a:rPr>
                <a:t>.</a:t>
              </a:r>
              <a:endParaRPr lang="en-US" dirty="0">
                <a:solidFill>
                  <a:srgbClr val="292929"/>
                </a:solidFill>
              </a:endParaRPr>
            </a:p>
          </p:txBody>
        </p:sp>
        <p:sp>
          <p:nvSpPr>
            <p:cNvPr id="20" name="Rectangle 19"/>
            <p:cNvSpPr/>
            <p:nvPr/>
          </p:nvSpPr>
          <p:spPr bwMode="auto">
            <a:xfrm>
              <a:off x="5850909" y="2855240"/>
              <a:ext cx="1288031" cy="479631"/>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cxnSp>
        <p:nvCxnSpPr>
          <p:cNvPr id="4" name="Straight Connector 3"/>
          <p:cNvCxnSpPr/>
          <p:nvPr/>
        </p:nvCxnSpPr>
        <p:spPr>
          <a:xfrm flipH="1">
            <a:off x="4764506" y="2338939"/>
            <a:ext cx="19250" cy="3744227"/>
          </a:xfrm>
          <a:prstGeom prst="line">
            <a:avLst/>
          </a:prstGeom>
          <a:ln w="9525">
            <a:headEnd type="none"/>
            <a:tailEnd type="none"/>
          </a:ln>
        </p:spPr>
        <p:style>
          <a:lnRef idx="1">
            <a:schemeClr val="accent5"/>
          </a:lnRef>
          <a:fillRef idx="0">
            <a:schemeClr val="accent5"/>
          </a:fillRef>
          <a:effectRef idx="0">
            <a:schemeClr val="accent5"/>
          </a:effectRef>
          <a:fontRef idx="minor">
            <a:schemeClr val="tx1"/>
          </a:fontRef>
        </p:style>
      </p:cxnSp>
      <p:sp>
        <p:nvSpPr>
          <p:cNvPr id="6" name="TextBox 5"/>
          <p:cNvSpPr txBox="1"/>
          <p:nvPr/>
        </p:nvSpPr>
        <p:spPr>
          <a:xfrm>
            <a:off x="4453667" y="1713297"/>
            <a:ext cx="763792"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-OR-</a:t>
            </a:r>
          </a:p>
        </p:txBody>
      </p:sp>
      <p:grpSp>
        <p:nvGrpSpPr>
          <p:cNvPr id="5" name="Group 4"/>
          <p:cNvGrpSpPr/>
          <p:nvPr/>
        </p:nvGrpSpPr>
        <p:grpSpPr>
          <a:xfrm>
            <a:off x="5433426" y="1572111"/>
            <a:ext cx="3554305" cy="4483125"/>
            <a:chOff x="700061" y="1776506"/>
            <a:chExt cx="3554305" cy="4483125"/>
          </a:xfrm>
        </p:grpSpPr>
        <p:sp>
          <p:nvSpPr>
            <p:cNvPr id="16" name="TextBox 15"/>
            <p:cNvSpPr txBox="1"/>
            <p:nvPr/>
          </p:nvSpPr>
          <p:spPr>
            <a:xfrm>
              <a:off x="700061" y="1776506"/>
              <a:ext cx="3554305" cy="738664"/>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b="1" dirty="0" smtClean="0">
                  <a:solidFill>
                    <a:srgbClr val="292929"/>
                  </a:solidFill>
                </a:rPr>
                <a:t>If you’re the CRM admin</a:t>
              </a:r>
              <a:r>
                <a:rPr lang="en-US" dirty="0" smtClean="0">
                  <a:solidFill>
                    <a:srgbClr val="292929"/>
                  </a:solidFill>
                </a:rPr>
                <a:t>, </a:t>
              </a:r>
              <a:r>
                <a:rPr lang="en-US" dirty="0">
                  <a:solidFill>
                    <a:srgbClr val="292929"/>
                  </a:solidFill>
                </a:rPr>
                <a:t>choose </a:t>
              </a:r>
              <a:r>
                <a:rPr lang="en-US" b="1" dirty="0" smtClean="0">
                  <a:solidFill>
                    <a:srgbClr val="292929"/>
                  </a:solidFill>
                </a:rPr>
                <a:t>Customizations</a:t>
              </a:r>
              <a:r>
                <a:rPr lang="en-US" dirty="0" smtClean="0">
                  <a:solidFill>
                    <a:srgbClr val="292929"/>
                  </a:solidFill>
                </a:rPr>
                <a:t> &gt; </a:t>
              </a:r>
              <a:r>
                <a:rPr lang="en-US" b="1" dirty="0" smtClean="0">
                  <a:solidFill>
                    <a:srgbClr val="292929"/>
                  </a:solidFill>
                </a:rPr>
                <a:t>Customize the System</a:t>
              </a:r>
              <a:r>
                <a:rPr lang="en-US" dirty="0" smtClean="0">
                  <a:solidFill>
                    <a:srgbClr val="292929"/>
                  </a:solidFill>
                </a:rPr>
                <a:t> &gt; </a:t>
              </a:r>
              <a:r>
                <a:rPr lang="en-US" b="1" dirty="0" smtClean="0">
                  <a:solidFill>
                    <a:srgbClr val="292929"/>
                  </a:solidFill>
                </a:rPr>
                <a:t>Dashboards</a:t>
              </a:r>
              <a:r>
                <a:rPr lang="en-US" dirty="0" smtClean="0">
                  <a:solidFill>
                    <a:srgbClr val="292929"/>
                  </a:solidFill>
                </a:rPr>
                <a:t>.</a:t>
              </a:r>
              <a:endParaRPr lang="en-US" dirty="0">
                <a:solidFill>
                  <a:srgbClr val="292929"/>
                </a:solidFill>
              </a:endParaRPr>
            </a:p>
          </p:txBody>
        </p:sp>
        <p:pic>
          <p:nvPicPr>
            <p:cNvPr id="8" name="Picture 7"/>
            <p:cNvPicPr>
              <a:picLocks noChangeAspect="1"/>
            </p:cNvPicPr>
            <p:nvPr/>
          </p:nvPicPr>
          <p:blipFill rotWithShape="1">
            <a:blip r:embed="rId4"/>
            <a:srcRect l="948" t="14341" r="80683" b="17964"/>
            <a:stretch/>
          </p:blipFill>
          <p:spPr>
            <a:xfrm>
              <a:off x="1696339" y="2660087"/>
              <a:ext cx="1402996" cy="3599544"/>
            </a:xfrm>
            <a:prstGeom prst="rect">
              <a:avLst/>
            </a:prstGeom>
            <a:ln>
              <a:solidFill>
                <a:schemeClr val="bg1">
                  <a:lumMod val="85000"/>
                </a:schemeClr>
              </a:solidFill>
            </a:ln>
          </p:spPr>
        </p:pic>
        <p:sp>
          <p:nvSpPr>
            <p:cNvPr id="13" name="Rectangle 12"/>
            <p:cNvSpPr/>
            <p:nvPr/>
          </p:nvSpPr>
          <p:spPr bwMode="auto">
            <a:xfrm>
              <a:off x="1854470" y="4578968"/>
              <a:ext cx="1191361" cy="187036"/>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43252254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c</a:t>
            </a:r>
            <a:r>
              <a:rPr lang="en-US" sz="4000" dirty="0" smtClean="0"/>
              <a:t>reate a new dashboard</a:t>
            </a:r>
            <a:endParaRPr lang="en-US" sz="4000" dirty="0"/>
          </a:p>
        </p:txBody>
      </p:sp>
      <p:sp>
        <p:nvSpPr>
          <p:cNvPr id="8" name="TextBox 7"/>
          <p:cNvSpPr txBox="1"/>
          <p:nvPr/>
        </p:nvSpPr>
        <p:spPr>
          <a:xfrm>
            <a:off x="555024" y="1052797"/>
            <a:ext cx="6334125"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We’ll create a new dashboard for Social Listening.</a:t>
            </a:r>
          </a:p>
        </p:txBody>
      </p:sp>
      <p:pic>
        <p:nvPicPr>
          <p:cNvPr id="9" name="Picture 8"/>
          <p:cNvPicPr>
            <a:picLocks noChangeAspect="1"/>
          </p:cNvPicPr>
          <p:nvPr/>
        </p:nvPicPr>
        <p:blipFill rotWithShape="1">
          <a:blip r:embed="rId3"/>
          <a:srcRect l="948" t="14341" r="73248" b="17964"/>
          <a:stretch/>
        </p:blipFill>
        <p:spPr>
          <a:xfrm>
            <a:off x="5903706" y="2407652"/>
            <a:ext cx="1970886" cy="3599544"/>
          </a:xfrm>
          <a:prstGeom prst="rect">
            <a:avLst/>
          </a:prstGeom>
          <a:ln>
            <a:solidFill>
              <a:schemeClr val="bg1">
                <a:lumMod val="85000"/>
              </a:schemeClr>
            </a:solidFill>
          </a:ln>
        </p:spPr>
      </p:pic>
      <p:sp>
        <p:nvSpPr>
          <p:cNvPr id="10" name="Rectangle 9"/>
          <p:cNvSpPr/>
          <p:nvPr/>
        </p:nvSpPr>
        <p:spPr bwMode="auto">
          <a:xfrm>
            <a:off x="7305569" y="3028647"/>
            <a:ext cx="443895" cy="225911"/>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TextBox 11"/>
          <p:cNvSpPr txBox="1"/>
          <p:nvPr/>
        </p:nvSpPr>
        <p:spPr>
          <a:xfrm>
            <a:off x="5536344" y="1713297"/>
            <a:ext cx="3554305"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b="1" dirty="0" smtClean="0">
                <a:solidFill>
                  <a:srgbClr val="292929"/>
                </a:solidFill>
              </a:rPr>
              <a:t>If you’re the CRM admin</a:t>
            </a:r>
            <a:r>
              <a:rPr lang="en-US" dirty="0" smtClean="0">
                <a:solidFill>
                  <a:srgbClr val="292929"/>
                </a:solidFill>
              </a:rPr>
              <a:t>, </a:t>
            </a:r>
            <a:r>
              <a:rPr lang="en-US" dirty="0">
                <a:solidFill>
                  <a:srgbClr val="292929"/>
                </a:solidFill>
              </a:rPr>
              <a:t>choose </a:t>
            </a:r>
            <a:endParaRPr lang="en-US" dirty="0" smtClean="0">
              <a:solidFill>
                <a:srgbClr val="292929"/>
              </a:solidFill>
            </a:endParaRPr>
          </a:p>
          <a:p>
            <a:r>
              <a:rPr lang="en-US" b="1" dirty="0" smtClean="0">
                <a:solidFill>
                  <a:srgbClr val="292929"/>
                </a:solidFill>
              </a:rPr>
              <a:t>New </a:t>
            </a:r>
            <a:r>
              <a:rPr lang="en-US" dirty="0" smtClean="0">
                <a:solidFill>
                  <a:srgbClr val="292929"/>
                </a:solidFill>
              </a:rPr>
              <a:t>on the toolbar.</a:t>
            </a:r>
            <a:endParaRPr lang="en-US" dirty="0">
              <a:solidFill>
                <a:srgbClr val="292929"/>
              </a:solidFill>
            </a:endParaRPr>
          </a:p>
        </p:txBody>
      </p:sp>
      <p:cxnSp>
        <p:nvCxnSpPr>
          <p:cNvPr id="13" name="Straight Connector 12"/>
          <p:cNvCxnSpPr/>
          <p:nvPr/>
        </p:nvCxnSpPr>
        <p:spPr>
          <a:xfrm flipH="1">
            <a:off x="4764506" y="2338939"/>
            <a:ext cx="19250" cy="3744227"/>
          </a:xfrm>
          <a:prstGeom prst="line">
            <a:avLst/>
          </a:prstGeom>
          <a:ln w="9525">
            <a:headEnd type="none"/>
            <a:tailEnd type="none"/>
          </a:ln>
        </p:spPr>
        <p:style>
          <a:lnRef idx="1">
            <a:schemeClr val="accent5"/>
          </a:lnRef>
          <a:fillRef idx="0">
            <a:schemeClr val="accent5"/>
          </a:fillRef>
          <a:effectRef idx="0">
            <a:schemeClr val="accent5"/>
          </a:effectRef>
          <a:fontRef idx="minor">
            <a:schemeClr val="tx1"/>
          </a:fontRef>
        </p:style>
      </p:cxnSp>
      <p:sp>
        <p:nvSpPr>
          <p:cNvPr id="14" name="TextBox 13"/>
          <p:cNvSpPr txBox="1"/>
          <p:nvPr/>
        </p:nvSpPr>
        <p:spPr>
          <a:xfrm>
            <a:off x="4453667" y="1713297"/>
            <a:ext cx="753034" cy="489365"/>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-OR-</a:t>
            </a:r>
          </a:p>
        </p:txBody>
      </p:sp>
      <p:sp>
        <p:nvSpPr>
          <p:cNvPr id="16" name="TextBox 15"/>
          <p:cNvSpPr txBox="1"/>
          <p:nvPr/>
        </p:nvSpPr>
        <p:spPr>
          <a:xfrm>
            <a:off x="4764506" y="6178331"/>
            <a:ext cx="4017544" cy="440890"/>
          </a:xfrm>
          <a:prstGeom prst="rect">
            <a:avLst/>
          </a:prstGeom>
          <a:noFill/>
        </p:spPr>
        <p:txBody>
          <a:bodyPr wrap="square" lIns="182880" tIns="146304" rIns="182880" bIns="146304" rtlCol="0">
            <a:spAutoFit/>
          </a:bodyPr>
          <a:lstStyle/>
          <a:p>
            <a:pPr>
              <a:lnSpc>
                <a:spcPct val="90000"/>
              </a:lnSpc>
              <a:spcAft>
                <a:spcPts val="600"/>
              </a:spcAft>
            </a:pPr>
            <a:r>
              <a:rPr lang="en-US" sz="1050" b="1" dirty="0" smtClean="0">
                <a:gradFill>
                  <a:gsLst>
                    <a:gs pos="2917">
                      <a:schemeClr val="tx1"/>
                    </a:gs>
                    <a:gs pos="30000">
                      <a:schemeClr val="tx1"/>
                    </a:gs>
                  </a:gsLst>
                  <a:lin ang="5400000" scaled="0"/>
                </a:gradFill>
              </a:rPr>
              <a:t>Note: </a:t>
            </a:r>
            <a:r>
              <a:rPr lang="en-US" sz="1050" dirty="0" smtClean="0">
                <a:gradFill>
                  <a:gsLst>
                    <a:gs pos="2917">
                      <a:schemeClr val="tx1"/>
                    </a:gs>
                    <a:gs pos="30000">
                      <a:schemeClr val="tx1"/>
                    </a:gs>
                  </a:gsLst>
                  <a:lin ang="5400000" scaled="0"/>
                </a:gradFill>
              </a:rPr>
              <a:t>From here on out, the steps are the same for everyone.</a:t>
            </a: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1940" y="2418948"/>
            <a:ext cx="3422446" cy="609699"/>
          </a:xfrm>
          <a:prstGeom prst="rect">
            <a:avLst/>
          </a:prstGeom>
        </p:spPr>
      </p:pic>
      <p:sp>
        <p:nvSpPr>
          <p:cNvPr id="11" name="TextBox 10"/>
          <p:cNvSpPr txBox="1"/>
          <p:nvPr/>
        </p:nvSpPr>
        <p:spPr>
          <a:xfrm>
            <a:off x="758336" y="1713297"/>
            <a:ext cx="3694283"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b="1" dirty="0" smtClean="0">
                <a:solidFill>
                  <a:srgbClr val="292929"/>
                </a:solidFill>
              </a:rPr>
              <a:t>If you’re in sales, service, or marketing</a:t>
            </a:r>
            <a:r>
              <a:rPr lang="en-US" dirty="0" smtClean="0">
                <a:solidFill>
                  <a:srgbClr val="292929"/>
                </a:solidFill>
              </a:rPr>
              <a:t>, </a:t>
            </a:r>
            <a:r>
              <a:rPr lang="en-US" dirty="0">
                <a:solidFill>
                  <a:srgbClr val="292929"/>
                </a:solidFill>
              </a:rPr>
              <a:t>choose </a:t>
            </a:r>
            <a:r>
              <a:rPr lang="en-US" b="1" dirty="0" smtClean="0">
                <a:solidFill>
                  <a:srgbClr val="292929"/>
                </a:solidFill>
              </a:rPr>
              <a:t>New </a:t>
            </a:r>
            <a:r>
              <a:rPr lang="en-US" dirty="0" smtClean="0">
                <a:solidFill>
                  <a:srgbClr val="292929"/>
                </a:solidFill>
              </a:rPr>
              <a:t>on the command bar.</a:t>
            </a:r>
            <a:endParaRPr lang="en-US" dirty="0">
              <a:solidFill>
                <a:srgbClr val="292929"/>
              </a:solidFill>
            </a:endParaRPr>
          </a:p>
        </p:txBody>
      </p:sp>
      <p:sp>
        <p:nvSpPr>
          <p:cNvPr id="17" name="Rectangle 16"/>
          <p:cNvSpPr/>
          <p:nvPr/>
        </p:nvSpPr>
        <p:spPr bwMode="auto">
          <a:xfrm>
            <a:off x="1485901" y="2750582"/>
            <a:ext cx="394596" cy="202168"/>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84455598"/>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54354" y="1366561"/>
            <a:ext cx="5557548" cy="3134319"/>
          </a:xfrm>
          <a:prstGeom prst="rect">
            <a:avLst/>
          </a:prstGeom>
        </p:spPr>
      </p:pic>
      <p:sp>
        <p:nvSpPr>
          <p:cNvPr id="3" name="Title 2"/>
          <p:cNvSpPr>
            <a:spLocks noGrp="1"/>
          </p:cNvSpPr>
          <p:nvPr>
            <p:ph type="title"/>
          </p:nvPr>
        </p:nvSpPr>
        <p:spPr>
          <a:xfrm>
            <a:off x="274649" y="295274"/>
            <a:ext cx="9418626" cy="553998"/>
          </a:xfrm>
        </p:spPr>
        <p:txBody>
          <a:bodyPr/>
          <a:lstStyle/>
          <a:p>
            <a:r>
              <a:rPr lang="en-US" sz="4000" dirty="0" smtClean="0"/>
              <a:t>choose the dashboard layout</a:t>
            </a:r>
            <a:endParaRPr lang="en-US" sz="4000" dirty="0"/>
          </a:p>
        </p:txBody>
      </p:sp>
      <p:sp>
        <p:nvSpPr>
          <p:cNvPr id="5" name="Line Callout 1 (Accent Bar) 4"/>
          <p:cNvSpPr/>
          <p:nvPr/>
        </p:nvSpPr>
        <p:spPr bwMode="auto">
          <a:xfrm flipH="1">
            <a:off x="6694596" y="3388630"/>
            <a:ext cx="2779342" cy="867930"/>
          </a:xfrm>
          <a:prstGeom prst="accentCallout1">
            <a:avLst>
              <a:gd name="adj1" fmla="val 46996"/>
              <a:gd name="adj2" fmla="val 100691"/>
              <a:gd name="adj3" fmla="val 9915"/>
              <a:gd name="adj4" fmla="val 278377"/>
            </a:avLst>
          </a:prstGeom>
          <a:ln>
            <a:solidFill>
              <a:schemeClr val="accent5"/>
            </a:solidFill>
            <a:tailEnd type="diamond"/>
          </a:ln>
        </p:spPr>
        <p:txBody>
          <a:bodyPr wrap="square">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On the </a:t>
            </a:r>
            <a:r>
              <a:rPr lang="en-US" sz="1400" b="1" dirty="0" smtClean="0">
                <a:gradFill>
                  <a:gsLst>
                    <a:gs pos="2917">
                      <a:srgbClr val="292929"/>
                    </a:gs>
                    <a:gs pos="30000">
                      <a:srgbClr val="292929"/>
                    </a:gs>
                  </a:gsLst>
                  <a:lin ang="5400000" scaled="0"/>
                </a:gradFill>
              </a:rPr>
              <a:t>Choose Layout </a:t>
            </a:r>
            <a:r>
              <a:rPr lang="en-US" sz="1400" dirty="0" smtClean="0">
                <a:gradFill>
                  <a:gsLst>
                    <a:gs pos="2917">
                      <a:srgbClr val="292929"/>
                    </a:gs>
                    <a:gs pos="30000">
                      <a:srgbClr val="292929"/>
                    </a:gs>
                  </a:gsLst>
                  <a:lin ang="5400000" scaled="0"/>
                </a:gradFill>
              </a:rPr>
              <a:t>screen, choose </a:t>
            </a:r>
            <a:r>
              <a:rPr lang="en-US" sz="1400" b="1" dirty="0" smtClean="0">
                <a:gradFill>
                  <a:gsLst>
                    <a:gs pos="2917">
                      <a:srgbClr val="292929"/>
                    </a:gs>
                    <a:gs pos="30000">
                      <a:srgbClr val="292929"/>
                    </a:gs>
                  </a:gsLst>
                  <a:lin ang="5400000" scaled="0"/>
                </a:gradFill>
              </a:rPr>
              <a:t>2-Column Regular Dashboard</a:t>
            </a:r>
            <a:r>
              <a:rPr lang="en-US" sz="1400" dirty="0" smtClean="0">
                <a:gradFill>
                  <a:gsLst>
                    <a:gs pos="2917">
                      <a:srgbClr val="292929"/>
                    </a:gs>
                    <a:gs pos="30000">
                      <a:srgbClr val="292929"/>
                    </a:gs>
                  </a:gsLst>
                  <a:lin ang="5400000" scaled="0"/>
                </a:gradFill>
              </a:rPr>
              <a:t>, and then choose </a:t>
            </a:r>
            <a:r>
              <a:rPr lang="en-US" sz="1400" b="1" dirty="0" smtClean="0">
                <a:gradFill>
                  <a:gsLst>
                    <a:gs pos="2917">
                      <a:srgbClr val="292929"/>
                    </a:gs>
                    <a:gs pos="30000">
                      <a:srgbClr val="292929"/>
                    </a:gs>
                  </a:gsLst>
                  <a:lin ang="5400000" scaled="0"/>
                </a:gradFill>
              </a:rPr>
              <a:t>Create</a:t>
            </a:r>
            <a:r>
              <a:rPr lang="en-US" sz="1400" dirty="0" smtClean="0">
                <a:gradFill>
                  <a:gsLst>
                    <a:gs pos="2917">
                      <a:srgbClr val="292929"/>
                    </a:gs>
                    <a:gs pos="30000">
                      <a:srgbClr val="292929"/>
                    </a:gs>
                  </a:gsLst>
                  <a:lin ang="5400000" scaled="0"/>
                </a:gradFill>
              </a:rPr>
              <a:t>.</a:t>
            </a:r>
          </a:p>
        </p:txBody>
      </p:sp>
      <p:sp>
        <p:nvSpPr>
          <p:cNvPr id="2" name="TextBox 1"/>
          <p:cNvSpPr txBox="1"/>
          <p:nvPr/>
        </p:nvSpPr>
        <p:spPr>
          <a:xfrm>
            <a:off x="6594436" y="1225239"/>
            <a:ext cx="2627697" cy="172970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In our example, we’ll choose the 2-column layout so that we can eventually include four Social Listening charts on the dashboard. </a:t>
            </a:r>
          </a:p>
          <a:p>
            <a:pPr>
              <a:lnSpc>
                <a:spcPct val="90000"/>
              </a:lnSpc>
              <a:spcAft>
                <a:spcPts val="600"/>
              </a:spcAft>
            </a:pPr>
            <a:r>
              <a:rPr lang="en-US" sz="1400" dirty="0" smtClean="0">
                <a:gradFill>
                  <a:gsLst>
                    <a:gs pos="2917">
                      <a:schemeClr val="tx1"/>
                    </a:gs>
                    <a:gs pos="30000">
                      <a:schemeClr val="tx1"/>
                    </a:gs>
                  </a:gsLst>
                  <a:lin ang="5400000" scaled="0"/>
                </a:gradFill>
              </a:rPr>
              <a:t>You can choose a different layout, if you like.</a:t>
            </a:r>
          </a:p>
        </p:txBody>
      </p:sp>
      <p:sp>
        <p:nvSpPr>
          <p:cNvPr id="6" name="Rectangle 5"/>
          <p:cNvSpPr/>
          <p:nvPr/>
        </p:nvSpPr>
        <p:spPr bwMode="auto">
          <a:xfrm>
            <a:off x="5410529" y="4225019"/>
            <a:ext cx="602996" cy="207132"/>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69181433"/>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9" y="295274"/>
            <a:ext cx="9418626" cy="553998"/>
          </a:xfrm>
        </p:spPr>
        <p:txBody>
          <a:bodyPr/>
          <a:lstStyle/>
          <a:p>
            <a:r>
              <a:rPr lang="en-US" sz="4000" dirty="0" smtClean="0"/>
              <a:t>start the Social </a:t>
            </a:r>
            <a:r>
              <a:rPr lang="en-US" sz="4000" dirty="0"/>
              <a:t>L</a:t>
            </a:r>
            <a:r>
              <a:rPr lang="en-US" sz="4000" dirty="0" smtClean="0"/>
              <a:t>istening wizard</a:t>
            </a:r>
            <a:endParaRPr lang="en-US" sz="4000"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72076" y="1097598"/>
            <a:ext cx="5545167" cy="3729896"/>
          </a:xfrm>
          <a:prstGeom prst="rect">
            <a:avLst/>
          </a:prstGeom>
          <a:ln>
            <a:solidFill>
              <a:schemeClr val="bg1">
                <a:lumMod val="85000"/>
              </a:schemeClr>
            </a:solidFill>
          </a:ln>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3781" y="2739643"/>
            <a:ext cx="1180878" cy="990028"/>
          </a:xfrm>
          <a:prstGeom prst="rect">
            <a:avLst/>
          </a:prstGeom>
        </p:spPr>
      </p:pic>
      <p:sp>
        <p:nvSpPr>
          <p:cNvPr id="4" name="Line Callout 1 (Accent Bar) 3"/>
          <p:cNvSpPr/>
          <p:nvPr/>
        </p:nvSpPr>
        <p:spPr bwMode="auto">
          <a:xfrm flipH="1">
            <a:off x="6291224" y="3413405"/>
            <a:ext cx="2607213" cy="480131"/>
          </a:xfrm>
          <a:prstGeom prst="accentCallout1">
            <a:avLst>
              <a:gd name="adj1" fmla="val 34314"/>
              <a:gd name="adj2" fmla="val 98419"/>
              <a:gd name="adj3" fmla="val -1406"/>
              <a:gd name="adj4" fmla="val 220258"/>
            </a:avLst>
          </a:prstGeom>
          <a:ln>
            <a:solidFill>
              <a:schemeClr val="accent5"/>
            </a:solidFill>
            <a:tailEnd type="diamond"/>
          </a:ln>
        </p:spPr>
        <p:txBody>
          <a:bodyPr wrap="square">
            <a:spAutoFit/>
          </a:bodyPr>
          <a:lstStyle/>
          <a:p>
            <a:pPr>
              <a:lnSpc>
                <a:spcPct val="90000"/>
              </a:lnSpc>
              <a:spcAft>
                <a:spcPts val="600"/>
              </a:spcAft>
            </a:pPr>
            <a:r>
              <a:rPr lang="en-US" sz="1400" dirty="0">
                <a:solidFill>
                  <a:srgbClr val="292929"/>
                </a:solidFill>
              </a:rPr>
              <a:t>C</a:t>
            </a:r>
            <a:r>
              <a:rPr lang="en-US" sz="1400" dirty="0" smtClean="0">
                <a:solidFill>
                  <a:srgbClr val="292929"/>
                </a:solidFill>
              </a:rPr>
              <a:t>hoose </a:t>
            </a:r>
            <a:r>
              <a:rPr lang="en-US" sz="1400" b="1" dirty="0" smtClean="0">
                <a:gradFill>
                  <a:gsLst>
                    <a:gs pos="2917">
                      <a:srgbClr val="292929"/>
                    </a:gs>
                    <a:gs pos="30000">
                      <a:srgbClr val="292929"/>
                    </a:gs>
                  </a:gsLst>
                  <a:lin ang="5400000" scaled="0"/>
                </a:gradFill>
              </a:rPr>
              <a:t>this icon</a:t>
            </a:r>
            <a:r>
              <a:rPr lang="en-US" sz="1400" dirty="0" smtClean="0">
                <a:gradFill>
                  <a:gsLst>
                    <a:gs pos="2917">
                      <a:srgbClr val="292929"/>
                    </a:gs>
                    <a:gs pos="30000">
                      <a:srgbClr val="292929"/>
                    </a:gs>
                  </a:gsLst>
                  <a:lin ang="5400000" scaled="0"/>
                </a:gradFill>
              </a:rPr>
              <a:t> to start the wizard.</a:t>
            </a:r>
          </a:p>
        </p:txBody>
      </p:sp>
      <p:sp>
        <p:nvSpPr>
          <p:cNvPr id="5" name="TextBox 4"/>
          <p:cNvSpPr txBox="1"/>
          <p:nvPr/>
        </p:nvSpPr>
        <p:spPr>
          <a:xfrm>
            <a:off x="6166534" y="1034115"/>
            <a:ext cx="2582612" cy="2388346"/>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Type a name for the </a:t>
            </a:r>
            <a:br>
              <a:rPr lang="en-US" sz="1400" dirty="0" smtClean="0">
                <a:gradFill>
                  <a:gsLst>
                    <a:gs pos="2917">
                      <a:schemeClr val="tx1"/>
                    </a:gs>
                    <a:gs pos="30000">
                      <a:schemeClr val="tx1"/>
                    </a:gs>
                  </a:gsLst>
                  <a:lin ang="5400000" scaled="0"/>
                </a:gradFill>
              </a:rPr>
            </a:br>
            <a:r>
              <a:rPr lang="en-US" sz="1400" dirty="0" smtClean="0">
                <a:gradFill>
                  <a:gsLst>
                    <a:gs pos="2917">
                      <a:schemeClr val="tx1"/>
                    </a:gs>
                    <a:gs pos="30000">
                      <a:schemeClr val="tx1"/>
                    </a:gs>
                  </a:gsLst>
                  <a:lin ang="5400000" scaled="0"/>
                </a:gradFill>
              </a:rPr>
              <a:t>new dashboard. </a:t>
            </a:r>
          </a:p>
          <a:p>
            <a:pPr>
              <a:lnSpc>
                <a:spcPct val="90000"/>
              </a:lnSpc>
              <a:spcAft>
                <a:spcPts val="600"/>
              </a:spcAft>
            </a:pPr>
            <a:endParaRPr lang="en-US" sz="1400" dirty="0" smtClean="0">
              <a:gradFill>
                <a:gsLst>
                  <a:gs pos="2917">
                    <a:schemeClr val="tx1"/>
                  </a:gs>
                  <a:gs pos="30000">
                    <a:schemeClr val="tx1"/>
                  </a:gs>
                </a:gsLst>
                <a:lin ang="5400000" scaled="0"/>
              </a:gradFill>
            </a:endParaRPr>
          </a:p>
          <a:p>
            <a:pPr>
              <a:lnSpc>
                <a:spcPct val="90000"/>
              </a:lnSpc>
              <a:spcAft>
                <a:spcPts val="600"/>
              </a:spcAft>
            </a:pPr>
            <a:r>
              <a:rPr lang="en-US" sz="1400" dirty="0" smtClean="0">
                <a:gradFill>
                  <a:gsLst>
                    <a:gs pos="2917">
                      <a:schemeClr val="tx1"/>
                    </a:gs>
                    <a:gs pos="30000">
                      <a:schemeClr val="tx1"/>
                    </a:gs>
                  </a:gsLst>
                  <a:lin ang="5400000" scaled="0"/>
                </a:gradFill>
              </a:rPr>
              <a:t>Next, we need to decide on the search terms to listen for on social networks. The </a:t>
            </a:r>
            <a:r>
              <a:rPr lang="en-US" sz="1400" b="1" dirty="0" smtClean="0">
                <a:gradFill>
                  <a:gsLst>
                    <a:gs pos="2917">
                      <a:schemeClr val="tx1"/>
                    </a:gs>
                    <a:gs pos="30000">
                      <a:schemeClr val="tx1"/>
                    </a:gs>
                  </a:gsLst>
                  <a:lin ang="5400000" scaled="0"/>
                </a:gradFill>
              </a:rPr>
              <a:t>Analytics summary </a:t>
            </a:r>
            <a:r>
              <a:rPr lang="en-US" sz="1400" dirty="0" smtClean="0">
                <a:gradFill>
                  <a:gsLst>
                    <a:gs pos="2917">
                      <a:schemeClr val="tx1"/>
                    </a:gs>
                    <a:gs pos="30000">
                      <a:schemeClr val="tx1"/>
                    </a:gs>
                  </a:gsLst>
                  <a:lin ang="5400000" scaled="0"/>
                </a:gradFill>
              </a:rPr>
              <a:t>charts will report on these terms. There’s a wizard to help with that.</a:t>
            </a:r>
          </a:p>
        </p:txBody>
      </p:sp>
      <p:sp>
        <p:nvSpPr>
          <p:cNvPr id="6" name="Rectangle 5"/>
          <p:cNvSpPr/>
          <p:nvPr/>
        </p:nvSpPr>
        <p:spPr bwMode="auto">
          <a:xfrm>
            <a:off x="515544" y="1731075"/>
            <a:ext cx="1478644" cy="199036"/>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04458850"/>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8" y="295274"/>
            <a:ext cx="9517051" cy="553998"/>
          </a:xfrm>
        </p:spPr>
        <p:txBody>
          <a:bodyPr/>
          <a:lstStyle/>
          <a:p>
            <a:r>
              <a:rPr lang="en-US" sz="4000" dirty="0" smtClean="0"/>
              <a:t>Add your search terms</a:t>
            </a:r>
            <a:endParaRPr lang="en-US" sz="4000"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91837" y="1131736"/>
            <a:ext cx="2401629" cy="1288290"/>
          </a:xfrm>
          <a:prstGeom prst="rect">
            <a:avLst/>
          </a:prstGeom>
          <a:ln>
            <a:solidFill>
              <a:schemeClr val="bg1">
                <a:lumMod val="85000"/>
              </a:schemeClr>
            </a:solidFill>
          </a:ln>
        </p:spPr>
      </p:pic>
      <p:sp>
        <p:nvSpPr>
          <p:cNvPr id="9" name="Line Callout 1 (Accent Bar) 8"/>
          <p:cNvSpPr/>
          <p:nvPr/>
        </p:nvSpPr>
        <p:spPr bwMode="auto">
          <a:xfrm flipH="1">
            <a:off x="3878244" y="1535815"/>
            <a:ext cx="3970355" cy="944874"/>
          </a:xfrm>
          <a:prstGeom prst="accentCallout1">
            <a:avLst>
              <a:gd name="adj1" fmla="val 46996"/>
              <a:gd name="adj2" fmla="val 100691"/>
              <a:gd name="adj3" fmla="val 58825"/>
              <a:gd name="adj4" fmla="val 153802"/>
            </a:avLst>
          </a:prstGeom>
          <a:ln>
            <a:solidFill>
              <a:schemeClr val="accent5"/>
            </a:solidFill>
            <a:tailEnd type="diamond"/>
          </a:ln>
        </p:spPr>
        <p:txBody>
          <a:bodyPr wrap="square">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Choose </a:t>
            </a:r>
            <a:r>
              <a:rPr lang="en-US" sz="1400" b="1" dirty="0" smtClean="0">
                <a:gradFill>
                  <a:gsLst>
                    <a:gs pos="2917">
                      <a:srgbClr val="292929"/>
                    </a:gs>
                    <a:gs pos="30000">
                      <a:srgbClr val="292929"/>
                    </a:gs>
                  </a:gsLst>
                  <a:lin ang="5400000" scaled="0"/>
                </a:gradFill>
              </a:rPr>
              <a:t>Search topic, </a:t>
            </a:r>
            <a:r>
              <a:rPr lang="en-US" sz="1400" dirty="0" smtClean="0">
                <a:gradFill>
                  <a:gsLst>
                    <a:gs pos="2917">
                      <a:srgbClr val="292929"/>
                    </a:gs>
                    <a:gs pos="30000">
                      <a:srgbClr val="292929"/>
                    </a:gs>
                  </a:gsLst>
                  <a:lin ang="5400000" scaled="0"/>
                </a:gradFill>
              </a:rPr>
              <a:t>and then select </a:t>
            </a:r>
            <a:r>
              <a:rPr lang="en-US" sz="1400" b="1" dirty="0" smtClean="0">
                <a:gradFill>
                  <a:gsLst>
                    <a:gs pos="2917">
                      <a:srgbClr val="292929"/>
                    </a:gs>
                    <a:gs pos="30000">
                      <a:srgbClr val="292929"/>
                    </a:gs>
                  </a:gsLst>
                  <a:lin ang="5400000" scaled="0"/>
                </a:gradFill>
              </a:rPr>
              <a:t>Create a new search topic</a:t>
            </a:r>
            <a:r>
              <a:rPr lang="en-US" sz="1400" dirty="0" smtClean="0">
                <a:gradFill>
                  <a:gsLst>
                    <a:gs pos="2917">
                      <a:srgbClr val="292929"/>
                    </a:gs>
                    <a:gs pos="30000">
                      <a:srgbClr val="292929"/>
                    </a:gs>
                  </a:gsLst>
                  <a:lin ang="5400000" scaled="0"/>
                </a:gradFill>
              </a:rPr>
              <a:t>. </a:t>
            </a:r>
          </a:p>
          <a:p>
            <a:pPr>
              <a:lnSpc>
                <a:spcPct val="90000"/>
              </a:lnSpc>
              <a:spcAft>
                <a:spcPts val="600"/>
              </a:spcAft>
            </a:pPr>
            <a:r>
              <a:rPr lang="en-US" sz="1400" dirty="0">
                <a:gradFill>
                  <a:gsLst>
                    <a:gs pos="2917">
                      <a:srgbClr val="292929"/>
                    </a:gs>
                    <a:gs pos="30000">
                      <a:srgbClr val="292929"/>
                    </a:gs>
                  </a:gsLst>
                  <a:lin ang="5400000" scaled="0"/>
                </a:gradFill>
              </a:rPr>
              <a:t>Y</a:t>
            </a:r>
            <a:r>
              <a:rPr lang="en-US" sz="1400" dirty="0" smtClean="0">
                <a:gradFill>
                  <a:gsLst>
                    <a:gs pos="2917">
                      <a:srgbClr val="292929"/>
                    </a:gs>
                    <a:gs pos="30000">
                      <a:srgbClr val="292929"/>
                    </a:gs>
                  </a:gsLst>
                  <a:lin ang="5400000" scaled="0"/>
                </a:gradFill>
              </a:rPr>
              <a:t>ou’ll see a screen with fields to use for your own search terms.</a:t>
            </a:r>
          </a:p>
        </p:txBody>
      </p:sp>
      <p:grpSp>
        <p:nvGrpSpPr>
          <p:cNvPr id="4" name="Group 3"/>
          <p:cNvGrpSpPr/>
          <p:nvPr/>
        </p:nvGrpSpPr>
        <p:grpSpPr>
          <a:xfrm>
            <a:off x="3878244" y="2850508"/>
            <a:ext cx="4487296" cy="3442778"/>
            <a:chOff x="3878245" y="2634172"/>
            <a:chExt cx="4487296" cy="3442778"/>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8064"/>
            <a:stretch/>
          </p:blipFill>
          <p:spPr>
            <a:xfrm>
              <a:off x="3878245" y="2634172"/>
              <a:ext cx="4487296" cy="3442778"/>
            </a:xfrm>
            <a:prstGeom prst="rect">
              <a:avLst/>
            </a:prstGeom>
            <a:ln>
              <a:solidFill>
                <a:schemeClr val="bg1">
                  <a:lumMod val="85000"/>
                </a:schemeClr>
              </a:solidFill>
            </a:ln>
          </p:spPr>
        </p:pic>
        <p:sp>
          <p:nvSpPr>
            <p:cNvPr id="11" name="TextBox 10"/>
            <p:cNvSpPr txBox="1"/>
            <p:nvPr/>
          </p:nvSpPr>
          <p:spPr>
            <a:xfrm>
              <a:off x="6237480" y="3468542"/>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a:solidFill>
                    <a:srgbClr val="FF8C00"/>
                  </a:solidFill>
                </a:rPr>
                <a:t>A</a:t>
              </a:r>
              <a:endParaRPr lang="en-US" sz="1200" b="1" dirty="0" smtClean="0">
                <a:solidFill>
                  <a:srgbClr val="FF8C00"/>
                </a:solidFill>
              </a:endParaRPr>
            </a:p>
          </p:txBody>
        </p:sp>
        <p:sp>
          <p:nvSpPr>
            <p:cNvPr id="13" name="TextBox 12"/>
            <p:cNvSpPr txBox="1"/>
            <p:nvPr/>
          </p:nvSpPr>
          <p:spPr>
            <a:xfrm>
              <a:off x="7213800" y="3792801"/>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F8C00"/>
                  </a:solidFill>
                </a:rPr>
                <a:t>B</a:t>
              </a:r>
            </a:p>
          </p:txBody>
        </p:sp>
        <p:sp>
          <p:nvSpPr>
            <p:cNvPr id="14" name="TextBox 13"/>
            <p:cNvSpPr txBox="1"/>
            <p:nvPr/>
          </p:nvSpPr>
          <p:spPr>
            <a:xfrm>
              <a:off x="5569519" y="4200773"/>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a:solidFill>
                    <a:srgbClr val="FF8C00"/>
                  </a:solidFill>
                </a:rPr>
                <a:t>C</a:t>
              </a:r>
              <a:endParaRPr lang="en-US" sz="1200" b="1" dirty="0" smtClean="0">
                <a:solidFill>
                  <a:srgbClr val="FF8C00"/>
                </a:solidFill>
              </a:endParaRPr>
            </a:p>
          </p:txBody>
        </p:sp>
        <p:sp>
          <p:nvSpPr>
            <p:cNvPr id="15" name="TextBox 14"/>
            <p:cNvSpPr txBox="1"/>
            <p:nvPr/>
          </p:nvSpPr>
          <p:spPr>
            <a:xfrm>
              <a:off x="5426960" y="4753927"/>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F8C00"/>
                  </a:solidFill>
                </a:rPr>
                <a:t>D</a:t>
              </a:r>
            </a:p>
          </p:txBody>
        </p:sp>
        <p:sp>
          <p:nvSpPr>
            <p:cNvPr id="16" name="TextBox 15"/>
            <p:cNvSpPr txBox="1"/>
            <p:nvPr/>
          </p:nvSpPr>
          <p:spPr>
            <a:xfrm>
              <a:off x="7515918" y="4753927"/>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F8C00"/>
                  </a:solidFill>
                </a:rPr>
                <a:t>E</a:t>
              </a:r>
            </a:p>
          </p:txBody>
        </p:sp>
      </p:grpSp>
      <p:sp>
        <p:nvSpPr>
          <p:cNvPr id="17" name="TextBox 16"/>
          <p:cNvSpPr txBox="1"/>
          <p:nvPr/>
        </p:nvSpPr>
        <p:spPr>
          <a:xfrm>
            <a:off x="522423" y="3175547"/>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a:solidFill>
                  <a:srgbClr val="FF8C00"/>
                </a:solidFill>
              </a:rPr>
              <a:t>A</a:t>
            </a:r>
            <a:endParaRPr lang="en-US" sz="1200" b="1" dirty="0" smtClean="0">
              <a:solidFill>
                <a:srgbClr val="FF8C00"/>
              </a:solidFill>
            </a:endParaRPr>
          </a:p>
        </p:txBody>
      </p:sp>
      <p:sp>
        <p:nvSpPr>
          <p:cNvPr id="18" name="TextBox 17"/>
          <p:cNvSpPr txBox="1"/>
          <p:nvPr/>
        </p:nvSpPr>
        <p:spPr>
          <a:xfrm>
            <a:off x="522423" y="3628815"/>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F8C00"/>
                </a:solidFill>
              </a:rPr>
              <a:t>B</a:t>
            </a:r>
          </a:p>
        </p:txBody>
      </p:sp>
      <p:sp>
        <p:nvSpPr>
          <p:cNvPr id="19" name="TextBox 18"/>
          <p:cNvSpPr txBox="1"/>
          <p:nvPr/>
        </p:nvSpPr>
        <p:spPr>
          <a:xfrm>
            <a:off x="522423" y="4140146"/>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a:solidFill>
                  <a:srgbClr val="FF8C00"/>
                </a:solidFill>
              </a:rPr>
              <a:t>C</a:t>
            </a:r>
            <a:endParaRPr lang="en-US" sz="1200" b="1" dirty="0" smtClean="0">
              <a:solidFill>
                <a:srgbClr val="FF8C00"/>
              </a:solidFill>
            </a:endParaRPr>
          </a:p>
        </p:txBody>
      </p:sp>
      <p:sp>
        <p:nvSpPr>
          <p:cNvPr id="20" name="TextBox 19"/>
          <p:cNvSpPr txBox="1"/>
          <p:nvPr/>
        </p:nvSpPr>
        <p:spPr>
          <a:xfrm>
            <a:off x="499910" y="4755058"/>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a:solidFill>
                  <a:srgbClr val="FF8C00"/>
                </a:solidFill>
              </a:rPr>
              <a:t>D</a:t>
            </a:r>
            <a:endParaRPr lang="en-US" sz="1200" b="1" dirty="0" smtClean="0">
              <a:solidFill>
                <a:srgbClr val="FF8C00"/>
              </a:solidFill>
            </a:endParaRPr>
          </a:p>
        </p:txBody>
      </p:sp>
      <p:sp>
        <p:nvSpPr>
          <p:cNvPr id="21" name="TextBox 20"/>
          <p:cNvSpPr txBox="1"/>
          <p:nvPr/>
        </p:nvSpPr>
        <p:spPr>
          <a:xfrm>
            <a:off x="522423" y="5189276"/>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a:solidFill>
                  <a:srgbClr val="FF8C00"/>
                </a:solidFill>
              </a:rPr>
              <a:t>E</a:t>
            </a:r>
            <a:endParaRPr lang="en-US" sz="1200" b="1" dirty="0" smtClean="0">
              <a:solidFill>
                <a:srgbClr val="FF8C00"/>
              </a:solidFill>
            </a:endParaRPr>
          </a:p>
        </p:txBody>
      </p:sp>
      <p:sp>
        <p:nvSpPr>
          <p:cNvPr id="23" name="TextBox 22"/>
          <p:cNvSpPr txBox="1"/>
          <p:nvPr/>
        </p:nvSpPr>
        <p:spPr>
          <a:xfrm>
            <a:off x="791837" y="3162299"/>
            <a:ext cx="3004781" cy="600164"/>
          </a:xfrm>
          <a:prstGeom prst="rect">
            <a:avLst/>
          </a:prstGeom>
          <a:noFill/>
        </p:spPr>
        <p:txBody>
          <a:bodyPr wrap="square" lIns="182880" tIns="146304" rIns="182880" bIns="146304" rtlCol="0">
            <a:spAutoFit/>
          </a:bodyPr>
          <a:lstStyle/>
          <a:p>
            <a:pPr>
              <a:lnSpc>
                <a:spcPct val="90000"/>
              </a:lnSpc>
              <a:spcAft>
                <a:spcPts val="600"/>
              </a:spcAft>
            </a:pPr>
            <a:r>
              <a:rPr lang="en-US" sz="1100" dirty="0" smtClean="0">
                <a:gradFill>
                  <a:gsLst>
                    <a:gs pos="2917">
                      <a:srgbClr val="292929"/>
                    </a:gs>
                    <a:gs pos="30000">
                      <a:srgbClr val="292929"/>
                    </a:gs>
                  </a:gsLst>
                  <a:lin ang="5400000" scaled="0"/>
                </a:gradFill>
              </a:rPr>
              <a:t>Switch between selecting from a list of terms, or setting up your own.</a:t>
            </a:r>
          </a:p>
        </p:txBody>
      </p:sp>
      <p:sp>
        <p:nvSpPr>
          <p:cNvPr id="24" name="TextBox 23"/>
          <p:cNvSpPr txBox="1"/>
          <p:nvPr/>
        </p:nvSpPr>
        <p:spPr>
          <a:xfrm>
            <a:off x="791836" y="3608703"/>
            <a:ext cx="3004781" cy="752514"/>
          </a:xfrm>
          <a:prstGeom prst="rect">
            <a:avLst/>
          </a:prstGeom>
          <a:noFill/>
        </p:spPr>
        <p:txBody>
          <a:bodyPr wrap="square" lIns="182880" tIns="146304" rIns="182880" bIns="146304" rtlCol="0">
            <a:spAutoFit/>
          </a:bodyPr>
          <a:lstStyle/>
          <a:p>
            <a:pPr>
              <a:lnSpc>
                <a:spcPct val="90000"/>
              </a:lnSpc>
              <a:spcAft>
                <a:spcPts val="600"/>
              </a:spcAft>
            </a:pPr>
            <a:r>
              <a:rPr lang="en-US" sz="1100" dirty="0" smtClean="0">
                <a:gradFill>
                  <a:gsLst>
                    <a:gs pos="2917">
                      <a:srgbClr val="292929"/>
                    </a:gs>
                    <a:gs pos="30000">
                      <a:srgbClr val="292929"/>
                    </a:gs>
                  </a:gsLst>
                  <a:lin ang="5400000" scaled="0"/>
                </a:gradFill>
              </a:rPr>
              <a:t>Searches may be grouped by category (record type), such as for accounts, competitors, or contacts.</a:t>
            </a:r>
          </a:p>
        </p:txBody>
      </p:sp>
      <p:sp>
        <p:nvSpPr>
          <p:cNvPr id="25" name="TextBox 24"/>
          <p:cNvSpPr txBox="1"/>
          <p:nvPr/>
        </p:nvSpPr>
        <p:spPr>
          <a:xfrm>
            <a:off x="768764" y="4146543"/>
            <a:ext cx="3004781" cy="752514"/>
          </a:xfrm>
          <a:prstGeom prst="rect">
            <a:avLst/>
          </a:prstGeom>
          <a:noFill/>
        </p:spPr>
        <p:txBody>
          <a:bodyPr wrap="square" lIns="182880" tIns="146304" rIns="182880" bIns="146304" rtlCol="0">
            <a:spAutoFit/>
          </a:bodyPr>
          <a:lstStyle/>
          <a:p>
            <a:pPr>
              <a:lnSpc>
                <a:spcPct val="90000"/>
              </a:lnSpc>
              <a:spcAft>
                <a:spcPts val="600"/>
              </a:spcAft>
            </a:pPr>
            <a:r>
              <a:rPr lang="en-US" sz="1100" dirty="0" smtClean="0">
                <a:gradFill>
                  <a:gsLst>
                    <a:gs pos="2917">
                      <a:srgbClr val="292929"/>
                    </a:gs>
                    <a:gs pos="30000">
                      <a:srgbClr val="292929"/>
                    </a:gs>
                  </a:gsLst>
                  <a:lin ang="5400000" scaled="0"/>
                </a:gradFill>
              </a:rPr>
              <a:t>Enter keywords, separated by commas. Keywords are exact, but not case-sensitive. Include variations (“phone” and “phones”). </a:t>
            </a:r>
          </a:p>
        </p:txBody>
      </p:sp>
      <p:sp>
        <p:nvSpPr>
          <p:cNvPr id="26" name="TextBox 25"/>
          <p:cNvSpPr txBox="1"/>
          <p:nvPr/>
        </p:nvSpPr>
        <p:spPr>
          <a:xfrm>
            <a:off x="768764" y="4746488"/>
            <a:ext cx="3109480" cy="600164"/>
          </a:xfrm>
          <a:prstGeom prst="rect">
            <a:avLst/>
          </a:prstGeom>
          <a:noFill/>
        </p:spPr>
        <p:txBody>
          <a:bodyPr wrap="square" lIns="182880" tIns="146304" rIns="182880" bIns="146304" rtlCol="0">
            <a:spAutoFit/>
          </a:bodyPr>
          <a:lstStyle/>
          <a:p>
            <a:pPr>
              <a:lnSpc>
                <a:spcPct val="90000"/>
              </a:lnSpc>
              <a:spcAft>
                <a:spcPts val="600"/>
              </a:spcAft>
            </a:pPr>
            <a:r>
              <a:rPr lang="en-US" sz="1100" dirty="0" smtClean="0">
                <a:gradFill>
                  <a:gsLst>
                    <a:gs pos="2917">
                      <a:srgbClr val="292929"/>
                    </a:gs>
                    <a:gs pos="30000">
                      <a:srgbClr val="292929"/>
                    </a:gs>
                  </a:gsLst>
                  <a:lin ang="5400000" scaled="0"/>
                </a:gradFill>
              </a:rPr>
              <a:t>Narrow your search by requiring these additional keywords in results (think “AND”). </a:t>
            </a:r>
          </a:p>
        </p:txBody>
      </p:sp>
      <p:sp>
        <p:nvSpPr>
          <p:cNvPr id="27" name="TextBox 26"/>
          <p:cNvSpPr txBox="1"/>
          <p:nvPr/>
        </p:nvSpPr>
        <p:spPr>
          <a:xfrm>
            <a:off x="768764" y="5181745"/>
            <a:ext cx="3109480" cy="904863"/>
          </a:xfrm>
          <a:prstGeom prst="rect">
            <a:avLst/>
          </a:prstGeom>
          <a:noFill/>
        </p:spPr>
        <p:txBody>
          <a:bodyPr wrap="square" lIns="182880" tIns="146304" rIns="182880" bIns="146304" rtlCol="0">
            <a:spAutoFit/>
          </a:bodyPr>
          <a:lstStyle/>
          <a:p>
            <a:pPr>
              <a:lnSpc>
                <a:spcPct val="90000"/>
              </a:lnSpc>
              <a:spcAft>
                <a:spcPts val="600"/>
              </a:spcAft>
            </a:pPr>
            <a:r>
              <a:rPr lang="en-US" sz="1100" dirty="0" smtClean="0">
                <a:gradFill>
                  <a:gsLst>
                    <a:gs pos="2917">
                      <a:srgbClr val="292929"/>
                    </a:gs>
                    <a:gs pos="30000">
                      <a:srgbClr val="292929"/>
                    </a:gs>
                  </a:gsLst>
                  <a:lin ang="5400000" scaled="0"/>
                </a:gradFill>
              </a:rPr>
              <a:t>Use exclusions to avoid overwhelming your results with irrelevant keywords. Posts that also contain these keywords will be excluded (think “NOT”).</a:t>
            </a:r>
          </a:p>
        </p:txBody>
      </p:sp>
      <p:sp>
        <p:nvSpPr>
          <p:cNvPr id="28" name="Rectangle 27"/>
          <p:cNvSpPr/>
          <p:nvPr/>
        </p:nvSpPr>
        <p:spPr bwMode="auto">
          <a:xfrm>
            <a:off x="1040010" y="1253853"/>
            <a:ext cx="809625" cy="1084643"/>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5052588" y="3793090"/>
            <a:ext cx="1281537" cy="254147"/>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ounded Rectangle 28"/>
          <p:cNvSpPr/>
          <p:nvPr/>
        </p:nvSpPr>
        <p:spPr bwMode="auto">
          <a:xfrm>
            <a:off x="667891" y="6078793"/>
            <a:ext cx="2849032" cy="827135"/>
          </a:xfrm>
          <a:prstGeom prst="roundRect">
            <a:avLst/>
          </a:prstGeom>
          <a:noFill/>
          <a:ln w="28575">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a:xfrm>
            <a:off x="690313" y="6097412"/>
            <a:ext cx="2645170" cy="600164"/>
          </a:xfrm>
          <a:prstGeom prst="rect">
            <a:avLst/>
          </a:prstGeom>
        </p:spPr>
        <p:txBody>
          <a:bodyPr wrap="square">
            <a:spAutoFit/>
          </a:bodyPr>
          <a:lstStyle/>
          <a:p>
            <a:r>
              <a:rPr lang="en-US" sz="1100" b="1" dirty="0">
                <a:gradFill>
                  <a:gsLst>
                    <a:gs pos="2917">
                      <a:srgbClr val="292929"/>
                    </a:gs>
                    <a:gs pos="30000">
                      <a:srgbClr val="292929"/>
                    </a:gs>
                  </a:gsLst>
                  <a:lin ang="5400000" scaled="0"/>
                </a:gradFill>
              </a:rPr>
              <a:t>Tip</a:t>
            </a:r>
          </a:p>
          <a:p>
            <a:r>
              <a:rPr lang="en-US" sz="1100" dirty="0">
                <a:gradFill>
                  <a:gsLst>
                    <a:gs pos="2917">
                      <a:srgbClr val="292929"/>
                    </a:gs>
                    <a:gs pos="30000">
                      <a:srgbClr val="292929"/>
                    </a:gs>
                  </a:gsLst>
                  <a:lin ang="5400000" scaled="0"/>
                </a:gradFill>
              </a:rPr>
              <a:t>To learn </a:t>
            </a:r>
            <a:r>
              <a:rPr lang="en-US" sz="1100" dirty="0" smtClean="0">
                <a:gradFill>
                  <a:gsLst>
                    <a:gs pos="2917">
                      <a:srgbClr val="292929"/>
                    </a:gs>
                    <a:gs pos="30000">
                      <a:srgbClr val="292929"/>
                    </a:gs>
                  </a:gsLst>
                  <a:lin ang="5400000" scaled="0"/>
                </a:gradFill>
              </a:rPr>
              <a:t>more about how to set up your own search topics, see</a:t>
            </a:r>
            <a:r>
              <a:rPr lang="en-US" sz="1100" dirty="0">
                <a:gradFill>
                  <a:gsLst>
                    <a:gs pos="2917">
                      <a:srgbClr val="292929"/>
                    </a:gs>
                    <a:gs pos="30000">
                      <a:srgbClr val="292929"/>
                    </a:gs>
                  </a:gsLst>
                  <a:lin ang="5400000" scaled="0"/>
                </a:gradFill>
              </a:rPr>
              <a:t> </a:t>
            </a:r>
            <a:r>
              <a:rPr lang="en-US" sz="1100" dirty="0" smtClean="0">
                <a:gradFill>
                  <a:gsLst>
                    <a:gs pos="2917">
                      <a:srgbClr val="292929"/>
                    </a:gs>
                    <a:gs pos="30000">
                      <a:srgbClr val="292929"/>
                    </a:gs>
                  </a:gsLst>
                  <a:lin ang="5400000" scaled="0"/>
                </a:gradFill>
                <a:hlinkClick r:id="rId5"/>
              </a:rPr>
              <a:t>this eBook</a:t>
            </a:r>
            <a:r>
              <a:rPr lang="en-US" sz="1100" dirty="0" smtClean="0">
                <a:gradFill>
                  <a:gsLst>
                    <a:gs pos="2917">
                      <a:srgbClr val="292929"/>
                    </a:gs>
                    <a:gs pos="30000">
                      <a:srgbClr val="292929"/>
                    </a:gs>
                  </a:gsLst>
                  <a:lin ang="5400000" scaled="0"/>
                </a:gradFill>
              </a:rPr>
              <a:t>.</a:t>
            </a:r>
            <a:endParaRPr lang="en-US" sz="1100" dirty="0">
              <a:gradFill>
                <a:gsLst>
                  <a:gs pos="2917">
                    <a:srgbClr val="292929"/>
                  </a:gs>
                  <a:gs pos="30000">
                    <a:srgbClr val="292929"/>
                  </a:gs>
                </a:gsLst>
                <a:lin ang="5400000" scaled="0"/>
              </a:gradFill>
            </a:endParaRPr>
          </a:p>
        </p:txBody>
      </p:sp>
    </p:spTree>
    <p:extLst>
      <p:ext uri="{BB962C8B-B14F-4D97-AF65-F5344CB8AC3E}">
        <p14:creationId xmlns:p14="http://schemas.microsoft.com/office/powerpoint/2010/main" val="3326602987"/>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418626" cy="1107996"/>
          </a:xfrm>
        </p:spPr>
        <p:txBody>
          <a:bodyPr/>
          <a:lstStyle/>
          <a:p>
            <a:r>
              <a:rPr lang="en-US" sz="4000" dirty="0" smtClean="0"/>
              <a:t>or, take advantage of pre-set lists of search terms</a:t>
            </a:r>
            <a:endParaRPr lang="en-US" sz="4000"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835" t="1814" r="1584" b="1441"/>
          <a:stretch/>
        </p:blipFill>
        <p:spPr>
          <a:xfrm>
            <a:off x="902368" y="1542391"/>
            <a:ext cx="4632158" cy="3886200"/>
          </a:xfrm>
          <a:prstGeom prst="rect">
            <a:avLst/>
          </a:prstGeom>
          <a:ln>
            <a:solidFill>
              <a:schemeClr val="bg1">
                <a:lumMod val="85000"/>
              </a:schemeClr>
            </a:solidFill>
          </a:ln>
        </p:spPr>
      </p:pic>
      <p:sp>
        <p:nvSpPr>
          <p:cNvPr id="8" name="Rectangle 7"/>
          <p:cNvSpPr/>
          <p:nvPr/>
        </p:nvSpPr>
        <p:spPr bwMode="auto">
          <a:xfrm>
            <a:off x="2009275" y="2998211"/>
            <a:ext cx="1203158" cy="1395664"/>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Line Callout 1 (Accent Bar) 8"/>
          <p:cNvSpPr/>
          <p:nvPr/>
        </p:nvSpPr>
        <p:spPr bwMode="auto">
          <a:xfrm flipH="1">
            <a:off x="6118065" y="3351007"/>
            <a:ext cx="3093362" cy="480131"/>
          </a:xfrm>
          <a:prstGeom prst="accentCallout1">
            <a:avLst>
              <a:gd name="adj1" fmla="val 46996"/>
              <a:gd name="adj2" fmla="val 100691"/>
              <a:gd name="adj3" fmla="val 65729"/>
              <a:gd name="adj4" fmla="val 198133"/>
            </a:avLst>
          </a:prstGeom>
          <a:ln>
            <a:solidFill>
              <a:schemeClr val="accent5"/>
            </a:solidFill>
            <a:tailEnd type="diamond"/>
          </a:ln>
        </p:spPr>
        <p:txBody>
          <a:bodyPr wrap="square">
            <a:spAutoFit/>
          </a:bodyPr>
          <a:lstStyle/>
          <a:p>
            <a:pPr>
              <a:lnSpc>
                <a:spcPct val="90000"/>
              </a:lnSpc>
              <a:spcAft>
                <a:spcPts val="600"/>
              </a:spcAft>
            </a:pPr>
            <a:r>
              <a:rPr lang="en-US" sz="1400" dirty="0" smtClean="0">
                <a:solidFill>
                  <a:srgbClr val="292929"/>
                </a:solidFill>
              </a:rPr>
              <a:t>Choose </a:t>
            </a:r>
            <a:r>
              <a:rPr lang="en-US" sz="1400" b="1" dirty="0" smtClean="0">
                <a:gradFill>
                  <a:gsLst>
                    <a:gs pos="2917">
                      <a:srgbClr val="292929"/>
                    </a:gs>
                    <a:gs pos="30000">
                      <a:srgbClr val="292929"/>
                    </a:gs>
                  </a:gsLst>
                  <a:lin ang="5400000" scaled="0"/>
                </a:gradFill>
              </a:rPr>
              <a:t>Search topic</a:t>
            </a:r>
            <a:r>
              <a:rPr lang="en-US" sz="1400" dirty="0" smtClean="0">
                <a:gradFill>
                  <a:gsLst>
                    <a:gs pos="2917">
                      <a:srgbClr val="292929"/>
                    </a:gs>
                    <a:gs pos="30000">
                      <a:srgbClr val="292929"/>
                    </a:gs>
                  </a:gsLst>
                  <a:lin ang="5400000" scaled="0"/>
                </a:gradFill>
              </a:rPr>
              <a:t>, and then </a:t>
            </a:r>
            <a:r>
              <a:rPr lang="en-US" sz="1400" dirty="0">
                <a:solidFill>
                  <a:srgbClr val="292929"/>
                </a:solidFill>
              </a:rPr>
              <a:t>choose</a:t>
            </a:r>
            <a:r>
              <a:rPr lang="en-US" sz="1400" dirty="0" smtClean="0">
                <a:gradFill>
                  <a:gsLst>
                    <a:gs pos="2917">
                      <a:srgbClr val="292929"/>
                    </a:gs>
                    <a:gs pos="30000">
                      <a:srgbClr val="292929"/>
                    </a:gs>
                  </a:gsLst>
                  <a:lin ang="5400000" scaled="0"/>
                </a:gradFill>
              </a:rPr>
              <a:t> </a:t>
            </a:r>
            <a:r>
              <a:rPr lang="en-US" sz="1400" b="1" dirty="0" smtClean="0">
                <a:gradFill>
                  <a:gsLst>
                    <a:gs pos="2917">
                      <a:srgbClr val="292929"/>
                    </a:gs>
                    <a:gs pos="30000">
                      <a:srgbClr val="292929"/>
                    </a:gs>
                  </a:gsLst>
                  <a:lin ang="5400000" scaled="0"/>
                </a:gradFill>
              </a:rPr>
              <a:t>Next</a:t>
            </a:r>
            <a:r>
              <a:rPr lang="en-US" sz="1400" dirty="0" smtClean="0">
                <a:gradFill>
                  <a:gsLst>
                    <a:gs pos="2917">
                      <a:srgbClr val="292929"/>
                    </a:gs>
                    <a:gs pos="30000">
                      <a:srgbClr val="292929"/>
                    </a:gs>
                  </a:gsLst>
                  <a:lin ang="5400000" scaled="0"/>
                </a:gradFill>
              </a:rPr>
              <a:t>.</a:t>
            </a:r>
          </a:p>
        </p:txBody>
      </p:sp>
      <p:sp>
        <p:nvSpPr>
          <p:cNvPr id="3" name="Rectangle 2"/>
          <p:cNvSpPr/>
          <p:nvPr/>
        </p:nvSpPr>
        <p:spPr>
          <a:xfrm>
            <a:off x="6108440" y="1608518"/>
            <a:ext cx="3216535" cy="1526572"/>
          </a:xfrm>
          <a:prstGeom prst="rect">
            <a:avLst/>
          </a:prstGeom>
        </p:spPr>
        <p:txBody>
          <a:bodyPr wrap="square">
            <a:spAutoFit/>
          </a:bodyPr>
          <a:lstStyle/>
          <a:p>
            <a:pPr>
              <a:lnSpc>
                <a:spcPct val="90000"/>
              </a:lnSpc>
              <a:spcAft>
                <a:spcPts val="600"/>
              </a:spcAft>
            </a:pPr>
            <a:r>
              <a:rPr lang="en-US" sz="1400" dirty="0">
                <a:gradFill>
                  <a:gsLst>
                    <a:gs pos="2917">
                      <a:srgbClr val="292929"/>
                    </a:gs>
                    <a:gs pos="30000">
                      <a:srgbClr val="292929"/>
                    </a:gs>
                  </a:gsLst>
                  <a:lin ang="5400000" scaled="0"/>
                </a:gradFill>
              </a:rPr>
              <a:t>To save time, </a:t>
            </a:r>
            <a:r>
              <a:rPr lang="en-US" sz="1400" dirty="0" smtClean="0">
                <a:gradFill>
                  <a:gsLst>
                    <a:gs pos="2917">
                      <a:srgbClr val="292929"/>
                    </a:gs>
                    <a:gs pos="30000">
                      <a:srgbClr val="292929"/>
                    </a:gs>
                  </a:gsLst>
                  <a:lin ang="5400000" scaled="0"/>
                </a:gradFill>
              </a:rPr>
              <a:t>a system </a:t>
            </a:r>
            <a:r>
              <a:rPr lang="en-US" sz="1400" dirty="0">
                <a:gradFill>
                  <a:gsLst>
                    <a:gs pos="2917">
                      <a:srgbClr val="292929"/>
                    </a:gs>
                    <a:gs pos="30000">
                      <a:srgbClr val="292929"/>
                    </a:gs>
                  </a:gsLst>
                  <a:lin ang="5400000" scaled="0"/>
                </a:gradFill>
              </a:rPr>
              <a:t>administrator sets up lists of common search terms for your </a:t>
            </a:r>
            <a:r>
              <a:rPr lang="en-US" sz="1400" dirty="0" smtClean="0">
                <a:gradFill>
                  <a:gsLst>
                    <a:gs pos="2917">
                      <a:srgbClr val="292929"/>
                    </a:gs>
                    <a:gs pos="30000">
                      <a:srgbClr val="292929"/>
                    </a:gs>
                  </a:gsLst>
                  <a:lin ang="5400000" scaled="0"/>
                </a:gradFill>
              </a:rPr>
              <a:t>organization in </a:t>
            </a:r>
            <a:r>
              <a:rPr lang="en-US" sz="1400" dirty="0">
                <a:gradFill>
                  <a:gsLst>
                    <a:gs pos="2917">
                      <a:srgbClr val="292929"/>
                    </a:gs>
                    <a:gs pos="30000">
                      <a:srgbClr val="292929"/>
                    </a:gs>
                  </a:gsLst>
                  <a:lin ang="5400000" scaled="0"/>
                </a:gradFill>
              </a:rPr>
              <a:t>advance.</a:t>
            </a:r>
          </a:p>
          <a:p>
            <a:pPr>
              <a:lnSpc>
                <a:spcPct val="90000"/>
              </a:lnSpc>
              <a:spcAft>
                <a:spcPts val="600"/>
              </a:spcAft>
            </a:pPr>
            <a:r>
              <a:rPr lang="en-US" sz="1400" dirty="0">
                <a:gradFill>
                  <a:gsLst>
                    <a:gs pos="2917">
                      <a:srgbClr val="292929"/>
                    </a:gs>
                    <a:gs pos="30000">
                      <a:srgbClr val="292929"/>
                    </a:gs>
                  </a:gsLst>
                  <a:lin ang="5400000" scaled="0"/>
                </a:gradFill>
              </a:rPr>
              <a:t>Everyone shares and can select from the same </a:t>
            </a:r>
            <a:r>
              <a:rPr lang="en-US" sz="1400" dirty="0" smtClean="0">
                <a:gradFill>
                  <a:gsLst>
                    <a:gs pos="2917">
                      <a:srgbClr val="292929"/>
                    </a:gs>
                    <a:gs pos="30000">
                      <a:srgbClr val="292929"/>
                    </a:gs>
                  </a:gsLst>
                  <a:lin ang="5400000" scaled="0"/>
                </a:gradFill>
              </a:rPr>
              <a:t>lists. For our example, we’ll take advantage of these pre-set lists of search terms.</a:t>
            </a:r>
            <a:endParaRPr lang="en-US" sz="1400" dirty="0">
              <a:gradFill>
                <a:gsLst>
                  <a:gs pos="2917">
                    <a:srgbClr val="292929"/>
                  </a:gs>
                  <a:gs pos="30000">
                    <a:srgbClr val="292929"/>
                  </a:gs>
                </a:gsLst>
                <a:lin ang="5400000" scaled="0"/>
              </a:gradFill>
            </a:endParaRPr>
          </a:p>
        </p:txBody>
      </p:sp>
      <p:sp>
        <p:nvSpPr>
          <p:cNvPr id="12" name="Rectangle 11"/>
          <p:cNvSpPr/>
          <p:nvPr/>
        </p:nvSpPr>
        <p:spPr bwMode="auto">
          <a:xfrm>
            <a:off x="4819979" y="5220996"/>
            <a:ext cx="602996" cy="207132"/>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40162602"/>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select the list of terms to listen for</a:t>
            </a:r>
            <a:endParaRPr lang="en-US" sz="40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014" t="1832" r="1289"/>
          <a:stretch/>
        </p:blipFill>
        <p:spPr>
          <a:xfrm>
            <a:off x="825466" y="1361661"/>
            <a:ext cx="4790661" cy="3969483"/>
          </a:xfrm>
          <a:prstGeom prst="rect">
            <a:avLst/>
          </a:prstGeom>
          <a:ln>
            <a:solidFill>
              <a:schemeClr val="bg1">
                <a:lumMod val="85000"/>
              </a:schemeClr>
            </a:solidFill>
          </a:ln>
        </p:spPr>
      </p:pic>
      <p:sp>
        <p:nvSpPr>
          <p:cNvPr id="7" name="Line Callout 1 (Accent Bar) 6"/>
          <p:cNvSpPr/>
          <p:nvPr/>
        </p:nvSpPr>
        <p:spPr bwMode="auto">
          <a:xfrm flipH="1">
            <a:off x="6302926" y="2451213"/>
            <a:ext cx="3023754" cy="674031"/>
          </a:xfrm>
          <a:prstGeom prst="accentCallout1">
            <a:avLst>
              <a:gd name="adj1" fmla="val 46996"/>
              <a:gd name="adj2" fmla="val 100691"/>
              <a:gd name="adj3" fmla="val 155870"/>
              <a:gd name="adj4" fmla="val 176114"/>
            </a:avLst>
          </a:prstGeom>
          <a:ln>
            <a:solidFill>
              <a:schemeClr val="accent5"/>
            </a:solidFill>
            <a:tailEnd type="diamond"/>
          </a:ln>
        </p:spPr>
        <p:txBody>
          <a:bodyPr wrap="square">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Choose the list of terms to listen for on social networks, and then </a:t>
            </a:r>
            <a:r>
              <a:rPr lang="en-US" sz="1400" dirty="0">
                <a:solidFill>
                  <a:srgbClr val="292929"/>
                </a:solidFill>
              </a:rPr>
              <a:t>choose </a:t>
            </a:r>
            <a:r>
              <a:rPr lang="en-US" sz="1400" b="1" dirty="0" smtClean="0">
                <a:gradFill>
                  <a:gsLst>
                    <a:gs pos="2917">
                      <a:srgbClr val="292929"/>
                    </a:gs>
                    <a:gs pos="30000">
                      <a:srgbClr val="292929"/>
                    </a:gs>
                  </a:gsLst>
                  <a:lin ang="5400000" scaled="0"/>
                </a:gradFill>
              </a:rPr>
              <a:t>Next</a:t>
            </a:r>
            <a:r>
              <a:rPr lang="en-US" sz="1400" dirty="0" smtClean="0">
                <a:gradFill>
                  <a:gsLst>
                    <a:gs pos="2917">
                      <a:srgbClr val="292929"/>
                    </a:gs>
                    <a:gs pos="30000">
                      <a:srgbClr val="292929"/>
                    </a:gs>
                  </a:gsLst>
                  <a:lin ang="5400000" scaled="0"/>
                </a:gradFill>
              </a:rPr>
              <a:t>.</a:t>
            </a:r>
          </a:p>
        </p:txBody>
      </p:sp>
      <p:sp>
        <p:nvSpPr>
          <p:cNvPr id="8" name="Rectangle 7"/>
          <p:cNvSpPr/>
          <p:nvPr/>
        </p:nvSpPr>
        <p:spPr bwMode="auto">
          <a:xfrm>
            <a:off x="4877854" y="5124012"/>
            <a:ext cx="602996" cy="207132"/>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61182513"/>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pick a chart</a:t>
            </a:r>
            <a:endParaRPr lang="en-US" sz="4000"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44" t="1780" r="1415" b="1367"/>
          <a:stretch/>
        </p:blipFill>
        <p:spPr>
          <a:xfrm>
            <a:off x="866897" y="1246910"/>
            <a:ext cx="4880759" cy="4061361"/>
          </a:xfrm>
          <a:prstGeom prst="rect">
            <a:avLst/>
          </a:prstGeom>
          <a:noFill/>
          <a:ln>
            <a:solidFill>
              <a:schemeClr val="bg1">
                <a:lumMod val="85000"/>
              </a:schemeClr>
            </a:solidFill>
          </a:ln>
        </p:spPr>
      </p:pic>
      <p:sp>
        <p:nvSpPr>
          <p:cNvPr id="4" name="Line Callout 1 (Accent Bar) 3"/>
          <p:cNvSpPr/>
          <p:nvPr/>
        </p:nvSpPr>
        <p:spPr bwMode="auto">
          <a:xfrm flipH="1">
            <a:off x="6456932" y="3355989"/>
            <a:ext cx="3023754" cy="674031"/>
          </a:xfrm>
          <a:prstGeom prst="accentCallout1">
            <a:avLst>
              <a:gd name="adj1" fmla="val 46996"/>
              <a:gd name="adj2" fmla="val 100691"/>
              <a:gd name="adj3" fmla="val -57030"/>
              <a:gd name="adj4" fmla="val 227112"/>
            </a:avLst>
          </a:prstGeom>
          <a:ln>
            <a:solidFill>
              <a:schemeClr val="accent5"/>
            </a:solidFill>
            <a:tailEnd type="diamond"/>
          </a:ln>
        </p:spPr>
        <p:txBody>
          <a:bodyPr wrap="square">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Choose the down arrow, and then select </a:t>
            </a:r>
            <a:r>
              <a:rPr lang="en-US" sz="1400" b="1" dirty="0" smtClean="0">
                <a:gradFill>
                  <a:gsLst>
                    <a:gs pos="2917">
                      <a:srgbClr val="292929"/>
                    </a:gs>
                    <a:gs pos="30000">
                      <a:srgbClr val="292929"/>
                    </a:gs>
                  </a:gsLst>
                  <a:lin ang="5400000" scaled="0"/>
                </a:gradFill>
              </a:rPr>
              <a:t>Analytics summary</a:t>
            </a:r>
            <a:r>
              <a:rPr lang="en-US" sz="1400" dirty="0" smtClean="0">
                <a:gradFill>
                  <a:gsLst>
                    <a:gs pos="2917">
                      <a:srgbClr val="292929"/>
                    </a:gs>
                    <a:gs pos="30000">
                      <a:srgbClr val="292929"/>
                    </a:gs>
                  </a:gsLst>
                  <a:lin ang="5400000" scaled="0"/>
                </a:gradFill>
              </a:rPr>
              <a:t>. Choose  </a:t>
            </a:r>
            <a:r>
              <a:rPr lang="en-US" sz="1400" b="1" dirty="0" smtClean="0">
                <a:gradFill>
                  <a:gsLst>
                    <a:gs pos="2917">
                      <a:srgbClr val="292929"/>
                    </a:gs>
                    <a:gs pos="30000">
                      <a:srgbClr val="292929"/>
                    </a:gs>
                  </a:gsLst>
                  <a:lin ang="5400000" scaled="0"/>
                </a:gradFill>
              </a:rPr>
              <a:t>Finish</a:t>
            </a:r>
            <a:r>
              <a:rPr lang="en-US" sz="1400" dirty="0" smtClean="0">
                <a:gradFill>
                  <a:gsLst>
                    <a:gs pos="2917">
                      <a:srgbClr val="292929"/>
                    </a:gs>
                    <a:gs pos="30000">
                      <a:srgbClr val="292929"/>
                    </a:gs>
                  </a:gsLst>
                  <a:lin ang="5400000" scaled="0"/>
                </a:gradFill>
              </a:rPr>
              <a:t>.</a:t>
            </a:r>
          </a:p>
        </p:txBody>
      </p:sp>
      <p:sp>
        <p:nvSpPr>
          <p:cNvPr id="3" name="TextBox 2"/>
          <p:cNvSpPr txBox="1"/>
          <p:nvPr/>
        </p:nvSpPr>
        <p:spPr>
          <a:xfrm>
            <a:off x="6246796" y="1337912"/>
            <a:ext cx="2704699" cy="1341906"/>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Because the charts give a good overview of the results of the search, we’ll pick the </a:t>
            </a:r>
            <a:r>
              <a:rPr lang="en-US" sz="1400" b="1" dirty="0" smtClean="0">
                <a:gradFill>
                  <a:gsLst>
                    <a:gs pos="2917">
                      <a:srgbClr val="292929"/>
                    </a:gs>
                    <a:gs pos="30000">
                      <a:srgbClr val="292929"/>
                    </a:gs>
                  </a:gsLst>
                  <a:lin ang="5400000" scaled="0"/>
                </a:gradFill>
              </a:rPr>
              <a:t>Analytics summary</a:t>
            </a:r>
            <a:r>
              <a:rPr lang="en-US" sz="1400" dirty="0" smtClean="0">
                <a:gradFill>
                  <a:gsLst>
                    <a:gs pos="2917">
                      <a:srgbClr val="292929"/>
                    </a:gs>
                    <a:gs pos="30000">
                      <a:srgbClr val="292929"/>
                    </a:gs>
                  </a:gsLst>
                  <a:lin ang="5400000" scaled="0"/>
                </a:gradFill>
              </a:rPr>
              <a:t>. </a:t>
            </a:r>
            <a:endParaRPr lang="en-US" sz="1400" dirty="0">
              <a:gradFill>
                <a:gsLst>
                  <a:gs pos="2917">
                    <a:srgbClr val="292929"/>
                  </a:gs>
                  <a:gs pos="30000">
                    <a:srgbClr val="292929"/>
                  </a:gs>
                </a:gsLst>
                <a:lin ang="5400000" scaled="0"/>
              </a:gradFill>
            </a:endParaRPr>
          </a:p>
          <a:p>
            <a:pPr>
              <a:lnSpc>
                <a:spcPct val="90000"/>
              </a:lnSpc>
              <a:spcAft>
                <a:spcPts val="600"/>
              </a:spcAft>
            </a:pPr>
            <a:endParaRPr lang="en-US" sz="1400" dirty="0" smtClean="0">
              <a:gradFill>
                <a:gsLst>
                  <a:gs pos="2917">
                    <a:schemeClr val="tx1"/>
                  </a:gs>
                  <a:gs pos="30000">
                    <a:schemeClr val="tx1"/>
                  </a:gs>
                </a:gsLst>
                <a:lin ang="5400000" scaled="0"/>
              </a:gradFill>
            </a:endParaRPr>
          </a:p>
        </p:txBody>
      </p:sp>
      <p:sp>
        <p:nvSpPr>
          <p:cNvPr id="6" name="Rectangle 5"/>
          <p:cNvSpPr/>
          <p:nvPr/>
        </p:nvSpPr>
        <p:spPr bwMode="auto">
          <a:xfrm>
            <a:off x="5000954" y="5101139"/>
            <a:ext cx="602996" cy="207132"/>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91141848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l</a:t>
            </a:r>
            <a:r>
              <a:rPr lang="en-US" sz="4000" dirty="0" smtClean="0"/>
              <a:t>everage social to grow your business</a:t>
            </a:r>
            <a:endParaRPr lang="en-US" sz="4000" dirty="0"/>
          </a:p>
        </p:txBody>
      </p:sp>
      <p:sp>
        <p:nvSpPr>
          <p:cNvPr id="4" name="Rectangle 3"/>
          <p:cNvSpPr/>
          <p:nvPr/>
        </p:nvSpPr>
        <p:spPr>
          <a:xfrm>
            <a:off x="500062" y="1523375"/>
            <a:ext cx="6157914" cy="307777"/>
          </a:xfrm>
          <a:prstGeom prst="rect">
            <a:avLst/>
          </a:prstGeom>
        </p:spPr>
        <p:txBody>
          <a:bodyPr wrap="square">
            <a:spAutoFit/>
          </a:bodyPr>
          <a:lstStyle/>
          <a:p>
            <a:r>
              <a:rPr lang="en-US" sz="1400" dirty="0">
                <a:gradFill>
                  <a:gsLst>
                    <a:gs pos="2917">
                      <a:schemeClr val="tx1"/>
                    </a:gs>
                    <a:gs pos="30000">
                      <a:schemeClr val="tx1"/>
                    </a:gs>
                  </a:gsLst>
                  <a:lin ang="5400000" scaled="0"/>
                </a:gradFill>
              </a:rPr>
              <a:t>“</a:t>
            </a:r>
            <a:r>
              <a:rPr lang="en-US" sz="1400" i="1" dirty="0">
                <a:gradFill>
                  <a:gsLst>
                    <a:gs pos="2917">
                      <a:schemeClr val="tx1"/>
                    </a:gs>
                    <a:gs pos="30000">
                      <a:schemeClr val="tx1"/>
                    </a:gs>
                  </a:gsLst>
                  <a:lin ang="5400000" scaled="0"/>
                </a:gradFill>
              </a:rPr>
              <a:t>78% o</a:t>
            </a:r>
            <a:r>
              <a:rPr lang="en-US" sz="1400" i="1" dirty="0" smtClean="0">
                <a:gradFill>
                  <a:gsLst>
                    <a:gs pos="2917">
                      <a:schemeClr val="tx1"/>
                    </a:gs>
                    <a:gs pos="30000">
                      <a:schemeClr val="tx1"/>
                    </a:gs>
                  </a:gsLst>
                  <a:lin ang="5400000" scaled="0"/>
                </a:gradFill>
              </a:rPr>
              <a:t>f salespeople </a:t>
            </a:r>
            <a:r>
              <a:rPr lang="en-US" sz="1400" i="1" dirty="0">
                <a:gradFill>
                  <a:gsLst>
                    <a:gs pos="2917">
                      <a:schemeClr val="tx1"/>
                    </a:gs>
                    <a:gs pos="30000">
                      <a:schemeClr val="tx1"/>
                    </a:gs>
                  </a:gsLst>
                  <a:lin ang="5400000" scaled="0"/>
                </a:gradFill>
              </a:rPr>
              <a:t>u</a:t>
            </a:r>
            <a:r>
              <a:rPr lang="en-US" sz="1400" i="1" dirty="0" smtClean="0">
                <a:gradFill>
                  <a:gsLst>
                    <a:gs pos="2917">
                      <a:schemeClr val="tx1"/>
                    </a:gs>
                    <a:gs pos="30000">
                      <a:schemeClr val="tx1"/>
                    </a:gs>
                  </a:gsLst>
                  <a:lin ang="5400000" scaled="0"/>
                </a:gradFill>
              </a:rPr>
              <a:t>sing </a:t>
            </a:r>
            <a:r>
              <a:rPr lang="en-US" sz="1400" i="1" dirty="0">
                <a:gradFill>
                  <a:gsLst>
                    <a:gs pos="2917">
                      <a:schemeClr val="tx1"/>
                    </a:gs>
                    <a:gs pos="30000">
                      <a:schemeClr val="tx1"/>
                    </a:gs>
                  </a:gsLst>
                  <a:lin ang="5400000" scaled="0"/>
                </a:gradFill>
              </a:rPr>
              <a:t>s</a:t>
            </a:r>
            <a:r>
              <a:rPr lang="en-US" sz="1400" i="1" dirty="0" smtClean="0">
                <a:gradFill>
                  <a:gsLst>
                    <a:gs pos="2917">
                      <a:schemeClr val="tx1"/>
                    </a:gs>
                    <a:gs pos="30000">
                      <a:schemeClr val="tx1"/>
                    </a:gs>
                  </a:gsLst>
                  <a:lin ang="5400000" scaled="0"/>
                </a:gradFill>
              </a:rPr>
              <a:t>ocial </a:t>
            </a:r>
            <a:r>
              <a:rPr lang="en-US" sz="1400" i="1" dirty="0">
                <a:gradFill>
                  <a:gsLst>
                    <a:gs pos="2917">
                      <a:schemeClr val="tx1"/>
                    </a:gs>
                    <a:gs pos="30000">
                      <a:schemeClr val="tx1"/>
                    </a:gs>
                  </a:gsLst>
                  <a:lin ang="5400000" scaled="0"/>
                </a:gradFill>
              </a:rPr>
              <a:t>m</a:t>
            </a:r>
            <a:r>
              <a:rPr lang="en-US" sz="1400" i="1" dirty="0" smtClean="0">
                <a:gradFill>
                  <a:gsLst>
                    <a:gs pos="2917">
                      <a:schemeClr val="tx1"/>
                    </a:gs>
                    <a:gs pos="30000">
                      <a:schemeClr val="tx1"/>
                    </a:gs>
                  </a:gsLst>
                  <a:lin ang="5400000" scaled="0"/>
                </a:gradFill>
              </a:rPr>
              <a:t>edia </a:t>
            </a:r>
            <a:r>
              <a:rPr lang="en-US" sz="1400" i="1" dirty="0">
                <a:gradFill>
                  <a:gsLst>
                    <a:gs pos="2917">
                      <a:schemeClr val="tx1"/>
                    </a:gs>
                    <a:gs pos="30000">
                      <a:schemeClr val="tx1"/>
                    </a:gs>
                  </a:gsLst>
                  <a:lin ang="5400000" scaled="0"/>
                </a:gradFill>
              </a:rPr>
              <a:t>o</a:t>
            </a:r>
            <a:r>
              <a:rPr lang="en-US" sz="1400" i="1" dirty="0" smtClean="0">
                <a:gradFill>
                  <a:gsLst>
                    <a:gs pos="2917">
                      <a:schemeClr val="tx1"/>
                    </a:gs>
                    <a:gs pos="30000">
                      <a:schemeClr val="tx1"/>
                    </a:gs>
                  </a:gsLst>
                  <a:lin ang="5400000" scaled="0"/>
                </a:gradFill>
              </a:rPr>
              <a:t>utsell </a:t>
            </a:r>
            <a:r>
              <a:rPr lang="en-US" sz="1400" i="1" dirty="0">
                <a:gradFill>
                  <a:gsLst>
                    <a:gs pos="2917">
                      <a:schemeClr val="tx1"/>
                    </a:gs>
                    <a:gs pos="30000">
                      <a:schemeClr val="tx1"/>
                    </a:gs>
                  </a:gsLst>
                  <a:lin ang="5400000" scaled="0"/>
                </a:gradFill>
              </a:rPr>
              <a:t>t</a:t>
            </a:r>
            <a:r>
              <a:rPr lang="en-US" sz="1400" i="1" dirty="0" smtClean="0">
                <a:gradFill>
                  <a:gsLst>
                    <a:gs pos="2917">
                      <a:schemeClr val="tx1"/>
                    </a:gs>
                    <a:gs pos="30000">
                      <a:schemeClr val="tx1"/>
                    </a:gs>
                  </a:gsLst>
                  <a:lin ang="5400000" scaled="0"/>
                </a:gradFill>
              </a:rPr>
              <a:t>heir </a:t>
            </a:r>
            <a:r>
              <a:rPr lang="en-US" sz="1400" i="1" dirty="0">
                <a:gradFill>
                  <a:gsLst>
                    <a:gs pos="2917">
                      <a:schemeClr val="tx1"/>
                    </a:gs>
                    <a:gs pos="30000">
                      <a:schemeClr val="tx1"/>
                    </a:gs>
                  </a:gsLst>
                  <a:lin ang="5400000" scaled="0"/>
                </a:gradFill>
              </a:rPr>
              <a:t>p</a:t>
            </a:r>
            <a:r>
              <a:rPr lang="en-US" sz="1400" i="1" dirty="0" smtClean="0">
                <a:gradFill>
                  <a:gsLst>
                    <a:gs pos="2917">
                      <a:schemeClr val="tx1"/>
                    </a:gs>
                    <a:gs pos="30000">
                      <a:schemeClr val="tx1"/>
                    </a:gs>
                  </a:gsLst>
                  <a:lin ang="5400000" scaled="0"/>
                </a:gradFill>
              </a:rPr>
              <a:t>eers</a:t>
            </a:r>
            <a:r>
              <a:rPr lang="en-US" sz="1400" i="1" dirty="0">
                <a:gradFill>
                  <a:gsLst>
                    <a:gs pos="2917">
                      <a:schemeClr val="tx1"/>
                    </a:gs>
                    <a:gs pos="30000">
                      <a:schemeClr val="tx1"/>
                    </a:gs>
                  </a:gsLst>
                  <a:lin ang="5400000" scaled="0"/>
                </a:gradFill>
              </a:rPr>
              <a:t>” </a:t>
            </a:r>
            <a:r>
              <a:rPr lang="en-US" sz="1400" i="1" dirty="0" smtClean="0">
                <a:gradFill>
                  <a:gsLst>
                    <a:gs pos="2917">
                      <a:schemeClr val="tx1"/>
                    </a:gs>
                    <a:gs pos="30000">
                      <a:schemeClr val="tx1"/>
                    </a:gs>
                  </a:gsLst>
                  <a:lin ang="5400000" scaled="0"/>
                </a:gradFill>
              </a:rPr>
              <a:t>– </a:t>
            </a:r>
            <a:r>
              <a:rPr lang="en-US" sz="1400" i="1" dirty="0" smtClean="0">
                <a:gradFill>
                  <a:gsLst>
                    <a:gs pos="2917">
                      <a:schemeClr val="tx1"/>
                    </a:gs>
                    <a:gs pos="30000">
                      <a:schemeClr val="tx1"/>
                    </a:gs>
                  </a:gsLst>
                  <a:lin ang="5400000" scaled="0"/>
                </a:gradFill>
                <a:hlinkClick r:id="rId2"/>
              </a:rPr>
              <a:t>Forbes article</a:t>
            </a:r>
            <a:endParaRPr lang="en-US" sz="1400" i="1" dirty="0">
              <a:gradFill>
                <a:gsLst>
                  <a:gs pos="2917">
                    <a:schemeClr val="tx1"/>
                  </a:gs>
                  <a:gs pos="30000">
                    <a:schemeClr val="tx1"/>
                  </a:gs>
                </a:gsLst>
                <a:lin ang="5400000" scaled="0"/>
              </a:gradFill>
            </a:endParaRPr>
          </a:p>
        </p:txBody>
      </p:sp>
      <p:sp>
        <p:nvSpPr>
          <p:cNvPr id="6" name="Rectangle 5"/>
          <p:cNvSpPr/>
          <p:nvPr/>
        </p:nvSpPr>
        <p:spPr>
          <a:xfrm>
            <a:off x="584587" y="2026248"/>
            <a:ext cx="2994432" cy="3985706"/>
          </a:xfrm>
          <a:prstGeom prst="rect">
            <a:avLst/>
          </a:prstGeom>
        </p:spPr>
        <p:txBody>
          <a:bodyPr wrap="square">
            <a:spAutoFit/>
          </a:bodyPr>
          <a:lstStyle/>
          <a:p>
            <a:r>
              <a:rPr lang="en-US" sz="1400" dirty="0">
                <a:gradFill>
                  <a:gsLst>
                    <a:gs pos="2917">
                      <a:schemeClr val="tx1"/>
                    </a:gs>
                    <a:gs pos="30000">
                      <a:schemeClr val="tx1"/>
                    </a:gs>
                  </a:gsLst>
                  <a:lin ang="5400000" scaled="0"/>
                </a:gradFill>
              </a:rPr>
              <a:t>Social networks like Facebook and Twitter have grown at a staggering pace – and that means millions of people are online and connected at any given moment.</a:t>
            </a:r>
          </a:p>
          <a:p>
            <a:pPr>
              <a:spcBef>
                <a:spcPts val="600"/>
              </a:spcBef>
            </a:pPr>
            <a:r>
              <a:rPr lang="en-US" sz="1400" dirty="0">
                <a:gradFill>
                  <a:gsLst>
                    <a:gs pos="2917">
                      <a:schemeClr val="tx1"/>
                    </a:gs>
                    <a:gs pos="30000">
                      <a:schemeClr val="tx1"/>
                    </a:gs>
                  </a:gsLst>
                  <a:lin ang="5400000" scaled="0"/>
                </a:gradFill>
              </a:rPr>
              <a:t>As fast as someone can grab a smartphone and start typing, people can air their opinions about your products or organization.</a:t>
            </a:r>
          </a:p>
          <a:p>
            <a:pPr>
              <a:spcBef>
                <a:spcPts val="600"/>
              </a:spcBef>
            </a:pPr>
            <a:r>
              <a:rPr lang="en-US" sz="1400" dirty="0">
                <a:gradFill>
                  <a:gsLst>
                    <a:gs pos="2917">
                      <a:schemeClr val="tx1"/>
                    </a:gs>
                    <a:gs pos="30000">
                      <a:schemeClr val="tx1"/>
                    </a:gs>
                  </a:gsLst>
                  <a:lin ang="5400000" scaled="0"/>
                </a:gradFill>
              </a:rPr>
              <a:t>How do you stay on top of what people are saying, so that you can build their loyalty and win their business</a:t>
            </a:r>
            <a:r>
              <a:rPr lang="en-US" sz="1400" dirty="0" smtClean="0">
                <a:gradFill>
                  <a:gsLst>
                    <a:gs pos="2917">
                      <a:schemeClr val="tx1"/>
                    </a:gs>
                    <a:gs pos="30000">
                      <a:schemeClr val="tx1"/>
                    </a:gs>
                  </a:gsLst>
                  <a:lin ang="5400000" scaled="0"/>
                </a:gradFill>
              </a:rPr>
              <a:t>?</a:t>
            </a:r>
          </a:p>
          <a:p>
            <a:pPr>
              <a:spcBef>
                <a:spcPts val="600"/>
              </a:spcBef>
            </a:pPr>
            <a:r>
              <a:rPr lang="en-US" sz="1400" dirty="0"/>
              <a:t>Because to win people’s business and retain their loyalty, you need to know what they really think, and take the right </a:t>
            </a:r>
            <a:r>
              <a:rPr lang="en-US" sz="1400" dirty="0" smtClean="0"/>
              <a:t>action.</a:t>
            </a:r>
            <a:endParaRPr lang="en-US" sz="1400" dirty="0">
              <a:gradFill>
                <a:gsLst>
                  <a:gs pos="2917">
                    <a:schemeClr val="tx1"/>
                  </a:gs>
                  <a:gs pos="30000">
                    <a:schemeClr val="tx1"/>
                  </a:gs>
                </a:gsLst>
                <a:lin ang="5400000" scaled="0"/>
              </a:gradFill>
            </a:endParaRPr>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97" t="12728" r="47803" b="29271"/>
          <a:stretch/>
        </p:blipFill>
        <p:spPr bwMode="auto">
          <a:xfrm>
            <a:off x="4458945" y="2279713"/>
            <a:ext cx="4556653" cy="2237696"/>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028492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9" y="295274"/>
            <a:ext cx="9418626" cy="553998"/>
          </a:xfrm>
        </p:spPr>
        <p:txBody>
          <a:bodyPr/>
          <a:lstStyle/>
          <a:p>
            <a:r>
              <a:rPr lang="en-US" sz="4000" dirty="0"/>
              <a:t>s</a:t>
            </a:r>
            <a:r>
              <a:rPr lang="en-US" sz="4000" dirty="0" smtClean="0"/>
              <a:t>ave the dashboard and close</a:t>
            </a:r>
            <a:endParaRPr lang="en-US" sz="4000" dirty="0"/>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19826" y="1250656"/>
            <a:ext cx="5545167" cy="1378902"/>
          </a:xfrm>
          <a:prstGeom prst="rect">
            <a:avLst/>
          </a:prstGeom>
          <a:ln>
            <a:solidFill>
              <a:schemeClr val="bg1">
                <a:lumMod val="85000"/>
              </a:schemeClr>
            </a:solidFill>
          </a:ln>
        </p:spPr>
      </p:pic>
      <p:sp>
        <p:nvSpPr>
          <p:cNvPr id="4" name="Line Callout 1 (Accent Bar) 3"/>
          <p:cNvSpPr/>
          <p:nvPr/>
        </p:nvSpPr>
        <p:spPr bwMode="auto">
          <a:xfrm flipH="1">
            <a:off x="3871874" y="3080559"/>
            <a:ext cx="2772384" cy="944874"/>
          </a:xfrm>
          <a:prstGeom prst="accentCallout1">
            <a:avLst>
              <a:gd name="adj1" fmla="val 34314"/>
              <a:gd name="adj2" fmla="val 98419"/>
              <a:gd name="adj3" fmla="val -129598"/>
              <a:gd name="adj4" fmla="val 164996"/>
            </a:avLst>
          </a:prstGeom>
          <a:ln>
            <a:solidFill>
              <a:schemeClr val="accent5"/>
            </a:solidFill>
            <a:tailEnd type="diamond"/>
          </a:ln>
        </p:spPr>
        <p:txBody>
          <a:bodyPr wrap="square">
            <a:spAutoFit/>
          </a:bodyPr>
          <a:lstStyle/>
          <a:p>
            <a:pPr>
              <a:lnSpc>
                <a:spcPct val="90000"/>
              </a:lnSpc>
              <a:spcAft>
                <a:spcPts val="600"/>
              </a:spcAft>
            </a:pPr>
            <a:r>
              <a:rPr lang="en-US" sz="1400" dirty="0" smtClean="0">
                <a:solidFill>
                  <a:srgbClr val="292929"/>
                </a:solidFill>
              </a:rPr>
              <a:t>Choose </a:t>
            </a:r>
            <a:r>
              <a:rPr lang="en-US" sz="1400" b="1" dirty="0" smtClean="0">
                <a:gradFill>
                  <a:gsLst>
                    <a:gs pos="2917">
                      <a:srgbClr val="292929"/>
                    </a:gs>
                    <a:gs pos="30000">
                      <a:srgbClr val="292929"/>
                    </a:gs>
                  </a:gsLst>
                  <a:lin ang="5400000" scaled="0"/>
                </a:gradFill>
              </a:rPr>
              <a:t>Save</a:t>
            </a:r>
            <a:r>
              <a:rPr lang="en-US" sz="1400" dirty="0" smtClean="0">
                <a:gradFill>
                  <a:gsLst>
                    <a:gs pos="2917">
                      <a:srgbClr val="292929"/>
                    </a:gs>
                    <a:gs pos="30000">
                      <a:srgbClr val="292929"/>
                    </a:gs>
                  </a:gsLst>
                  <a:lin ang="5400000" scaled="0"/>
                </a:gradFill>
              </a:rPr>
              <a:t>, and then </a:t>
            </a:r>
            <a:r>
              <a:rPr lang="en-US" sz="1400" dirty="0">
                <a:solidFill>
                  <a:srgbClr val="292929"/>
                </a:solidFill>
              </a:rPr>
              <a:t>choose</a:t>
            </a:r>
            <a:r>
              <a:rPr lang="en-US" sz="1400" dirty="0" smtClean="0">
                <a:gradFill>
                  <a:gsLst>
                    <a:gs pos="2917">
                      <a:srgbClr val="292929"/>
                    </a:gs>
                    <a:gs pos="30000">
                      <a:srgbClr val="292929"/>
                    </a:gs>
                  </a:gsLst>
                  <a:lin ang="5400000" scaled="0"/>
                </a:gradFill>
              </a:rPr>
              <a:t> </a:t>
            </a:r>
            <a:r>
              <a:rPr lang="en-US" sz="1400" b="1" dirty="0" smtClean="0">
                <a:gradFill>
                  <a:gsLst>
                    <a:gs pos="2917">
                      <a:srgbClr val="292929"/>
                    </a:gs>
                    <a:gs pos="30000">
                      <a:srgbClr val="292929"/>
                    </a:gs>
                  </a:gsLst>
                  <a:lin ang="5400000" scaled="0"/>
                </a:gradFill>
              </a:rPr>
              <a:t>Close</a:t>
            </a:r>
            <a:r>
              <a:rPr lang="en-US" sz="1400" dirty="0" smtClean="0">
                <a:gradFill>
                  <a:gsLst>
                    <a:gs pos="2917">
                      <a:srgbClr val="292929"/>
                    </a:gs>
                    <a:gs pos="30000">
                      <a:srgbClr val="292929"/>
                    </a:gs>
                  </a:gsLst>
                  <a:lin ang="5400000" scaled="0"/>
                </a:gradFill>
              </a:rPr>
              <a:t>.</a:t>
            </a:r>
          </a:p>
          <a:p>
            <a:pPr>
              <a:lnSpc>
                <a:spcPct val="90000"/>
              </a:lnSpc>
              <a:spcAft>
                <a:spcPts val="600"/>
              </a:spcAft>
            </a:pPr>
            <a:r>
              <a:rPr lang="en-US" sz="1400" dirty="0" smtClean="0">
                <a:gradFill>
                  <a:gsLst>
                    <a:gs pos="2917">
                      <a:srgbClr val="292929"/>
                    </a:gs>
                    <a:gs pos="30000">
                      <a:srgbClr val="292929"/>
                    </a:gs>
                  </a:gsLst>
                  <a:lin ang="5400000" scaled="0"/>
                </a:gradFill>
              </a:rPr>
              <a:t>(Remember to </a:t>
            </a:r>
            <a:r>
              <a:rPr lang="en-US" sz="1400" dirty="0">
                <a:solidFill>
                  <a:srgbClr val="292929"/>
                </a:solidFill>
              </a:rPr>
              <a:t>choose </a:t>
            </a:r>
            <a:r>
              <a:rPr lang="en-US" sz="1400" b="1" dirty="0" smtClean="0">
                <a:gradFill>
                  <a:gsLst>
                    <a:gs pos="2917">
                      <a:srgbClr val="292929"/>
                    </a:gs>
                    <a:gs pos="30000">
                      <a:srgbClr val="292929"/>
                    </a:gs>
                  </a:gsLst>
                  <a:lin ang="5400000" scaled="0"/>
                </a:gradFill>
              </a:rPr>
              <a:t>Save</a:t>
            </a:r>
            <a:r>
              <a:rPr lang="en-US" sz="1400" dirty="0" smtClean="0">
                <a:gradFill>
                  <a:gsLst>
                    <a:gs pos="2917">
                      <a:srgbClr val="292929"/>
                    </a:gs>
                    <a:gs pos="30000">
                      <a:srgbClr val="292929"/>
                    </a:gs>
                  </a:gsLst>
                  <a:lin ang="5400000" scaled="0"/>
                </a:gradFill>
              </a:rPr>
              <a:t>, or you’ll lose your changes.)</a:t>
            </a:r>
          </a:p>
        </p:txBody>
      </p:sp>
      <p:sp>
        <p:nvSpPr>
          <p:cNvPr id="7" name="TextBox 6"/>
          <p:cNvSpPr txBox="1"/>
          <p:nvPr/>
        </p:nvSpPr>
        <p:spPr>
          <a:xfrm>
            <a:off x="1638642" y="1544503"/>
            <a:ext cx="457200"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solidFill>
                  <a:srgbClr val="FF8C00"/>
                </a:solidFill>
              </a:rPr>
              <a:t>1</a:t>
            </a:r>
          </a:p>
        </p:txBody>
      </p:sp>
      <p:sp>
        <p:nvSpPr>
          <p:cNvPr id="8" name="TextBox 7"/>
          <p:cNvSpPr txBox="1"/>
          <p:nvPr/>
        </p:nvSpPr>
        <p:spPr>
          <a:xfrm>
            <a:off x="2015126" y="1544503"/>
            <a:ext cx="457200" cy="489365"/>
          </a:xfrm>
          <a:prstGeom prst="rect">
            <a:avLst/>
          </a:prstGeom>
          <a:noFill/>
        </p:spPr>
        <p:txBody>
          <a:bodyPr wrap="square" lIns="182880" tIns="146304" rIns="182880" bIns="146304" rtlCol="0">
            <a:spAutoFit/>
          </a:bodyPr>
          <a:lstStyle/>
          <a:p>
            <a:pPr>
              <a:lnSpc>
                <a:spcPct val="90000"/>
              </a:lnSpc>
              <a:spcAft>
                <a:spcPts val="600"/>
              </a:spcAft>
            </a:pPr>
            <a:r>
              <a:rPr lang="en-US" sz="1400" b="1" dirty="0" smtClean="0">
                <a:solidFill>
                  <a:srgbClr val="FF8C00"/>
                </a:solidFill>
              </a:rPr>
              <a:t>2</a:t>
            </a:r>
          </a:p>
        </p:txBody>
      </p:sp>
    </p:spTree>
    <p:extLst>
      <p:ext uri="{BB962C8B-B14F-4D97-AF65-F5344CB8AC3E}">
        <p14:creationId xmlns:p14="http://schemas.microsoft.com/office/powerpoint/2010/main" val="160559582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g</a:t>
            </a:r>
            <a:r>
              <a:rPr lang="en-US" sz="4000" dirty="0" smtClean="0"/>
              <a:t>et a quick snapshot of trends</a:t>
            </a:r>
            <a:endParaRPr lang="en-US" sz="4000" dirty="0"/>
          </a:p>
        </p:txBody>
      </p:sp>
      <p:sp>
        <p:nvSpPr>
          <p:cNvPr id="4" name="TextBox 3"/>
          <p:cNvSpPr txBox="1"/>
          <p:nvPr/>
        </p:nvSpPr>
        <p:spPr>
          <a:xfrm>
            <a:off x="6246796" y="1337912"/>
            <a:ext cx="2877953" cy="2311402"/>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Depending on your search terms, it only takes a moment to see updated data in your Social Listening charts.</a:t>
            </a:r>
          </a:p>
          <a:p>
            <a:pPr>
              <a:lnSpc>
                <a:spcPct val="90000"/>
              </a:lnSpc>
              <a:spcAft>
                <a:spcPts val="600"/>
              </a:spcAft>
            </a:pPr>
            <a:r>
              <a:rPr lang="en-US" sz="1400" dirty="0" smtClean="0">
                <a:gradFill>
                  <a:gsLst>
                    <a:gs pos="2917">
                      <a:srgbClr val="292929"/>
                    </a:gs>
                    <a:gs pos="30000">
                      <a:srgbClr val="292929"/>
                    </a:gs>
                  </a:gsLst>
                  <a:lin ang="5400000" scaled="0"/>
                </a:gradFill>
              </a:rPr>
              <a:t>To get a quick snapshot that shows how your search terms are trending each time you sign in, choose </a:t>
            </a:r>
            <a:r>
              <a:rPr lang="en-US" sz="1400" b="1" dirty="0" smtClean="0">
                <a:gradFill>
                  <a:gsLst>
                    <a:gs pos="2917">
                      <a:srgbClr val="292929"/>
                    </a:gs>
                    <a:gs pos="30000">
                      <a:srgbClr val="292929"/>
                    </a:gs>
                  </a:gsLst>
                  <a:lin ang="5400000" scaled="0"/>
                </a:gradFill>
              </a:rPr>
              <a:t>Set as default</a:t>
            </a:r>
            <a:r>
              <a:rPr lang="en-US" sz="1400" dirty="0">
                <a:gradFill>
                  <a:gsLst>
                    <a:gs pos="2917">
                      <a:srgbClr val="292929"/>
                    </a:gs>
                    <a:gs pos="30000">
                      <a:srgbClr val="292929"/>
                    </a:gs>
                  </a:gsLst>
                  <a:lin ang="5400000" scaled="0"/>
                </a:gradFill>
              </a:rPr>
              <a:t> </a:t>
            </a:r>
            <a:r>
              <a:rPr lang="en-US" sz="1400" dirty="0" smtClean="0">
                <a:gradFill>
                  <a:gsLst>
                    <a:gs pos="2917">
                      <a:srgbClr val="292929"/>
                    </a:gs>
                    <a:gs pos="30000">
                      <a:srgbClr val="292929"/>
                    </a:gs>
                  </a:gsLst>
                  <a:lin ang="5400000" scaled="0"/>
                </a:gradFill>
              </a:rPr>
              <a:t>(it’s at the top of the screen, on the command bar).</a:t>
            </a:r>
          </a:p>
        </p:txBody>
      </p:sp>
      <p:pic>
        <p:nvPicPr>
          <p:cNvPr id="8" name="Picture 7"/>
          <p:cNvPicPr>
            <a:picLocks noChangeAspect="1"/>
          </p:cNvPicPr>
          <p:nvPr/>
        </p:nvPicPr>
        <p:blipFill rotWithShape="1">
          <a:blip r:embed="rId3"/>
          <a:srcRect l="948" t="14339" r="58378" b="45862"/>
          <a:stretch/>
        </p:blipFill>
        <p:spPr>
          <a:xfrm>
            <a:off x="6695116" y="4121600"/>
            <a:ext cx="2646861" cy="1802950"/>
          </a:xfrm>
          <a:prstGeom prst="rect">
            <a:avLst/>
          </a:prstGeom>
          <a:ln>
            <a:solidFill>
              <a:schemeClr val="bg1">
                <a:lumMod val="85000"/>
              </a:schemeClr>
            </a:solidFill>
          </a:ln>
        </p:spPr>
      </p:pic>
      <p:sp>
        <p:nvSpPr>
          <p:cNvPr id="9" name="Rectangle 8"/>
          <p:cNvSpPr/>
          <p:nvPr/>
        </p:nvSpPr>
        <p:spPr bwMode="auto">
          <a:xfrm>
            <a:off x="8812271" y="4647345"/>
            <a:ext cx="529705" cy="203808"/>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r="7620"/>
          <a:stretch/>
        </p:blipFill>
        <p:spPr>
          <a:xfrm>
            <a:off x="398474" y="1417752"/>
            <a:ext cx="5630173" cy="2963747"/>
          </a:xfrm>
          <a:prstGeom prst="rect">
            <a:avLst/>
          </a:prstGeom>
          <a:ln>
            <a:solidFill>
              <a:schemeClr val="bg1">
                <a:lumMod val="85000"/>
              </a:schemeClr>
            </a:solidFill>
          </a:ln>
        </p:spPr>
      </p:pic>
      <p:sp>
        <p:nvSpPr>
          <p:cNvPr id="11" name="Line Callout 1 (Accent Bar) 10"/>
          <p:cNvSpPr/>
          <p:nvPr/>
        </p:nvSpPr>
        <p:spPr bwMode="auto">
          <a:xfrm flipH="1">
            <a:off x="3532757" y="5250519"/>
            <a:ext cx="3023754" cy="789447"/>
          </a:xfrm>
          <a:prstGeom prst="accentCallout1">
            <a:avLst>
              <a:gd name="adj1" fmla="val 22973"/>
              <a:gd name="adj2" fmla="val 6504"/>
              <a:gd name="adj3" fmla="val -54063"/>
              <a:gd name="adj4" fmla="val -71513"/>
            </a:avLst>
          </a:prstGeom>
          <a:ln>
            <a:solidFill>
              <a:schemeClr val="accent5"/>
            </a:solidFill>
            <a:tailEnd type="diamond"/>
          </a:ln>
        </p:spPr>
        <p:txBody>
          <a:bodyPr wrap="square">
            <a:spAutoFit/>
          </a:bodyPr>
          <a:lstStyle/>
          <a:p>
            <a:pPr>
              <a:lnSpc>
                <a:spcPct val="90000"/>
              </a:lnSpc>
              <a:spcBef>
                <a:spcPts val="600"/>
              </a:spcBef>
              <a:spcAft>
                <a:spcPts val="600"/>
              </a:spcAft>
            </a:pPr>
            <a:r>
              <a:rPr lang="en-US" sz="1400" b="1" dirty="0" smtClean="0">
                <a:gradFill>
                  <a:gsLst>
                    <a:gs pos="2917">
                      <a:srgbClr val="292929"/>
                    </a:gs>
                    <a:gs pos="30000">
                      <a:srgbClr val="292929"/>
                    </a:gs>
                  </a:gsLst>
                  <a:lin ang="5400000" scaled="0"/>
                </a:gradFill>
              </a:rPr>
              <a:t>Tip for CRM admins</a:t>
            </a:r>
          </a:p>
          <a:p>
            <a:pPr>
              <a:lnSpc>
                <a:spcPct val="90000"/>
              </a:lnSpc>
              <a:spcBef>
                <a:spcPts val="300"/>
              </a:spcBef>
              <a:spcAft>
                <a:spcPts val="600"/>
              </a:spcAft>
            </a:pPr>
            <a:r>
              <a:rPr lang="en-US" sz="1400" dirty="0" smtClean="0">
                <a:gradFill>
                  <a:gsLst>
                    <a:gs pos="2917">
                      <a:srgbClr val="292929"/>
                    </a:gs>
                    <a:gs pos="30000">
                      <a:srgbClr val="292929"/>
                    </a:gs>
                  </a:gsLst>
                  <a:lin ang="5400000" scaled="0"/>
                </a:gradFill>
              </a:rPr>
              <a:t>Choose </a:t>
            </a:r>
            <a:r>
              <a:rPr lang="en-US" sz="1400" b="1" dirty="0" smtClean="0">
                <a:gradFill>
                  <a:gsLst>
                    <a:gs pos="2917">
                      <a:srgbClr val="292929"/>
                    </a:gs>
                    <a:gs pos="30000">
                      <a:srgbClr val="292929"/>
                    </a:gs>
                  </a:gsLst>
                  <a:lin ang="5400000" scaled="0"/>
                </a:gradFill>
              </a:rPr>
              <a:t>Publish</a:t>
            </a:r>
            <a:r>
              <a:rPr lang="en-US" sz="1400" dirty="0" smtClean="0">
                <a:gradFill>
                  <a:gsLst>
                    <a:gs pos="2917">
                      <a:srgbClr val="292929"/>
                    </a:gs>
                    <a:gs pos="30000">
                      <a:srgbClr val="292929"/>
                    </a:gs>
                  </a:gsLst>
                  <a:lin ang="5400000" scaled="0"/>
                </a:gradFill>
              </a:rPr>
              <a:t> so that </a:t>
            </a:r>
            <a:br>
              <a:rPr lang="en-US" sz="1400" dirty="0" smtClean="0">
                <a:gradFill>
                  <a:gsLst>
                    <a:gs pos="2917">
                      <a:srgbClr val="292929"/>
                    </a:gs>
                    <a:gs pos="30000">
                      <a:srgbClr val="292929"/>
                    </a:gs>
                  </a:gsLst>
                  <a:lin ang="5400000" scaled="0"/>
                </a:gradFill>
              </a:rPr>
            </a:br>
            <a:r>
              <a:rPr lang="en-US" sz="1400" dirty="0" smtClean="0">
                <a:gradFill>
                  <a:gsLst>
                    <a:gs pos="2917">
                      <a:srgbClr val="292929"/>
                    </a:gs>
                    <a:gs pos="30000">
                      <a:srgbClr val="292929"/>
                    </a:gs>
                  </a:gsLst>
                  <a:lin ang="5400000" scaled="0"/>
                </a:gradFill>
              </a:rPr>
              <a:t>others can use the dashboard.</a:t>
            </a:r>
          </a:p>
        </p:txBody>
      </p:sp>
    </p:spTree>
    <p:extLst>
      <p:ext uri="{BB962C8B-B14F-4D97-AF65-F5344CB8AC3E}">
        <p14:creationId xmlns:p14="http://schemas.microsoft.com/office/powerpoint/2010/main" val="204546332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11" name="Text Placeholder 3"/>
          <p:cNvSpPr>
            <a:spLocks noGrp="1"/>
          </p:cNvSpPr>
          <p:nvPr/>
        </p:nvSpPr>
        <p:spPr>
          <a:xfrm>
            <a:off x="475260" y="1762845"/>
            <a:ext cx="5591891" cy="387798"/>
          </a:xfrm>
          <a:prstGeom prst="rect">
            <a:avLst/>
          </a:prstGeom>
        </p:spPr>
        <p:txBody>
          <a:bodyPr vert="horz" wrap="square" lIns="146289" tIns="0" rIns="146289" bIns="0" rtlCol="0">
            <a:spAutoFit/>
          </a:bodyPr>
          <a:lst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400" b="0" dirty="0">
                <a:gradFill>
                  <a:gsLst>
                    <a:gs pos="2917">
                      <a:srgbClr val="292929"/>
                    </a:gs>
                    <a:gs pos="30000">
                      <a:srgbClr val="292929"/>
                    </a:gs>
                  </a:gsLst>
                  <a:lin ang="5400000" scaled="0"/>
                </a:gradFill>
                <a:latin typeface="+mn-lt"/>
              </a:rPr>
              <a:t>For our next example, see </a:t>
            </a:r>
            <a:r>
              <a:rPr lang="en-US" sz="1400" b="0" dirty="0" smtClean="0">
                <a:gradFill>
                  <a:gsLst>
                    <a:gs pos="2917">
                      <a:srgbClr val="292929"/>
                    </a:gs>
                    <a:gs pos="30000">
                      <a:srgbClr val="292929"/>
                    </a:gs>
                  </a:gsLst>
                  <a:lin ang="5400000" scaled="0"/>
                </a:gradFill>
                <a:latin typeface="+mn-lt"/>
              </a:rPr>
              <a:t>how to </a:t>
            </a:r>
            <a:r>
              <a:rPr lang="en-US" sz="1400" b="0" dirty="0">
                <a:gradFill>
                  <a:gsLst>
                    <a:gs pos="2917">
                      <a:srgbClr val="292929"/>
                    </a:gs>
                    <a:gs pos="30000">
                      <a:srgbClr val="292929"/>
                    </a:gs>
                  </a:gsLst>
                  <a:lin ang="5400000" scaled="0"/>
                </a:gradFill>
                <a:latin typeface="+mn-lt"/>
              </a:rPr>
              <a:t>add the Analytics summary to the account form.</a:t>
            </a:r>
          </a:p>
        </p:txBody>
      </p:sp>
      <p:sp>
        <p:nvSpPr>
          <p:cNvPr id="10" name="Title 2"/>
          <p:cNvSpPr>
            <a:spLocks noGrp="1"/>
          </p:cNvSpPr>
          <p:nvPr>
            <p:ph type="title"/>
          </p:nvPr>
        </p:nvSpPr>
        <p:spPr>
          <a:xfrm>
            <a:off x="408851" y="190401"/>
            <a:ext cx="5713269" cy="1107996"/>
          </a:xfrm>
        </p:spPr>
        <p:txBody>
          <a:bodyPr vert="horz" wrap="square" lIns="146289" tIns="0" rIns="146289" bIns="0" rtlCol="0" anchor="t">
            <a:spAutoFit/>
          </a:bodyPr>
          <a:lstStyle/>
          <a:p>
            <a:r>
              <a:rPr lang="en-US" sz="4000" dirty="0"/>
              <a:t>add a chart to an account form</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06" r="1870" b="30198"/>
          <a:stretch/>
        </p:blipFill>
        <p:spPr bwMode="auto">
          <a:xfrm>
            <a:off x="597766" y="2487633"/>
            <a:ext cx="5335441" cy="2275941"/>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3" name="Rectangle 2"/>
          <p:cNvSpPr/>
          <p:nvPr/>
        </p:nvSpPr>
        <p:spPr bwMode="auto">
          <a:xfrm>
            <a:off x="3300234" y="3758252"/>
            <a:ext cx="932440" cy="293023"/>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3366564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g</a:t>
            </a:r>
            <a:r>
              <a:rPr lang="en-US" sz="4000" dirty="0" smtClean="0"/>
              <a:t>o to accounts</a:t>
            </a:r>
            <a:endParaRPr lang="en-US" sz="4000" dirty="0"/>
          </a:p>
        </p:txBody>
      </p:sp>
      <p:sp>
        <p:nvSpPr>
          <p:cNvPr id="3" name="TextBox 2"/>
          <p:cNvSpPr txBox="1"/>
          <p:nvPr/>
        </p:nvSpPr>
        <p:spPr>
          <a:xfrm>
            <a:off x="4645510" y="1465498"/>
            <a:ext cx="3122442"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On the nav bar, </a:t>
            </a:r>
            <a:r>
              <a:rPr lang="en-US" dirty="0" smtClean="0"/>
              <a:t>choose the </a:t>
            </a:r>
            <a:r>
              <a:rPr lang="en-US" dirty="0"/>
              <a:t/>
            </a:r>
            <a:br>
              <a:rPr lang="en-US" dirty="0"/>
            </a:br>
            <a:r>
              <a:rPr lang="en-US" b="1" dirty="0"/>
              <a:t>Microsoft Dynamics CRM </a:t>
            </a:r>
            <a:r>
              <a:rPr lang="en-US" dirty="0" smtClean="0"/>
              <a:t>logo.</a:t>
            </a:r>
            <a:endParaRPr lang="en-US" dirty="0"/>
          </a:p>
        </p:txBody>
      </p:sp>
      <p:sp>
        <p:nvSpPr>
          <p:cNvPr id="6" name="TextBox 5"/>
          <p:cNvSpPr txBox="1"/>
          <p:nvPr/>
        </p:nvSpPr>
        <p:spPr>
          <a:xfrm>
            <a:off x="4253348" y="1364070"/>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7" name="TextBox 6"/>
          <p:cNvSpPr txBox="1"/>
          <p:nvPr/>
        </p:nvSpPr>
        <p:spPr>
          <a:xfrm>
            <a:off x="4195235" y="2738345"/>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8" name="TextBox 7"/>
          <p:cNvSpPr txBox="1"/>
          <p:nvPr/>
        </p:nvSpPr>
        <p:spPr>
          <a:xfrm>
            <a:off x="4631535" y="2851995"/>
            <a:ext cx="2853300" cy="307777"/>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smtClean="0"/>
              <a:t>Choose your work area,</a:t>
            </a:r>
            <a:endParaRPr lang="en-US" dirty="0"/>
          </a:p>
        </p:txBody>
      </p:sp>
      <p:sp>
        <p:nvSpPr>
          <p:cNvPr id="10" name="TextBox 9"/>
          <p:cNvSpPr txBox="1"/>
          <p:nvPr/>
        </p:nvSpPr>
        <p:spPr>
          <a:xfrm>
            <a:off x="4262959" y="4152415"/>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accent5"/>
                </a:solidFill>
              </a:rPr>
              <a:t>3</a:t>
            </a:r>
            <a:endParaRPr lang="en-US" sz="2400" dirty="0" smtClean="0">
              <a:solidFill>
                <a:schemeClr val="accent5"/>
              </a:solidFill>
            </a:endParaRPr>
          </a:p>
        </p:txBody>
      </p:sp>
      <p:sp>
        <p:nvSpPr>
          <p:cNvPr id="11" name="TextBox 10"/>
          <p:cNvSpPr txBox="1"/>
          <p:nvPr/>
        </p:nvSpPr>
        <p:spPr>
          <a:xfrm>
            <a:off x="4699644" y="4257059"/>
            <a:ext cx="3783181" cy="307777"/>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a</a:t>
            </a:r>
            <a:r>
              <a:rPr lang="en-US" dirty="0" smtClean="0"/>
              <a:t>nd then choose </a:t>
            </a:r>
            <a:r>
              <a:rPr lang="en-US" b="1" dirty="0" smtClean="0"/>
              <a:t>Accounts</a:t>
            </a:r>
            <a:r>
              <a:rPr lang="en-US" dirty="0" smtClean="0"/>
              <a:t>.</a:t>
            </a:r>
            <a:endParaRPr lang="en-US" dirty="0"/>
          </a:p>
        </p:txBody>
      </p:sp>
      <p:sp>
        <p:nvSpPr>
          <p:cNvPr id="12" name="TextBox 11"/>
          <p:cNvSpPr txBox="1"/>
          <p:nvPr/>
        </p:nvSpPr>
        <p:spPr>
          <a:xfrm>
            <a:off x="534810" y="1297922"/>
            <a:ext cx="3588989" cy="994159"/>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latin typeface="Segoe UI" panose="020B0502040204020203" pitchFamily="34" charset="0"/>
                <a:ea typeface="Segoe UI" panose="020B0502040204020203" pitchFamily="34" charset="0"/>
                <a:cs typeface="Segoe UI" panose="020B0502040204020203" pitchFamily="34" charset="0"/>
              </a:rPr>
              <a:t>You can add any of the charts to the screen for your top accounts.</a:t>
            </a:r>
            <a:endParaRPr lang="en-US" dirty="0">
              <a:latin typeface="Segoe UI" panose="020B0502040204020203" pitchFamily="34" charset="0"/>
              <a:ea typeface="Segoe UI" panose="020B0502040204020203" pitchFamily="34" charset="0"/>
              <a:cs typeface="Segoe UI" panose="020B0502040204020203" pitchFamily="34" charset="0"/>
            </a:endParaRPr>
          </a:p>
          <a:p>
            <a:endParaRPr lang="en-US" dirty="0" smtClean="0">
              <a:latin typeface="Segoe UI" panose="020B0502040204020203" pitchFamily="34" charset="0"/>
              <a:ea typeface="Segoe UI" panose="020B0502040204020203" pitchFamily="34" charset="0"/>
              <a:cs typeface="Segoe UI" panose="020B0502040204020203" pitchFamily="34" charset="0"/>
            </a:endParaRPr>
          </a:p>
          <a:p>
            <a:endParaRPr lang="en-US" dirty="0" smtClean="0">
              <a:latin typeface="Segoe UI" panose="020B0502040204020203" pitchFamily="34" charset="0"/>
              <a:ea typeface="Segoe UI" panose="020B0502040204020203" pitchFamily="34" charset="0"/>
              <a:cs typeface="Segoe UI" panose="020B0502040204020203" pitchFamily="34" charset="0"/>
            </a:endParaRPr>
          </a:p>
        </p:txBody>
      </p:sp>
      <p:sp>
        <p:nvSpPr>
          <p:cNvPr id="13" name="TextBox 12"/>
          <p:cNvSpPr txBox="1"/>
          <p:nvPr/>
        </p:nvSpPr>
        <p:spPr>
          <a:xfrm>
            <a:off x="534941" y="2747498"/>
            <a:ext cx="3321441" cy="1147857"/>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sz="1100" b="1" dirty="0" smtClean="0">
                <a:latin typeface="Segoe UI" panose="020B0502040204020203" pitchFamily="34" charset="0"/>
                <a:ea typeface="Segoe UI" panose="020B0502040204020203" pitchFamily="34" charset="0"/>
                <a:cs typeface="Segoe UI" panose="020B0502040204020203" pitchFamily="34" charset="0"/>
              </a:rPr>
              <a:t>TIP</a:t>
            </a:r>
          </a:p>
          <a:p>
            <a:r>
              <a:rPr lang="en-US" sz="1100" dirty="0" smtClean="0">
                <a:gradFill>
                  <a:gsLst>
                    <a:gs pos="2917">
                      <a:srgbClr val="292929"/>
                    </a:gs>
                    <a:gs pos="30000">
                      <a:srgbClr val="292929"/>
                    </a:gs>
                  </a:gsLst>
                  <a:lin ang="5400000" scaled="0"/>
                </a:gradFill>
              </a:rPr>
              <a:t>Depending </a:t>
            </a:r>
            <a:r>
              <a:rPr lang="en-US" sz="1100" dirty="0">
                <a:gradFill>
                  <a:gsLst>
                    <a:gs pos="2917">
                      <a:srgbClr val="292929"/>
                    </a:gs>
                    <a:gs pos="30000">
                      <a:srgbClr val="292929"/>
                    </a:gs>
                  </a:gsLst>
                  <a:lin ang="5400000" scaled="0"/>
                </a:gradFill>
              </a:rPr>
              <a:t>on how your system is </a:t>
            </a:r>
            <a:r>
              <a:rPr lang="en-US" sz="1100" dirty="0" smtClean="0">
                <a:gradFill>
                  <a:gsLst>
                    <a:gs pos="2917">
                      <a:srgbClr val="292929"/>
                    </a:gs>
                    <a:gs pos="30000">
                      <a:srgbClr val="292929"/>
                    </a:gs>
                  </a:gsLst>
                  <a:lin ang="5400000" scaled="0"/>
                </a:gradFill>
              </a:rPr>
              <a:t>set up, </a:t>
            </a:r>
            <a:r>
              <a:rPr lang="en-US" sz="1100" dirty="0">
                <a:gradFill>
                  <a:gsLst>
                    <a:gs pos="2917">
                      <a:srgbClr val="292929"/>
                    </a:gs>
                    <a:gs pos="30000">
                      <a:srgbClr val="292929"/>
                    </a:gs>
                  </a:gsLst>
                  <a:lin ang="5400000" scaled="0"/>
                </a:gradFill>
              </a:rPr>
              <a:t>you may also be able to </a:t>
            </a:r>
            <a:r>
              <a:rPr lang="en-US" sz="1100" dirty="0" smtClean="0">
                <a:gradFill>
                  <a:gsLst>
                    <a:gs pos="2917">
                      <a:srgbClr val="292929"/>
                    </a:gs>
                    <a:gs pos="30000">
                      <a:srgbClr val="292929"/>
                    </a:gs>
                  </a:gsLst>
                  <a:lin ang="5400000" scaled="0"/>
                </a:gradFill>
              </a:rPr>
              <a:t>use Social Listening </a:t>
            </a:r>
            <a:r>
              <a:rPr lang="en-US" sz="1100" dirty="0">
                <a:gradFill>
                  <a:gsLst>
                    <a:gs pos="2917">
                      <a:srgbClr val="292929"/>
                    </a:gs>
                    <a:gs pos="30000">
                      <a:srgbClr val="292929"/>
                    </a:gs>
                  </a:gsLst>
                  <a:lin ang="5400000" scaled="0"/>
                </a:gradFill>
              </a:rPr>
              <a:t>for contacts, leads, competitors, or other types of records.</a:t>
            </a:r>
            <a:endParaRPr lang="en-US" dirty="0" smtClean="0">
              <a:latin typeface="Segoe UI" panose="020B0502040204020203" pitchFamily="34" charset="0"/>
              <a:ea typeface="Segoe UI" panose="020B0502040204020203" pitchFamily="34" charset="0"/>
              <a:cs typeface="Segoe UI" panose="020B0502040204020203" pitchFamily="34" charset="0"/>
            </a:endParaRPr>
          </a:p>
        </p:txBody>
      </p:sp>
      <p:pic>
        <p:nvPicPr>
          <p:cNvPr id="23" name="Picture 22"/>
          <p:cNvPicPr>
            <a:picLocks noChangeAspect="1"/>
          </p:cNvPicPr>
          <p:nvPr/>
        </p:nvPicPr>
        <p:blipFill rotWithShape="1">
          <a:blip r:embed="rId3">
            <a:extLst>
              <a:ext uri="{28A0092B-C50C-407E-A947-70E740481C1C}">
                <a14:useLocalDpi xmlns:a14="http://schemas.microsoft.com/office/drawing/2010/main" val="0"/>
              </a:ext>
            </a:extLst>
          </a:blip>
          <a:srcRect l="-2" t="-4"/>
          <a:stretch/>
        </p:blipFill>
        <p:spPr>
          <a:xfrm>
            <a:off x="4702804" y="2233462"/>
            <a:ext cx="4592211" cy="259380"/>
          </a:xfrm>
          <a:prstGeom prst="rect">
            <a:avLst/>
          </a:prstGeom>
          <a:ln>
            <a:solidFill>
              <a:schemeClr val="bg1">
                <a:lumMod val="85000"/>
              </a:schemeClr>
            </a:solidFill>
          </a:ln>
        </p:spPr>
      </p:pic>
      <p:sp>
        <p:nvSpPr>
          <p:cNvPr id="21" name="Rounded Rectangle 20"/>
          <p:cNvSpPr/>
          <p:nvPr/>
        </p:nvSpPr>
        <p:spPr bwMode="auto">
          <a:xfrm>
            <a:off x="392066" y="2671299"/>
            <a:ext cx="3544243" cy="3219703"/>
          </a:xfrm>
          <a:prstGeom prst="roundRect">
            <a:avLst/>
          </a:prstGeom>
          <a:no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p:nvSpPr>
        <p:spPr bwMode="auto">
          <a:xfrm>
            <a:off x="4702804" y="2187155"/>
            <a:ext cx="1789155" cy="315003"/>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4" name="Picture 23"/>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702805" y="3372559"/>
            <a:ext cx="4627594" cy="555090"/>
          </a:xfrm>
          <a:prstGeom prst="rect">
            <a:avLst/>
          </a:prstGeom>
          <a:ln>
            <a:solidFill>
              <a:schemeClr val="bg1">
                <a:lumMod val="85000"/>
              </a:schemeClr>
            </a:solidFill>
          </a:ln>
        </p:spPr>
      </p:pic>
      <p:sp>
        <p:nvSpPr>
          <p:cNvPr id="19" name="Rectangle 18"/>
          <p:cNvSpPr/>
          <p:nvPr/>
        </p:nvSpPr>
        <p:spPr bwMode="auto">
          <a:xfrm>
            <a:off x="4722696" y="3400556"/>
            <a:ext cx="1230024" cy="497276"/>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5" name="Picture 24"/>
          <p:cNvPicPr>
            <a:picLocks noChangeAspect="1"/>
          </p:cNvPicPr>
          <p:nvPr/>
        </p:nvPicPr>
        <p:blipFill rotWithShape="1">
          <a:blip r:embed="rId5">
            <a:extLst>
              <a:ext uri="{28A0092B-C50C-407E-A947-70E740481C1C}">
                <a14:useLocalDpi xmlns:a14="http://schemas.microsoft.com/office/drawing/2010/main" val="0"/>
              </a:ext>
            </a:extLst>
          </a:blip>
          <a:srcRect b="-851"/>
          <a:stretch/>
        </p:blipFill>
        <p:spPr>
          <a:xfrm>
            <a:off x="4778108" y="4684724"/>
            <a:ext cx="4613317" cy="543492"/>
          </a:xfrm>
          <a:prstGeom prst="rect">
            <a:avLst/>
          </a:prstGeom>
          <a:ln>
            <a:solidFill>
              <a:schemeClr val="bg1">
                <a:lumMod val="85000"/>
              </a:schemeClr>
            </a:solidFill>
          </a:ln>
        </p:spPr>
      </p:pic>
      <p:sp>
        <p:nvSpPr>
          <p:cNvPr id="20" name="Rectangle 19"/>
          <p:cNvSpPr/>
          <p:nvPr/>
        </p:nvSpPr>
        <p:spPr bwMode="auto">
          <a:xfrm>
            <a:off x="4758754" y="4716878"/>
            <a:ext cx="1288031" cy="519239"/>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6" name="Picture 25"/>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95739" y="3703699"/>
            <a:ext cx="1447492" cy="599231"/>
          </a:xfrm>
          <a:prstGeom prst="rect">
            <a:avLst/>
          </a:prstGeom>
        </p:spPr>
      </p:pic>
      <p:pic>
        <p:nvPicPr>
          <p:cNvPr id="27" name="Picture 26"/>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713075" y="4367175"/>
            <a:ext cx="1430156" cy="590577"/>
          </a:xfrm>
          <a:prstGeom prst="rect">
            <a:avLst/>
          </a:prstGeom>
        </p:spPr>
      </p:pic>
      <p:pic>
        <p:nvPicPr>
          <p:cNvPr id="28" name="Picture 27"/>
          <p:cNvPicPr>
            <a:picLocks noChangeAspect="1"/>
          </p:cNvPicPr>
          <p:nvPr/>
        </p:nvPicPr>
        <p:blipFill rotWithShape="1">
          <a:blip r:embed="rId8">
            <a:extLst>
              <a:ext uri="{28A0092B-C50C-407E-A947-70E740481C1C}">
                <a14:useLocalDpi xmlns:a14="http://schemas.microsoft.com/office/drawing/2010/main" val="0"/>
              </a:ext>
            </a:extLst>
          </a:blip>
          <a:srcRect/>
          <a:stretch/>
        </p:blipFill>
        <p:spPr>
          <a:xfrm>
            <a:off x="690352" y="5060040"/>
            <a:ext cx="1452879" cy="599231"/>
          </a:xfrm>
          <a:prstGeom prst="rect">
            <a:avLst/>
          </a:prstGeom>
        </p:spPr>
      </p:pic>
    </p:spTree>
    <p:extLst>
      <p:ext uri="{BB962C8B-B14F-4D97-AF65-F5344CB8AC3E}">
        <p14:creationId xmlns:p14="http://schemas.microsoft.com/office/powerpoint/2010/main" val="3663944627"/>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000" dirty="0"/>
              <a:t>s</a:t>
            </a:r>
            <a:r>
              <a:rPr lang="en-US" sz="4000" dirty="0" smtClean="0"/>
              <a:t>elect an account</a:t>
            </a:r>
            <a:endParaRPr lang="en-US" sz="4000" dirty="0"/>
          </a:p>
        </p:txBody>
      </p:sp>
      <p:pic>
        <p:nvPicPr>
          <p:cNvPr id="22" name="Picture 21"/>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03237" y="1510697"/>
            <a:ext cx="6964363" cy="2443765"/>
          </a:xfrm>
          <a:prstGeom prst="rect">
            <a:avLst/>
          </a:prstGeom>
          <a:ln>
            <a:solidFill>
              <a:schemeClr val="bg2"/>
            </a:solidFill>
          </a:ln>
        </p:spPr>
      </p:pic>
      <p:sp>
        <p:nvSpPr>
          <p:cNvPr id="10" name="Line Callout 1 (Accent Bar) 9"/>
          <p:cNvSpPr/>
          <p:nvPr/>
        </p:nvSpPr>
        <p:spPr bwMode="auto">
          <a:xfrm flipH="1">
            <a:off x="3328671" y="4343994"/>
            <a:ext cx="4727673" cy="944874"/>
          </a:xfrm>
          <a:prstGeom prst="accentCallout1">
            <a:avLst>
              <a:gd name="adj1" fmla="val 46996"/>
              <a:gd name="adj2" fmla="val 100691"/>
              <a:gd name="adj3" fmla="val -79499"/>
              <a:gd name="adj4" fmla="val 128311"/>
            </a:avLst>
          </a:prstGeom>
          <a:ln>
            <a:solidFill>
              <a:schemeClr val="accent5"/>
            </a:solidFill>
            <a:tailEnd type="diamond"/>
          </a:ln>
        </p:spPr>
        <p:txBody>
          <a:bodyPr wrap="square">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Choose the account name. </a:t>
            </a:r>
          </a:p>
          <a:p>
            <a:pPr>
              <a:lnSpc>
                <a:spcPct val="90000"/>
              </a:lnSpc>
              <a:spcAft>
                <a:spcPts val="600"/>
              </a:spcAft>
            </a:pPr>
            <a:r>
              <a:rPr lang="en-US" sz="1400" dirty="0" smtClean="0">
                <a:gradFill>
                  <a:gsLst>
                    <a:gs pos="2917">
                      <a:srgbClr val="292929"/>
                    </a:gs>
                    <a:gs pos="30000">
                      <a:srgbClr val="292929"/>
                    </a:gs>
                  </a:gsLst>
                  <a:lin ang="5400000" scaled="0"/>
                </a:gradFill>
              </a:rPr>
              <a:t>In our example, we’ll add the </a:t>
            </a:r>
            <a:r>
              <a:rPr lang="en-US" sz="1400" b="1" dirty="0" smtClean="0">
                <a:gradFill>
                  <a:gsLst>
                    <a:gs pos="2917">
                      <a:srgbClr val="292929"/>
                    </a:gs>
                    <a:gs pos="30000">
                      <a:srgbClr val="292929"/>
                    </a:gs>
                  </a:gsLst>
                  <a:lin ang="5400000" scaled="0"/>
                </a:gradFill>
              </a:rPr>
              <a:t>Analytics Summary </a:t>
            </a:r>
            <a:r>
              <a:rPr lang="en-US" sz="1400" dirty="0" smtClean="0">
                <a:gradFill>
                  <a:gsLst>
                    <a:gs pos="2917">
                      <a:srgbClr val="292929"/>
                    </a:gs>
                    <a:gs pos="30000">
                      <a:srgbClr val="292929"/>
                    </a:gs>
                  </a:gsLst>
                  <a:lin ang="5400000" scaled="0"/>
                </a:gradFill>
              </a:rPr>
              <a:t>to Advanced Sales Components, so that we’re up on the latest social trends before we contact them.</a:t>
            </a:r>
          </a:p>
        </p:txBody>
      </p:sp>
    </p:spTree>
    <p:extLst>
      <p:ext uri="{BB962C8B-B14F-4D97-AF65-F5344CB8AC3E}">
        <p14:creationId xmlns:p14="http://schemas.microsoft.com/office/powerpoint/2010/main" val="3439966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choose the link to start the wizard</a:t>
            </a:r>
            <a:endParaRPr lang="en-US" sz="4000" dirty="0"/>
          </a:p>
        </p:txBody>
      </p:sp>
      <p:sp>
        <p:nvSpPr>
          <p:cNvPr id="7" name="TextBox 6"/>
          <p:cNvSpPr txBox="1"/>
          <p:nvPr/>
        </p:nvSpPr>
        <p:spPr>
          <a:xfrm>
            <a:off x="6785810" y="1434165"/>
            <a:ext cx="2627697" cy="1071062"/>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chemeClr val="tx1"/>
                    </a:gs>
                    <a:gs pos="30000">
                      <a:schemeClr val="tx1"/>
                    </a:gs>
                  </a:gsLst>
                  <a:lin ang="5400000" scaled="0"/>
                </a:gradFill>
              </a:rPr>
              <a:t>Next, we need to decide on the search terms to listen for on social networks for this account.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156" y="1444555"/>
            <a:ext cx="6376346" cy="2826109"/>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sp>
        <p:nvSpPr>
          <p:cNvPr id="5" name="Line Callout 1 (Accent Bar) 4"/>
          <p:cNvSpPr/>
          <p:nvPr/>
        </p:nvSpPr>
        <p:spPr bwMode="auto">
          <a:xfrm flipH="1">
            <a:off x="7201482" y="2637748"/>
            <a:ext cx="2212025" cy="1332673"/>
          </a:xfrm>
          <a:prstGeom prst="accentCallout1">
            <a:avLst>
              <a:gd name="adj1" fmla="val 46996"/>
              <a:gd name="adj2" fmla="val 100691"/>
              <a:gd name="adj3" fmla="val 36161"/>
              <a:gd name="adj4" fmla="val 212830"/>
            </a:avLst>
          </a:prstGeom>
          <a:ln>
            <a:solidFill>
              <a:schemeClr val="accent5"/>
            </a:solidFill>
            <a:tailEnd type="diamond"/>
          </a:ln>
        </p:spPr>
        <p:txBody>
          <a:bodyPr wrap="square">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Choose </a:t>
            </a:r>
            <a:r>
              <a:rPr lang="en-US" sz="1400" b="1" dirty="0" smtClean="0">
                <a:gradFill>
                  <a:gsLst>
                    <a:gs pos="2917">
                      <a:srgbClr val="292929"/>
                    </a:gs>
                    <a:gs pos="30000">
                      <a:srgbClr val="292929"/>
                    </a:gs>
                  </a:gsLst>
                  <a:lin ang="5400000" scaled="0"/>
                </a:gradFill>
              </a:rPr>
              <a:t>Configure Social Insights </a:t>
            </a:r>
            <a:r>
              <a:rPr lang="en-US" sz="1400" dirty="0" smtClean="0">
                <a:gradFill>
                  <a:gsLst>
                    <a:gs pos="2917">
                      <a:srgbClr val="292929"/>
                    </a:gs>
                    <a:gs pos="30000">
                      <a:srgbClr val="292929"/>
                    </a:gs>
                  </a:gsLst>
                  <a:lin ang="5400000" scaled="0"/>
                </a:gradFill>
              </a:rPr>
              <a:t>to start the wizard.</a:t>
            </a:r>
          </a:p>
          <a:p>
            <a:pPr>
              <a:lnSpc>
                <a:spcPct val="90000"/>
              </a:lnSpc>
              <a:spcAft>
                <a:spcPts val="600"/>
              </a:spcAft>
            </a:pPr>
            <a:r>
              <a:rPr lang="en-US" sz="1400" dirty="0" smtClean="0">
                <a:gradFill>
                  <a:gsLst>
                    <a:gs pos="2917">
                      <a:srgbClr val="292929"/>
                    </a:gs>
                    <a:gs pos="30000">
                      <a:srgbClr val="292929"/>
                    </a:gs>
                  </a:gsLst>
                  <a:lin ang="5400000" scaled="0"/>
                </a:gradFill>
              </a:rPr>
              <a:t>(The link might be in a different location on your screen.)</a:t>
            </a:r>
            <a:endParaRPr lang="en-US" sz="1400" dirty="0">
              <a:gradFill>
                <a:gsLst>
                  <a:gs pos="2917">
                    <a:srgbClr val="292929"/>
                  </a:gs>
                  <a:gs pos="30000">
                    <a:srgbClr val="292929"/>
                  </a:gs>
                </a:gsLst>
                <a:lin ang="5400000" scaled="0"/>
              </a:gradFill>
            </a:endParaRPr>
          </a:p>
        </p:txBody>
      </p:sp>
      <p:sp>
        <p:nvSpPr>
          <p:cNvPr id="6" name="Rectangle 5"/>
          <p:cNvSpPr/>
          <p:nvPr/>
        </p:nvSpPr>
        <p:spPr bwMode="auto">
          <a:xfrm>
            <a:off x="3360738" y="3014458"/>
            <a:ext cx="1288031" cy="276726"/>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6808103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418626" cy="553998"/>
          </a:xfrm>
        </p:spPr>
        <p:txBody>
          <a:bodyPr/>
          <a:lstStyle/>
          <a:p>
            <a:r>
              <a:rPr lang="en-US" sz="4000" dirty="0"/>
              <a:t>t</a:t>
            </a:r>
            <a:r>
              <a:rPr lang="en-US" sz="4000" dirty="0" smtClean="0"/>
              <a:t>ake advantage of pre-set lists of terms</a:t>
            </a:r>
            <a:endParaRPr lang="en-US" sz="4000"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835" t="1814" r="1584" b="1441"/>
          <a:stretch/>
        </p:blipFill>
        <p:spPr>
          <a:xfrm>
            <a:off x="902368" y="1542391"/>
            <a:ext cx="4632158" cy="3886200"/>
          </a:xfrm>
          <a:prstGeom prst="rect">
            <a:avLst/>
          </a:prstGeom>
          <a:ln>
            <a:solidFill>
              <a:schemeClr val="bg1">
                <a:lumMod val="85000"/>
              </a:schemeClr>
            </a:solidFill>
          </a:ln>
        </p:spPr>
      </p:pic>
      <p:sp>
        <p:nvSpPr>
          <p:cNvPr id="8" name="Rectangle 7"/>
          <p:cNvSpPr/>
          <p:nvPr/>
        </p:nvSpPr>
        <p:spPr bwMode="auto">
          <a:xfrm>
            <a:off x="2009275" y="2998211"/>
            <a:ext cx="1203158" cy="1395664"/>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Line Callout 1 (Accent Bar) 8"/>
          <p:cNvSpPr/>
          <p:nvPr/>
        </p:nvSpPr>
        <p:spPr bwMode="auto">
          <a:xfrm flipH="1">
            <a:off x="6118065" y="3351007"/>
            <a:ext cx="3093362" cy="480131"/>
          </a:xfrm>
          <a:prstGeom prst="accentCallout1">
            <a:avLst>
              <a:gd name="adj1" fmla="val 46996"/>
              <a:gd name="adj2" fmla="val 100691"/>
              <a:gd name="adj3" fmla="val 65729"/>
              <a:gd name="adj4" fmla="val 198133"/>
            </a:avLst>
          </a:prstGeom>
          <a:ln>
            <a:solidFill>
              <a:schemeClr val="accent5"/>
            </a:solidFill>
            <a:tailEnd type="diamond"/>
          </a:ln>
        </p:spPr>
        <p:txBody>
          <a:bodyPr wrap="square">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Choose </a:t>
            </a:r>
            <a:r>
              <a:rPr lang="en-US" sz="1400" b="1" dirty="0" smtClean="0">
                <a:gradFill>
                  <a:gsLst>
                    <a:gs pos="2917">
                      <a:srgbClr val="292929"/>
                    </a:gs>
                    <a:gs pos="30000">
                      <a:srgbClr val="292929"/>
                    </a:gs>
                  </a:gsLst>
                  <a:lin ang="5400000" scaled="0"/>
                </a:gradFill>
              </a:rPr>
              <a:t>Search topic</a:t>
            </a:r>
            <a:r>
              <a:rPr lang="en-US" sz="1400" dirty="0" smtClean="0">
                <a:gradFill>
                  <a:gsLst>
                    <a:gs pos="2917">
                      <a:srgbClr val="292929"/>
                    </a:gs>
                    <a:gs pos="30000">
                      <a:srgbClr val="292929"/>
                    </a:gs>
                  </a:gsLst>
                  <a:lin ang="5400000" scaled="0"/>
                </a:gradFill>
              </a:rPr>
              <a:t>, and then choose </a:t>
            </a:r>
            <a:r>
              <a:rPr lang="en-US" sz="1400" b="1" dirty="0" smtClean="0">
                <a:gradFill>
                  <a:gsLst>
                    <a:gs pos="2917">
                      <a:srgbClr val="292929"/>
                    </a:gs>
                    <a:gs pos="30000">
                      <a:srgbClr val="292929"/>
                    </a:gs>
                  </a:gsLst>
                  <a:lin ang="5400000" scaled="0"/>
                </a:gradFill>
              </a:rPr>
              <a:t>Next</a:t>
            </a:r>
            <a:r>
              <a:rPr lang="en-US" sz="1400" dirty="0" smtClean="0">
                <a:gradFill>
                  <a:gsLst>
                    <a:gs pos="2917">
                      <a:srgbClr val="292929"/>
                    </a:gs>
                    <a:gs pos="30000">
                      <a:srgbClr val="292929"/>
                    </a:gs>
                  </a:gsLst>
                  <a:lin ang="5400000" scaled="0"/>
                </a:gradFill>
              </a:rPr>
              <a:t>.</a:t>
            </a:r>
          </a:p>
        </p:txBody>
      </p:sp>
      <p:sp>
        <p:nvSpPr>
          <p:cNvPr id="3" name="Rectangle 2"/>
          <p:cNvSpPr/>
          <p:nvPr/>
        </p:nvSpPr>
        <p:spPr>
          <a:xfrm>
            <a:off x="6108440" y="1608518"/>
            <a:ext cx="3237691" cy="1526572"/>
          </a:xfrm>
          <a:prstGeom prst="rect">
            <a:avLst/>
          </a:prstGeom>
        </p:spPr>
        <p:txBody>
          <a:bodyPr wrap="square">
            <a:spAutoFit/>
          </a:bodyPr>
          <a:lstStyle/>
          <a:p>
            <a:pPr>
              <a:lnSpc>
                <a:spcPct val="90000"/>
              </a:lnSpc>
              <a:spcAft>
                <a:spcPts val="600"/>
              </a:spcAft>
            </a:pPr>
            <a:r>
              <a:rPr lang="en-US" sz="1400" dirty="0">
                <a:gradFill>
                  <a:gsLst>
                    <a:gs pos="2917">
                      <a:srgbClr val="292929"/>
                    </a:gs>
                    <a:gs pos="30000">
                      <a:srgbClr val="292929"/>
                    </a:gs>
                  </a:gsLst>
                  <a:lin ang="5400000" scaled="0"/>
                </a:gradFill>
              </a:rPr>
              <a:t>To save time, </a:t>
            </a:r>
            <a:r>
              <a:rPr lang="en-US" sz="1400" dirty="0" smtClean="0">
                <a:gradFill>
                  <a:gsLst>
                    <a:gs pos="2917">
                      <a:srgbClr val="292929"/>
                    </a:gs>
                    <a:gs pos="30000">
                      <a:srgbClr val="292929"/>
                    </a:gs>
                  </a:gsLst>
                  <a:lin ang="5400000" scaled="0"/>
                </a:gradFill>
              </a:rPr>
              <a:t>a system </a:t>
            </a:r>
            <a:r>
              <a:rPr lang="en-US" sz="1400" dirty="0">
                <a:gradFill>
                  <a:gsLst>
                    <a:gs pos="2917">
                      <a:srgbClr val="292929"/>
                    </a:gs>
                    <a:gs pos="30000">
                      <a:srgbClr val="292929"/>
                    </a:gs>
                  </a:gsLst>
                  <a:lin ang="5400000" scaled="0"/>
                </a:gradFill>
              </a:rPr>
              <a:t>administrator sets up lists of common search terms for your </a:t>
            </a:r>
            <a:r>
              <a:rPr lang="en-US" sz="1400" dirty="0" smtClean="0">
                <a:gradFill>
                  <a:gsLst>
                    <a:gs pos="2917">
                      <a:srgbClr val="292929"/>
                    </a:gs>
                    <a:gs pos="30000">
                      <a:srgbClr val="292929"/>
                    </a:gs>
                  </a:gsLst>
                  <a:lin ang="5400000" scaled="0"/>
                </a:gradFill>
              </a:rPr>
              <a:t>accounts in </a:t>
            </a:r>
            <a:r>
              <a:rPr lang="en-US" sz="1400" dirty="0">
                <a:gradFill>
                  <a:gsLst>
                    <a:gs pos="2917">
                      <a:srgbClr val="292929"/>
                    </a:gs>
                    <a:gs pos="30000">
                      <a:srgbClr val="292929"/>
                    </a:gs>
                  </a:gsLst>
                  <a:lin ang="5400000" scaled="0"/>
                </a:gradFill>
              </a:rPr>
              <a:t>advance.</a:t>
            </a:r>
          </a:p>
          <a:p>
            <a:pPr>
              <a:lnSpc>
                <a:spcPct val="90000"/>
              </a:lnSpc>
              <a:spcAft>
                <a:spcPts val="600"/>
              </a:spcAft>
            </a:pPr>
            <a:r>
              <a:rPr lang="en-US" sz="1400" dirty="0">
                <a:gradFill>
                  <a:gsLst>
                    <a:gs pos="2917">
                      <a:srgbClr val="292929"/>
                    </a:gs>
                    <a:gs pos="30000">
                      <a:srgbClr val="292929"/>
                    </a:gs>
                  </a:gsLst>
                  <a:lin ang="5400000" scaled="0"/>
                </a:gradFill>
              </a:rPr>
              <a:t>Everyone shares and can select from the same </a:t>
            </a:r>
            <a:r>
              <a:rPr lang="en-US" sz="1400" dirty="0" smtClean="0">
                <a:gradFill>
                  <a:gsLst>
                    <a:gs pos="2917">
                      <a:srgbClr val="292929"/>
                    </a:gs>
                    <a:gs pos="30000">
                      <a:srgbClr val="292929"/>
                    </a:gs>
                  </a:gsLst>
                  <a:lin ang="5400000" scaled="0"/>
                </a:gradFill>
              </a:rPr>
              <a:t>lists. For our example, we’ll take advantage of these lists, instead of setting up our own search terms.</a:t>
            </a:r>
            <a:endParaRPr lang="en-US" sz="1400" dirty="0">
              <a:gradFill>
                <a:gsLst>
                  <a:gs pos="2917">
                    <a:srgbClr val="292929"/>
                  </a:gs>
                  <a:gs pos="30000">
                    <a:srgbClr val="292929"/>
                  </a:gs>
                </a:gsLst>
                <a:lin ang="5400000" scaled="0"/>
              </a:gradFill>
            </a:endParaRPr>
          </a:p>
        </p:txBody>
      </p:sp>
      <p:sp>
        <p:nvSpPr>
          <p:cNvPr id="12" name="TextBox 11"/>
          <p:cNvSpPr txBox="1"/>
          <p:nvPr/>
        </p:nvSpPr>
        <p:spPr>
          <a:xfrm>
            <a:off x="6146941" y="4419965"/>
            <a:ext cx="3061299" cy="1008163"/>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sz="1100" b="1"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Tip for advanced users</a:t>
            </a:r>
          </a:p>
          <a:p>
            <a:r>
              <a:rPr lang="en-US" sz="1100"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You can </a:t>
            </a:r>
            <a:r>
              <a:rPr lang="en-US" sz="1100"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also set up your own search </a:t>
            </a:r>
            <a:r>
              <a:rPr lang="en-US" sz="1100"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terms to listen for on social networks, </a:t>
            </a:r>
            <a:r>
              <a:rPr lang="en-US" sz="1100"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if </a:t>
            </a:r>
            <a:r>
              <a:rPr lang="en-US" sz="1100"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you want. There’s </a:t>
            </a:r>
            <a:r>
              <a:rPr lang="en-US" sz="1100"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hlinkClick r:id="rId4" action="ppaction://hlinksldjump"/>
              </a:rPr>
              <a:t>an example showing you how</a:t>
            </a:r>
            <a:r>
              <a:rPr lang="en-US" sz="1100"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 at the end of this section.</a:t>
            </a:r>
            <a:endParaRPr lang="en-US" sz="1100"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endParaRPr>
          </a:p>
          <a:p>
            <a:endPar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endParaRPr>
          </a:p>
        </p:txBody>
      </p:sp>
      <p:sp>
        <p:nvSpPr>
          <p:cNvPr id="13" name="Rounded Rectangle 12"/>
          <p:cNvSpPr/>
          <p:nvPr/>
        </p:nvSpPr>
        <p:spPr bwMode="auto">
          <a:xfrm>
            <a:off x="6146940" y="4343767"/>
            <a:ext cx="3061300" cy="1084361"/>
          </a:xfrm>
          <a:prstGeom prst="roundRect">
            <a:avLst/>
          </a:prstGeom>
          <a:noFill/>
          <a:ln w="28575">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82988505"/>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select which terms to listen for</a:t>
            </a:r>
            <a:endParaRPr lang="en-US" sz="4000"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014" t="1832" r="1289"/>
          <a:stretch/>
        </p:blipFill>
        <p:spPr>
          <a:xfrm>
            <a:off x="825466" y="1361661"/>
            <a:ext cx="4790661" cy="3969483"/>
          </a:xfrm>
          <a:prstGeom prst="rect">
            <a:avLst/>
          </a:prstGeom>
          <a:ln>
            <a:solidFill>
              <a:schemeClr val="bg1">
                <a:lumMod val="85000"/>
              </a:schemeClr>
            </a:solidFill>
          </a:ln>
        </p:spPr>
      </p:pic>
      <p:sp>
        <p:nvSpPr>
          <p:cNvPr id="7" name="Line Callout 1 (Accent Bar) 6"/>
          <p:cNvSpPr/>
          <p:nvPr/>
        </p:nvSpPr>
        <p:spPr bwMode="auto">
          <a:xfrm flipH="1">
            <a:off x="6302926" y="2451213"/>
            <a:ext cx="3023754" cy="674031"/>
          </a:xfrm>
          <a:prstGeom prst="accentCallout1">
            <a:avLst>
              <a:gd name="adj1" fmla="val 46996"/>
              <a:gd name="adj2" fmla="val 100691"/>
              <a:gd name="adj3" fmla="val 155870"/>
              <a:gd name="adj4" fmla="val 176114"/>
            </a:avLst>
          </a:prstGeom>
          <a:ln>
            <a:solidFill>
              <a:schemeClr val="accent5"/>
            </a:solidFill>
            <a:tailEnd type="diamond"/>
          </a:ln>
        </p:spPr>
        <p:txBody>
          <a:bodyPr wrap="square">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Choose the terms to listen for on social networks, and then choose </a:t>
            </a:r>
            <a:r>
              <a:rPr lang="en-US" sz="1400" b="1" dirty="0" smtClean="0">
                <a:gradFill>
                  <a:gsLst>
                    <a:gs pos="2917">
                      <a:srgbClr val="292929"/>
                    </a:gs>
                    <a:gs pos="30000">
                      <a:srgbClr val="292929"/>
                    </a:gs>
                  </a:gsLst>
                  <a:lin ang="5400000" scaled="0"/>
                </a:gradFill>
              </a:rPr>
              <a:t>Next</a:t>
            </a:r>
            <a:r>
              <a:rPr lang="en-US" sz="1400" dirty="0" smtClean="0">
                <a:gradFill>
                  <a:gsLst>
                    <a:gs pos="2917">
                      <a:srgbClr val="292929"/>
                    </a:gs>
                    <a:gs pos="30000">
                      <a:srgbClr val="292929"/>
                    </a:gs>
                  </a:gsLst>
                  <a:lin ang="5400000" scaled="0"/>
                </a:gradFill>
              </a:rPr>
              <a:t>.</a:t>
            </a:r>
          </a:p>
        </p:txBody>
      </p:sp>
    </p:spTree>
    <p:extLst>
      <p:ext uri="{BB962C8B-B14F-4D97-AF65-F5344CB8AC3E}">
        <p14:creationId xmlns:p14="http://schemas.microsoft.com/office/powerpoint/2010/main" val="1862628178"/>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pick a chart</a:t>
            </a:r>
            <a:endParaRPr lang="en-US" sz="4000"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644" t="1780" r="1415" b="1367"/>
          <a:stretch/>
        </p:blipFill>
        <p:spPr>
          <a:xfrm>
            <a:off x="866897" y="1246910"/>
            <a:ext cx="4880759" cy="4061361"/>
          </a:xfrm>
          <a:prstGeom prst="rect">
            <a:avLst/>
          </a:prstGeom>
          <a:noFill/>
          <a:ln>
            <a:solidFill>
              <a:schemeClr val="bg1">
                <a:lumMod val="85000"/>
              </a:schemeClr>
            </a:solidFill>
          </a:ln>
        </p:spPr>
      </p:pic>
      <p:sp>
        <p:nvSpPr>
          <p:cNvPr id="4" name="Line Callout 1 (Accent Bar) 3"/>
          <p:cNvSpPr/>
          <p:nvPr/>
        </p:nvSpPr>
        <p:spPr bwMode="auto">
          <a:xfrm flipH="1">
            <a:off x="6456932" y="3355989"/>
            <a:ext cx="3023754" cy="674031"/>
          </a:xfrm>
          <a:prstGeom prst="accentCallout1">
            <a:avLst>
              <a:gd name="adj1" fmla="val 46996"/>
              <a:gd name="adj2" fmla="val 100691"/>
              <a:gd name="adj3" fmla="val -54048"/>
              <a:gd name="adj4" fmla="val 233094"/>
            </a:avLst>
          </a:prstGeom>
          <a:ln>
            <a:solidFill>
              <a:schemeClr val="accent5"/>
            </a:solidFill>
            <a:tailEnd type="diamond"/>
          </a:ln>
        </p:spPr>
        <p:txBody>
          <a:bodyPr wrap="square">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Choose the down arrow, and then select </a:t>
            </a:r>
            <a:r>
              <a:rPr lang="en-US" sz="1400" b="1" dirty="0" smtClean="0">
                <a:gradFill>
                  <a:gsLst>
                    <a:gs pos="2917">
                      <a:srgbClr val="292929"/>
                    </a:gs>
                    <a:gs pos="30000">
                      <a:srgbClr val="292929"/>
                    </a:gs>
                  </a:gsLst>
                  <a:lin ang="5400000" scaled="0"/>
                </a:gradFill>
              </a:rPr>
              <a:t>Analytics summary</a:t>
            </a:r>
            <a:r>
              <a:rPr lang="en-US" sz="1400" dirty="0" smtClean="0">
                <a:gradFill>
                  <a:gsLst>
                    <a:gs pos="2917">
                      <a:srgbClr val="292929"/>
                    </a:gs>
                    <a:gs pos="30000">
                      <a:srgbClr val="292929"/>
                    </a:gs>
                  </a:gsLst>
                  <a:lin ang="5400000" scaled="0"/>
                </a:gradFill>
              </a:rPr>
              <a:t>. Choose </a:t>
            </a:r>
            <a:r>
              <a:rPr lang="en-US" sz="1400" b="1" dirty="0" smtClean="0">
                <a:gradFill>
                  <a:gsLst>
                    <a:gs pos="2917">
                      <a:srgbClr val="292929"/>
                    </a:gs>
                    <a:gs pos="30000">
                      <a:srgbClr val="292929"/>
                    </a:gs>
                  </a:gsLst>
                  <a:lin ang="5400000" scaled="0"/>
                </a:gradFill>
              </a:rPr>
              <a:t>Finish</a:t>
            </a:r>
            <a:r>
              <a:rPr lang="en-US" sz="1400" dirty="0" smtClean="0">
                <a:gradFill>
                  <a:gsLst>
                    <a:gs pos="2917">
                      <a:srgbClr val="292929"/>
                    </a:gs>
                    <a:gs pos="30000">
                      <a:srgbClr val="292929"/>
                    </a:gs>
                  </a:gsLst>
                  <a:lin ang="5400000" scaled="0"/>
                </a:gradFill>
              </a:rPr>
              <a:t>.</a:t>
            </a:r>
          </a:p>
        </p:txBody>
      </p:sp>
      <p:sp>
        <p:nvSpPr>
          <p:cNvPr id="3" name="TextBox 2"/>
          <p:cNvSpPr txBox="1"/>
          <p:nvPr/>
        </p:nvSpPr>
        <p:spPr>
          <a:xfrm>
            <a:off x="6343049" y="1357163"/>
            <a:ext cx="2704699" cy="1341906"/>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Because the charts give a good overview of the results of the search, we’ll pick the </a:t>
            </a:r>
            <a:r>
              <a:rPr lang="en-US" sz="1400" b="1" dirty="0" smtClean="0">
                <a:gradFill>
                  <a:gsLst>
                    <a:gs pos="2917">
                      <a:srgbClr val="292929"/>
                    </a:gs>
                    <a:gs pos="30000">
                      <a:srgbClr val="292929"/>
                    </a:gs>
                  </a:gsLst>
                  <a:lin ang="5400000" scaled="0"/>
                </a:gradFill>
              </a:rPr>
              <a:t>Analytics summary</a:t>
            </a:r>
            <a:r>
              <a:rPr lang="en-US" sz="1400" dirty="0" smtClean="0">
                <a:gradFill>
                  <a:gsLst>
                    <a:gs pos="2917">
                      <a:srgbClr val="292929"/>
                    </a:gs>
                    <a:gs pos="30000">
                      <a:srgbClr val="292929"/>
                    </a:gs>
                  </a:gsLst>
                  <a:lin ang="5400000" scaled="0"/>
                </a:gradFill>
              </a:rPr>
              <a:t>. </a:t>
            </a:r>
            <a:endParaRPr lang="en-US" sz="1400" dirty="0">
              <a:gradFill>
                <a:gsLst>
                  <a:gs pos="2917">
                    <a:srgbClr val="292929"/>
                  </a:gs>
                  <a:gs pos="30000">
                    <a:srgbClr val="292929"/>
                  </a:gs>
                </a:gsLst>
                <a:lin ang="5400000" scaled="0"/>
              </a:gradFill>
            </a:endParaRPr>
          </a:p>
          <a:p>
            <a:pPr>
              <a:lnSpc>
                <a:spcPct val="90000"/>
              </a:lnSpc>
              <a:spcAft>
                <a:spcPts val="600"/>
              </a:spcAft>
            </a:pPr>
            <a:endParaRPr lang="en-US" sz="1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44164143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1107996"/>
          </a:xfrm>
        </p:spPr>
        <p:txBody>
          <a:bodyPr/>
          <a:lstStyle/>
          <a:p>
            <a:r>
              <a:rPr lang="en-US" sz="4000" dirty="0"/>
              <a:t>k</a:t>
            </a:r>
            <a:r>
              <a:rPr lang="en-US" sz="4000" dirty="0" smtClean="0"/>
              <a:t>now the scoop before you contact someone</a:t>
            </a:r>
            <a:endParaRPr lang="en-US" sz="4000" dirty="0"/>
          </a:p>
        </p:txBody>
      </p:sp>
      <p:sp>
        <p:nvSpPr>
          <p:cNvPr id="7" name="TextBox 6"/>
          <p:cNvSpPr txBox="1"/>
          <p:nvPr/>
        </p:nvSpPr>
        <p:spPr>
          <a:xfrm>
            <a:off x="6555642" y="1403270"/>
            <a:ext cx="2704699" cy="1806648"/>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gradFill>
                  <a:gsLst>
                    <a:gs pos="2917">
                      <a:srgbClr val="292929"/>
                    </a:gs>
                    <a:gs pos="30000">
                      <a:srgbClr val="292929"/>
                    </a:gs>
                  </a:gsLst>
                  <a:lin ang="5400000" scaled="0"/>
                </a:gradFill>
              </a:rPr>
              <a:t>Now you’ll know that the buzz volume is really high compared to the average. </a:t>
            </a:r>
            <a:endParaRPr lang="en-US" sz="1400" dirty="0">
              <a:gradFill>
                <a:gsLst>
                  <a:gs pos="2917">
                    <a:srgbClr val="292929"/>
                  </a:gs>
                  <a:gs pos="30000">
                    <a:srgbClr val="292929"/>
                  </a:gs>
                </a:gsLst>
                <a:lin ang="5400000" scaled="0"/>
              </a:gradFill>
            </a:endParaRPr>
          </a:p>
          <a:p>
            <a:pPr>
              <a:lnSpc>
                <a:spcPct val="90000"/>
              </a:lnSpc>
              <a:spcAft>
                <a:spcPts val="600"/>
              </a:spcAft>
            </a:pPr>
            <a:r>
              <a:rPr lang="en-US" sz="1400" dirty="0" smtClean="0">
                <a:gradFill>
                  <a:gsLst>
                    <a:gs pos="2917">
                      <a:srgbClr val="292929"/>
                    </a:gs>
                    <a:gs pos="30000">
                      <a:srgbClr val="292929"/>
                    </a:gs>
                  </a:gsLst>
                  <a:lin ang="5400000" scaled="0"/>
                </a:gradFill>
              </a:rPr>
              <a:t>Something must be going on with your account – better find out before you call.</a:t>
            </a:r>
            <a:endParaRPr lang="en-US" sz="1400" dirty="0">
              <a:gradFill>
                <a:gsLst>
                  <a:gs pos="2917">
                    <a:srgbClr val="292929"/>
                  </a:gs>
                  <a:gs pos="30000">
                    <a:srgbClr val="292929"/>
                  </a:gs>
                </a:gsLst>
                <a:lin ang="5400000" scaled="0"/>
              </a:gradFill>
            </a:endParaRPr>
          </a:p>
          <a:p>
            <a:pPr>
              <a:lnSpc>
                <a:spcPct val="90000"/>
              </a:lnSpc>
              <a:spcAft>
                <a:spcPts val="600"/>
              </a:spcAft>
            </a:pPr>
            <a:endParaRPr lang="en-US" sz="1400" dirty="0" smtClean="0">
              <a:gradFill>
                <a:gsLst>
                  <a:gs pos="2917">
                    <a:schemeClr val="tx1"/>
                  </a:gs>
                  <a:gs pos="30000">
                    <a:schemeClr val="tx1"/>
                  </a:gs>
                </a:gsLst>
                <a:lin ang="5400000" scaled="0"/>
              </a:gradFill>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706855" y="3087689"/>
            <a:ext cx="2563110" cy="737750"/>
          </a:xfrm>
          <a:prstGeom prst="rect">
            <a:avLst/>
          </a:prstGeom>
          <a:ln>
            <a:solidFill>
              <a:srgbClr val="DDDDDD"/>
            </a:solidFill>
          </a:ln>
        </p:spPr>
      </p:pic>
      <p:sp>
        <p:nvSpPr>
          <p:cNvPr id="9" name="Rectangle 8"/>
          <p:cNvSpPr/>
          <p:nvPr/>
        </p:nvSpPr>
        <p:spPr bwMode="auto">
          <a:xfrm>
            <a:off x="6726489" y="3097315"/>
            <a:ext cx="2543475" cy="462013"/>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1190625" y="3983829"/>
            <a:ext cx="2390775" cy="108585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ectangle 16"/>
          <p:cNvSpPr/>
          <p:nvPr/>
        </p:nvSpPr>
        <p:spPr bwMode="auto">
          <a:xfrm>
            <a:off x="3339957" y="2970973"/>
            <a:ext cx="2806026" cy="1111311"/>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957" y="1655252"/>
            <a:ext cx="6096000" cy="2800350"/>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39957" y="3069429"/>
            <a:ext cx="2618772" cy="914400"/>
          </a:xfrm>
          <a:prstGeom prst="rect">
            <a:avLst/>
          </a:prstGeom>
          <a:ln>
            <a:noFill/>
          </a:ln>
        </p:spPr>
      </p:pic>
      <p:sp>
        <p:nvSpPr>
          <p:cNvPr id="3" name="Rectangle 2"/>
          <p:cNvSpPr/>
          <p:nvPr/>
        </p:nvSpPr>
        <p:spPr bwMode="auto">
          <a:xfrm>
            <a:off x="3339957" y="3069429"/>
            <a:ext cx="2618772" cy="914400"/>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09294563"/>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i</a:t>
            </a:r>
            <a:r>
              <a:rPr lang="en-US" sz="4000" dirty="0" smtClean="0"/>
              <a:t>ncrease your </a:t>
            </a:r>
            <a:r>
              <a:rPr lang="en-US" sz="4000" dirty="0"/>
              <a:t>brand recognition</a:t>
            </a:r>
          </a:p>
        </p:txBody>
      </p:sp>
      <p:sp>
        <p:nvSpPr>
          <p:cNvPr id="6" name="Rectangle 5"/>
          <p:cNvSpPr/>
          <p:nvPr/>
        </p:nvSpPr>
        <p:spPr>
          <a:xfrm>
            <a:off x="541524" y="1714067"/>
            <a:ext cx="3392702" cy="1384995"/>
          </a:xfrm>
          <a:prstGeom prst="rect">
            <a:avLst/>
          </a:prstGeom>
        </p:spPr>
        <p:txBody>
          <a:bodyPr wrap="square">
            <a:spAutoFit/>
          </a:bodyPr>
          <a:lstStyle/>
          <a:p>
            <a:r>
              <a:rPr lang="en-US" sz="1400" dirty="0" smtClean="0">
                <a:gradFill>
                  <a:gsLst>
                    <a:gs pos="2917">
                      <a:schemeClr val="tx1"/>
                    </a:gs>
                    <a:gs pos="30000">
                      <a:schemeClr val="tx1"/>
                    </a:gs>
                  </a:gsLst>
                  <a:lin ang="5400000" scaled="0"/>
                </a:gradFill>
              </a:rPr>
              <a:t>Use social media to speak directly to your customers.</a:t>
            </a:r>
            <a:r>
              <a:rPr lang="en-US" sz="1400" dirty="0"/>
              <a:t> </a:t>
            </a:r>
            <a:r>
              <a:rPr lang="en-US" sz="1400" dirty="0" smtClean="0"/>
              <a:t>Leverage social channels like Twitter to spread the word about your brand and increase your chances of winning customers.</a:t>
            </a:r>
            <a:endParaRPr lang="en-US" sz="1400" dirty="0"/>
          </a:p>
          <a:p>
            <a:endParaRPr lang="en-US" sz="1400" dirty="0" smtClean="0"/>
          </a:p>
        </p:txBody>
      </p:sp>
      <p:sp>
        <p:nvSpPr>
          <p:cNvPr id="4" name="Rectangle 3"/>
          <p:cNvSpPr/>
          <p:nvPr/>
        </p:nvSpPr>
        <p:spPr bwMode="auto">
          <a:xfrm>
            <a:off x="4491990" y="1714067"/>
            <a:ext cx="4720590" cy="2983230"/>
          </a:xfrm>
          <a:prstGeom prst="rect">
            <a:avLst/>
          </a:prstGeom>
          <a:solidFill>
            <a:schemeClr val="accent2"/>
          </a:solidFill>
          <a:ln w="762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3200" i="1" dirty="0" smtClean="0">
                <a:solidFill>
                  <a:schemeClr val="bg1"/>
                </a:solidFill>
              </a:rPr>
              <a:t>“</a:t>
            </a:r>
            <a:r>
              <a:rPr lang="en-US" sz="3200" i="1" dirty="0">
                <a:solidFill>
                  <a:schemeClr val="bg1"/>
                </a:solidFill>
              </a:rPr>
              <a:t>53% of Americans who follow brands in </a:t>
            </a:r>
            <a:r>
              <a:rPr lang="en-US" sz="3200" i="1" dirty="0" smtClean="0">
                <a:solidFill>
                  <a:schemeClr val="bg1"/>
                </a:solidFill>
              </a:rPr>
              <a:t>social [media] </a:t>
            </a:r>
            <a:r>
              <a:rPr lang="en-US" sz="3200" i="1" dirty="0">
                <a:solidFill>
                  <a:schemeClr val="bg1"/>
                </a:solidFill>
              </a:rPr>
              <a:t>are more loyal to those brands</a:t>
            </a:r>
            <a:r>
              <a:rPr lang="en-US" sz="3200" i="1" dirty="0" smtClean="0">
                <a:solidFill>
                  <a:schemeClr val="bg1"/>
                </a:solidFill>
              </a:rPr>
              <a:t>”    </a:t>
            </a:r>
            <a:br>
              <a:rPr lang="en-US" sz="3200" i="1" dirty="0" smtClean="0">
                <a:solidFill>
                  <a:schemeClr val="bg1"/>
                </a:solidFill>
              </a:rPr>
            </a:br>
            <a:endParaRPr lang="en-US" sz="800" i="1" dirty="0" smtClean="0">
              <a:solidFill>
                <a:schemeClr val="bg1"/>
              </a:solidFill>
            </a:endParaRPr>
          </a:p>
          <a:p>
            <a:pPr algn="r"/>
            <a:r>
              <a:rPr lang="en-US" sz="1200" i="1" dirty="0" smtClean="0">
                <a:solidFill>
                  <a:schemeClr val="bg1"/>
                </a:solidFill>
              </a:rPr>
              <a:t>source: Convince&amp;Convert</a:t>
            </a:r>
          </a:p>
          <a:p>
            <a:endParaRPr lang="en-US" sz="800" dirty="0" smtClean="0">
              <a:solidFill>
                <a:schemeClr val="bg1"/>
              </a:solidFill>
            </a:endParaRPr>
          </a:p>
          <a:p>
            <a:r>
              <a:rPr lang="en-US" sz="800" dirty="0" smtClean="0">
                <a:solidFill>
                  <a:schemeClr val="bg1"/>
                </a:solidFill>
              </a:rPr>
              <a:t>www.convinceandconvert.com/social-media-research/53-percent-of-americans-who-follow-brands-in-social-are-more-loyal-to-those-brands</a:t>
            </a:r>
            <a:endParaRPr lang="en-US" i="1" dirty="0">
              <a:solidFill>
                <a:schemeClr val="bg1"/>
              </a:solidFill>
            </a:endParaRPr>
          </a:p>
        </p:txBody>
      </p:sp>
    </p:spTree>
    <p:extLst>
      <p:ext uri="{BB962C8B-B14F-4D97-AF65-F5344CB8AC3E}">
        <p14:creationId xmlns:p14="http://schemas.microsoft.com/office/powerpoint/2010/main" val="2002581581"/>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g</a:t>
            </a:r>
            <a:r>
              <a:rPr lang="en-US" sz="4000" dirty="0" smtClean="0"/>
              <a:t>allery of Social Listening charts</a:t>
            </a:r>
            <a:endParaRPr lang="en-US" sz="4000" dirty="0"/>
          </a:p>
        </p:txBody>
      </p:sp>
      <p:sp>
        <p:nvSpPr>
          <p:cNvPr id="4" name="TextBox 3"/>
          <p:cNvSpPr txBox="1"/>
          <p:nvPr/>
        </p:nvSpPr>
        <p:spPr>
          <a:xfrm>
            <a:off x="335595" y="1124846"/>
            <a:ext cx="6404569" cy="503001"/>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This </a:t>
            </a:r>
            <a:r>
              <a:rPr lang="en-US" sz="1400" dirty="0">
                <a:gradFill>
                  <a:gsLst>
                    <a:gs pos="2917">
                      <a:schemeClr val="tx1"/>
                    </a:gs>
                    <a:gs pos="30000">
                      <a:schemeClr val="tx1"/>
                    </a:gs>
                  </a:gsLst>
                  <a:lin ang="5400000" scaled="0"/>
                </a:gradFill>
              </a:rPr>
              <a:t>section gives you an example of each </a:t>
            </a:r>
            <a:r>
              <a:rPr lang="en-US" sz="1400" dirty="0" smtClean="0">
                <a:gradFill>
                  <a:gsLst>
                    <a:gs pos="2917">
                      <a:schemeClr val="tx1"/>
                    </a:gs>
                    <a:gs pos="30000">
                      <a:schemeClr val="tx1"/>
                    </a:gs>
                  </a:gsLst>
                  <a:lin ang="5400000" scaled="0"/>
                </a:gradFill>
              </a:rPr>
              <a:t>Social Listening </a:t>
            </a:r>
            <a:r>
              <a:rPr lang="en-US" sz="1400" dirty="0">
                <a:gradFill>
                  <a:gsLst>
                    <a:gs pos="2917">
                      <a:schemeClr val="tx1"/>
                    </a:gs>
                    <a:gs pos="30000">
                      <a:schemeClr val="tx1"/>
                    </a:gs>
                  </a:gsLst>
                  <a:lin ang="5400000" scaled="0"/>
                </a:gradFill>
              </a:rPr>
              <a:t>chart, and some </a:t>
            </a:r>
            <a:r>
              <a:rPr lang="en-US" sz="1400" dirty="0" smtClean="0">
                <a:gradFill>
                  <a:gsLst>
                    <a:gs pos="2917">
                      <a:schemeClr val="tx1"/>
                    </a:gs>
                    <a:gs pos="30000">
                      <a:schemeClr val="tx1"/>
                    </a:gs>
                  </a:gsLst>
                  <a:lin ang="5400000" scaled="0"/>
                </a:gradFill>
              </a:rPr>
              <a:t>ideas about how to use each one.</a:t>
            </a:r>
            <a:endParaRPr lang="en-US" sz="1400" dirty="0">
              <a:gradFill>
                <a:gsLst>
                  <a:gs pos="2917">
                    <a:schemeClr val="tx1"/>
                  </a:gs>
                  <a:gs pos="30000">
                    <a:schemeClr val="tx1"/>
                  </a:gs>
                </a:gsLst>
                <a:lin ang="5400000" scaled="0"/>
              </a:gradFill>
            </a:endParaRPr>
          </a:p>
          <a:p>
            <a:pPr>
              <a:lnSpc>
                <a:spcPct val="90000"/>
              </a:lnSpc>
              <a:spcAft>
                <a:spcPts val="600"/>
              </a:spcAft>
            </a:pPr>
            <a:endParaRPr lang="en-US" sz="105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3938026253"/>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f</a:t>
            </a:r>
            <a:r>
              <a:rPr lang="en-US" sz="4000" dirty="0" smtClean="0"/>
              <a:t>rom CRM to Social Listening</a:t>
            </a:r>
            <a:endParaRPr lang="en-US" sz="4000" dirty="0"/>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1" r="10734"/>
          <a:stretch/>
        </p:blipFill>
        <p:spPr>
          <a:xfrm>
            <a:off x="467594" y="1418031"/>
            <a:ext cx="4880982" cy="2659019"/>
          </a:xfrm>
          <a:prstGeom prst="rect">
            <a:avLst/>
          </a:prstGeom>
          <a:ln>
            <a:solidFill>
              <a:schemeClr val="bg1">
                <a:lumMod val="85000"/>
              </a:schemeClr>
            </a:solidFill>
          </a:ln>
        </p:spPr>
      </p:pic>
      <p:pic>
        <p:nvPicPr>
          <p:cNvPr id="9" name="Picture 8"/>
          <p:cNvPicPr>
            <a:picLocks noChangeAspect="1"/>
          </p:cNvPicPr>
          <p:nvPr/>
        </p:nvPicPr>
        <p:blipFill rotWithShape="1">
          <a:blip r:embed="rId4"/>
          <a:srcRect t="3806" b="25123"/>
          <a:stretch/>
        </p:blipFill>
        <p:spPr>
          <a:xfrm>
            <a:off x="3207583" y="3132010"/>
            <a:ext cx="3963204" cy="3362879"/>
          </a:xfrm>
          <a:prstGeom prst="rect">
            <a:avLst/>
          </a:prstGeom>
          <a:ln>
            <a:solidFill>
              <a:schemeClr val="bg1">
                <a:lumMod val="85000"/>
              </a:schemeClr>
            </a:solidFill>
          </a:ln>
        </p:spPr>
      </p:pic>
      <p:cxnSp>
        <p:nvCxnSpPr>
          <p:cNvPr id="10" name="Straight Arrow Connector 9"/>
          <p:cNvCxnSpPr/>
          <p:nvPr/>
        </p:nvCxnSpPr>
        <p:spPr>
          <a:xfrm>
            <a:off x="2667699" y="2332139"/>
            <a:ext cx="1157681" cy="1454212"/>
          </a:xfrm>
          <a:prstGeom prst="straightConnector1">
            <a:avLst/>
          </a:prstGeom>
          <a:ln w="28575">
            <a:headEnd type="none"/>
            <a:tailEnd type="arrow"/>
          </a:ln>
        </p:spPr>
        <p:style>
          <a:lnRef idx="1">
            <a:schemeClr val="accent5"/>
          </a:lnRef>
          <a:fillRef idx="0">
            <a:schemeClr val="accent5"/>
          </a:fillRef>
          <a:effectRef idx="0">
            <a:schemeClr val="accent5"/>
          </a:effectRef>
          <a:fontRef idx="minor">
            <a:schemeClr val="tx1"/>
          </a:fontRef>
        </p:style>
      </p:cxnSp>
      <p:sp>
        <p:nvSpPr>
          <p:cNvPr id="12" name="Rectangle 11"/>
          <p:cNvSpPr/>
          <p:nvPr/>
        </p:nvSpPr>
        <p:spPr>
          <a:xfrm>
            <a:off x="5830349" y="1541816"/>
            <a:ext cx="3556932" cy="1169551"/>
          </a:xfrm>
          <a:prstGeom prst="rect">
            <a:avLst/>
          </a:prstGeom>
        </p:spPr>
        <p:txBody>
          <a:bodyPr wrap="square">
            <a:spAutoFit/>
          </a:bodyPr>
          <a:lstStyle/>
          <a:p>
            <a:r>
              <a:rPr lang="en-US" sz="1400" dirty="0">
                <a:gradFill>
                  <a:gsLst>
                    <a:gs pos="2917">
                      <a:schemeClr val="tx1"/>
                    </a:gs>
                    <a:gs pos="30000">
                      <a:schemeClr val="tx1"/>
                    </a:gs>
                  </a:gsLst>
                  <a:lin ang="5400000" scaled="0"/>
                </a:gradFill>
              </a:rPr>
              <a:t>When you </a:t>
            </a:r>
            <a:r>
              <a:rPr lang="en-US" sz="1400" dirty="0" smtClean="0">
                <a:gradFill>
                  <a:gsLst>
                    <a:gs pos="2917">
                      <a:schemeClr val="tx1"/>
                    </a:gs>
                    <a:gs pos="30000">
                      <a:schemeClr val="tx1"/>
                    </a:gs>
                  </a:gsLst>
                  <a:lin ang="5400000" scaled="0"/>
                </a:gradFill>
              </a:rPr>
              <a:t>choose any </a:t>
            </a:r>
            <a:r>
              <a:rPr lang="en-US" sz="1400" dirty="0">
                <a:gradFill>
                  <a:gsLst>
                    <a:gs pos="2917">
                      <a:schemeClr val="tx1"/>
                    </a:gs>
                    <a:gs pos="30000">
                      <a:schemeClr val="tx1"/>
                    </a:gs>
                  </a:gsLst>
                  <a:lin ang="5400000" scaled="0"/>
                </a:gradFill>
              </a:rPr>
              <a:t>of the </a:t>
            </a:r>
            <a:r>
              <a:rPr lang="en-US" sz="1400" dirty="0" smtClean="0">
                <a:gradFill>
                  <a:gsLst>
                    <a:gs pos="2917">
                      <a:schemeClr val="tx1"/>
                    </a:gs>
                    <a:gs pos="30000">
                      <a:schemeClr val="tx1"/>
                    </a:gs>
                  </a:gsLst>
                  <a:lin ang="5400000" scaled="0"/>
                </a:gradFill>
              </a:rPr>
              <a:t>Social Listening charts </a:t>
            </a:r>
            <a:r>
              <a:rPr lang="en-US" sz="1400" dirty="0">
                <a:gradFill>
                  <a:gsLst>
                    <a:gs pos="2917">
                      <a:schemeClr val="tx1"/>
                    </a:gs>
                    <a:gs pos="30000">
                      <a:schemeClr val="tx1"/>
                    </a:gs>
                  </a:gsLst>
                  <a:lin ang="5400000" scaled="0"/>
                </a:gradFill>
              </a:rPr>
              <a:t>in CRM, </a:t>
            </a:r>
            <a:r>
              <a:rPr lang="en-US" sz="1400" dirty="0" smtClean="0">
                <a:gradFill>
                  <a:gsLst>
                    <a:gs pos="2917">
                      <a:schemeClr val="tx1"/>
                    </a:gs>
                    <a:gs pos="30000">
                      <a:schemeClr val="tx1"/>
                    </a:gs>
                  </a:gsLst>
                  <a:lin ang="5400000" scaled="0"/>
                </a:gradFill>
              </a:rPr>
              <a:t>a new </a:t>
            </a:r>
            <a:r>
              <a:rPr lang="en-US" sz="1400" dirty="0">
                <a:gradFill>
                  <a:gsLst>
                    <a:gs pos="2917">
                      <a:schemeClr val="tx1"/>
                    </a:gs>
                    <a:gs pos="30000">
                      <a:schemeClr val="tx1"/>
                    </a:gs>
                  </a:gsLst>
                  <a:lin ang="5400000" scaled="0"/>
                </a:gradFill>
              </a:rPr>
              <a:t>window or tab </a:t>
            </a:r>
            <a:r>
              <a:rPr lang="en-US" sz="1400" dirty="0" smtClean="0">
                <a:gradFill>
                  <a:gsLst>
                    <a:gs pos="2917">
                      <a:schemeClr val="tx1"/>
                    </a:gs>
                    <a:gs pos="30000">
                      <a:schemeClr val="tx1"/>
                    </a:gs>
                  </a:gsLst>
                  <a:lin ang="5400000" scaled="0"/>
                </a:gradFill>
              </a:rPr>
              <a:t>opens that takes you to </a:t>
            </a:r>
            <a:r>
              <a:rPr lang="en-US" sz="1400" dirty="0">
                <a:gradFill>
                  <a:gsLst>
                    <a:gs pos="2917">
                      <a:schemeClr val="tx1"/>
                    </a:gs>
                    <a:gs pos="30000">
                      <a:schemeClr val="tx1"/>
                    </a:gs>
                  </a:gsLst>
                  <a:lin ang="5400000" scaled="0"/>
                </a:gradFill>
              </a:rPr>
              <a:t>the Microsoft Social Listening </a:t>
            </a:r>
            <a:r>
              <a:rPr lang="en-US" sz="1400" dirty="0" smtClean="0">
                <a:gradFill>
                  <a:gsLst>
                    <a:gs pos="2917">
                      <a:schemeClr val="tx1"/>
                    </a:gs>
                    <a:gs pos="30000">
                      <a:schemeClr val="tx1"/>
                    </a:gs>
                  </a:gsLst>
                  <a:lin ang="5400000" scaled="0"/>
                </a:gradFill>
              </a:rPr>
              <a:t>site. Here you can drill further in to the data.</a:t>
            </a:r>
            <a:endParaRPr lang="en-US" sz="1400" dirty="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651918609"/>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000" dirty="0" smtClean="0"/>
              <a:t>get a quick summary of posts</a:t>
            </a:r>
            <a:endParaRPr lang="en-US" sz="4000"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1289" y="1598775"/>
            <a:ext cx="4259670" cy="1056067"/>
          </a:xfrm>
          <a:prstGeom prst="rect">
            <a:avLst/>
          </a:prstGeom>
          <a:noFill/>
          <a:ln>
            <a:solidFill>
              <a:srgbClr val="DDDDDD"/>
            </a:solidFill>
          </a:ln>
          <a:extLst>
            <a:ext uri="{909E8E84-426E-40DD-AFC4-6F175D3DCCD1}">
              <a14:hiddenFill xmlns:a14="http://schemas.microsoft.com/office/drawing/2010/main">
                <a:solidFill>
                  <a:srgbClr val="FFFFFF"/>
                </a:solidFill>
              </a14:hiddenFill>
            </a:ext>
          </a:extLst>
        </p:spPr>
      </p:pic>
      <p:sp>
        <p:nvSpPr>
          <p:cNvPr id="8" name="Line Callout 1 (Accent Bar) 7"/>
          <p:cNvSpPr/>
          <p:nvPr/>
        </p:nvSpPr>
        <p:spPr bwMode="auto">
          <a:xfrm flipH="1">
            <a:off x="4659692" y="3192297"/>
            <a:ext cx="3916407" cy="2246769"/>
          </a:xfrm>
          <a:prstGeom prst="accentCallout1">
            <a:avLst>
              <a:gd name="adj1" fmla="val 46996"/>
              <a:gd name="adj2" fmla="val 100691"/>
              <a:gd name="adj3" fmla="val -18991"/>
              <a:gd name="adj4" fmla="val 137046"/>
            </a:avLst>
          </a:prstGeom>
          <a:ln>
            <a:solidFill>
              <a:schemeClr val="accent5"/>
            </a:solidFill>
            <a:tailEnd type="diamond"/>
          </a:ln>
        </p:spPr>
        <p:txBody>
          <a:bodyPr wrap="square">
            <a:spAutoFit/>
          </a:bodyPr>
          <a:lstStyle/>
          <a:p>
            <a:r>
              <a:rPr lang="en-US" sz="1400" b="1" dirty="0" smtClean="0"/>
              <a:t>Analytics summary</a:t>
            </a:r>
          </a:p>
          <a:p>
            <a:endParaRPr lang="en-US" sz="1400" dirty="0"/>
          </a:p>
          <a:p>
            <a:r>
              <a:rPr lang="en-US" sz="1400" dirty="0" smtClean="0"/>
              <a:t>Get </a:t>
            </a:r>
            <a:r>
              <a:rPr lang="en-US" sz="1400" dirty="0"/>
              <a:t>details about how many posts are showing up, and how the search topic or category you're interested in is trending. </a:t>
            </a:r>
            <a:endParaRPr lang="en-US" sz="1400" dirty="0" smtClean="0"/>
          </a:p>
          <a:p>
            <a:endParaRPr lang="en-US" sz="1400" dirty="0"/>
          </a:p>
          <a:p>
            <a:r>
              <a:rPr lang="en-US" sz="1400" dirty="0" smtClean="0"/>
              <a:t>You'll </a:t>
            </a:r>
            <a:r>
              <a:rPr lang="en-US" sz="1400" dirty="0"/>
              <a:t>also see the sentiment that is being associated with your topic--positive, negative, or neutral--and what languages are being used to discuss your topic or category. </a:t>
            </a:r>
            <a:endParaRPr lang="en-US" sz="1400" dirty="0" smtClean="0"/>
          </a:p>
        </p:txBody>
      </p:sp>
    </p:spTree>
    <p:extLst>
      <p:ext uri="{BB962C8B-B14F-4D97-AF65-F5344CB8AC3E}">
        <p14:creationId xmlns:p14="http://schemas.microsoft.com/office/powerpoint/2010/main" val="1148952440"/>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compare social channels</a:t>
            </a:r>
            <a:endParaRPr lang="en-US" sz="40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1524" y="1303053"/>
            <a:ext cx="4713807" cy="1716372"/>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5" name="Line Callout 1 (Accent Bar) 4"/>
          <p:cNvSpPr/>
          <p:nvPr/>
        </p:nvSpPr>
        <p:spPr bwMode="auto">
          <a:xfrm flipH="1">
            <a:off x="5485331" y="3551156"/>
            <a:ext cx="3493709" cy="1600438"/>
          </a:xfrm>
          <a:prstGeom prst="accentCallout1">
            <a:avLst>
              <a:gd name="adj1" fmla="val 46996"/>
              <a:gd name="adj2" fmla="val 100691"/>
              <a:gd name="adj3" fmla="val -97666"/>
              <a:gd name="adj4" fmla="val 141207"/>
            </a:avLst>
          </a:prstGeom>
          <a:ln>
            <a:solidFill>
              <a:schemeClr val="accent5"/>
            </a:solidFill>
            <a:tailEnd type="diamond"/>
          </a:ln>
        </p:spPr>
        <p:txBody>
          <a:bodyPr wrap="square">
            <a:spAutoFit/>
          </a:bodyPr>
          <a:lstStyle/>
          <a:p>
            <a:r>
              <a:rPr lang="en-US" sz="1400" b="1" dirty="0" smtClean="0"/>
              <a:t>Sources summary</a:t>
            </a:r>
          </a:p>
          <a:p>
            <a:endParaRPr lang="en-US" sz="1400" dirty="0"/>
          </a:p>
          <a:p>
            <a:r>
              <a:rPr lang="en-US" sz="1400" dirty="0" smtClean="0"/>
              <a:t>Compare </a:t>
            </a:r>
            <a:r>
              <a:rPr lang="en-US" sz="1400" dirty="0"/>
              <a:t>where the posts are coming from. Quickly check sources like </a:t>
            </a:r>
            <a:r>
              <a:rPr lang="en-US" sz="1400" dirty="0" smtClean="0"/>
              <a:t>blogs, Facebook, Twitter, and videos.</a:t>
            </a:r>
          </a:p>
          <a:p>
            <a:endParaRPr lang="en-US" sz="1400" dirty="0"/>
          </a:p>
          <a:p>
            <a:r>
              <a:rPr lang="en-US" sz="1400" dirty="0" smtClean="0"/>
              <a:t>Choose an arrow to get more details.</a:t>
            </a:r>
          </a:p>
        </p:txBody>
      </p:sp>
      <p:sp>
        <p:nvSpPr>
          <p:cNvPr id="8" name="Rectangle 7"/>
          <p:cNvSpPr/>
          <p:nvPr/>
        </p:nvSpPr>
        <p:spPr bwMode="auto">
          <a:xfrm>
            <a:off x="3819525" y="1647825"/>
            <a:ext cx="266700" cy="247650"/>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765411944"/>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000" dirty="0"/>
              <a:t>c</a:t>
            </a:r>
            <a:r>
              <a:rPr lang="en-US" sz="4000" dirty="0" smtClean="0"/>
              <a:t>heck the daily buzz</a:t>
            </a:r>
            <a:endParaRPr lang="en-US" sz="4000" dirty="0"/>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742350" y="1155299"/>
            <a:ext cx="2734401" cy="2065573"/>
          </a:xfrm>
          <a:prstGeom prst="rect">
            <a:avLst/>
          </a:prstGeom>
          <a:noFill/>
          <a:ln>
            <a:solidFill>
              <a:srgbClr val="DDDDDD"/>
            </a:solidFill>
          </a:ln>
          <a:extLst>
            <a:ext uri="{909E8E84-426E-40DD-AFC4-6F175D3DCCD1}">
              <a14:hiddenFill xmlns:a14="http://schemas.microsoft.com/office/drawing/2010/main">
                <a:solidFill>
                  <a:srgbClr val="FFFFFF"/>
                </a:solidFill>
              </a14:hiddenFill>
            </a:ext>
          </a:extLst>
        </p:spPr>
      </p:pic>
      <p:sp>
        <p:nvSpPr>
          <p:cNvPr id="8" name="Line Callout 1 (Accent Bar) 7"/>
          <p:cNvSpPr/>
          <p:nvPr/>
        </p:nvSpPr>
        <p:spPr bwMode="auto">
          <a:xfrm flipH="1">
            <a:off x="4412042" y="3220872"/>
            <a:ext cx="3916407" cy="1969770"/>
          </a:xfrm>
          <a:prstGeom prst="accentCallout1">
            <a:avLst>
              <a:gd name="adj1" fmla="val 46996"/>
              <a:gd name="adj2" fmla="val 100691"/>
              <a:gd name="adj3" fmla="val -23002"/>
              <a:gd name="adj4" fmla="val 142073"/>
            </a:avLst>
          </a:prstGeom>
          <a:ln>
            <a:solidFill>
              <a:schemeClr val="accent5"/>
            </a:solidFill>
            <a:tailEnd type="diamond"/>
          </a:ln>
        </p:spPr>
        <p:txBody>
          <a:bodyPr wrap="square">
            <a:spAutoFit/>
          </a:bodyPr>
          <a:lstStyle/>
          <a:p>
            <a:r>
              <a:rPr lang="en-US" sz="1400" b="1" dirty="0" smtClean="0"/>
              <a:t>Buzz report</a:t>
            </a:r>
            <a:endParaRPr lang="en-US" sz="1400" b="1" dirty="0"/>
          </a:p>
          <a:p>
            <a:pPr>
              <a:spcBef>
                <a:spcPts val="600"/>
              </a:spcBef>
            </a:pPr>
            <a:r>
              <a:rPr lang="en-US" sz="1400" dirty="0" smtClean="0"/>
              <a:t>Check </a:t>
            </a:r>
            <a:r>
              <a:rPr lang="en-US" sz="1400" dirty="0"/>
              <a:t>the buzz on your search topic or category. See the total number of posts and the average number of posts per </a:t>
            </a:r>
            <a:r>
              <a:rPr lang="en-US" sz="1400" dirty="0" smtClean="0"/>
              <a:t>week. </a:t>
            </a:r>
            <a:br>
              <a:rPr lang="en-US" sz="1400" dirty="0" smtClean="0"/>
            </a:br>
            <a:r>
              <a:rPr lang="en-US" sz="1400" dirty="0" smtClean="0"/>
              <a:t>(You can also choose a different time frame.)</a:t>
            </a:r>
          </a:p>
          <a:p>
            <a:pPr>
              <a:spcBef>
                <a:spcPts val="600"/>
              </a:spcBef>
            </a:pPr>
            <a:r>
              <a:rPr lang="en-US" sz="1400" dirty="0" smtClean="0"/>
              <a:t>The </a:t>
            </a:r>
            <a:r>
              <a:rPr lang="en-US" sz="1400" dirty="0"/>
              <a:t>Buzz </a:t>
            </a:r>
            <a:r>
              <a:rPr lang="en-US" sz="1400" dirty="0" smtClean="0"/>
              <a:t>report helps </a:t>
            </a:r>
            <a:r>
              <a:rPr lang="en-US" sz="1400" dirty="0"/>
              <a:t>you keep track of the volume of posts overall on all active sources for your search </a:t>
            </a:r>
            <a:r>
              <a:rPr lang="en-US" sz="1400" dirty="0" smtClean="0"/>
              <a:t>terms.</a:t>
            </a:r>
            <a:endParaRPr lang="en-US" sz="1400" dirty="0"/>
          </a:p>
        </p:txBody>
      </p:sp>
    </p:spTree>
    <p:extLst>
      <p:ext uri="{BB962C8B-B14F-4D97-AF65-F5344CB8AC3E}">
        <p14:creationId xmlns:p14="http://schemas.microsoft.com/office/powerpoint/2010/main" val="2189958362"/>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000" dirty="0" smtClean="0"/>
              <a:t>see how the</a:t>
            </a:r>
            <a:r>
              <a:rPr lang="en-US" sz="4000" baseline="0" dirty="0" smtClean="0"/>
              <a:t> buzz is</a:t>
            </a:r>
            <a:r>
              <a:rPr lang="en-US" sz="4000" dirty="0" smtClean="0"/>
              <a:t> trending</a:t>
            </a:r>
            <a:endParaRPr lang="en-US" sz="4000" dirty="0"/>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575014" y="1259415"/>
            <a:ext cx="2929961" cy="2169585"/>
          </a:xfrm>
          <a:prstGeom prst="rect">
            <a:avLst/>
          </a:prstGeom>
          <a:noFill/>
          <a:ln>
            <a:solidFill>
              <a:srgbClr val="DDDDDD"/>
            </a:solidFill>
          </a:ln>
          <a:extLst>
            <a:ext uri="{909E8E84-426E-40DD-AFC4-6F175D3DCCD1}">
              <a14:hiddenFill xmlns:a14="http://schemas.microsoft.com/office/drawing/2010/main">
                <a:solidFill>
                  <a:srgbClr val="FFFFFF"/>
                </a:solidFill>
              </a14:hiddenFill>
            </a:ext>
          </a:extLst>
        </p:spPr>
      </p:pic>
      <p:sp>
        <p:nvSpPr>
          <p:cNvPr id="8" name="Line Callout 1 (Accent Bar) 7"/>
          <p:cNvSpPr/>
          <p:nvPr/>
        </p:nvSpPr>
        <p:spPr bwMode="auto">
          <a:xfrm flipH="1">
            <a:off x="4412041" y="3220872"/>
            <a:ext cx="3548051" cy="1538883"/>
          </a:xfrm>
          <a:prstGeom prst="accentCallout1">
            <a:avLst>
              <a:gd name="adj1" fmla="val 46996"/>
              <a:gd name="adj2" fmla="val 100691"/>
              <a:gd name="adj3" fmla="val -25072"/>
              <a:gd name="adj4" fmla="val 154466"/>
            </a:avLst>
          </a:prstGeom>
          <a:ln>
            <a:solidFill>
              <a:schemeClr val="accent5"/>
            </a:solidFill>
            <a:tailEnd type="diamond"/>
          </a:ln>
        </p:spPr>
        <p:txBody>
          <a:bodyPr wrap="square">
            <a:spAutoFit/>
          </a:bodyPr>
          <a:lstStyle/>
          <a:p>
            <a:r>
              <a:rPr lang="en-US" sz="1400" b="1" dirty="0" smtClean="0"/>
              <a:t>Trend report</a:t>
            </a:r>
            <a:endParaRPr lang="en-US" sz="1400" b="1" dirty="0"/>
          </a:p>
          <a:p>
            <a:pPr>
              <a:spcBef>
                <a:spcPts val="600"/>
              </a:spcBef>
            </a:pPr>
            <a:r>
              <a:rPr lang="en-US" sz="1400" dirty="0" smtClean="0"/>
              <a:t>See </a:t>
            </a:r>
            <a:r>
              <a:rPr lang="en-US" sz="1400" dirty="0"/>
              <a:t>how the number of posts is trending over time</a:t>
            </a:r>
            <a:r>
              <a:rPr lang="en-US" sz="1400" dirty="0" smtClean="0"/>
              <a:t>.</a:t>
            </a:r>
          </a:p>
          <a:p>
            <a:pPr>
              <a:spcBef>
                <a:spcPts val="600"/>
              </a:spcBef>
            </a:pPr>
            <a:r>
              <a:rPr lang="en-US" sz="1400" dirty="0" smtClean="0"/>
              <a:t>The </a:t>
            </a:r>
            <a:r>
              <a:rPr lang="en-US" sz="1400" dirty="0"/>
              <a:t>Trend change compares the past five time </a:t>
            </a:r>
            <a:r>
              <a:rPr lang="en-US" sz="1400" dirty="0" smtClean="0"/>
              <a:t>frames (days, weeks, or months) </a:t>
            </a:r>
            <a:r>
              <a:rPr lang="en-US" sz="1400" dirty="0"/>
              <a:t>to </a:t>
            </a:r>
            <a:r>
              <a:rPr lang="en-US" sz="1400" dirty="0" smtClean="0"/>
              <a:t>the most current </a:t>
            </a:r>
            <a:r>
              <a:rPr lang="en-US" sz="1400" dirty="0"/>
              <a:t>time frame. </a:t>
            </a:r>
          </a:p>
        </p:txBody>
      </p:sp>
    </p:spTree>
    <p:extLst>
      <p:ext uri="{BB962C8B-B14F-4D97-AF65-F5344CB8AC3E}">
        <p14:creationId xmlns:p14="http://schemas.microsoft.com/office/powerpoint/2010/main" val="3187517211"/>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compare where posts are coming from</a:t>
            </a:r>
            <a:endParaRPr lang="en-US" sz="4000" dirty="0"/>
          </a:p>
        </p:txBody>
      </p:sp>
      <p:pic>
        <p:nvPicPr>
          <p:cNvPr id="921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781050" y="1212271"/>
            <a:ext cx="2590800" cy="2753401"/>
          </a:xfrm>
          <a:prstGeom prst="rect">
            <a:avLst/>
          </a:prstGeom>
          <a:noFill/>
          <a:ln>
            <a:solidFill>
              <a:srgbClr val="DDDDDD"/>
            </a:solidFill>
          </a:ln>
          <a:extLst>
            <a:ext uri="{909E8E84-426E-40DD-AFC4-6F175D3DCCD1}">
              <a14:hiddenFill xmlns:a14="http://schemas.microsoft.com/office/drawing/2010/main">
                <a:solidFill>
                  <a:srgbClr val="FFFFFF"/>
                </a:solidFill>
              </a14:hiddenFill>
            </a:ext>
          </a:extLst>
        </p:spPr>
      </p:pic>
      <p:sp>
        <p:nvSpPr>
          <p:cNvPr id="8" name="Line Callout 1 (Accent Bar) 7"/>
          <p:cNvSpPr/>
          <p:nvPr/>
        </p:nvSpPr>
        <p:spPr bwMode="auto">
          <a:xfrm flipH="1">
            <a:off x="4412042" y="3220872"/>
            <a:ext cx="3916407" cy="1323439"/>
          </a:xfrm>
          <a:prstGeom prst="accentCallout1">
            <a:avLst>
              <a:gd name="adj1" fmla="val 46996"/>
              <a:gd name="adj2" fmla="val 100691"/>
              <a:gd name="adj3" fmla="val -34144"/>
              <a:gd name="adj4" fmla="val 141423"/>
            </a:avLst>
          </a:prstGeom>
          <a:ln>
            <a:solidFill>
              <a:schemeClr val="accent5"/>
            </a:solidFill>
            <a:tailEnd type="diamond"/>
          </a:ln>
        </p:spPr>
        <p:txBody>
          <a:bodyPr wrap="square">
            <a:spAutoFit/>
          </a:bodyPr>
          <a:lstStyle/>
          <a:p>
            <a:r>
              <a:rPr lang="en-US" sz="1400" b="1" dirty="0"/>
              <a:t>Sources </a:t>
            </a:r>
            <a:r>
              <a:rPr lang="en-US" sz="1400" b="1" dirty="0" smtClean="0"/>
              <a:t>Share of Voice</a:t>
            </a:r>
            <a:endParaRPr lang="en-US" sz="1400" b="1" dirty="0"/>
          </a:p>
          <a:p>
            <a:pPr>
              <a:spcBef>
                <a:spcPts val="600"/>
              </a:spcBef>
            </a:pPr>
            <a:r>
              <a:rPr lang="en-US" sz="1400" dirty="0" smtClean="0"/>
              <a:t>See </a:t>
            </a:r>
            <a:r>
              <a:rPr lang="en-US" sz="1400" dirty="0"/>
              <a:t>a chart that compares where the posts are coming </a:t>
            </a:r>
            <a:r>
              <a:rPr lang="en-US" sz="1400" dirty="0" smtClean="0"/>
              <a:t>from, and shows you which sources are the most active.</a:t>
            </a:r>
          </a:p>
          <a:p>
            <a:pPr>
              <a:spcBef>
                <a:spcPts val="600"/>
              </a:spcBef>
            </a:pPr>
            <a:r>
              <a:rPr lang="en-US" sz="1400" dirty="0" smtClean="0">
                <a:solidFill>
                  <a:srgbClr val="292929"/>
                </a:solidFill>
              </a:rPr>
              <a:t>In this example, all the posts are from Twitter.</a:t>
            </a:r>
          </a:p>
        </p:txBody>
      </p:sp>
      <p:grpSp>
        <p:nvGrpSpPr>
          <p:cNvPr id="11" name="Group 10"/>
          <p:cNvGrpSpPr/>
          <p:nvPr/>
        </p:nvGrpSpPr>
        <p:grpSpPr>
          <a:xfrm>
            <a:off x="631573" y="4328671"/>
            <a:ext cx="2365298" cy="1200329"/>
            <a:chOff x="3856037" y="1531077"/>
            <a:chExt cx="2365298" cy="1200329"/>
          </a:xfrm>
        </p:grpSpPr>
        <p:sp>
          <p:nvSpPr>
            <p:cNvPr id="13" name="Rectangle 12"/>
            <p:cNvSpPr/>
            <p:nvPr/>
          </p:nvSpPr>
          <p:spPr>
            <a:xfrm>
              <a:off x="3856037" y="1531077"/>
              <a:ext cx="2365298" cy="1200329"/>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r>
                <a:rPr lang="en-US" dirty="0" smtClean="0"/>
                <a:t>	Twitter</a:t>
              </a:r>
              <a:endParaRPr lang="en-US" dirty="0"/>
            </a:p>
            <a:p>
              <a:r>
                <a:rPr lang="en-US" dirty="0" smtClean="0"/>
                <a:t>	Facebook</a:t>
              </a:r>
              <a:endParaRPr lang="en-US" dirty="0"/>
            </a:p>
            <a:p>
              <a:r>
                <a:rPr lang="en-US" dirty="0" smtClean="0"/>
                <a:t>	Blogs</a:t>
              </a:r>
            </a:p>
            <a:p>
              <a:r>
                <a:rPr lang="en-US" dirty="0" smtClean="0"/>
                <a:t>	Video</a:t>
              </a:r>
              <a:endParaRPr lang="en-US" dirty="0"/>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563152" y="1588673"/>
              <a:ext cx="209550" cy="208632"/>
            </a:xfrm>
            <a:prstGeom prst="rect">
              <a:avLst/>
            </a:prstGeom>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568762" y="1898757"/>
              <a:ext cx="199582" cy="193704"/>
            </a:xfrm>
            <a:prstGeom prst="rect">
              <a:avLst/>
            </a:prstGeom>
          </p:spPr>
        </p:pic>
        <p:pic>
          <p:nvPicPr>
            <p:cNvPr id="3" name="Picture 2"/>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4570940" y="2192936"/>
              <a:ext cx="197893" cy="180016"/>
            </a:xfrm>
            <a:prstGeom prst="rect">
              <a:avLst/>
            </a:prstGeom>
          </p:spPr>
        </p:pic>
        <p:pic>
          <p:nvPicPr>
            <p:cNvPr id="9" name="Picture 8"/>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4576550" y="2456824"/>
              <a:ext cx="197404" cy="185399"/>
            </a:xfrm>
            <a:prstGeom prst="rect">
              <a:avLst/>
            </a:prstGeom>
          </p:spPr>
        </p:pic>
      </p:grpSp>
    </p:spTree>
    <p:extLst>
      <p:ext uri="{BB962C8B-B14F-4D97-AF65-F5344CB8AC3E}">
        <p14:creationId xmlns:p14="http://schemas.microsoft.com/office/powerpoint/2010/main" val="3820351071"/>
      </p:ext>
    </p:extLst>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1218795"/>
          </a:xfrm>
        </p:spPr>
        <p:txBody>
          <a:bodyPr/>
          <a:lstStyle/>
          <a:p>
            <a:r>
              <a:rPr lang="en-US" sz="4000" dirty="0" smtClean="0"/>
              <a:t>compare the number of positive, negative, or neutral posts</a:t>
            </a:r>
            <a:endParaRPr lang="en-US" sz="4000" dirty="0"/>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00099" y="1933214"/>
            <a:ext cx="3170322" cy="2951273"/>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8" name="Line Callout 1 (Accent Bar) 7"/>
          <p:cNvSpPr/>
          <p:nvPr/>
        </p:nvSpPr>
        <p:spPr bwMode="auto">
          <a:xfrm flipH="1">
            <a:off x="4472199" y="3569787"/>
            <a:ext cx="4058189" cy="815608"/>
          </a:xfrm>
          <a:prstGeom prst="accentCallout1">
            <a:avLst>
              <a:gd name="adj1" fmla="val 46996"/>
              <a:gd name="adj2" fmla="val 100691"/>
              <a:gd name="adj3" fmla="val -9310"/>
              <a:gd name="adj4" fmla="val 128623"/>
            </a:avLst>
          </a:prstGeom>
          <a:ln>
            <a:solidFill>
              <a:schemeClr val="accent5"/>
            </a:solidFill>
            <a:tailEnd type="diamond"/>
          </a:ln>
        </p:spPr>
        <p:txBody>
          <a:bodyPr wrap="square">
            <a:spAutoFit/>
          </a:bodyPr>
          <a:lstStyle/>
          <a:p>
            <a:r>
              <a:rPr lang="en-US" sz="1400" b="1" dirty="0" smtClean="0"/>
              <a:t>Sentiment Share of Voice</a:t>
            </a:r>
          </a:p>
          <a:p>
            <a:pPr>
              <a:spcBef>
                <a:spcPts val="600"/>
              </a:spcBef>
            </a:pPr>
            <a:r>
              <a:rPr lang="en-US" sz="1400" dirty="0" smtClean="0"/>
              <a:t>See </a:t>
            </a:r>
            <a:r>
              <a:rPr lang="en-US" sz="1400" dirty="0"/>
              <a:t>a chart that compares the positive, negative, or neutral </a:t>
            </a:r>
            <a:r>
              <a:rPr lang="en-US" sz="1400" dirty="0" smtClean="0"/>
              <a:t>posts about your search terms.</a:t>
            </a:r>
          </a:p>
        </p:txBody>
      </p:sp>
    </p:spTree>
    <p:extLst>
      <p:ext uri="{BB962C8B-B14F-4D97-AF65-F5344CB8AC3E}">
        <p14:creationId xmlns:p14="http://schemas.microsoft.com/office/powerpoint/2010/main" val="1294518480"/>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s</a:t>
            </a:r>
            <a:r>
              <a:rPr lang="en-US" sz="4000" dirty="0" smtClean="0"/>
              <a:t>ee the top 5 languages with the most posts</a:t>
            </a:r>
            <a:endParaRPr lang="en-US" sz="4000" dirty="0"/>
          </a:p>
        </p:txBody>
      </p:sp>
      <p:pic>
        <p:nvPicPr>
          <p:cNvPr id="8194" name="Picture 2" descr="Widget Store_01 Languages 3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4268" y="1637034"/>
            <a:ext cx="1861729" cy="2290092"/>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8" name="Line Callout 1 (Accent Bar) 7"/>
          <p:cNvSpPr/>
          <p:nvPr/>
        </p:nvSpPr>
        <p:spPr bwMode="auto">
          <a:xfrm flipH="1">
            <a:off x="4412042" y="3220872"/>
            <a:ext cx="3916407" cy="1323439"/>
          </a:xfrm>
          <a:prstGeom prst="accentCallout1">
            <a:avLst>
              <a:gd name="adj1" fmla="val 46996"/>
              <a:gd name="adj2" fmla="val 100691"/>
              <a:gd name="adj3" fmla="val -47819"/>
              <a:gd name="adj4" fmla="val 143369"/>
            </a:avLst>
          </a:prstGeom>
          <a:ln>
            <a:solidFill>
              <a:schemeClr val="accent5"/>
            </a:solidFill>
            <a:tailEnd type="diamond"/>
          </a:ln>
        </p:spPr>
        <p:txBody>
          <a:bodyPr wrap="square">
            <a:spAutoFit/>
          </a:bodyPr>
          <a:lstStyle/>
          <a:p>
            <a:r>
              <a:rPr lang="en-US" sz="1400" b="1" dirty="0" smtClean="0"/>
              <a:t>Languages</a:t>
            </a:r>
          </a:p>
          <a:p>
            <a:pPr>
              <a:spcBef>
                <a:spcPts val="600"/>
              </a:spcBef>
            </a:pPr>
            <a:r>
              <a:rPr lang="en-US" sz="1400" dirty="0" smtClean="0"/>
              <a:t>See </a:t>
            </a:r>
            <a:r>
              <a:rPr lang="en-US" sz="1400" dirty="0"/>
              <a:t>the top 5 languages with the most posts about your search topic or category</a:t>
            </a:r>
            <a:r>
              <a:rPr lang="en-US" sz="1400" dirty="0" smtClean="0"/>
              <a:t>.</a:t>
            </a:r>
          </a:p>
          <a:p>
            <a:pPr>
              <a:spcBef>
                <a:spcPts val="600"/>
              </a:spcBef>
            </a:pPr>
            <a:r>
              <a:rPr lang="en-US" sz="1400" dirty="0" smtClean="0"/>
              <a:t>At a glance, see which languages were used the most for posts about your search terms.</a:t>
            </a:r>
          </a:p>
        </p:txBody>
      </p:sp>
      <p:graphicFrame>
        <p:nvGraphicFramePr>
          <p:cNvPr id="3" name="Table 2"/>
          <p:cNvGraphicFramePr>
            <a:graphicFrameLocks noGrp="1"/>
          </p:cNvGraphicFramePr>
          <p:nvPr>
            <p:extLst>
              <p:ext uri="{D42A27DB-BD31-4B8C-83A1-F6EECF244321}">
                <p14:modId xmlns:p14="http://schemas.microsoft.com/office/powerpoint/2010/main" val="1278019099"/>
              </p:ext>
            </p:extLst>
          </p:nvPr>
        </p:nvGraphicFramePr>
        <p:xfrm>
          <a:off x="1141849" y="4324626"/>
          <a:ext cx="1686565" cy="1912545"/>
        </p:xfrm>
        <a:graphic>
          <a:graphicData uri="http://schemas.openxmlformats.org/drawingml/2006/table">
            <a:tbl>
              <a:tblPr bandRow="1">
                <a:tableStyleId>{5C22544A-7EE6-4342-B048-85BDC9FD1C3A}</a:tableStyleId>
              </a:tblPr>
              <a:tblGrid>
                <a:gridCol w="516368"/>
                <a:gridCol w="1170197"/>
              </a:tblGrid>
              <a:tr h="355468">
                <a:tc>
                  <a:txBody>
                    <a:bodyPr/>
                    <a:lstStyle/>
                    <a:p>
                      <a:r>
                        <a:rPr lang="en-US" dirty="0" smtClean="0"/>
                        <a:t>en</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English</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11004">
                <a:tc>
                  <a:txBody>
                    <a:bodyPr/>
                    <a:lstStyle/>
                    <a:p>
                      <a:r>
                        <a:rPr lang="en-US" dirty="0" smtClean="0"/>
                        <a:t>de</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German</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55468">
                <a:tc>
                  <a:txBody>
                    <a:bodyPr/>
                    <a:lstStyle/>
                    <a:p>
                      <a:r>
                        <a:rPr lang="en-US" dirty="0" smtClean="0"/>
                        <a:t>fr</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French</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404261">
                <a:tc>
                  <a:txBody>
                    <a:bodyPr/>
                    <a:lstStyle/>
                    <a:p>
                      <a:r>
                        <a:rPr lang="en-US" dirty="0" smtClean="0"/>
                        <a:t>sp</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Spanish</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55468">
                <a:tc>
                  <a:txBody>
                    <a:bodyPr/>
                    <a:lstStyle/>
                    <a:p>
                      <a:r>
                        <a:rPr lang="en-US" dirty="0" smtClean="0"/>
                        <a:t>it</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Italian</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030870688"/>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s</a:t>
            </a:r>
            <a:r>
              <a:rPr lang="en-US" sz="4000" dirty="0" smtClean="0"/>
              <a:t>ee peaks and valleys in volume over time</a:t>
            </a:r>
            <a:endParaRPr lang="en-US" sz="4000" dirty="0"/>
          </a:p>
        </p:txBody>
      </p:sp>
      <p:sp>
        <p:nvSpPr>
          <p:cNvPr id="8" name="Line Callout 1 (Accent Bar) 7"/>
          <p:cNvSpPr/>
          <p:nvPr/>
        </p:nvSpPr>
        <p:spPr bwMode="auto">
          <a:xfrm flipH="1">
            <a:off x="4872250" y="4139884"/>
            <a:ext cx="3916407" cy="815608"/>
          </a:xfrm>
          <a:prstGeom prst="accentCallout1">
            <a:avLst>
              <a:gd name="adj1" fmla="val 46996"/>
              <a:gd name="adj2" fmla="val 100691"/>
              <a:gd name="adj3" fmla="val -80519"/>
              <a:gd name="adj4" fmla="val 130479"/>
            </a:avLst>
          </a:prstGeom>
          <a:ln>
            <a:solidFill>
              <a:schemeClr val="accent5"/>
            </a:solidFill>
            <a:tailEnd type="diamond"/>
          </a:ln>
        </p:spPr>
        <p:txBody>
          <a:bodyPr wrap="square">
            <a:spAutoFit/>
          </a:bodyPr>
          <a:lstStyle/>
          <a:p>
            <a:r>
              <a:rPr lang="en-US" sz="1400" b="1" dirty="0" smtClean="0"/>
              <a:t>Volume history</a:t>
            </a:r>
          </a:p>
          <a:p>
            <a:pPr>
              <a:spcBef>
                <a:spcPts val="600"/>
              </a:spcBef>
            </a:pPr>
            <a:r>
              <a:rPr lang="en-US" sz="1400" dirty="0" smtClean="0"/>
              <a:t>See </a:t>
            </a:r>
            <a:r>
              <a:rPr lang="en-US" sz="1400" dirty="0"/>
              <a:t>peaks and valleys in the volume of posts for all sources over time.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7283" y="1295152"/>
            <a:ext cx="5309740" cy="2076698"/>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105602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p</a:t>
            </a:r>
            <a:r>
              <a:rPr lang="en-US" sz="4000" dirty="0" smtClean="0"/>
              <a:t>rovide a great customer service experience</a:t>
            </a:r>
            <a:endParaRPr lang="en-US" sz="4000" dirty="0"/>
          </a:p>
        </p:txBody>
      </p:sp>
      <p:sp>
        <p:nvSpPr>
          <p:cNvPr id="3" name="Rectangle 2"/>
          <p:cNvSpPr/>
          <p:nvPr/>
        </p:nvSpPr>
        <p:spPr>
          <a:xfrm>
            <a:off x="402048" y="1351873"/>
            <a:ext cx="3060344" cy="2677656"/>
          </a:xfrm>
          <a:prstGeom prst="rect">
            <a:avLst/>
          </a:prstGeom>
        </p:spPr>
        <p:txBody>
          <a:bodyPr wrap="square">
            <a:spAutoFit/>
          </a:bodyPr>
          <a:lstStyle/>
          <a:p>
            <a:r>
              <a:rPr lang="en-US" sz="1400" dirty="0" smtClean="0">
                <a:gradFill>
                  <a:gsLst>
                    <a:gs pos="2917">
                      <a:schemeClr val="tx1"/>
                    </a:gs>
                    <a:gs pos="30000">
                      <a:schemeClr val="tx1"/>
                    </a:gs>
                  </a:gsLst>
                  <a:lin ang="5400000" scaled="0"/>
                </a:gradFill>
              </a:rPr>
              <a:t>Social media is a two-way communication channel like      email or phones. </a:t>
            </a:r>
          </a:p>
          <a:p>
            <a:endParaRPr lang="en-US" sz="1400" dirty="0">
              <a:gradFill>
                <a:gsLst>
                  <a:gs pos="2917">
                    <a:schemeClr val="tx1"/>
                  </a:gs>
                  <a:gs pos="30000">
                    <a:schemeClr val="tx1"/>
                  </a:gs>
                </a:gsLst>
                <a:lin ang="5400000" scaled="0"/>
              </a:gradFill>
            </a:endParaRPr>
          </a:p>
          <a:p>
            <a:r>
              <a:rPr lang="en-US" sz="1400" dirty="0" smtClean="0">
                <a:gradFill>
                  <a:gsLst>
                    <a:gs pos="2917">
                      <a:schemeClr val="tx1"/>
                    </a:gs>
                    <a:gs pos="30000">
                      <a:schemeClr val="tx1"/>
                    </a:gs>
                  </a:gsLst>
                  <a:lin ang="5400000" scaled="0"/>
                </a:gradFill>
              </a:rPr>
              <a:t>When you communicate with a customer on social media, it’s an opportunity </a:t>
            </a:r>
            <a:r>
              <a:rPr lang="en-US" sz="1400" dirty="0">
                <a:gradFill>
                  <a:gsLst>
                    <a:gs pos="2917">
                      <a:schemeClr val="tx1"/>
                    </a:gs>
                    <a:gs pos="30000">
                      <a:schemeClr val="tx1"/>
                    </a:gs>
                  </a:gsLst>
                  <a:lin ang="5400000" scaled="0"/>
                </a:gradFill>
              </a:rPr>
              <a:t>to </a:t>
            </a:r>
            <a:r>
              <a:rPr lang="en-US" sz="1400" dirty="0" smtClean="0">
                <a:gradFill>
                  <a:gsLst>
                    <a:gs pos="2917">
                      <a:schemeClr val="tx1"/>
                    </a:gs>
                    <a:gs pos="30000">
                      <a:schemeClr val="tx1"/>
                    </a:gs>
                  </a:gsLst>
                  <a:lin ang="5400000" scaled="0"/>
                </a:gradFill>
              </a:rPr>
              <a:t>demonstrate your level of customer service and improve </a:t>
            </a:r>
            <a:r>
              <a:rPr lang="en-US" sz="1400" dirty="0">
                <a:gradFill>
                  <a:gsLst>
                    <a:gs pos="2917">
                      <a:schemeClr val="tx1"/>
                    </a:gs>
                    <a:gs pos="30000">
                      <a:schemeClr val="tx1"/>
                    </a:gs>
                  </a:gsLst>
                  <a:lin ang="5400000" scaled="0"/>
                </a:gradFill>
              </a:rPr>
              <a:t>your relationship with </a:t>
            </a:r>
            <a:r>
              <a:rPr lang="en-US" sz="1400" dirty="0" smtClean="0">
                <a:gradFill>
                  <a:gsLst>
                    <a:gs pos="2917">
                      <a:schemeClr val="tx1"/>
                    </a:gs>
                    <a:gs pos="30000">
                      <a:schemeClr val="tx1"/>
                    </a:gs>
                  </a:gsLst>
                  <a:lin ang="5400000" scaled="0"/>
                </a:gradFill>
              </a:rPr>
              <a:t>customers</a:t>
            </a:r>
            <a:r>
              <a:rPr lang="en-US" sz="1400" dirty="0">
                <a:gradFill>
                  <a:gsLst>
                    <a:gs pos="2917">
                      <a:schemeClr val="tx1"/>
                    </a:gs>
                    <a:gs pos="30000">
                      <a:schemeClr val="tx1"/>
                    </a:gs>
                  </a:gsLst>
                  <a:lin ang="5400000" scaled="0"/>
                </a:gradFill>
              </a:rPr>
              <a:t>. </a:t>
            </a:r>
            <a:endParaRPr lang="en-US" sz="1400" dirty="0" smtClean="0">
              <a:gradFill>
                <a:gsLst>
                  <a:gs pos="2917">
                    <a:schemeClr val="tx1"/>
                  </a:gs>
                  <a:gs pos="30000">
                    <a:schemeClr val="tx1"/>
                  </a:gs>
                </a:gsLst>
                <a:lin ang="5400000" scaled="0"/>
              </a:gradFill>
            </a:endParaRPr>
          </a:p>
          <a:p>
            <a:endParaRPr lang="en-US" sz="1400" dirty="0">
              <a:gradFill>
                <a:gsLst>
                  <a:gs pos="2917">
                    <a:schemeClr val="tx1"/>
                  </a:gs>
                  <a:gs pos="30000">
                    <a:schemeClr val="tx1"/>
                  </a:gs>
                </a:gsLst>
                <a:lin ang="5400000" scaled="0"/>
              </a:gradFill>
            </a:endParaRPr>
          </a:p>
          <a:p>
            <a:endParaRPr lang="en-US" sz="1400" dirty="0">
              <a:gradFill>
                <a:gsLst>
                  <a:gs pos="2917">
                    <a:schemeClr val="tx1"/>
                  </a:gs>
                  <a:gs pos="30000">
                    <a:schemeClr val="tx1"/>
                  </a:gs>
                </a:gsLst>
                <a:lin ang="5400000" scaled="0"/>
              </a:gradFill>
            </a:endParaRPr>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97" t="12728" r="47803" b="29271"/>
          <a:stretch/>
        </p:blipFill>
        <p:spPr bwMode="auto">
          <a:xfrm>
            <a:off x="4458945" y="2279713"/>
            <a:ext cx="4556653" cy="2237696"/>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4426763"/>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s</a:t>
            </a:r>
            <a:r>
              <a:rPr lang="en-US" sz="4000" dirty="0" smtClean="0"/>
              <a:t>ee when changes in sentiment occurred</a:t>
            </a:r>
            <a:endParaRPr lang="en-US" sz="4000"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6044" y="1247693"/>
            <a:ext cx="5153830" cy="1973179"/>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8" name="Line Callout 1 (Accent Bar) 7"/>
          <p:cNvSpPr/>
          <p:nvPr/>
        </p:nvSpPr>
        <p:spPr bwMode="auto">
          <a:xfrm flipH="1">
            <a:off x="4688768" y="3663828"/>
            <a:ext cx="3916407" cy="1538883"/>
          </a:xfrm>
          <a:prstGeom prst="accentCallout1">
            <a:avLst>
              <a:gd name="adj1" fmla="val 46996"/>
              <a:gd name="adj2" fmla="val 100691"/>
              <a:gd name="adj3" fmla="val -31359"/>
              <a:gd name="adj4" fmla="val 125858"/>
            </a:avLst>
          </a:prstGeom>
          <a:ln>
            <a:solidFill>
              <a:schemeClr val="accent5"/>
            </a:solidFill>
            <a:tailEnd type="diamond"/>
          </a:ln>
        </p:spPr>
        <p:txBody>
          <a:bodyPr wrap="square">
            <a:spAutoFit/>
          </a:bodyPr>
          <a:lstStyle/>
          <a:p>
            <a:r>
              <a:rPr lang="en-US" sz="1400" b="1" dirty="0" smtClean="0"/>
              <a:t>Sentiment history</a:t>
            </a:r>
          </a:p>
          <a:p>
            <a:pPr>
              <a:spcBef>
                <a:spcPts val="600"/>
              </a:spcBef>
            </a:pPr>
            <a:r>
              <a:rPr lang="en-US" sz="1400" dirty="0" smtClean="0"/>
              <a:t>Correlate </a:t>
            </a:r>
            <a:r>
              <a:rPr lang="en-US" sz="1400" dirty="0"/>
              <a:t>sentiment about the search topic with dates and events. </a:t>
            </a:r>
            <a:endParaRPr lang="en-US" sz="1400" dirty="0" smtClean="0"/>
          </a:p>
          <a:p>
            <a:pPr>
              <a:spcBef>
                <a:spcPts val="600"/>
              </a:spcBef>
            </a:pPr>
            <a:r>
              <a:rPr lang="en-US" sz="1400" dirty="0" smtClean="0"/>
              <a:t>The </a:t>
            </a:r>
            <a:r>
              <a:rPr lang="en-US" sz="1400" dirty="0"/>
              <a:t>black line indicates the sentiment index. The green line indicates the average sentiment index in your time frame. </a:t>
            </a:r>
          </a:p>
        </p:txBody>
      </p:sp>
    </p:spTree>
    <p:extLst>
      <p:ext uri="{BB962C8B-B14F-4D97-AF65-F5344CB8AC3E}">
        <p14:creationId xmlns:p14="http://schemas.microsoft.com/office/powerpoint/2010/main" val="3629066714"/>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a:t>s</a:t>
            </a:r>
            <a:r>
              <a:rPr lang="en-US" sz="4000" dirty="0" smtClean="0"/>
              <a:t>ee how sentiment varies among sources</a:t>
            </a:r>
            <a:endParaRPr lang="en-US" sz="40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6052" y="1193913"/>
            <a:ext cx="5875533" cy="2186961"/>
          </a:xfrm>
          <a:prstGeom prst="rect">
            <a:avLst/>
          </a:prstGeom>
          <a:noFill/>
          <a:ln>
            <a:solidFill>
              <a:schemeClr val="bg1">
                <a:lumMod val="65000"/>
              </a:schemeClr>
            </a:solidFill>
          </a:ln>
          <a:extLst>
            <a:ext uri="{909E8E84-426E-40DD-AFC4-6F175D3DCCD1}">
              <a14:hiddenFill xmlns:a14="http://schemas.microsoft.com/office/drawing/2010/main">
                <a:solidFill>
                  <a:srgbClr val="FFFFFF"/>
                </a:solidFill>
              </a14:hiddenFill>
            </a:ext>
          </a:extLst>
        </p:spPr>
      </p:pic>
      <p:sp>
        <p:nvSpPr>
          <p:cNvPr id="8" name="Line Callout 1 (Accent Bar) 7"/>
          <p:cNvSpPr/>
          <p:nvPr/>
        </p:nvSpPr>
        <p:spPr bwMode="auto">
          <a:xfrm flipH="1">
            <a:off x="5121903" y="3845830"/>
            <a:ext cx="4108014" cy="1538883"/>
          </a:xfrm>
          <a:prstGeom prst="accentCallout1">
            <a:avLst>
              <a:gd name="adj1" fmla="val 46996"/>
              <a:gd name="adj2" fmla="val 100691"/>
              <a:gd name="adj3" fmla="val -96270"/>
              <a:gd name="adj4" fmla="val 126968"/>
            </a:avLst>
          </a:prstGeom>
          <a:ln>
            <a:solidFill>
              <a:schemeClr val="accent5"/>
            </a:solidFill>
            <a:tailEnd type="diamond"/>
          </a:ln>
        </p:spPr>
        <p:txBody>
          <a:bodyPr wrap="square">
            <a:spAutoFit/>
          </a:bodyPr>
          <a:lstStyle/>
          <a:p>
            <a:r>
              <a:rPr lang="en-US" sz="1400" b="1" dirty="0" smtClean="0"/>
              <a:t>Sentiment summary by sources</a:t>
            </a:r>
          </a:p>
          <a:p>
            <a:pPr>
              <a:spcBef>
                <a:spcPts val="600"/>
              </a:spcBef>
            </a:pPr>
            <a:r>
              <a:rPr lang="en-US" sz="1400" dirty="0" smtClean="0"/>
              <a:t>See </a:t>
            </a:r>
            <a:r>
              <a:rPr lang="en-US" sz="1400" dirty="0"/>
              <a:t>how the sentiment varies among sources. </a:t>
            </a:r>
            <a:r>
              <a:rPr lang="en-US" sz="1400" dirty="0" smtClean="0"/>
              <a:t>Are posts on </a:t>
            </a:r>
            <a:r>
              <a:rPr lang="en-US" sz="1400" dirty="0"/>
              <a:t>Facebook </a:t>
            </a:r>
            <a:r>
              <a:rPr lang="en-US" sz="1400" dirty="0" smtClean="0"/>
              <a:t>trending positive </a:t>
            </a:r>
            <a:r>
              <a:rPr lang="en-US" sz="1400" dirty="0"/>
              <a:t>while Twitter is neutral? </a:t>
            </a:r>
          </a:p>
          <a:p>
            <a:pPr>
              <a:spcBef>
                <a:spcPts val="600"/>
              </a:spcBef>
            </a:pPr>
            <a:r>
              <a:rPr lang="en-US" sz="1400" dirty="0" smtClean="0"/>
              <a:t>In this example, all the posts in the past week are on Twitter, and they’re all positive.</a:t>
            </a:r>
          </a:p>
        </p:txBody>
      </p:sp>
    </p:spTree>
    <p:extLst>
      <p:ext uri="{BB962C8B-B14F-4D97-AF65-F5344CB8AC3E}">
        <p14:creationId xmlns:p14="http://schemas.microsoft.com/office/powerpoint/2010/main" val="1992078400"/>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50" y="295274"/>
            <a:ext cx="7488226" cy="1107996"/>
          </a:xfrm>
        </p:spPr>
        <p:txBody>
          <a:bodyPr/>
          <a:lstStyle/>
          <a:p>
            <a:r>
              <a:rPr lang="en-US" sz="4000" dirty="0"/>
              <a:t>c</a:t>
            </a:r>
            <a:r>
              <a:rPr lang="en-US" sz="4000" dirty="0" smtClean="0"/>
              <a:t>ompare the number of positive and negative posts</a:t>
            </a:r>
            <a:endParaRPr lang="en-US" sz="4000"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47725" y="2154467"/>
            <a:ext cx="5012806" cy="167583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4853" r="8234" b="9473"/>
          <a:stretch/>
        </p:blipFill>
        <p:spPr>
          <a:xfrm>
            <a:off x="5553075" y="5273124"/>
            <a:ext cx="381000" cy="344953"/>
          </a:xfrm>
          <a:prstGeom prst="rect">
            <a:avLst/>
          </a:prstGeom>
        </p:spPr>
      </p:pic>
      <p:sp>
        <p:nvSpPr>
          <p:cNvPr id="8" name="Line Callout 1 (Accent Bar) 7"/>
          <p:cNvSpPr/>
          <p:nvPr/>
        </p:nvSpPr>
        <p:spPr bwMode="auto">
          <a:xfrm flipH="1">
            <a:off x="4855366" y="4034024"/>
            <a:ext cx="3916407" cy="1831271"/>
          </a:xfrm>
          <a:prstGeom prst="accentCallout1">
            <a:avLst>
              <a:gd name="adj1" fmla="val 46996"/>
              <a:gd name="adj2" fmla="val 100691"/>
              <a:gd name="adj3" fmla="val -11930"/>
              <a:gd name="adj4" fmla="val 125128"/>
            </a:avLst>
          </a:prstGeom>
          <a:ln>
            <a:solidFill>
              <a:schemeClr val="accent5"/>
            </a:solidFill>
            <a:tailEnd type="diamond"/>
          </a:ln>
        </p:spPr>
        <p:txBody>
          <a:bodyPr wrap="square">
            <a:spAutoFit/>
          </a:bodyPr>
          <a:lstStyle/>
          <a:p>
            <a:r>
              <a:rPr lang="en-US" sz="1400" b="1" dirty="0" smtClean="0"/>
              <a:t>Sentiment volume</a:t>
            </a:r>
          </a:p>
          <a:p>
            <a:pPr>
              <a:spcBef>
                <a:spcPts val="600"/>
              </a:spcBef>
            </a:pPr>
            <a:r>
              <a:rPr lang="en-US" sz="1400" dirty="0" smtClean="0"/>
              <a:t>See </a:t>
            </a:r>
            <a:r>
              <a:rPr lang="en-US" sz="1400" dirty="0"/>
              <a:t>a bar graph comparing the number of positive and negative </a:t>
            </a:r>
            <a:r>
              <a:rPr lang="en-US" sz="1400" dirty="0" smtClean="0"/>
              <a:t>posts. </a:t>
            </a:r>
          </a:p>
          <a:p>
            <a:pPr>
              <a:spcBef>
                <a:spcPts val="600"/>
              </a:spcBef>
            </a:pPr>
            <a:r>
              <a:rPr lang="en-US" sz="1400" dirty="0" smtClean="0"/>
              <a:t>This example shows the data by day, but you can also see weekly or monthly comparisons. </a:t>
            </a:r>
          </a:p>
          <a:p>
            <a:pPr>
              <a:spcBef>
                <a:spcPts val="600"/>
              </a:spcBef>
            </a:pPr>
            <a:r>
              <a:rPr lang="en-US" sz="1400" dirty="0" smtClean="0"/>
              <a:t>Choose        at the top of the chart to select a different time frame.</a:t>
            </a:r>
          </a:p>
        </p:txBody>
      </p:sp>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57225" y="1725237"/>
            <a:ext cx="2219324" cy="295275"/>
          </a:xfrm>
          <a:prstGeom prst="rect">
            <a:avLst/>
          </a:prstGeom>
        </p:spPr>
      </p:pic>
      <p:sp>
        <p:nvSpPr>
          <p:cNvPr id="10" name="Rectangle 9"/>
          <p:cNvSpPr/>
          <p:nvPr/>
        </p:nvSpPr>
        <p:spPr bwMode="auto">
          <a:xfrm>
            <a:off x="647699" y="1687138"/>
            <a:ext cx="419101" cy="419704"/>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04262106"/>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read</a:t>
            </a:r>
            <a:r>
              <a:rPr lang="en-US" sz="4000" baseline="0" dirty="0" smtClean="0"/>
              <a:t> public posts</a:t>
            </a:r>
            <a:endParaRPr lang="en-US" sz="40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060" y="1349467"/>
            <a:ext cx="3341409" cy="3027726"/>
          </a:xfrm>
          <a:prstGeom prst="rect">
            <a:avLst/>
          </a:prstGeom>
          <a:ln>
            <a:solidFill>
              <a:schemeClr val="bg1">
                <a:lumMod val="85000"/>
              </a:schemeClr>
            </a:solidFill>
          </a:ln>
        </p:spPr>
      </p:pic>
      <p:sp>
        <p:nvSpPr>
          <p:cNvPr id="8" name="Line Callout 1 (Accent Bar) 7"/>
          <p:cNvSpPr/>
          <p:nvPr/>
        </p:nvSpPr>
        <p:spPr bwMode="auto">
          <a:xfrm flipH="1">
            <a:off x="4700798" y="3256967"/>
            <a:ext cx="4443201" cy="600164"/>
          </a:xfrm>
          <a:prstGeom prst="accentCallout1">
            <a:avLst>
              <a:gd name="adj1" fmla="val 46996"/>
              <a:gd name="adj2" fmla="val 100691"/>
              <a:gd name="adj3" fmla="val 15613"/>
              <a:gd name="adj4" fmla="val 125333"/>
            </a:avLst>
          </a:prstGeom>
          <a:ln>
            <a:solidFill>
              <a:schemeClr val="accent5"/>
            </a:solidFill>
            <a:tailEnd type="diamond"/>
          </a:ln>
        </p:spPr>
        <p:txBody>
          <a:bodyPr wrap="square">
            <a:spAutoFit/>
          </a:bodyPr>
          <a:lstStyle/>
          <a:p>
            <a:r>
              <a:rPr lang="en-US" sz="1400" b="1" dirty="0" smtClean="0"/>
              <a:t>Recent posts</a:t>
            </a:r>
          </a:p>
          <a:p>
            <a:pPr>
              <a:spcBef>
                <a:spcPts val="600"/>
              </a:spcBef>
            </a:pPr>
            <a:r>
              <a:rPr lang="en-US" sz="1400" dirty="0" smtClean="0"/>
              <a:t>See </a:t>
            </a:r>
            <a:r>
              <a:rPr lang="en-US" sz="1400" dirty="0"/>
              <a:t>an excerpt </a:t>
            </a:r>
            <a:r>
              <a:rPr lang="en-US" sz="1400" dirty="0" smtClean="0"/>
              <a:t>of </a:t>
            </a:r>
            <a:r>
              <a:rPr lang="en-US" sz="1400" dirty="0"/>
              <a:t>the 5 most recent </a:t>
            </a:r>
            <a:r>
              <a:rPr lang="en-US" sz="1400" dirty="0" smtClean="0"/>
              <a:t>posts on Twitter. </a:t>
            </a:r>
          </a:p>
        </p:txBody>
      </p:sp>
    </p:spTree>
    <p:extLst>
      <p:ext uri="{BB962C8B-B14F-4D97-AF65-F5344CB8AC3E}">
        <p14:creationId xmlns:p14="http://schemas.microsoft.com/office/powerpoint/2010/main" val="2375593581"/>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see key influencers</a:t>
            </a:r>
            <a:endParaRPr lang="en-US" sz="4000"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9328" y="1279228"/>
            <a:ext cx="3517819" cy="3356585"/>
          </a:xfrm>
          <a:prstGeom prst="rect">
            <a:avLst/>
          </a:prstGeom>
          <a:noFill/>
          <a:ln>
            <a:solidFill>
              <a:schemeClr val="bg1">
                <a:lumMod val="85000"/>
              </a:schemeClr>
            </a:solidFill>
          </a:ln>
          <a:extLst>
            <a:ext uri="{909E8E84-426E-40DD-AFC4-6F175D3DCCD1}">
              <a14:hiddenFill xmlns:a14="http://schemas.microsoft.com/office/drawing/2010/main">
                <a:solidFill>
                  <a:srgbClr val="FFFFFF"/>
                </a:solidFill>
              </a14:hiddenFill>
            </a:ext>
          </a:extLst>
        </p:spPr>
      </p:pic>
      <p:sp>
        <p:nvSpPr>
          <p:cNvPr id="8" name="Line Callout 1 (Accent Bar) 7"/>
          <p:cNvSpPr/>
          <p:nvPr/>
        </p:nvSpPr>
        <p:spPr bwMode="auto">
          <a:xfrm flipH="1">
            <a:off x="5121905" y="2957521"/>
            <a:ext cx="4194076" cy="1246495"/>
          </a:xfrm>
          <a:prstGeom prst="accentCallout1">
            <a:avLst>
              <a:gd name="adj1" fmla="val 46996"/>
              <a:gd name="adj2" fmla="val 100691"/>
              <a:gd name="adj3" fmla="val -15966"/>
              <a:gd name="adj4" fmla="val 136197"/>
            </a:avLst>
          </a:prstGeom>
          <a:ln>
            <a:solidFill>
              <a:schemeClr val="accent5"/>
            </a:solidFill>
            <a:tailEnd type="diamond"/>
          </a:ln>
        </p:spPr>
        <p:txBody>
          <a:bodyPr wrap="square">
            <a:spAutoFit/>
          </a:bodyPr>
          <a:lstStyle/>
          <a:p>
            <a:r>
              <a:rPr lang="en-US" sz="1400" b="1" dirty="0" smtClean="0"/>
              <a:t>Key influencers </a:t>
            </a:r>
          </a:p>
          <a:p>
            <a:pPr>
              <a:spcBef>
                <a:spcPts val="600"/>
              </a:spcBef>
            </a:pPr>
            <a:r>
              <a:rPr lang="en-US" sz="1400" dirty="0" smtClean="0"/>
              <a:t>See </a:t>
            </a:r>
            <a:r>
              <a:rPr lang="en-US" sz="1400" dirty="0"/>
              <a:t>which </a:t>
            </a:r>
            <a:r>
              <a:rPr lang="en-US" sz="1400" dirty="0" smtClean="0"/>
              <a:t>people are </a:t>
            </a:r>
            <a:r>
              <a:rPr lang="en-US" sz="1400" dirty="0"/>
              <a:t>mentioning your search </a:t>
            </a:r>
            <a:r>
              <a:rPr lang="en-US" sz="1400" dirty="0" smtClean="0"/>
              <a:t>terms the </a:t>
            </a:r>
            <a:r>
              <a:rPr lang="en-US" sz="1400" dirty="0"/>
              <a:t>most. You'll find details about the </a:t>
            </a:r>
            <a:r>
              <a:rPr lang="en-US" sz="1400" dirty="0" smtClean="0"/>
              <a:t>number </a:t>
            </a:r>
            <a:r>
              <a:rPr lang="en-US" sz="1400" dirty="0"/>
              <a:t>of posts, the author's share of voice, and the trend change. </a:t>
            </a:r>
          </a:p>
        </p:txBody>
      </p:sp>
    </p:spTree>
    <p:extLst>
      <p:ext uri="{BB962C8B-B14F-4D97-AF65-F5344CB8AC3E}">
        <p14:creationId xmlns:p14="http://schemas.microsoft.com/office/powerpoint/2010/main" val="3621353999"/>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553998"/>
          </a:xfrm>
        </p:spPr>
        <p:txBody>
          <a:bodyPr/>
          <a:lstStyle/>
          <a:p>
            <a:r>
              <a:rPr lang="en-US" sz="4000" dirty="0" smtClean="0"/>
              <a:t>More resources</a:t>
            </a:r>
            <a:endParaRPr lang="en-US" sz="4000" dirty="0"/>
          </a:p>
        </p:txBody>
      </p:sp>
      <p:sp>
        <p:nvSpPr>
          <p:cNvPr id="4" name="TextBox 3"/>
          <p:cNvSpPr txBox="1"/>
          <p:nvPr/>
        </p:nvSpPr>
        <p:spPr>
          <a:xfrm>
            <a:off x="415606" y="1346758"/>
            <a:ext cx="3710624" cy="3042362"/>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To find more information, visit:</a:t>
            </a:r>
          </a:p>
          <a:p>
            <a:pPr>
              <a:lnSpc>
                <a:spcPct val="90000"/>
              </a:lnSpc>
              <a:spcAft>
                <a:spcPts val="600"/>
              </a:spcAft>
            </a:pPr>
            <a:r>
              <a:rPr lang="en-US" sz="1400" dirty="0">
                <a:hlinkClick r:id="rId3"/>
              </a:rPr>
              <a:t>Social Listening Help </a:t>
            </a:r>
            <a:r>
              <a:rPr lang="en-US" sz="1400" dirty="0" smtClean="0">
                <a:hlinkClick r:id="rId3"/>
              </a:rPr>
              <a:t>Center</a:t>
            </a:r>
            <a:r>
              <a:rPr lang="en-US" sz="1400" dirty="0"/>
              <a:t>.</a:t>
            </a:r>
            <a:r>
              <a:rPr lang="en-US" sz="1400" dirty="0" smtClean="0">
                <a:gradFill>
                  <a:gsLst>
                    <a:gs pos="2917">
                      <a:schemeClr val="tx1"/>
                    </a:gs>
                    <a:gs pos="30000">
                      <a:schemeClr val="tx1"/>
                    </a:gs>
                  </a:gsLst>
                  <a:lin ang="5400000" scaled="0"/>
                </a:gradFill>
              </a:rPr>
              <a:t> </a:t>
            </a: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r>
              <a:rPr lang="en-US" sz="1400" dirty="0" smtClean="0">
                <a:gradFill>
                  <a:gsLst>
                    <a:gs pos="2917">
                      <a:schemeClr val="tx1"/>
                    </a:gs>
                    <a:gs pos="30000">
                      <a:schemeClr val="tx1"/>
                    </a:gs>
                  </a:gsLst>
                  <a:lin ang="5400000" scaled="0"/>
                </a:gradFill>
              </a:rPr>
              <a:t>Quick links to more training resources:</a:t>
            </a:r>
          </a:p>
          <a:p>
            <a:pPr marL="285750" indent="-285750">
              <a:lnSpc>
                <a:spcPct val="90000"/>
              </a:lnSpc>
              <a:spcAft>
                <a:spcPts val="600"/>
              </a:spcAft>
              <a:buFont typeface="Arial" panose="020B0604020202020204" pitchFamily="34" charset="0"/>
              <a:buChar char="•"/>
            </a:pPr>
            <a:r>
              <a:rPr lang="en-US" sz="1400" dirty="0" smtClean="0">
                <a:hlinkClick r:id="rId4"/>
              </a:rPr>
              <a:t>How </a:t>
            </a:r>
            <a:r>
              <a:rPr lang="en-US" sz="1400" dirty="0">
                <a:hlinkClick r:id="rId4"/>
              </a:rPr>
              <a:t>to set up Microsoft Social </a:t>
            </a:r>
            <a:r>
              <a:rPr lang="en-US" sz="1400" dirty="0" smtClean="0">
                <a:hlinkClick r:id="rId4"/>
              </a:rPr>
              <a:t>Listening</a:t>
            </a:r>
            <a:endParaRPr lang="en-US" sz="1400" dirty="0" smtClean="0"/>
          </a:p>
          <a:p>
            <a:pPr marL="285750" indent="-285750">
              <a:lnSpc>
                <a:spcPct val="90000"/>
              </a:lnSpc>
              <a:spcAft>
                <a:spcPts val="600"/>
              </a:spcAft>
              <a:buFont typeface="Arial" panose="020B0604020202020204" pitchFamily="34" charset="0"/>
              <a:buChar char="•"/>
            </a:pPr>
            <a:r>
              <a:rPr lang="en-US" sz="1400" dirty="0" smtClean="0">
                <a:hlinkClick r:id="rId5"/>
              </a:rPr>
              <a:t>eBook</a:t>
            </a:r>
            <a:r>
              <a:rPr lang="en-US" sz="1400" dirty="0">
                <a:hlinkClick r:id="rId5"/>
              </a:rPr>
              <a:t>: Set Up a Social Listening Search for Your Product</a:t>
            </a:r>
            <a:r>
              <a:rPr lang="en-US" sz="1400" dirty="0"/>
              <a:t> </a:t>
            </a:r>
            <a:endParaRPr lang="en-US" sz="1400" dirty="0" smtClean="0"/>
          </a:p>
          <a:p>
            <a:pPr marL="285750" indent="-285750">
              <a:lnSpc>
                <a:spcPct val="90000"/>
              </a:lnSpc>
              <a:spcAft>
                <a:spcPts val="600"/>
              </a:spcAft>
              <a:buFont typeface="Arial" panose="020B0604020202020204" pitchFamily="34" charset="0"/>
              <a:buChar char="•"/>
            </a:pPr>
            <a:r>
              <a:rPr lang="en-US" sz="1400" dirty="0" smtClean="0">
                <a:hlinkClick r:id="rId6"/>
              </a:rPr>
              <a:t>Video: Identifying </a:t>
            </a:r>
            <a:r>
              <a:rPr lang="en-US" sz="1400" dirty="0">
                <a:hlinkClick r:id="rId6"/>
              </a:rPr>
              <a:t>Influencers (2:32)</a:t>
            </a:r>
            <a:r>
              <a:rPr lang="en-US" sz="1400" dirty="0"/>
              <a:t> </a:t>
            </a:r>
            <a:endParaRPr lang="en-US" sz="1400" dirty="0" smtClean="0"/>
          </a:p>
          <a:p>
            <a:pPr marL="285750" indent="-285750">
              <a:lnSpc>
                <a:spcPct val="90000"/>
              </a:lnSpc>
              <a:spcAft>
                <a:spcPts val="600"/>
              </a:spcAft>
              <a:buFont typeface="Arial" panose="020B0604020202020204" pitchFamily="34" charset="0"/>
              <a:buChar char="•"/>
            </a:pPr>
            <a:r>
              <a:rPr lang="en-US" sz="1400" dirty="0" smtClean="0">
                <a:hlinkClick r:id="rId7"/>
              </a:rPr>
              <a:t>Video: Setting </a:t>
            </a:r>
            <a:r>
              <a:rPr lang="en-US" sz="1400" dirty="0">
                <a:hlinkClick r:id="rId7"/>
              </a:rPr>
              <a:t>Up Search Topics (3:33)</a:t>
            </a:r>
            <a:r>
              <a:rPr lang="en-US" sz="1400" dirty="0"/>
              <a:t> </a:t>
            </a:r>
            <a:endParaRPr lang="en-US" sz="1400" dirty="0" smtClean="0">
              <a:gradFill>
                <a:gsLst>
                  <a:gs pos="2917">
                    <a:schemeClr val="tx1"/>
                  </a:gs>
                  <a:gs pos="30000">
                    <a:schemeClr val="tx1"/>
                  </a:gs>
                </a:gsLst>
                <a:lin ang="5400000" scaled="0"/>
              </a:gradFill>
            </a:endParaRPr>
          </a:p>
          <a:p>
            <a:pPr>
              <a:lnSpc>
                <a:spcPct val="90000"/>
              </a:lnSpc>
              <a:spcAft>
                <a:spcPts val="600"/>
              </a:spcAft>
            </a:pPr>
            <a:endParaRPr lang="en-US" sz="1400" dirty="0">
              <a:gradFill>
                <a:gsLst>
                  <a:gs pos="2917">
                    <a:schemeClr val="tx1"/>
                  </a:gs>
                  <a:gs pos="30000">
                    <a:schemeClr val="tx1"/>
                  </a:gs>
                </a:gsLst>
                <a:lin ang="5400000" scaled="0"/>
              </a:gradFill>
            </a:endParaRPr>
          </a:p>
          <a:p>
            <a:pPr>
              <a:lnSpc>
                <a:spcPct val="90000"/>
              </a:lnSpc>
              <a:spcAft>
                <a:spcPts val="600"/>
              </a:spcAft>
            </a:pPr>
            <a:endParaRPr lang="en-US" sz="1050" dirty="0">
              <a:gradFill>
                <a:gsLst>
                  <a:gs pos="2917">
                    <a:schemeClr val="tx1"/>
                  </a:gs>
                  <a:gs pos="30000">
                    <a:schemeClr val="tx1"/>
                  </a:gs>
                </a:gsLst>
                <a:lin ang="5400000" scaled="0"/>
              </a:gradFill>
            </a:endParaRPr>
          </a:p>
        </p:txBody>
      </p:sp>
      <p:pic>
        <p:nvPicPr>
          <p:cNvPr id="5" name="Picture 2"/>
          <p:cNvPicPr>
            <a:picLocks noChangeAspect="1" noChangeArrowheads="1"/>
          </p:cNvPicPr>
          <p:nvPr/>
        </p:nvPicPr>
        <p:blipFill rotWithShape="1">
          <a:blip r:embed="rId8">
            <a:extLst>
              <a:ext uri="{28A0092B-C50C-407E-A947-70E740481C1C}">
                <a14:useLocalDpi xmlns:a14="http://schemas.microsoft.com/office/drawing/2010/main" val="0"/>
              </a:ext>
            </a:extLst>
          </a:blip>
          <a:srcRect l="2197" t="12728" r="47803" b="29271"/>
          <a:stretch/>
        </p:blipFill>
        <p:spPr bwMode="auto">
          <a:xfrm>
            <a:off x="4435796" y="1749091"/>
            <a:ext cx="4556653" cy="2237696"/>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25070704"/>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custDataLst>
              <p:tags r:id="rId1"/>
            </p:custDataLst>
          </p:nvPr>
        </p:nvSpPr>
        <p:spPr bwMode="auto">
          <a:xfrm>
            <a:off x="2725896" y="1376521"/>
            <a:ext cx="4241483" cy="424148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0970" tIns="93980" rIns="140970" bIns="9398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
            </a:r>
            <a:br>
              <a:rPr lang="en-US"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Thanks for reading!</a:t>
            </a: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r>
              <a:rPr lang="en-US" sz="1600" dirty="0" smtClean="0">
                <a:solidFill>
                  <a:schemeClr val="bg1"/>
                </a:solidFill>
                <a:ea typeface="Segoe UI" pitchFamily="34" charset="0"/>
                <a:cs typeface="Segoe UI" pitchFamily="34" charset="0"/>
              </a:rPr>
              <a:t>Did this eBook help you? </a:t>
            </a:r>
            <a:br>
              <a:rPr lang="en-US" sz="1600" dirty="0" smtClean="0">
                <a:solidFill>
                  <a:schemeClr val="bg1"/>
                </a:solidFill>
                <a:ea typeface="Segoe UI" pitchFamily="34" charset="0"/>
                <a:cs typeface="Segoe UI" pitchFamily="34" charset="0"/>
              </a:rPr>
            </a:br>
            <a:r>
              <a:rPr lang="en-US" sz="1600" dirty="0" smtClean="0">
                <a:solidFill>
                  <a:schemeClr val="accent1"/>
                </a:solidFill>
                <a:ea typeface="Segoe UI" pitchFamily="34" charset="0"/>
                <a:cs typeface="Segoe UI" pitchFamily="34" charset="0"/>
                <a:hlinkClick r:id="rId4"/>
              </a:rPr>
              <a:t>Send us a quick note</a:t>
            </a:r>
            <a:r>
              <a:rPr lang="en-US" sz="1600" dirty="0" smtClean="0">
                <a:solidFill>
                  <a:schemeClr val="bg1"/>
                </a:solidFill>
                <a:ea typeface="Segoe UI" pitchFamily="34" charset="0"/>
                <a:cs typeface="Segoe UI" pitchFamily="34" charset="0"/>
              </a:rPr>
              <a:t>.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We’d love to know what you think.</a:t>
            </a: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r>
              <a:rPr lang="en-US" sz="1200" dirty="0" smtClean="0">
                <a:solidFill>
                  <a:schemeClr val="bg1"/>
                </a:solidFill>
                <a:ea typeface="Segoe UI" pitchFamily="34" charset="0"/>
                <a:cs typeface="Segoe UI" pitchFamily="34" charset="0"/>
              </a:rPr>
              <a:t>Find more eBooks at </a:t>
            </a:r>
          </a:p>
          <a:p>
            <a:pPr algn="ctr" defTabSz="932472" fontAlgn="base">
              <a:lnSpc>
                <a:spcPct val="90000"/>
              </a:lnSpc>
              <a:spcBef>
                <a:spcPct val="0"/>
              </a:spcBef>
              <a:spcAft>
                <a:spcPct val="0"/>
              </a:spcAft>
            </a:pPr>
            <a:r>
              <a:rPr lang="en-US" sz="1200" dirty="0" smtClean="0">
                <a:solidFill>
                  <a:schemeClr val="bg1"/>
                </a:solidFill>
                <a:ea typeface="Segoe UI" pitchFamily="34" charset="0"/>
                <a:cs typeface="Segoe UI" pitchFamily="34" charset="0"/>
                <a:hlinkClick r:id="rId5"/>
              </a:rPr>
              <a:t>CRMCustomerCenter.com</a:t>
            </a:r>
            <a:r>
              <a:rPr lang="en-US" sz="1200" dirty="0" smtClean="0">
                <a:solidFill>
                  <a:schemeClr val="bg1"/>
                </a:solidFill>
                <a:ea typeface="Segoe UI" pitchFamily="34" charset="0"/>
                <a:cs typeface="Segoe UI" pitchFamily="34" charset="0"/>
              </a:rPr>
              <a:t/>
            </a:r>
            <a:br>
              <a:rPr lang="en-US" sz="1200" dirty="0" smtClean="0">
                <a:solidFill>
                  <a:schemeClr val="bg1"/>
                </a:solidFill>
                <a:ea typeface="Segoe UI" pitchFamily="34" charset="0"/>
                <a:cs typeface="Segoe UI" pitchFamily="34" charset="0"/>
              </a:rPr>
            </a:br>
            <a:endParaRPr lang="en-US" sz="1200" dirty="0" smtClean="0">
              <a:solidFill>
                <a:schemeClr val="accent5"/>
              </a:solidFill>
              <a:ea typeface="Segoe UI" pitchFamily="34" charset="0"/>
              <a:cs typeface="Segoe UI" pitchFamily="34" charset="0"/>
            </a:endParaRPr>
          </a:p>
        </p:txBody>
      </p:sp>
      <p:sp>
        <p:nvSpPr>
          <p:cNvPr id="2" name="TextBox 1"/>
          <p:cNvSpPr txBox="1"/>
          <p:nvPr/>
        </p:nvSpPr>
        <p:spPr>
          <a:xfrm>
            <a:off x="4131683" y="5059680"/>
            <a:ext cx="1487588" cy="420115"/>
          </a:xfrm>
          <a:prstGeom prst="rect">
            <a:avLst/>
          </a:prstGeom>
          <a:noFill/>
        </p:spPr>
        <p:txBody>
          <a:bodyPr wrap="square" lIns="182880" tIns="146304" rIns="182880" bIns="146304" rtlCol="0">
            <a:spAutoFit/>
          </a:bodyPr>
          <a:lstStyle/>
          <a:p>
            <a:pPr algn="ctr">
              <a:lnSpc>
                <a:spcPct val="90000"/>
              </a:lnSpc>
              <a:spcAft>
                <a:spcPts val="600"/>
              </a:spcAft>
            </a:pPr>
            <a:r>
              <a:rPr lang="en-US" sz="900" dirty="0" smtClean="0">
                <a:solidFill>
                  <a:schemeClr val="bg1"/>
                </a:solidFill>
              </a:rPr>
              <a:t>Version 7.0.0</a:t>
            </a:r>
          </a:p>
        </p:txBody>
      </p:sp>
    </p:spTree>
    <p:extLst>
      <p:ext uri="{BB962C8B-B14F-4D97-AF65-F5344CB8AC3E}">
        <p14:creationId xmlns:p14="http://schemas.microsoft.com/office/powerpoint/2010/main" val="1752059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t="3806" b="25123"/>
          <a:stretch/>
        </p:blipFill>
        <p:spPr>
          <a:xfrm>
            <a:off x="3878603" y="1349181"/>
            <a:ext cx="4660250" cy="3954340"/>
          </a:xfrm>
          <a:prstGeom prst="rect">
            <a:avLst/>
          </a:prstGeom>
          <a:ln>
            <a:solidFill>
              <a:schemeClr val="bg1">
                <a:lumMod val="85000"/>
              </a:schemeClr>
            </a:solidFill>
          </a:ln>
        </p:spPr>
      </p:pic>
      <p:sp>
        <p:nvSpPr>
          <p:cNvPr id="2" name="Title 1"/>
          <p:cNvSpPr>
            <a:spLocks noGrp="1"/>
          </p:cNvSpPr>
          <p:nvPr>
            <p:ph type="title"/>
          </p:nvPr>
        </p:nvSpPr>
        <p:spPr>
          <a:xfrm>
            <a:off x="274649" y="295274"/>
            <a:ext cx="9206411" cy="553998"/>
          </a:xfrm>
        </p:spPr>
        <p:txBody>
          <a:bodyPr/>
          <a:lstStyle/>
          <a:p>
            <a:r>
              <a:rPr lang="en-US" sz="4000" dirty="0"/>
              <a:t>how </a:t>
            </a:r>
            <a:r>
              <a:rPr lang="en-US" sz="4000" dirty="0" smtClean="0"/>
              <a:t>Social </a:t>
            </a:r>
            <a:r>
              <a:rPr lang="en-US" sz="4000" dirty="0"/>
              <a:t>Listening works</a:t>
            </a:r>
          </a:p>
        </p:txBody>
      </p:sp>
      <p:sp>
        <p:nvSpPr>
          <p:cNvPr id="4" name="TextBox 3"/>
          <p:cNvSpPr txBox="1"/>
          <p:nvPr/>
        </p:nvSpPr>
        <p:spPr>
          <a:xfrm>
            <a:off x="479579" y="1180322"/>
            <a:ext cx="3219117" cy="3978820"/>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t>Microsoft </a:t>
            </a:r>
            <a:r>
              <a:rPr lang="en-US" dirty="0"/>
              <a:t>Social Listening </a:t>
            </a:r>
            <a:r>
              <a:rPr lang="en-US" dirty="0" smtClean="0"/>
              <a:t>       scours </a:t>
            </a:r>
            <a:r>
              <a:rPr lang="en-US" dirty="0"/>
              <a:t>social </a:t>
            </a:r>
            <a:r>
              <a:rPr lang="en-US" dirty="0" smtClean="0"/>
              <a:t>networks</a:t>
            </a:r>
            <a:r>
              <a:rPr lang="en-US" dirty="0"/>
              <a:t/>
            </a:r>
            <a:br>
              <a:rPr lang="en-US" dirty="0"/>
            </a:br>
            <a:r>
              <a:rPr lang="en-US" dirty="0" smtClean="0"/>
              <a:t>to present the data you need in </a:t>
            </a:r>
            <a:r>
              <a:rPr lang="en-US" dirty="0"/>
              <a:t>easy-to-read charts and graphs. </a:t>
            </a:r>
          </a:p>
          <a:p>
            <a:pPr>
              <a:spcBef>
                <a:spcPts val="600"/>
              </a:spcBef>
            </a:pPr>
            <a:r>
              <a:rPr lang="en-US" dirty="0" smtClean="0"/>
              <a:t>These visuals help you spot emerging trends in people’s comments, track marketing campaigns, respond to service issues before they escalate, and gain insights about your competitors.</a:t>
            </a:r>
          </a:p>
          <a:p>
            <a:pPr>
              <a:spcBef>
                <a:spcPts val="600"/>
              </a:spcBef>
            </a:pPr>
            <a:r>
              <a:rPr lang="en-US" dirty="0" smtClean="0"/>
              <a:t>In this example, the chart shows you how much people are talking about your products and company, and how the volume of posts about you is trending.</a:t>
            </a:r>
          </a:p>
          <a:p>
            <a:r>
              <a:rPr lang="en-US" dirty="0" smtClean="0"/>
              <a:t>The </a:t>
            </a:r>
            <a:r>
              <a:rPr lang="en-US" dirty="0"/>
              <a:t>volume of posts is called “buzz.”</a:t>
            </a:r>
          </a:p>
          <a:p>
            <a:endParaRPr lang="en-US" dirty="0" smtClean="0"/>
          </a:p>
          <a:p>
            <a:endParaRPr lang="en-US" dirty="0" smtClean="0"/>
          </a:p>
          <a:p>
            <a:endParaRPr lang="en-US" dirty="0"/>
          </a:p>
        </p:txBody>
      </p:sp>
      <p:sp>
        <p:nvSpPr>
          <p:cNvPr id="5" name="Line Callout 1 (Accent Bar) 4"/>
          <p:cNvSpPr/>
          <p:nvPr/>
        </p:nvSpPr>
        <p:spPr bwMode="auto">
          <a:xfrm>
            <a:off x="6038838" y="5476373"/>
            <a:ext cx="2324326" cy="896399"/>
          </a:xfrm>
          <a:prstGeom prst="accentCallout1">
            <a:avLst>
              <a:gd name="adj1" fmla="val 39929"/>
              <a:gd name="adj2" fmla="val -937"/>
              <a:gd name="adj3" fmla="val -34543"/>
              <a:gd name="adj4" fmla="val -67324"/>
            </a:avLst>
          </a:prstGeom>
          <a:ln>
            <a:solidFill>
              <a:schemeClr val="accent5"/>
            </a:solidFill>
            <a:tailEnd type="diamond"/>
          </a:ln>
        </p:spPr>
        <p:txBody>
          <a:bodyPr wrap="square">
            <a:spAutoFit/>
          </a:bodyPr>
          <a:lstStyle/>
          <a:p>
            <a:pPr>
              <a:lnSpc>
                <a:spcPct val="90000"/>
              </a:lnSpc>
              <a:spcAft>
                <a:spcPts val="600"/>
              </a:spcAft>
            </a:pPr>
            <a:r>
              <a:rPr lang="en-US" sz="1050" dirty="0" smtClean="0">
                <a:gradFill>
                  <a:gsLst>
                    <a:gs pos="2917">
                      <a:srgbClr val="292929"/>
                    </a:gs>
                    <a:gs pos="30000">
                      <a:srgbClr val="292929"/>
                    </a:gs>
                  </a:gsLst>
                  <a:lin ang="5400000" scaled="0"/>
                </a:gradFill>
              </a:rPr>
              <a:t>In this example, our products have gotten 5,162 posts today, which is </a:t>
            </a:r>
            <a:br>
              <a:rPr lang="en-US" sz="1050" dirty="0" smtClean="0">
                <a:gradFill>
                  <a:gsLst>
                    <a:gs pos="2917">
                      <a:srgbClr val="292929"/>
                    </a:gs>
                    <a:gs pos="30000">
                      <a:srgbClr val="292929"/>
                    </a:gs>
                  </a:gsLst>
                  <a:lin ang="5400000" scaled="0"/>
                </a:gradFill>
              </a:rPr>
            </a:br>
            <a:r>
              <a:rPr lang="en-US" sz="1050" dirty="0" smtClean="0">
                <a:gradFill>
                  <a:gsLst>
                    <a:gs pos="2917">
                      <a:srgbClr val="292929"/>
                    </a:gs>
                    <a:gs pos="30000">
                      <a:srgbClr val="292929"/>
                    </a:gs>
                  </a:gsLst>
                  <a:lin ang="5400000" scaled="0"/>
                </a:gradFill>
              </a:rPr>
              <a:t>a bit more than the 5,039 average. </a:t>
            </a:r>
          </a:p>
          <a:p>
            <a:pPr>
              <a:lnSpc>
                <a:spcPct val="90000"/>
              </a:lnSpc>
              <a:spcAft>
                <a:spcPts val="600"/>
              </a:spcAft>
            </a:pPr>
            <a:r>
              <a:rPr lang="en-US" sz="1050" dirty="0" smtClean="0">
                <a:gradFill>
                  <a:gsLst>
                    <a:gs pos="2917">
                      <a:srgbClr val="292929"/>
                    </a:gs>
                    <a:gs pos="30000">
                      <a:srgbClr val="292929"/>
                    </a:gs>
                  </a:gsLst>
                  <a:lin ang="5400000" scaled="0"/>
                </a:gradFill>
              </a:rPr>
              <a:t>So it looks like the buzz is trending upward.</a:t>
            </a:r>
          </a:p>
        </p:txBody>
      </p:sp>
      <p:sp>
        <p:nvSpPr>
          <p:cNvPr id="6" name="Rectangle 5"/>
          <p:cNvSpPr/>
          <p:nvPr/>
        </p:nvSpPr>
        <p:spPr bwMode="auto">
          <a:xfrm>
            <a:off x="3987785" y="4408832"/>
            <a:ext cx="2076132" cy="750310"/>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7102193" y="3002910"/>
            <a:ext cx="1362962" cy="613145"/>
            <a:chOff x="7209769" y="2927606"/>
            <a:chExt cx="1362962" cy="613145"/>
          </a:xfrm>
        </p:grpSpPr>
        <p:cxnSp>
          <p:nvCxnSpPr>
            <p:cNvPr id="14" name="Straight Connector 13"/>
            <p:cNvCxnSpPr/>
            <p:nvPr/>
          </p:nvCxnSpPr>
          <p:spPr>
            <a:xfrm>
              <a:off x="7420925" y="3019755"/>
              <a:ext cx="0" cy="520996"/>
            </a:xfrm>
            <a:prstGeom prst="line">
              <a:avLst/>
            </a:prstGeom>
            <a:ln w="28575">
              <a:headEnd type="none"/>
              <a:tailEnd type="none"/>
            </a:ln>
          </p:spPr>
          <p:style>
            <a:lnRef idx="1">
              <a:schemeClr val="accent5"/>
            </a:lnRef>
            <a:fillRef idx="0">
              <a:schemeClr val="accent5"/>
            </a:fillRef>
            <a:effectRef idx="0">
              <a:schemeClr val="accent5"/>
            </a:effectRef>
            <a:fontRef idx="minor">
              <a:schemeClr val="tx1"/>
            </a:fontRef>
          </p:style>
        </p:cxnSp>
        <p:cxnSp>
          <p:nvCxnSpPr>
            <p:cNvPr id="16" name="Straight Connector 15"/>
            <p:cNvCxnSpPr/>
            <p:nvPr/>
          </p:nvCxnSpPr>
          <p:spPr>
            <a:xfrm flipH="1">
              <a:off x="7209769" y="3535435"/>
              <a:ext cx="217968" cy="0"/>
            </a:xfrm>
            <a:prstGeom prst="line">
              <a:avLst/>
            </a:prstGeom>
            <a:ln w="28575">
              <a:headEnd type="none"/>
              <a:tailEnd type="none"/>
            </a:ln>
          </p:spPr>
          <p:style>
            <a:lnRef idx="1">
              <a:schemeClr val="accent5"/>
            </a:lnRef>
            <a:fillRef idx="0">
              <a:schemeClr val="accent5"/>
            </a:fillRef>
            <a:effectRef idx="0">
              <a:schemeClr val="accent5"/>
            </a:effectRef>
            <a:fontRef idx="minor">
              <a:schemeClr val="tx1"/>
            </a:fontRef>
          </p:style>
        </p:cxnSp>
        <p:cxnSp>
          <p:nvCxnSpPr>
            <p:cNvPr id="19" name="Straight Connector 18"/>
            <p:cNvCxnSpPr/>
            <p:nvPr/>
          </p:nvCxnSpPr>
          <p:spPr>
            <a:xfrm flipH="1">
              <a:off x="7209769" y="3028616"/>
              <a:ext cx="217968" cy="0"/>
            </a:xfrm>
            <a:prstGeom prst="line">
              <a:avLst/>
            </a:prstGeom>
            <a:ln w="28575">
              <a:headEnd type="none"/>
              <a:tailEnd type="none"/>
            </a:ln>
          </p:spPr>
          <p:style>
            <a:lnRef idx="1">
              <a:schemeClr val="accent5"/>
            </a:lnRef>
            <a:fillRef idx="0">
              <a:schemeClr val="accent5"/>
            </a:fillRef>
            <a:effectRef idx="0">
              <a:schemeClr val="accent5"/>
            </a:effectRef>
            <a:fontRef idx="minor">
              <a:schemeClr val="tx1"/>
            </a:fontRef>
          </p:style>
        </p:cxnSp>
        <p:cxnSp>
          <p:nvCxnSpPr>
            <p:cNvPr id="21" name="Straight Connector 20"/>
            <p:cNvCxnSpPr/>
            <p:nvPr/>
          </p:nvCxnSpPr>
          <p:spPr>
            <a:xfrm flipH="1">
              <a:off x="7427737" y="3280253"/>
              <a:ext cx="143540" cy="0"/>
            </a:xfrm>
            <a:prstGeom prst="line">
              <a:avLst/>
            </a:prstGeom>
            <a:ln w="28575">
              <a:headEnd type="none"/>
              <a:tailEnd type="none"/>
            </a:ln>
          </p:spPr>
          <p:style>
            <a:lnRef idx="1">
              <a:schemeClr val="accent5"/>
            </a:lnRef>
            <a:fillRef idx="0">
              <a:schemeClr val="accent5"/>
            </a:fillRef>
            <a:effectRef idx="0">
              <a:schemeClr val="accent5"/>
            </a:effectRef>
            <a:fontRef idx="minor">
              <a:schemeClr val="tx1"/>
            </a:fontRef>
          </p:style>
        </p:cxnSp>
        <p:sp>
          <p:nvSpPr>
            <p:cNvPr id="23" name="TextBox 22"/>
            <p:cNvSpPr txBox="1"/>
            <p:nvPr/>
          </p:nvSpPr>
          <p:spPr>
            <a:xfrm>
              <a:off x="7467895" y="2927606"/>
              <a:ext cx="1104836" cy="586314"/>
            </a:xfrm>
            <a:prstGeom prst="rect">
              <a:avLst/>
            </a:prstGeom>
            <a:noFill/>
          </p:spPr>
          <p:txBody>
            <a:bodyPr wrap="square" lIns="182880" tIns="146304" rIns="182880" bIns="146304" rtlCol="0">
              <a:spAutoFit/>
            </a:bodyPr>
            <a:lstStyle/>
            <a:p>
              <a:pPr>
                <a:lnSpc>
                  <a:spcPct val="90000"/>
                </a:lnSpc>
                <a:spcAft>
                  <a:spcPts val="600"/>
                </a:spcAft>
              </a:pPr>
              <a:r>
                <a:rPr lang="en-US" sz="1050" dirty="0" smtClean="0">
                  <a:gradFill>
                    <a:gsLst>
                      <a:gs pos="2917">
                        <a:schemeClr val="tx1"/>
                      </a:gs>
                      <a:gs pos="30000">
                        <a:schemeClr val="tx1"/>
                      </a:gs>
                    </a:gsLst>
                    <a:lin ang="5400000" scaled="0"/>
                  </a:gradFill>
                </a:rPr>
                <a:t>Words we’re listening for</a:t>
              </a:r>
            </a:p>
          </p:txBody>
        </p:sp>
      </p:grpSp>
      <p:sp>
        <p:nvSpPr>
          <p:cNvPr id="3" name="Rectangle 2"/>
          <p:cNvSpPr/>
          <p:nvPr/>
        </p:nvSpPr>
        <p:spPr bwMode="auto">
          <a:xfrm>
            <a:off x="8470233" y="1957892"/>
            <a:ext cx="135886" cy="30121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Line Callout 1 (Accent Bar) 16"/>
          <p:cNvSpPr/>
          <p:nvPr/>
        </p:nvSpPr>
        <p:spPr bwMode="auto">
          <a:xfrm flipH="1">
            <a:off x="8232924" y="1844196"/>
            <a:ext cx="1248136" cy="528606"/>
          </a:xfrm>
          <a:prstGeom prst="accentCallout1">
            <a:avLst>
              <a:gd name="adj1" fmla="val 46996"/>
              <a:gd name="adj2" fmla="val 96669"/>
              <a:gd name="adj3" fmla="val -57535"/>
              <a:gd name="adj4" fmla="val 139498"/>
            </a:avLst>
          </a:prstGeom>
          <a:ln>
            <a:solidFill>
              <a:schemeClr val="accent5"/>
            </a:solidFill>
            <a:tailEnd type="diamond"/>
          </a:ln>
        </p:spPr>
        <p:txBody>
          <a:bodyPr wrap="square">
            <a:spAutoFit/>
          </a:bodyPr>
          <a:lstStyle/>
          <a:p>
            <a:pPr>
              <a:lnSpc>
                <a:spcPct val="90000"/>
              </a:lnSpc>
              <a:spcAft>
                <a:spcPts val="600"/>
              </a:spcAft>
            </a:pPr>
            <a:r>
              <a:rPr lang="en-US" sz="1050" dirty="0" smtClean="0">
                <a:gradFill>
                  <a:gsLst>
                    <a:gs pos="2917">
                      <a:srgbClr val="292929"/>
                    </a:gs>
                    <a:gs pos="30000">
                      <a:srgbClr val="292929"/>
                    </a:gs>
                  </a:gsLst>
                  <a:lin ang="5400000" scaled="0"/>
                </a:gradFill>
              </a:rPr>
              <a:t>Choose here for a different time frame</a:t>
            </a:r>
          </a:p>
        </p:txBody>
      </p:sp>
      <p:sp>
        <p:nvSpPr>
          <p:cNvPr id="25" name="Rectangle 24"/>
          <p:cNvSpPr/>
          <p:nvPr/>
        </p:nvSpPr>
        <p:spPr bwMode="auto">
          <a:xfrm>
            <a:off x="6882062" y="1346394"/>
            <a:ext cx="971019" cy="299526"/>
          </a:xfrm>
          <a:prstGeom prst="rect">
            <a:avLst/>
          </a:prstGeom>
          <a:noFill/>
          <a:ln w="762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63031689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527273" cy="1107996"/>
          </a:xfrm>
        </p:spPr>
        <p:txBody>
          <a:bodyPr/>
          <a:lstStyle/>
          <a:p>
            <a:r>
              <a:rPr lang="en-US" sz="4000" dirty="0"/>
              <a:t>g</a:t>
            </a:r>
            <a:r>
              <a:rPr lang="en-US" sz="4000" dirty="0" smtClean="0"/>
              <a:t>ain a true understanding of people’s sentiment</a:t>
            </a:r>
            <a:endParaRPr lang="en-US" sz="4000" dirty="0"/>
          </a:p>
        </p:txBody>
      </p:sp>
      <p:sp>
        <p:nvSpPr>
          <p:cNvPr id="4" name="TextBox 3"/>
          <p:cNvSpPr txBox="1"/>
          <p:nvPr/>
        </p:nvSpPr>
        <p:spPr>
          <a:xfrm>
            <a:off x="368367" y="1624131"/>
            <a:ext cx="4384702" cy="4668027"/>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pPr>
              <a:spcBef>
                <a:spcPts val="600"/>
              </a:spcBef>
            </a:pPr>
            <a:r>
              <a:rPr lang="en-US" dirty="0" smtClean="0"/>
              <a:t>Want to find out what your customers </a:t>
            </a:r>
            <a:r>
              <a:rPr lang="en-US" i="1" dirty="0" smtClean="0"/>
              <a:t>really</a:t>
            </a:r>
            <a:r>
              <a:rPr lang="en-US" dirty="0" smtClean="0"/>
              <a:t> think about your products and your business? </a:t>
            </a:r>
          </a:p>
          <a:p>
            <a:pPr>
              <a:spcBef>
                <a:spcPts val="600"/>
              </a:spcBef>
            </a:pPr>
            <a:r>
              <a:rPr lang="en-US" dirty="0" smtClean="0"/>
              <a:t>Let Microsoft Social Listening analyze the sentiment of their posts on social networks.</a:t>
            </a:r>
          </a:p>
          <a:p>
            <a:pPr>
              <a:spcBef>
                <a:spcPts val="600"/>
              </a:spcBef>
            </a:pPr>
            <a:r>
              <a:rPr lang="en-US" dirty="0"/>
              <a:t>To figure out which posts are positive, negative, or neutral, the service </a:t>
            </a:r>
            <a:r>
              <a:rPr lang="en-US" dirty="0" smtClean="0"/>
              <a:t>listens to posts and then analyzes sentiment in the native language before it's translated.</a:t>
            </a:r>
          </a:p>
          <a:p>
            <a:pPr>
              <a:spcBef>
                <a:spcPts val="600"/>
              </a:spcBef>
            </a:pPr>
            <a:r>
              <a:rPr lang="en-US" dirty="0"/>
              <a:t>That way, it’s easier to pick up on cultural cues that could be missed if a post was translated into English first</a:t>
            </a:r>
            <a:r>
              <a:rPr lang="en-US" dirty="0" smtClean="0"/>
              <a:t>. </a:t>
            </a:r>
            <a:endParaRPr lang="en-US" dirty="0"/>
          </a:p>
          <a:p>
            <a:r>
              <a:rPr lang="en-US" dirty="0" smtClean="0"/>
              <a:t>Here’s a list of sources that Social Listening follows:</a:t>
            </a:r>
          </a:p>
          <a:p>
            <a:pPr marL="285750" indent="-285750">
              <a:spcAft>
                <a:spcPts val="0"/>
              </a:spcAft>
              <a:buFont typeface="Arial" panose="020B0604020202020204" pitchFamily="34" charset="0"/>
              <a:buChar char="•"/>
            </a:pPr>
            <a:r>
              <a:rPr lang="en-US" dirty="0"/>
              <a:t>B</a:t>
            </a:r>
            <a:r>
              <a:rPr lang="en-US" dirty="0" smtClean="0"/>
              <a:t>logs</a:t>
            </a:r>
          </a:p>
          <a:p>
            <a:pPr marL="285750" indent="-285750">
              <a:spcAft>
                <a:spcPts val="0"/>
              </a:spcAft>
              <a:buFont typeface="Arial" panose="020B0604020202020204" pitchFamily="34" charset="0"/>
              <a:buChar char="•"/>
            </a:pPr>
            <a:r>
              <a:rPr lang="en-US" dirty="0" smtClean="0"/>
              <a:t>Twitter </a:t>
            </a:r>
          </a:p>
          <a:p>
            <a:pPr marL="285750" indent="-285750">
              <a:spcAft>
                <a:spcPts val="0"/>
              </a:spcAft>
              <a:buFont typeface="Arial" panose="020B0604020202020204" pitchFamily="34" charset="0"/>
              <a:buChar char="•"/>
            </a:pPr>
            <a:r>
              <a:rPr lang="en-US" dirty="0"/>
              <a:t>P</a:t>
            </a:r>
            <a:r>
              <a:rPr lang="en-US" dirty="0" smtClean="0"/>
              <a:t>ublic Facebook posts</a:t>
            </a:r>
          </a:p>
          <a:p>
            <a:pPr marL="285750" indent="-285750">
              <a:spcAft>
                <a:spcPts val="0"/>
              </a:spcAft>
              <a:buFont typeface="Arial" panose="020B0604020202020204" pitchFamily="34" charset="0"/>
              <a:buChar char="•"/>
            </a:pPr>
            <a:r>
              <a:rPr lang="en-US" dirty="0" smtClean="0"/>
              <a:t>YouTube videos</a:t>
            </a:r>
          </a:p>
          <a:p>
            <a:pPr marL="285750" indent="-285750">
              <a:spcAft>
                <a:spcPts val="0"/>
              </a:spcAft>
              <a:buFont typeface="Arial" panose="020B0604020202020204" pitchFamily="34" charset="0"/>
              <a:buChar char="•"/>
            </a:pPr>
            <a:r>
              <a:rPr lang="en-US" dirty="0"/>
              <a:t>N</a:t>
            </a:r>
            <a:r>
              <a:rPr lang="en-US" dirty="0" smtClean="0"/>
              <a:t>ews posts </a:t>
            </a:r>
          </a:p>
          <a:p>
            <a:pPr marL="285750" indent="-285750">
              <a:spcAft>
                <a:spcPts val="0"/>
              </a:spcAft>
              <a:buFont typeface="Arial" panose="020B0604020202020204" pitchFamily="34" charset="0"/>
              <a:buChar char="•"/>
            </a:pPr>
            <a:endParaRPr lang="en-US" dirty="0" smtClean="0"/>
          </a:p>
          <a:p>
            <a:r>
              <a:rPr lang="en-US" dirty="0" smtClean="0"/>
              <a:t>These sources </a:t>
            </a:r>
            <a:r>
              <a:rPr lang="en-US" dirty="0"/>
              <a:t>can find posts in English, French, German, Spanish, and Portuguese. </a:t>
            </a:r>
          </a:p>
          <a:p>
            <a:pPr>
              <a:spcBef>
                <a:spcPts val="600"/>
              </a:spcBef>
            </a:pPr>
            <a:endParaRPr lang="en-US" dirty="0" smtClean="0"/>
          </a:p>
          <a:p>
            <a:endParaRPr lang="en-US" dirty="0">
              <a:latin typeface="Segoe UI" panose="020B0502040204020203" pitchFamily="34" charset="0"/>
              <a:ea typeface="Segoe UI" panose="020B0502040204020203" pitchFamily="34" charset="0"/>
              <a:cs typeface="Segoe UI" panose="020B0502040204020203" pitchFamily="34" charset="0"/>
            </a:endParaRPr>
          </a:p>
          <a:p>
            <a:endParaRPr lang="en-US" dirty="0"/>
          </a:p>
        </p:txBody>
      </p:sp>
      <p:grpSp>
        <p:nvGrpSpPr>
          <p:cNvPr id="6" name="Group 5"/>
          <p:cNvGrpSpPr/>
          <p:nvPr/>
        </p:nvGrpSpPr>
        <p:grpSpPr>
          <a:xfrm>
            <a:off x="5298238" y="4083571"/>
            <a:ext cx="2365298" cy="923330"/>
            <a:chOff x="5172864" y="4954307"/>
            <a:chExt cx="2365298" cy="923330"/>
          </a:xfrm>
        </p:grpSpPr>
        <p:sp>
          <p:nvSpPr>
            <p:cNvPr id="3" name="Rectangle 2"/>
            <p:cNvSpPr/>
            <p:nvPr/>
          </p:nvSpPr>
          <p:spPr>
            <a:xfrm>
              <a:off x="5172864" y="4954307"/>
              <a:ext cx="2365298" cy="923330"/>
            </a:xfrm>
            <a:prstGeom prst="rect">
              <a:avLst/>
            </a:prstGeom>
            <a:ln>
              <a:noFill/>
            </a:ln>
          </p:spPr>
          <p:style>
            <a:lnRef idx="2">
              <a:schemeClr val="dk1"/>
            </a:lnRef>
            <a:fillRef idx="1">
              <a:schemeClr val="lt1"/>
            </a:fillRef>
            <a:effectRef idx="0">
              <a:schemeClr val="dk1"/>
            </a:effectRef>
            <a:fontRef idx="minor">
              <a:schemeClr val="dk1"/>
            </a:fontRef>
          </p:style>
          <p:txBody>
            <a:bodyPr wrap="square">
              <a:spAutoFit/>
            </a:bodyPr>
            <a:lstStyle/>
            <a:p>
              <a:r>
                <a:rPr lang="en-US" dirty="0" smtClean="0"/>
                <a:t>	positive</a:t>
              </a:r>
              <a:endParaRPr lang="en-US" dirty="0"/>
            </a:p>
            <a:p>
              <a:r>
                <a:rPr lang="en-US" dirty="0" smtClean="0"/>
                <a:t>	negative</a:t>
              </a:r>
              <a:endParaRPr lang="en-US" dirty="0"/>
            </a:p>
            <a:p>
              <a:r>
                <a:rPr lang="en-US" dirty="0" smtClean="0"/>
                <a:t>	neutral</a:t>
              </a:r>
              <a:endParaRPr lang="en-US" dirty="0"/>
            </a:p>
          </p:txBody>
        </p:sp>
        <p:sp>
          <p:nvSpPr>
            <p:cNvPr id="11" name="Rectangle 10"/>
            <p:cNvSpPr/>
            <p:nvPr/>
          </p:nvSpPr>
          <p:spPr bwMode="auto">
            <a:xfrm>
              <a:off x="5882058" y="5044497"/>
              <a:ext cx="209550" cy="19479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5880812" y="5317930"/>
              <a:ext cx="209550" cy="194790"/>
            </a:xfrm>
            <a:prstGeom prst="rect">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5880812" y="5591363"/>
              <a:ext cx="209550" cy="19479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3612" y="1346545"/>
            <a:ext cx="2114550" cy="2581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80523368"/>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67384" cy="1107996"/>
          </a:xfrm>
        </p:spPr>
        <p:txBody>
          <a:bodyPr/>
          <a:lstStyle/>
          <a:p>
            <a:r>
              <a:rPr lang="en-US" sz="4000" dirty="0"/>
              <a:t>r</a:t>
            </a:r>
            <a:r>
              <a:rPr lang="en-US" sz="4000" dirty="0" smtClean="0"/>
              <a:t>eply to tweets about your products </a:t>
            </a:r>
            <a:br>
              <a:rPr lang="en-US" sz="4000" dirty="0" smtClean="0"/>
            </a:br>
            <a:r>
              <a:rPr lang="en-US" sz="4000" dirty="0" smtClean="0"/>
              <a:t>and services</a:t>
            </a:r>
            <a:endParaRPr lang="en-US" sz="4000" dirty="0"/>
          </a:p>
        </p:txBody>
      </p:sp>
      <p:sp>
        <p:nvSpPr>
          <p:cNvPr id="3" name="TextBox 2"/>
          <p:cNvSpPr txBox="1"/>
          <p:nvPr/>
        </p:nvSpPr>
        <p:spPr>
          <a:xfrm>
            <a:off x="510021" y="1885589"/>
            <a:ext cx="2885030" cy="3347313"/>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t>Want to use Microsoft Social Listening to improve customer service?</a:t>
            </a:r>
          </a:p>
          <a:p>
            <a:pPr>
              <a:spcBef>
                <a:spcPts val="600"/>
              </a:spcBef>
            </a:pPr>
            <a:r>
              <a:rPr lang="en-US" dirty="0" smtClean="0"/>
              <a:t>Let’s say one of your customers is unhappy and starts tweeting about their issue. </a:t>
            </a:r>
          </a:p>
          <a:p>
            <a:pPr>
              <a:spcBef>
                <a:spcPts val="600"/>
              </a:spcBef>
            </a:pPr>
            <a:r>
              <a:rPr lang="en-US" dirty="0" smtClean="0"/>
              <a:t>Social </a:t>
            </a:r>
            <a:r>
              <a:rPr lang="en-US" dirty="0"/>
              <a:t>Listening can </a:t>
            </a:r>
            <a:r>
              <a:rPr lang="en-US" dirty="0" smtClean="0"/>
              <a:t>send you an alert, and help </a:t>
            </a:r>
            <a:r>
              <a:rPr lang="en-US" dirty="0"/>
              <a:t>you change the social conversation in your favor.</a:t>
            </a:r>
          </a:p>
          <a:p>
            <a:pPr>
              <a:spcBef>
                <a:spcPts val="600"/>
              </a:spcBef>
            </a:pPr>
            <a:r>
              <a:rPr lang="en-US" dirty="0" smtClean="0"/>
              <a:t>Before things go viral with retweets and re-posts, you can reply to the person’s tweet, offer a solution, and take control of the story.</a:t>
            </a:r>
            <a:endParaRPr lang="en-US" dirty="0"/>
          </a:p>
          <a:p>
            <a:endParaRPr lang="en-US" dirty="0">
              <a:latin typeface="Segoe UI" panose="020B0502040204020203" pitchFamily="34" charset="0"/>
              <a:ea typeface="Segoe UI" panose="020B0502040204020203" pitchFamily="34" charset="0"/>
              <a:cs typeface="Segoe UI" panose="020B0502040204020203" pitchFamily="34" charset="0"/>
            </a:endParaRPr>
          </a:p>
          <a:p>
            <a:endParaRPr lang="en-US" dirty="0"/>
          </a:p>
        </p:txBody>
      </p:sp>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97" t="12728" r="47803" b="29271"/>
          <a:stretch/>
        </p:blipFill>
        <p:spPr bwMode="auto">
          <a:xfrm>
            <a:off x="4458945" y="2279713"/>
            <a:ext cx="4556653" cy="2237696"/>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1163819"/>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MicrosoftDyamics_Template_4x3_Light">
  <a:themeElements>
    <a:clrScheme name="Custom 1">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000000"/>
      </a:hlink>
      <a:folHlink>
        <a:srgbClr val="85DFD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76200">
          <a:solidFill>
            <a:schemeClr val="accent5"/>
          </a:solid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28575">
          <a:headEnd type="none"/>
          <a:tailEnd type="triangle"/>
        </a:ln>
      </a:spPr>
      <a:bodyPr/>
      <a:lstStyle/>
      <a:style>
        <a:lnRef idx="1">
          <a:schemeClr val="accent5"/>
        </a:lnRef>
        <a:fillRef idx="0">
          <a:schemeClr val="accent5"/>
        </a:fillRef>
        <a:effectRef idx="0">
          <a:schemeClr val="accent5"/>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MicrosoftDyamics_Template_4x3_Light">
  <a:themeElements>
    <a:clrScheme name="Custom 2">
      <a:dk1>
        <a:srgbClr val="292929"/>
      </a:dk1>
      <a:lt1>
        <a:srgbClr val="FFFFFF"/>
      </a:lt1>
      <a:dk2>
        <a:srgbClr val="002050"/>
      </a:dk2>
      <a:lt2>
        <a:srgbClr val="DDDDDD"/>
      </a:lt2>
      <a:accent1>
        <a:srgbClr val="002050"/>
      </a:accent1>
      <a:accent2>
        <a:srgbClr val="00187A"/>
      </a:accent2>
      <a:accent3>
        <a:srgbClr val="BAD80A"/>
      </a:accent3>
      <a:accent4>
        <a:srgbClr val="7FBA00"/>
      </a:accent4>
      <a:accent5>
        <a:srgbClr val="FF8C00"/>
      </a:accent5>
      <a:accent6>
        <a:srgbClr val="EB3C00"/>
      </a:accent6>
      <a:hlink>
        <a:srgbClr val="1643FF"/>
      </a:hlink>
      <a:folHlink>
        <a:srgbClr val="5E5E5E"/>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76200">
          <a:solidFill>
            <a:schemeClr val="accent5"/>
          </a:solid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32472" fontAlgn="base">
          <a:lnSpc>
            <a:spcPct val="90000"/>
          </a:lnSpc>
          <a:spcBef>
            <a:spcPct val="0"/>
          </a:spcBef>
          <a:spcAft>
            <a:spcPct val="0"/>
          </a:spcAft>
          <a:defRPr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28575">
          <a:headEnd type="none"/>
          <a:tailEnd type="triangle"/>
        </a:ln>
      </a:spPr>
      <a:bodyPr/>
      <a:lstStyle/>
      <a:style>
        <a:lnRef idx="1">
          <a:schemeClr val="accent5"/>
        </a:lnRef>
        <a:fillRef idx="0">
          <a:schemeClr val="accent5"/>
        </a:fillRef>
        <a:effectRef idx="0">
          <a:schemeClr val="accent5"/>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MicrosoftDyamics_Template_4x3_Light</Template>
  <TotalTime>0</TotalTime>
  <Words>4086</Words>
  <Application>Microsoft Office PowerPoint</Application>
  <PresentationFormat>Custom</PresentationFormat>
  <Paragraphs>559</Paragraphs>
  <Slides>66</Slides>
  <Notes>59</Notes>
  <HiddenSlides>0</HiddenSlides>
  <MMClips>0</MMClips>
  <ScaleCrop>false</ScaleCrop>
  <HeadingPairs>
    <vt:vector size="4" baseType="variant">
      <vt:variant>
        <vt:lpstr>Theme</vt:lpstr>
      </vt:variant>
      <vt:variant>
        <vt:i4>4</vt:i4>
      </vt:variant>
      <vt:variant>
        <vt:lpstr>Slide Titles</vt:lpstr>
      </vt:variant>
      <vt:variant>
        <vt:i4>66</vt:i4>
      </vt:variant>
    </vt:vector>
  </HeadingPairs>
  <TitlesOfParts>
    <vt:vector size="70" baseType="lpstr">
      <vt:lpstr>MicrosoftDyamics_Template_4x3_Light</vt:lpstr>
      <vt:lpstr>Custom Design</vt:lpstr>
      <vt:lpstr>1_MicrosoftDyamics_Template_4x3_Light</vt:lpstr>
      <vt:lpstr>1_Custom Design</vt:lpstr>
      <vt:lpstr>Microsoft Social Listening for Dynamics CRM</vt:lpstr>
      <vt:lpstr>contents</vt:lpstr>
      <vt:lpstr>gain valuable social insights right from CRM</vt:lpstr>
      <vt:lpstr>leverage social to grow your business</vt:lpstr>
      <vt:lpstr>increase your brand recognition</vt:lpstr>
      <vt:lpstr>provide a great customer service experience</vt:lpstr>
      <vt:lpstr>how Social Listening works</vt:lpstr>
      <vt:lpstr>gain a true understanding of people’s sentiment</vt:lpstr>
      <vt:lpstr>reply to tweets about your products  and services</vt:lpstr>
      <vt:lpstr>set up alerts on posts and trends you care about</vt:lpstr>
      <vt:lpstr>get a world view of how you’re trending</vt:lpstr>
      <vt:lpstr>“OK, how would I use it?”  Examples of Social Listening in action</vt:lpstr>
      <vt:lpstr>social listening for sales</vt:lpstr>
      <vt:lpstr>nurture your high value customers for repeat business</vt:lpstr>
      <vt:lpstr>be prepared before you contact a customer</vt:lpstr>
      <vt:lpstr>listen for potential customers on multiple social channels to find interested prospects</vt:lpstr>
      <vt:lpstr>respond quickly to customer posts  </vt:lpstr>
      <vt:lpstr>listen for names of high-profile people</vt:lpstr>
      <vt:lpstr>stay on top of your competitors</vt:lpstr>
      <vt:lpstr>provide better deals than your competitors</vt:lpstr>
      <vt:lpstr>Social Listening for marketing</vt:lpstr>
      <vt:lpstr>see how people respond to your campaign with sentiment </vt:lpstr>
      <vt:lpstr>monitor what people are saying about your brand</vt:lpstr>
      <vt:lpstr>Social Listening for service</vt:lpstr>
      <vt:lpstr>add search criteria to track service issues</vt:lpstr>
      <vt:lpstr>handle customer issues before they escalate</vt:lpstr>
      <vt:lpstr>use early warning signals to track problems</vt:lpstr>
      <vt:lpstr>let’s try it in CRM!</vt:lpstr>
      <vt:lpstr>set up Social Listening in CRM</vt:lpstr>
      <vt:lpstr>add a Social Listening chart to a dashboard</vt:lpstr>
      <vt:lpstr>navigate to your area</vt:lpstr>
      <vt:lpstr>go to dashboards</vt:lpstr>
      <vt:lpstr>create a new dashboard</vt:lpstr>
      <vt:lpstr>choose the dashboard layout</vt:lpstr>
      <vt:lpstr>start the Social Listening wizard</vt:lpstr>
      <vt:lpstr>Add your search terms</vt:lpstr>
      <vt:lpstr>or, take advantage of pre-set lists of search terms</vt:lpstr>
      <vt:lpstr>select the list of terms to listen for</vt:lpstr>
      <vt:lpstr>pick a chart</vt:lpstr>
      <vt:lpstr>save the dashboard and close</vt:lpstr>
      <vt:lpstr>get a quick snapshot of trends</vt:lpstr>
      <vt:lpstr>add a chart to an account form</vt:lpstr>
      <vt:lpstr>go to accounts</vt:lpstr>
      <vt:lpstr>select an account</vt:lpstr>
      <vt:lpstr>choose the link to start the wizard</vt:lpstr>
      <vt:lpstr>take advantage of pre-set lists of terms</vt:lpstr>
      <vt:lpstr>select which terms to listen for</vt:lpstr>
      <vt:lpstr>pick a chart</vt:lpstr>
      <vt:lpstr>know the scoop before you contact someone</vt:lpstr>
      <vt:lpstr>gallery of Social Listening charts</vt:lpstr>
      <vt:lpstr>from CRM to Social Listening</vt:lpstr>
      <vt:lpstr>get a quick summary of posts</vt:lpstr>
      <vt:lpstr>compare social channels</vt:lpstr>
      <vt:lpstr>check the daily buzz</vt:lpstr>
      <vt:lpstr>see how the buzz is trending</vt:lpstr>
      <vt:lpstr>compare where posts are coming from</vt:lpstr>
      <vt:lpstr>compare the number of positive, negative, or neutral posts</vt:lpstr>
      <vt:lpstr>see the top 5 languages with the most posts</vt:lpstr>
      <vt:lpstr>see peaks and valleys in volume over time</vt:lpstr>
      <vt:lpstr>see when changes in sentiment occurred</vt:lpstr>
      <vt:lpstr>see how sentiment varies among sources</vt:lpstr>
      <vt:lpstr>compare the number of positive and negative posts</vt:lpstr>
      <vt:lpstr>read public posts</vt:lpstr>
      <vt:lpstr>see key influencers</vt:lpstr>
      <vt:lpstr>More resources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2014-06-05T21:15:45Z</dcterms:created>
  <dcterms:modified xsi:type="dcterms:W3CDTF">2014-11-25T21:55:17Z</dcterms:modified>
</cp:coreProperties>
</file>