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tags/tag1.xml" ContentType="application/vnd.openxmlformats-officedocument.presentationml.tags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4082" r:id="rId1"/>
    <p:sldMasterId id="2147484213" r:id="rId2"/>
    <p:sldMasterId id="2147484225" r:id="rId3"/>
  </p:sldMasterIdLst>
  <p:notesMasterIdLst>
    <p:notesMasterId r:id="rId32"/>
  </p:notesMasterIdLst>
  <p:handoutMasterIdLst>
    <p:handoutMasterId r:id="rId33"/>
  </p:handoutMasterIdLst>
  <p:sldIdLst>
    <p:sldId id="1186" r:id="rId4"/>
    <p:sldId id="1235" r:id="rId5"/>
    <p:sldId id="1188" r:id="rId6"/>
    <p:sldId id="1228" r:id="rId7"/>
    <p:sldId id="1226" r:id="rId8"/>
    <p:sldId id="1227" r:id="rId9"/>
    <p:sldId id="1229" r:id="rId10"/>
    <p:sldId id="1230" r:id="rId11"/>
    <p:sldId id="1234" r:id="rId12"/>
    <p:sldId id="1231" r:id="rId13"/>
    <p:sldId id="1233" r:id="rId14"/>
    <p:sldId id="1232" r:id="rId15"/>
    <p:sldId id="1211" r:id="rId16"/>
    <p:sldId id="1213" r:id="rId17"/>
    <p:sldId id="1214" r:id="rId18"/>
    <p:sldId id="1215" r:id="rId19"/>
    <p:sldId id="1216" r:id="rId20"/>
    <p:sldId id="1217" r:id="rId21"/>
    <p:sldId id="1218" r:id="rId22"/>
    <p:sldId id="1219" r:id="rId23"/>
    <p:sldId id="1220" r:id="rId24"/>
    <p:sldId id="1221" r:id="rId25"/>
    <p:sldId id="1222" r:id="rId26"/>
    <p:sldId id="1223" r:id="rId27"/>
    <p:sldId id="1224" r:id="rId28"/>
    <p:sldId id="1225" r:id="rId29"/>
    <p:sldId id="1236" r:id="rId30"/>
    <p:sldId id="1168" r:id="rId31"/>
  </p:sldIdLst>
  <p:sldSz cx="9693275" cy="6994525"/>
  <p:notesSz cx="6881813" cy="9296400"/>
  <p:defaultTextStyle>
    <a:defPPr>
      <a:defRPr lang="en-US"/>
    </a:defPPr>
    <a:lvl1pPr marL="0" algn="l" defTabSz="93265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66325" algn="l" defTabSz="93265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32651" algn="l" defTabSz="93265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98976" algn="l" defTabSz="93265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65301" algn="l" defTabSz="93265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331627" algn="l" defTabSz="93265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97952" algn="l" defTabSz="93265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64277" algn="l" defTabSz="93265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730604" algn="l" defTabSz="93265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tro to social listening" id="{703DCB7B-5488-4A04-BBF1-CCB61F842855}">
          <p14:sldIdLst>
            <p14:sldId id="1186"/>
            <p14:sldId id="1235"/>
            <p14:sldId id="1188"/>
            <p14:sldId id="1228"/>
            <p14:sldId id="1226"/>
            <p14:sldId id="1227"/>
            <p14:sldId id="1229"/>
            <p14:sldId id="1230"/>
            <p14:sldId id="1234"/>
            <p14:sldId id="1231"/>
            <p14:sldId id="1233"/>
            <p14:sldId id="1232"/>
          </p14:sldIdLst>
        </p14:section>
        <p14:section name="Social listening -- gallery of charts" id="{C15A3B83-95C7-4672-8B2F-A5908CC94A86}">
          <p14:sldIdLst>
            <p14:sldId id="1211"/>
            <p14:sldId id="1213"/>
            <p14:sldId id="1214"/>
            <p14:sldId id="1215"/>
            <p14:sldId id="1216"/>
            <p14:sldId id="1217"/>
            <p14:sldId id="1218"/>
            <p14:sldId id="1219"/>
            <p14:sldId id="1220"/>
            <p14:sldId id="1221"/>
            <p14:sldId id="1222"/>
            <p14:sldId id="1223"/>
            <p14:sldId id="1224"/>
            <p14:sldId id="1225"/>
            <p14:sldId id="1236"/>
            <p14:sldId id="1168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187">
          <p15:clr>
            <a:srgbClr val="A4A3A4"/>
          </p15:clr>
        </p15:guide>
        <p15:guide id="2" orient="horz" pos="763">
          <p15:clr>
            <a:srgbClr val="A4A3A4"/>
          </p15:clr>
        </p15:guide>
        <p15:guide id="3" orient="horz" pos="1339">
          <p15:clr>
            <a:srgbClr val="A4A3A4"/>
          </p15:clr>
        </p15:guide>
        <p15:guide id="4" orient="horz" pos="2491">
          <p15:clr>
            <a:srgbClr val="A4A3A4"/>
          </p15:clr>
        </p15:guide>
        <p15:guide id="5" orient="horz" pos="4195">
          <p15:clr>
            <a:srgbClr val="A4A3A4"/>
          </p15:clr>
        </p15:guide>
        <p15:guide id="6" orient="horz" pos="3055">
          <p15:clr>
            <a:srgbClr val="A4A3A4"/>
          </p15:clr>
        </p15:guide>
        <p15:guide id="7" orient="horz" pos="1915">
          <p15:clr>
            <a:srgbClr val="A4A3A4"/>
          </p15:clr>
        </p15:guide>
        <p15:guide id="8" orient="horz" pos="3623">
          <p15:clr>
            <a:srgbClr val="A4A3A4"/>
          </p15:clr>
        </p15:guide>
        <p15:guide id="9" orient="horz" pos="907">
          <p15:clr>
            <a:srgbClr val="A4A3A4"/>
          </p15:clr>
        </p15:guide>
        <p15:guide id="10" orient="horz" pos="1051">
          <p15:clr>
            <a:srgbClr val="A4A3A4"/>
          </p15:clr>
        </p15:guide>
        <p15:guide id="11" pos="173">
          <p15:clr>
            <a:srgbClr val="A4A3A4"/>
          </p15:clr>
        </p15:guide>
        <p15:guide id="12" pos="1325">
          <p15:clr>
            <a:srgbClr val="A4A3A4"/>
          </p15:clr>
        </p15:guide>
        <p15:guide id="13" pos="5957">
          <p15:clr>
            <a:srgbClr val="A4A3A4"/>
          </p15:clr>
        </p15:guide>
        <p15:guide id="14" pos="2477">
          <p15:clr>
            <a:srgbClr val="A4A3A4"/>
          </p15:clr>
        </p15:guide>
        <p15:guide id="15" pos="1907">
          <p15:clr>
            <a:srgbClr val="A4A3A4"/>
          </p15:clr>
        </p15:guide>
        <p15:guide id="16" pos="3071">
          <p15:clr>
            <a:srgbClr val="A4A3A4"/>
          </p15:clr>
        </p15:guide>
        <p15:guide id="17" pos="4205">
          <p15:clr>
            <a:srgbClr val="A4A3A4"/>
          </p15:clr>
        </p15:guide>
        <p15:guide id="18" pos="3629">
          <p15:clr>
            <a:srgbClr val="A4A3A4"/>
          </p15:clr>
        </p15:guide>
        <p15:guide id="19" pos="749">
          <p15:clr>
            <a:srgbClr val="A4A3A4"/>
          </p15:clr>
        </p15:guide>
        <p15:guide id="20" pos="4781">
          <p15:clr>
            <a:srgbClr val="A4A3A4"/>
          </p15:clr>
        </p15:guide>
        <p15:guide id="21" pos="5381">
          <p15:clr>
            <a:srgbClr val="A4A3A4"/>
          </p15:clr>
        </p15:guide>
        <p15:guide id="22" pos="7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928" userDrawn="1">
          <p15:clr>
            <a:srgbClr val="A4A3A4"/>
          </p15:clr>
        </p15:guide>
        <p15:guide id="2" pos="2168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4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D216C"/>
    <a:srgbClr val="000000"/>
    <a:srgbClr val="442359"/>
    <a:srgbClr val="333333"/>
    <a:srgbClr val="505050"/>
    <a:srgbClr val="00FFFF"/>
    <a:srgbClr val="CC00CC"/>
    <a:srgbClr val="5F5F5F"/>
    <a:srgbClr val="FF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758" autoAdjust="0"/>
    <p:restoredTop sz="86410" autoAdjust="0"/>
  </p:normalViewPr>
  <p:slideViewPr>
    <p:cSldViewPr snapToGrid="0">
      <p:cViewPr>
        <p:scale>
          <a:sx n="88" d="100"/>
          <a:sy n="88" d="100"/>
        </p:scale>
        <p:origin x="-360" y="-58"/>
      </p:cViewPr>
      <p:guideLst>
        <p:guide orient="horz" pos="187"/>
        <p:guide orient="horz" pos="763"/>
        <p:guide orient="horz" pos="1339"/>
        <p:guide orient="horz" pos="2491"/>
        <p:guide orient="horz" pos="4195"/>
        <p:guide orient="horz" pos="3055"/>
        <p:guide orient="horz" pos="1915"/>
        <p:guide orient="horz" pos="3623"/>
        <p:guide orient="horz" pos="907"/>
        <p:guide orient="horz" pos="1051"/>
        <p:guide pos="173"/>
        <p:guide pos="1325"/>
        <p:guide pos="5957"/>
        <p:guide pos="2477"/>
        <p:guide pos="1907"/>
        <p:guide pos="3071"/>
        <p:guide pos="4205"/>
        <p:guide pos="3629"/>
        <p:guide pos="749"/>
        <p:guide pos="4781"/>
        <p:guide pos="5381"/>
        <p:guide pos="77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</p:sldLst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61" d="100"/>
        <a:sy n="161" d="100"/>
      </p:scale>
      <p:origin x="0" y="4147"/>
    </p:cViewPr>
  </p:sorterViewPr>
  <p:notesViewPr>
    <p:cSldViewPr snapToGrid="0" showGuides="1">
      <p:cViewPr varScale="1">
        <p:scale>
          <a:sx n="52" d="100"/>
          <a:sy n="52" d="100"/>
        </p:scale>
        <p:origin x="-2722" y="-77"/>
      </p:cViewPr>
      <p:guideLst>
        <p:guide orient="horz" pos="2928"/>
        <p:guide pos="216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commentAuthors" Target="commentAuthor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presProps" Target="presProps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12.xml"/><Relationship Id="rId2" Type="http://schemas.openxmlformats.org/officeDocument/2006/relationships/slide" Target="slides/slide5.xml"/><Relationship Id="rId1" Type="http://schemas.openxmlformats.org/officeDocument/2006/relationships/slide" Target="slides/slide1.xml"/><Relationship Id="rId4" Type="http://schemas.openxmlformats.org/officeDocument/2006/relationships/slide" Target="slides/slide1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eader Placeholder 5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l">
              <a:defRPr sz="1200"/>
            </a:lvl1pPr>
          </a:lstStyle>
          <a:p>
            <a:r>
              <a:rPr lang="en-US" dirty="0" smtClean="0"/>
              <a:t>Microsoft Dynamics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quarter" idx="1"/>
          </p:nvPr>
        </p:nvSpPr>
        <p:spPr>
          <a:xfrm>
            <a:off x="3898102" y="0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r">
              <a:defRPr sz="1200"/>
            </a:lvl1pPr>
          </a:lstStyle>
          <a:p>
            <a:fld id="{DE219B1A-AE41-483B-A766-69B9363DDA6A}" type="datetimeFigureOut">
              <a:rPr lang="en-US" smtClean="0">
                <a:latin typeface="Segoe UI" pitchFamily="34" charset="0"/>
              </a:rPr>
              <a:pPr/>
              <a:t>11/25/2014</a:t>
            </a:fld>
            <a:endParaRPr lang="en-US" dirty="0">
              <a:latin typeface="Segoe UI" pitchFamily="34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3"/>
          </p:nvPr>
        </p:nvSpPr>
        <p:spPr>
          <a:xfrm>
            <a:off x="5803662" y="8829967"/>
            <a:ext cx="1076558" cy="464820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r">
              <a:defRPr sz="1200"/>
            </a:lvl1pPr>
          </a:lstStyle>
          <a:p>
            <a:fld id="{0EC9E9D6-92A0-482B-A603-C9BA7FFB8190}" type="slidenum">
              <a:rPr lang="en-US" smtClean="0">
                <a:latin typeface="Segoe UI" pitchFamily="34" charset="0"/>
              </a:rPr>
              <a:pPr/>
              <a:t>‹#›</a:t>
            </a:fld>
            <a:endParaRPr lang="en-US" dirty="0">
              <a:latin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4595630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Header Placeholder 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marL="0" marR="0" indent="0" algn="l" defTabSz="9429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latin typeface="Segoe UI" pitchFamily="34" charset="0"/>
              </a:defRPr>
            </a:lvl1pPr>
          </a:lstStyle>
          <a:p>
            <a:r>
              <a:rPr lang="en-US" dirty="0" smtClean="0"/>
              <a:t>Microsoft Dynamics</a:t>
            </a:r>
          </a:p>
        </p:txBody>
      </p:sp>
      <p:sp>
        <p:nvSpPr>
          <p:cNvPr id="9" name="Slide Image Placeholder 8"/>
          <p:cNvSpPr>
            <a:spLocks noGrp="1" noRot="1" noChangeAspect="1"/>
          </p:cNvSpPr>
          <p:nvPr>
            <p:ph type="sldImg" idx="2"/>
          </p:nvPr>
        </p:nvSpPr>
        <p:spPr>
          <a:xfrm>
            <a:off x="1025525" y="696913"/>
            <a:ext cx="4830763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46" tIns="46223" rIns="92446" bIns="46223" rtlCol="0" anchor="ctr"/>
          <a:lstStyle/>
          <a:p>
            <a:endParaRPr lang="en-US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idx="1"/>
          </p:nvPr>
        </p:nvSpPr>
        <p:spPr>
          <a:xfrm>
            <a:off x="3898102" y="0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D51B1278-D92B-4AF3-A9C1-71DD298190CE}" type="datetimeFigureOut">
              <a:rPr lang="en-US" smtClean="0"/>
              <a:pPr/>
              <a:t>11/25/2014</a:t>
            </a:fld>
            <a:endParaRPr lang="en-US" dirty="0"/>
          </a:p>
        </p:txBody>
      </p:sp>
      <p:sp>
        <p:nvSpPr>
          <p:cNvPr id="12" name="Notes Placeholder 11"/>
          <p:cNvSpPr>
            <a:spLocks noGrp="1"/>
          </p:cNvSpPr>
          <p:nvPr>
            <p:ph type="body" sz="quarter" idx="3"/>
          </p:nvPr>
        </p:nvSpPr>
        <p:spPr>
          <a:xfrm>
            <a:off x="688182" y="4415790"/>
            <a:ext cx="5505450" cy="4183380"/>
          </a:xfrm>
          <a:prstGeom prst="rect">
            <a:avLst/>
          </a:prstGeom>
        </p:spPr>
        <p:txBody>
          <a:bodyPr vert="horz" lIns="92446" tIns="46223" rIns="92446" bIns="46223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5"/>
          </p:nvPr>
        </p:nvSpPr>
        <p:spPr>
          <a:xfrm>
            <a:off x="5929828" y="8829967"/>
            <a:ext cx="950392" cy="464820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r">
              <a:defRPr sz="1200">
                <a:latin typeface="Segoe UI" pitchFamily="34" charset="0"/>
              </a:defRPr>
            </a:lvl1pPr>
          </a:lstStyle>
          <a:p>
            <a:fld id="{B4008EB6-D09E-4580-8CD6-DDB14511944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4648265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32651" rtl="0" eaLnBrk="1" latinLnBrk="0" hangingPunct="1">
      <a:lnSpc>
        <a:spcPct val="90000"/>
      </a:lnSpc>
      <a:spcAft>
        <a:spcPts val="340"/>
      </a:spcAft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1pPr>
    <a:lvl2pPr marL="217240" indent="-107945" algn="l" defTabSz="932651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2pPr>
    <a:lvl3pPr marL="334632" indent="-117391" algn="l" defTabSz="932651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3pPr>
    <a:lvl4pPr marL="492502" indent="-149774" algn="l" defTabSz="932651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4pPr>
    <a:lvl5pPr marL="627435" indent="-117391" algn="l" defTabSz="932651" rtl="0" eaLnBrk="1" latinLnBrk="0" hangingPunct="1">
      <a:lnSpc>
        <a:spcPct val="90000"/>
      </a:lnSpc>
      <a:spcAft>
        <a:spcPts val="340"/>
      </a:spcAft>
      <a:buFont typeface="Arial" pitchFamily="34" charset="0"/>
      <a:buChar char="•"/>
      <a:defRPr sz="900" kern="1200">
        <a:solidFill>
          <a:schemeClr val="tx1"/>
        </a:solidFill>
        <a:latin typeface="Segoe UI Light" pitchFamily="34" charset="0"/>
        <a:ea typeface="+mn-ea"/>
        <a:cs typeface="+mn-cs"/>
      </a:defRPr>
    </a:lvl5pPr>
    <a:lvl6pPr marL="2331627" algn="l" defTabSz="93265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97952" algn="l" defTabSz="93265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64277" algn="l" defTabSz="93265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730604" algn="l" defTabSz="93265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Microsoft Dynamics</a:t>
            </a:r>
            <a:endParaRPr lang="en-US" dirty="0" smtClean="0"/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85F3B204-BB3F-4BC9-83A7-9E815396C2B1}" type="datetime1">
              <a:rPr lang="en-US" smtClean="0"/>
              <a:t>11/25/2014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09746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Microsoft Dynamics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5DEA7F4D-46A0-4D7A-A156-5BA03DA1B3A6}" type="datetime1">
              <a:rPr lang="en-US" smtClean="0"/>
              <a:t>11/25/2014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87356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Microsoft Dynamics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AF5A79D9-FC2D-45EC-9263-7089530E7F6C}" type="datetime1">
              <a:rPr lang="en-US" smtClean="0"/>
              <a:t>11/25/2014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554931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Microsoft Dynamics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AAFEDC7F-C925-411D-83C6-31EBF887237D}" type="datetime1">
              <a:rPr lang="en-US" smtClean="0"/>
              <a:t>11/25/2014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046120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Microsoft Dynamics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525C18A7-BF01-4B11-9442-777A726F676D}" type="datetime1">
              <a:rPr lang="en-US" smtClean="0"/>
              <a:t>11/25/2014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354405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Microsoft Dynamics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ABF5E28E-FEE6-4149-B58F-B40D2488F9E4}" type="datetime1">
              <a:rPr lang="en-US" smtClean="0"/>
              <a:t>11/25/2014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975802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Microsoft Dynamics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824C5149-B8A4-4DE7-B70F-4FDE89F7AF62}" type="datetime1">
              <a:rPr lang="en-US" smtClean="0"/>
              <a:t>11/25/2014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724613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Microsoft Dynamics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02980827-8F2E-45F6-9078-F6424F20AB17}" type="datetime1">
              <a:rPr lang="en-US" smtClean="0"/>
              <a:t>11/25/2014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674021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Microsoft Dynamics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9DFF7BAE-992D-46F5-A5E3-13D698C760B4}" type="datetime1">
              <a:rPr lang="en-US" smtClean="0"/>
              <a:t>11/25/2014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955840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Microsoft Dynamics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8D910BED-895F-4E42-B032-182835C89836}" type="datetime1">
              <a:rPr lang="en-US" smtClean="0"/>
              <a:t>11/25/2014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466684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Microsoft Dynamics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C7D997B7-6F12-4B70-8C54-9625F7A8922C}" type="datetime1">
              <a:rPr lang="en-US" smtClean="0"/>
              <a:t>11/25/2014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62495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Microsoft Dynamics</a:t>
            </a:r>
            <a:endParaRPr lang="en-US" dirty="0" smtClean="0">
              <a:solidFill>
                <a:prstClr val="black"/>
              </a:solidFill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ABAB2A32-2023-4BBF-9E97-0AA5CCD8496D}" type="datetime1">
              <a:rPr lang="en-US" smtClean="0">
                <a:solidFill>
                  <a:prstClr val="black"/>
                </a:solidFill>
              </a:rPr>
              <a:pPr/>
              <a:t>11/25/2014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>
                <a:solidFill>
                  <a:prstClr val="black"/>
                </a:solidFill>
              </a:rPr>
              <a:pPr/>
              <a:t>3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866738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Microsoft Dynamics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B9602028-BE75-4105-A348-19625DAC94B1}" type="datetime1">
              <a:rPr lang="en-US" smtClean="0"/>
              <a:t>11/25/2014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44346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Microsoft Dynamics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5345BCFD-7EC5-4E24-8587-D16B04D32719}" type="datetime1">
              <a:rPr lang="en-US" smtClean="0"/>
              <a:t>11/25/2014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375947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Microsoft Dynamics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E11C306C-D33E-42C7-92DE-DEF35C162C76}" type="datetime1">
              <a:rPr lang="en-US" smtClean="0"/>
              <a:t>11/25/2014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907292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Microsoft Dynamics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96BFC30A-C3C5-4CC0-B448-7699E4DF1861}" type="datetime1">
              <a:rPr lang="en-US" smtClean="0"/>
              <a:t>11/25/2014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323957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Microsoft Dynamics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3B9E3206-3334-4972-9AA1-B121DD5F4F43}" type="datetime1">
              <a:rPr lang="en-US" smtClean="0"/>
              <a:t>11/25/2014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238926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Microsoft Dynamics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AF5A79D9-FC2D-45EC-9263-7089530E7F6C}" type="datetime1">
              <a:rPr lang="en-US" smtClean="0"/>
              <a:t>11/25/2014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980442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Microsoft Dynamics</a:t>
            </a:r>
            <a:endParaRPr lang="en-US" dirty="0" smtClean="0"/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236E99C6-22D3-41BF-AFD4-593569060B29}" type="datetime1">
              <a:rPr lang="en-US" smtClean="0"/>
              <a:t>11/25/2014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30230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Microsoft Dynamics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8E8EA034-FE6E-4704-B0FF-E828E9012733}" type="datetime1">
              <a:rPr lang="en-US" smtClean="0"/>
              <a:t>11/25/2014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57495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Microsoft Dynamics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5DEA7F4D-46A0-4D7A-A156-5BA03DA1B3A6}" type="datetime1">
              <a:rPr lang="en-US" smtClean="0"/>
              <a:t>11/25/2014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32553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Microsoft Dynamics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A03F2C2D-FD72-4F47-8B6A-57FA1ED5A099}" type="datetime1">
              <a:rPr lang="en-US" smtClean="0"/>
              <a:t>11/25/2014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52235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Microsoft Dynamics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A03F2C2D-FD72-4F47-8B6A-57FA1ED5A099}" type="datetime1">
              <a:rPr lang="en-US" smtClean="0"/>
              <a:t>11/25/2014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52235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Microsoft Dynamics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AF07586D-3EFE-4C86-8662-AD7DC341E5D5}" type="datetime1">
              <a:rPr lang="en-US" smtClean="0"/>
              <a:t>11/25/2014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32826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900" dirty="0">
              <a:gradFill>
                <a:gsLst>
                  <a:gs pos="2917">
                    <a:schemeClr val="tx1"/>
                  </a:gs>
                  <a:gs pos="30000">
                    <a:schemeClr val="tx1"/>
                  </a:gs>
                </a:gsLst>
                <a:lin ang="5400000" scaled="0"/>
              </a:gradFill>
            </a:endParaRP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Microsoft Dynamics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23DD3B95-61F1-4C09-85C7-8105CE239A3B}" type="datetime1">
              <a:rPr lang="en-US" smtClean="0"/>
              <a:t>11/25/2014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74663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Microsoft Dynamics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0764EDC8-59A8-4A74-B6D4-C84013B4FE91}" type="datetime1">
              <a:rPr lang="en-US" smtClean="0"/>
              <a:t>11/25/2014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17122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or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Microsoft Confidential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5B1B22E-D3C8-4129-8E85-2E5037E3E69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/>
          </p:nvPr>
        </p:nvSpPr>
        <p:spPr>
          <a:xfrm>
            <a:off x="274638" y="1439864"/>
            <a:ext cx="9204578" cy="1738938"/>
          </a:xfrm>
        </p:spPr>
        <p:txBody>
          <a:bodyPr/>
          <a:lstStyle>
            <a:lvl1pPr>
              <a:spcBef>
                <a:spcPts val="1200"/>
              </a:spcBef>
              <a:defRPr b="1">
                <a:gradFill>
                  <a:gsLst>
                    <a:gs pos="1250">
                      <a:schemeClr val="accent1"/>
                    </a:gs>
                    <a:gs pos="100000">
                      <a:schemeClr val="accent1"/>
                    </a:gs>
                  </a:gsLst>
                  <a:lin ang="5400000" scaled="0"/>
                </a:gra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pic>
        <p:nvPicPr>
          <p:cNvPr id="8" name="Picture 7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9037" y="6100935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910819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14059" y="2125663"/>
            <a:ext cx="9265157" cy="1399419"/>
          </a:xfrm>
          <a:noFill/>
        </p:spPr>
        <p:txBody>
          <a:bodyPr tIns="91431" bIns="91431" anchor="t" anchorCtr="0"/>
          <a:lstStyle>
            <a:lvl1pPr>
              <a:defRPr sz="8800" b="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 smtClean="0"/>
              <a:t>Section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535725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2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14059" y="2125663"/>
            <a:ext cx="9265157" cy="1403443"/>
          </a:xfrm>
          <a:noFill/>
        </p:spPr>
        <p:txBody>
          <a:bodyPr vert="horz" wrap="square" lIns="146289" tIns="91431" rIns="146289" bIns="91431" rtlCol="0" anchor="t" anchorCtr="0">
            <a:spAutoFit/>
          </a:bodyPr>
          <a:lstStyle>
            <a:lvl1pPr>
              <a:defRPr lang="en-US" sz="8800" b="0" spc="-100" dirty="0">
                <a:gradFill>
                  <a:gsLst>
                    <a:gs pos="100000">
                      <a:schemeClr val="bg1"/>
                    </a:gs>
                    <a:gs pos="0">
                      <a:schemeClr val="bg1"/>
                    </a:gs>
                  </a:gsLst>
                  <a:lin ang="5400000" scaled="0"/>
                </a:gradFill>
              </a:defRPr>
            </a:lvl1pPr>
          </a:lstStyle>
          <a:p>
            <a:pPr lvl="0"/>
            <a:r>
              <a:rPr lang="en-US" dirty="0" smtClean="0"/>
              <a:t>Section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25369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3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14059" y="2125663"/>
            <a:ext cx="9265157" cy="1399419"/>
          </a:xfrm>
          <a:noFill/>
        </p:spPr>
        <p:txBody>
          <a:bodyPr tIns="91431" bIns="91431" anchor="t" anchorCtr="0"/>
          <a:lstStyle>
            <a:lvl1pPr>
              <a:defRPr sz="8800" b="0" spc="-100" baseline="0">
                <a:gradFill>
                  <a:gsLst>
                    <a:gs pos="100000">
                      <a:schemeClr val="bg1"/>
                    </a:gs>
                    <a:gs pos="0">
                      <a:schemeClr val="bg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 smtClean="0"/>
              <a:t>Section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22716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845078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2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934457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3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692830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 smtClean="0"/>
              <a:t>Slide for Developer Code</a:t>
            </a:r>
            <a:endParaRPr lang="en-US" dirty="0"/>
          </a:p>
        </p:txBody>
      </p:sp>
      <p:sp>
        <p:nvSpPr>
          <p:cNvPr id="3" name="Rectangle 2"/>
          <p:cNvSpPr/>
          <p:nvPr userDrawn="1"/>
        </p:nvSpPr>
        <p:spPr bwMode="hidden">
          <a:xfrm>
            <a:off x="2" y="1212849"/>
            <a:ext cx="9693275" cy="578167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6635" tIns="46635" rIns="46635" bIns="4663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381" fontAlgn="base">
              <a:spcBef>
                <a:spcPct val="0"/>
              </a:spcBef>
              <a:spcAft>
                <a:spcPct val="0"/>
              </a:spcAft>
            </a:pPr>
            <a:endParaRPr lang="en-US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14060" y="1221158"/>
            <a:ext cx="9265157" cy="1641988"/>
          </a:xfrm>
        </p:spPr>
        <p:txBody>
          <a:bodyPr/>
          <a:lstStyle>
            <a:lvl1pPr marL="0" indent="0">
              <a:buNone/>
              <a:defRPr sz="3300"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Segoe UI" pitchFamily="34" charset="0"/>
                <a:cs typeface="Segoe UI" pitchFamily="34" charset="0"/>
              </a:defRPr>
            </a:lvl1pPr>
            <a:lvl2pPr marL="346519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Segoe UI" pitchFamily="34" charset="0"/>
                <a:cs typeface="Segoe UI" pitchFamily="34" charset="0"/>
              </a:defRPr>
            </a:lvl2pPr>
            <a:lvl3pPr marL="584550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Segoe UI" pitchFamily="34" charset="0"/>
                <a:cs typeface="Segoe UI" pitchFamily="34" charset="0"/>
              </a:defRPr>
            </a:lvl3pPr>
            <a:lvl4pPr marL="814484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Segoe UI" pitchFamily="34" charset="0"/>
                <a:cs typeface="Segoe UI" pitchFamily="34" charset="0"/>
              </a:defRPr>
            </a:lvl4pPr>
            <a:lvl5pPr marL="1050894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257738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214059" y="1212851"/>
            <a:ext cx="9265157" cy="2259080"/>
          </a:xfrm>
          <a:prstGeom prst="rect">
            <a:avLst/>
          </a:prstGeom>
        </p:spPr>
        <p:txBody>
          <a:bodyPr/>
          <a:lstStyle>
            <a:lvl1pPr marL="290485" indent="-290485">
              <a:buClr>
                <a:schemeClr val="tx1"/>
              </a:buClr>
              <a:buSzPct val="90000"/>
              <a:buFont typeface="Arial" pitchFamily="34" charset="0"/>
              <a:buChar char="•"/>
              <a:defRPr sz="36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71444" indent="-280960">
              <a:buClr>
                <a:schemeClr val="tx1"/>
              </a:buClr>
              <a:buSzPct val="90000"/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861928" indent="-290485">
              <a:buClr>
                <a:schemeClr val="tx1"/>
              </a:buClr>
              <a:buSzPct val="90000"/>
              <a:buFont typeface="Arial" pitchFamily="34" charset="0"/>
              <a:buChar char="•"/>
              <a:defRPr sz="28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090506" indent="-228578">
              <a:buClr>
                <a:schemeClr val="tx1"/>
              </a:buClr>
              <a:buSzPct val="90000"/>
              <a:buFont typeface="Arial" pitchFamily="34" charset="0"/>
              <a:buChar char="•"/>
              <a:defRPr sz="24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319084" indent="-228578">
              <a:buClr>
                <a:schemeClr val="tx1"/>
              </a:buClr>
              <a:buSzPct val="90000"/>
              <a:buFont typeface="Arial" pitchFamily="34" charset="0"/>
              <a:buChar char="•"/>
              <a:defRPr sz="20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dirty="0" smtClean="0"/>
              <a:t>Use this Layout for Speaker Notes slides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363076"/>
            <a:ext cx="9693276" cy="631450"/>
          </a:xfrm>
          <a:prstGeom prst="rect">
            <a:avLst/>
          </a:prstGeom>
          <a:solidFill>
            <a:srgbClr val="FFFF99"/>
          </a:solidFill>
        </p:spPr>
        <p:txBody>
          <a:bodyPr wrap="square" lIns="155442" tIns="77721" rIns="155442" bIns="77721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 smtClean="0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>
          <a:xfrm>
            <a:off x="214061" y="295274"/>
            <a:ext cx="9267000" cy="664797"/>
          </a:xfrm>
        </p:spPr>
        <p:txBody>
          <a:bodyPr/>
          <a:lstStyle>
            <a:lvl1pPr>
              <a:defRPr sz="48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099696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11263" y="1144588"/>
            <a:ext cx="7270750" cy="2435225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1263" y="3673475"/>
            <a:ext cx="7270750" cy="1689100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FEED6-84FD-422A-8343-4160E1E811F9}" type="datetimeFigureOut">
              <a:rPr lang="en-US" smtClean="0"/>
              <a:t>11/25/2014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AA6FA-5B46-4318-AC0E-7F6AC1E0BE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254111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FEED6-84FD-422A-8343-4160E1E811F9}" type="datetimeFigureOut">
              <a:rPr lang="en-US" smtClean="0"/>
              <a:t>11/25/2014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AA6FA-5B46-4318-AC0E-7F6AC1E0BE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35721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or 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38" y="1439864"/>
            <a:ext cx="9204578" cy="1738938"/>
          </a:xfrm>
        </p:spPr>
        <p:txBody>
          <a:bodyPr/>
          <a:lstStyle>
            <a:lvl1pPr marL="0" indent="0">
              <a:buNone/>
              <a:defRPr lang="en-US" sz="4000" b="1" kern="1200" spc="0" baseline="0" dirty="0" smtClean="0">
                <a:gradFill>
                  <a:gsLst>
                    <a:gs pos="1250">
                      <a:schemeClr val="accent1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0" indent="0">
              <a:buFontTx/>
              <a:buNone/>
              <a:defRPr sz="2000"/>
            </a:lvl2pPr>
            <a:lvl3pPr marL="338105" indent="-168258">
              <a:buFont typeface="Arial" pitchFamily="34" charset="0"/>
              <a:buChar char="•"/>
              <a:tabLst>
                <a:tab pos="338105" algn="l"/>
              </a:tabLst>
              <a:defRPr/>
            </a:lvl3pPr>
            <a:lvl4pPr marL="519063" indent="-180958">
              <a:buFont typeface="Arial" pitchFamily="34" charset="0"/>
              <a:buChar char="•"/>
              <a:defRPr/>
            </a:lvl4pPr>
            <a:lvl5pPr marL="631763" indent="-112702">
              <a:buFont typeface="Arial" pitchFamily="34" charset="0"/>
              <a:buChar char="•"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Microsoft Confidential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1B22E-D3C8-4129-8E85-2E5037E3E69B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9037" y="6100935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98522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988" y="1743075"/>
            <a:ext cx="8359775" cy="2909888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1988" y="4681538"/>
            <a:ext cx="8359775" cy="1528762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FEED6-84FD-422A-8343-4160E1E811F9}" type="datetimeFigureOut">
              <a:rPr lang="en-US" smtClean="0"/>
              <a:t>11/25/2014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AA6FA-5B46-4318-AC0E-7F6AC1E0BE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58001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66750" y="1862138"/>
            <a:ext cx="4103688" cy="44370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22838" y="1862138"/>
            <a:ext cx="4103687" cy="44370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FEED6-84FD-422A-8343-4160E1E811F9}" type="datetimeFigureOut">
              <a:rPr lang="en-US" smtClean="0"/>
              <a:t>11/25/2014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AA6FA-5B46-4318-AC0E-7F6AC1E0BE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934662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8338" y="373063"/>
            <a:ext cx="8359775" cy="13509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8338" y="1714500"/>
            <a:ext cx="4100512" cy="83978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8338" y="2554288"/>
            <a:ext cx="4100512" cy="3759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06963" y="1714500"/>
            <a:ext cx="4121150" cy="83978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06963" y="2554288"/>
            <a:ext cx="4121150" cy="3759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FEED6-84FD-422A-8343-4160E1E811F9}" type="datetimeFigureOut">
              <a:rPr lang="en-US" smtClean="0"/>
              <a:t>11/25/2014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AA6FA-5B46-4318-AC0E-7F6AC1E0BE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98834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FEED6-84FD-422A-8343-4160E1E811F9}" type="datetimeFigureOut">
              <a:rPr lang="en-US" smtClean="0"/>
              <a:t>11/25/2014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AA6FA-5B46-4318-AC0E-7F6AC1E0BE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876284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FEED6-84FD-422A-8343-4160E1E811F9}" type="datetimeFigureOut">
              <a:rPr lang="en-US" smtClean="0"/>
              <a:t>11/25/2014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AA6FA-5B46-4318-AC0E-7F6AC1E0BE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78509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8338" y="466725"/>
            <a:ext cx="3125787" cy="16319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1150" y="1006475"/>
            <a:ext cx="4906963" cy="49704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8338" y="2098675"/>
            <a:ext cx="3125787" cy="38877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FEED6-84FD-422A-8343-4160E1E811F9}" type="datetimeFigureOut">
              <a:rPr lang="en-US" smtClean="0"/>
              <a:t>11/25/2014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AA6FA-5B46-4318-AC0E-7F6AC1E0BE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780482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8338" y="466725"/>
            <a:ext cx="3125787" cy="16319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121150" y="1006475"/>
            <a:ext cx="4906963" cy="497046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8338" y="2098675"/>
            <a:ext cx="3125787" cy="38877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FEED6-84FD-422A-8343-4160E1E811F9}" type="datetimeFigureOut">
              <a:rPr lang="en-US" smtClean="0"/>
              <a:t>11/25/2014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AA6FA-5B46-4318-AC0E-7F6AC1E0BE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487986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FEED6-84FD-422A-8343-4160E1E811F9}" type="datetimeFigureOut">
              <a:rPr lang="en-US" smtClean="0"/>
              <a:t>11/25/2014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AA6FA-5B46-4318-AC0E-7F6AC1E0BE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157254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37375" y="373063"/>
            <a:ext cx="2089150" cy="592613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66750" y="373063"/>
            <a:ext cx="6118225" cy="59261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7FEED6-84FD-422A-8343-4160E1E811F9}" type="datetimeFigureOut">
              <a:rPr lang="en-US" smtClean="0"/>
              <a:t>11/25/2014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AA6FA-5B46-4318-AC0E-7F6AC1E0BE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568797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or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>
                <a:gradFill>
                  <a:gsLst>
                    <a:gs pos="0">
                      <a:srgbClr val="DDDDDD">
                        <a:lumMod val="75000"/>
                      </a:srgbClr>
                    </a:gs>
                    <a:gs pos="100000">
                      <a:srgbClr val="DDDDDD">
                        <a:lumMod val="75000"/>
                      </a:srgbClr>
                    </a:gs>
                  </a:gsLst>
                  <a:lin ang="5400000" scaled="0"/>
                </a:gradFill>
              </a:rPr>
              <a:t>Microsoft Confidential</a:t>
            </a:r>
            <a:endParaRPr lang="en-US" dirty="0">
              <a:gradFill>
                <a:gsLst>
                  <a:gs pos="0">
                    <a:srgbClr val="DDDDDD">
                      <a:lumMod val="75000"/>
                    </a:srgbClr>
                  </a:gs>
                  <a:gs pos="100000">
                    <a:srgbClr val="DDDDDD">
                      <a:lumMod val="75000"/>
                    </a:srgbClr>
                  </a:gs>
                </a:gsLst>
                <a:lin ang="5400000" scaled="0"/>
              </a:gra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5B1B22E-D3C8-4129-8E85-2E5037E3E69B}" type="slidenum">
              <a:rPr lang="en-US" smtClean="0">
                <a:gradFill>
                  <a:gsLst>
                    <a:gs pos="0">
                      <a:srgbClr val="DDDDDD">
                        <a:lumMod val="75000"/>
                      </a:srgbClr>
                    </a:gs>
                    <a:gs pos="100000">
                      <a:srgbClr val="DDDDDD">
                        <a:lumMod val="75000"/>
                      </a:srgbClr>
                    </a:gs>
                  </a:gsLst>
                  <a:lin ang="5400000" scaled="0"/>
                </a:gradFill>
              </a:rPr>
              <a:pPr/>
              <a:t>‹#›</a:t>
            </a:fld>
            <a:endParaRPr lang="en-US" dirty="0">
              <a:gradFill>
                <a:gsLst>
                  <a:gs pos="0">
                    <a:srgbClr val="DDDDDD">
                      <a:lumMod val="75000"/>
                    </a:srgbClr>
                  </a:gs>
                  <a:gs pos="100000">
                    <a:srgbClr val="DDDDDD">
                      <a:lumMod val="75000"/>
                    </a:srgbClr>
                  </a:gs>
                </a:gsLst>
                <a:lin ang="5400000" scaled="0"/>
              </a:gradFill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/>
          </p:nvPr>
        </p:nvSpPr>
        <p:spPr>
          <a:xfrm>
            <a:off x="274638" y="1439864"/>
            <a:ext cx="9204578" cy="1738938"/>
          </a:xfrm>
        </p:spPr>
        <p:txBody>
          <a:bodyPr/>
          <a:lstStyle>
            <a:lvl1pPr>
              <a:spcBef>
                <a:spcPts val="1200"/>
              </a:spcBef>
              <a:defRPr b="1">
                <a:gradFill>
                  <a:gsLst>
                    <a:gs pos="1250">
                      <a:schemeClr val="accent1"/>
                    </a:gs>
                    <a:gs pos="100000">
                      <a:schemeClr val="accent1"/>
                    </a:gs>
                  </a:gsLst>
                  <a:lin ang="5400000" scaled="0"/>
                </a:gra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pic>
        <p:nvPicPr>
          <p:cNvPr id="8" name="Picture 7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9037" y="6100935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94012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color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Microsoft Confidential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1B22E-D3C8-4129-8E85-2E5037E3E69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74651" y="295274"/>
            <a:ext cx="9206410" cy="74789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274638" y="1439864"/>
            <a:ext cx="9204578" cy="17389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6" name="Picture 5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9037" y="6100935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481685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or 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38" y="1439864"/>
            <a:ext cx="9204578" cy="1738938"/>
          </a:xfrm>
        </p:spPr>
        <p:txBody>
          <a:bodyPr/>
          <a:lstStyle>
            <a:lvl1pPr marL="0" indent="0">
              <a:buNone/>
              <a:defRPr lang="en-US" sz="4000" b="1" kern="1200" spc="0" baseline="0" dirty="0" smtClean="0">
                <a:gradFill>
                  <a:gsLst>
                    <a:gs pos="1250">
                      <a:schemeClr val="accent1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0" indent="0">
              <a:buFontTx/>
              <a:buNone/>
              <a:defRPr sz="2000"/>
            </a:lvl2pPr>
            <a:lvl3pPr marL="338105" indent="-168258">
              <a:buFont typeface="Arial" pitchFamily="34" charset="0"/>
              <a:buChar char="•"/>
              <a:tabLst>
                <a:tab pos="338105" algn="l"/>
              </a:tabLst>
              <a:defRPr/>
            </a:lvl3pPr>
            <a:lvl4pPr marL="519063" indent="-180958">
              <a:buFont typeface="Arial" pitchFamily="34" charset="0"/>
              <a:buChar char="•"/>
              <a:defRPr/>
            </a:lvl4pPr>
            <a:lvl5pPr marL="631763" indent="-112702">
              <a:buFont typeface="Arial" pitchFamily="34" charset="0"/>
              <a:buChar char="•"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gradFill>
                  <a:gsLst>
                    <a:gs pos="0">
                      <a:srgbClr val="DDDDDD">
                        <a:lumMod val="75000"/>
                      </a:srgbClr>
                    </a:gs>
                    <a:gs pos="100000">
                      <a:srgbClr val="DDDDDD">
                        <a:lumMod val="75000"/>
                      </a:srgbClr>
                    </a:gs>
                  </a:gsLst>
                  <a:lin ang="5400000" scaled="0"/>
                </a:gradFill>
              </a:rPr>
              <a:t>Microsoft Confidential</a:t>
            </a:r>
            <a:endParaRPr lang="en-US" dirty="0">
              <a:gradFill>
                <a:gsLst>
                  <a:gs pos="0">
                    <a:srgbClr val="DDDDDD">
                      <a:lumMod val="75000"/>
                    </a:srgbClr>
                  </a:gs>
                  <a:gs pos="100000">
                    <a:srgbClr val="DDDDDD">
                      <a:lumMod val="75000"/>
                    </a:srgbClr>
                  </a:gs>
                </a:gsLst>
                <a:lin ang="5400000" scaled="0"/>
              </a:gra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1B22E-D3C8-4129-8E85-2E5037E3E69B}" type="slidenum">
              <a:rPr lang="en-US" smtClean="0">
                <a:gradFill>
                  <a:gsLst>
                    <a:gs pos="0">
                      <a:srgbClr val="DDDDDD">
                        <a:lumMod val="75000"/>
                      </a:srgbClr>
                    </a:gs>
                    <a:gs pos="100000">
                      <a:srgbClr val="DDDDDD">
                        <a:lumMod val="75000"/>
                      </a:srgbClr>
                    </a:gs>
                  </a:gsLst>
                  <a:lin ang="5400000" scaled="0"/>
                </a:gradFill>
              </a:rPr>
              <a:pPr/>
              <a:t>‹#›</a:t>
            </a:fld>
            <a:endParaRPr lang="en-US" dirty="0">
              <a:gradFill>
                <a:gsLst>
                  <a:gs pos="0">
                    <a:srgbClr val="DDDDDD">
                      <a:lumMod val="75000"/>
                    </a:srgbClr>
                  </a:gs>
                  <a:gs pos="100000">
                    <a:srgbClr val="DDDDDD">
                      <a:lumMod val="75000"/>
                    </a:srgbClr>
                  </a:gs>
                </a:gsLst>
                <a:lin ang="5400000" scaled="0"/>
              </a:gradFill>
            </a:endParaRPr>
          </a:p>
        </p:txBody>
      </p:sp>
      <p:pic>
        <p:nvPicPr>
          <p:cNvPr id="7" name="Picture 6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9037" y="6100935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88491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color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gradFill>
                  <a:gsLst>
                    <a:gs pos="0">
                      <a:srgbClr val="DDDDDD">
                        <a:lumMod val="75000"/>
                      </a:srgbClr>
                    </a:gs>
                    <a:gs pos="100000">
                      <a:srgbClr val="DDDDDD">
                        <a:lumMod val="75000"/>
                      </a:srgbClr>
                    </a:gs>
                  </a:gsLst>
                  <a:lin ang="5400000" scaled="0"/>
                </a:gradFill>
              </a:rPr>
              <a:t>Microsoft Confidential</a:t>
            </a:r>
            <a:endParaRPr lang="en-US" dirty="0">
              <a:gradFill>
                <a:gsLst>
                  <a:gs pos="0">
                    <a:srgbClr val="DDDDDD">
                      <a:lumMod val="75000"/>
                    </a:srgbClr>
                  </a:gs>
                  <a:gs pos="100000">
                    <a:srgbClr val="DDDDDD">
                      <a:lumMod val="75000"/>
                    </a:srgbClr>
                  </a:gs>
                </a:gsLst>
                <a:lin ang="5400000" scaled="0"/>
              </a:gra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1B22E-D3C8-4129-8E85-2E5037E3E69B}" type="slidenum">
              <a:rPr lang="en-US" smtClean="0">
                <a:gradFill>
                  <a:gsLst>
                    <a:gs pos="0">
                      <a:srgbClr val="DDDDDD">
                        <a:lumMod val="75000"/>
                      </a:srgbClr>
                    </a:gs>
                    <a:gs pos="100000">
                      <a:srgbClr val="DDDDDD">
                        <a:lumMod val="75000"/>
                      </a:srgbClr>
                    </a:gs>
                  </a:gsLst>
                  <a:lin ang="5400000" scaled="0"/>
                </a:gradFill>
              </a:rPr>
              <a:pPr/>
              <a:t>‹#›</a:t>
            </a:fld>
            <a:endParaRPr lang="en-US" dirty="0">
              <a:gradFill>
                <a:gsLst>
                  <a:gs pos="0">
                    <a:srgbClr val="DDDDDD">
                      <a:lumMod val="75000"/>
                    </a:srgbClr>
                  </a:gs>
                  <a:gs pos="100000">
                    <a:srgbClr val="DDDDDD">
                      <a:lumMod val="75000"/>
                    </a:srgbClr>
                  </a:gs>
                </a:gsLst>
                <a:lin ang="5400000" scaled="0"/>
              </a:gradFill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74651" y="295274"/>
            <a:ext cx="9206410" cy="74789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274638" y="1439864"/>
            <a:ext cx="9204578" cy="17389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6" name="Picture 5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9037" y="6100935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113227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or 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38" y="1439864"/>
            <a:ext cx="9204578" cy="1738938"/>
          </a:xfrm>
        </p:spPr>
        <p:txBody>
          <a:bodyPr/>
          <a:lstStyle>
            <a:lvl1pPr marL="0" indent="0">
              <a:buNone/>
              <a:defRPr>
                <a:gradFill>
                  <a:gsLst>
                    <a:gs pos="125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2000"/>
            </a:lvl2pPr>
            <a:lvl3pPr marL="338105" indent="-168258">
              <a:buFont typeface="Arial" pitchFamily="34" charset="0"/>
              <a:buChar char="•"/>
              <a:tabLst>
                <a:tab pos="338105" algn="l"/>
              </a:tabLst>
              <a:defRPr/>
            </a:lvl3pPr>
            <a:lvl4pPr marL="519063" indent="-180958">
              <a:buFont typeface="Arial" pitchFamily="34" charset="0"/>
              <a:buChar char="•"/>
              <a:defRPr/>
            </a:lvl4pPr>
            <a:lvl5pPr marL="631763" indent="-112702">
              <a:buFont typeface="Arial" pitchFamily="34" charset="0"/>
              <a:buChar char="•"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gradFill>
                  <a:gsLst>
                    <a:gs pos="0">
                      <a:srgbClr val="DDDDDD">
                        <a:lumMod val="75000"/>
                      </a:srgbClr>
                    </a:gs>
                    <a:gs pos="100000">
                      <a:srgbClr val="DDDDDD">
                        <a:lumMod val="75000"/>
                      </a:srgbClr>
                    </a:gs>
                  </a:gsLst>
                  <a:lin ang="5400000" scaled="0"/>
                </a:gradFill>
              </a:rPr>
              <a:t>Microsoft Confidential</a:t>
            </a:r>
            <a:endParaRPr lang="en-US" dirty="0">
              <a:gradFill>
                <a:gsLst>
                  <a:gs pos="0">
                    <a:srgbClr val="DDDDDD">
                      <a:lumMod val="75000"/>
                    </a:srgbClr>
                  </a:gs>
                  <a:gs pos="100000">
                    <a:srgbClr val="DDDDDD">
                      <a:lumMod val="75000"/>
                    </a:srgbClr>
                  </a:gs>
                </a:gsLst>
                <a:lin ang="5400000" scaled="0"/>
              </a:gra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1B22E-D3C8-4129-8E85-2E5037E3E69B}" type="slidenum">
              <a:rPr lang="en-US" smtClean="0">
                <a:gradFill>
                  <a:gsLst>
                    <a:gs pos="0">
                      <a:srgbClr val="DDDDDD">
                        <a:lumMod val="75000"/>
                      </a:srgbClr>
                    </a:gs>
                    <a:gs pos="100000">
                      <a:srgbClr val="DDDDDD">
                        <a:lumMod val="75000"/>
                      </a:srgbClr>
                    </a:gs>
                  </a:gsLst>
                  <a:lin ang="5400000" scaled="0"/>
                </a:gradFill>
              </a:rPr>
              <a:pPr/>
              <a:t>‹#›</a:t>
            </a:fld>
            <a:endParaRPr lang="en-US" dirty="0">
              <a:gradFill>
                <a:gsLst>
                  <a:gs pos="0">
                    <a:srgbClr val="DDDDDD">
                      <a:lumMod val="75000"/>
                    </a:srgbClr>
                  </a:gs>
                  <a:gs pos="100000">
                    <a:srgbClr val="DDDDDD">
                      <a:lumMod val="75000"/>
                    </a:srgbClr>
                  </a:gs>
                </a:gsLst>
                <a:lin ang="5400000" scaled="0"/>
              </a:gradFill>
            </a:endParaRPr>
          </a:p>
        </p:txBody>
      </p:sp>
      <p:pic>
        <p:nvPicPr>
          <p:cNvPr id="7" name="Picture 6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9037" y="6100935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16484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WO color Non-bullet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8" y="2126144"/>
            <a:ext cx="4368048" cy="2215991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6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None/>
              <a:defRPr sz="2000"/>
            </a:lvl2pPr>
            <a:lvl3pPr marL="231752" indent="0">
              <a:buNone/>
              <a:tabLst/>
              <a:defRPr sz="2000"/>
            </a:lvl3pPr>
            <a:lvl4pPr marL="460330" indent="0">
              <a:buNone/>
              <a:defRPr/>
            </a:lvl4pPr>
            <a:lvl5pPr marL="685733" indent="0">
              <a:buNone/>
              <a:tabLst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4999037" y="2126144"/>
            <a:ext cx="4480181" cy="2215991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6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None/>
              <a:defRPr sz="2000"/>
            </a:lvl2pPr>
            <a:lvl3pPr marL="231752" indent="0">
              <a:buNone/>
              <a:tabLst/>
              <a:defRPr sz="2000"/>
            </a:lvl3pPr>
            <a:lvl4pPr marL="460330" indent="0">
              <a:buNone/>
              <a:defRPr/>
            </a:lvl4pPr>
            <a:lvl5pPr marL="685733" indent="0">
              <a:buNone/>
              <a:tabLst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>
                <a:gradFill>
                  <a:gsLst>
                    <a:gs pos="0">
                      <a:srgbClr val="DDDDDD">
                        <a:lumMod val="75000"/>
                      </a:srgbClr>
                    </a:gs>
                    <a:gs pos="100000">
                      <a:srgbClr val="DDDDDD">
                        <a:lumMod val="75000"/>
                      </a:srgbClr>
                    </a:gs>
                  </a:gsLst>
                  <a:lin ang="5400000" scaled="0"/>
                </a:gradFill>
              </a:rPr>
              <a:t>Microsoft Confidential</a:t>
            </a:r>
            <a:endParaRPr lang="en-US" dirty="0">
              <a:gradFill>
                <a:gsLst>
                  <a:gs pos="0">
                    <a:srgbClr val="DDDDDD">
                      <a:lumMod val="75000"/>
                    </a:srgbClr>
                  </a:gs>
                  <a:gs pos="100000">
                    <a:srgbClr val="DDDDDD">
                      <a:lumMod val="75000"/>
                    </a:srgbClr>
                  </a:gs>
                </a:gsLst>
                <a:lin ang="5400000" scaled="0"/>
              </a:gra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25B1B22E-D3C8-4129-8E85-2E5037E3E69B}" type="slidenum">
              <a:rPr lang="en-US" smtClean="0">
                <a:gradFill>
                  <a:gsLst>
                    <a:gs pos="0">
                      <a:srgbClr val="DDDDDD">
                        <a:lumMod val="75000"/>
                      </a:srgbClr>
                    </a:gs>
                    <a:gs pos="100000">
                      <a:srgbClr val="DDDDDD">
                        <a:lumMod val="75000"/>
                      </a:srgbClr>
                    </a:gs>
                  </a:gsLst>
                  <a:lin ang="5400000" scaled="0"/>
                </a:gradFill>
              </a:rPr>
              <a:pPr/>
              <a:t>‹#›</a:t>
            </a:fld>
            <a:endParaRPr lang="en-US" dirty="0">
              <a:gradFill>
                <a:gsLst>
                  <a:gs pos="0">
                    <a:srgbClr val="DDDDDD">
                      <a:lumMod val="75000"/>
                    </a:srgbClr>
                  </a:gs>
                  <a:gs pos="100000">
                    <a:srgbClr val="DDDDDD">
                      <a:lumMod val="75000"/>
                    </a:srgbClr>
                  </a:gs>
                </a:gsLst>
                <a:lin ang="5400000" scaled="0"/>
              </a:gradFill>
            </a:endParaRPr>
          </a:p>
        </p:txBody>
      </p:sp>
      <p:pic>
        <p:nvPicPr>
          <p:cNvPr id="7" name="Picture 6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9037" y="6100935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334979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8" y="2125664"/>
            <a:ext cx="4368048" cy="2215991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600"/>
            </a:lvl1pPr>
            <a:lvl2pPr marL="0" indent="0">
              <a:buNone/>
              <a:defRPr sz="2000"/>
            </a:lvl2pPr>
            <a:lvl3pPr marL="231752" indent="0">
              <a:buNone/>
              <a:tabLst/>
              <a:defRPr sz="2000"/>
            </a:lvl3pPr>
            <a:lvl4pPr marL="460330" indent="0">
              <a:buNone/>
              <a:defRPr/>
            </a:lvl4pPr>
            <a:lvl5pPr marL="685733" indent="0">
              <a:buNone/>
              <a:tabLst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5151437" y="2125664"/>
            <a:ext cx="4327781" cy="2215991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600"/>
            </a:lvl1pPr>
            <a:lvl2pPr marL="0" indent="0">
              <a:buNone/>
              <a:defRPr sz="2000"/>
            </a:lvl2pPr>
            <a:lvl3pPr marL="231752" indent="0">
              <a:buNone/>
              <a:tabLst/>
              <a:defRPr sz="2000"/>
            </a:lvl3pPr>
            <a:lvl4pPr marL="460330" indent="0">
              <a:buNone/>
              <a:defRPr/>
            </a:lvl4pPr>
            <a:lvl5pPr marL="685733" indent="0">
              <a:buNone/>
              <a:tabLst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>
                <a:gradFill>
                  <a:gsLst>
                    <a:gs pos="0">
                      <a:srgbClr val="DDDDDD">
                        <a:lumMod val="75000"/>
                      </a:srgbClr>
                    </a:gs>
                    <a:gs pos="100000">
                      <a:srgbClr val="DDDDDD">
                        <a:lumMod val="75000"/>
                      </a:srgbClr>
                    </a:gs>
                  </a:gsLst>
                  <a:lin ang="5400000" scaled="0"/>
                </a:gradFill>
              </a:rPr>
              <a:t>Microsoft Confidential</a:t>
            </a:r>
            <a:endParaRPr lang="en-US" dirty="0">
              <a:gradFill>
                <a:gsLst>
                  <a:gs pos="0">
                    <a:srgbClr val="DDDDDD">
                      <a:lumMod val="75000"/>
                    </a:srgbClr>
                  </a:gs>
                  <a:gs pos="100000">
                    <a:srgbClr val="DDDDDD">
                      <a:lumMod val="75000"/>
                    </a:srgbClr>
                  </a:gs>
                </a:gsLst>
                <a:lin ang="5400000" scaled="0"/>
              </a:gra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25B1B22E-D3C8-4129-8E85-2E5037E3E69B}" type="slidenum">
              <a:rPr lang="en-US" smtClean="0">
                <a:gradFill>
                  <a:gsLst>
                    <a:gs pos="0">
                      <a:srgbClr val="DDDDDD">
                        <a:lumMod val="75000"/>
                      </a:srgbClr>
                    </a:gs>
                    <a:gs pos="100000">
                      <a:srgbClr val="DDDDDD">
                        <a:lumMod val="75000"/>
                      </a:srgbClr>
                    </a:gs>
                  </a:gsLst>
                  <a:lin ang="5400000" scaled="0"/>
                </a:gradFill>
              </a:rPr>
              <a:pPr/>
              <a:t>‹#›</a:t>
            </a:fld>
            <a:endParaRPr lang="en-US" dirty="0">
              <a:gradFill>
                <a:gsLst>
                  <a:gs pos="0">
                    <a:srgbClr val="DDDDDD">
                      <a:lumMod val="75000"/>
                    </a:srgbClr>
                  </a:gs>
                  <a:gs pos="100000">
                    <a:srgbClr val="DDDDDD">
                      <a:lumMod val="75000"/>
                    </a:srgbClr>
                  </a:gs>
                </a:gsLst>
                <a:lin ang="5400000" scaled="0"/>
              </a:gradFill>
            </a:endParaRPr>
          </a:p>
        </p:txBody>
      </p:sp>
      <p:pic>
        <p:nvPicPr>
          <p:cNvPr id="7" name="Picture 6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9037" y="6100935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397778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214059" y="6558135"/>
            <a:ext cx="3068588" cy="371475"/>
          </a:xfrm>
        </p:spPr>
        <p:txBody>
          <a:bodyPr/>
          <a:lstStyle/>
          <a:p>
            <a:r>
              <a:rPr lang="en-US" dirty="0" smtClean="0">
                <a:gradFill>
                  <a:gsLst>
                    <a:gs pos="0">
                      <a:srgbClr val="DDDDDD">
                        <a:lumMod val="75000"/>
                      </a:srgbClr>
                    </a:gs>
                    <a:gs pos="100000">
                      <a:srgbClr val="DDDDDD">
                        <a:lumMod val="75000"/>
                      </a:srgbClr>
                    </a:gs>
                  </a:gsLst>
                  <a:lin ang="5400000" scaled="0"/>
                </a:gradFill>
              </a:rPr>
              <a:t>Microsoft Confidential</a:t>
            </a:r>
            <a:endParaRPr lang="en-US" dirty="0">
              <a:gradFill>
                <a:gsLst>
                  <a:gs pos="0">
                    <a:srgbClr val="DDDDDD">
                      <a:lumMod val="75000"/>
                    </a:srgbClr>
                  </a:gs>
                  <a:gs pos="100000">
                    <a:srgbClr val="DDDDDD">
                      <a:lumMod val="75000"/>
                    </a:srgbClr>
                  </a:gs>
                </a:gsLst>
                <a:lin ang="5400000" scaled="0"/>
              </a:gradFill>
            </a:endParaRPr>
          </a:p>
        </p:txBody>
      </p:sp>
      <p:pic>
        <p:nvPicPr>
          <p:cNvPr id="10" name="Picture 9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9037" y="6100935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75214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9037" y="6100935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67068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14059" y="2125663"/>
            <a:ext cx="9265157" cy="1399419"/>
          </a:xfrm>
          <a:noFill/>
        </p:spPr>
        <p:txBody>
          <a:bodyPr tIns="91431" bIns="91431" anchor="t" anchorCtr="0"/>
          <a:lstStyle>
            <a:lvl1pPr>
              <a:defRPr sz="8800" b="0" spc="-100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 smtClean="0"/>
              <a:t>Section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054818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2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14059" y="2125663"/>
            <a:ext cx="9265157" cy="1403443"/>
          </a:xfrm>
          <a:noFill/>
        </p:spPr>
        <p:txBody>
          <a:bodyPr vert="horz" wrap="square" lIns="146289" tIns="91431" rIns="146289" bIns="91431" rtlCol="0" anchor="t" anchorCtr="0">
            <a:spAutoFit/>
          </a:bodyPr>
          <a:lstStyle>
            <a:lvl1pPr>
              <a:defRPr lang="en-US" sz="8800" b="0" spc="-100" dirty="0">
                <a:gradFill>
                  <a:gsLst>
                    <a:gs pos="100000">
                      <a:schemeClr val="bg1"/>
                    </a:gs>
                    <a:gs pos="0">
                      <a:schemeClr val="bg1"/>
                    </a:gs>
                  </a:gsLst>
                  <a:lin ang="5400000" scaled="0"/>
                </a:gradFill>
              </a:defRPr>
            </a:lvl1pPr>
          </a:lstStyle>
          <a:p>
            <a:pPr lvl="0"/>
            <a:r>
              <a:rPr lang="en-US" dirty="0" smtClean="0"/>
              <a:t>Section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434696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3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14059" y="2125663"/>
            <a:ext cx="9265157" cy="1399419"/>
          </a:xfrm>
          <a:noFill/>
        </p:spPr>
        <p:txBody>
          <a:bodyPr tIns="91431" bIns="91431" anchor="t" anchorCtr="0"/>
          <a:lstStyle>
            <a:lvl1pPr>
              <a:defRPr sz="8800" b="0" spc="-100" baseline="0">
                <a:gradFill>
                  <a:gsLst>
                    <a:gs pos="100000">
                      <a:schemeClr val="bg1"/>
                    </a:gs>
                    <a:gs pos="0">
                      <a:schemeClr val="bg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 smtClean="0"/>
              <a:t>Section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20035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or 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74638" y="1439864"/>
            <a:ext cx="9204578" cy="1738938"/>
          </a:xfrm>
        </p:spPr>
        <p:txBody>
          <a:bodyPr/>
          <a:lstStyle>
            <a:lvl1pPr marL="0" indent="0">
              <a:buNone/>
              <a:defRPr>
                <a:gradFill>
                  <a:gsLst>
                    <a:gs pos="125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2000"/>
            </a:lvl2pPr>
            <a:lvl3pPr marL="338105" indent="-168258">
              <a:buFont typeface="Arial" pitchFamily="34" charset="0"/>
              <a:buChar char="•"/>
              <a:tabLst>
                <a:tab pos="338105" algn="l"/>
              </a:tabLst>
              <a:defRPr/>
            </a:lvl3pPr>
            <a:lvl4pPr marL="519063" indent="-180958">
              <a:buFont typeface="Arial" pitchFamily="34" charset="0"/>
              <a:buChar char="•"/>
              <a:defRPr/>
            </a:lvl4pPr>
            <a:lvl5pPr marL="631763" indent="-112702">
              <a:buFont typeface="Arial" pitchFamily="34" charset="0"/>
              <a:buChar char="•"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Microsoft Confidential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1B22E-D3C8-4129-8E85-2E5037E3E69B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9037" y="6100935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91978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869653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2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3303566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3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976892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 smtClean="0"/>
              <a:t>Slide for Developer Code</a:t>
            </a:r>
            <a:endParaRPr lang="en-US" dirty="0"/>
          </a:p>
        </p:txBody>
      </p:sp>
      <p:sp>
        <p:nvSpPr>
          <p:cNvPr id="3" name="Rectangle 2"/>
          <p:cNvSpPr/>
          <p:nvPr userDrawn="1"/>
        </p:nvSpPr>
        <p:spPr bwMode="hidden">
          <a:xfrm>
            <a:off x="2" y="1212849"/>
            <a:ext cx="9693275" cy="578167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6635" tIns="46635" rIns="46635" bIns="4663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381" fontAlgn="base">
              <a:spcBef>
                <a:spcPct val="0"/>
              </a:spcBef>
              <a:spcAft>
                <a:spcPct val="0"/>
              </a:spcAft>
            </a:pPr>
            <a:endParaRPr lang="en-US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14060" y="1221158"/>
            <a:ext cx="9265157" cy="1641988"/>
          </a:xfrm>
        </p:spPr>
        <p:txBody>
          <a:bodyPr/>
          <a:lstStyle>
            <a:lvl1pPr marL="0" indent="0">
              <a:buNone/>
              <a:defRPr sz="3300"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Segoe UI" pitchFamily="34" charset="0"/>
                <a:cs typeface="Segoe UI" pitchFamily="34" charset="0"/>
              </a:defRPr>
            </a:lvl1pPr>
            <a:lvl2pPr marL="346519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Segoe UI" pitchFamily="34" charset="0"/>
                <a:cs typeface="Segoe UI" pitchFamily="34" charset="0"/>
              </a:defRPr>
            </a:lvl2pPr>
            <a:lvl3pPr marL="584550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Segoe UI" pitchFamily="34" charset="0"/>
                <a:cs typeface="Segoe UI" pitchFamily="34" charset="0"/>
              </a:defRPr>
            </a:lvl3pPr>
            <a:lvl4pPr marL="814484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Segoe UI" pitchFamily="34" charset="0"/>
                <a:cs typeface="Segoe UI" pitchFamily="34" charset="0"/>
              </a:defRPr>
            </a:lvl4pPr>
            <a:lvl5pPr marL="1050894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085309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214059" y="1212851"/>
            <a:ext cx="9265157" cy="2259080"/>
          </a:xfrm>
          <a:prstGeom prst="rect">
            <a:avLst/>
          </a:prstGeom>
        </p:spPr>
        <p:txBody>
          <a:bodyPr/>
          <a:lstStyle>
            <a:lvl1pPr marL="290485" indent="-290485">
              <a:buClr>
                <a:schemeClr val="tx1"/>
              </a:buClr>
              <a:buSzPct val="90000"/>
              <a:buFont typeface="Arial" pitchFamily="34" charset="0"/>
              <a:buChar char="•"/>
              <a:defRPr sz="36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71444" indent="-280960">
              <a:buClr>
                <a:schemeClr val="tx1"/>
              </a:buClr>
              <a:buSzPct val="90000"/>
              <a:buFont typeface="Arial" pitchFamily="34" charset="0"/>
              <a:buChar char="•"/>
              <a:defRPr sz="32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861928" indent="-290485">
              <a:buClr>
                <a:schemeClr val="tx1"/>
              </a:buClr>
              <a:buSzPct val="90000"/>
              <a:buFont typeface="Arial" pitchFamily="34" charset="0"/>
              <a:buChar char="•"/>
              <a:defRPr sz="28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090506" indent="-228578">
              <a:buClr>
                <a:schemeClr val="tx1"/>
              </a:buClr>
              <a:buSzPct val="90000"/>
              <a:buFont typeface="Arial" pitchFamily="34" charset="0"/>
              <a:buChar char="•"/>
              <a:defRPr sz="24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319084" indent="-228578">
              <a:buClr>
                <a:schemeClr val="tx1"/>
              </a:buClr>
              <a:buSzPct val="90000"/>
              <a:buFont typeface="Arial" pitchFamily="34" charset="0"/>
              <a:buChar char="•"/>
              <a:defRPr sz="20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dirty="0" smtClean="0"/>
              <a:t>Use this Layout for Speaker Notes slides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363076"/>
            <a:ext cx="9693276" cy="631450"/>
          </a:xfrm>
          <a:prstGeom prst="rect">
            <a:avLst/>
          </a:prstGeom>
          <a:solidFill>
            <a:srgbClr val="FFFF99"/>
          </a:solidFill>
        </p:spPr>
        <p:txBody>
          <a:bodyPr wrap="square" lIns="155442" tIns="77721" rIns="155442" bIns="77721" anchor="b" anchorCtr="0">
            <a:noAutofit/>
          </a:bodyPr>
          <a:lstStyle>
            <a:lvl1pPr algn="r">
              <a:buFont typeface="Arial" pitchFamily="34" charset="0"/>
              <a:buNone/>
              <a:defRPr sz="3700" spc="-51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 smtClean="0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>
          <a:xfrm>
            <a:off x="214061" y="295274"/>
            <a:ext cx="9267000" cy="664797"/>
          </a:xfrm>
        </p:spPr>
        <p:txBody>
          <a:bodyPr/>
          <a:lstStyle>
            <a:lvl1pPr>
              <a:defRPr sz="480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922290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TWO color Non-bullet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8" y="2126144"/>
            <a:ext cx="4368048" cy="2215991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6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None/>
              <a:defRPr sz="2000"/>
            </a:lvl2pPr>
            <a:lvl3pPr marL="231752" indent="0">
              <a:buNone/>
              <a:tabLst/>
              <a:defRPr sz="2000"/>
            </a:lvl3pPr>
            <a:lvl4pPr marL="460330" indent="0">
              <a:buNone/>
              <a:defRPr/>
            </a:lvl4pPr>
            <a:lvl5pPr marL="685733" indent="0">
              <a:buNone/>
              <a:tabLst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4999037" y="2126144"/>
            <a:ext cx="4480181" cy="2215991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60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None/>
              <a:defRPr sz="2000"/>
            </a:lvl2pPr>
            <a:lvl3pPr marL="231752" indent="0">
              <a:buNone/>
              <a:tabLst/>
              <a:defRPr sz="2000"/>
            </a:lvl3pPr>
            <a:lvl4pPr marL="460330" indent="0">
              <a:buNone/>
              <a:defRPr/>
            </a:lvl4pPr>
            <a:lvl5pPr marL="685733" indent="0">
              <a:buNone/>
              <a:tabLst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Microsoft Confidential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25B1B22E-D3C8-4129-8E85-2E5037E3E69B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9037" y="6100935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853403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74638" y="2125664"/>
            <a:ext cx="4368048" cy="2215991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600"/>
            </a:lvl1pPr>
            <a:lvl2pPr marL="0" indent="0">
              <a:buNone/>
              <a:defRPr sz="2000"/>
            </a:lvl2pPr>
            <a:lvl3pPr marL="231752" indent="0">
              <a:buNone/>
              <a:tabLst/>
              <a:defRPr sz="2000"/>
            </a:lvl3pPr>
            <a:lvl4pPr marL="460330" indent="0">
              <a:buNone/>
              <a:defRPr/>
            </a:lvl4pPr>
            <a:lvl5pPr marL="685733" indent="0">
              <a:buNone/>
              <a:tabLst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5151437" y="2125664"/>
            <a:ext cx="4327781" cy="2215991"/>
          </a:xfrm>
        </p:spPr>
        <p:txBody>
          <a:bodyPr wrap="square">
            <a:spAutoFit/>
          </a:bodyPr>
          <a:lstStyle>
            <a:lvl1pPr marL="0" indent="0">
              <a:spcBef>
                <a:spcPts val="1224"/>
              </a:spcBef>
              <a:buClr>
                <a:schemeClr val="tx1"/>
              </a:buClr>
              <a:buFont typeface="Wingdings" pitchFamily="2" charset="2"/>
              <a:buNone/>
              <a:defRPr sz="3600"/>
            </a:lvl1pPr>
            <a:lvl2pPr marL="0" indent="0">
              <a:buNone/>
              <a:defRPr sz="2000"/>
            </a:lvl2pPr>
            <a:lvl3pPr marL="231752" indent="0">
              <a:buNone/>
              <a:tabLst/>
              <a:defRPr sz="2000"/>
            </a:lvl3pPr>
            <a:lvl4pPr marL="460330" indent="0">
              <a:buNone/>
              <a:defRPr/>
            </a:lvl4pPr>
            <a:lvl5pPr marL="685733" indent="0">
              <a:buNone/>
              <a:tabLst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Microsoft Confidential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25B1B22E-D3C8-4129-8E85-2E5037E3E69B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9037" y="6100935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88398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214059" y="6558135"/>
            <a:ext cx="3068588" cy="371475"/>
          </a:xfrm>
        </p:spPr>
        <p:txBody>
          <a:bodyPr/>
          <a:lstStyle/>
          <a:p>
            <a:r>
              <a:rPr lang="en-US" dirty="0" smtClean="0"/>
              <a:t>Microsoft Confidential</a:t>
            </a:r>
            <a:endParaRPr lang="en-US" dirty="0"/>
          </a:p>
        </p:txBody>
      </p:sp>
      <p:pic>
        <p:nvPicPr>
          <p:cNvPr id="10" name="Picture 9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9037" y="6100935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13570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9037" y="6100935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52680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| SECTION | DEMO BLUE 5"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 userDrawn="1"/>
        </p:nvSpPr>
        <p:spPr bwMode="auto">
          <a:xfrm>
            <a:off x="1" y="4868863"/>
            <a:ext cx="3025771" cy="2125662"/>
          </a:xfrm>
          <a:prstGeom prst="rect">
            <a:avLst/>
          </a:prstGeom>
          <a:solidFill>
            <a:schemeClr val="accent1">
              <a:alpha val="90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27" tIns="45714" rIns="91427" bIns="45714" numCol="1" rtlCol="0" anchor="ctr" anchorCtr="0" compatLnSpc="1">
            <a:prstTxWarp prst="textNoShape">
              <a:avLst/>
            </a:prstTxWarp>
          </a:bodyPr>
          <a:lstStyle/>
          <a:p>
            <a:pPr algn="ctr" defTabSz="914010" fontAlgn="base">
              <a:spcBef>
                <a:spcPct val="0"/>
              </a:spcBef>
              <a:spcAft>
                <a:spcPct val="0"/>
              </a:spcAft>
            </a:pPr>
            <a:endParaRPr lang="en-US" sz="20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</a:endParaRPr>
          </a:p>
        </p:txBody>
      </p:sp>
      <p:sp>
        <p:nvSpPr>
          <p:cNvPr id="12" name="Rectangle 11"/>
          <p:cNvSpPr/>
          <p:nvPr userDrawn="1"/>
        </p:nvSpPr>
        <p:spPr bwMode="auto">
          <a:xfrm>
            <a:off x="1" y="1"/>
            <a:ext cx="3025770" cy="4868863"/>
          </a:xfrm>
          <a:prstGeom prst="rect">
            <a:avLst/>
          </a:prstGeom>
          <a:solidFill>
            <a:schemeClr val="accent2">
              <a:alpha val="90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27" tIns="45714" rIns="91427" bIns="45714" numCol="1" rtlCol="0" anchor="ctr" anchorCtr="0" compatLnSpc="1">
            <a:prstTxWarp prst="textNoShape">
              <a:avLst/>
            </a:prstTxWarp>
          </a:bodyPr>
          <a:lstStyle/>
          <a:p>
            <a:pPr algn="ctr" defTabSz="914010" fontAlgn="base">
              <a:spcBef>
                <a:spcPct val="0"/>
              </a:spcBef>
              <a:spcAft>
                <a:spcPct val="0"/>
              </a:spcAft>
            </a:pPr>
            <a:endParaRPr lang="en-US" sz="2000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 bwMode="white">
          <a:xfrm>
            <a:off x="121827" y="278700"/>
            <a:ext cx="2905503" cy="2843837"/>
          </a:xfrm>
        </p:spPr>
        <p:txBody>
          <a:bodyPr lIns="146289" tIns="91431" rIns="146289" bIns="91431" anchor="t" anchorCtr="0"/>
          <a:lstStyle>
            <a:lvl1pPr>
              <a:defRPr sz="4800" spc="-100" baseline="0">
                <a:gradFill>
                  <a:gsLst>
                    <a:gs pos="5833">
                      <a:srgbClr val="FFFFFF"/>
                    </a:gs>
                    <a:gs pos="18000">
                      <a:srgbClr val="FFFFFF"/>
                    </a:gs>
                  </a:gsLst>
                  <a:lin ang="5400000" scaled="0"/>
                </a:gra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 bwMode="ltGray">
          <a:xfrm>
            <a:off x="124785" y="4868865"/>
            <a:ext cx="2902578" cy="1379537"/>
          </a:xfrm>
          <a:noFill/>
        </p:spPr>
        <p:txBody>
          <a:bodyPr tIns="109717" bIns="109717">
            <a:noAutofit/>
          </a:bodyPr>
          <a:lstStyle>
            <a:lvl1pPr marL="0" indent="0">
              <a:spcBef>
                <a:spcPts val="0"/>
              </a:spcBef>
              <a:buNone/>
              <a:defRPr sz="1400" b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2563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13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40.xml"/><Relationship Id="rId17" Type="http://schemas.openxmlformats.org/officeDocument/2006/relationships/theme" Target="../theme/theme3.xml"/><Relationship Id="rId2" Type="http://schemas.openxmlformats.org/officeDocument/2006/relationships/slideLayout" Target="../slideLayouts/slideLayout30.xml"/><Relationship Id="rId16" Type="http://schemas.openxmlformats.org/officeDocument/2006/relationships/slideLayout" Target="../slideLayouts/slideLayout44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Relationship Id="rId14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649" y="295274"/>
            <a:ext cx="9206411" cy="747897"/>
          </a:xfrm>
          <a:prstGeom prst="rect">
            <a:avLst/>
          </a:prstGeom>
        </p:spPr>
        <p:txBody>
          <a:bodyPr vert="horz" wrap="square" lIns="146289" tIns="0" rIns="146289" bIns="0" rtlCol="0" anchor="t">
            <a:sp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74637" y="1439864"/>
            <a:ext cx="9204579" cy="1738938"/>
          </a:xfrm>
          <a:prstGeom prst="rect">
            <a:avLst/>
          </a:prstGeom>
        </p:spPr>
        <p:txBody>
          <a:bodyPr vert="horz" wrap="square" lIns="146289" tIns="0" rIns="146289" bIns="0" rtlCol="0">
            <a:sp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214059" y="6697664"/>
            <a:ext cx="3068588" cy="371475"/>
          </a:xfrm>
          <a:prstGeom prst="rect">
            <a:avLst/>
          </a:prstGeom>
        </p:spPr>
        <p:txBody>
          <a:bodyPr vert="horz" lIns="0" tIns="45716" rIns="91431" bIns="45716" rtlCol="0" anchor="ctr"/>
          <a:lstStyle>
            <a:lvl1pPr algn="l">
              <a:defRPr sz="1200">
                <a:gradFill>
                  <a:gsLst>
                    <a:gs pos="0">
                      <a:schemeClr val="bg2">
                        <a:lumMod val="75000"/>
                      </a:schemeClr>
                    </a:gs>
                    <a:gs pos="100000">
                      <a:schemeClr val="bg2">
                        <a:lumMod val="75000"/>
                      </a:schemeClr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 smtClean="0"/>
              <a:t>Microsoft Confidential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7217371" y="6695371"/>
            <a:ext cx="2261847" cy="371475"/>
          </a:xfrm>
          <a:prstGeom prst="rect">
            <a:avLst/>
          </a:prstGeom>
        </p:spPr>
        <p:txBody>
          <a:bodyPr vert="horz" lIns="91431" tIns="45716" rIns="0" bIns="45716" rtlCol="0" anchor="ctr"/>
          <a:lstStyle>
            <a:lvl1pPr algn="r">
              <a:defRPr sz="1200">
                <a:gradFill>
                  <a:gsLst>
                    <a:gs pos="0">
                      <a:schemeClr val="bg2">
                        <a:lumMod val="75000"/>
                      </a:schemeClr>
                    </a:gs>
                    <a:gs pos="100000">
                      <a:schemeClr val="bg2">
                        <a:lumMod val="75000"/>
                      </a:schemeClr>
                    </a:gs>
                  </a:gsLst>
                  <a:lin ang="5400000" scaled="0"/>
                </a:gradFill>
              </a:defRPr>
            </a:lvl1pPr>
          </a:lstStyle>
          <a:p>
            <a:fld id="{25B1B22E-D3C8-4129-8E85-2E5037E3E69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02708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10" r:id="rId1"/>
    <p:sldLayoutId id="2147484098" r:id="rId2"/>
    <p:sldLayoutId id="2147484087" r:id="rId3"/>
    <p:sldLayoutId id="2147484187" r:id="rId4"/>
    <p:sldLayoutId id="2147484099" r:id="rId5"/>
    <p:sldLayoutId id="2147484100" r:id="rId6"/>
    <p:sldLayoutId id="2147484092" r:id="rId7"/>
    <p:sldLayoutId id="2147484093" r:id="rId8"/>
    <p:sldLayoutId id="2147484203" r:id="rId9"/>
    <p:sldLayoutId id="2147484130" r:id="rId10"/>
    <p:sldLayoutId id="2147484101" r:id="rId11"/>
    <p:sldLayoutId id="2147484102" r:id="rId12"/>
    <p:sldLayoutId id="2147484127" r:id="rId13"/>
    <p:sldLayoutId id="2147484128" r:id="rId14"/>
    <p:sldLayoutId id="2147484129" r:id="rId15"/>
    <p:sldLayoutId id="2147484094" r:id="rId16"/>
    <p:sldLayoutId id="2147484096" r:id="rId17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l" defTabSz="932651" rtl="0" eaLnBrk="1" latinLnBrk="0" hangingPunct="1">
        <a:lnSpc>
          <a:spcPct val="90000"/>
        </a:lnSpc>
        <a:spcBef>
          <a:spcPct val="0"/>
        </a:spcBef>
        <a:buNone/>
        <a:defRPr lang="en-US" sz="5400" b="1" kern="1200" cap="none" spc="-102" baseline="0" dirty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0" marR="0" indent="0" algn="l" defTabSz="932651" rtl="0" eaLnBrk="1" fontAlgn="auto" latinLnBrk="0" hangingPunct="1">
        <a:lnSpc>
          <a:spcPct val="90000"/>
        </a:lnSpc>
        <a:spcBef>
          <a:spcPts val="1200"/>
        </a:spcBef>
        <a:spcAft>
          <a:spcPts val="0"/>
        </a:spcAft>
        <a:buClrTx/>
        <a:buSzPct val="90000"/>
        <a:buFont typeface="Arial" pitchFamily="34" charset="0"/>
        <a:buNone/>
        <a:tabLst/>
        <a:defRPr sz="4000" b="1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j-lt"/>
          <a:ea typeface="+mn-ea"/>
          <a:cs typeface="+mn-cs"/>
        </a:defRPr>
      </a:lvl1pPr>
      <a:lvl2pPr marL="4763" marR="0" indent="0" algn="l" defTabSz="932651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None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0" marR="0" indent="0" algn="l" defTabSz="932651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None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1028599" marR="0" indent="-1028599" algn="l" defTabSz="932651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None/>
        <a:tabLst/>
        <a:defRPr sz="16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028599" marR="0" indent="-1028599" algn="l" defTabSz="932651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None/>
        <a:tabLst/>
        <a:defRPr sz="16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4788" indent="-233163" algn="l" defTabSz="93265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115" indent="-233163" algn="l" defTabSz="93265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440" indent="-233163" algn="l" defTabSz="93265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3767" indent="-233163" algn="l" defTabSz="93265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6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25" algn="l" defTabSz="9326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651" algn="l" defTabSz="9326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8976" algn="l" defTabSz="9326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301" algn="l" defTabSz="9326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627" algn="l" defTabSz="9326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7952" algn="l" defTabSz="9326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277" algn="l" defTabSz="9326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604" algn="l" defTabSz="9326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66750" y="373063"/>
            <a:ext cx="8359775" cy="13509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6750" y="1862138"/>
            <a:ext cx="8359775" cy="44370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6750" y="6483350"/>
            <a:ext cx="2181225" cy="3714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7FEED6-84FD-422A-8343-4160E1E811F9}" type="datetimeFigureOut">
              <a:rPr lang="en-US" smtClean="0"/>
              <a:t>11/25/2014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11513" y="6483350"/>
            <a:ext cx="3270250" cy="3714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45300" y="6483350"/>
            <a:ext cx="2181225" cy="3714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7AA6FA-5B46-4318-AC0E-7F6AC1E0BE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1311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14" r:id="rId1"/>
    <p:sldLayoutId id="2147484215" r:id="rId2"/>
    <p:sldLayoutId id="2147484216" r:id="rId3"/>
    <p:sldLayoutId id="2147484217" r:id="rId4"/>
    <p:sldLayoutId id="2147484218" r:id="rId5"/>
    <p:sldLayoutId id="2147484219" r:id="rId6"/>
    <p:sldLayoutId id="2147484220" r:id="rId7"/>
    <p:sldLayoutId id="2147484221" r:id="rId8"/>
    <p:sldLayoutId id="2147484222" r:id="rId9"/>
    <p:sldLayoutId id="2147484223" r:id="rId10"/>
    <p:sldLayoutId id="214748422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649" y="295274"/>
            <a:ext cx="9206411" cy="747897"/>
          </a:xfrm>
          <a:prstGeom prst="rect">
            <a:avLst/>
          </a:prstGeom>
        </p:spPr>
        <p:txBody>
          <a:bodyPr vert="horz" wrap="square" lIns="146289" tIns="0" rIns="146289" bIns="0" rtlCol="0" anchor="t">
            <a:sp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74637" y="1439864"/>
            <a:ext cx="9204579" cy="1738938"/>
          </a:xfrm>
          <a:prstGeom prst="rect">
            <a:avLst/>
          </a:prstGeom>
        </p:spPr>
        <p:txBody>
          <a:bodyPr vert="horz" wrap="square" lIns="146289" tIns="0" rIns="146289" bIns="0" rtlCol="0">
            <a:sp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214059" y="6697664"/>
            <a:ext cx="3068588" cy="371475"/>
          </a:xfrm>
          <a:prstGeom prst="rect">
            <a:avLst/>
          </a:prstGeom>
        </p:spPr>
        <p:txBody>
          <a:bodyPr vert="horz" lIns="0" tIns="45716" rIns="91431" bIns="45716" rtlCol="0" anchor="ctr"/>
          <a:lstStyle>
            <a:lvl1pPr algn="l">
              <a:defRPr sz="1200">
                <a:gradFill>
                  <a:gsLst>
                    <a:gs pos="0">
                      <a:schemeClr val="bg2">
                        <a:lumMod val="75000"/>
                      </a:schemeClr>
                    </a:gs>
                    <a:gs pos="100000">
                      <a:schemeClr val="bg2">
                        <a:lumMod val="75000"/>
                      </a:schemeClr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 smtClean="0">
                <a:gradFill>
                  <a:gsLst>
                    <a:gs pos="0">
                      <a:srgbClr val="DDDDDD">
                        <a:lumMod val="75000"/>
                      </a:srgbClr>
                    </a:gs>
                    <a:gs pos="100000">
                      <a:srgbClr val="DDDDDD">
                        <a:lumMod val="75000"/>
                      </a:srgbClr>
                    </a:gs>
                  </a:gsLst>
                  <a:lin ang="5400000" scaled="0"/>
                </a:gradFill>
              </a:rPr>
              <a:t>Microsoft Confidential</a:t>
            </a:r>
            <a:endParaRPr lang="en-US" dirty="0">
              <a:gradFill>
                <a:gsLst>
                  <a:gs pos="0">
                    <a:srgbClr val="DDDDDD">
                      <a:lumMod val="75000"/>
                    </a:srgbClr>
                  </a:gs>
                  <a:gs pos="100000">
                    <a:srgbClr val="DDDDDD">
                      <a:lumMod val="75000"/>
                    </a:srgbClr>
                  </a:gs>
                </a:gsLst>
                <a:lin ang="5400000" scaled="0"/>
              </a:gra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7217371" y="6695371"/>
            <a:ext cx="2261847" cy="371475"/>
          </a:xfrm>
          <a:prstGeom prst="rect">
            <a:avLst/>
          </a:prstGeom>
        </p:spPr>
        <p:txBody>
          <a:bodyPr vert="horz" lIns="91431" tIns="45716" rIns="0" bIns="45716" rtlCol="0" anchor="ctr"/>
          <a:lstStyle>
            <a:lvl1pPr algn="r">
              <a:defRPr sz="1200">
                <a:gradFill>
                  <a:gsLst>
                    <a:gs pos="0">
                      <a:schemeClr val="bg2">
                        <a:lumMod val="75000"/>
                      </a:schemeClr>
                    </a:gs>
                    <a:gs pos="100000">
                      <a:schemeClr val="bg2">
                        <a:lumMod val="75000"/>
                      </a:schemeClr>
                    </a:gs>
                  </a:gsLst>
                  <a:lin ang="5400000" scaled="0"/>
                </a:gradFill>
              </a:defRPr>
            </a:lvl1pPr>
          </a:lstStyle>
          <a:p>
            <a:fld id="{25B1B22E-D3C8-4129-8E85-2E5037E3E69B}" type="slidenum">
              <a:rPr lang="en-US" smtClean="0">
                <a:gradFill>
                  <a:gsLst>
                    <a:gs pos="0">
                      <a:srgbClr val="DDDDDD">
                        <a:lumMod val="75000"/>
                      </a:srgbClr>
                    </a:gs>
                    <a:gs pos="100000">
                      <a:srgbClr val="DDDDDD">
                        <a:lumMod val="75000"/>
                      </a:srgbClr>
                    </a:gs>
                  </a:gsLst>
                  <a:lin ang="5400000" scaled="0"/>
                </a:gradFill>
              </a:rPr>
              <a:pPr/>
              <a:t>‹#›</a:t>
            </a:fld>
            <a:endParaRPr lang="en-US" dirty="0">
              <a:gradFill>
                <a:gsLst>
                  <a:gs pos="0">
                    <a:srgbClr val="DDDDDD">
                      <a:lumMod val="75000"/>
                    </a:srgbClr>
                  </a:gs>
                  <a:gs pos="100000">
                    <a:srgbClr val="DDDDDD">
                      <a:lumMod val="75000"/>
                    </a:srgbClr>
                  </a:gs>
                </a:gsLst>
                <a:lin ang="5400000" scaled="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4369624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26" r:id="rId1"/>
    <p:sldLayoutId id="2147484227" r:id="rId2"/>
    <p:sldLayoutId id="2147484228" r:id="rId3"/>
    <p:sldLayoutId id="2147484229" r:id="rId4"/>
    <p:sldLayoutId id="2147484230" r:id="rId5"/>
    <p:sldLayoutId id="2147484231" r:id="rId6"/>
    <p:sldLayoutId id="2147484232" r:id="rId7"/>
    <p:sldLayoutId id="2147484233" r:id="rId8"/>
    <p:sldLayoutId id="2147484252" r:id="rId9"/>
    <p:sldLayoutId id="2147484253" r:id="rId10"/>
    <p:sldLayoutId id="2147484254" r:id="rId11"/>
    <p:sldLayoutId id="2147484255" r:id="rId12"/>
    <p:sldLayoutId id="2147484256" r:id="rId13"/>
    <p:sldLayoutId id="2147484257" r:id="rId14"/>
    <p:sldLayoutId id="2147484258" r:id="rId15"/>
    <p:sldLayoutId id="2147484259" r:id="rId16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l" defTabSz="932651" rtl="0" eaLnBrk="1" latinLnBrk="0" hangingPunct="1">
        <a:lnSpc>
          <a:spcPct val="90000"/>
        </a:lnSpc>
        <a:spcBef>
          <a:spcPct val="0"/>
        </a:spcBef>
        <a:buNone/>
        <a:defRPr lang="en-US" sz="5400" b="1" kern="1200" cap="none" spc="-102" baseline="0" dirty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0" marR="0" indent="0" algn="l" defTabSz="932651" rtl="0" eaLnBrk="1" fontAlgn="auto" latinLnBrk="0" hangingPunct="1">
        <a:lnSpc>
          <a:spcPct val="90000"/>
        </a:lnSpc>
        <a:spcBef>
          <a:spcPts val="1200"/>
        </a:spcBef>
        <a:spcAft>
          <a:spcPts val="0"/>
        </a:spcAft>
        <a:buClrTx/>
        <a:buSzPct val="90000"/>
        <a:buFont typeface="Arial" pitchFamily="34" charset="0"/>
        <a:buNone/>
        <a:tabLst/>
        <a:defRPr sz="4000" b="1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j-lt"/>
          <a:ea typeface="+mn-ea"/>
          <a:cs typeface="+mn-cs"/>
        </a:defRPr>
      </a:lvl1pPr>
      <a:lvl2pPr marL="4763" marR="0" indent="0" algn="l" defTabSz="932651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None/>
        <a:tabLst/>
        <a:defRPr sz="20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0" marR="0" indent="0" algn="l" defTabSz="932651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None/>
        <a:tabLst/>
        <a:defRPr sz="18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1028599" marR="0" indent="-1028599" algn="l" defTabSz="932651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None/>
        <a:tabLst/>
        <a:defRPr sz="16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028599" marR="0" indent="-1028599" algn="l" defTabSz="932651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None/>
        <a:tabLst/>
        <a:defRPr sz="1600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64788" indent="-233163" algn="l" defTabSz="93265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115" indent="-233163" algn="l" defTabSz="93265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440" indent="-233163" algn="l" defTabSz="93265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3767" indent="-233163" algn="l" defTabSz="93265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6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25" algn="l" defTabSz="9326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651" algn="l" defTabSz="9326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8976" algn="l" defTabSz="9326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301" algn="l" defTabSz="9326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627" algn="l" defTabSz="9326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7952" algn="l" defTabSz="9326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277" algn="l" defTabSz="9326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604" algn="l" defTabSz="93265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forbes.com/sites/markfidelman/2013/05/19/study-78-of-salespeople-using-social-media-outsell-their-peers/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go.microsoft.com/fwlink/?LinkId=400723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go.microsoft.com/fwlink/p/?LinkId=401032" TargetMode="External"/><Relationship Id="rId3" Type="http://schemas.openxmlformats.org/officeDocument/2006/relationships/hyperlink" Target="http://go.microsoft.com/fwlink/p/?LinkId=394325" TargetMode="External"/><Relationship Id="rId7" Type="http://schemas.openxmlformats.org/officeDocument/2006/relationships/hyperlink" Target="http://go.microsoft.com/fwlink/p/?LinkId=403660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go.microsoft.com/fwlink/p/?LinkId=393642" TargetMode="External"/><Relationship Id="rId5" Type="http://schemas.openxmlformats.org/officeDocument/2006/relationships/hyperlink" Target="http://go.microsoft.com/fwlink/p/?LinkId=394392" TargetMode="External"/><Relationship Id="rId4" Type="http://schemas.openxmlformats.org/officeDocument/2006/relationships/hyperlink" Target="http://www.microsoft.com/en-us/dynamics/social-listening-help-and-training/get-started-with-social-listening.aspx" TargetMode="External"/><Relationship Id="rId9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.xml"/><Relationship Id="rId5" Type="http://schemas.openxmlformats.org/officeDocument/2006/relationships/hyperlink" Target="http://www.crmcustomercenter.com/" TargetMode="External"/><Relationship Id="rId4" Type="http://schemas.openxmlformats.org/officeDocument/2006/relationships/hyperlink" Target="mailto:mscrmdf@microsoft.com?subject=eBook:%20Introducing%20Microsoft%20Social%20Listening%20(/1:help/2:V7.0/3:V7.0/4:eBook-Introducing-Microsoft-Social-Listening.ppt/5:None/6:en-us/7:Both/8:Social%20Listening)&amp;body=Thanks%20for%20taking%20the%20time%20to%20send%20us%20your%20feedback.%20What%20would%20you%20like%20to%20let%20us%20know%20about%20this%20eBook?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29000" r="-6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Introducing Microsoft Social Listening</a:t>
            </a:r>
            <a:endParaRPr lang="en-US" sz="36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0" y="3182157"/>
            <a:ext cx="3027330" cy="875071"/>
          </a:xfrm>
        </p:spPr>
        <p:txBody>
          <a:bodyPr/>
          <a:lstStyle/>
          <a:p>
            <a:r>
              <a:rPr lang="en-US" dirty="0" smtClean="0"/>
              <a:t>[Brief </a:t>
            </a:r>
            <a:r>
              <a:rPr lang="en-US" dirty="0"/>
              <a:t>description of contents of eBook]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Text Placeholder 2"/>
          <p:cNvSpPr txBox="1">
            <a:spLocks/>
          </p:cNvSpPr>
          <p:nvPr/>
        </p:nvSpPr>
        <p:spPr bwMode="ltGray">
          <a:xfrm>
            <a:off x="0" y="6119453"/>
            <a:ext cx="3027330" cy="875071"/>
          </a:xfrm>
          <a:prstGeom prst="rect">
            <a:avLst/>
          </a:prstGeom>
          <a:noFill/>
        </p:spPr>
        <p:txBody>
          <a:bodyPr vert="horz" wrap="square" lIns="146289" tIns="109717" rIns="146289" bIns="109717" rtlCol="0">
            <a:noAutofit/>
          </a:bodyPr>
          <a:lstStyle>
            <a:lvl1pPr marL="0" marR="0" indent="0" algn="l" defTabSz="932651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1400" b="0" kern="1200" spc="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763" marR="0" indent="0" algn="l" defTabSz="932651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0" marR="0" indent="0" algn="l" defTabSz="932651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1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28599" marR="0" indent="-1028599" algn="l" defTabSz="932651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16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028599" marR="0" indent="-1028599" algn="l" defTabSz="932651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16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4788" indent="-233163" algn="l" defTabSz="932651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115" indent="-233163" algn="l" defTabSz="932651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440" indent="-233163" algn="l" defTabSz="932651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3767" indent="-233163" algn="l" defTabSz="932651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 smtClean="0"/>
          </a:p>
          <a:p>
            <a:pPr algn="ctr"/>
            <a:r>
              <a:rPr lang="en-US" dirty="0" smtClean="0"/>
              <a:t>[</a:t>
            </a:r>
            <a:r>
              <a:rPr lang="en-US" dirty="0"/>
              <a:t>I</a:t>
            </a:r>
            <a:r>
              <a:rPr lang="en-US" dirty="0" smtClean="0"/>
              <a:t>nsert logo here]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 algn="ctr"/>
            <a:r>
              <a:rPr lang="en-US" sz="1050" dirty="0" smtClean="0"/>
              <a:t>Version 2.0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8836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649" y="295274"/>
            <a:ext cx="9206411" cy="1661993"/>
          </a:xfrm>
        </p:spPr>
        <p:txBody>
          <a:bodyPr/>
          <a:lstStyle/>
          <a:p>
            <a:r>
              <a:rPr lang="en-US" sz="4000" dirty="0"/>
              <a:t>s</a:t>
            </a:r>
            <a:r>
              <a:rPr lang="en-US" sz="4000" dirty="0" smtClean="0"/>
              <a:t>ee how people respond to your campaign with sentiment</a:t>
            </a:r>
            <a:r>
              <a:rPr lang="en-US" sz="1400" dirty="0" smtClean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/>
            </a:r>
            <a:br>
              <a:rPr lang="en-US" sz="1400" dirty="0" smtClean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</a:br>
            <a:endParaRPr lang="en-US" sz="4000" dirty="0"/>
          </a:p>
        </p:txBody>
      </p:sp>
      <p:sp>
        <p:nvSpPr>
          <p:cNvPr id="21" name="Rectangle 20"/>
          <p:cNvSpPr/>
          <p:nvPr/>
        </p:nvSpPr>
        <p:spPr bwMode="auto">
          <a:xfrm>
            <a:off x="8470233" y="1957892"/>
            <a:ext cx="135886" cy="301214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8470233" y="1957892"/>
            <a:ext cx="135886" cy="301214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6" name="Rectangle 25"/>
          <p:cNvSpPr/>
          <p:nvPr/>
        </p:nvSpPr>
        <p:spPr bwMode="auto">
          <a:xfrm>
            <a:off x="6281530" y="3823958"/>
            <a:ext cx="747423" cy="273433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41245" y="1666270"/>
            <a:ext cx="4384251" cy="4734530"/>
          </a:xfrm>
          <a:prstGeom prst="rect">
            <a:avLst/>
          </a:prstGeom>
          <a:noFill/>
        </p:spPr>
        <p:txBody>
          <a:bodyPr wrap="square" lIns="182862" tIns="91431" rIns="182862" bIns="91431" rtlCol="0">
            <a:noAutofit/>
          </a:bodyPr>
          <a:lstStyle>
            <a:defPPr>
              <a:defRPr lang="en-US"/>
            </a:defPPr>
            <a:lvl1pPr>
              <a:lnSpc>
                <a:spcPct val="90000"/>
              </a:lnSpc>
              <a:spcAft>
                <a:spcPts val="600"/>
              </a:spcAft>
              <a:defRPr sz="140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pPr>
              <a:spcBef>
                <a:spcPts val="600"/>
              </a:spcBef>
            </a:pPr>
            <a:r>
              <a:rPr lang="en-US" dirty="0" smtClean="0"/>
              <a:t>Launching a new campaign? You can track the sentiment of your customer across social media and see whether it’s positive or negative. </a:t>
            </a:r>
            <a:endParaRPr lang="en-US" dirty="0"/>
          </a:p>
          <a:p>
            <a:pPr>
              <a:spcBef>
                <a:spcPts val="600"/>
              </a:spcBef>
            </a:pPr>
            <a:r>
              <a:rPr lang="en-US" dirty="0" smtClean="0"/>
              <a:t>Let’s say you’ve launched a new campaign and the sentiment is overwhelmingly positive. </a:t>
            </a:r>
          </a:p>
          <a:p>
            <a:pPr>
              <a:spcBef>
                <a:spcPts val="600"/>
              </a:spcBef>
            </a:pPr>
            <a:r>
              <a:rPr lang="en-US" dirty="0" smtClean="0"/>
              <a:t>This is a sign that you’re headed in the right direction! </a:t>
            </a:r>
          </a:p>
          <a:p>
            <a:pPr>
              <a:spcBef>
                <a:spcPts val="600"/>
              </a:spcBef>
            </a:pPr>
            <a:r>
              <a:rPr lang="en-US" dirty="0" smtClean="0"/>
              <a:t>But what if you notice that sentiment drops? Then you might need to make adjustments.</a:t>
            </a:r>
            <a:endParaRPr lang="en-US" dirty="0"/>
          </a:p>
          <a:p>
            <a:pPr>
              <a:spcBef>
                <a:spcPts val="600"/>
              </a:spcBef>
            </a:pPr>
            <a:endParaRPr lang="en-US" dirty="0"/>
          </a:p>
          <a:p>
            <a:pPr>
              <a:spcBef>
                <a:spcPts val="600"/>
              </a:spcBef>
            </a:pPr>
            <a:endParaRPr lang="en-US" dirty="0" smtClean="0"/>
          </a:p>
          <a:p>
            <a:pPr>
              <a:spcBef>
                <a:spcPts val="600"/>
              </a:spcBef>
            </a:pPr>
            <a:endParaRPr lang="en-US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059" t="26012" r="31530" b="18589"/>
          <a:stretch/>
        </p:blipFill>
        <p:spPr bwMode="auto">
          <a:xfrm>
            <a:off x="5416316" y="1213894"/>
            <a:ext cx="2514520" cy="3496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5187328" y="4787103"/>
            <a:ext cx="3683250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en-US" sz="1050" dirty="0" smtClean="0"/>
              <a:t>Note: +10 </a:t>
            </a:r>
            <a:r>
              <a:rPr lang="en-US" sz="1050" dirty="0"/>
              <a:t>means that all the posts are positive. -10 means that all the posts are negative. 0 means half of the posts are positive, and half are negative.</a:t>
            </a:r>
          </a:p>
        </p:txBody>
      </p:sp>
    </p:spTree>
    <p:extLst>
      <p:ext uri="{BB962C8B-B14F-4D97-AF65-F5344CB8AC3E}">
        <p14:creationId xmlns:p14="http://schemas.microsoft.com/office/powerpoint/2010/main" val="259822194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649" y="295274"/>
            <a:ext cx="9206411" cy="553998"/>
          </a:xfrm>
        </p:spPr>
        <p:txBody>
          <a:bodyPr/>
          <a:lstStyle/>
          <a:p>
            <a:r>
              <a:rPr lang="en-US" sz="4000" dirty="0" smtClean="0"/>
              <a:t>stay on top of your competitors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479579" y="1722985"/>
            <a:ext cx="3363372" cy="2972584"/>
          </a:xfrm>
          <a:prstGeom prst="rect">
            <a:avLst/>
          </a:prstGeom>
          <a:noFill/>
        </p:spPr>
        <p:txBody>
          <a:bodyPr wrap="square" lIns="182862" tIns="91431" rIns="182862" bIns="91431" rtlCol="0">
            <a:noAutofit/>
          </a:bodyPr>
          <a:lstStyle>
            <a:defPPr>
              <a:defRPr lang="en-US"/>
            </a:defPPr>
            <a:lvl1pPr>
              <a:lnSpc>
                <a:spcPct val="90000"/>
              </a:lnSpc>
              <a:spcAft>
                <a:spcPts val="600"/>
              </a:spcAft>
              <a:defRPr sz="140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 smtClean="0"/>
              <a:t>Keep your sales team up to date about the competition.</a:t>
            </a:r>
            <a:endParaRPr lang="en-US" dirty="0"/>
          </a:p>
          <a:p>
            <a:r>
              <a:rPr lang="en-US" dirty="0" smtClean="0"/>
              <a:t>For example, it’s </a:t>
            </a:r>
            <a:r>
              <a:rPr lang="en-US" dirty="0"/>
              <a:t>important for a sales manager to know when competitors sign a new </a:t>
            </a:r>
            <a:r>
              <a:rPr lang="en-US" dirty="0" smtClean="0"/>
              <a:t>customer or when something happens that might affect your business deals. Then, you can alert your sales team right away.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7" t="12728" r="47803" b="29271"/>
          <a:stretch/>
        </p:blipFill>
        <p:spPr bwMode="auto">
          <a:xfrm>
            <a:off x="4223814" y="1722985"/>
            <a:ext cx="4556653" cy="2237696"/>
          </a:xfrm>
          <a:prstGeom prst="rect">
            <a:avLst/>
          </a:prstGeom>
          <a:noFill/>
          <a:ln w="9525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2312980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649" y="295274"/>
            <a:ext cx="9527273" cy="498598"/>
          </a:xfrm>
        </p:spPr>
        <p:txBody>
          <a:bodyPr/>
          <a:lstStyle/>
          <a:p>
            <a:r>
              <a:rPr lang="en-US" sz="3600" dirty="0" smtClean="0"/>
              <a:t>handle customer issues before they escalate</a:t>
            </a:r>
            <a:endParaRPr lang="en-US" sz="3600" dirty="0"/>
          </a:p>
        </p:txBody>
      </p:sp>
      <p:sp>
        <p:nvSpPr>
          <p:cNvPr id="7" name="Rectangle 6"/>
          <p:cNvSpPr/>
          <p:nvPr/>
        </p:nvSpPr>
        <p:spPr>
          <a:xfrm>
            <a:off x="524265" y="1382044"/>
            <a:ext cx="328964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/>
              <a:t>Provide real-time </a:t>
            </a:r>
            <a:r>
              <a:rPr lang="en-US" sz="1400" dirty="0"/>
              <a:t>customer </a:t>
            </a:r>
            <a:r>
              <a:rPr lang="en-US" sz="1400" dirty="0" smtClean="0"/>
              <a:t>satisfaction.</a:t>
            </a:r>
          </a:p>
          <a:p>
            <a:r>
              <a:rPr lang="en-US" sz="1400" dirty="0" smtClean="0">
                <a:gradFill>
                  <a:gsLst>
                    <a:gs pos="2917">
                      <a:srgbClr val="292929"/>
                    </a:gs>
                    <a:gs pos="30000">
                      <a:srgbClr val="292929"/>
                    </a:gs>
                  </a:gsLst>
                  <a:lin ang="5400000" scaled="0"/>
                </a:gradFill>
              </a:rPr>
              <a:t>Address </a:t>
            </a:r>
            <a:r>
              <a:rPr lang="en-US" sz="1400" dirty="0">
                <a:gradFill>
                  <a:gsLst>
                    <a:gs pos="2917">
                      <a:srgbClr val="292929"/>
                    </a:gs>
                    <a:gs pos="30000">
                      <a:srgbClr val="292929"/>
                    </a:gs>
                  </a:gsLst>
                  <a:lin ang="5400000" scaled="0"/>
                </a:gradFill>
              </a:rPr>
              <a:t>customer issues at the source and turn a bad experience into a good one</a:t>
            </a:r>
            <a:r>
              <a:rPr lang="en-US" sz="1400" dirty="0" smtClean="0">
                <a:gradFill>
                  <a:gsLst>
                    <a:gs pos="2917">
                      <a:srgbClr val="292929"/>
                    </a:gs>
                    <a:gs pos="30000">
                      <a:srgbClr val="292929"/>
                    </a:gs>
                  </a:gsLst>
                  <a:lin ang="5400000" scaled="0"/>
                </a:gradFill>
              </a:rPr>
              <a:t>.</a:t>
            </a:r>
            <a:r>
              <a:rPr lang="en-US" sz="14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 </a:t>
            </a:r>
            <a:endParaRPr lang="en-US" sz="1400" dirty="0" smtClean="0">
              <a:gradFill>
                <a:gsLst>
                  <a:gs pos="2917">
                    <a:schemeClr val="tx1"/>
                  </a:gs>
                  <a:gs pos="30000">
                    <a:schemeClr val="tx1"/>
                  </a:gs>
                </a:gsLst>
                <a:lin ang="5400000" scaled="0"/>
              </a:gradFill>
            </a:endParaRPr>
          </a:p>
          <a:p>
            <a:endParaRPr lang="en-US" sz="1400" dirty="0">
              <a:gradFill>
                <a:gsLst>
                  <a:gs pos="2917">
                    <a:schemeClr val="tx1"/>
                  </a:gs>
                  <a:gs pos="30000">
                    <a:schemeClr val="tx1"/>
                  </a:gs>
                </a:gsLst>
                <a:lin ang="5400000" scaled="0"/>
              </a:gradFill>
            </a:endParaRPr>
          </a:p>
          <a:p>
            <a:r>
              <a:rPr lang="en-US" sz="1400" dirty="0" smtClean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For </a:t>
            </a:r>
            <a:r>
              <a:rPr lang="en-US" sz="14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example, if a customer complains about your </a:t>
            </a:r>
            <a:r>
              <a:rPr lang="en-US" sz="1400" dirty="0" smtClean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service on </a:t>
            </a:r>
            <a:r>
              <a:rPr lang="en-US" sz="14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Facebook or Twitter, </a:t>
            </a:r>
            <a:r>
              <a:rPr lang="en-US" sz="1400" dirty="0" smtClean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you </a:t>
            </a:r>
            <a:r>
              <a:rPr lang="en-US" sz="14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can immediately address the </a:t>
            </a:r>
            <a:r>
              <a:rPr lang="en-US" sz="1400" dirty="0" smtClean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issue, take action, and make </a:t>
            </a:r>
            <a:r>
              <a:rPr lang="en-US" sz="14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it right</a:t>
            </a:r>
            <a:r>
              <a:rPr lang="en-US" sz="1400" dirty="0" smtClean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.</a:t>
            </a:r>
          </a:p>
          <a:p>
            <a:r>
              <a:rPr lang="en-US" sz="1400" dirty="0" smtClean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 </a:t>
            </a:r>
            <a:endParaRPr lang="en-US" sz="1400" dirty="0">
              <a:gradFill>
                <a:gsLst>
                  <a:gs pos="2917">
                    <a:schemeClr val="tx1"/>
                  </a:gs>
                  <a:gs pos="30000">
                    <a:schemeClr val="tx1"/>
                  </a:gs>
                </a:gsLst>
                <a:lin ang="5400000" scaled="0"/>
              </a:gradFill>
            </a:endParaRPr>
          </a:p>
          <a:p>
            <a:endParaRPr lang="en-US" sz="1400" dirty="0">
              <a:gradFill>
                <a:gsLst>
                  <a:gs pos="2917">
                    <a:schemeClr val="tx1"/>
                  </a:gs>
                  <a:gs pos="30000">
                    <a:schemeClr val="tx1"/>
                  </a:gs>
                </a:gsLst>
                <a:lin ang="5400000" scaled="0"/>
              </a:gradFill>
            </a:endParaRPr>
          </a:p>
          <a:p>
            <a:endParaRPr lang="en-US" sz="1400" dirty="0">
              <a:gradFill>
                <a:gsLst>
                  <a:gs pos="2917">
                    <a:schemeClr val="tx1"/>
                  </a:gs>
                  <a:gs pos="30000">
                    <a:schemeClr val="tx1"/>
                  </a:gs>
                </a:gsLst>
                <a:lin ang="5400000" scaled="0"/>
              </a:gra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7" t="12728" r="47803" b="29271"/>
          <a:stretch/>
        </p:blipFill>
        <p:spPr bwMode="auto">
          <a:xfrm>
            <a:off x="4589574" y="1382044"/>
            <a:ext cx="4556653" cy="2237696"/>
          </a:xfrm>
          <a:prstGeom prst="rect">
            <a:avLst/>
          </a:prstGeom>
          <a:noFill/>
          <a:ln w="9525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1425369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649" y="295274"/>
            <a:ext cx="9206411" cy="553998"/>
          </a:xfrm>
        </p:spPr>
        <p:txBody>
          <a:bodyPr/>
          <a:lstStyle/>
          <a:p>
            <a:r>
              <a:rPr lang="en-US" sz="4000" dirty="0"/>
              <a:t>g</a:t>
            </a:r>
            <a:r>
              <a:rPr lang="en-US" sz="4000" dirty="0" smtClean="0"/>
              <a:t>allery of Social Listening charts</a:t>
            </a:r>
            <a:endParaRPr lang="en-US" sz="4000" dirty="0"/>
          </a:p>
        </p:txBody>
      </p:sp>
      <p:sp>
        <p:nvSpPr>
          <p:cNvPr id="4" name="TextBox 3"/>
          <p:cNvSpPr txBox="1"/>
          <p:nvPr/>
        </p:nvSpPr>
        <p:spPr>
          <a:xfrm>
            <a:off x="335595" y="1124846"/>
            <a:ext cx="6404569" cy="503001"/>
          </a:xfrm>
          <a:prstGeom prst="rect">
            <a:avLst/>
          </a:prstGeom>
          <a:noFill/>
        </p:spPr>
        <p:txBody>
          <a:bodyPr wrap="square" lIns="182862" tIns="91431" rIns="182862" bIns="91431" rtlCol="0">
            <a:no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400" dirty="0" smtClean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This </a:t>
            </a:r>
            <a:r>
              <a:rPr lang="en-US" sz="14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section gives you an example of each </a:t>
            </a:r>
            <a:r>
              <a:rPr lang="en-US" sz="1400" dirty="0" smtClean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Social Listening </a:t>
            </a:r>
            <a:r>
              <a:rPr lang="en-US" sz="14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chart, and some </a:t>
            </a:r>
            <a:r>
              <a:rPr lang="en-US" sz="1400" dirty="0" smtClean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ideas about how to use each one.</a:t>
            </a:r>
            <a:endParaRPr lang="en-US" sz="1400" dirty="0">
              <a:gradFill>
                <a:gsLst>
                  <a:gs pos="2917">
                    <a:schemeClr val="tx1"/>
                  </a:gs>
                  <a:gs pos="30000">
                    <a:schemeClr val="tx1"/>
                  </a:gs>
                </a:gsLst>
                <a:lin ang="5400000" scaled="0"/>
              </a:gradFill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1050" dirty="0">
              <a:gradFill>
                <a:gsLst>
                  <a:gs pos="2917">
                    <a:schemeClr val="tx1"/>
                  </a:gs>
                  <a:gs pos="30000">
                    <a:schemeClr val="tx1"/>
                  </a:gs>
                </a:gsLst>
                <a:lin ang="5400000" scaled="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99909066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649" y="295274"/>
            <a:ext cx="9206411" cy="609398"/>
          </a:xfrm>
        </p:spPr>
        <p:txBody>
          <a:bodyPr/>
          <a:lstStyle/>
          <a:p>
            <a:r>
              <a:rPr lang="en-US" sz="4000" dirty="0" smtClean="0"/>
              <a:t>get a quick summary of posts</a:t>
            </a:r>
            <a:endParaRPr lang="en-US" sz="4000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1289" y="1598775"/>
            <a:ext cx="4259670" cy="1056067"/>
          </a:xfrm>
          <a:prstGeom prst="rect">
            <a:avLst/>
          </a:prstGeom>
          <a:noFill/>
          <a:ln>
            <a:solidFill>
              <a:srgbClr val="DDDDD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Line Callout 1 (Accent Bar) 7"/>
          <p:cNvSpPr/>
          <p:nvPr/>
        </p:nvSpPr>
        <p:spPr bwMode="auto">
          <a:xfrm flipH="1">
            <a:off x="4659692" y="3192297"/>
            <a:ext cx="3916407" cy="2246769"/>
          </a:xfrm>
          <a:prstGeom prst="accentCallout1">
            <a:avLst>
              <a:gd name="adj1" fmla="val 46996"/>
              <a:gd name="adj2" fmla="val 100691"/>
              <a:gd name="adj3" fmla="val -18991"/>
              <a:gd name="adj4" fmla="val 137046"/>
            </a:avLst>
          </a:prstGeom>
          <a:ln>
            <a:solidFill>
              <a:schemeClr val="accent5"/>
            </a:solidFill>
            <a:tailEnd type="diamond"/>
          </a:ln>
        </p:spPr>
        <p:txBody>
          <a:bodyPr wrap="square">
            <a:spAutoFit/>
          </a:bodyPr>
          <a:lstStyle/>
          <a:p>
            <a:r>
              <a:rPr lang="en-US" sz="1400" b="1" dirty="0" smtClean="0"/>
              <a:t>Analytics summary</a:t>
            </a:r>
          </a:p>
          <a:p>
            <a:endParaRPr lang="en-US" sz="1400" dirty="0"/>
          </a:p>
          <a:p>
            <a:r>
              <a:rPr lang="en-US" sz="1400" dirty="0" smtClean="0"/>
              <a:t>Get </a:t>
            </a:r>
            <a:r>
              <a:rPr lang="en-US" sz="1400" dirty="0"/>
              <a:t>details about how many posts are showing up, and how the search topic or category you're interested in is trending. </a:t>
            </a:r>
            <a:endParaRPr lang="en-US" sz="1400" dirty="0" smtClean="0"/>
          </a:p>
          <a:p>
            <a:endParaRPr lang="en-US" sz="1400" dirty="0"/>
          </a:p>
          <a:p>
            <a:r>
              <a:rPr lang="en-US" sz="1400" dirty="0" smtClean="0"/>
              <a:t>You'll </a:t>
            </a:r>
            <a:r>
              <a:rPr lang="en-US" sz="1400" dirty="0"/>
              <a:t>also see the sentiment that is being associated with your topic--positive, negative, or neutral--and what languages are being used to discuss your topic or category. </a:t>
            </a:r>
            <a:endParaRPr lang="en-US" sz="1400" dirty="0" smtClean="0"/>
          </a:p>
        </p:txBody>
      </p:sp>
    </p:spTree>
    <p:extLst>
      <p:ext uri="{BB962C8B-B14F-4D97-AF65-F5344CB8AC3E}">
        <p14:creationId xmlns:p14="http://schemas.microsoft.com/office/powerpoint/2010/main" val="254199396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649" y="295274"/>
            <a:ext cx="9206411" cy="553998"/>
          </a:xfrm>
        </p:spPr>
        <p:txBody>
          <a:bodyPr/>
          <a:lstStyle/>
          <a:p>
            <a:r>
              <a:rPr lang="en-US" sz="4000" dirty="0" smtClean="0"/>
              <a:t>compare social channels</a:t>
            </a:r>
            <a:endParaRPr lang="en-US" sz="40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71524" y="1303053"/>
            <a:ext cx="4713807" cy="1716372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Line Callout 1 (Accent Bar) 4"/>
          <p:cNvSpPr/>
          <p:nvPr/>
        </p:nvSpPr>
        <p:spPr bwMode="auto">
          <a:xfrm flipH="1">
            <a:off x="5485331" y="3551156"/>
            <a:ext cx="3493709" cy="1600438"/>
          </a:xfrm>
          <a:prstGeom prst="accentCallout1">
            <a:avLst>
              <a:gd name="adj1" fmla="val 46996"/>
              <a:gd name="adj2" fmla="val 100691"/>
              <a:gd name="adj3" fmla="val -97666"/>
              <a:gd name="adj4" fmla="val 141207"/>
            </a:avLst>
          </a:prstGeom>
          <a:ln>
            <a:solidFill>
              <a:schemeClr val="accent5"/>
            </a:solidFill>
            <a:tailEnd type="diamond"/>
          </a:ln>
        </p:spPr>
        <p:txBody>
          <a:bodyPr wrap="square">
            <a:spAutoFit/>
          </a:bodyPr>
          <a:lstStyle/>
          <a:p>
            <a:r>
              <a:rPr lang="en-US" sz="1400" b="1" dirty="0" smtClean="0"/>
              <a:t>Sources summary</a:t>
            </a:r>
          </a:p>
          <a:p>
            <a:endParaRPr lang="en-US" sz="1400" dirty="0"/>
          </a:p>
          <a:p>
            <a:r>
              <a:rPr lang="en-US" sz="1400" dirty="0" smtClean="0"/>
              <a:t>Compare </a:t>
            </a:r>
            <a:r>
              <a:rPr lang="en-US" sz="1400" dirty="0"/>
              <a:t>where the posts are coming from. Quickly check sources like </a:t>
            </a:r>
            <a:r>
              <a:rPr lang="en-US" sz="1400" dirty="0" smtClean="0"/>
              <a:t>blogs, Facebook, Twitter, and videos.</a:t>
            </a:r>
          </a:p>
          <a:p>
            <a:endParaRPr lang="en-US" sz="1400" dirty="0"/>
          </a:p>
          <a:p>
            <a:r>
              <a:rPr lang="en-US" sz="1400" dirty="0" smtClean="0"/>
              <a:t>Choose an arrow to get more details.</a:t>
            </a:r>
          </a:p>
        </p:txBody>
      </p:sp>
      <p:sp>
        <p:nvSpPr>
          <p:cNvPr id="8" name="Rectangle 7"/>
          <p:cNvSpPr/>
          <p:nvPr/>
        </p:nvSpPr>
        <p:spPr bwMode="auto">
          <a:xfrm>
            <a:off x="3819525" y="1647825"/>
            <a:ext cx="266700" cy="247650"/>
          </a:xfrm>
          <a:prstGeom prst="rect">
            <a:avLst/>
          </a:prstGeom>
          <a:noFill/>
          <a:ln w="76200">
            <a:solidFill>
              <a:schemeClr val="accent5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979629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649" y="295274"/>
            <a:ext cx="9206411" cy="609398"/>
          </a:xfrm>
        </p:spPr>
        <p:txBody>
          <a:bodyPr/>
          <a:lstStyle/>
          <a:p>
            <a:r>
              <a:rPr lang="en-US" sz="4000" dirty="0"/>
              <a:t>c</a:t>
            </a:r>
            <a:r>
              <a:rPr lang="en-US" sz="4000" dirty="0" smtClean="0"/>
              <a:t>heck the daily buzz</a:t>
            </a:r>
            <a:endParaRPr lang="en-US" sz="40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42350" y="1155299"/>
            <a:ext cx="2734401" cy="2065573"/>
          </a:xfrm>
          <a:prstGeom prst="rect">
            <a:avLst/>
          </a:prstGeom>
          <a:noFill/>
          <a:ln>
            <a:solidFill>
              <a:srgbClr val="DDDDD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Line Callout 1 (Accent Bar) 7"/>
          <p:cNvSpPr/>
          <p:nvPr/>
        </p:nvSpPr>
        <p:spPr bwMode="auto">
          <a:xfrm flipH="1">
            <a:off x="4412042" y="3220872"/>
            <a:ext cx="3916407" cy="1969770"/>
          </a:xfrm>
          <a:prstGeom prst="accentCallout1">
            <a:avLst>
              <a:gd name="adj1" fmla="val 46996"/>
              <a:gd name="adj2" fmla="val 100691"/>
              <a:gd name="adj3" fmla="val -23002"/>
              <a:gd name="adj4" fmla="val 142073"/>
            </a:avLst>
          </a:prstGeom>
          <a:ln>
            <a:solidFill>
              <a:schemeClr val="accent5"/>
            </a:solidFill>
            <a:tailEnd type="diamond"/>
          </a:ln>
        </p:spPr>
        <p:txBody>
          <a:bodyPr wrap="square">
            <a:spAutoFit/>
          </a:bodyPr>
          <a:lstStyle/>
          <a:p>
            <a:r>
              <a:rPr lang="en-US" sz="1400" b="1" dirty="0" smtClean="0"/>
              <a:t>Buzz report</a:t>
            </a:r>
            <a:endParaRPr lang="en-US" sz="1400" b="1" dirty="0"/>
          </a:p>
          <a:p>
            <a:pPr>
              <a:spcBef>
                <a:spcPts val="600"/>
              </a:spcBef>
            </a:pPr>
            <a:r>
              <a:rPr lang="en-US" sz="1400" dirty="0" smtClean="0"/>
              <a:t>Check </a:t>
            </a:r>
            <a:r>
              <a:rPr lang="en-US" sz="1400" dirty="0"/>
              <a:t>the buzz on your search topic or category. See the total number of posts and the average number of posts per </a:t>
            </a:r>
            <a:r>
              <a:rPr lang="en-US" sz="1400" dirty="0" smtClean="0"/>
              <a:t>week. </a:t>
            </a:r>
            <a:br>
              <a:rPr lang="en-US" sz="1400" dirty="0" smtClean="0"/>
            </a:br>
            <a:r>
              <a:rPr lang="en-US" sz="1400" dirty="0" smtClean="0"/>
              <a:t>(You can also choose a different time frame.)</a:t>
            </a:r>
          </a:p>
          <a:p>
            <a:pPr>
              <a:spcBef>
                <a:spcPts val="600"/>
              </a:spcBef>
            </a:pPr>
            <a:r>
              <a:rPr lang="en-US" sz="1400" dirty="0" smtClean="0"/>
              <a:t>The </a:t>
            </a:r>
            <a:r>
              <a:rPr lang="en-US" sz="1400" dirty="0"/>
              <a:t>Buzz </a:t>
            </a:r>
            <a:r>
              <a:rPr lang="en-US" sz="1400" dirty="0" smtClean="0"/>
              <a:t>report helps </a:t>
            </a:r>
            <a:r>
              <a:rPr lang="en-US" sz="1400" dirty="0"/>
              <a:t>you keep track of the volume of posts overall on all active sources for your search </a:t>
            </a:r>
            <a:r>
              <a:rPr lang="en-US" sz="1400" dirty="0" smtClean="0"/>
              <a:t>terms.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3092846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649" y="295274"/>
            <a:ext cx="9206411" cy="609398"/>
          </a:xfrm>
        </p:spPr>
        <p:txBody>
          <a:bodyPr/>
          <a:lstStyle/>
          <a:p>
            <a:r>
              <a:rPr lang="en-US" sz="4000" dirty="0" smtClean="0"/>
              <a:t>see how the</a:t>
            </a:r>
            <a:r>
              <a:rPr lang="en-US" sz="4000" baseline="0" dirty="0" smtClean="0"/>
              <a:t> buzz is</a:t>
            </a:r>
            <a:r>
              <a:rPr lang="en-US" sz="4000" dirty="0" smtClean="0"/>
              <a:t> trending</a:t>
            </a:r>
            <a:endParaRPr lang="en-US" sz="40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75014" y="1259415"/>
            <a:ext cx="2929961" cy="2169585"/>
          </a:xfrm>
          <a:prstGeom prst="rect">
            <a:avLst/>
          </a:prstGeom>
          <a:noFill/>
          <a:ln>
            <a:solidFill>
              <a:srgbClr val="DDDDD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Line Callout 1 (Accent Bar) 7"/>
          <p:cNvSpPr/>
          <p:nvPr/>
        </p:nvSpPr>
        <p:spPr bwMode="auto">
          <a:xfrm flipH="1">
            <a:off x="4412041" y="3220872"/>
            <a:ext cx="3548051" cy="1538883"/>
          </a:xfrm>
          <a:prstGeom prst="accentCallout1">
            <a:avLst>
              <a:gd name="adj1" fmla="val 46996"/>
              <a:gd name="adj2" fmla="val 100691"/>
              <a:gd name="adj3" fmla="val -25072"/>
              <a:gd name="adj4" fmla="val 154466"/>
            </a:avLst>
          </a:prstGeom>
          <a:ln>
            <a:solidFill>
              <a:schemeClr val="accent5"/>
            </a:solidFill>
            <a:tailEnd type="diamond"/>
          </a:ln>
        </p:spPr>
        <p:txBody>
          <a:bodyPr wrap="square">
            <a:spAutoFit/>
          </a:bodyPr>
          <a:lstStyle/>
          <a:p>
            <a:r>
              <a:rPr lang="en-US" sz="1400" b="1" dirty="0" smtClean="0"/>
              <a:t>Trend report</a:t>
            </a:r>
            <a:endParaRPr lang="en-US" sz="1400" b="1" dirty="0"/>
          </a:p>
          <a:p>
            <a:pPr>
              <a:spcBef>
                <a:spcPts val="600"/>
              </a:spcBef>
            </a:pPr>
            <a:r>
              <a:rPr lang="en-US" sz="1400" dirty="0" smtClean="0"/>
              <a:t>See </a:t>
            </a:r>
            <a:r>
              <a:rPr lang="en-US" sz="1400" dirty="0"/>
              <a:t>how the number of posts is trending over time</a:t>
            </a:r>
            <a:r>
              <a:rPr lang="en-US" sz="1400" dirty="0" smtClean="0"/>
              <a:t>.</a:t>
            </a:r>
          </a:p>
          <a:p>
            <a:pPr>
              <a:spcBef>
                <a:spcPts val="600"/>
              </a:spcBef>
            </a:pPr>
            <a:r>
              <a:rPr lang="en-US" sz="1400" dirty="0" smtClean="0"/>
              <a:t>The </a:t>
            </a:r>
            <a:r>
              <a:rPr lang="en-US" sz="1400" dirty="0"/>
              <a:t>Trend change compares the past five time </a:t>
            </a:r>
            <a:r>
              <a:rPr lang="en-US" sz="1400" dirty="0" smtClean="0"/>
              <a:t>frames (days, weeks, or months) </a:t>
            </a:r>
            <a:r>
              <a:rPr lang="en-US" sz="1400" dirty="0"/>
              <a:t>to </a:t>
            </a:r>
            <a:r>
              <a:rPr lang="en-US" sz="1400" dirty="0" smtClean="0"/>
              <a:t>the most current </a:t>
            </a:r>
            <a:r>
              <a:rPr lang="en-US" sz="1400" dirty="0"/>
              <a:t>time frame. </a:t>
            </a:r>
          </a:p>
        </p:txBody>
      </p:sp>
    </p:spTree>
    <p:extLst>
      <p:ext uri="{BB962C8B-B14F-4D97-AF65-F5344CB8AC3E}">
        <p14:creationId xmlns:p14="http://schemas.microsoft.com/office/powerpoint/2010/main" val="162006177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649" y="295274"/>
            <a:ext cx="9206411" cy="553998"/>
          </a:xfrm>
        </p:spPr>
        <p:txBody>
          <a:bodyPr/>
          <a:lstStyle/>
          <a:p>
            <a:r>
              <a:rPr lang="en-US" sz="4000" dirty="0" smtClean="0"/>
              <a:t>compare where posts are coming from</a:t>
            </a:r>
            <a:endParaRPr lang="en-US" sz="4000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81050" y="1212271"/>
            <a:ext cx="2590800" cy="2753401"/>
          </a:xfrm>
          <a:prstGeom prst="rect">
            <a:avLst/>
          </a:prstGeom>
          <a:noFill/>
          <a:ln>
            <a:solidFill>
              <a:srgbClr val="DDDDD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Line Callout 1 (Accent Bar) 7"/>
          <p:cNvSpPr/>
          <p:nvPr/>
        </p:nvSpPr>
        <p:spPr bwMode="auto">
          <a:xfrm flipH="1">
            <a:off x="4412042" y="3220872"/>
            <a:ext cx="3916407" cy="1323439"/>
          </a:xfrm>
          <a:prstGeom prst="accentCallout1">
            <a:avLst>
              <a:gd name="adj1" fmla="val 46996"/>
              <a:gd name="adj2" fmla="val 100691"/>
              <a:gd name="adj3" fmla="val -34144"/>
              <a:gd name="adj4" fmla="val 141423"/>
            </a:avLst>
          </a:prstGeom>
          <a:ln>
            <a:solidFill>
              <a:schemeClr val="accent5"/>
            </a:solidFill>
            <a:tailEnd type="diamond"/>
          </a:ln>
        </p:spPr>
        <p:txBody>
          <a:bodyPr wrap="square">
            <a:spAutoFit/>
          </a:bodyPr>
          <a:lstStyle/>
          <a:p>
            <a:r>
              <a:rPr lang="en-US" sz="1400" b="1" dirty="0"/>
              <a:t>Sources </a:t>
            </a:r>
            <a:r>
              <a:rPr lang="en-US" sz="1400" b="1" dirty="0" smtClean="0"/>
              <a:t>Share of Voice</a:t>
            </a:r>
            <a:endParaRPr lang="en-US" sz="1400" b="1" dirty="0"/>
          </a:p>
          <a:p>
            <a:pPr>
              <a:spcBef>
                <a:spcPts val="600"/>
              </a:spcBef>
            </a:pPr>
            <a:r>
              <a:rPr lang="en-US" sz="1400" dirty="0" smtClean="0"/>
              <a:t>See </a:t>
            </a:r>
            <a:r>
              <a:rPr lang="en-US" sz="1400" dirty="0"/>
              <a:t>a chart that compares where the posts are coming </a:t>
            </a:r>
            <a:r>
              <a:rPr lang="en-US" sz="1400" dirty="0" smtClean="0"/>
              <a:t>from, and shows you which sources are the most active.</a:t>
            </a:r>
          </a:p>
          <a:p>
            <a:pPr>
              <a:spcBef>
                <a:spcPts val="600"/>
              </a:spcBef>
            </a:pPr>
            <a:r>
              <a:rPr lang="en-US" sz="1400" dirty="0" smtClean="0">
                <a:solidFill>
                  <a:srgbClr val="292929"/>
                </a:solidFill>
              </a:rPr>
              <a:t>In this example, all the posts are from Twitter.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631573" y="4328671"/>
            <a:ext cx="2365298" cy="1200329"/>
            <a:chOff x="3856037" y="1531077"/>
            <a:chExt cx="2365298" cy="1200329"/>
          </a:xfrm>
        </p:grpSpPr>
        <p:sp>
          <p:nvSpPr>
            <p:cNvPr id="13" name="Rectangle 12"/>
            <p:cNvSpPr/>
            <p:nvPr/>
          </p:nvSpPr>
          <p:spPr>
            <a:xfrm>
              <a:off x="3856037" y="1531077"/>
              <a:ext cx="2365298" cy="120032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en-US" dirty="0" smtClean="0"/>
                <a:t>	Twitter</a:t>
              </a:r>
              <a:endParaRPr lang="en-US" dirty="0"/>
            </a:p>
            <a:p>
              <a:r>
                <a:rPr lang="en-US" dirty="0" smtClean="0"/>
                <a:t>	Facebook</a:t>
              </a:r>
              <a:endParaRPr lang="en-US" dirty="0"/>
            </a:p>
            <a:p>
              <a:r>
                <a:rPr lang="en-US" dirty="0" smtClean="0"/>
                <a:t>	Blogs</a:t>
              </a:r>
            </a:p>
            <a:p>
              <a:r>
                <a:rPr lang="en-US" dirty="0" smtClean="0"/>
                <a:t>	Video</a:t>
              </a:r>
              <a:endParaRPr lang="en-US" dirty="0"/>
            </a:p>
          </p:txBody>
        </p:sp>
        <p:pic>
          <p:nvPicPr>
            <p:cNvPr id="10" name="Picture 9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563152" y="1588673"/>
              <a:ext cx="209550" cy="208632"/>
            </a:xfrm>
            <a:prstGeom prst="rect">
              <a:avLst/>
            </a:prstGeom>
          </p:spPr>
        </p:pic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568762" y="1898757"/>
              <a:ext cx="199582" cy="193704"/>
            </a:xfrm>
            <a:prstGeom prst="rect">
              <a:avLst/>
            </a:prstGeom>
          </p:spPr>
        </p:pic>
        <p:pic>
          <p:nvPicPr>
            <p:cNvPr id="3" name="Picture 2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570940" y="2192936"/>
              <a:ext cx="197893" cy="180016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576550" y="2456824"/>
              <a:ext cx="197404" cy="18539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7609014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649" y="295274"/>
            <a:ext cx="9206411" cy="1218795"/>
          </a:xfrm>
        </p:spPr>
        <p:txBody>
          <a:bodyPr/>
          <a:lstStyle/>
          <a:p>
            <a:r>
              <a:rPr lang="en-US" sz="4000" dirty="0" smtClean="0"/>
              <a:t>compare the number of positive, negative, or neutral posts</a:t>
            </a:r>
            <a:endParaRPr lang="en-US" sz="40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00099" y="1933214"/>
            <a:ext cx="3170322" cy="2951273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Line Callout 1 (Accent Bar) 7"/>
          <p:cNvSpPr/>
          <p:nvPr/>
        </p:nvSpPr>
        <p:spPr bwMode="auto">
          <a:xfrm flipH="1">
            <a:off x="4472199" y="3569787"/>
            <a:ext cx="4058189" cy="815608"/>
          </a:xfrm>
          <a:prstGeom prst="accentCallout1">
            <a:avLst>
              <a:gd name="adj1" fmla="val 46996"/>
              <a:gd name="adj2" fmla="val 100691"/>
              <a:gd name="adj3" fmla="val -9310"/>
              <a:gd name="adj4" fmla="val 128623"/>
            </a:avLst>
          </a:prstGeom>
          <a:ln>
            <a:solidFill>
              <a:schemeClr val="accent5"/>
            </a:solidFill>
            <a:tailEnd type="diamond"/>
          </a:ln>
        </p:spPr>
        <p:txBody>
          <a:bodyPr wrap="square">
            <a:spAutoFit/>
          </a:bodyPr>
          <a:lstStyle/>
          <a:p>
            <a:r>
              <a:rPr lang="en-US" sz="1400" b="1" dirty="0" smtClean="0"/>
              <a:t>Sentiment Share of Voice</a:t>
            </a:r>
          </a:p>
          <a:p>
            <a:pPr>
              <a:spcBef>
                <a:spcPts val="600"/>
              </a:spcBef>
            </a:pPr>
            <a:r>
              <a:rPr lang="en-US" sz="1400" dirty="0" smtClean="0"/>
              <a:t>See </a:t>
            </a:r>
            <a:r>
              <a:rPr lang="en-US" sz="1400" dirty="0"/>
              <a:t>a chart that compares the positive, negative, or neutral </a:t>
            </a:r>
            <a:r>
              <a:rPr lang="en-US" sz="1400" dirty="0" smtClean="0"/>
              <a:t>posts about your search terms.</a:t>
            </a:r>
          </a:p>
        </p:txBody>
      </p:sp>
    </p:spTree>
    <p:extLst>
      <p:ext uri="{BB962C8B-B14F-4D97-AF65-F5344CB8AC3E}">
        <p14:creationId xmlns:p14="http://schemas.microsoft.com/office/powerpoint/2010/main" val="186533456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649" y="295274"/>
            <a:ext cx="9206411" cy="553998"/>
          </a:xfrm>
        </p:spPr>
        <p:txBody>
          <a:bodyPr/>
          <a:lstStyle/>
          <a:p>
            <a:r>
              <a:rPr lang="en-US" sz="4000" dirty="0"/>
              <a:t>l</a:t>
            </a:r>
            <a:r>
              <a:rPr lang="en-US" sz="4000" dirty="0" smtClean="0"/>
              <a:t>everage social to grow your business</a:t>
            </a:r>
            <a:endParaRPr lang="en-US" sz="4000" dirty="0"/>
          </a:p>
        </p:txBody>
      </p:sp>
      <p:sp>
        <p:nvSpPr>
          <p:cNvPr id="4" name="Rectangle 3"/>
          <p:cNvSpPr/>
          <p:nvPr/>
        </p:nvSpPr>
        <p:spPr>
          <a:xfrm>
            <a:off x="500062" y="1523375"/>
            <a:ext cx="615791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“</a:t>
            </a:r>
            <a:r>
              <a:rPr lang="en-US" sz="1400" i="1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78% o</a:t>
            </a:r>
            <a:r>
              <a:rPr lang="en-US" sz="1400" i="1" dirty="0" smtClean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f salespeople </a:t>
            </a:r>
            <a:r>
              <a:rPr lang="en-US" sz="1400" i="1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u</a:t>
            </a:r>
            <a:r>
              <a:rPr lang="en-US" sz="1400" i="1" dirty="0" smtClean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sing </a:t>
            </a:r>
            <a:r>
              <a:rPr lang="en-US" sz="1400" i="1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s</a:t>
            </a:r>
            <a:r>
              <a:rPr lang="en-US" sz="1400" i="1" dirty="0" smtClean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ocial </a:t>
            </a:r>
            <a:r>
              <a:rPr lang="en-US" sz="1400" i="1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m</a:t>
            </a:r>
            <a:r>
              <a:rPr lang="en-US" sz="1400" i="1" dirty="0" smtClean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edia </a:t>
            </a:r>
            <a:r>
              <a:rPr lang="en-US" sz="1400" i="1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o</a:t>
            </a:r>
            <a:r>
              <a:rPr lang="en-US" sz="1400" i="1" dirty="0" smtClean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utsell </a:t>
            </a:r>
            <a:r>
              <a:rPr lang="en-US" sz="1400" i="1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t</a:t>
            </a:r>
            <a:r>
              <a:rPr lang="en-US" sz="1400" i="1" dirty="0" smtClean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heir </a:t>
            </a:r>
            <a:r>
              <a:rPr lang="en-US" sz="1400" i="1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p</a:t>
            </a:r>
            <a:r>
              <a:rPr lang="en-US" sz="1400" i="1" dirty="0" smtClean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eers</a:t>
            </a:r>
            <a:r>
              <a:rPr lang="en-US" sz="1400" i="1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” </a:t>
            </a:r>
            <a:r>
              <a:rPr lang="en-US" sz="1400" i="1" dirty="0" smtClean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– </a:t>
            </a:r>
            <a:r>
              <a:rPr lang="en-US" sz="1400" i="1" dirty="0" smtClean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  <a:hlinkClick r:id="rId2"/>
              </a:rPr>
              <a:t>Forbes article</a:t>
            </a:r>
            <a:endParaRPr lang="en-US" sz="1400" i="1" dirty="0">
              <a:gradFill>
                <a:gsLst>
                  <a:gs pos="2917">
                    <a:schemeClr val="tx1"/>
                  </a:gs>
                  <a:gs pos="30000">
                    <a:schemeClr val="tx1"/>
                  </a:gs>
                </a:gsLst>
                <a:lin ang="5400000" scaled="0"/>
              </a:gra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84587" y="2026248"/>
            <a:ext cx="299443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Social networks like Facebook and Twitter have grown at a staggering pace – and that means millions of people are online and connected at any given moment.</a:t>
            </a:r>
          </a:p>
          <a:p>
            <a:pPr>
              <a:spcBef>
                <a:spcPts val="600"/>
              </a:spcBef>
            </a:pPr>
            <a:r>
              <a:rPr lang="en-US" sz="14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As fast as someone can grab a smartphone and start typing, people can air their opinions about your products or organization.</a:t>
            </a:r>
          </a:p>
          <a:p>
            <a:pPr>
              <a:spcBef>
                <a:spcPts val="600"/>
              </a:spcBef>
            </a:pPr>
            <a:r>
              <a:rPr lang="en-US" sz="14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How do you stay on top of what people are saying, so that you can build their loyalty and win their business</a:t>
            </a:r>
            <a:r>
              <a:rPr lang="en-US" sz="1400" dirty="0" smtClean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?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7" t="12728" r="47803" b="29271"/>
          <a:stretch/>
        </p:blipFill>
        <p:spPr bwMode="auto">
          <a:xfrm>
            <a:off x="4458945" y="2279713"/>
            <a:ext cx="4556653" cy="2237696"/>
          </a:xfrm>
          <a:prstGeom prst="rect">
            <a:avLst/>
          </a:prstGeom>
          <a:noFill/>
          <a:ln w="9525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92298" y="6362606"/>
            <a:ext cx="1789553" cy="420115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 defTabSz="628650">
              <a:lnSpc>
                <a:spcPct val="90000"/>
              </a:lnSpc>
              <a:spcAft>
                <a:spcPts val="600"/>
              </a:spcAft>
            </a:pPr>
            <a:r>
              <a:rPr lang="en-US" sz="900" dirty="0" smtClean="0"/>
              <a:t> Take a </a:t>
            </a:r>
            <a:r>
              <a:rPr lang="en-US" sz="900" dirty="0" smtClean="0">
                <a:hlinkClick r:id="rId4"/>
              </a:rPr>
              <a:t>test drive</a:t>
            </a:r>
            <a:r>
              <a:rPr lang="en-US" sz="900" dirty="0" smtClean="0"/>
              <a:t>. 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46430769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649" y="295274"/>
            <a:ext cx="9206411" cy="553998"/>
          </a:xfrm>
        </p:spPr>
        <p:txBody>
          <a:bodyPr/>
          <a:lstStyle/>
          <a:p>
            <a:r>
              <a:rPr lang="en-US" sz="4000" dirty="0"/>
              <a:t>s</a:t>
            </a:r>
            <a:r>
              <a:rPr lang="en-US" sz="4000" dirty="0" smtClean="0"/>
              <a:t>ee the top 5 languages with the most posts</a:t>
            </a:r>
            <a:endParaRPr lang="en-US" sz="4000" dirty="0"/>
          </a:p>
        </p:txBody>
      </p:sp>
      <p:pic>
        <p:nvPicPr>
          <p:cNvPr id="8194" name="Picture 2" descr="Widget Store_01 Languages 36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268" y="1637034"/>
            <a:ext cx="1861729" cy="2290092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Line Callout 1 (Accent Bar) 7"/>
          <p:cNvSpPr/>
          <p:nvPr/>
        </p:nvSpPr>
        <p:spPr bwMode="auto">
          <a:xfrm flipH="1">
            <a:off x="4412042" y="3220872"/>
            <a:ext cx="3916407" cy="1323439"/>
          </a:xfrm>
          <a:prstGeom prst="accentCallout1">
            <a:avLst>
              <a:gd name="adj1" fmla="val 46996"/>
              <a:gd name="adj2" fmla="val 100691"/>
              <a:gd name="adj3" fmla="val -47819"/>
              <a:gd name="adj4" fmla="val 143369"/>
            </a:avLst>
          </a:prstGeom>
          <a:ln>
            <a:solidFill>
              <a:schemeClr val="accent5"/>
            </a:solidFill>
            <a:tailEnd type="diamond"/>
          </a:ln>
        </p:spPr>
        <p:txBody>
          <a:bodyPr wrap="square">
            <a:spAutoFit/>
          </a:bodyPr>
          <a:lstStyle/>
          <a:p>
            <a:r>
              <a:rPr lang="en-US" sz="1400" b="1" dirty="0" smtClean="0"/>
              <a:t>Languages</a:t>
            </a:r>
          </a:p>
          <a:p>
            <a:pPr>
              <a:spcBef>
                <a:spcPts val="600"/>
              </a:spcBef>
            </a:pPr>
            <a:r>
              <a:rPr lang="en-US" sz="1400" dirty="0" smtClean="0"/>
              <a:t>See </a:t>
            </a:r>
            <a:r>
              <a:rPr lang="en-US" sz="1400" dirty="0"/>
              <a:t>the top 5 languages with the most posts about your search topic or category</a:t>
            </a:r>
            <a:r>
              <a:rPr lang="en-US" sz="1400" dirty="0" smtClean="0"/>
              <a:t>.</a:t>
            </a:r>
          </a:p>
          <a:p>
            <a:pPr>
              <a:spcBef>
                <a:spcPts val="600"/>
              </a:spcBef>
            </a:pPr>
            <a:r>
              <a:rPr lang="en-US" sz="1400" dirty="0" smtClean="0"/>
              <a:t>At a glance, see which languages were used the most for posts about your search terms.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2685823"/>
              </p:ext>
            </p:extLst>
          </p:nvPr>
        </p:nvGraphicFramePr>
        <p:xfrm>
          <a:off x="1141849" y="4324626"/>
          <a:ext cx="1686565" cy="1912545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516368"/>
                <a:gridCol w="1170197"/>
              </a:tblGrid>
              <a:tr h="355468">
                <a:tc>
                  <a:txBody>
                    <a:bodyPr/>
                    <a:lstStyle/>
                    <a:p>
                      <a:r>
                        <a:rPr lang="en-US" dirty="0" smtClean="0"/>
                        <a:t>en</a:t>
                      </a:r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English</a:t>
                      </a:r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11004">
                <a:tc>
                  <a:txBody>
                    <a:bodyPr/>
                    <a:lstStyle/>
                    <a:p>
                      <a:r>
                        <a:rPr lang="en-US" dirty="0" smtClean="0"/>
                        <a:t>de</a:t>
                      </a:r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German</a:t>
                      </a:r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55468">
                <a:tc>
                  <a:txBody>
                    <a:bodyPr/>
                    <a:lstStyle/>
                    <a:p>
                      <a:r>
                        <a:rPr lang="en-US" dirty="0" smtClean="0"/>
                        <a:t>fr</a:t>
                      </a:r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French</a:t>
                      </a:r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04261">
                <a:tc>
                  <a:txBody>
                    <a:bodyPr/>
                    <a:lstStyle/>
                    <a:p>
                      <a:r>
                        <a:rPr lang="en-US" dirty="0" smtClean="0"/>
                        <a:t>sp</a:t>
                      </a:r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Spanish</a:t>
                      </a:r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55468">
                <a:tc>
                  <a:txBody>
                    <a:bodyPr/>
                    <a:lstStyle/>
                    <a:p>
                      <a:r>
                        <a:rPr lang="en-US" dirty="0" smtClean="0"/>
                        <a:t>it</a:t>
                      </a:r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Italian</a:t>
                      </a:r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6706763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649" y="295274"/>
            <a:ext cx="9206411" cy="553998"/>
          </a:xfrm>
        </p:spPr>
        <p:txBody>
          <a:bodyPr/>
          <a:lstStyle/>
          <a:p>
            <a:r>
              <a:rPr lang="en-US" sz="4000" dirty="0"/>
              <a:t>s</a:t>
            </a:r>
            <a:r>
              <a:rPr lang="en-US" sz="4000" dirty="0" smtClean="0"/>
              <a:t>ee peaks and valleys in volume over time</a:t>
            </a:r>
            <a:endParaRPr lang="en-US" sz="4000" dirty="0"/>
          </a:p>
        </p:txBody>
      </p:sp>
      <p:sp>
        <p:nvSpPr>
          <p:cNvPr id="8" name="Line Callout 1 (Accent Bar) 7"/>
          <p:cNvSpPr/>
          <p:nvPr/>
        </p:nvSpPr>
        <p:spPr bwMode="auto">
          <a:xfrm flipH="1">
            <a:off x="4872250" y="4139884"/>
            <a:ext cx="3916407" cy="815608"/>
          </a:xfrm>
          <a:prstGeom prst="accentCallout1">
            <a:avLst>
              <a:gd name="adj1" fmla="val 46996"/>
              <a:gd name="adj2" fmla="val 100691"/>
              <a:gd name="adj3" fmla="val -80519"/>
              <a:gd name="adj4" fmla="val 130479"/>
            </a:avLst>
          </a:prstGeom>
          <a:ln>
            <a:solidFill>
              <a:schemeClr val="accent5"/>
            </a:solidFill>
            <a:tailEnd type="diamond"/>
          </a:ln>
        </p:spPr>
        <p:txBody>
          <a:bodyPr wrap="square">
            <a:spAutoFit/>
          </a:bodyPr>
          <a:lstStyle/>
          <a:p>
            <a:r>
              <a:rPr lang="en-US" sz="1400" b="1" dirty="0" smtClean="0"/>
              <a:t>Volume history</a:t>
            </a:r>
          </a:p>
          <a:p>
            <a:pPr>
              <a:spcBef>
                <a:spcPts val="600"/>
              </a:spcBef>
            </a:pPr>
            <a:r>
              <a:rPr lang="en-US" sz="1400" dirty="0" smtClean="0"/>
              <a:t>See </a:t>
            </a:r>
            <a:r>
              <a:rPr lang="en-US" sz="1400" dirty="0"/>
              <a:t>peaks and valleys in the volume of posts for all sources over time.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37283" y="1295152"/>
            <a:ext cx="5309740" cy="2076698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214896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649" y="295274"/>
            <a:ext cx="9206411" cy="553998"/>
          </a:xfrm>
        </p:spPr>
        <p:txBody>
          <a:bodyPr/>
          <a:lstStyle/>
          <a:p>
            <a:r>
              <a:rPr lang="en-US" sz="4000" dirty="0"/>
              <a:t>s</a:t>
            </a:r>
            <a:r>
              <a:rPr lang="en-US" sz="4000" dirty="0" smtClean="0"/>
              <a:t>ee when changes in sentiment occurred</a:t>
            </a:r>
            <a:endParaRPr lang="en-US" sz="40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56044" y="1247693"/>
            <a:ext cx="5153830" cy="1973179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Line Callout 1 (Accent Bar) 7"/>
          <p:cNvSpPr/>
          <p:nvPr/>
        </p:nvSpPr>
        <p:spPr bwMode="auto">
          <a:xfrm flipH="1">
            <a:off x="4688768" y="3663828"/>
            <a:ext cx="3916407" cy="1538883"/>
          </a:xfrm>
          <a:prstGeom prst="accentCallout1">
            <a:avLst>
              <a:gd name="adj1" fmla="val 46996"/>
              <a:gd name="adj2" fmla="val 100691"/>
              <a:gd name="adj3" fmla="val -31359"/>
              <a:gd name="adj4" fmla="val 125858"/>
            </a:avLst>
          </a:prstGeom>
          <a:ln>
            <a:solidFill>
              <a:schemeClr val="accent5"/>
            </a:solidFill>
            <a:tailEnd type="diamond"/>
          </a:ln>
        </p:spPr>
        <p:txBody>
          <a:bodyPr wrap="square">
            <a:spAutoFit/>
          </a:bodyPr>
          <a:lstStyle/>
          <a:p>
            <a:r>
              <a:rPr lang="en-US" sz="1400" b="1" dirty="0" smtClean="0"/>
              <a:t>Sentiment history</a:t>
            </a:r>
          </a:p>
          <a:p>
            <a:pPr>
              <a:spcBef>
                <a:spcPts val="600"/>
              </a:spcBef>
            </a:pPr>
            <a:r>
              <a:rPr lang="en-US" sz="1400" dirty="0" smtClean="0"/>
              <a:t>Correlate </a:t>
            </a:r>
            <a:r>
              <a:rPr lang="en-US" sz="1400" dirty="0"/>
              <a:t>sentiment about the search topic with dates and events. </a:t>
            </a:r>
            <a:endParaRPr lang="en-US" sz="1400" dirty="0" smtClean="0"/>
          </a:p>
          <a:p>
            <a:pPr>
              <a:spcBef>
                <a:spcPts val="600"/>
              </a:spcBef>
            </a:pPr>
            <a:r>
              <a:rPr lang="en-US" sz="1400" dirty="0" smtClean="0"/>
              <a:t>The </a:t>
            </a:r>
            <a:r>
              <a:rPr lang="en-US" sz="1400" dirty="0"/>
              <a:t>black line indicates the sentiment index. The green line indicates the average sentiment index in your time frame. </a:t>
            </a:r>
          </a:p>
        </p:txBody>
      </p:sp>
    </p:spTree>
    <p:extLst>
      <p:ext uri="{BB962C8B-B14F-4D97-AF65-F5344CB8AC3E}">
        <p14:creationId xmlns:p14="http://schemas.microsoft.com/office/powerpoint/2010/main" val="414990220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649" y="295274"/>
            <a:ext cx="9206411" cy="553998"/>
          </a:xfrm>
        </p:spPr>
        <p:txBody>
          <a:bodyPr/>
          <a:lstStyle/>
          <a:p>
            <a:r>
              <a:rPr lang="en-US" sz="4000" dirty="0"/>
              <a:t>s</a:t>
            </a:r>
            <a:r>
              <a:rPr lang="en-US" sz="4000" dirty="0" smtClean="0"/>
              <a:t>ee how sentiment varies among sources</a:t>
            </a:r>
            <a:endParaRPr lang="en-US" sz="4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6052" y="1193913"/>
            <a:ext cx="5875533" cy="2186961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Line Callout 1 (Accent Bar) 7"/>
          <p:cNvSpPr/>
          <p:nvPr/>
        </p:nvSpPr>
        <p:spPr bwMode="auto">
          <a:xfrm flipH="1">
            <a:off x="5121903" y="3845830"/>
            <a:ext cx="4108014" cy="1538883"/>
          </a:xfrm>
          <a:prstGeom prst="accentCallout1">
            <a:avLst>
              <a:gd name="adj1" fmla="val 46996"/>
              <a:gd name="adj2" fmla="val 100691"/>
              <a:gd name="adj3" fmla="val -96270"/>
              <a:gd name="adj4" fmla="val 126968"/>
            </a:avLst>
          </a:prstGeom>
          <a:ln>
            <a:solidFill>
              <a:schemeClr val="accent5"/>
            </a:solidFill>
            <a:tailEnd type="diamond"/>
          </a:ln>
        </p:spPr>
        <p:txBody>
          <a:bodyPr wrap="square">
            <a:spAutoFit/>
          </a:bodyPr>
          <a:lstStyle/>
          <a:p>
            <a:r>
              <a:rPr lang="en-US" sz="1400" b="1" dirty="0" smtClean="0"/>
              <a:t>Sentiment summary by sources</a:t>
            </a:r>
          </a:p>
          <a:p>
            <a:pPr>
              <a:spcBef>
                <a:spcPts val="600"/>
              </a:spcBef>
            </a:pPr>
            <a:r>
              <a:rPr lang="en-US" sz="1400" dirty="0" smtClean="0"/>
              <a:t>See </a:t>
            </a:r>
            <a:r>
              <a:rPr lang="en-US" sz="1400" dirty="0"/>
              <a:t>how the sentiment varies among sources. </a:t>
            </a:r>
            <a:r>
              <a:rPr lang="en-US" sz="1400" dirty="0" smtClean="0"/>
              <a:t>Are posts on </a:t>
            </a:r>
            <a:r>
              <a:rPr lang="en-US" sz="1400" dirty="0"/>
              <a:t>Facebook </a:t>
            </a:r>
            <a:r>
              <a:rPr lang="en-US" sz="1400" dirty="0" smtClean="0"/>
              <a:t>trending positive </a:t>
            </a:r>
            <a:r>
              <a:rPr lang="en-US" sz="1400" dirty="0"/>
              <a:t>while Twitter is neutral? </a:t>
            </a:r>
          </a:p>
          <a:p>
            <a:pPr>
              <a:spcBef>
                <a:spcPts val="600"/>
              </a:spcBef>
            </a:pPr>
            <a:r>
              <a:rPr lang="en-US" sz="1400" dirty="0" smtClean="0"/>
              <a:t>In this example, all the posts in the past week are on Twitter, and they’re all positive.</a:t>
            </a:r>
          </a:p>
        </p:txBody>
      </p:sp>
    </p:spTree>
    <p:extLst>
      <p:ext uri="{BB962C8B-B14F-4D97-AF65-F5344CB8AC3E}">
        <p14:creationId xmlns:p14="http://schemas.microsoft.com/office/powerpoint/2010/main" val="61337419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650" y="295274"/>
            <a:ext cx="7488226" cy="1107996"/>
          </a:xfrm>
        </p:spPr>
        <p:txBody>
          <a:bodyPr/>
          <a:lstStyle/>
          <a:p>
            <a:r>
              <a:rPr lang="en-US" sz="4000" dirty="0"/>
              <a:t>c</a:t>
            </a:r>
            <a:r>
              <a:rPr lang="en-US" sz="4000" dirty="0" smtClean="0"/>
              <a:t>ompare the number of positive and negative posts</a:t>
            </a:r>
            <a:endParaRPr lang="en-US" sz="4000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7725" y="2154467"/>
            <a:ext cx="5012806" cy="1675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53" r="8234" b="9473"/>
          <a:stretch/>
        </p:blipFill>
        <p:spPr>
          <a:xfrm>
            <a:off x="5553075" y="5273124"/>
            <a:ext cx="381000" cy="344953"/>
          </a:xfrm>
          <a:prstGeom prst="rect">
            <a:avLst/>
          </a:prstGeom>
        </p:spPr>
      </p:pic>
      <p:sp>
        <p:nvSpPr>
          <p:cNvPr id="8" name="Line Callout 1 (Accent Bar) 7"/>
          <p:cNvSpPr/>
          <p:nvPr/>
        </p:nvSpPr>
        <p:spPr bwMode="auto">
          <a:xfrm flipH="1">
            <a:off x="4855366" y="4034024"/>
            <a:ext cx="3916407" cy="1831271"/>
          </a:xfrm>
          <a:prstGeom prst="accentCallout1">
            <a:avLst>
              <a:gd name="adj1" fmla="val 46996"/>
              <a:gd name="adj2" fmla="val 100691"/>
              <a:gd name="adj3" fmla="val -11930"/>
              <a:gd name="adj4" fmla="val 125128"/>
            </a:avLst>
          </a:prstGeom>
          <a:ln>
            <a:solidFill>
              <a:schemeClr val="accent5"/>
            </a:solidFill>
            <a:tailEnd type="diamond"/>
          </a:ln>
        </p:spPr>
        <p:txBody>
          <a:bodyPr wrap="square">
            <a:spAutoFit/>
          </a:bodyPr>
          <a:lstStyle/>
          <a:p>
            <a:r>
              <a:rPr lang="en-US" sz="1400" b="1" dirty="0" smtClean="0"/>
              <a:t>Sentiment volume</a:t>
            </a:r>
          </a:p>
          <a:p>
            <a:pPr>
              <a:spcBef>
                <a:spcPts val="600"/>
              </a:spcBef>
            </a:pPr>
            <a:r>
              <a:rPr lang="en-US" sz="1400" dirty="0" smtClean="0"/>
              <a:t>See </a:t>
            </a:r>
            <a:r>
              <a:rPr lang="en-US" sz="1400" dirty="0"/>
              <a:t>a bar graph comparing the number of positive and negative </a:t>
            </a:r>
            <a:r>
              <a:rPr lang="en-US" sz="1400" dirty="0" smtClean="0"/>
              <a:t>posts. </a:t>
            </a:r>
          </a:p>
          <a:p>
            <a:pPr>
              <a:spcBef>
                <a:spcPts val="600"/>
              </a:spcBef>
            </a:pPr>
            <a:r>
              <a:rPr lang="en-US" sz="1400" dirty="0" smtClean="0"/>
              <a:t>This example shows the data by day, but you can also see weekly or monthly comparisons. </a:t>
            </a:r>
          </a:p>
          <a:p>
            <a:pPr>
              <a:spcBef>
                <a:spcPts val="600"/>
              </a:spcBef>
            </a:pPr>
            <a:r>
              <a:rPr lang="en-US" sz="1400" dirty="0" smtClean="0"/>
              <a:t>Choose        at the top of the chart to select a different time frame.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7225" y="1725237"/>
            <a:ext cx="2219324" cy="295275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auto">
          <a:xfrm>
            <a:off x="647699" y="1687138"/>
            <a:ext cx="419101" cy="419704"/>
          </a:xfrm>
          <a:prstGeom prst="rect">
            <a:avLst/>
          </a:prstGeom>
          <a:noFill/>
          <a:ln w="76200">
            <a:solidFill>
              <a:schemeClr val="accent5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876812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649" y="295274"/>
            <a:ext cx="9206411" cy="553998"/>
          </a:xfrm>
        </p:spPr>
        <p:txBody>
          <a:bodyPr/>
          <a:lstStyle/>
          <a:p>
            <a:r>
              <a:rPr lang="en-US" sz="4000" dirty="0" smtClean="0"/>
              <a:t>read</a:t>
            </a:r>
            <a:r>
              <a:rPr lang="en-US" sz="4000" baseline="0" dirty="0" smtClean="0"/>
              <a:t> public posts</a:t>
            </a:r>
            <a:endParaRPr lang="en-US" sz="40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060" y="1349467"/>
            <a:ext cx="3341409" cy="3027726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sp>
        <p:nvSpPr>
          <p:cNvPr id="8" name="Line Callout 1 (Accent Bar) 7"/>
          <p:cNvSpPr/>
          <p:nvPr/>
        </p:nvSpPr>
        <p:spPr bwMode="auto">
          <a:xfrm flipH="1">
            <a:off x="4700798" y="3256967"/>
            <a:ext cx="4443201" cy="600164"/>
          </a:xfrm>
          <a:prstGeom prst="accentCallout1">
            <a:avLst>
              <a:gd name="adj1" fmla="val 46996"/>
              <a:gd name="adj2" fmla="val 100691"/>
              <a:gd name="adj3" fmla="val 15613"/>
              <a:gd name="adj4" fmla="val 125333"/>
            </a:avLst>
          </a:prstGeom>
          <a:ln>
            <a:solidFill>
              <a:schemeClr val="accent5"/>
            </a:solidFill>
            <a:tailEnd type="diamond"/>
          </a:ln>
        </p:spPr>
        <p:txBody>
          <a:bodyPr wrap="square">
            <a:spAutoFit/>
          </a:bodyPr>
          <a:lstStyle/>
          <a:p>
            <a:r>
              <a:rPr lang="en-US" sz="1400" b="1" dirty="0" smtClean="0"/>
              <a:t>Recent posts</a:t>
            </a:r>
          </a:p>
          <a:p>
            <a:pPr>
              <a:spcBef>
                <a:spcPts val="600"/>
              </a:spcBef>
            </a:pPr>
            <a:r>
              <a:rPr lang="en-US" sz="1400" dirty="0" smtClean="0"/>
              <a:t>See </a:t>
            </a:r>
            <a:r>
              <a:rPr lang="en-US" sz="1400" dirty="0"/>
              <a:t>an excerpt </a:t>
            </a:r>
            <a:r>
              <a:rPr lang="en-US" sz="1400" dirty="0" smtClean="0"/>
              <a:t>of </a:t>
            </a:r>
            <a:r>
              <a:rPr lang="en-US" sz="1400" dirty="0"/>
              <a:t>the 5 most recent </a:t>
            </a:r>
            <a:r>
              <a:rPr lang="en-US" sz="1400" dirty="0" smtClean="0"/>
              <a:t>posts on Twitter. </a:t>
            </a:r>
          </a:p>
        </p:txBody>
      </p:sp>
    </p:spTree>
    <p:extLst>
      <p:ext uri="{BB962C8B-B14F-4D97-AF65-F5344CB8AC3E}">
        <p14:creationId xmlns:p14="http://schemas.microsoft.com/office/powerpoint/2010/main" val="297308792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649" y="295274"/>
            <a:ext cx="9206411" cy="553998"/>
          </a:xfrm>
        </p:spPr>
        <p:txBody>
          <a:bodyPr/>
          <a:lstStyle/>
          <a:p>
            <a:r>
              <a:rPr lang="en-US" sz="4000" dirty="0" smtClean="0"/>
              <a:t>see key influencers</a:t>
            </a:r>
            <a:endParaRPr lang="en-US" sz="4000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9328" y="1279228"/>
            <a:ext cx="3517819" cy="3356585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Line Callout 1 (Accent Bar) 7"/>
          <p:cNvSpPr/>
          <p:nvPr/>
        </p:nvSpPr>
        <p:spPr bwMode="auto">
          <a:xfrm flipH="1">
            <a:off x="5121905" y="2957521"/>
            <a:ext cx="4194076" cy="1246495"/>
          </a:xfrm>
          <a:prstGeom prst="accentCallout1">
            <a:avLst>
              <a:gd name="adj1" fmla="val 46996"/>
              <a:gd name="adj2" fmla="val 100691"/>
              <a:gd name="adj3" fmla="val -15966"/>
              <a:gd name="adj4" fmla="val 136197"/>
            </a:avLst>
          </a:prstGeom>
          <a:ln>
            <a:solidFill>
              <a:schemeClr val="accent5"/>
            </a:solidFill>
            <a:tailEnd type="diamond"/>
          </a:ln>
        </p:spPr>
        <p:txBody>
          <a:bodyPr wrap="square">
            <a:spAutoFit/>
          </a:bodyPr>
          <a:lstStyle/>
          <a:p>
            <a:r>
              <a:rPr lang="en-US" sz="1400" b="1" dirty="0" smtClean="0"/>
              <a:t>Key influencers </a:t>
            </a:r>
          </a:p>
          <a:p>
            <a:pPr>
              <a:spcBef>
                <a:spcPts val="600"/>
              </a:spcBef>
            </a:pPr>
            <a:r>
              <a:rPr lang="en-US" sz="1400" dirty="0" smtClean="0"/>
              <a:t>See </a:t>
            </a:r>
            <a:r>
              <a:rPr lang="en-US" sz="1400" dirty="0"/>
              <a:t>which </a:t>
            </a:r>
            <a:r>
              <a:rPr lang="en-US" sz="1400" dirty="0" smtClean="0"/>
              <a:t>people are </a:t>
            </a:r>
            <a:r>
              <a:rPr lang="en-US" sz="1400" dirty="0"/>
              <a:t>mentioning your search </a:t>
            </a:r>
            <a:r>
              <a:rPr lang="en-US" sz="1400" dirty="0" smtClean="0"/>
              <a:t>terms the </a:t>
            </a:r>
            <a:r>
              <a:rPr lang="en-US" sz="1400" dirty="0"/>
              <a:t>most. You'll find details about the </a:t>
            </a:r>
            <a:r>
              <a:rPr lang="en-US" sz="1400" dirty="0" smtClean="0"/>
              <a:t>number </a:t>
            </a:r>
            <a:r>
              <a:rPr lang="en-US" sz="1400" dirty="0"/>
              <a:t>of posts, the author's share of voice, and the trend change. </a:t>
            </a:r>
          </a:p>
        </p:txBody>
      </p:sp>
    </p:spTree>
    <p:extLst>
      <p:ext uri="{BB962C8B-B14F-4D97-AF65-F5344CB8AC3E}">
        <p14:creationId xmlns:p14="http://schemas.microsoft.com/office/powerpoint/2010/main" val="419004566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649" y="295274"/>
            <a:ext cx="9206411" cy="553998"/>
          </a:xfrm>
        </p:spPr>
        <p:txBody>
          <a:bodyPr/>
          <a:lstStyle/>
          <a:p>
            <a:r>
              <a:rPr lang="en-US" sz="4000" dirty="0" smtClean="0"/>
              <a:t>More resources</a:t>
            </a:r>
            <a:endParaRPr lang="en-US" sz="4000" dirty="0"/>
          </a:p>
        </p:txBody>
      </p:sp>
      <p:sp>
        <p:nvSpPr>
          <p:cNvPr id="4" name="TextBox 3"/>
          <p:cNvSpPr txBox="1"/>
          <p:nvPr/>
        </p:nvSpPr>
        <p:spPr>
          <a:xfrm>
            <a:off x="415606" y="1346758"/>
            <a:ext cx="3710624" cy="3042362"/>
          </a:xfrm>
          <a:prstGeom prst="rect">
            <a:avLst/>
          </a:prstGeom>
          <a:noFill/>
        </p:spPr>
        <p:txBody>
          <a:bodyPr wrap="square" lIns="182862" tIns="91431" rIns="182862" bIns="91431" rtlCol="0">
            <a:no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400" dirty="0" smtClean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To find more information, visit: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400" dirty="0">
                <a:hlinkClick r:id="rId3"/>
              </a:rPr>
              <a:t>Social Listening Help </a:t>
            </a:r>
            <a:r>
              <a:rPr lang="en-US" sz="1400" dirty="0" smtClean="0">
                <a:hlinkClick r:id="rId3"/>
              </a:rPr>
              <a:t>Center</a:t>
            </a:r>
            <a:r>
              <a:rPr lang="en-US" sz="1400" dirty="0"/>
              <a:t>.</a:t>
            </a:r>
            <a:r>
              <a:rPr lang="en-US" sz="1400" dirty="0" smtClean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 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1400" dirty="0">
              <a:gradFill>
                <a:gsLst>
                  <a:gs pos="2917">
                    <a:schemeClr val="tx1"/>
                  </a:gs>
                  <a:gs pos="30000">
                    <a:schemeClr val="tx1"/>
                  </a:gs>
                </a:gsLst>
                <a:lin ang="5400000" scaled="0"/>
              </a:gradFill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400" dirty="0" smtClean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Quick links to more training resources:</a:t>
            </a:r>
          </a:p>
          <a:p>
            <a:pPr marL="285750" indent="-28575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 smtClean="0">
                <a:hlinkClick r:id="rId4"/>
              </a:rPr>
              <a:t>How </a:t>
            </a:r>
            <a:r>
              <a:rPr lang="en-US" sz="1400" dirty="0">
                <a:hlinkClick r:id="rId4"/>
              </a:rPr>
              <a:t>to set up Microsoft Social </a:t>
            </a:r>
            <a:r>
              <a:rPr lang="en-US" sz="1400" dirty="0" smtClean="0">
                <a:hlinkClick r:id="rId4"/>
              </a:rPr>
              <a:t>Listening</a:t>
            </a:r>
            <a:endParaRPr lang="en-US" sz="1400" dirty="0" smtClean="0"/>
          </a:p>
          <a:p>
            <a:pPr marL="285750" indent="-28575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 smtClean="0">
                <a:hlinkClick r:id="rId5"/>
              </a:rPr>
              <a:t>eBook</a:t>
            </a:r>
            <a:r>
              <a:rPr lang="en-US" sz="1400" dirty="0">
                <a:hlinkClick r:id="rId5"/>
              </a:rPr>
              <a:t>: Set Up a Social Listening Search for Your Product</a:t>
            </a:r>
            <a:r>
              <a:rPr lang="en-US" sz="1400" dirty="0"/>
              <a:t> </a:t>
            </a:r>
            <a:endParaRPr lang="en-US" sz="1400" dirty="0" smtClean="0"/>
          </a:p>
          <a:p>
            <a:pPr marL="285750" indent="-28575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hlinkClick r:id="rId6"/>
              </a:rPr>
              <a:t>eBook: Microsoft Social Listening for CRM </a:t>
            </a:r>
            <a:endParaRPr lang="en-US" sz="1400" dirty="0" smtClean="0"/>
          </a:p>
          <a:p>
            <a:pPr marL="285750" indent="-28575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 smtClean="0">
                <a:hlinkClick r:id="rId7"/>
              </a:rPr>
              <a:t>Video: Identifying </a:t>
            </a:r>
            <a:r>
              <a:rPr lang="en-US" sz="1400" dirty="0">
                <a:hlinkClick r:id="rId7"/>
              </a:rPr>
              <a:t>Influencers (2:32)</a:t>
            </a:r>
            <a:r>
              <a:rPr lang="en-US" sz="1400" dirty="0"/>
              <a:t> </a:t>
            </a:r>
            <a:endParaRPr lang="en-US" sz="1400" dirty="0" smtClean="0"/>
          </a:p>
          <a:p>
            <a:pPr marL="285750" indent="-28575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 smtClean="0">
                <a:hlinkClick r:id="rId8"/>
              </a:rPr>
              <a:t>Video: Setting </a:t>
            </a:r>
            <a:r>
              <a:rPr lang="en-US" sz="1400" dirty="0">
                <a:hlinkClick r:id="rId8"/>
              </a:rPr>
              <a:t>Up Search Topics (3:33)</a:t>
            </a:r>
            <a:r>
              <a:rPr lang="en-US" sz="1400" dirty="0"/>
              <a:t> </a:t>
            </a:r>
            <a:endParaRPr lang="en-US" sz="1400" dirty="0" smtClean="0">
              <a:gradFill>
                <a:gsLst>
                  <a:gs pos="2917">
                    <a:schemeClr val="tx1"/>
                  </a:gs>
                  <a:gs pos="30000">
                    <a:schemeClr val="tx1"/>
                  </a:gs>
                </a:gsLst>
                <a:lin ang="5400000" scaled="0"/>
              </a:gradFill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1400" dirty="0">
              <a:gradFill>
                <a:gsLst>
                  <a:gs pos="2917">
                    <a:schemeClr val="tx1"/>
                  </a:gs>
                  <a:gs pos="30000">
                    <a:schemeClr val="tx1"/>
                  </a:gs>
                </a:gsLst>
                <a:lin ang="5400000" scaled="0"/>
              </a:gradFill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1050" dirty="0">
              <a:gradFill>
                <a:gsLst>
                  <a:gs pos="2917">
                    <a:schemeClr val="tx1"/>
                  </a:gs>
                  <a:gs pos="30000">
                    <a:schemeClr val="tx1"/>
                  </a:gs>
                </a:gsLst>
                <a:lin ang="5400000" scaled="0"/>
              </a:gra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7" t="12728" r="47803" b="29271"/>
          <a:stretch/>
        </p:blipFill>
        <p:spPr bwMode="auto">
          <a:xfrm>
            <a:off x="4576511" y="1626570"/>
            <a:ext cx="4556653" cy="2237696"/>
          </a:xfrm>
          <a:prstGeom prst="rect">
            <a:avLst/>
          </a:prstGeom>
          <a:noFill/>
          <a:ln w="9525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3419559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>
            <p:custDataLst>
              <p:tags r:id="rId1"/>
            </p:custDataLst>
          </p:nvPr>
        </p:nvSpPr>
        <p:spPr bwMode="auto">
          <a:xfrm>
            <a:off x="2725896" y="1376521"/>
            <a:ext cx="4241483" cy="4241483"/>
          </a:xfrm>
          <a:prstGeom prst="rect">
            <a:avLst/>
          </a:prstGeom>
          <a:solidFill>
            <a:schemeClr val="accent5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40970" tIns="93980" rIns="140970" bIns="9398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chemeClr val="bg1"/>
                </a:solidFill>
                <a:ea typeface="Segoe UI" pitchFamily="34" charset="0"/>
                <a:cs typeface="Segoe UI" pitchFamily="34" charset="0"/>
              </a:rPr>
              <a:t/>
            </a:r>
            <a:br>
              <a:rPr lang="en-US" dirty="0" smtClean="0">
                <a:solidFill>
                  <a:schemeClr val="bg1"/>
                </a:solidFill>
                <a:ea typeface="Segoe UI" pitchFamily="34" charset="0"/>
                <a:cs typeface="Segoe UI" pitchFamily="34" charset="0"/>
              </a:rPr>
            </a:br>
            <a:r>
              <a:rPr lang="en-US" sz="1600" dirty="0" smtClean="0">
                <a:solidFill>
                  <a:schemeClr val="bg1"/>
                </a:solidFill>
                <a:ea typeface="Segoe UI" pitchFamily="34" charset="0"/>
                <a:cs typeface="Segoe UI" pitchFamily="34" charset="0"/>
              </a:rPr>
              <a:t/>
            </a:r>
            <a:br>
              <a:rPr lang="en-US" sz="1600" dirty="0" smtClean="0">
                <a:solidFill>
                  <a:schemeClr val="bg1"/>
                </a:solidFill>
                <a:ea typeface="Segoe UI" pitchFamily="34" charset="0"/>
                <a:cs typeface="Segoe UI" pitchFamily="34" charset="0"/>
              </a:rPr>
            </a:br>
            <a:r>
              <a:rPr lang="en-US" sz="1600" dirty="0" smtClean="0">
                <a:solidFill>
                  <a:schemeClr val="bg1"/>
                </a:solidFill>
                <a:ea typeface="Segoe UI" pitchFamily="34" charset="0"/>
                <a:cs typeface="Segoe UI" pitchFamily="34" charset="0"/>
              </a:rPr>
              <a:t>Thanks for reading!</a:t>
            </a:r>
          </a:p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1400" dirty="0" smtClean="0">
              <a:solidFill>
                <a:schemeClr val="bg1"/>
              </a:solidFill>
              <a:ea typeface="Segoe UI" pitchFamily="34" charset="0"/>
              <a:cs typeface="Segoe UI" pitchFamily="34" charset="0"/>
            </a:endParaRPr>
          </a:p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1400" dirty="0" smtClean="0">
              <a:solidFill>
                <a:schemeClr val="bg1"/>
              </a:solidFill>
              <a:ea typeface="Segoe UI" pitchFamily="34" charset="0"/>
              <a:cs typeface="Segoe UI" pitchFamily="34" charset="0"/>
            </a:endParaRPr>
          </a:p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dirty="0" smtClean="0">
                <a:solidFill>
                  <a:schemeClr val="bg1"/>
                </a:solidFill>
                <a:ea typeface="Segoe UI" pitchFamily="34" charset="0"/>
                <a:cs typeface="Segoe UI" pitchFamily="34" charset="0"/>
              </a:rPr>
              <a:t>Did this eBook help you? </a:t>
            </a:r>
            <a:br>
              <a:rPr lang="en-US" sz="1600" dirty="0" smtClean="0">
                <a:solidFill>
                  <a:schemeClr val="bg1"/>
                </a:solidFill>
                <a:ea typeface="Segoe UI" pitchFamily="34" charset="0"/>
                <a:cs typeface="Segoe UI" pitchFamily="34" charset="0"/>
              </a:rPr>
            </a:br>
            <a:r>
              <a:rPr lang="en-US" sz="1600" dirty="0" smtClean="0">
                <a:solidFill>
                  <a:schemeClr val="accent1"/>
                </a:solidFill>
                <a:ea typeface="Segoe UI" pitchFamily="34" charset="0"/>
                <a:cs typeface="Segoe UI" pitchFamily="34" charset="0"/>
                <a:hlinkClick r:id="rId4"/>
              </a:rPr>
              <a:t>Send us a quick note</a:t>
            </a:r>
            <a:r>
              <a:rPr lang="en-US" sz="1600" dirty="0" smtClean="0">
                <a:solidFill>
                  <a:schemeClr val="bg1"/>
                </a:solidFill>
                <a:ea typeface="Segoe UI" pitchFamily="34" charset="0"/>
                <a:cs typeface="Segoe UI" pitchFamily="34" charset="0"/>
              </a:rPr>
              <a:t>. </a:t>
            </a:r>
            <a:br>
              <a:rPr lang="en-US" sz="1600" dirty="0" smtClean="0">
                <a:solidFill>
                  <a:schemeClr val="bg1"/>
                </a:solidFill>
                <a:ea typeface="Segoe UI" pitchFamily="34" charset="0"/>
                <a:cs typeface="Segoe UI" pitchFamily="34" charset="0"/>
              </a:rPr>
            </a:br>
            <a:r>
              <a:rPr lang="en-US" sz="1600" dirty="0" smtClean="0">
                <a:solidFill>
                  <a:schemeClr val="bg1"/>
                </a:solidFill>
                <a:ea typeface="Segoe UI" pitchFamily="34" charset="0"/>
                <a:cs typeface="Segoe UI" pitchFamily="34" charset="0"/>
              </a:rPr>
              <a:t>We’d love to know what you think.</a:t>
            </a:r>
          </a:p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1400" dirty="0" smtClean="0">
              <a:solidFill>
                <a:schemeClr val="bg1"/>
              </a:solidFill>
              <a:ea typeface="Segoe UI" pitchFamily="34" charset="0"/>
              <a:cs typeface="Segoe UI" pitchFamily="34" charset="0"/>
            </a:endParaRPr>
          </a:p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1400" dirty="0" smtClean="0">
              <a:solidFill>
                <a:schemeClr val="bg1"/>
              </a:solidFill>
              <a:ea typeface="Segoe UI" pitchFamily="34" charset="0"/>
              <a:cs typeface="Segoe UI" pitchFamily="34" charset="0"/>
            </a:endParaRPr>
          </a:p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1400" dirty="0" smtClean="0">
              <a:solidFill>
                <a:schemeClr val="bg1"/>
              </a:solidFill>
              <a:ea typeface="Segoe UI" pitchFamily="34" charset="0"/>
              <a:cs typeface="Segoe UI" pitchFamily="34" charset="0"/>
            </a:endParaRPr>
          </a:p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200" dirty="0" smtClean="0">
                <a:solidFill>
                  <a:schemeClr val="bg1"/>
                </a:solidFill>
                <a:ea typeface="Segoe UI" pitchFamily="34" charset="0"/>
                <a:cs typeface="Segoe UI" pitchFamily="34" charset="0"/>
              </a:rPr>
              <a:t>Find more eBooks at </a:t>
            </a:r>
          </a:p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200" dirty="0" smtClean="0">
                <a:solidFill>
                  <a:schemeClr val="bg1"/>
                </a:solidFill>
                <a:ea typeface="Segoe UI" pitchFamily="34" charset="0"/>
                <a:cs typeface="Segoe UI" pitchFamily="34" charset="0"/>
                <a:hlinkClick r:id="rId5"/>
              </a:rPr>
              <a:t>www.CRMCustomerCenter.com</a:t>
            </a:r>
            <a:r>
              <a:rPr lang="en-US" sz="1200" dirty="0" smtClean="0">
                <a:solidFill>
                  <a:schemeClr val="bg1"/>
                </a:solidFill>
                <a:ea typeface="Segoe UI" pitchFamily="34" charset="0"/>
                <a:cs typeface="Segoe UI" pitchFamily="34" charset="0"/>
              </a:rPr>
              <a:t/>
            </a:r>
            <a:br>
              <a:rPr lang="en-US" sz="1200" dirty="0" smtClean="0">
                <a:solidFill>
                  <a:schemeClr val="bg1"/>
                </a:solidFill>
                <a:ea typeface="Segoe UI" pitchFamily="34" charset="0"/>
                <a:cs typeface="Segoe UI" pitchFamily="34" charset="0"/>
              </a:rPr>
            </a:br>
            <a:endParaRPr lang="en-US" sz="1200" dirty="0" smtClean="0">
              <a:solidFill>
                <a:schemeClr val="accent5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191317" y="5059680"/>
            <a:ext cx="1487588" cy="420115"/>
          </a:xfrm>
          <a:prstGeom prst="rect">
            <a:avLst/>
          </a:prstGeom>
          <a:noFill/>
        </p:spPr>
        <p:txBody>
          <a:bodyPr wrap="square" lIns="182880" tIns="146304" rIns="182880" bIns="146304" rtlCol="0">
            <a:sp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n-US" sz="900" dirty="0" smtClean="0">
                <a:solidFill>
                  <a:schemeClr val="bg1"/>
                </a:solidFill>
              </a:rPr>
              <a:t>Version 6.1.1</a:t>
            </a:r>
          </a:p>
        </p:txBody>
      </p:sp>
    </p:spTree>
    <p:extLst>
      <p:ext uri="{BB962C8B-B14F-4D97-AF65-F5344CB8AC3E}">
        <p14:creationId xmlns:p14="http://schemas.microsoft.com/office/powerpoint/2010/main" val="1752059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649" y="295274"/>
            <a:ext cx="9206411" cy="553998"/>
          </a:xfrm>
        </p:spPr>
        <p:txBody>
          <a:bodyPr/>
          <a:lstStyle/>
          <a:p>
            <a:r>
              <a:rPr lang="en-US" sz="4000" dirty="0" smtClean="0"/>
              <a:t>understand the social conversation</a:t>
            </a:r>
            <a:endParaRPr lang="en-US" sz="4000" dirty="0"/>
          </a:p>
        </p:txBody>
      </p:sp>
      <p:sp>
        <p:nvSpPr>
          <p:cNvPr id="4" name="TextBox 3"/>
          <p:cNvSpPr txBox="1"/>
          <p:nvPr/>
        </p:nvSpPr>
        <p:spPr>
          <a:xfrm>
            <a:off x="396473" y="1704036"/>
            <a:ext cx="3568314" cy="3220389"/>
          </a:xfrm>
          <a:prstGeom prst="rect">
            <a:avLst/>
          </a:prstGeom>
          <a:noFill/>
        </p:spPr>
        <p:txBody>
          <a:bodyPr wrap="square" lIns="182862" tIns="91431" rIns="182862" bIns="91431" rtlCol="0">
            <a:noAutofit/>
          </a:bodyPr>
          <a:lstStyle>
            <a:defPPr>
              <a:defRPr lang="en-US"/>
            </a:defPPr>
            <a:lvl1pPr>
              <a:lnSpc>
                <a:spcPct val="90000"/>
              </a:lnSpc>
              <a:spcAft>
                <a:spcPts val="600"/>
              </a:spcAft>
              <a:defRPr sz="140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 smtClean="0">
                <a:gradFill>
                  <a:gsLst>
                    <a:gs pos="2917">
                      <a:srgbClr val="292929"/>
                    </a:gs>
                    <a:gs pos="30000">
                      <a:srgbClr val="292929"/>
                    </a:gs>
                  </a:gsLst>
                  <a:lin ang="5400000" scaled="0"/>
                </a:gradFill>
              </a:rPr>
              <a:t>Microsoft Social Listening can help you listen to your customers and analyze what they’re saying on social networks like Facebook, Twitter, YouTube, and blogs.</a:t>
            </a:r>
          </a:p>
          <a:p>
            <a:pPr>
              <a:spcBef>
                <a:spcPts val="600"/>
              </a:spcBef>
            </a:pPr>
            <a:r>
              <a:rPr lang="en-US" dirty="0"/>
              <a:t>Because to win people’s business and retain their loyalty, you need to know what they really think, and take the right action.</a:t>
            </a: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7" t="12728" r="47803" b="29271"/>
          <a:stretch/>
        </p:blipFill>
        <p:spPr bwMode="auto">
          <a:xfrm>
            <a:off x="4458945" y="2279713"/>
            <a:ext cx="4556653" cy="2237696"/>
          </a:xfrm>
          <a:prstGeom prst="rect">
            <a:avLst/>
          </a:prstGeom>
          <a:noFill/>
          <a:ln w="9525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6393932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/>
          <a:srcRect t="3806" b="25123"/>
          <a:stretch/>
        </p:blipFill>
        <p:spPr>
          <a:xfrm>
            <a:off x="3878603" y="1349181"/>
            <a:ext cx="4660250" cy="395434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649" y="295274"/>
            <a:ext cx="9206411" cy="553998"/>
          </a:xfrm>
        </p:spPr>
        <p:txBody>
          <a:bodyPr/>
          <a:lstStyle/>
          <a:p>
            <a:r>
              <a:rPr lang="en-US" sz="4000" dirty="0"/>
              <a:t>how </a:t>
            </a:r>
            <a:r>
              <a:rPr lang="en-US" sz="4000" dirty="0" smtClean="0"/>
              <a:t>Social </a:t>
            </a:r>
            <a:r>
              <a:rPr lang="en-US" sz="4000" dirty="0"/>
              <a:t>Listening works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79579" y="1180322"/>
            <a:ext cx="3219117" cy="3978820"/>
          </a:xfrm>
          <a:prstGeom prst="rect">
            <a:avLst/>
          </a:prstGeom>
          <a:noFill/>
        </p:spPr>
        <p:txBody>
          <a:bodyPr wrap="square" lIns="182862" tIns="91431" rIns="182862" bIns="91431" rtlCol="0">
            <a:noAutofit/>
          </a:bodyPr>
          <a:lstStyle>
            <a:defPPr>
              <a:defRPr lang="en-US"/>
            </a:defPPr>
            <a:lvl1pPr>
              <a:lnSpc>
                <a:spcPct val="90000"/>
              </a:lnSpc>
              <a:spcAft>
                <a:spcPts val="600"/>
              </a:spcAft>
              <a:defRPr sz="140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 smtClean="0"/>
              <a:t>Microsoft </a:t>
            </a:r>
            <a:r>
              <a:rPr lang="en-US" dirty="0"/>
              <a:t>Social Listening </a:t>
            </a:r>
            <a:r>
              <a:rPr lang="en-US" dirty="0" smtClean="0"/>
              <a:t>       scours </a:t>
            </a:r>
            <a:r>
              <a:rPr lang="en-US" dirty="0"/>
              <a:t>social </a:t>
            </a:r>
            <a:r>
              <a:rPr lang="en-US" dirty="0" smtClean="0"/>
              <a:t>networks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to present the data you need in </a:t>
            </a:r>
            <a:r>
              <a:rPr lang="en-US" dirty="0"/>
              <a:t>easy-to-read charts and graphs. </a:t>
            </a:r>
          </a:p>
          <a:p>
            <a:pPr>
              <a:spcBef>
                <a:spcPts val="600"/>
              </a:spcBef>
            </a:pPr>
            <a:r>
              <a:rPr lang="en-US" dirty="0" smtClean="0"/>
              <a:t>These visuals help you spot emerging trends in people’s comments, track marketing campaigns, respond to service issues before they escalate, and gain insights about your competitors.</a:t>
            </a:r>
          </a:p>
          <a:p>
            <a:pPr>
              <a:spcBef>
                <a:spcPts val="600"/>
              </a:spcBef>
            </a:pPr>
            <a:r>
              <a:rPr lang="en-US" dirty="0" smtClean="0"/>
              <a:t>In this example, the chart shows you how much people are talking about your products and company, and how the volume of posts about you is trending.</a:t>
            </a:r>
          </a:p>
          <a:p>
            <a:r>
              <a:rPr lang="en-US" dirty="0" smtClean="0"/>
              <a:t>The </a:t>
            </a:r>
            <a:r>
              <a:rPr lang="en-US" dirty="0"/>
              <a:t>volume of posts is called “buzz.”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5" name="Line Callout 1 (Accent Bar) 4"/>
          <p:cNvSpPr/>
          <p:nvPr/>
        </p:nvSpPr>
        <p:spPr bwMode="auto">
          <a:xfrm>
            <a:off x="6038838" y="5476373"/>
            <a:ext cx="2324326" cy="896399"/>
          </a:xfrm>
          <a:prstGeom prst="accentCallout1">
            <a:avLst>
              <a:gd name="adj1" fmla="val 39929"/>
              <a:gd name="adj2" fmla="val -937"/>
              <a:gd name="adj3" fmla="val -34543"/>
              <a:gd name="adj4" fmla="val -67324"/>
            </a:avLst>
          </a:prstGeom>
          <a:ln>
            <a:solidFill>
              <a:schemeClr val="accent5"/>
            </a:solidFill>
            <a:tailEnd type="diamond"/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050" dirty="0" smtClean="0">
                <a:gradFill>
                  <a:gsLst>
                    <a:gs pos="2917">
                      <a:srgbClr val="292929"/>
                    </a:gs>
                    <a:gs pos="30000">
                      <a:srgbClr val="292929"/>
                    </a:gs>
                  </a:gsLst>
                  <a:lin ang="5400000" scaled="0"/>
                </a:gradFill>
              </a:rPr>
              <a:t>In this example, our products have gotten 5,162 posts today, which is </a:t>
            </a:r>
            <a:br>
              <a:rPr lang="en-US" sz="1050" dirty="0" smtClean="0">
                <a:gradFill>
                  <a:gsLst>
                    <a:gs pos="2917">
                      <a:srgbClr val="292929"/>
                    </a:gs>
                    <a:gs pos="30000">
                      <a:srgbClr val="292929"/>
                    </a:gs>
                  </a:gsLst>
                  <a:lin ang="5400000" scaled="0"/>
                </a:gradFill>
              </a:rPr>
            </a:br>
            <a:r>
              <a:rPr lang="en-US" sz="1050" dirty="0" smtClean="0">
                <a:gradFill>
                  <a:gsLst>
                    <a:gs pos="2917">
                      <a:srgbClr val="292929"/>
                    </a:gs>
                    <a:gs pos="30000">
                      <a:srgbClr val="292929"/>
                    </a:gs>
                  </a:gsLst>
                  <a:lin ang="5400000" scaled="0"/>
                </a:gradFill>
              </a:rPr>
              <a:t>a bit more than the 5,039 average. 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050" dirty="0" smtClean="0">
                <a:gradFill>
                  <a:gsLst>
                    <a:gs pos="2917">
                      <a:srgbClr val="292929"/>
                    </a:gs>
                    <a:gs pos="30000">
                      <a:srgbClr val="292929"/>
                    </a:gs>
                  </a:gsLst>
                  <a:lin ang="5400000" scaled="0"/>
                </a:gradFill>
              </a:rPr>
              <a:t>So it looks like the buzz is trending upward.</a:t>
            </a:r>
          </a:p>
        </p:txBody>
      </p:sp>
      <p:sp>
        <p:nvSpPr>
          <p:cNvPr id="6" name="Rectangle 5"/>
          <p:cNvSpPr/>
          <p:nvPr/>
        </p:nvSpPr>
        <p:spPr bwMode="auto">
          <a:xfrm>
            <a:off x="3987785" y="4408832"/>
            <a:ext cx="2076132" cy="750310"/>
          </a:xfrm>
          <a:prstGeom prst="rect">
            <a:avLst/>
          </a:prstGeom>
          <a:noFill/>
          <a:ln w="76200">
            <a:solidFill>
              <a:schemeClr val="accent5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7102193" y="3002910"/>
            <a:ext cx="1362962" cy="613145"/>
            <a:chOff x="7209769" y="2927606"/>
            <a:chExt cx="1362962" cy="613145"/>
          </a:xfrm>
        </p:grpSpPr>
        <p:cxnSp>
          <p:nvCxnSpPr>
            <p:cNvPr id="14" name="Straight Connector 13"/>
            <p:cNvCxnSpPr/>
            <p:nvPr/>
          </p:nvCxnSpPr>
          <p:spPr>
            <a:xfrm>
              <a:off x="7420925" y="3019755"/>
              <a:ext cx="0" cy="520996"/>
            </a:xfrm>
            <a:prstGeom prst="line">
              <a:avLst/>
            </a:prstGeom>
            <a:ln w="28575">
              <a:headEnd type="none"/>
              <a:tailEnd type="none"/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flipH="1">
              <a:off x="7209769" y="3535435"/>
              <a:ext cx="217968" cy="0"/>
            </a:xfrm>
            <a:prstGeom prst="line">
              <a:avLst/>
            </a:prstGeom>
            <a:ln w="28575">
              <a:headEnd type="none"/>
              <a:tailEnd type="none"/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flipH="1">
              <a:off x="7209769" y="3028616"/>
              <a:ext cx="217968" cy="0"/>
            </a:xfrm>
            <a:prstGeom prst="line">
              <a:avLst/>
            </a:prstGeom>
            <a:ln w="28575">
              <a:headEnd type="none"/>
              <a:tailEnd type="none"/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7737" y="3280253"/>
              <a:ext cx="143540" cy="0"/>
            </a:xfrm>
            <a:prstGeom prst="line">
              <a:avLst/>
            </a:prstGeom>
            <a:ln w="28575">
              <a:headEnd type="none"/>
              <a:tailEnd type="none"/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sp>
          <p:nvSpPr>
            <p:cNvPr id="23" name="TextBox 22"/>
            <p:cNvSpPr txBox="1"/>
            <p:nvPr/>
          </p:nvSpPr>
          <p:spPr>
            <a:xfrm>
              <a:off x="7467895" y="2927606"/>
              <a:ext cx="1104836" cy="586314"/>
            </a:xfrm>
            <a:prstGeom prst="rect">
              <a:avLst/>
            </a:prstGeom>
            <a:noFill/>
          </p:spPr>
          <p:txBody>
            <a:bodyPr wrap="square" lIns="182880" tIns="146304" rIns="182880" bIns="146304" rtlCol="0">
              <a:spAutoFit/>
            </a:bodyPr>
            <a:lstStyle/>
            <a:p>
              <a:pPr>
                <a:lnSpc>
                  <a:spcPct val="90000"/>
                </a:lnSpc>
                <a:spcAft>
                  <a:spcPts val="600"/>
                </a:spcAft>
              </a:pPr>
              <a:r>
                <a:rPr lang="en-US" sz="1050" dirty="0" smtClean="0">
                  <a:gradFill>
                    <a:gsLst>
                      <a:gs pos="2917">
                        <a:schemeClr val="tx1"/>
                      </a:gs>
                      <a:gs pos="30000">
                        <a:schemeClr val="tx1"/>
                      </a:gs>
                    </a:gsLst>
                    <a:lin ang="5400000" scaled="0"/>
                  </a:gradFill>
                </a:rPr>
                <a:t>Words we’re listening for</a:t>
              </a:r>
            </a:p>
          </p:txBody>
        </p:sp>
      </p:grpSp>
      <p:sp>
        <p:nvSpPr>
          <p:cNvPr id="3" name="Rectangle 2"/>
          <p:cNvSpPr/>
          <p:nvPr/>
        </p:nvSpPr>
        <p:spPr bwMode="auto">
          <a:xfrm>
            <a:off x="8470233" y="1957892"/>
            <a:ext cx="135886" cy="301214"/>
          </a:xfrm>
          <a:prstGeom prst="rect">
            <a:avLst/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7" name="Line Callout 1 (Accent Bar) 16"/>
          <p:cNvSpPr/>
          <p:nvPr/>
        </p:nvSpPr>
        <p:spPr bwMode="auto">
          <a:xfrm flipH="1">
            <a:off x="8232924" y="1844196"/>
            <a:ext cx="1248136" cy="528606"/>
          </a:xfrm>
          <a:prstGeom prst="accentCallout1">
            <a:avLst>
              <a:gd name="adj1" fmla="val 46996"/>
              <a:gd name="adj2" fmla="val 96669"/>
              <a:gd name="adj3" fmla="val -57535"/>
              <a:gd name="adj4" fmla="val 139498"/>
            </a:avLst>
          </a:prstGeom>
          <a:ln>
            <a:solidFill>
              <a:schemeClr val="accent5"/>
            </a:solidFill>
            <a:tailEnd type="diamond"/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050" dirty="0" smtClean="0">
                <a:gradFill>
                  <a:gsLst>
                    <a:gs pos="2917">
                      <a:srgbClr val="292929"/>
                    </a:gs>
                    <a:gs pos="30000">
                      <a:srgbClr val="292929"/>
                    </a:gs>
                  </a:gsLst>
                  <a:lin ang="5400000" scaled="0"/>
                </a:gradFill>
              </a:rPr>
              <a:t>Choose here for a different time frame</a:t>
            </a:r>
          </a:p>
        </p:txBody>
      </p:sp>
      <p:sp>
        <p:nvSpPr>
          <p:cNvPr id="25" name="Rectangle 24"/>
          <p:cNvSpPr/>
          <p:nvPr/>
        </p:nvSpPr>
        <p:spPr bwMode="auto">
          <a:xfrm>
            <a:off x="6882062" y="1346394"/>
            <a:ext cx="971019" cy="299526"/>
          </a:xfrm>
          <a:prstGeom prst="rect">
            <a:avLst/>
          </a:prstGeom>
          <a:noFill/>
          <a:ln w="76200">
            <a:solidFill>
              <a:schemeClr val="accent5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dirty="0" smtClean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056673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649" y="295274"/>
            <a:ext cx="9527273" cy="1107996"/>
          </a:xfrm>
        </p:spPr>
        <p:txBody>
          <a:bodyPr/>
          <a:lstStyle/>
          <a:p>
            <a:r>
              <a:rPr lang="en-US" sz="4000" dirty="0"/>
              <a:t>g</a:t>
            </a:r>
            <a:r>
              <a:rPr lang="en-US" sz="4000" dirty="0" smtClean="0"/>
              <a:t>ain a true understanding of people’s sentiment</a:t>
            </a:r>
            <a:endParaRPr lang="en-US" sz="4000" dirty="0"/>
          </a:p>
        </p:txBody>
      </p:sp>
      <p:sp>
        <p:nvSpPr>
          <p:cNvPr id="4" name="TextBox 3"/>
          <p:cNvSpPr txBox="1"/>
          <p:nvPr/>
        </p:nvSpPr>
        <p:spPr>
          <a:xfrm>
            <a:off x="368367" y="1624131"/>
            <a:ext cx="4384702" cy="4668027"/>
          </a:xfrm>
          <a:prstGeom prst="rect">
            <a:avLst/>
          </a:prstGeom>
          <a:noFill/>
        </p:spPr>
        <p:txBody>
          <a:bodyPr wrap="square" lIns="182862" tIns="91431" rIns="182862" bIns="91431" rtlCol="0">
            <a:noAutofit/>
          </a:bodyPr>
          <a:lstStyle>
            <a:defPPr>
              <a:defRPr lang="en-US"/>
            </a:defPPr>
            <a:lvl1pPr>
              <a:lnSpc>
                <a:spcPct val="90000"/>
              </a:lnSpc>
              <a:spcAft>
                <a:spcPts val="600"/>
              </a:spcAft>
              <a:defRPr sz="140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pPr>
              <a:spcBef>
                <a:spcPts val="600"/>
              </a:spcBef>
            </a:pPr>
            <a:r>
              <a:rPr lang="en-US" dirty="0" smtClean="0"/>
              <a:t>Want to find out what your customers </a:t>
            </a:r>
            <a:r>
              <a:rPr lang="en-US" i="1" dirty="0" smtClean="0"/>
              <a:t>really</a:t>
            </a:r>
            <a:r>
              <a:rPr lang="en-US" dirty="0" smtClean="0"/>
              <a:t> think about your products and your business? </a:t>
            </a:r>
          </a:p>
          <a:p>
            <a:pPr>
              <a:spcBef>
                <a:spcPts val="600"/>
              </a:spcBef>
            </a:pPr>
            <a:r>
              <a:rPr lang="en-US" dirty="0" smtClean="0"/>
              <a:t>Let Microsoft Social Listening analyze the sentiment of their posts on social networks.</a:t>
            </a:r>
          </a:p>
          <a:p>
            <a:pPr>
              <a:spcBef>
                <a:spcPts val="600"/>
              </a:spcBef>
            </a:pPr>
            <a:r>
              <a:rPr lang="en-US" dirty="0"/>
              <a:t>To figure out which posts are positive, negative, or neutral, the service </a:t>
            </a:r>
            <a:r>
              <a:rPr lang="en-US" dirty="0" smtClean="0"/>
              <a:t>listens to posts and then analyzes sentiment in the native language before it's translated.</a:t>
            </a:r>
          </a:p>
          <a:p>
            <a:pPr>
              <a:spcBef>
                <a:spcPts val="600"/>
              </a:spcBef>
            </a:pPr>
            <a:r>
              <a:rPr lang="en-US" dirty="0"/>
              <a:t>That way, it’s easier to pick up on cultural cues that could be missed if a post was translated into English first</a:t>
            </a:r>
            <a:r>
              <a:rPr lang="en-US" dirty="0" smtClean="0"/>
              <a:t>. </a:t>
            </a:r>
            <a:endParaRPr lang="en-US" dirty="0"/>
          </a:p>
          <a:p>
            <a:r>
              <a:rPr lang="en-US" dirty="0" smtClean="0"/>
              <a:t>Here’s a list of sources that Social Listening follows:</a:t>
            </a:r>
          </a:p>
          <a:p>
            <a:pPr marL="285750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dirty="0"/>
              <a:t>B</a:t>
            </a:r>
            <a:r>
              <a:rPr lang="en-US" dirty="0" smtClean="0"/>
              <a:t>logs</a:t>
            </a:r>
          </a:p>
          <a:p>
            <a:pPr marL="285750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dirty="0" smtClean="0"/>
              <a:t>Twitter </a:t>
            </a:r>
          </a:p>
          <a:p>
            <a:pPr marL="285750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dirty="0"/>
              <a:t>P</a:t>
            </a:r>
            <a:r>
              <a:rPr lang="en-US" dirty="0" smtClean="0"/>
              <a:t>ublic Facebook posts</a:t>
            </a:r>
          </a:p>
          <a:p>
            <a:pPr marL="285750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dirty="0" smtClean="0"/>
              <a:t>YouTube videos</a:t>
            </a:r>
          </a:p>
          <a:p>
            <a:pPr marL="285750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dirty="0"/>
              <a:t>N</a:t>
            </a:r>
            <a:r>
              <a:rPr lang="en-US" dirty="0" smtClean="0"/>
              <a:t>ews posts </a:t>
            </a:r>
          </a:p>
          <a:p>
            <a:pPr marL="285750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dirty="0" smtClean="0"/>
          </a:p>
          <a:p>
            <a:r>
              <a:rPr lang="en-US" dirty="0" smtClean="0"/>
              <a:t>These sources </a:t>
            </a:r>
            <a:r>
              <a:rPr lang="en-US" dirty="0"/>
              <a:t>can find posts in English, French, German, Spanish, and Portuguese. </a:t>
            </a:r>
          </a:p>
          <a:p>
            <a:pPr>
              <a:spcBef>
                <a:spcPts val="600"/>
              </a:spcBef>
            </a:pPr>
            <a:endParaRPr lang="en-US" dirty="0" smtClean="0"/>
          </a:p>
          <a:p>
            <a:endParaRPr lang="en-US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5298238" y="4083571"/>
            <a:ext cx="2365298" cy="923330"/>
            <a:chOff x="5172864" y="4954307"/>
            <a:chExt cx="2365298" cy="923330"/>
          </a:xfrm>
        </p:grpSpPr>
        <p:sp>
          <p:nvSpPr>
            <p:cNvPr id="3" name="Rectangle 2"/>
            <p:cNvSpPr/>
            <p:nvPr/>
          </p:nvSpPr>
          <p:spPr>
            <a:xfrm>
              <a:off x="5172864" y="4954307"/>
              <a:ext cx="2365298" cy="92333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en-US" dirty="0" smtClean="0"/>
                <a:t>	positive</a:t>
              </a:r>
              <a:endParaRPr lang="en-US" dirty="0"/>
            </a:p>
            <a:p>
              <a:r>
                <a:rPr lang="en-US" dirty="0" smtClean="0"/>
                <a:t>	negative</a:t>
              </a:r>
              <a:endParaRPr lang="en-US" dirty="0"/>
            </a:p>
            <a:p>
              <a:r>
                <a:rPr lang="en-US" dirty="0" smtClean="0"/>
                <a:t>	neutral</a:t>
              </a:r>
              <a:endParaRPr lang="en-US" dirty="0"/>
            </a:p>
          </p:txBody>
        </p:sp>
        <p:sp>
          <p:nvSpPr>
            <p:cNvPr id="11" name="Rectangle 10"/>
            <p:cNvSpPr/>
            <p:nvPr/>
          </p:nvSpPr>
          <p:spPr bwMode="auto">
            <a:xfrm>
              <a:off x="5882058" y="5044497"/>
              <a:ext cx="209550" cy="194790"/>
            </a:xfrm>
            <a:prstGeom prst="rect">
              <a:avLst/>
            </a:prstGeom>
            <a:solidFill>
              <a:schemeClr val="accent4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72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dirty="0" smtClean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2" name="Rectangle 11"/>
            <p:cNvSpPr/>
            <p:nvPr/>
          </p:nvSpPr>
          <p:spPr bwMode="auto">
            <a:xfrm>
              <a:off x="5880812" y="5317930"/>
              <a:ext cx="209550" cy="194790"/>
            </a:xfrm>
            <a:prstGeom prst="rect">
              <a:avLst/>
            </a:prstGeom>
            <a:solidFill>
              <a:srgbClr val="FF0000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72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dirty="0" smtClean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13" name="Rectangle 12"/>
            <p:cNvSpPr/>
            <p:nvPr/>
          </p:nvSpPr>
          <p:spPr bwMode="auto">
            <a:xfrm>
              <a:off x="5880812" y="5591363"/>
              <a:ext cx="209550" cy="194790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32472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dirty="0" smtClean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endParaRPr>
            </a:p>
          </p:txBody>
        </p:sp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3612" y="1346545"/>
            <a:ext cx="2114550" cy="258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5182571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649" y="295274"/>
            <a:ext cx="9267384" cy="1107996"/>
          </a:xfrm>
        </p:spPr>
        <p:txBody>
          <a:bodyPr/>
          <a:lstStyle/>
          <a:p>
            <a:r>
              <a:rPr lang="en-US" sz="4000" dirty="0"/>
              <a:t>r</a:t>
            </a:r>
            <a:r>
              <a:rPr lang="en-US" sz="4000" dirty="0" smtClean="0"/>
              <a:t>eply to tweets about your products </a:t>
            </a:r>
            <a:br>
              <a:rPr lang="en-US" sz="4000" dirty="0" smtClean="0"/>
            </a:br>
            <a:r>
              <a:rPr lang="en-US" sz="4000" dirty="0" smtClean="0"/>
              <a:t>and services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510021" y="1885589"/>
            <a:ext cx="2885030" cy="3347313"/>
          </a:xfrm>
          <a:prstGeom prst="rect">
            <a:avLst/>
          </a:prstGeom>
          <a:noFill/>
        </p:spPr>
        <p:txBody>
          <a:bodyPr wrap="square" lIns="182862" tIns="91431" rIns="182862" bIns="91431" rtlCol="0">
            <a:noAutofit/>
          </a:bodyPr>
          <a:lstStyle>
            <a:defPPr>
              <a:defRPr lang="en-US"/>
            </a:defPPr>
            <a:lvl1pPr>
              <a:lnSpc>
                <a:spcPct val="90000"/>
              </a:lnSpc>
              <a:spcAft>
                <a:spcPts val="600"/>
              </a:spcAft>
              <a:defRPr sz="140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 smtClean="0"/>
              <a:t>Want to use Microsoft Social Listening to improve customer service?</a:t>
            </a:r>
          </a:p>
          <a:p>
            <a:pPr>
              <a:spcBef>
                <a:spcPts val="600"/>
              </a:spcBef>
            </a:pPr>
            <a:r>
              <a:rPr lang="en-US" dirty="0" smtClean="0"/>
              <a:t>Let’s say one of your customers is unhappy and starts tweeting about their issue. </a:t>
            </a:r>
          </a:p>
          <a:p>
            <a:pPr>
              <a:spcBef>
                <a:spcPts val="600"/>
              </a:spcBef>
            </a:pPr>
            <a:r>
              <a:rPr lang="en-US" dirty="0" smtClean="0"/>
              <a:t>Social </a:t>
            </a:r>
            <a:r>
              <a:rPr lang="en-US" dirty="0"/>
              <a:t>Listening can </a:t>
            </a:r>
            <a:r>
              <a:rPr lang="en-US" dirty="0" smtClean="0"/>
              <a:t>send you an alert, and help </a:t>
            </a:r>
            <a:r>
              <a:rPr lang="en-US" dirty="0"/>
              <a:t>you change the social conversation in your favor.</a:t>
            </a:r>
          </a:p>
          <a:p>
            <a:pPr>
              <a:spcBef>
                <a:spcPts val="600"/>
              </a:spcBef>
            </a:pPr>
            <a:r>
              <a:rPr lang="en-US" dirty="0" smtClean="0"/>
              <a:t>Before things go viral with retweets and re-posts, you can reply to the person’s tweet, offer a solution, and take control of the story.</a:t>
            </a:r>
            <a:endParaRPr lang="en-US" dirty="0"/>
          </a:p>
          <a:p>
            <a:endParaRPr lang="en-US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endParaRPr lang="en-US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7" t="12728" r="47803" b="29271"/>
          <a:stretch/>
        </p:blipFill>
        <p:spPr bwMode="auto">
          <a:xfrm>
            <a:off x="4276065" y="2070707"/>
            <a:ext cx="4556653" cy="2237696"/>
          </a:xfrm>
          <a:prstGeom prst="rect">
            <a:avLst/>
          </a:prstGeom>
          <a:noFill/>
          <a:ln w="9525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091969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648" y="295274"/>
            <a:ext cx="9614939" cy="512448"/>
          </a:xfrm>
        </p:spPr>
        <p:txBody>
          <a:bodyPr/>
          <a:lstStyle/>
          <a:p>
            <a:pPr fontAlgn="ctr"/>
            <a:r>
              <a:rPr lang="en-US" sz="3600" dirty="0"/>
              <a:t>set up alerts on posts and trends </a:t>
            </a:r>
            <a:r>
              <a:rPr lang="en-US" sz="3600" dirty="0" smtClean="0"/>
              <a:t>you </a:t>
            </a:r>
            <a:r>
              <a:rPr lang="en-US" sz="3600" dirty="0"/>
              <a:t>care about</a:t>
            </a:r>
          </a:p>
        </p:txBody>
      </p:sp>
      <p:sp>
        <p:nvSpPr>
          <p:cNvPr id="3" name="Rectangle 2"/>
          <p:cNvSpPr/>
          <p:nvPr/>
        </p:nvSpPr>
        <p:spPr>
          <a:xfrm>
            <a:off x="531027" y="1747614"/>
            <a:ext cx="2982008" cy="16035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400" dirty="0" smtClean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Now you can set </a:t>
            </a:r>
            <a:r>
              <a:rPr lang="en-US" sz="14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up an early warning system so that you receive email </a:t>
            </a:r>
            <a:r>
              <a:rPr lang="en-US" sz="1400" dirty="0" smtClean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alerts.</a:t>
            </a:r>
          </a:p>
          <a:p>
            <a:pPr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14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For example, you can indicate that you want an alert every time there is a problem reported in a </a:t>
            </a:r>
            <a:r>
              <a:rPr lang="en-US" sz="1400" dirty="0" smtClean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post, so you can respond </a:t>
            </a:r>
            <a:r>
              <a:rPr lang="en-US" sz="14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quickly. </a:t>
            </a:r>
            <a:endParaRPr lang="en-US" sz="1400" dirty="0" smtClean="0">
              <a:gradFill>
                <a:gsLst>
                  <a:gs pos="2917">
                    <a:schemeClr val="tx1"/>
                  </a:gs>
                  <a:gs pos="30000">
                    <a:schemeClr val="tx1"/>
                  </a:gs>
                </a:gsLst>
                <a:lin ang="5400000" scaled="0"/>
              </a:gradFill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7" t="12728" r="47803" b="29271"/>
          <a:stretch/>
        </p:blipFill>
        <p:spPr bwMode="auto">
          <a:xfrm>
            <a:off x="4040934" y="1747614"/>
            <a:ext cx="4556653" cy="2237696"/>
          </a:xfrm>
          <a:prstGeom prst="rect">
            <a:avLst/>
          </a:prstGeom>
          <a:noFill/>
          <a:ln w="9525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5775408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649" y="295274"/>
            <a:ext cx="9206411" cy="569387"/>
          </a:xfrm>
        </p:spPr>
        <p:txBody>
          <a:bodyPr/>
          <a:lstStyle/>
          <a:p>
            <a:pPr fontAlgn="ctr"/>
            <a:r>
              <a:rPr lang="en-US" sz="4000" dirty="0"/>
              <a:t>g</a:t>
            </a:r>
            <a:r>
              <a:rPr lang="en-US" sz="4000" dirty="0" smtClean="0"/>
              <a:t>et a world view of how you’re trending</a:t>
            </a:r>
            <a:endParaRPr lang="en-US" sz="4000" dirty="0"/>
          </a:p>
        </p:txBody>
      </p:sp>
      <p:sp>
        <p:nvSpPr>
          <p:cNvPr id="4" name="Rectangle 3"/>
          <p:cNvSpPr/>
          <p:nvPr/>
        </p:nvSpPr>
        <p:spPr>
          <a:xfrm>
            <a:off x="454396" y="1255439"/>
            <a:ext cx="2566612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1400" dirty="0" smtClean="0">
              <a:gradFill>
                <a:gsLst>
                  <a:gs pos="2917">
                    <a:schemeClr val="tx1"/>
                  </a:gs>
                  <a:gs pos="30000">
                    <a:schemeClr val="tx1"/>
                  </a:gs>
                </a:gsLst>
                <a:lin ang="5400000" scaled="0"/>
              </a:gradFill>
            </a:endParaRPr>
          </a:p>
          <a:p>
            <a:r>
              <a:rPr lang="en-US" sz="1400" dirty="0" smtClean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Use the map view to see what’s trending in one area or to see the places where you might be able to expand  your business efforts.</a:t>
            </a:r>
          </a:p>
          <a:p>
            <a:endParaRPr lang="en-US" sz="1400" dirty="0">
              <a:gradFill>
                <a:gsLst>
                  <a:gs pos="2917">
                    <a:schemeClr val="tx1"/>
                  </a:gs>
                  <a:gs pos="30000">
                    <a:schemeClr val="tx1"/>
                  </a:gs>
                </a:gsLst>
                <a:lin ang="5400000" scaled="0"/>
              </a:gradFill>
            </a:endParaRPr>
          </a:p>
          <a:p>
            <a:r>
              <a:rPr lang="en-US" sz="1400" dirty="0" smtClean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The </a:t>
            </a:r>
            <a:r>
              <a:rPr lang="en-US" sz="14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larger the bubble, the more </a:t>
            </a:r>
            <a:r>
              <a:rPr lang="en-US" sz="1400" dirty="0" smtClean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posts from </a:t>
            </a:r>
            <a:r>
              <a:rPr lang="en-US" sz="1400" dirty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that </a:t>
            </a:r>
            <a:r>
              <a:rPr lang="en-US" sz="1400" dirty="0" smtClean="0">
                <a:gradFill>
                  <a:gsLst>
                    <a:gs pos="2917">
                      <a:schemeClr val="tx1"/>
                    </a:gs>
                    <a:gs pos="30000">
                      <a:schemeClr val="tx1"/>
                    </a:gs>
                  </a:gsLst>
                  <a:lin ang="5400000" scaled="0"/>
                </a:gradFill>
              </a:rPr>
              <a:t>location</a:t>
            </a:r>
            <a:r>
              <a:rPr lang="en-US" dirty="0" smtClean="0"/>
              <a:t>. </a:t>
            </a:r>
          </a:p>
          <a:p>
            <a:endParaRPr lang="en-US" sz="1400" dirty="0">
              <a:gradFill>
                <a:gsLst>
                  <a:gs pos="2917">
                    <a:schemeClr val="tx1"/>
                  </a:gs>
                  <a:gs pos="30000">
                    <a:schemeClr val="tx1"/>
                  </a:gs>
                </a:gsLst>
                <a:lin ang="5400000" scaled="0"/>
              </a:gradFill>
            </a:endParaRPr>
          </a:p>
          <a:p>
            <a:endParaRPr lang="en-US" sz="1400" dirty="0">
              <a:gradFill>
                <a:gsLst>
                  <a:gs pos="2917">
                    <a:schemeClr val="tx1"/>
                  </a:gs>
                  <a:gs pos="30000">
                    <a:schemeClr val="tx1"/>
                  </a:gs>
                </a:gsLst>
                <a:lin ang="5400000" scaled="0"/>
              </a:gra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79" t="26881" r="29305" b="7991"/>
          <a:stretch/>
        </p:blipFill>
        <p:spPr bwMode="auto">
          <a:xfrm>
            <a:off x="3278739" y="1386075"/>
            <a:ext cx="5911932" cy="3908224"/>
          </a:xfrm>
          <a:prstGeom prst="rect">
            <a:avLst/>
          </a:prstGeom>
          <a:noFill/>
          <a:ln w="9525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384239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649" y="295274"/>
            <a:ext cx="9499442" cy="1107996"/>
          </a:xfrm>
        </p:spPr>
        <p:txBody>
          <a:bodyPr/>
          <a:lstStyle/>
          <a:p>
            <a:pPr defTabSz="685614">
              <a:spcBef>
                <a:spcPts val="600"/>
              </a:spcBef>
            </a:pPr>
            <a:r>
              <a:rPr lang="en-US" sz="4000" dirty="0">
                <a:solidFill>
                  <a:srgbClr val="292929"/>
                </a:solidFill>
                <a:ea typeface="Segoe UI" pitchFamily="34" charset="0"/>
                <a:cs typeface="Segoe UI Light" panose="020B0502040204020203" pitchFamily="34" charset="0"/>
              </a:rPr>
              <a:t>r</a:t>
            </a:r>
            <a:r>
              <a:rPr lang="en-US" sz="4000" dirty="0" smtClean="0">
                <a:solidFill>
                  <a:srgbClr val="292929"/>
                </a:solidFill>
                <a:ea typeface="Segoe UI" pitchFamily="34" charset="0"/>
                <a:cs typeface="Segoe UI Light" panose="020B0502040204020203" pitchFamily="34" charset="0"/>
              </a:rPr>
              <a:t>espond quickly to customer posts </a:t>
            </a:r>
            <a:br>
              <a:rPr lang="en-US" sz="4000" dirty="0" smtClean="0">
                <a:solidFill>
                  <a:srgbClr val="292929"/>
                </a:solidFill>
                <a:ea typeface="Segoe UI" pitchFamily="34" charset="0"/>
                <a:cs typeface="Segoe UI Light" panose="020B0502040204020203" pitchFamily="34" charset="0"/>
              </a:rPr>
            </a:br>
            <a:endParaRPr lang="en-US" sz="4000" dirty="0">
              <a:solidFill>
                <a:srgbClr val="292929"/>
              </a:solidFill>
              <a:ea typeface="Segoe UI" pitchFamily="34" charset="0"/>
              <a:cs typeface="Segoe UI Light" panose="020B0502040204020203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12695" y="1672462"/>
            <a:ext cx="3144905" cy="25730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614">
              <a:lnSpc>
                <a:spcPct val="90000"/>
              </a:lnSpc>
              <a:spcBef>
                <a:spcPts val="600"/>
              </a:spcBef>
            </a:pPr>
            <a:r>
              <a:rPr lang="en-US" sz="1400" dirty="0" smtClean="0">
                <a:solidFill>
                  <a:srgbClr val="292929"/>
                </a:solidFill>
                <a:ea typeface="Segoe UI" pitchFamily="34" charset="0"/>
                <a:cs typeface="Segoe UI Light" panose="020B0502040204020203" pitchFamily="34" charset="0"/>
              </a:rPr>
              <a:t>Maximize your chance of winning customers by staying on top of their needs.</a:t>
            </a:r>
          </a:p>
          <a:p>
            <a:pPr defTabSz="685614">
              <a:lnSpc>
                <a:spcPct val="90000"/>
              </a:lnSpc>
              <a:spcBef>
                <a:spcPts val="600"/>
              </a:spcBef>
            </a:pPr>
            <a:r>
              <a:rPr lang="en-US" sz="1400" dirty="0" smtClean="0">
                <a:solidFill>
                  <a:srgbClr val="292929"/>
                </a:solidFill>
                <a:ea typeface="Segoe UI" pitchFamily="34" charset="0"/>
                <a:cs typeface="Segoe UI Light" panose="020B0502040204020203" pitchFamily="34" charset="0"/>
              </a:rPr>
              <a:t>Let’s say you’re running a special offer on one of your products. A prospect received the offer, and has posted a question about it on Twitter.</a:t>
            </a:r>
          </a:p>
          <a:p>
            <a:pPr defTabSz="685614">
              <a:lnSpc>
                <a:spcPct val="90000"/>
              </a:lnSpc>
              <a:spcBef>
                <a:spcPts val="600"/>
              </a:spcBef>
            </a:pPr>
            <a:r>
              <a:rPr lang="en-US" sz="1400" dirty="0" smtClean="0">
                <a:solidFill>
                  <a:srgbClr val="292929"/>
                </a:solidFill>
                <a:ea typeface="Segoe UI" pitchFamily="34" charset="0"/>
                <a:cs typeface="Segoe UI Light" panose="020B0502040204020203" pitchFamily="34" charset="0"/>
              </a:rPr>
              <a:t>With Microsoft Social Listening, you can click a post to go straight to it, answer the question, and improve your chances of winning the business.</a:t>
            </a:r>
            <a:endParaRPr lang="en-US" sz="1400" dirty="0">
              <a:solidFill>
                <a:srgbClr val="292929"/>
              </a:solidFill>
              <a:ea typeface="Segoe UI" pitchFamily="34" charset="0"/>
              <a:cs typeface="Segoe UI Light" panose="020B0502040204020203" pitchFamily="34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7" t="12728" r="47803" b="29271"/>
          <a:stretch/>
        </p:blipFill>
        <p:spPr bwMode="auto">
          <a:xfrm>
            <a:off x="4354442" y="1672462"/>
            <a:ext cx="4556653" cy="2237696"/>
          </a:xfrm>
          <a:prstGeom prst="rect">
            <a:avLst/>
          </a:prstGeom>
          <a:noFill/>
          <a:ln w="9525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4192101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T_TILE" val="YES"/>
</p:tagLst>
</file>

<file path=ppt/theme/theme1.xml><?xml version="1.0" encoding="utf-8"?>
<a:theme xmlns:a="http://schemas.openxmlformats.org/drawingml/2006/main" name="MicrosoftDyamics_Template_4x3_Light">
  <a:themeElements>
    <a:clrScheme name="Custom 7">
      <a:dk1>
        <a:srgbClr val="292929"/>
      </a:dk1>
      <a:lt1>
        <a:srgbClr val="FFFFFF"/>
      </a:lt1>
      <a:dk2>
        <a:srgbClr val="002050"/>
      </a:dk2>
      <a:lt2>
        <a:srgbClr val="DDDDDD"/>
      </a:lt2>
      <a:accent1>
        <a:srgbClr val="002050"/>
      </a:accent1>
      <a:accent2>
        <a:srgbClr val="00187A"/>
      </a:accent2>
      <a:accent3>
        <a:srgbClr val="BAD80A"/>
      </a:accent3>
      <a:accent4>
        <a:srgbClr val="7FBA00"/>
      </a:accent4>
      <a:accent5>
        <a:srgbClr val="FF8C00"/>
      </a:accent5>
      <a:accent6>
        <a:srgbClr val="EB3C00"/>
      </a:accent6>
      <a:hlink>
        <a:srgbClr val="002050"/>
      </a:hlink>
      <a:folHlink>
        <a:srgbClr val="002050"/>
      </a:folHlink>
    </a:clrScheme>
    <a:fontScheme name="Custom 1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defTabSz="932472" fontAlgn="base">
          <a:lnSpc>
            <a:spcPct val="90000"/>
          </a:lnSpc>
          <a:spcBef>
            <a:spcPct val="0"/>
          </a:spcBef>
          <a:spcAft>
            <a:spcPct val="0"/>
          </a:spcAft>
          <a:defRPr dirty="0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 w="28575">
          <a:headEnd type="none"/>
          <a:tailEnd type="triangle"/>
        </a:ln>
      </a:spPr>
      <a:bodyPr/>
      <a:lstStyle/>
      <a:style>
        <a:lnRef idx="1">
          <a:schemeClr val="accent5"/>
        </a:lnRef>
        <a:fillRef idx="0">
          <a:schemeClr val="accent5"/>
        </a:fillRef>
        <a:effectRef idx="0">
          <a:schemeClr val="accent5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MicrosoftDyamics_Template_4x3_Light">
  <a:themeElements>
    <a:clrScheme name="Custom 2">
      <a:dk1>
        <a:srgbClr val="292929"/>
      </a:dk1>
      <a:lt1>
        <a:srgbClr val="FFFFFF"/>
      </a:lt1>
      <a:dk2>
        <a:srgbClr val="002050"/>
      </a:dk2>
      <a:lt2>
        <a:srgbClr val="DDDDDD"/>
      </a:lt2>
      <a:accent1>
        <a:srgbClr val="002050"/>
      </a:accent1>
      <a:accent2>
        <a:srgbClr val="00187A"/>
      </a:accent2>
      <a:accent3>
        <a:srgbClr val="BAD80A"/>
      </a:accent3>
      <a:accent4>
        <a:srgbClr val="7FBA00"/>
      </a:accent4>
      <a:accent5>
        <a:srgbClr val="FF8C00"/>
      </a:accent5>
      <a:accent6>
        <a:srgbClr val="EB3C00"/>
      </a:accent6>
      <a:hlink>
        <a:srgbClr val="FFFFFF"/>
      </a:hlink>
      <a:folHlink>
        <a:srgbClr val="292929"/>
      </a:folHlink>
    </a:clrScheme>
    <a:fontScheme name="Custom 1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defTabSz="932472" fontAlgn="base">
          <a:lnSpc>
            <a:spcPct val="90000"/>
          </a:lnSpc>
          <a:spcBef>
            <a:spcPct val="0"/>
          </a:spcBef>
          <a:spcAft>
            <a:spcPct val="0"/>
          </a:spcAft>
          <a:defRPr dirty="0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 w="28575">
          <a:headEnd type="none"/>
          <a:tailEnd type="triangle"/>
        </a:ln>
      </a:spPr>
      <a:bodyPr/>
      <a:lstStyle/>
      <a:style>
        <a:lnRef idx="1">
          <a:schemeClr val="accent5"/>
        </a:lnRef>
        <a:fillRef idx="0">
          <a:schemeClr val="accent5"/>
        </a:fillRef>
        <a:effectRef idx="0">
          <a:schemeClr val="accent5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MicrosoftDyamics_Template_4x3_Light</Template>
  <TotalTime>0</TotalTime>
  <Words>1542</Words>
  <Application>Microsoft Office PowerPoint</Application>
  <PresentationFormat>Custom</PresentationFormat>
  <Paragraphs>250</Paragraphs>
  <Slides>28</Slides>
  <Notes>26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28</vt:i4>
      </vt:variant>
    </vt:vector>
  </HeadingPairs>
  <TitlesOfParts>
    <vt:vector size="31" baseType="lpstr">
      <vt:lpstr>MicrosoftDyamics_Template_4x3_Light</vt:lpstr>
      <vt:lpstr>Custom Design</vt:lpstr>
      <vt:lpstr>1_MicrosoftDyamics_Template_4x3_Light</vt:lpstr>
      <vt:lpstr>Introducing Microsoft Social Listening</vt:lpstr>
      <vt:lpstr>leverage social to grow your business</vt:lpstr>
      <vt:lpstr>understand the social conversation</vt:lpstr>
      <vt:lpstr>how Social Listening works</vt:lpstr>
      <vt:lpstr>gain a true understanding of people’s sentiment</vt:lpstr>
      <vt:lpstr>reply to tweets about your products  and services</vt:lpstr>
      <vt:lpstr>set up alerts on posts and trends you care about</vt:lpstr>
      <vt:lpstr>get a world view of how you’re trending</vt:lpstr>
      <vt:lpstr>respond quickly to customer posts  </vt:lpstr>
      <vt:lpstr>see how people respond to your campaign with sentiment </vt:lpstr>
      <vt:lpstr>stay on top of your competitors</vt:lpstr>
      <vt:lpstr>handle customer issues before they escalate</vt:lpstr>
      <vt:lpstr>gallery of Social Listening charts</vt:lpstr>
      <vt:lpstr>get a quick summary of posts</vt:lpstr>
      <vt:lpstr>compare social channels</vt:lpstr>
      <vt:lpstr>check the daily buzz</vt:lpstr>
      <vt:lpstr>see how the buzz is trending</vt:lpstr>
      <vt:lpstr>compare where posts are coming from</vt:lpstr>
      <vt:lpstr>compare the number of positive, negative, or neutral posts</vt:lpstr>
      <vt:lpstr>see the top 5 languages with the most posts</vt:lpstr>
      <vt:lpstr>see peaks and valleys in volume over time</vt:lpstr>
      <vt:lpstr>see when changes in sentiment occurred</vt:lpstr>
      <vt:lpstr>see how sentiment varies among sources</vt:lpstr>
      <vt:lpstr>compare the number of positive and negative posts</vt:lpstr>
      <vt:lpstr>read public posts</vt:lpstr>
      <vt:lpstr>see key influencers</vt:lpstr>
      <vt:lpstr>More resources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2014-06-05T23:29:41Z</dcterms:created>
  <dcterms:modified xsi:type="dcterms:W3CDTF">2014-11-25T21:56:38Z</dcterms:modified>
</cp:coreProperties>
</file>