
<file path=[Content_Types].xml><?xml version="1.0" encoding="utf-8"?>
<Types xmlns="http://schemas.openxmlformats.org/package/2006/content-types">
  <Default Extension="bin" ContentType="image/png"/>
  <Default Extension="png" ContentType="image/png"/>
  <Default Extension="emf" ContentType="image/x-emf"/>
  <Default Extension="jpeg" ContentType="image/jpeg"/>
  <Default Extension="rels" ContentType="application/vnd.openxmlformats-package.relationships+xml"/>
  <Default Extension="xml" ContentType="application/xml"/>
  <Default Extension="wdp" ContentType="image/vnd.ms-photo"/>
  <Default Extension="vml" ContentType="application/vnd.openxmlformats-officedocument.vmlDrawin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media/image2.bin" ContentType="image/jpeg"/>
  <Override PartName="/ppt/media/image5.bin" ContentType="image/jpeg"/>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15.xml" ContentType="application/vnd.openxmlformats-officedocument.presentationml.notesSlide+xml"/>
  <Override PartName="/ppt/embeddings/oleObject1.bin" ContentType="application/vnd.openxmlformats-officedocument.oleObject"/>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60"/>
  </p:notesMasterIdLst>
  <p:sldIdLst>
    <p:sldId id="257" r:id="rId5"/>
    <p:sldId id="331" r:id="rId6"/>
    <p:sldId id="328" r:id="rId7"/>
    <p:sldId id="259" r:id="rId8"/>
    <p:sldId id="293" r:id="rId9"/>
    <p:sldId id="332" r:id="rId10"/>
    <p:sldId id="266" r:id="rId11"/>
    <p:sldId id="327" r:id="rId12"/>
    <p:sldId id="267" r:id="rId13"/>
    <p:sldId id="268" r:id="rId14"/>
    <p:sldId id="269" r:id="rId15"/>
    <p:sldId id="270" r:id="rId16"/>
    <p:sldId id="271" r:id="rId17"/>
    <p:sldId id="272" r:id="rId18"/>
    <p:sldId id="273" r:id="rId19"/>
    <p:sldId id="335" r:id="rId20"/>
    <p:sldId id="291" r:id="rId21"/>
    <p:sldId id="292" r:id="rId22"/>
    <p:sldId id="315" r:id="rId23"/>
    <p:sldId id="310" r:id="rId24"/>
    <p:sldId id="276" r:id="rId25"/>
    <p:sldId id="277" r:id="rId26"/>
    <p:sldId id="278" r:id="rId27"/>
    <p:sldId id="321" r:id="rId28"/>
    <p:sldId id="304" r:id="rId29"/>
    <p:sldId id="279" r:id="rId30"/>
    <p:sldId id="280" r:id="rId31"/>
    <p:sldId id="336" r:id="rId32"/>
    <p:sldId id="314" r:id="rId33"/>
    <p:sldId id="316" r:id="rId34"/>
    <p:sldId id="323" r:id="rId35"/>
    <p:sldId id="282" r:id="rId36"/>
    <p:sldId id="283" r:id="rId37"/>
    <p:sldId id="284" r:id="rId38"/>
    <p:sldId id="324" r:id="rId39"/>
    <p:sldId id="286" r:id="rId40"/>
    <p:sldId id="287" r:id="rId41"/>
    <p:sldId id="288" r:id="rId42"/>
    <p:sldId id="289" r:id="rId43"/>
    <p:sldId id="337" r:id="rId44"/>
    <p:sldId id="338" r:id="rId45"/>
    <p:sldId id="294" r:id="rId46"/>
    <p:sldId id="305" r:id="rId47"/>
    <p:sldId id="339" r:id="rId48"/>
    <p:sldId id="295" r:id="rId49"/>
    <p:sldId id="296" r:id="rId50"/>
    <p:sldId id="313" r:id="rId51"/>
    <p:sldId id="297" r:id="rId52"/>
    <p:sldId id="298" r:id="rId53"/>
    <p:sldId id="299" r:id="rId54"/>
    <p:sldId id="300" r:id="rId55"/>
    <p:sldId id="308" r:id="rId56"/>
    <p:sldId id="309" r:id="rId57"/>
    <p:sldId id="311" r:id="rId58"/>
    <p:sldId id="317"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79765" autoAdjust="0"/>
  </p:normalViewPr>
  <p:slideViewPr>
    <p:cSldViewPr snapToGrid="0">
      <p:cViewPr varScale="1">
        <p:scale>
          <a:sx n="69" d="100"/>
          <a:sy n="69" d="100"/>
        </p:scale>
        <p:origin x="1296"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58ECDF5-EB94-4039-B9DE-67E803F33E12}" type="doc">
      <dgm:prSet loTypeId="urn:microsoft.com/office/officeart/2005/8/layout/pyramid2" loCatId="pyramid" qsTypeId="urn:microsoft.com/office/officeart/2005/8/quickstyle/simple1" qsCatId="simple" csTypeId="urn:microsoft.com/office/officeart/2005/8/colors/accent1_2" csCatId="accent1" phldr="1"/>
      <dgm:spPr/>
    </dgm:pt>
    <dgm:pt modelId="{3AF37A6E-F745-457C-89F2-0BE979BB4A34}">
      <dgm:prSet phldrT="[Text]" custT="1"/>
      <dgm:spPr/>
      <dgm:t>
        <a:bodyPr/>
        <a:lstStyle/>
        <a:p>
          <a:r>
            <a:rPr lang="en-US" sz="1400" b="1" dirty="0" smtClean="0"/>
            <a:t>Basic A0-Basic A4: </a:t>
          </a:r>
          <a:r>
            <a:rPr lang="en-US" sz="1400" dirty="0" smtClean="0"/>
            <a:t>1-8 Cores, 768MB – 14GB RAM, 1023GB OS, 20 -240GB Temp Disks Sizes, 1-16 Max Data Disks, 300 IOPS per disk. </a:t>
          </a:r>
          <a:endParaRPr lang="en-US" sz="1400" dirty="0"/>
        </a:p>
      </dgm:t>
    </dgm:pt>
    <dgm:pt modelId="{12075538-5B0A-4B58-B371-2D08D6AB997A}" type="parTrans" cxnId="{0441F4EE-6A6D-4CD6-ADEF-C6AF52BBFE86}">
      <dgm:prSet/>
      <dgm:spPr/>
      <dgm:t>
        <a:bodyPr/>
        <a:lstStyle/>
        <a:p>
          <a:endParaRPr lang="en-US"/>
        </a:p>
      </dgm:t>
    </dgm:pt>
    <dgm:pt modelId="{82DA8E07-8497-45EC-81A8-D20082AB2B9A}" type="sibTrans" cxnId="{0441F4EE-6A6D-4CD6-ADEF-C6AF52BBFE86}">
      <dgm:prSet/>
      <dgm:spPr/>
      <dgm:t>
        <a:bodyPr/>
        <a:lstStyle/>
        <a:p>
          <a:endParaRPr lang="en-US"/>
        </a:p>
      </dgm:t>
    </dgm:pt>
    <dgm:pt modelId="{9FD7C840-8365-4CB9-A1F1-DBBF7E4143C1}">
      <dgm:prSet phldrT="[Text]" custT="1"/>
      <dgm:spPr/>
      <dgm:t>
        <a:bodyPr/>
        <a:lstStyle/>
        <a:p>
          <a:r>
            <a:rPr lang="en-US" sz="1400" b="1" dirty="0" smtClean="0"/>
            <a:t>Standard DS1-DS4 and DS11-DS14 (Premium Storage): </a:t>
          </a:r>
          <a:r>
            <a:rPr lang="en-US" sz="1400" b="0" dirty="0" smtClean="0"/>
            <a:t>1-16 Cores, 3.5GB – 112GB RAM, 1023GB OS, 7-112GB Temp Disks Sizes, 2-32 Max Data Disks, 3200-50000 IOPS per disk. </a:t>
          </a:r>
          <a:endParaRPr lang="en-US" sz="1400" dirty="0"/>
        </a:p>
      </dgm:t>
    </dgm:pt>
    <dgm:pt modelId="{F0DAC8EE-BC5C-4FA3-8DFA-85AFAEE42F6F}" type="parTrans" cxnId="{6EF63B25-B596-47D4-B1AB-98F79511BF6E}">
      <dgm:prSet/>
      <dgm:spPr/>
      <dgm:t>
        <a:bodyPr/>
        <a:lstStyle/>
        <a:p>
          <a:endParaRPr lang="en-US"/>
        </a:p>
      </dgm:t>
    </dgm:pt>
    <dgm:pt modelId="{7E57A2B5-2AB0-4113-A60C-E2B254984D81}" type="sibTrans" cxnId="{6EF63B25-B596-47D4-B1AB-98F79511BF6E}">
      <dgm:prSet/>
      <dgm:spPr/>
      <dgm:t>
        <a:bodyPr/>
        <a:lstStyle/>
        <a:p>
          <a:endParaRPr lang="en-US"/>
        </a:p>
      </dgm:t>
    </dgm:pt>
    <dgm:pt modelId="{D6B58329-CA50-48C6-BEBE-E8C7A9C49BA1}">
      <dgm:prSet phldrT="[Text]" custT="1"/>
      <dgm:spPr/>
      <dgm:t>
        <a:bodyPr/>
        <a:lstStyle/>
        <a:p>
          <a:r>
            <a:rPr lang="en-US" sz="1400" b="1" dirty="0" smtClean="0"/>
            <a:t>Standard G1 – G5 (High Performance): </a:t>
          </a:r>
          <a:r>
            <a:rPr lang="en-US" sz="1400" b="0" dirty="0" smtClean="0"/>
            <a:t>2-32 Cores, 28GB – 448GB RAM, 1023GB OS, 384-6144GB Temp Disks Sizes, 4-64 Max Data Disks, 500 IOPS per disk. </a:t>
          </a:r>
          <a:endParaRPr lang="en-US" sz="1400" dirty="0"/>
        </a:p>
      </dgm:t>
    </dgm:pt>
    <dgm:pt modelId="{27D73568-E943-419C-96AF-FB772C67FD89}" type="parTrans" cxnId="{C8D62C3F-3DE5-4109-8AA0-EF1E2D528587}">
      <dgm:prSet/>
      <dgm:spPr/>
      <dgm:t>
        <a:bodyPr/>
        <a:lstStyle/>
        <a:p>
          <a:endParaRPr lang="en-US"/>
        </a:p>
      </dgm:t>
    </dgm:pt>
    <dgm:pt modelId="{9EB862FB-DF2B-4450-8F17-F2A214E7E2D3}" type="sibTrans" cxnId="{C8D62C3F-3DE5-4109-8AA0-EF1E2D528587}">
      <dgm:prSet/>
      <dgm:spPr/>
      <dgm:t>
        <a:bodyPr/>
        <a:lstStyle/>
        <a:p>
          <a:endParaRPr lang="en-US"/>
        </a:p>
      </dgm:t>
    </dgm:pt>
    <dgm:pt modelId="{6B799E5F-4E65-4C99-837C-ED5BB3045C8A}">
      <dgm:prSet phldrT="[Text]" custT="1"/>
      <dgm:spPr/>
      <dgm:t>
        <a:bodyPr/>
        <a:lstStyle/>
        <a:p>
          <a:r>
            <a:rPr lang="en-US" sz="1400" b="1" dirty="0" smtClean="0"/>
            <a:t>Standard D1-D4 and D11-D14 (High Memory): </a:t>
          </a:r>
          <a:r>
            <a:rPr lang="en-US" sz="1400" b="0" dirty="0" smtClean="0"/>
            <a:t>1-16 Cores, 3.5GB – 112GB RAM, 1023GB OS, 50-800GB Temp Disks Sizes, 2-32 Max Data Disks, 500 IOPS per disk. </a:t>
          </a:r>
          <a:endParaRPr lang="en-US" sz="1400" b="0" dirty="0"/>
        </a:p>
      </dgm:t>
    </dgm:pt>
    <dgm:pt modelId="{539C0626-2470-4DA3-B766-12B8B1B1C03E}" type="sibTrans" cxnId="{A3E0A425-3A83-459E-9EBC-874A98FAB03D}">
      <dgm:prSet/>
      <dgm:spPr/>
      <dgm:t>
        <a:bodyPr/>
        <a:lstStyle/>
        <a:p>
          <a:endParaRPr lang="en-US"/>
        </a:p>
      </dgm:t>
    </dgm:pt>
    <dgm:pt modelId="{AA672FA9-BF59-483B-A26E-09146CF9D6F3}" type="parTrans" cxnId="{A3E0A425-3A83-459E-9EBC-874A98FAB03D}">
      <dgm:prSet/>
      <dgm:spPr/>
      <dgm:t>
        <a:bodyPr/>
        <a:lstStyle/>
        <a:p>
          <a:endParaRPr lang="en-US"/>
        </a:p>
      </dgm:t>
    </dgm:pt>
    <dgm:pt modelId="{72029202-12B2-4A62-9397-EE4ADADEAC6E}">
      <dgm:prSet phldrT="[Text]" custT="1"/>
      <dgm:spPr/>
      <dgm:t>
        <a:bodyPr/>
        <a:lstStyle/>
        <a:p>
          <a:r>
            <a:rPr lang="en-US" sz="1400" b="1" dirty="0" smtClean="0"/>
            <a:t>Standard A0-Standard A11 (Includes Compute Intensive A8-11): </a:t>
          </a:r>
          <a:r>
            <a:rPr lang="en-US" sz="1400" b="0" dirty="0" smtClean="0"/>
            <a:t>1-16 Cores, 768MB – 112GB RAM, 1023GB OS, 20-382GB Temp Disks Sizes, 1-16 Max Data Disks, 500 IOPS per disk. </a:t>
          </a:r>
          <a:endParaRPr lang="en-US" sz="1400" b="1" dirty="0"/>
        </a:p>
      </dgm:t>
    </dgm:pt>
    <dgm:pt modelId="{3131C3D2-586A-4E6F-BE44-F9A87E2FD011}" type="sibTrans" cxnId="{4F19FFBF-4849-473A-877D-DF479E2532F8}">
      <dgm:prSet/>
      <dgm:spPr/>
      <dgm:t>
        <a:bodyPr/>
        <a:lstStyle/>
        <a:p>
          <a:endParaRPr lang="en-US"/>
        </a:p>
      </dgm:t>
    </dgm:pt>
    <dgm:pt modelId="{0BB98805-E8EB-4326-B633-9436ADCA9A33}" type="parTrans" cxnId="{4F19FFBF-4849-473A-877D-DF479E2532F8}">
      <dgm:prSet/>
      <dgm:spPr/>
      <dgm:t>
        <a:bodyPr/>
        <a:lstStyle/>
        <a:p>
          <a:endParaRPr lang="en-US"/>
        </a:p>
      </dgm:t>
    </dgm:pt>
    <dgm:pt modelId="{C19C6425-63EF-41A7-989E-07B1F8AA86B4}" type="pres">
      <dgm:prSet presAssocID="{F58ECDF5-EB94-4039-B9DE-67E803F33E12}" presName="compositeShape" presStyleCnt="0">
        <dgm:presLayoutVars>
          <dgm:dir/>
          <dgm:resizeHandles/>
        </dgm:presLayoutVars>
      </dgm:prSet>
      <dgm:spPr/>
    </dgm:pt>
    <dgm:pt modelId="{5042CDB5-82AB-4CBA-892F-499CA26BC3B5}" type="pres">
      <dgm:prSet presAssocID="{F58ECDF5-EB94-4039-B9DE-67E803F33E12}" presName="pyramid" presStyleLbl="node1" presStyleIdx="0" presStyleCnt="1"/>
      <dgm:spPr/>
    </dgm:pt>
    <dgm:pt modelId="{B21555BA-1362-4A1D-9BA0-EE7C9D5C8D2C}" type="pres">
      <dgm:prSet presAssocID="{F58ECDF5-EB94-4039-B9DE-67E803F33E12}" presName="theList" presStyleCnt="0"/>
      <dgm:spPr/>
    </dgm:pt>
    <dgm:pt modelId="{581F822A-C38C-4E0D-870B-18C4A597F6D7}" type="pres">
      <dgm:prSet presAssocID="{3AF37A6E-F745-457C-89F2-0BE979BB4A34}" presName="aNode" presStyleLbl="fgAcc1" presStyleIdx="0" presStyleCnt="5" custScaleX="355769">
        <dgm:presLayoutVars>
          <dgm:bulletEnabled val="1"/>
        </dgm:presLayoutVars>
      </dgm:prSet>
      <dgm:spPr/>
      <dgm:t>
        <a:bodyPr/>
        <a:lstStyle/>
        <a:p>
          <a:endParaRPr lang="en-US"/>
        </a:p>
      </dgm:t>
    </dgm:pt>
    <dgm:pt modelId="{25CF1A58-4913-4538-AEDD-D25F4B020F15}" type="pres">
      <dgm:prSet presAssocID="{3AF37A6E-F745-457C-89F2-0BE979BB4A34}" presName="aSpace" presStyleCnt="0"/>
      <dgm:spPr/>
    </dgm:pt>
    <dgm:pt modelId="{0B817247-B671-48FE-94FB-A4B8093EAEBC}" type="pres">
      <dgm:prSet presAssocID="{72029202-12B2-4A62-9397-EE4ADADEAC6E}" presName="aNode" presStyleLbl="fgAcc1" presStyleIdx="1" presStyleCnt="5" custScaleX="355769">
        <dgm:presLayoutVars>
          <dgm:bulletEnabled val="1"/>
        </dgm:presLayoutVars>
      </dgm:prSet>
      <dgm:spPr/>
      <dgm:t>
        <a:bodyPr/>
        <a:lstStyle/>
        <a:p>
          <a:endParaRPr lang="en-US"/>
        </a:p>
      </dgm:t>
    </dgm:pt>
    <dgm:pt modelId="{72C6261A-EB49-4D89-B398-3B4892F8C812}" type="pres">
      <dgm:prSet presAssocID="{72029202-12B2-4A62-9397-EE4ADADEAC6E}" presName="aSpace" presStyleCnt="0"/>
      <dgm:spPr/>
    </dgm:pt>
    <dgm:pt modelId="{A61B96C0-4DBE-4A27-807E-3A53AA3DD23B}" type="pres">
      <dgm:prSet presAssocID="{6B799E5F-4E65-4C99-837C-ED5BB3045C8A}" presName="aNode" presStyleLbl="fgAcc1" presStyleIdx="2" presStyleCnt="5" custScaleX="355769" custLinFactNeighborX="0" custLinFactNeighborY="10440">
        <dgm:presLayoutVars>
          <dgm:bulletEnabled val="1"/>
        </dgm:presLayoutVars>
      </dgm:prSet>
      <dgm:spPr/>
      <dgm:t>
        <a:bodyPr/>
        <a:lstStyle/>
        <a:p>
          <a:endParaRPr lang="en-US"/>
        </a:p>
      </dgm:t>
    </dgm:pt>
    <dgm:pt modelId="{0E3CEB8B-1C03-4623-9DB0-8AFFCEC5C604}" type="pres">
      <dgm:prSet presAssocID="{6B799E5F-4E65-4C99-837C-ED5BB3045C8A}" presName="aSpace" presStyleCnt="0"/>
      <dgm:spPr/>
    </dgm:pt>
    <dgm:pt modelId="{A8C96B8C-8158-49D5-9D4C-569EC190C5D6}" type="pres">
      <dgm:prSet presAssocID="{9FD7C840-8365-4CB9-A1F1-DBBF7E4143C1}" presName="aNode" presStyleLbl="fgAcc1" presStyleIdx="3" presStyleCnt="5" custScaleX="355769" custLinFactNeighborX="0" custLinFactNeighborY="-10439">
        <dgm:presLayoutVars>
          <dgm:bulletEnabled val="1"/>
        </dgm:presLayoutVars>
      </dgm:prSet>
      <dgm:spPr/>
      <dgm:t>
        <a:bodyPr/>
        <a:lstStyle/>
        <a:p>
          <a:endParaRPr lang="en-US"/>
        </a:p>
      </dgm:t>
    </dgm:pt>
    <dgm:pt modelId="{81C5FE0D-1494-4B8A-92AD-48DA03E98E84}" type="pres">
      <dgm:prSet presAssocID="{9FD7C840-8365-4CB9-A1F1-DBBF7E4143C1}" presName="aSpace" presStyleCnt="0"/>
      <dgm:spPr/>
    </dgm:pt>
    <dgm:pt modelId="{FEEA5ED0-2810-4347-AB3C-53F159099998}" type="pres">
      <dgm:prSet presAssocID="{D6B58329-CA50-48C6-BEBE-E8C7A9C49BA1}" presName="aNode" presStyleLbl="fgAcc1" presStyleIdx="4" presStyleCnt="5" custScaleX="355769">
        <dgm:presLayoutVars>
          <dgm:bulletEnabled val="1"/>
        </dgm:presLayoutVars>
      </dgm:prSet>
      <dgm:spPr/>
      <dgm:t>
        <a:bodyPr/>
        <a:lstStyle/>
        <a:p>
          <a:endParaRPr lang="en-US"/>
        </a:p>
      </dgm:t>
    </dgm:pt>
    <dgm:pt modelId="{2FF9295E-9CEF-41B0-B4DE-E9EB21A1F3E3}" type="pres">
      <dgm:prSet presAssocID="{D6B58329-CA50-48C6-BEBE-E8C7A9C49BA1}" presName="aSpace" presStyleCnt="0"/>
      <dgm:spPr/>
    </dgm:pt>
  </dgm:ptLst>
  <dgm:cxnLst>
    <dgm:cxn modelId="{6DBCF58C-20C7-4B2B-ACF3-DC897799F30C}" type="presOf" srcId="{3AF37A6E-F745-457C-89F2-0BE979BB4A34}" destId="{581F822A-C38C-4E0D-870B-18C4A597F6D7}" srcOrd="0" destOrd="0" presId="urn:microsoft.com/office/officeart/2005/8/layout/pyramid2"/>
    <dgm:cxn modelId="{0F0EAF4A-B877-49CF-B4CD-FEB09DC98AE3}" type="presOf" srcId="{9FD7C840-8365-4CB9-A1F1-DBBF7E4143C1}" destId="{A8C96B8C-8158-49D5-9D4C-569EC190C5D6}" srcOrd="0" destOrd="0" presId="urn:microsoft.com/office/officeart/2005/8/layout/pyramid2"/>
    <dgm:cxn modelId="{C8D62C3F-3DE5-4109-8AA0-EF1E2D528587}" srcId="{F58ECDF5-EB94-4039-B9DE-67E803F33E12}" destId="{D6B58329-CA50-48C6-BEBE-E8C7A9C49BA1}" srcOrd="4" destOrd="0" parTransId="{27D73568-E943-419C-96AF-FB772C67FD89}" sibTransId="{9EB862FB-DF2B-4450-8F17-F2A214E7E2D3}"/>
    <dgm:cxn modelId="{4F19FFBF-4849-473A-877D-DF479E2532F8}" srcId="{F58ECDF5-EB94-4039-B9DE-67E803F33E12}" destId="{72029202-12B2-4A62-9397-EE4ADADEAC6E}" srcOrd="1" destOrd="0" parTransId="{0BB98805-E8EB-4326-B633-9436ADCA9A33}" sibTransId="{3131C3D2-586A-4E6F-BE44-F9A87E2FD011}"/>
    <dgm:cxn modelId="{0441F4EE-6A6D-4CD6-ADEF-C6AF52BBFE86}" srcId="{F58ECDF5-EB94-4039-B9DE-67E803F33E12}" destId="{3AF37A6E-F745-457C-89F2-0BE979BB4A34}" srcOrd="0" destOrd="0" parTransId="{12075538-5B0A-4B58-B371-2D08D6AB997A}" sibTransId="{82DA8E07-8497-45EC-81A8-D20082AB2B9A}"/>
    <dgm:cxn modelId="{38B9D9A4-554D-4483-A155-1B872DC504AA}" type="presOf" srcId="{72029202-12B2-4A62-9397-EE4ADADEAC6E}" destId="{0B817247-B671-48FE-94FB-A4B8093EAEBC}" srcOrd="0" destOrd="0" presId="urn:microsoft.com/office/officeart/2005/8/layout/pyramid2"/>
    <dgm:cxn modelId="{6EF63B25-B596-47D4-B1AB-98F79511BF6E}" srcId="{F58ECDF5-EB94-4039-B9DE-67E803F33E12}" destId="{9FD7C840-8365-4CB9-A1F1-DBBF7E4143C1}" srcOrd="3" destOrd="0" parTransId="{F0DAC8EE-BC5C-4FA3-8DFA-85AFAEE42F6F}" sibTransId="{7E57A2B5-2AB0-4113-A60C-E2B254984D81}"/>
    <dgm:cxn modelId="{B7B9C54A-2F38-43C3-A8E5-6080E8305A0B}" type="presOf" srcId="{6B799E5F-4E65-4C99-837C-ED5BB3045C8A}" destId="{A61B96C0-4DBE-4A27-807E-3A53AA3DD23B}" srcOrd="0" destOrd="0" presId="urn:microsoft.com/office/officeart/2005/8/layout/pyramid2"/>
    <dgm:cxn modelId="{1EA619D8-0EFE-4C32-9DC4-F18144E67063}" type="presOf" srcId="{D6B58329-CA50-48C6-BEBE-E8C7A9C49BA1}" destId="{FEEA5ED0-2810-4347-AB3C-53F159099998}" srcOrd="0" destOrd="0" presId="urn:microsoft.com/office/officeart/2005/8/layout/pyramid2"/>
    <dgm:cxn modelId="{A3E0A425-3A83-459E-9EBC-874A98FAB03D}" srcId="{F58ECDF5-EB94-4039-B9DE-67E803F33E12}" destId="{6B799E5F-4E65-4C99-837C-ED5BB3045C8A}" srcOrd="2" destOrd="0" parTransId="{AA672FA9-BF59-483B-A26E-09146CF9D6F3}" sibTransId="{539C0626-2470-4DA3-B766-12B8B1B1C03E}"/>
    <dgm:cxn modelId="{3C666286-3EC4-43C2-B5F3-CEB206C12640}" type="presOf" srcId="{F58ECDF5-EB94-4039-B9DE-67E803F33E12}" destId="{C19C6425-63EF-41A7-989E-07B1F8AA86B4}" srcOrd="0" destOrd="0" presId="urn:microsoft.com/office/officeart/2005/8/layout/pyramid2"/>
    <dgm:cxn modelId="{775BA06D-DC68-4181-A8D7-A88DC6E2D8B7}" type="presParOf" srcId="{C19C6425-63EF-41A7-989E-07B1F8AA86B4}" destId="{5042CDB5-82AB-4CBA-892F-499CA26BC3B5}" srcOrd="0" destOrd="0" presId="urn:microsoft.com/office/officeart/2005/8/layout/pyramid2"/>
    <dgm:cxn modelId="{2F36D821-7107-4DFC-A522-7DF8DCB56FCC}" type="presParOf" srcId="{C19C6425-63EF-41A7-989E-07B1F8AA86B4}" destId="{B21555BA-1362-4A1D-9BA0-EE7C9D5C8D2C}" srcOrd="1" destOrd="0" presId="urn:microsoft.com/office/officeart/2005/8/layout/pyramid2"/>
    <dgm:cxn modelId="{DA7D07F9-5C0B-4259-85DB-371D7167A302}" type="presParOf" srcId="{B21555BA-1362-4A1D-9BA0-EE7C9D5C8D2C}" destId="{581F822A-C38C-4E0D-870B-18C4A597F6D7}" srcOrd="0" destOrd="0" presId="urn:microsoft.com/office/officeart/2005/8/layout/pyramid2"/>
    <dgm:cxn modelId="{CEFF4983-2956-426C-8BBD-2728DDBD2CB7}" type="presParOf" srcId="{B21555BA-1362-4A1D-9BA0-EE7C9D5C8D2C}" destId="{25CF1A58-4913-4538-AEDD-D25F4B020F15}" srcOrd="1" destOrd="0" presId="urn:microsoft.com/office/officeart/2005/8/layout/pyramid2"/>
    <dgm:cxn modelId="{F09D089B-E7C3-43ED-AC80-CE13100D74E9}" type="presParOf" srcId="{B21555BA-1362-4A1D-9BA0-EE7C9D5C8D2C}" destId="{0B817247-B671-48FE-94FB-A4B8093EAEBC}" srcOrd="2" destOrd="0" presId="urn:microsoft.com/office/officeart/2005/8/layout/pyramid2"/>
    <dgm:cxn modelId="{9755B174-2AB8-4869-B4DC-6449C2803D9E}" type="presParOf" srcId="{B21555BA-1362-4A1D-9BA0-EE7C9D5C8D2C}" destId="{72C6261A-EB49-4D89-B398-3B4892F8C812}" srcOrd="3" destOrd="0" presId="urn:microsoft.com/office/officeart/2005/8/layout/pyramid2"/>
    <dgm:cxn modelId="{795B1BE7-06C0-48EC-914D-FC6D608EB9C4}" type="presParOf" srcId="{B21555BA-1362-4A1D-9BA0-EE7C9D5C8D2C}" destId="{A61B96C0-4DBE-4A27-807E-3A53AA3DD23B}" srcOrd="4" destOrd="0" presId="urn:microsoft.com/office/officeart/2005/8/layout/pyramid2"/>
    <dgm:cxn modelId="{272C8235-2B5C-4923-B7DE-78282BB67563}" type="presParOf" srcId="{B21555BA-1362-4A1D-9BA0-EE7C9D5C8D2C}" destId="{0E3CEB8B-1C03-4623-9DB0-8AFFCEC5C604}" srcOrd="5" destOrd="0" presId="urn:microsoft.com/office/officeart/2005/8/layout/pyramid2"/>
    <dgm:cxn modelId="{239E3F46-498C-4918-9D3A-8192FCA196BF}" type="presParOf" srcId="{B21555BA-1362-4A1D-9BA0-EE7C9D5C8D2C}" destId="{A8C96B8C-8158-49D5-9D4C-569EC190C5D6}" srcOrd="6" destOrd="0" presId="urn:microsoft.com/office/officeart/2005/8/layout/pyramid2"/>
    <dgm:cxn modelId="{03B7556E-83CD-4C86-A5C3-2BB16714969B}" type="presParOf" srcId="{B21555BA-1362-4A1D-9BA0-EE7C9D5C8D2C}" destId="{81C5FE0D-1494-4B8A-92AD-48DA03E98E84}" srcOrd="7" destOrd="0" presId="urn:microsoft.com/office/officeart/2005/8/layout/pyramid2"/>
    <dgm:cxn modelId="{F40CEDF6-6D10-4E9F-BD31-38F1DEA014C4}" type="presParOf" srcId="{B21555BA-1362-4A1D-9BA0-EE7C9D5C8D2C}" destId="{FEEA5ED0-2810-4347-AB3C-53F159099998}" srcOrd="8" destOrd="0" presId="urn:microsoft.com/office/officeart/2005/8/layout/pyramid2"/>
    <dgm:cxn modelId="{DD932B0C-2FE7-4CDA-9ED8-BDCA25894F34}" type="presParOf" srcId="{B21555BA-1362-4A1D-9BA0-EE7C9D5C8D2C}" destId="{2FF9295E-9CEF-41B0-B4DE-E9EB21A1F3E3}" srcOrd="9" destOrd="0" presId="urn:microsoft.com/office/officeart/2005/8/layout/pyramid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81AF1838-C5CC-4F97-9462-61845A3F064B}"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47127A2D-1614-4251-82D9-F1A22869BBB5}">
      <dgm:prSet phldrT="[Text]"/>
      <dgm:spPr/>
      <dgm:t>
        <a:bodyPr/>
        <a:lstStyle/>
        <a:p>
          <a:r>
            <a:rPr lang="en-US" dirty="0" smtClean="0">
              <a:latin typeface="+mj-lt"/>
            </a:rPr>
            <a:t>Image Families</a:t>
          </a:r>
          <a:endParaRPr lang="en-US" dirty="0">
            <a:latin typeface="+mj-lt"/>
          </a:endParaRPr>
        </a:p>
      </dgm:t>
    </dgm:pt>
    <dgm:pt modelId="{7FB9E4C8-AD9C-41C9-80F1-94F478C71BD9}" type="parTrans" cxnId="{98D07DAC-4411-4769-9B95-4CA5C261A3BB}">
      <dgm:prSet/>
      <dgm:spPr/>
      <dgm:t>
        <a:bodyPr/>
        <a:lstStyle/>
        <a:p>
          <a:endParaRPr lang="en-US">
            <a:latin typeface="+mj-lt"/>
          </a:endParaRPr>
        </a:p>
      </dgm:t>
    </dgm:pt>
    <dgm:pt modelId="{12EF1C2D-5CA7-480F-A8CC-A7BCB57F26EF}" type="sibTrans" cxnId="{98D07DAC-4411-4769-9B95-4CA5C261A3BB}">
      <dgm:prSet/>
      <dgm:spPr/>
      <dgm:t>
        <a:bodyPr/>
        <a:lstStyle/>
        <a:p>
          <a:endParaRPr lang="en-US">
            <a:latin typeface="+mj-lt"/>
          </a:endParaRPr>
        </a:p>
      </dgm:t>
    </dgm:pt>
    <dgm:pt modelId="{F93CA4C2-9FF9-48E8-9964-F095ECD0E612}">
      <dgm:prSet phldrT="[Text]"/>
      <dgm:spPr/>
      <dgm:t>
        <a:bodyPr/>
        <a:lstStyle/>
        <a:p>
          <a:r>
            <a:rPr lang="en-US" dirty="0" smtClean="0">
              <a:latin typeface="+mj-lt"/>
            </a:rPr>
            <a:t>VHDs managed and supported by Microsoft. Some may include pre-installed software and configuration. </a:t>
          </a:r>
          <a:endParaRPr lang="en-US" dirty="0">
            <a:latin typeface="+mj-lt"/>
          </a:endParaRPr>
        </a:p>
      </dgm:t>
    </dgm:pt>
    <dgm:pt modelId="{6116AA84-D66A-4BD0-A51A-049D4790B2B7}" type="parTrans" cxnId="{21C356E8-EFBB-4F32-9EB3-8BBBB4102511}">
      <dgm:prSet/>
      <dgm:spPr/>
      <dgm:t>
        <a:bodyPr/>
        <a:lstStyle/>
        <a:p>
          <a:endParaRPr lang="en-US">
            <a:latin typeface="+mj-lt"/>
          </a:endParaRPr>
        </a:p>
      </dgm:t>
    </dgm:pt>
    <dgm:pt modelId="{8A489F36-4E92-4382-A18E-4085489BA2EE}" type="sibTrans" cxnId="{21C356E8-EFBB-4F32-9EB3-8BBBB4102511}">
      <dgm:prSet/>
      <dgm:spPr/>
      <dgm:t>
        <a:bodyPr/>
        <a:lstStyle/>
        <a:p>
          <a:endParaRPr lang="en-US">
            <a:latin typeface="+mj-lt"/>
          </a:endParaRPr>
        </a:p>
      </dgm:t>
    </dgm:pt>
    <dgm:pt modelId="{B8F7B993-973F-4747-845E-E71339DB5339}">
      <dgm:prSet phldrT="[Text]"/>
      <dgm:spPr/>
      <dgm:t>
        <a:bodyPr/>
        <a:lstStyle/>
        <a:p>
          <a:r>
            <a:rPr lang="en-US" dirty="0" smtClean="0">
              <a:latin typeface="+mj-lt"/>
            </a:rPr>
            <a:t>Partner Images</a:t>
          </a:r>
          <a:endParaRPr lang="en-US" dirty="0">
            <a:latin typeface="+mj-lt"/>
          </a:endParaRPr>
        </a:p>
      </dgm:t>
    </dgm:pt>
    <dgm:pt modelId="{DB421590-2BDD-4B6B-B477-FD9AD7532A2F}" type="parTrans" cxnId="{E0D70B2B-2923-4E8E-9134-5D3C21D6E30B}">
      <dgm:prSet/>
      <dgm:spPr/>
      <dgm:t>
        <a:bodyPr/>
        <a:lstStyle/>
        <a:p>
          <a:endParaRPr lang="en-US">
            <a:latin typeface="+mj-lt"/>
          </a:endParaRPr>
        </a:p>
      </dgm:t>
    </dgm:pt>
    <dgm:pt modelId="{CC267051-989E-41F3-AF44-55D46D2B33C0}" type="sibTrans" cxnId="{E0D70B2B-2923-4E8E-9134-5D3C21D6E30B}">
      <dgm:prSet/>
      <dgm:spPr/>
      <dgm:t>
        <a:bodyPr/>
        <a:lstStyle/>
        <a:p>
          <a:endParaRPr lang="en-US">
            <a:latin typeface="+mj-lt"/>
          </a:endParaRPr>
        </a:p>
      </dgm:t>
    </dgm:pt>
    <dgm:pt modelId="{C39CE0D0-47F0-4069-982B-871EE0F8147E}">
      <dgm:prSet phldrT="[Text]"/>
      <dgm:spPr/>
      <dgm:t>
        <a:bodyPr/>
        <a:lstStyle/>
        <a:p>
          <a:r>
            <a:rPr lang="en-US" dirty="0" smtClean="0">
              <a:latin typeface="+mj-lt"/>
            </a:rPr>
            <a:t>VHDs uploaded by partners for application consumption by the Azure customer. VMs deployed using partner images are not deployed on the same cluster or clusters as other VM workloads. </a:t>
          </a:r>
          <a:endParaRPr lang="en-US" dirty="0">
            <a:latin typeface="+mj-lt"/>
          </a:endParaRPr>
        </a:p>
      </dgm:t>
    </dgm:pt>
    <dgm:pt modelId="{6FC5231F-D990-4A1E-9B02-07923A1D0DB1}" type="parTrans" cxnId="{5C3E001B-9204-442F-AAA5-BC8037C14A52}">
      <dgm:prSet/>
      <dgm:spPr/>
      <dgm:t>
        <a:bodyPr/>
        <a:lstStyle/>
        <a:p>
          <a:endParaRPr lang="en-US">
            <a:latin typeface="+mj-lt"/>
          </a:endParaRPr>
        </a:p>
      </dgm:t>
    </dgm:pt>
    <dgm:pt modelId="{37651D46-8171-470F-B457-F31D1AB12874}" type="sibTrans" cxnId="{5C3E001B-9204-442F-AAA5-BC8037C14A52}">
      <dgm:prSet/>
      <dgm:spPr/>
      <dgm:t>
        <a:bodyPr/>
        <a:lstStyle/>
        <a:p>
          <a:endParaRPr lang="en-US">
            <a:latin typeface="+mj-lt"/>
          </a:endParaRPr>
        </a:p>
      </dgm:t>
    </dgm:pt>
    <dgm:pt modelId="{345F340E-F41A-458E-8E73-1F66068E2711}">
      <dgm:prSet phldrT="[Text]"/>
      <dgm:spPr/>
      <dgm:t>
        <a:bodyPr/>
        <a:lstStyle/>
        <a:p>
          <a:r>
            <a:rPr lang="en-US" dirty="0" smtClean="0">
              <a:latin typeface="+mj-lt"/>
            </a:rPr>
            <a:t>Latest Images</a:t>
          </a:r>
          <a:endParaRPr lang="en-US" dirty="0">
            <a:latin typeface="+mj-lt"/>
          </a:endParaRPr>
        </a:p>
      </dgm:t>
    </dgm:pt>
    <dgm:pt modelId="{A2F27740-D7D8-4262-BBEF-B04FF57F4350}" type="parTrans" cxnId="{B70FACB2-B101-493D-8BD0-4EF262520CC8}">
      <dgm:prSet/>
      <dgm:spPr/>
      <dgm:t>
        <a:bodyPr/>
        <a:lstStyle/>
        <a:p>
          <a:endParaRPr lang="en-US">
            <a:latin typeface="+mj-lt"/>
          </a:endParaRPr>
        </a:p>
      </dgm:t>
    </dgm:pt>
    <dgm:pt modelId="{26E2E6CE-F64A-4950-BE23-D06D437B18BD}" type="sibTrans" cxnId="{B70FACB2-B101-493D-8BD0-4EF262520CC8}">
      <dgm:prSet/>
      <dgm:spPr/>
      <dgm:t>
        <a:bodyPr/>
        <a:lstStyle/>
        <a:p>
          <a:endParaRPr lang="en-US">
            <a:latin typeface="+mj-lt"/>
          </a:endParaRPr>
        </a:p>
      </dgm:t>
    </dgm:pt>
    <dgm:pt modelId="{C1C47CF3-C94E-44D8-9686-7DD711A83334}">
      <dgm:prSet phldrT="[Text]"/>
      <dgm:spPr/>
      <dgm:t>
        <a:bodyPr/>
        <a:lstStyle/>
        <a:p>
          <a:r>
            <a:rPr lang="en-US" dirty="0" smtClean="0">
              <a:latin typeface="+mj-lt"/>
            </a:rPr>
            <a:t>Images are kept as versions in Azure. Typically, you would want to choose the latest image.</a:t>
          </a:r>
          <a:endParaRPr lang="en-US" dirty="0">
            <a:latin typeface="+mj-lt"/>
          </a:endParaRPr>
        </a:p>
      </dgm:t>
    </dgm:pt>
    <dgm:pt modelId="{BE690F99-9CE0-4855-BB3A-70B19CA2F442}" type="parTrans" cxnId="{FA750576-B010-43C6-BEE7-0570BC798B1A}">
      <dgm:prSet/>
      <dgm:spPr/>
      <dgm:t>
        <a:bodyPr/>
        <a:lstStyle/>
        <a:p>
          <a:endParaRPr lang="en-US">
            <a:latin typeface="+mj-lt"/>
          </a:endParaRPr>
        </a:p>
      </dgm:t>
    </dgm:pt>
    <dgm:pt modelId="{32D28D01-688B-4E29-B9C2-C736ACFBA6A0}" type="sibTrans" cxnId="{FA750576-B010-43C6-BEE7-0570BC798B1A}">
      <dgm:prSet/>
      <dgm:spPr/>
      <dgm:t>
        <a:bodyPr/>
        <a:lstStyle/>
        <a:p>
          <a:endParaRPr lang="en-US">
            <a:latin typeface="+mj-lt"/>
          </a:endParaRPr>
        </a:p>
      </dgm:t>
    </dgm:pt>
    <dgm:pt modelId="{E199BBCC-1D7A-4E72-802E-254E184F639F}">
      <dgm:prSet phldrT="[Text]"/>
      <dgm:spPr/>
      <dgm:t>
        <a:bodyPr/>
        <a:lstStyle/>
        <a:p>
          <a:r>
            <a:rPr lang="en-US" dirty="0" smtClean="0">
              <a:latin typeface="+mj-lt"/>
            </a:rPr>
            <a:t>Customized Images</a:t>
          </a:r>
          <a:endParaRPr lang="en-US" dirty="0">
            <a:latin typeface="+mj-lt"/>
          </a:endParaRPr>
        </a:p>
      </dgm:t>
    </dgm:pt>
    <dgm:pt modelId="{9C195BE5-8249-42BC-8DE3-DC2823BF7889}" type="parTrans" cxnId="{FD02973F-3C45-4454-81AA-685646F966C6}">
      <dgm:prSet/>
      <dgm:spPr/>
      <dgm:t>
        <a:bodyPr/>
        <a:lstStyle/>
        <a:p>
          <a:endParaRPr lang="en-US">
            <a:latin typeface="+mj-lt"/>
          </a:endParaRPr>
        </a:p>
      </dgm:t>
    </dgm:pt>
    <dgm:pt modelId="{8D0C8DF2-F114-46BF-B714-B113D84B95B6}" type="sibTrans" cxnId="{FD02973F-3C45-4454-81AA-685646F966C6}">
      <dgm:prSet/>
      <dgm:spPr/>
      <dgm:t>
        <a:bodyPr/>
        <a:lstStyle/>
        <a:p>
          <a:endParaRPr lang="en-US">
            <a:latin typeface="+mj-lt"/>
          </a:endParaRPr>
        </a:p>
      </dgm:t>
    </dgm:pt>
    <dgm:pt modelId="{EC5D52D1-852E-4412-842E-32B03F625407}">
      <dgm:prSet phldrT="[Text]"/>
      <dgm:spPr/>
      <dgm:t>
        <a:bodyPr/>
        <a:lstStyle/>
        <a:p>
          <a:r>
            <a:rPr lang="en-US" dirty="0" smtClean="0">
              <a:latin typeface="+mj-lt"/>
            </a:rPr>
            <a:t>Customer uploaded VHDs to leverage their own images. This is due to internal security, standard costs, and licensing scenarios. </a:t>
          </a:r>
          <a:endParaRPr lang="en-US" dirty="0">
            <a:latin typeface="+mj-lt"/>
          </a:endParaRPr>
        </a:p>
      </dgm:t>
    </dgm:pt>
    <dgm:pt modelId="{ED2AAEED-59AA-4E57-9208-3DED60756336}" type="parTrans" cxnId="{E2AEB8D9-FFED-4F42-839B-281E27BA008D}">
      <dgm:prSet/>
      <dgm:spPr/>
      <dgm:t>
        <a:bodyPr/>
        <a:lstStyle/>
        <a:p>
          <a:endParaRPr lang="en-US">
            <a:latin typeface="+mj-lt"/>
          </a:endParaRPr>
        </a:p>
      </dgm:t>
    </dgm:pt>
    <dgm:pt modelId="{28FC7178-624B-4021-9F7E-B366C740A34C}" type="sibTrans" cxnId="{E2AEB8D9-FFED-4F42-839B-281E27BA008D}">
      <dgm:prSet/>
      <dgm:spPr/>
      <dgm:t>
        <a:bodyPr/>
        <a:lstStyle/>
        <a:p>
          <a:endParaRPr lang="en-US">
            <a:latin typeface="+mj-lt"/>
          </a:endParaRPr>
        </a:p>
      </dgm:t>
    </dgm:pt>
    <dgm:pt modelId="{8CEB0025-E520-4B48-B139-D05E7CA8595A}" type="pres">
      <dgm:prSet presAssocID="{81AF1838-C5CC-4F97-9462-61845A3F064B}" presName="Name0" presStyleCnt="0">
        <dgm:presLayoutVars>
          <dgm:dir/>
          <dgm:animLvl val="lvl"/>
          <dgm:resizeHandles val="exact"/>
        </dgm:presLayoutVars>
      </dgm:prSet>
      <dgm:spPr/>
      <dgm:t>
        <a:bodyPr/>
        <a:lstStyle/>
        <a:p>
          <a:endParaRPr lang="en-US"/>
        </a:p>
      </dgm:t>
    </dgm:pt>
    <dgm:pt modelId="{9BAA54A2-720C-48B1-848E-0C1B9A23C299}" type="pres">
      <dgm:prSet presAssocID="{47127A2D-1614-4251-82D9-F1A22869BBB5}" presName="linNode" presStyleCnt="0"/>
      <dgm:spPr/>
    </dgm:pt>
    <dgm:pt modelId="{EC6F1AA0-2ADA-41BF-B9C7-9C84064123F2}" type="pres">
      <dgm:prSet presAssocID="{47127A2D-1614-4251-82D9-F1A22869BBB5}" presName="parTx" presStyleLbl="revTx" presStyleIdx="0" presStyleCnt="4">
        <dgm:presLayoutVars>
          <dgm:chMax val="1"/>
          <dgm:bulletEnabled val="1"/>
        </dgm:presLayoutVars>
      </dgm:prSet>
      <dgm:spPr/>
      <dgm:t>
        <a:bodyPr/>
        <a:lstStyle/>
        <a:p>
          <a:endParaRPr lang="en-US"/>
        </a:p>
      </dgm:t>
    </dgm:pt>
    <dgm:pt modelId="{D4F7CA77-DFAF-45CB-ABD2-97A8F01ACD75}" type="pres">
      <dgm:prSet presAssocID="{47127A2D-1614-4251-82D9-F1A22869BBB5}" presName="bracket" presStyleLbl="parChTrans1D1" presStyleIdx="0" presStyleCnt="4"/>
      <dgm:spPr/>
    </dgm:pt>
    <dgm:pt modelId="{A8BABA9E-14F7-4DCD-8334-E2B498DF3883}" type="pres">
      <dgm:prSet presAssocID="{47127A2D-1614-4251-82D9-F1A22869BBB5}" presName="spH" presStyleCnt="0"/>
      <dgm:spPr/>
    </dgm:pt>
    <dgm:pt modelId="{D1BA6EEF-BB6F-464D-ADE3-715ABBEBFB5E}" type="pres">
      <dgm:prSet presAssocID="{47127A2D-1614-4251-82D9-F1A22869BBB5}" presName="desTx" presStyleLbl="node1" presStyleIdx="0" presStyleCnt="4">
        <dgm:presLayoutVars>
          <dgm:bulletEnabled val="1"/>
        </dgm:presLayoutVars>
      </dgm:prSet>
      <dgm:spPr/>
      <dgm:t>
        <a:bodyPr/>
        <a:lstStyle/>
        <a:p>
          <a:endParaRPr lang="en-US"/>
        </a:p>
      </dgm:t>
    </dgm:pt>
    <dgm:pt modelId="{23DE629E-6665-43F8-B147-9FBBCF6D6B41}" type="pres">
      <dgm:prSet presAssocID="{12EF1C2D-5CA7-480F-A8CC-A7BCB57F26EF}" presName="spV" presStyleCnt="0"/>
      <dgm:spPr/>
    </dgm:pt>
    <dgm:pt modelId="{6167BE7C-E3F7-46BA-9C8F-A121D565BA8F}" type="pres">
      <dgm:prSet presAssocID="{B8F7B993-973F-4747-845E-E71339DB5339}" presName="linNode" presStyleCnt="0"/>
      <dgm:spPr/>
    </dgm:pt>
    <dgm:pt modelId="{98DE35D3-4000-43EB-94D0-C18A89259E40}" type="pres">
      <dgm:prSet presAssocID="{B8F7B993-973F-4747-845E-E71339DB5339}" presName="parTx" presStyleLbl="revTx" presStyleIdx="1" presStyleCnt="4">
        <dgm:presLayoutVars>
          <dgm:chMax val="1"/>
          <dgm:bulletEnabled val="1"/>
        </dgm:presLayoutVars>
      </dgm:prSet>
      <dgm:spPr/>
      <dgm:t>
        <a:bodyPr/>
        <a:lstStyle/>
        <a:p>
          <a:endParaRPr lang="en-US"/>
        </a:p>
      </dgm:t>
    </dgm:pt>
    <dgm:pt modelId="{4F92CA34-CFF7-4B62-AC12-9219960218FF}" type="pres">
      <dgm:prSet presAssocID="{B8F7B993-973F-4747-845E-E71339DB5339}" presName="bracket" presStyleLbl="parChTrans1D1" presStyleIdx="1" presStyleCnt="4"/>
      <dgm:spPr/>
    </dgm:pt>
    <dgm:pt modelId="{F6897397-236E-4CC3-A0E0-62044CEABBC4}" type="pres">
      <dgm:prSet presAssocID="{B8F7B993-973F-4747-845E-E71339DB5339}" presName="spH" presStyleCnt="0"/>
      <dgm:spPr/>
    </dgm:pt>
    <dgm:pt modelId="{AB01809A-9F3A-42FD-9327-EE96E0EEAC4F}" type="pres">
      <dgm:prSet presAssocID="{B8F7B993-973F-4747-845E-E71339DB5339}" presName="desTx" presStyleLbl="node1" presStyleIdx="1" presStyleCnt="4">
        <dgm:presLayoutVars>
          <dgm:bulletEnabled val="1"/>
        </dgm:presLayoutVars>
      </dgm:prSet>
      <dgm:spPr/>
      <dgm:t>
        <a:bodyPr/>
        <a:lstStyle/>
        <a:p>
          <a:endParaRPr lang="en-US"/>
        </a:p>
      </dgm:t>
    </dgm:pt>
    <dgm:pt modelId="{96A33D48-79F9-40B6-B6CC-B886C77B4839}" type="pres">
      <dgm:prSet presAssocID="{CC267051-989E-41F3-AF44-55D46D2B33C0}" presName="spV" presStyleCnt="0"/>
      <dgm:spPr/>
    </dgm:pt>
    <dgm:pt modelId="{E1C2D622-0513-47CF-A90F-93C07F31F44D}" type="pres">
      <dgm:prSet presAssocID="{345F340E-F41A-458E-8E73-1F66068E2711}" presName="linNode" presStyleCnt="0"/>
      <dgm:spPr/>
    </dgm:pt>
    <dgm:pt modelId="{5227F8DD-3E3D-48E1-B5A9-33459A3530FA}" type="pres">
      <dgm:prSet presAssocID="{345F340E-F41A-458E-8E73-1F66068E2711}" presName="parTx" presStyleLbl="revTx" presStyleIdx="2" presStyleCnt="4">
        <dgm:presLayoutVars>
          <dgm:chMax val="1"/>
          <dgm:bulletEnabled val="1"/>
        </dgm:presLayoutVars>
      </dgm:prSet>
      <dgm:spPr/>
      <dgm:t>
        <a:bodyPr/>
        <a:lstStyle/>
        <a:p>
          <a:endParaRPr lang="en-US"/>
        </a:p>
      </dgm:t>
    </dgm:pt>
    <dgm:pt modelId="{7C9921C5-7AF6-47A3-9CC9-1A694D9FA311}" type="pres">
      <dgm:prSet presAssocID="{345F340E-F41A-458E-8E73-1F66068E2711}" presName="bracket" presStyleLbl="parChTrans1D1" presStyleIdx="2" presStyleCnt="4"/>
      <dgm:spPr/>
    </dgm:pt>
    <dgm:pt modelId="{DDE89084-C1EC-4CF6-98F4-BDE4FDEEB85E}" type="pres">
      <dgm:prSet presAssocID="{345F340E-F41A-458E-8E73-1F66068E2711}" presName="spH" presStyleCnt="0"/>
      <dgm:spPr/>
    </dgm:pt>
    <dgm:pt modelId="{3FA99279-4F1D-432F-950F-20C99441D246}" type="pres">
      <dgm:prSet presAssocID="{345F340E-F41A-458E-8E73-1F66068E2711}" presName="desTx" presStyleLbl="node1" presStyleIdx="2" presStyleCnt="4">
        <dgm:presLayoutVars>
          <dgm:bulletEnabled val="1"/>
        </dgm:presLayoutVars>
      </dgm:prSet>
      <dgm:spPr/>
      <dgm:t>
        <a:bodyPr/>
        <a:lstStyle/>
        <a:p>
          <a:endParaRPr lang="en-US"/>
        </a:p>
      </dgm:t>
    </dgm:pt>
    <dgm:pt modelId="{F8E47783-6753-439C-8139-9F27C0186973}" type="pres">
      <dgm:prSet presAssocID="{26E2E6CE-F64A-4950-BE23-D06D437B18BD}" presName="spV" presStyleCnt="0"/>
      <dgm:spPr/>
    </dgm:pt>
    <dgm:pt modelId="{4DD1868D-C20F-4F98-9449-0AE52DA6D414}" type="pres">
      <dgm:prSet presAssocID="{E199BBCC-1D7A-4E72-802E-254E184F639F}" presName="linNode" presStyleCnt="0"/>
      <dgm:spPr/>
    </dgm:pt>
    <dgm:pt modelId="{176667AC-1AE7-41A7-B2E0-629F43DCF76D}" type="pres">
      <dgm:prSet presAssocID="{E199BBCC-1D7A-4E72-802E-254E184F639F}" presName="parTx" presStyleLbl="revTx" presStyleIdx="3" presStyleCnt="4">
        <dgm:presLayoutVars>
          <dgm:chMax val="1"/>
          <dgm:bulletEnabled val="1"/>
        </dgm:presLayoutVars>
      </dgm:prSet>
      <dgm:spPr/>
      <dgm:t>
        <a:bodyPr/>
        <a:lstStyle/>
        <a:p>
          <a:endParaRPr lang="en-US"/>
        </a:p>
      </dgm:t>
    </dgm:pt>
    <dgm:pt modelId="{A9FE1331-D55F-4DFD-AC5A-416DD75E5B72}" type="pres">
      <dgm:prSet presAssocID="{E199BBCC-1D7A-4E72-802E-254E184F639F}" presName="bracket" presStyleLbl="parChTrans1D1" presStyleIdx="3" presStyleCnt="4"/>
      <dgm:spPr/>
    </dgm:pt>
    <dgm:pt modelId="{C7BCDAD9-334F-4FE9-ACEB-D5609D40E49C}" type="pres">
      <dgm:prSet presAssocID="{E199BBCC-1D7A-4E72-802E-254E184F639F}" presName="spH" presStyleCnt="0"/>
      <dgm:spPr/>
    </dgm:pt>
    <dgm:pt modelId="{C24D8B61-F32F-4A99-8F05-BF5B8D301E30}" type="pres">
      <dgm:prSet presAssocID="{E199BBCC-1D7A-4E72-802E-254E184F639F}" presName="desTx" presStyleLbl="node1" presStyleIdx="3" presStyleCnt="4">
        <dgm:presLayoutVars>
          <dgm:bulletEnabled val="1"/>
        </dgm:presLayoutVars>
      </dgm:prSet>
      <dgm:spPr/>
      <dgm:t>
        <a:bodyPr/>
        <a:lstStyle/>
        <a:p>
          <a:endParaRPr lang="en-US"/>
        </a:p>
      </dgm:t>
    </dgm:pt>
  </dgm:ptLst>
  <dgm:cxnLst>
    <dgm:cxn modelId="{05587764-CE27-4EBA-A8BD-C24204F21DBF}" type="presOf" srcId="{EC5D52D1-852E-4412-842E-32B03F625407}" destId="{C24D8B61-F32F-4A99-8F05-BF5B8D301E30}" srcOrd="0" destOrd="0" presId="urn:diagrams.loki3.com/BracketList"/>
    <dgm:cxn modelId="{88B2B308-9E0F-4336-9AED-E2C64AEEE28F}" type="presOf" srcId="{345F340E-F41A-458E-8E73-1F66068E2711}" destId="{5227F8DD-3E3D-48E1-B5A9-33459A3530FA}" srcOrd="0" destOrd="0" presId="urn:diagrams.loki3.com/BracketList"/>
    <dgm:cxn modelId="{98D07DAC-4411-4769-9B95-4CA5C261A3BB}" srcId="{81AF1838-C5CC-4F97-9462-61845A3F064B}" destId="{47127A2D-1614-4251-82D9-F1A22869BBB5}" srcOrd="0" destOrd="0" parTransId="{7FB9E4C8-AD9C-41C9-80F1-94F478C71BD9}" sibTransId="{12EF1C2D-5CA7-480F-A8CC-A7BCB57F26EF}"/>
    <dgm:cxn modelId="{5C3E001B-9204-442F-AAA5-BC8037C14A52}" srcId="{B8F7B993-973F-4747-845E-E71339DB5339}" destId="{C39CE0D0-47F0-4069-982B-871EE0F8147E}" srcOrd="0" destOrd="0" parTransId="{6FC5231F-D990-4A1E-9B02-07923A1D0DB1}" sibTransId="{37651D46-8171-470F-B457-F31D1AB12874}"/>
    <dgm:cxn modelId="{83696922-3662-46A1-8C14-67928041A830}" type="presOf" srcId="{81AF1838-C5CC-4F97-9462-61845A3F064B}" destId="{8CEB0025-E520-4B48-B139-D05E7CA8595A}" srcOrd="0" destOrd="0" presId="urn:diagrams.loki3.com/BracketList"/>
    <dgm:cxn modelId="{21C356E8-EFBB-4F32-9EB3-8BBBB4102511}" srcId="{47127A2D-1614-4251-82D9-F1A22869BBB5}" destId="{F93CA4C2-9FF9-48E8-9964-F095ECD0E612}" srcOrd="0" destOrd="0" parTransId="{6116AA84-D66A-4BD0-A51A-049D4790B2B7}" sibTransId="{8A489F36-4E92-4382-A18E-4085489BA2EE}"/>
    <dgm:cxn modelId="{F065F7B4-81BA-46D1-A6B8-D056C160E17D}" type="presOf" srcId="{C1C47CF3-C94E-44D8-9686-7DD711A83334}" destId="{3FA99279-4F1D-432F-950F-20C99441D246}" srcOrd="0" destOrd="0" presId="urn:diagrams.loki3.com/BracketList"/>
    <dgm:cxn modelId="{B70FACB2-B101-493D-8BD0-4EF262520CC8}" srcId="{81AF1838-C5CC-4F97-9462-61845A3F064B}" destId="{345F340E-F41A-458E-8E73-1F66068E2711}" srcOrd="2" destOrd="0" parTransId="{A2F27740-D7D8-4262-BBEF-B04FF57F4350}" sibTransId="{26E2E6CE-F64A-4950-BE23-D06D437B18BD}"/>
    <dgm:cxn modelId="{979EF15A-AC32-4E73-9856-692D433CFAEE}" type="presOf" srcId="{C39CE0D0-47F0-4069-982B-871EE0F8147E}" destId="{AB01809A-9F3A-42FD-9327-EE96E0EEAC4F}" srcOrd="0" destOrd="0" presId="urn:diagrams.loki3.com/BracketList"/>
    <dgm:cxn modelId="{FD02973F-3C45-4454-81AA-685646F966C6}" srcId="{81AF1838-C5CC-4F97-9462-61845A3F064B}" destId="{E199BBCC-1D7A-4E72-802E-254E184F639F}" srcOrd="3" destOrd="0" parTransId="{9C195BE5-8249-42BC-8DE3-DC2823BF7889}" sibTransId="{8D0C8DF2-F114-46BF-B714-B113D84B95B6}"/>
    <dgm:cxn modelId="{E2AEB8D9-FFED-4F42-839B-281E27BA008D}" srcId="{E199BBCC-1D7A-4E72-802E-254E184F639F}" destId="{EC5D52D1-852E-4412-842E-32B03F625407}" srcOrd="0" destOrd="0" parTransId="{ED2AAEED-59AA-4E57-9208-3DED60756336}" sibTransId="{28FC7178-624B-4021-9F7E-B366C740A34C}"/>
    <dgm:cxn modelId="{B6F289BC-D8F3-4D27-820F-AE0854B1B371}" type="presOf" srcId="{E199BBCC-1D7A-4E72-802E-254E184F639F}" destId="{176667AC-1AE7-41A7-B2E0-629F43DCF76D}" srcOrd="0" destOrd="0" presId="urn:diagrams.loki3.com/BracketList"/>
    <dgm:cxn modelId="{466E8299-C57B-4F9B-9EB3-CDC4686E198E}" type="presOf" srcId="{B8F7B993-973F-4747-845E-E71339DB5339}" destId="{98DE35D3-4000-43EB-94D0-C18A89259E40}" srcOrd="0" destOrd="0" presId="urn:diagrams.loki3.com/BracketList"/>
    <dgm:cxn modelId="{7DB625FB-AAEE-4664-A85F-0EE66E2EBB17}" type="presOf" srcId="{47127A2D-1614-4251-82D9-F1A22869BBB5}" destId="{EC6F1AA0-2ADA-41BF-B9C7-9C84064123F2}" srcOrd="0" destOrd="0" presId="urn:diagrams.loki3.com/BracketList"/>
    <dgm:cxn modelId="{E0D70B2B-2923-4E8E-9134-5D3C21D6E30B}" srcId="{81AF1838-C5CC-4F97-9462-61845A3F064B}" destId="{B8F7B993-973F-4747-845E-E71339DB5339}" srcOrd="1" destOrd="0" parTransId="{DB421590-2BDD-4B6B-B477-FD9AD7532A2F}" sibTransId="{CC267051-989E-41F3-AF44-55D46D2B33C0}"/>
    <dgm:cxn modelId="{920DB2DB-B66B-4F62-B087-B253337FE60B}" type="presOf" srcId="{F93CA4C2-9FF9-48E8-9964-F095ECD0E612}" destId="{D1BA6EEF-BB6F-464D-ADE3-715ABBEBFB5E}" srcOrd="0" destOrd="0" presId="urn:diagrams.loki3.com/BracketList"/>
    <dgm:cxn modelId="{FA750576-B010-43C6-BEE7-0570BC798B1A}" srcId="{345F340E-F41A-458E-8E73-1F66068E2711}" destId="{C1C47CF3-C94E-44D8-9686-7DD711A83334}" srcOrd="0" destOrd="0" parTransId="{BE690F99-9CE0-4855-BB3A-70B19CA2F442}" sibTransId="{32D28D01-688B-4E29-B9C2-C736ACFBA6A0}"/>
    <dgm:cxn modelId="{E01EA4D9-80D8-4A86-93C0-D29498CBA0E8}" type="presParOf" srcId="{8CEB0025-E520-4B48-B139-D05E7CA8595A}" destId="{9BAA54A2-720C-48B1-848E-0C1B9A23C299}" srcOrd="0" destOrd="0" presId="urn:diagrams.loki3.com/BracketList"/>
    <dgm:cxn modelId="{B083BDB4-93EE-46D1-B5BF-94D518DB0C01}" type="presParOf" srcId="{9BAA54A2-720C-48B1-848E-0C1B9A23C299}" destId="{EC6F1AA0-2ADA-41BF-B9C7-9C84064123F2}" srcOrd="0" destOrd="0" presId="urn:diagrams.loki3.com/BracketList"/>
    <dgm:cxn modelId="{EDCE68EA-75C0-4597-9BB2-E317F7083531}" type="presParOf" srcId="{9BAA54A2-720C-48B1-848E-0C1B9A23C299}" destId="{D4F7CA77-DFAF-45CB-ABD2-97A8F01ACD75}" srcOrd="1" destOrd="0" presId="urn:diagrams.loki3.com/BracketList"/>
    <dgm:cxn modelId="{817E09EB-BCC9-400B-867C-0A0D9A70B9C2}" type="presParOf" srcId="{9BAA54A2-720C-48B1-848E-0C1B9A23C299}" destId="{A8BABA9E-14F7-4DCD-8334-E2B498DF3883}" srcOrd="2" destOrd="0" presId="urn:diagrams.loki3.com/BracketList"/>
    <dgm:cxn modelId="{DD6AD35E-6CE0-4CE3-8497-0D842913C4BF}" type="presParOf" srcId="{9BAA54A2-720C-48B1-848E-0C1B9A23C299}" destId="{D1BA6EEF-BB6F-464D-ADE3-715ABBEBFB5E}" srcOrd="3" destOrd="0" presId="urn:diagrams.loki3.com/BracketList"/>
    <dgm:cxn modelId="{CF7A8426-3AD4-4B3D-84CA-26673B0515F8}" type="presParOf" srcId="{8CEB0025-E520-4B48-B139-D05E7CA8595A}" destId="{23DE629E-6665-43F8-B147-9FBBCF6D6B41}" srcOrd="1" destOrd="0" presId="urn:diagrams.loki3.com/BracketList"/>
    <dgm:cxn modelId="{5F4696DF-8343-4721-9142-DC6EACB3B06E}" type="presParOf" srcId="{8CEB0025-E520-4B48-B139-D05E7CA8595A}" destId="{6167BE7C-E3F7-46BA-9C8F-A121D565BA8F}" srcOrd="2" destOrd="0" presId="urn:diagrams.loki3.com/BracketList"/>
    <dgm:cxn modelId="{D6100947-6FBC-453B-8CEF-935EA810F0A2}" type="presParOf" srcId="{6167BE7C-E3F7-46BA-9C8F-A121D565BA8F}" destId="{98DE35D3-4000-43EB-94D0-C18A89259E40}" srcOrd="0" destOrd="0" presId="urn:diagrams.loki3.com/BracketList"/>
    <dgm:cxn modelId="{9A644686-CE19-41A0-A25D-65905B43581C}" type="presParOf" srcId="{6167BE7C-E3F7-46BA-9C8F-A121D565BA8F}" destId="{4F92CA34-CFF7-4B62-AC12-9219960218FF}" srcOrd="1" destOrd="0" presId="urn:diagrams.loki3.com/BracketList"/>
    <dgm:cxn modelId="{155563B6-FDF8-4728-9151-1D4B9C2AD3D9}" type="presParOf" srcId="{6167BE7C-E3F7-46BA-9C8F-A121D565BA8F}" destId="{F6897397-236E-4CC3-A0E0-62044CEABBC4}" srcOrd="2" destOrd="0" presId="urn:diagrams.loki3.com/BracketList"/>
    <dgm:cxn modelId="{A029A2FF-8774-4B25-9863-ED338C6C8C08}" type="presParOf" srcId="{6167BE7C-E3F7-46BA-9C8F-A121D565BA8F}" destId="{AB01809A-9F3A-42FD-9327-EE96E0EEAC4F}" srcOrd="3" destOrd="0" presId="urn:diagrams.loki3.com/BracketList"/>
    <dgm:cxn modelId="{5943D8A9-F214-4379-A7F0-3514F4908412}" type="presParOf" srcId="{8CEB0025-E520-4B48-B139-D05E7CA8595A}" destId="{96A33D48-79F9-40B6-B6CC-B886C77B4839}" srcOrd="3" destOrd="0" presId="urn:diagrams.loki3.com/BracketList"/>
    <dgm:cxn modelId="{72CA280D-9DBB-4ADC-850A-847B74BCE68D}" type="presParOf" srcId="{8CEB0025-E520-4B48-B139-D05E7CA8595A}" destId="{E1C2D622-0513-47CF-A90F-93C07F31F44D}" srcOrd="4" destOrd="0" presId="urn:diagrams.loki3.com/BracketList"/>
    <dgm:cxn modelId="{CACFE7B8-820E-4F44-BD50-4CA7DF89C7B2}" type="presParOf" srcId="{E1C2D622-0513-47CF-A90F-93C07F31F44D}" destId="{5227F8DD-3E3D-48E1-B5A9-33459A3530FA}" srcOrd="0" destOrd="0" presId="urn:diagrams.loki3.com/BracketList"/>
    <dgm:cxn modelId="{C36CC87F-F57F-413F-88EB-CDB122392B39}" type="presParOf" srcId="{E1C2D622-0513-47CF-A90F-93C07F31F44D}" destId="{7C9921C5-7AF6-47A3-9CC9-1A694D9FA311}" srcOrd="1" destOrd="0" presId="urn:diagrams.loki3.com/BracketList"/>
    <dgm:cxn modelId="{CE711F31-3B1D-43B7-84BF-344B8972D4F8}" type="presParOf" srcId="{E1C2D622-0513-47CF-A90F-93C07F31F44D}" destId="{DDE89084-C1EC-4CF6-98F4-BDE4FDEEB85E}" srcOrd="2" destOrd="0" presId="urn:diagrams.loki3.com/BracketList"/>
    <dgm:cxn modelId="{A7A8B5E2-55C2-466D-AA9D-258F9E50491A}" type="presParOf" srcId="{E1C2D622-0513-47CF-A90F-93C07F31F44D}" destId="{3FA99279-4F1D-432F-950F-20C99441D246}" srcOrd="3" destOrd="0" presId="urn:diagrams.loki3.com/BracketList"/>
    <dgm:cxn modelId="{3412F12F-ABD3-4E6E-B8FC-8A4A5EB775A9}" type="presParOf" srcId="{8CEB0025-E520-4B48-B139-D05E7CA8595A}" destId="{F8E47783-6753-439C-8139-9F27C0186973}" srcOrd="5" destOrd="0" presId="urn:diagrams.loki3.com/BracketList"/>
    <dgm:cxn modelId="{636FBA3B-D32E-4EE1-B82A-4E32EF8BA2AE}" type="presParOf" srcId="{8CEB0025-E520-4B48-B139-D05E7CA8595A}" destId="{4DD1868D-C20F-4F98-9449-0AE52DA6D414}" srcOrd="6" destOrd="0" presId="urn:diagrams.loki3.com/BracketList"/>
    <dgm:cxn modelId="{DF57D14B-6738-4947-A355-F4D937020FA9}" type="presParOf" srcId="{4DD1868D-C20F-4F98-9449-0AE52DA6D414}" destId="{176667AC-1AE7-41A7-B2E0-629F43DCF76D}" srcOrd="0" destOrd="0" presId="urn:diagrams.loki3.com/BracketList"/>
    <dgm:cxn modelId="{E046570C-9C5C-4C9C-AE70-DF2915B6A4F4}" type="presParOf" srcId="{4DD1868D-C20F-4F98-9449-0AE52DA6D414}" destId="{A9FE1331-D55F-4DFD-AC5A-416DD75E5B72}" srcOrd="1" destOrd="0" presId="urn:diagrams.loki3.com/BracketList"/>
    <dgm:cxn modelId="{975FDE2D-5C12-4019-828B-F1481D516F87}" type="presParOf" srcId="{4DD1868D-C20F-4F98-9449-0AE52DA6D414}" destId="{C7BCDAD9-334F-4FE9-ACEB-D5609D40E49C}" srcOrd="2" destOrd="0" presId="urn:diagrams.loki3.com/BracketList"/>
    <dgm:cxn modelId="{0C0668D2-C94C-4871-8DE3-6AE948F912BA}" type="presParOf" srcId="{4DD1868D-C20F-4F98-9449-0AE52DA6D414}" destId="{C24D8B61-F32F-4A99-8F05-BF5B8D301E30}" srcOrd="3" destOrd="0" presId="urn:diagrams.loki3.com/Bracke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664E0152-6727-4F20-AAC4-B7780430CAC6}"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A319CA9-94CD-48D9-801E-1A3F01B9F1C9}">
      <dgm:prSet phldrT="[Text]"/>
      <dgm:spPr/>
      <dgm:t>
        <a:bodyPr/>
        <a:lstStyle/>
        <a:p>
          <a:r>
            <a:rPr lang="en-US" dirty="0" smtClean="0">
              <a:latin typeface="+mj-lt"/>
            </a:rPr>
            <a:t>Affinity Groups (v1)</a:t>
          </a:r>
          <a:endParaRPr lang="en-US" dirty="0">
            <a:latin typeface="+mj-lt"/>
          </a:endParaRPr>
        </a:p>
      </dgm:t>
    </dgm:pt>
    <dgm:pt modelId="{8A1E2A5B-EBF2-48BD-8256-307F8541A1C3}" type="parTrans" cxnId="{8630CDDD-28A1-4498-B942-98684F397B4B}">
      <dgm:prSet/>
      <dgm:spPr/>
      <dgm:t>
        <a:bodyPr/>
        <a:lstStyle/>
        <a:p>
          <a:endParaRPr lang="en-US">
            <a:latin typeface="+mj-lt"/>
          </a:endParaRPr>
        </a:p>
      </dgm:t>
    </dgm:pt>
    <dgm:pt modelId="{0923E9EB-2690-4679-B557-0CFC493F626A}" type="sibTrans" cxnId="{8630CDDD-28A1-4498-B942-98684F397B4B}">
      <dgm:prSet/>
      <dgm:spPr/>
      <dgm:t>
        <a:bodyPr/>
        <a:lstStyle/>
        <a:p>
          <a:endParaRPr lang="en-US">
            <a:latin typeface="+mj-lt"/>
          </a:endParaRPr>
        </a:p>
      </dgm:t>
    </dgm:pt>
    <dgm:pt modelId="{2FBEB7EC-3A60-4E17-8BA9-7AE2067311B8}">
      <dgm:prSet phldrT="[Text]"/>
      <dgm:spPr/>
      <dgm:t>
        <a:bodyPr/>
        <a:lstStyle/>
        <a:p>
          <a:r>
            <a:rPr lang="en-US" dirty="0" smtClean="0">
              <a:latin typeface="+mj-lt"/>
            </a:rPr>
            <a:t>Not enabled for CSP subscriptions</a:t>
          </a:r>
          <a:endParaRPr lang="en-US" dirty="0">
            <a:latin typeface="+mj-lt"/>
          </a:endParaRPr>
        </a:p>
      </dgm:t>
    </dgm:pt>
    <dgm:pt modelId="{6EAF4107-3FE2-46F7-953E-E9EA16D19E97}" type="parTrans" cxnId="{D5A4BEA4-DF9C-410E-B40A-7BFA27E9F346}">
      <dgm:prSet/>
      <dgm:spPr/>
      <dgm:t>
        <a:bodyPr/>
        <a:lstStyle/>
        <a:p>
          <a:endParaRPr lang="en-US">
            <a:latin typeface="+mj-lt"/>
          </a:endParaRPr>
        </a:p>
      </dgm:t>
    </dgm:pt>
    <dgm:pt modelId="{C983C333-9471-498D-8DCE-FB9A3D225222}" type="sibTrans" cxnId="{D5A4BEA4-DF9C-410E-B40A-7BFA27E9F346}">
      <dgm:prSet/>
      <dgm:spPr/>
      <dgm:t>
        <a:bodyPr/>
        <a:lstStyle/>
        <a:p>
          <a:endParaRPr lang="en-US">
            <a:latin typeface="+mj-lt"/>
          </a:endParaRPr>
        </a:p>
      </dgm:t>
    </dgm:pt>
    <dgm:pt modelId="{2362C55C-F547-4DD3-A0ED-EEB12EF81EE6}">
      <dgm:prSet phldrT="[Text]"/>
      <dgm:spPr/>
      <dgm:t>
        <a:bodyPr/>
        <a:lstStyle/>
        <a:p>
          <a:r>
            <a:rPr lang="en-US" dirty="0" smtClean="0">
              <a:latin typeface="+mj-lt"/>
            </a:rPr>
            <a:t>By ensuring the VM’s resources reside in the same cluster, latency is reduced and performance is increased.</a:t>
          </a:r>
          <a:endParaRPr lang="en-US" dirty="0">
            <a:latin typeface="+mj-lt"/>
          </a:endParaRPr>
        </a:p>
      </dgm:t>
    </dgm:pt>
    <dgm:pt modelId="{AA39422E-C7A8-4E0D-A3FE-B4B970DC0AAF}" type="parTrans" cxnId="{35A688E3-88B8-43AB-89DC-98E8B9FF1FA5}">
      <dgm:prSet/>
      <dgm:spPr/>
      <dgm:t>
        <a:bodyPr/>
        <a:lstStyle/>
        <a:p>
          <a:endParaRPr lang="en-US">
            <a:latin typeface="+mj-lt"/>
          </a:endParaRPr>
        </a:p>
      </dgm:t>
    </dgm:pt>
    <dgm:pt modelId="{80D930F0-6016-4EF9-9613-A282961BE268}" type="sibTrans" cxnId="{35A688E3-88B8-43AB-89DC-98E8B9FF1FA5}">
      <dgm:prSet/>
      <dgm:spPr/>
      <dgm:t>
        <a:bodyPr/>
        <a:lstStyle/>
        <a:p>
          <a:endParaRPr lang="en-US">
            <a:latin typeface="+mj-lt"/>
          </a:endParaRPr>
        </a:p>
      </dgm:t>
    </dgm:pt>
    <dgm:pt modelId="{C09CACA9-8DD0-479C-8639-0DD132F9956B}">
      <dgm:prSet phldrT="[Text]"/>
      <dgm:spPr/>
      <dgm:t>
        <a:bodyPr/>
        <a:lstStyle/>
        <a:p>
          <a:r>
            <a:rPr lang="en-US" dirty="0" smtClean="0">
              <a:latin typeface="+mj-lt"/>
            </a:rPr>
            <a:t>Resource Groups (v2)</a:t>
          </a:r>
          <a:endParaRPr lang="en-US" dirty="0">
            <a:latin typeface="+mj-lt"/>
          </a:endParaRPr>
        </a:p>
      </dgm:t>
    </dgm:pt>
    <dgm:pt modelId="{2C17D034-E0AB-4144-8B7C-E77169766656}" type="parTrans" cxnId="{CBB5F629-6586-4DE0-847C-829D7D23CED9}">
      <dgm:prSet/>
      <dgm:spPr/>
      <dgm:t>
        <a:bodyPr/>
        <a:lstStyle/>
        <a:p>
          <a:endParaRPr lang="en-US">
            <a:latin typeface="+mj-lt"/>
          </a:endParaRPr>
        </a:p>
      </dgm:t>
    </dgm:pt>
    <dgm:pt modelId="{BA8596F1-A498-4FBA-B30F-CE1CDA188DF7}" type="sibTrans" cxnId="{CBB5F629-6586-4DE0-847C-829D7D23CED9}">
      <dgm:prSet/>
      <dgm:spPr/>
      <dgm:t>
        <a:bodyPr/>
        <a:lstStyle/>
        <a:p>
          <a:endParaRPr lang="en-US">
            <a:latin typeface="+mj-lt"/>
          </a:endParaRPr>
        </a:p>
      </dgm:t>
    </dgm:pt>
    <dgm:pt modelId="{CE84C9B5-1FCA-4995-B19F-A9CCD73021C5}">
      <dgm:prSet phldrT="[Text]"/>
      <dgm:spPr/>
      <dgm:t>
        <a:bodyPr/>
        <a:lstStyle/>
        <a:p>
          <a:r>
            <a:rPr lang="en-US" dirty="0" smtClean="0">
              <a:latin typeface="+mj-lt"/>
            </a:rPr>
            <a:t>Unit of management for operations like deployments, updates, and standard lifecycle operations across a number of different services, such as VMs.</a:t>
          </a:r>
          <a:endParaRPr lang="en-US" dirty="0">
            <a:latin typeface="+mj-lt"/>
          </a:endParaRPr>
        </a:p>
      </dgm:t>
    </dgm:pt>
    <dgm:pt modelId="{7BC2B687-F487-407B-A310-F0EC7E1565E6}" type="parTrans" cxnId="{299F74E5-B6B3-49CC-BA08-CA9643A859F3}">
      <dgm:prSet/>
      <dgm:spPr/>
      <dgm:t>
        <a:bodyPr/>
        <a:lstStyle/>
        <a:p>
          <a:endParaRPr lang="en-US">
            <a:latin typeface="+mj-lt"/>
          </a:endParaRPr>
        </a:p>
      </dgm:t>
    </dgm:pt>
    <dgm:pt modelId="{55D4AF00-1C34-481F-8AE3-D834071463EB}" type="sibTrans" cxnId="{299F74E5-B6B3-49CC-BA08-CA9643A859F3}">
      <dgm:prSet/>
      <dgm:spPr/>
      <dgm:t>
        <a:bodyPr/>
        <a:lstStyle/>
        <a:p>
          <a:endParaRPr lang="en-US">
            <a:latin typeface="+mj-lt"/>
          </a:endParaRPr>
        </a:p>
      </dgm:t>
    </dgm:pt>
    <dgm:pt modelId="{CD4234C0-DCDD-4C7D-BB20-8E13CE37B1EC}">
      <dgm:prSet phldrT="[Text]"/>
      <dgm:spPr/>
      <dgm:t>
        <a:bodyPr/>
        <a:lstStyle/>
        <a:p>
          <a:r>
            <a:rPr lang="en-US" dirty="0" smtClean="0">
              <a:latin typeface="+mj-lt"/>
            </a:rPr>
            <a:t>Enables the creation of a reusable deployment templates to handle infrastructure configuration as code.</a:t>
          </a:r>
          <a:endParaRPr lang="en-US" dirty="0">
            <a:latin typeface="+mj-lt"/>
          </a:endParaRPr>
        </a:p>
      </dgm:t>
    </dgm:pt>
    <dgm:pt modelId="{DDDE84C4-555B-4F18-AAE6-6097937A6381}" type="parTrans" cxnId="{B402B748-E21C-41DD-8E27-E7D19439DE60}">
      <dgm:prSet/>
      <dgm:spPr/>
      <dgm:t>
        <a:bodyPr/>
        <a:lstStyle/>
        <a:p>
          <a:endParaRPr lang="en-US">
            <a:latin typeface="+mj-lt"/>
          </a:endParaRPr>
        </a:p>
      </dgm:t>
    </dgm:pt>
    <dgm:pt modelId="{024D8323-9C99-4D76-AF00-44FC3EBBF7EE}" type="sibTrans" cxnId="{B402B748-E21C-41DD-8E27-E7D19439DE60}">
      <dgm:prSet/>
      <dgm:spPr/>
      <dgm:t>
        <a:bodyPr/>
        <a:lstStyle/>
        <a:p>
          <a:endParaRPr lang="en-US">
            <a:latin typeface="+mj-lt"/>
          </a:endParaRPr>
        </a:p>
      </dgm:t>
    </dgm:pt>
    <dgm:pt modelId="{B742C95E-0FFE-4FCE-911B-3FFB0700CFE0}">
      <dgm:prSet phldrT="[Text]"/>
      <dgm:spPr/>
      <dgm:t>
        <a:bodyPr/>
        <a:lstStyle/>
        <a:p>
          <a:r>
            <a:rPr lang="en-US" dirty="0" smtClean="0">
              <a:latin typeface="+mj-lt"/>
            </a:rPr>
            <a:t>Places compute and storage of a given VM, always together close to one another.</a:t>
          </a:r>
          <a:endParaRPr lang="en-US" dirty="0">
            <a:latin typeface="+mj-lt"/>
          </a:endParaRPr>
        </a:p>
      </dgm:t>
    </dgm:pt>
    <dgm:pt modelId="{3A83C668-A7BE-4171-B8EF-EA8044614722}" type="parTrans" cxnId="{D87721FE-CBDB-45C4-A8A4-64240EAE1E16}">
      <dgm:prSet/>
      <dgm:spPr/>
      <dgm:t>
        <a:bodyPr/>
        <a:lstStyle/>
        <a:p>
          <a:endParaRPr lang="en-US">
            <a:latin typeface="+mj-lt"/>
          </a:endParaRPr>
        </a:p>
      </dgm:t>
    </dgm:pt>
    <dgm:pt modelId="{4D53AC1D-4940-441E-B929-50C33062C826}" type="sibTrans" cxnId="{D87721FE-CBDB-45C4-A8A4-64240EAE1E16}">
      <dgm:prSet/>
      <dgm:spPr/>
      <dgm:t>
        <a:bodyPr/>
        <a:lstStyle/>
        <a:p>
          <a:endParaRPr lang="en-US">
            <a:latin typeface="+mj-lt"/>
          </a:endParaRPr>
        </a:p>
      </dgm:t>
    </dgm:pt>
    <dgm:pt modelId="{59A4AA87-4494-46FC-A1F4-14CE4C6B23D5}" type="pres">
      <dgm:prSet presAssocID="{664E0152-6727-4F20-AAC4-B7780430CAC6}" presName="Name0" presStyleCnt="0">
        <dgm:presLayoutVars>
          <dgm:dir/>
          <dgm:animLvl val="lvl"/>
          <dgm:resizeHandles val="exact"/>
        </dgm:presLayoutVars>
      </dgm:prSet>
      <dgm:spPr/>
      <dgm:t>
        <a:bodyPr/>
        <a:lstStyle/>
        <a:p>
          <a:endParaRPr lang="en-US"/>
        </a:p>
      </dgm:t>
    </dgm:pt>
    <dgm:pt modelId="{ADAA1118-1DEE-46DB-8802-8B8412BC62BC}" type="pres">
      <dgm:prSet presAssocID="{FA319CA9-94CD-48D9-801E-1A3F01B9F1C9}" presName="composite" presStyleCnt="0"/>
      <dgm:spPr/>
    </dgm:pt>
    <dgm:pt modelId="{0B8827F2-09D3-4E08-A90F-965664B0047D}" type="pres">
      <dgm:prSet presAssocID="{FA319CA9-94CD-48D9-801E-1A3F01B9F1C9}" presName="parTx" presStyleLbl="alignNode1" presStyleIdx="0" presStyleCnt="2">
        <dgm:presLayoutVars>
          <dgm:chMax val="0"/>
          <dgm:chPref val="0"/>
          <dgm:bulletEnabled val="1"/>
        </dgm:presLayoutVars>
      </dgm:prSet>
      <dgm:spPr/>
      <dgm:t>
        <a:bodyPr/>
        <a:lstStyle/>
        <a:p>
          <a:endParaRPr lang="en-US"/>
        </a:p>
      </dgm:t>
    </dgm:pt>
    <dgm:pt modelId="{BF27C3DC-4BE4-4B6C-8499-A3EE4126A247}" type="pres">
      <dgm:prSet presAssocID="{FA319CA9-94CD-48D9-801E-1A3F01B9F1C9}" presName="desTx" presStyleLbl="alignAccFollowNode1" presStyleIdx="0" presStyleCnt="2">
        <dgm:presLayoutVars>
          <dgm:bulletEnabled val="1"/>
        </dgm:presLayoutVars>
      </dgm:prSet>
      <dgm:spPr/>
      <dgm:t>
        <a:bodyPr/>
        <a:lstStyle/>
        <a:p>
          <a:endParaRPr lang="en-US"/>
        </a:p>
      </dgm:t>
    </dgm:pt>
    <dgm:pt modelId="{BAFA674A-DF6F-42C1-A208-38A4B9819814}" type="pres">
      <dgm:prSet presAssocID="{0923E9EB-2690-4679-B557-0CFC493F626A}" presName="space" presStyleCnt="0"/>
      <dgm:spPr/>
    </dgm:pt>
    <dgm:pt modelId="{6D734194-2357-4BCB-82C9-F6AF078B6A2C}" type="pres">
      <dgm:prSet presAssocID="{C09CACA9-8DD0-479C-8639-0DD132F9956B}" presName="composite" presStyleCnt="0"/>
      <dgm:spPr/>
    </dgm:pt>
    <dgm:pt modelId="{64FAF6D0-6C4D-431C-AF60-DCAE7DC65A60}" type="pres">
      <dgm:prSet presAssocID="{C09CACA9-8DD0-479C-8639-0DD132F9956B}" presName="parTx" presStyleLbl="alignNode1" presStyleIdx="1" presStyleCnt="2">
        <dgm:presLayoutVars>
          <dgm:chMax val="0"/>
          <dgm:chPref val="0"/>
          <dgm:bulletEnabled val="1"/>
        </dgm:presLayoutVars>
      </dgm:prSet>
      <dgm:spPr/>
      <dgm:t>
        <a:bodyPr/>
        <a:lstStyle/>
        <a:p>
          <a:endParaRPr lang="en-US"/>
        </a:p>
      </dgm:t>
    </dgm:pt>
    <dgm:pt modelId="{E7C7E829-11CD-4F78-BC05-A1EC7E488F1C}" type="pres">
      <dgm:prSet presAssocID="{C09CACA9-8DD0-479C-8639-0DD132F9956B}" presName="desTx" presStyleLbl="alignAccFollowNode1" presStyleIdx="1" presStyleCnt="2">
        <dgm:presLayoutVars>
          <dgm:bulletEnabled val="1"/>
        </dgm:presLayoutVars>
      </dgm:prSet>
      <dgm:spPr/>
      <dgm:t>
        <a:bodyPr/>
        <a:lstStyle/>
        <a:p>
          <a:endParaRPr lang="en-US"/>
        </a:p>
      </dgm:t>
    </dgm:pt>
  </dgm:ptLst>
  <dgm:cxnLst>
    <dgm:cxn modelId="{299F74E5-B6B3-49CC-BA08-CA9643A859F3}" srcId="{C09CACA9-8DD0-479C-8639-0DD132F9956B}" destId="{CE84C9B5-1FCA-4995-B19F-A9CCD73021C5}" srcOrd="0" destOrd="0" parTransId="{7BC2B687-F487-407B-A310-F0EC7E1565E6}" sibTransId="{55D4AF00-1C34-481F-8AE3-D834071463EB}"/>
    <dgm:cxn modelId="{8630CDDD-28A1-4498-B942-98684F397B4B}" srcId="{664E0152-6727-4F20-AAC4-B7780430CAC6}" destId="{FA319CA9-94CD-48D9-801E-1A3F01B9F1C9}" srcOrd="0" destOrd="0" parTransId="{8A1E2A5B-EBF2-48BD-8256-307F8541A1C3}" sibTransId="{0923E9EB-2690-4679-B557-0CFC493F626A}"/>
    <dgm:cxn modelId="{D87721FE-CBDB-45C4-A8A4-64240EAE1E16}" srcId="{FA319CA9-94CD-48D9-801E-1A3F01B9F1C9}" destId="{B742C95E-0FFE-4FCE-911B-3FFB0700CFE0}" srcOrd="1" destOrd="0" parTransId="{3A83C668-A7BE-4171-B8EF-EA8044614722}" sibTransId="{4D53AC1D-4940-441E-B929-50C33062C826}"/>
    <dgm:cxn modelId="{E7D18830-035B-46DC-87DC-5AC3F10EF65A}" type="presOf" srcId="{C09CACA9-8DD0-479C-8639-0DD132F9956B}" destId="{64FAF6D0-6C4D-431C-AF60-DCAE7DC65A60}" srcOrd="0" destOrd="0" presId="urn:microsoft.com/office/officeart/2005/8/layout/hList1"/>
    <dgm:cxn modelId="{6E4FE080-5ECE-44A6-AA12-63166089787D}" type="presOf" srcId="{2FBEB7EC-3A60-4E17-8BA9-7AE2067311B8}" destId="{BF27C3DC-4BE4-4B6C-8499-A3EE4126A247}" srcOrd="0" destOrd="0" presId="urn:microsoft.com/office/officeart/2005/8/layout/hList1"/>
    <dgm:cxn modelId="{35A688E3-88B8-43AB-89DC-98E8B9FF1FA5}" srcId="{FA319CA9-94CD-48D9-801E-1A3F01B9F1C9}" destId="{2362C55C-F547-4DD3-A0ED-EEB12EF81EE6}" srcOrd="2" destOrd="0" parTransId="{AA39422E-C7A8-4E0D-A3FE-B4B970DC0AAF}" sibTransId="{80D930F0-6016-4EF9-9613-A282961BE268}"/>
    <dgm:cxn modelId="{CBB5F629-6586-4DE0-847C-829D7D23CED9}" srcId="{664E0152-6727-4F20-AAC4-B7780430CAC6}" destId="{C09CACA9-8DD0-479C-8639-0DD132F9956B}" srcOrd="1" destOrd="0" parTransId="{2C17D034-E0AB-4144-8B7C-E77169766656}" sibTransId="{BA8596F1-A498-4FBA-B30F-CE1CDA188DF7}"/>
    <dgm:cxn modelId="{9E1D4163-21B9-4DAB-92E7-C1FF7CDD2094}" type="presOf" srcId="{CE84C9B5-1FCA-4995-B19F-A9CCD73021C5}" destId="{E7C7E829-11CD-4F78-BC05-A1EC7E488F1C}" srcOrd="0" destOrd="0" presId="urn:microsoft.com/office/officeart/2005/8/layout/hList1"/>
    <dgm:cxn modelId="{D5A4BEA4-DF9C-410E-B40A-7BFA27E9F346}" srcId="{FA319CA9-94CD-48D9-801E-1A3F01B9F1C9}" destId="{2FBEB7EC-3A60-4E17-8BA9-7AE2067311B8}" srcOrd="0" destOrd="0" parTransId="{6EAF4107-3FE2-46F7-953E-E9EA16D19E97}" sibTransId="{C983C333-9471-498D-8DCE-FB9A3D225222}"/>
    <dgm:cxn modelId="{96E4DEC7-7325-4978-8510-5DFFF409BF4D}" type="presOf" srcId="{2362C55C-F547-4DD3-A0ED-EEB12EF81EE6}" destId="{BF27C3DC-4BE4-4B6C-8499-A3EE4126A247}" srcOrd="0" destOrd="2" presId="urn:microsoft.com/office/officeart/2005/8/layout/hList1"/>
    <dgm:cxn modelId="{58CA00E0-ACFE-4D8B-8141-A3952447E8FE}" type="presOf" srcId="{664E0152-6727-4F20-AAC4-B7780430CAC6}" destId="{59A4AA87-4494-46FC-A1F4-14CE4C6B23D5}" srcOrd="0" destOrd="0" presId="urn:microsoft.com/office/officeart/2005/8/layout/hList1"/>
    <dgm:cxn modelId="{E47D943B-0F55-4B5B-B3E4-A2EAEDCE0CB3}" type="presOf" srcId="{B742C95E-0FFE-4FCE-911B-3FFB0700CFE0}" destId="{BF27C3DC-4BE4-4B6C-8499-A3EE4126A247}" srcOrd="0" destOrd="1" presId="urn:microsoft.com/office/officeart/2005/8/layout/hList1"/>
    <dgm:cxn modelId="{C35BCC02-9F2D-4DF9-A83B-6191BE5BC237}" type="presOf" srcId="{FA319CA9-94CD-48D9-801E-1A3F01B9F1C9}" destId="{0B8827F2-09D3-4E08-A90F-965664B0047D}" srcOrd="0" destOrd="0" presId="urn:microsoft.com/office/officeart/2005/8/layout/hList1"/>
    <dgm:cxn modelId="{B402B748-E21C-41DD-8E27-E7D19439DE60}" srcId="{C09CACA9-8DD0-479C-8639-0DD132F9956B}" destId="{CD4234C0-DCDD-4C7D-BB20-8E13CE37B1EC}" srcOrd="1" destOrd="0" parTransId="{DDDE84C4-555B-4F18-AAE6-6097937A6381}" sibTransId="{024D8323-9C99-4D76-AF00-44FC3EBBF7EE}"/>
    <dgm:cxn modelId="{9A6BCF63-F62E-49CB-B6C8-F213D0BF7EC8}" type="presOf" srcId="{CD4234C0-DCDD-4C7D-BB20-8E13CE37B1EC}" destId="{E7C7E829-11CD-4F78-BC05-A1EC7E488F1C}" srcOrd="0" destOrd="1" presId="urn:microsoft.com/office/officeart/2005/8/layout/hList1"/>
    <dgm:cxn modelId="{770638BE-C34E-445B-BA99-F44C0235B6F3}" type="presParOf" srcId="{59A4AA87-4494-46FC-A1F4-14CE4C6B23D5}" destId="{ADAA1118-1DEE-46DB-8802-8B8412BC62BC}" srcOrd="0" destOrd="0" presId="urn:microsoft.com/office/officeart/2005/8/layout/hList1"/>
    <dgm:cxn modelId="{0CAC2905-F187-4D97-B9F0-2F679927C4BA}" type="presParOf" srcId="{ADAA1118-1DEE-46DB-8802-8B8412BC62BC}" destId="{0B8827F2-09D3-4E08-A90F-965664B0047D}" srcOrd="0" destOrd="0" presId="urn:microsoft.com/office/officeart/2005/8/layout/hList1"/>
    <dgm:cxn modelId="{418ADB5E-84E1-4C66-BC11-B148768FB5A1}" type="presParOf" srcId="{ADAA1118-1DEE-46DB-8802-8B8412BC62BC}" destId="{BF27C3DC-4BE4-4B6C-8499-A3EE4126A247}" srcOrd="1" destOrd="0" presId="urn:microsoft.com/office/officeart/2005/8/layout/hList1"/>
    <dgm:cxn modelId="{E32433E5-CA44-483D-805A-07309D3857A4}" type="presParOf" srcId="{59A4AA87-4494-46FC-A1F4-14CE4C6B23D5}" destId="{BAFA674A-DF6F-42C1-A208-38A4B9819814}" srcOrd="1" destOrd="0" presId="urn:microsoft.com/office/officeart/2005/8/layout/hList1"/>
    <dgm:cxn modelId="{4969AD48-BF4D-41C1-9B29-70225861F389}" type="presParOf" srcId="{59A4AA87-4494-46FC-A1F4-14CE4C6B23D5}" destId="{6D734194-2357-4BCB-82C9-F6AF078B6A2C}" srcOrd="2" destOrd="0" presId="urn:microsoft.com/office/officeart/2005/8/layout/hList1"/>
    <dgm:cxn modelId="{58CE0D76-DFCA-48F1-955E-02C802D3F1F9}" type="presParOf" srcId="{6D734194-2357-4BCB-82C9-F6AF078B6A2C}" destId="{64FAF6D0-6C4D-431C-AF60-DCAE7DC65A60}" srcOrd="0" destOrd="0" presId="urn:microsoft.com/office/officeart/2005/8/layout/hList1"/>
    <dgm:cxn modelId="{17A25EE8-BDD2-4B11-AA77-4320DDC0CBDD}" type="presParOf" srcId="{6D734194-2357-4BCB-82C9-F6AF078B6A2C}" destId="{E7C7E829-11CD-4F78-BC05-A1EC7E488F1C}"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42CDB5-82AB-4CBA-892F-499CA26BC3B5}">
      <dsp:nvSpPr>
        <dsp:cNvPr id="0" name=""/>
        <dsp:cNvSpPr/>
      </dsp:nvSpPr>
      <dsp:spPr>
        <a:xfrm>
          <a:off x="1344215" y="0"/>
          <a:ext cx="3586310" cy="3586310"/>
        </a:xfrm>
        <a:prstGeom prst="triangle">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1F822A-C38C-4E0D-870B-18C4A597F6D7}">
      <dsp:nvSpPr>
        <dsp:cNvPr id="0" name=""/>
        <dsp:cNvSpPr/>
      </dsp:nvSpPr>
      <dsp:spPr>
        <a:xfrm>
          <a:off x="156253" y="358981"/>
          <a:ext cx="8293336" cy="509928"/>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Basic A0-Basic A4: </a:t>
          </a:r>
          <a:r>
            <a:rPr lang="en-US" sz="1400" kern="1200" dirty="0" smtClean="0"/>
            <a:t>1-8 Cores, 768MB – 14GB RAM, 1023GB OS, 20 -240GB Temp Disks Sizes, 1-16 Max Data Disks, 300 IOPS per disk. </a:t>
          </a:r>
          <a:endParaRPr lang="en-US" sz="1400" kern="1200" dirty="0"/>
        </a:p>
      </dsp:txBody>
      <dsp:txXfrm>
        <a:off x="181146" y="383874"/>
        <a:ext cx="8243550" cy="460142"/>
      </dsp:txXfrm>
    </dsp:sp>
    <dsp:sp modelId="{0B817247-B671-48FE-94FB-A4B8093EAEBC}">
      <dsp:nvSpPr>
        <dsp:cNvPr id="0" name=""/>
        <dsp:cNvSpPr/>
      </dsp:nvSpPr>
      <dsp:spPr>
        <a:xfrm>
          <a:off x="156253" y="932650"/>
          <a:ext cx="8293336" cy="509928"/>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A0-Standard A11 (Includes Compute Intensive A8-11): </a:t>
          </a:r>
          <a:r>
            <a:rPr lang="en-US" sz="1400" b="0" kern="1200" dirty="0" smtClean="0"/>
            <a:t>1-16 Cores, 768MB – 112GB RAM, 1023GB OS, 20-382GB Temp Disks Sizes, 1-16 Max Data Disks, 500 IOPS per disk. </a:t>
          </a:r>
          <a:endParaRPr lang="en-US" sz="1400" b="1" kern="1200" dirty="0"/>
        </a:p>
      </dsp:txBody>
      <dsp:txXfrm>
        <a:off x="181146" y="957543"/>
        <a:ext cx="8243550" cy="460142"/>
      </dsp:txXfrm>
    </dsp:sp>
    <dsp:sp modelId="{A61B96C0-4DBE-4A27-807E-3A53AA3DD23B}">
      <dsp:nvSpPr>
        <dsp:cNvPr id="0" name=""/>
        <dsp:cNvSpPr/>
      </dsp:nvSpPr>
      <dsp:spPr>
        <a:xfrm>
          <a:off x="156253" y="1512974"/>
          <a:ext cx="8293336" cy="509928"/>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D1-D4 and D11-D14 (High Memory): </a:t>
          </a:r>
          <a:r>
            <a:rPr lang="en-US" sz="1400" b="0" kern="1200" dirty="0" smtClean="0"/>
            <a:t>1-16 Cores, 3.5GB – 112GB RAM, 1023GB OS, 50-800GB Temp Disks Sizes, 2-32 Max Data Disks, 500 IOPS per disk. </a:t>
          </a:r>
          <a:endParaRPr lang="en-US" sz="1400" b="0" kern="1200" dirty="0"/>
        </a:p>
      </dsp:txBody>
      <dsp:txXfrm>
        <a:off x="181146" y="1537867"/>
        <a:ext cx="8243550" cy="460142"/>
      </dsp:txXfrm>
    </dsp:sp>
    <dsp:sp modelId="{A8C96B8C-8158-49D5-9D4C-569EC190C5D6}">
      <dsp:nvSpPr>
        <dsp:cNvPr id="0" name=""/>
        <dsp:cNvSpPr/>
      </dsp:nvSpPr>
      <dsp:spPr>
        <a:xfrm>
          <a:off x="156253" y="2073335"/>
          <a:ext cx="8293336" cy="509928"/>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DS1-DS4 and DS11-DS14 (Premium Storage): </a:t>
          </a:r>
          <a:r>
            <a:rPr lang="en-US" sz="1400" b="0" kern="1200" dirty="0" smtClean="0"/>
            <a:t>1-16 Cores, 3.5GB – 112GB RAM, 1023GB OS, 7-112GB Temp Disks Sizes, 2-32 Max Data Disks, 3200-50000 IOPS per disk. </a:t>
          </a:r>
          <a:endParaRPr lang="en-US" sz="1400" kern="1200" dirty="0"/>
        </a:p>
      </dsp:txBody>
      <dsp:txXfrm>
        <a:off x="181146" y="2098228"/>
        <a:ext cx="8243550" cy="460142"/>
      </dsp:txXfrm>
    </dsp:sp>
    <dsp:sp modelId="{FEEA5ED0-2810-4347-AB3C-53F159099998}">
      <dsp:nvSpPr>
        <dsp:cNvPr id="0" name=""/>
        <dsp:cNvSpPr/>
      </dsp:nvSpPr>
      <dsp:spPr>
        <a:xfrm>
          <a:off x="156253" y="2653659"/>
          <a:ext cx="8293336" cy="509928"/>
        </a:xfrm>
        <a:prstGeom prst="roundRect">
          <a:avLst/>
        </a:prstGeom>
        <a:solidFill>
          <a:schemeClr val="lt1">
            <a:alpha val="90000"/>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n-US" sz="1400" b="1" kern="1200" dirty="0" smtClean="0"/>
            <a:t>Standard G1 – G5 (High Performance): </a:t>
          </a:r>
          <a:r>
            <a:rPr lang="en-US" sz="1400" b="0" kern="1200" dirty="0" smtClean="0"/>
            <a:t>2-32 Cores, 28GB – 448GB RAM, 1023GB OS, 384-6144GB Temp Disks Sizes, 4-64 Max Data Disks, 500 IOPS per disk. </a:t>
          </a:r>
          <a:endParaRPr lang="en-US" sz="1400" kern="1200" dirty="0"/>
        </a:p>
      </dsp:txBody>
      <dsp:txXfrm>
        <a:off x="181146" y="2678552"/>
        <a:ext cx="8243550" cy="46014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6F1AA0-2ADA-41BF-B9C7-9C84064123F2}">
      <dsp:nvSpPr>
        <dsp:cNvPr id="0" name=""/>
        <dsp:cNvSpPr/>
      </dsp:nvSpPr>
      <dsp:spPr>
        <a:xfrm>
          <a:off x="4406" y="204460"/>
          <a:ext cx="2253883"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Image Families</a:t>
          </a:r>
          <a:endParaRPr lang="en-US" sz="2000" kern="1200" dirty="0">
            <a:latin typeface="+mj-lt"/>
          </a:endParaRPr>
        </a:p>
      </dsp:txBody>
      <dsp:txXfrm>
        <a:off x="4406" y="204460"/>
        <a:ext cx="2253883" cy="408375"/>
      </dsp:txXfrm>
    </dsp:sp>
    <dsp:sp modelId="{D4F7CA77-DFAF-45CB-ABD2-97A8F01ACD75}">
      <dsp:nvSpPr>
        <dsp:cNvPr id="0" name=""/>
        <dsp:cNvSpPr/>
      </dsp:nvSpPr>
      <dsp:spPr>
        <a:xfrm>
          <a:off x="2258290" y="25796"/>
          <a:ext cx="450776" cy="765703"/>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D1BA6EEF-BB6F-464D-ADE3-715ABBEBFB5E}">
      <dsp:nvSpPr>
        <dsp:cNvPr id="0" name=""/>
        <dsp:cNvSpPr/>
      </dsp:nvSpPr>
      <dsp:spPr>
        <a:xfrm>
          <a:off x="2889377" y="25796"/>
          <a:ext cx="6130563" cy="76570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VHDs managed and supported by Microsoft. Some may include pre-installed software and configuration. </a:t>
          </a:r>
          <a:endParaRPr lang="en-US" sz="2000" kern="1200" dirty="0">
            <a:latin typeface="+mj-lt"/>
          </a:endParaRPr>
        </a:p>
      </dsp:txBody>
      <dsp:txXfrm>
        <a:off x="2889377" y="25796"/>
        <a:ext cx="6130563" cy="765703"/>
      </dsp:txXfrm>
    </dsp:sp>
    <dsp:sp modelId="{98DE35D3-4000-43EB-94D0-C18A89259E40}">
      <dsp:nvSpPr>
        <dsp:cNvPr id="0" name=""/>
        <dsp:cNvSpPr/>
      </dsp:nvSpPr>
      <dsp:spPr>
        <a:xfrm>
          <a:off x="4406" y="1348445"/>
          <a:ext cx="2253883"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Partner Images</a:t>
          </a:r>
          <a:endParaRPr lang="en-US" sz="2000" kern="1200" dirty="0">
            <a:latin typeface="+mj-lt"/>
          </a:endParaRPr>
        </a:p>
      </dsp:txBody>
      <dsp:txXfrm>
        <a:off x="4406" y="1348445"/>
        <a:ext cx="2253883" cy="408375"/>
      </dsp:txXfrm>
    </dsp:sp>
    <dsp:sp modelId="{4F92CA34-CFF7-4B62-AC12-9219960218FF}">
      <dsp:nvSpPr>
        <dsp:cNvPr id="0" name=""/>
        <dsp:cNvSpPr/>
      </dsp:nvSpPr>
      <dsp:spPr>
        <a:xfrm>
          <a:off x="2258290" y="863499"/>
          <a:ext cx="450776" cy="1378265"/>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AB01809A-9F3A-42FD-9327-EE96E0EEAC4F}">
      <dsp:nvSpPr>
        <dsp:cNvPr id="0" name=""/>
        <dsp:cNvSpPr/>
      </dsp:nvSpPr>
      <dsp:spPr>
        <a:xfrm>
          <a:off x="2889377" y="863499"/>
          <a:ext cx="6130563" cy="1378265"/>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VHDs uploaded by partners for application consumption by the Azure customer. VMs deployed using partner images are not deployed on the same cluster or clusters as other VM workloads. </a:t>
          </a:r>
          <a:endParaRPr lang="en-US" sz="2000" kern="1200" dirty="0">
            <a:latin typeface="+mj-lt"/>
          </a:endParaRPr>
        </a:p>
      </dsp:txBody>
      <dsp:txXfrm>
        <a:off x="2889377" y="863499"/>
        <a:ext cx="6130563" cy="1378265"/>
      </dsp:txXfrm>
    </dsp:sp>
    <dsp:sp modelId="{5227F8DD-3E3D-48E1-B5A9-33459A3530FA}">
      <dsp:nvSpPr>
        <dsp:cNvPr id="0" name=""/>
        <dsp:cNvSpPr/>
      </dsp:nvSpPr>
      <dsp:spPr>
        <a:xfrm>
          <a:off x="4406" y="2492429"/>
          <a:ext cx="2253883" cy="4083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Latest Images</a:t>
          </a:r>
          <a:endParaRPr lang="en-US" sz="2000" kern="1200" dirty="0">
            <a:latin typeface="+mj-lt"/>
          </a:endParaRPr>
        </a:p>
      </dsp:txBody>
      <dsp:txXfrm>
        <a:off x="4406" y="2492429"/>
        <a:ext cx="2253883" cy="408375"/>
      </dsp:txXfrm>
    </dsp:sp>
    <dsp:sp modelId="{7C9921C5-7AF6-47A3-9CC9-1A694D9FA311}">
      <dsp:nvSpPr>
        <dsp:cNvPr id="0" name=""/>
        <dsp:cNvSpPr/>
      </dsp:nvSpPr>
      <dsp:spPr>
        <a:xfrm>
          <a:off x="2258290" y="2313765"/>
          <a:ext cx="450776" cy="765703"/>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FA99279-4F1D-432F-950F-20C99441D246}">
      <dsp:nvSpPr>
        <dsp:cNvPr id="0" name=""/>
        <dsp:cNvSpPr/>
      </dsp:nvSpPr>
      <dsp:spPr>
        <a:xfrm>
          <a:off x="2889377" y="2313765"/>
          <a:ext cx="6130563" cy="765703"/>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Images are kept as versions in Azure. Typically, you would want to choose the latest image.</a:t>
          </a:r>
          <a:endParaRPr lang="en-US" sz="2000" kern="1200" dirty="0">
            <a:latin typeface="+mj-lt"/>
          </a:endParaRPr>
        </a:p>
      </dsp:txBody>
      <dsp:txXfrm>
        <a:off x="2889377" y="2313765"/>
        <a:ext cx="6130563" cy="765703"/>
      </dsp:txXfrm>
    </dsp:sp>
    <dsp:sp modelId="{176667AC-1AE7-41A7-B2E0-629F43DCF76D}">
      <dsp:nvSpPr>
        <dsp:cNvPr id="0" name=""/>
        <dsp:cNvSpPr/>
      </dsp:nvSpPr>
      <dsp:spPr>
        <a:xfrm>
          <a:off x="4406" y="3330905"/>
          <a:ext cx="2253883" cy="7177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2240" tIns="50800" rIns="142240" bIns="50800" numCol="1" spcCol="1270" anchor="ctr" anchorCtr="0">
          <a:noAutofit/>
        </a:bodyPr>
        <a:lstStyle/>
        <a:p>
          <a:pPr lvl="0" algn="r" defTabSz="889000">
            <a:lnSpc>
              <a:spcPct val="90000"/>
            </a:lnSpc>
            <a:spcBef>
              <a:spcPct val="0"/>
            </a:spcBef>
            <a:spcAft>
              <a:spcPct val="35000"/>
            </a:spcAft>
          </a:pPr>
          <a:r>
            <a:rPr lang="en-US" sz="2000" kern="1200" dirty="0" smtClean="0">
              <a:latin typeface="+mj-lt"/>
            </a:rPr>
            <a:t>Customized Images</a:t>
          </a:r>
          <a:endParaRPr lang="en-US" sz="2000" kern="1200" dirty="0">
            <a:latin typeface="+mj-lt"/>
          </a:endParaRPr>
        </a:p>
      </dsp:txBody>
      <dsp:txXfrm>
        <a:off x="4406" y="3330905"/>
        <a:ext cx="2253883" cy="717750"/>
      </dsp:txXfrm>
    </dsp:sp>
    <dsp:sp modelId="{A9FE1331-D55F-4DFD-AC5A-416DD75E5B72}">
      <dsp:nvSpPr>
        <dsp:cNvPr id="0" name=""/>
        <dsp:cNvSpPr/>
      </dsp:nvSpPr>
      <dsp:spPr>
        <a:xfrm>
          <a:off x="2258290" y="3151468"/>
          <a:ext cx="450776" cy="1076625"/>
        </a:xfrm>
        <a:prstGeom prst="leftBrace">
          <a:avLst>
            <a:gd name="adj1" fmla="val 35000"/>
            <a:gd name="adj2" fmla="val 50000"/>
          </a:avLst>
        </a:prstGeom>
        <a:noFill/>
        <a:ln w="10795"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C24D8B61-F32F-4A99-8F05-BF5B8D301E30}">
      <dsp:nvSpPr>
        <dsp:cNvPr id="0" name=""/>
        <dsp:cNvSpPr/>
      </dsp:nvSpPr>
      <dsp:spPr>
        <a:xfrm>
          <a:off x="2889377" y="3151468"/>
          <a:ext cx="6130563" cy="1076625"/>
        </a:xfrm>
        <a:prstGeom prst="rect">
          <a:avLst/>
        </a:prstGeom>
        <a:solidFill>
          <a:schemeClr val="accent1">
            <a:hueOff val="0"/>
            <a:satOff val="0"/>
            <a:lumOff val="0"/>
            <a:alphaOff val="0"/>
          </a:schemeClr>
        </a:solidFill>
        <a:ln w="1079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Customer uploaded VHDs to leverage their own images. This is due to internal security, standard costs, and licensing scenarios. </a:t>
          </a:r>
          <a:endParaRPr lang="en-US" sz="2000" kern="1200" dirty="0">
            <a:latin typeface="+mj-lt"/>
          </a:endParaRPr>
        </a:p>
      </dsp:txBody>
      <dsp:txXfrm>
        <a:off x="2889377" y="3151468"/>
        <a:ext cx="6130563" cy="107662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B8827F2-09D3-4E08-A90F-965664B0047D}">
      <dsp:nvSpPr>
        <dsp:cNvPr id="0" name=""/>
        <dsp:cNvSpPr/>
      </dsp:nvSpPr>
      <dsp:spPr>
        <a:xfrm>
          <a:off x="41" y="15140"/>
          <a:ext cx="3953909" cy="5760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latin typeface="+mj-lt"/>
            </a:rPr>
            <a:t>Affinity Groups (v1)</a:t>
          </a:r>
          <a:endParaRPr lang="en-US" sz="2000" kern="1200" dirty="0">
            <a:latin typeface="+mj-lt"/>
          </a:endParaRPr>
        </a:p>
      </dsp:txBody>
      <dsp:txXfrm>
        <a:off x="41" y="15140"/>
        <a:ext cx="3953909" cy="576000"/>
      </dsp:txXfrm>
    </dsp:sp>
    <dsp:sp modelId="{BF27C3DC-4BE4-4B6C-8499-A3EE4126A247}">
      <dsp:nvSpPr>
        <dsp:cNvPr id="0" name=""/>
        <dsp:cNvSpPr/>
      </dsp:nvSpPr>
      <dsp:spPr>
        <a:xfrm>
          <a:off x="41" y="591140"/>
          <a:ext cx="3953909" cy="312929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Not enabled for CSP subscriptions</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Places compute and storage of a given VM, always together close to one another.</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By ensuring the VM’s resources reside in the same cluster, latency is reduced and performance is increased.</a:t>
          </a:r>
          <a:endParaRPr lang="en-US" sz="2000" kern="1200" dirty="0">
            <a:latin typeface="+mj-lt"/>
          </a:endParaRPr>
        </a:p>
      </dsp:txBody>
      <dsp:txXfrm>
        <a:off x="41" y="591140"/>
        <a:ext cx="3953909" cy="3129299"/>
      </dsp:txXfrm>
    </dsp:sp>
    <dsp:sp modelId="{64FAF6D0-6C4D-431C-AF60-DCAE7DC65A60}">
      <dsp:nvSpPr>
        <dsp:cNvPr id="0" name=""/>
        <dsp:cNvSpPr/>
      </dsp:nvSpPr>
      <dsp:spPr>
        <a:xfrm>
          <a:off x="4507497" y="15140"/>
          <a:ext cx="3953909" cy="576000"/>
        </a:xfrm>
        <a:prstGeom prst="rect">
          <a:avLst/>
        </a:prstGeom>
        <a:solidFill>
          <a:schemeClr val="accent1">
            <a:hueOff val="0"/>
            <a:satOff val="0"/>
            <a:lumOff val="0"/>
            <a:alphaOff val="0"/>
          </a:schemeClr>
        </a:solidFill>
        <a:ln w="1079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latin typeface="+mj-lt"/>
            </a:rPr>
            <a:t>Resource Groups (v2)</a:t>
          </a:r>
          <a:endParaRPr lang="en-US" sz="2000" kern="1200" dirty="0">
            <a:latin typeface="+mj-lt"/>
          </a:endParaRPr>
        </a:p>
      </dsp:txBody>
      <dsp:txXfrm>
        <a:off x="4507497" y="15140"/>
        <a:ext cx="3953909" cy="576000"/>
      </dsp:txXfrm>
    </dsp:sp>
    <dsp:sp modelId="{E7C7E829-11CD-4F78-BC05-A1EC7E488F1C}">
      <dsp:nvSpPr>
        <dsp:cNvPr id="0" name=""/>
        <dsp:cNvSpPr/>
      </dsp:nvSpPr>
      <dsp:spPr>
        <a:xfrm>
          <a:off x="4507497" y="591140"/>
          <a:ext cx="3953909" cy="3129299"/>
        </a:xfrm>
        <a:prstGeom prst="rect">
          <a:avLst/>
        </a:prstGeom>
        <a:solidFill>
          <a:schemeClr val="accent1">
            <a:alpha val="90000"/>
            <a:tint val="40000"/>
            <a:hueOff val="0"/>
            <a:satOff val="0"/>
            <a:lumOff val="0"/>
            <a:alphaOff val="0"/>
          </a:schemeClr>
        </a:solidFill>
        <a:ln w="1079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latin typeface="+mj-lt"/>
            </a:rPr>
            <a:t>Unit of management for operations like deployments, updates, and standard lifecycle operations across a number of different services, such as VMs.</a:t>
          </a:r>
          <a:endParaRPr lang="en-US" sz="2000" kern="1200" dirty="0">
            <a:latin typeface="+mj-lt"/>
          </a:endParaRPr>
        </a:p>
        <a:p>
          <a:pPr marL="228600" lvl="1" indent="-228600" algn="l" defTabSz="889000">
            <a:lnSpc>
              <a:spcPct val="90000"/>
            </a:lnSpc>
            <a:spcBef>
              <a:spcPct val="0"/>
            </a:spcBef>
            <a:spcAft>
              <a:spcPct val="15000"/>
            </a:spcAft>
            <a:buChar char="••"/>
          </a:pPr>
          <a:r>
            <a:rPr lang="en-US" sz="2000" kern="1200" dirty="0" smtClean="0">
              <a:latin typeface="+mj-lt"/>
            </a:rPr>
            <a:t>Enables the creation of a reusable deployment templates to handle infrastructure configuration as code.</a:t>
          </a:r>
          <a:endParaRPr lang="en-US" sz="2000" kern="1200" dirty="0">
            <a:latin typeface="+mj-lt"/>
          </a:endParaRPr>
        </a:p>
      </dsp:txBody>
      <dsp:txXfrm>
        <a:off x="4507497" y="591140"/>
        <a:ext cx="3953909" cy="3129299"/>
      </dsp:txXfrm>
    </dsp:sp>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2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2C3B56C-ED08-410C-A56B-0F80033AB4FC}" type="datetimeFigureOut">
              <a:rPr lang="en-US" smtClean="0"/>
              <a:t>1/24/2016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61FBB9D-0E8C-47E4-88AC-4CF7E5FB7106}" type="slidenum">
              <a:rPr lang="en-US" smtClean="0"/>
              <a:t>‹#›</a:t>
            </a:fld>
            <a:endParaRPr lang="en-US"/>
          </a:p>
        </p:txBody>
      </p:sp>
    </p:spTree>
    <p:extLst>
      <p:ext uri="{BB962C8B-B14F-4D97-AF65-F5344CB8AC3E}">
        <p14:creationId xmlns:p14="http://schemas.microsoft.com/office/powerpoint/2010/main" val="305721596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C6996B83-60CF-42A8-BA06-F99D0BEC30B3}"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7" name="Header Placeholder 6"/>
          <p:cNvSpPr>
            <a:spLocks noGrp="1"/>
          </p:cNvSpPr>
          <p:nvPr>
            <p:ph type="hdr" sz="quarter" idx="13"/>
          </p:nvPr>
        </p:nvSpPr>
        <p:spPr/>
        <p:txBody>
          <a:bodyPr/>
          <a:lstStyle/>
          <a:p>
            <a:r>
              <a:rPr lang="en-US" dirty="0" smtClean="0">
                <a:solidFill>
                  <a:prstClr val="black"/>
                </a:solidFill>
              </a:rPr>
              <a:t>Build 2014</a:t>
            </a:r>
            <a:endParaRPr lang="en-US" dirty="0">
              <a:solidFill>
                <a:prstClr val="black"/>
              </a:solidFill>
            </a:endParaRPr>
          </a:p>
        </p:txBody>
      </p:sp>
    </p:spTree>
    <p:extLst>
      <p:ext uri="{BB962C8B-B14F-4D97-AF65-F5344CB8AC3E}">
        <p14:creationId xmlns:p14="http://schemas.microsoft.com/office/powerpoint/2010/main" val="27471055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So as I alluded</a:t>
            </a:r>
            <a:r>
              <a:rPr lang="en-US" baseline="0" dirty="0" smtClean="0"/>
              <a:t> to earlier and as you’ve likely heard, we’ve announced Premium Storage.  </a:t>
            </a:r>
          </a:p>
          <a:p>
            <a:endParaRPr lang="en-US" baseline="0" dirty="0" smtClean="0"/>
          </a:p>
          <a:p>
            <a:r>
              <a:rPr lang="en-US" baseline="0" dirty="0" smtClean="0"/>
              <a:t>This allows up to 64TB of storage per VM</a:t>
            </a:r>
          </a:p>
          <a:p>
            <a:endParaRPr lang="en-US" baseline="0" dirty="0" smtClean="0"/>
          </a:p>
          <a:p>
            <a:r>
              <a:rPr lang="en-US" baseline="0" dirty="0" smtClean="0"/>
              <a:t>When using the read-cache, you will see less than 1ms read latency.  For writes or reads that are not using the read-cache, we are seeing latency of less than 5ms.  </a:t>
            </a:r>
          </a:p>
          <a:p>
            <a:endParaRPr lang="en-US" baseline="0" dirty="0" smtClean="0"/>
          </a:p>
          <a:p>
            <a:r>
              <a:rPr lang="en-US" baseline="0" dirty="0" smtClean="0"/>
              <a:t>So to do this, it uses local SSDs that are in the physical box for caching.  We built a very sophisticated caching system to try to speed up the reads you have for your virtual machines.</a:t>
            </a:r>
          </a:p>
          <a:p>
            <a:endParaRPr lang="en-US" baseline="0" dirty="0" smtClean="0"/>
          </a:p>
          <a:p>
            <a:r>
              <a:rPr lang="en-US" baseline="0" dirty="0" smtClean="0"/>
              <a:t>This has been a big request by lots of customers who have high I/O requirements and for you developers who need the fastest storage possible – Premium storage is now available.   A lot of people wanting to do large data </a:t>
            </a:r>
            <a:r>
              <a:rPr lang="en-US" baseline="0" dirty="0" err="1" smtClean="0"/>
              <a:t>wharehousing</a:t>
            </a:r>
            <a:r>
              <a:rPr lang="en-US" baseline="0" dirty="0" smtClean="0"/>
              <a:t> solutions where you have lots of reads with maybe fewer writes.  It enables much better performance on those type of </a:t>
            </a:r>
            <a:r>
              <a:rPr lang="en-US" baseline="0" dirty="0" err="1" smtClean="0"/>
              <a:t>solutiosn</a:t>
            </a:r>
            <a:r>
              <a:rPr lang="en-US" baseline="0" dirty="0" smtClean="0"/>
              <a:t>.</a:t>
            </a:r>
          </a:p>
          <a:p>
            <a:endParaRPr lang="en-US" baseline="0" dirty="0" smtClean="0"/>
          </a:p>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9974037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15</a:t>
            </a:fld>
            <a:endParaRPr lang="en-US" dirty="0">
              <a:solidFill>
                <a:prstClr val="black"/>
              </a:solidFill>
            </a:endParaRPr>
          </a:p>
        </p:txBody>
      </p:sp>
    </p:spTree>
    <p:extLst>
      <p:ext uri="{BB962C8B-B14F-4D97-AF65-F5344CB8AC3E}">
        <p14:creationId xmlns:p14="http://schemas.microsoft.com/office/powerpoint/2010/main" val="5920180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19</a:t>
            </a:fld>
            <a:endParaRPr lang="en-US" dirty="0">
              <a:solidFill>
                <a:prstClr val="black"/>
              </a:solidFill>
            </a:endParaRPr>
          </a:p>
        </p:txBody>
      </p:sp>
    </p:spTree>
    <p:extLst>
      <p:ext uri="{BB962C8B-B14F-4D97-AF65-F5344CB8AC3E}">
        <p14:creationId xmlns:p14="http://schemas.microsoft.com/office/powerpoint/2010/main" val="40612190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smtClean="0"/>
          </a:p>
          <a:p>
            <a:r>
              <a:rPr lang="en-US" dirty="0" smtClean="0"/>
              <a:t>Newer generation CPU</a:t>
            </a:r>
          </a:p>
          <a:p>
            <a:endParaRPr lang="en-US" dirty="0" smtClean="0"/>
          </a:p>
          <a:p>
            <a:r>
              <a:rPr lang="en-US" dirty="0" smtClean="0"/>
              <a:t>Other</a:t>
            </a:r>
            <a:r>
              <a:rPr lang="en-US" baseline="0" dirty="0" smtClean="0"/>
              <a:t> than 19, the a-series VMs goes up to 56, and the d-series goes up 112</a:t>
            </a:r>
          </a:p>
          <a:p>
            <a:endParaRPr lang="en-US" baseline="0" dirty="0" smtClean="0"/>
          </a:p>
          <a:p>
            <a:r>
              <a:rPr lang="en-US" baseline="0" dirty="0" smtClean="0"/>
              <a:t>Local SSD for cache- not for persistent data</a:t>
            </a: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283153614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22</a:t>
            </a:fld>
            <a:endParaRPr lang="en-US" dirty="0">
              <a:solidFill>
                <a:prstClr val="black"/>
              </a:solidFill>
            </a:endParaRPr>
          </a:p>
        </p:txBody>
      </p:sp>
    </p:spTree>
    <p:extLst>
      <p:ext uri="{BB962C8B-B14F-4D97-AF65-F5344CB8AC3E}">
        <p14:creationId xmlns:p14="http://schemas.microsoft.com/office/powerpoint/2010/main" val="9735558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a:p>
          <a:p>
            <a:r>
              <a:rPr lang="en-US" dirty="0" smtClean="0"/>
              <a:t>So</a:t>
            </a:r>
            <a:r>
              <a:rPr lang="en-US" baseline="0" dirty="0" smtClean="0"/>
              <a:t> when you’re creating and deploying your application, you want to consider High Availability.  </a:t>
            </a:r>
          </a:p>
          <a:p>
            <a:endParaRPr lang="en-US" baseline="0" dirty="0" smtClean="0"/>
          </a:p>
          <a:p>
            <a:r>
              <a:rPr lang="en-US" baseline="0" dirty="0" smtClean="0"/>
              <a:t>SQL is the example but it works on Linux as well</a:t>
            </a:r>
          </a:p>
          <a:p>
            <a:endParaRPr lang="en-US" baseline="0" dirty="0" smtClean="0"/>
          </a:p>
          <a:p>
            <a:endParaRPr lang="en-US" baseline="0" dirty="0" smtClean="0"/>
          </a:p>
          <a:p>
            <a:endParaRPr lang="en-US" baseline="0" dirty="0" smtClean="0"/>
          </a:p>
          <a:p>
            <a:endParaRPr lang="en-US" dirty="0" smtClean="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23</a:t>
            </a:fld>
            <a:endParaRPr lang="en-US" dirty="0">
              <a:solidFill>
                <a:prstClr val="black"/>
              </a:solidFill>
            </a:endParaRPr>
          </a:p>
        </p:txBody>
      </p:sp>
    </p:spTree>
    <p:extLst>
      <p:ext uri="{BB962C8B-B14F-4D97-AF65-F5344CB8AC3E}">
        <p14:creationId xmlns:p14="http://schemas.microsoft.com/office/powerpoint/2010/main" val="2555472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smtClean="0"/>
          </a:p>
          <a:p>
            <a:r>
              <a:rPr lang="en-US" dirty="0" smtClean="0"/>
              <a:t>The biggest points</a:t>
            </a:r>
            <a:r>
              <a:rPr lang="en-US" baseline="0" dirty="0" smtClean="0"/>
              <a:t> of failure are </a:t>
            </a:r>
          </a:p>
          <a:p>
            <a:endParaRPr lang="en-US" baseline="0" dirty="0" smtClean="0"/>
          </a:p>
          <a:p>
            <a:r>
              <a:rPr lang="en-US" dirty="0" smtClean="0"/>
              <a:t>Physical Machine</a:t>
            </a:r>
          </a:p>
          <a:p>
            <a:r>
              <a:rPr lang="en-US" dirty="0" smtClean="0"/>
              <a:t>Power Unit &amp; Network</a:t>
            </a:r>
            <a:r>
              <a:rPr lang="en-US" baseline="0" dirty="0" smtClean="0"/>
              <a:t> Switch</a:t>
            </a:r>
          </a:p>
          <a:p>
            <a:endParaRPr lang="en-US" baseline="0" dirty="0" smtClean="0"/>
          </a:p>
          <a:p>
            <a:r>
              <a:rPr lang="en-US" dirty="0" smtClean="0"/>
              <a:t> </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26</a:t>
            </a:fld>
            <a:endParaRPr lang="en-US">
              <a:solidFill>
                <a:prstClr val="black"/>
              </a:solidFill>
            </a:endParaRPr>
          </a:p>
        </p:txBody>
      </p:sp>
    </p:spTree>
    <p:extLst>
      <p:ext uri="{BB962C8B-B14F-4D97-AF65-F5344CB8AC3E}">
        <p14:creationId xmlns:p14="http://schemas.microsoft.com/office/powerpoint/2010/main" val="27524561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1/24/2016 12:13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27</a:t>
            </a:fld>
            <a:endParaRPr lang="en-US" dirty="0">
              <a:solidFill>
                <a:prstClr val="black"/>
              </a:solidFill>
            </a:endParaRPr>
          </a:p>
        </p:txBody>
      </p:sp>
    </p:spTree>
    <p:extLst>
      <p:ext uri="{BB962C8B-B14F-4D97-AF65-F5344CB8AC3E}">
        <p14:creationId xmlns:p14="http://schemas.microsoft.com/office/powerpoint/2010/main" val="23228122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Run what you run in your data center…</a:t>
            </a:r>
          </a:p>
          <a:p>
            <a:r>
              <a:rPr lang="en-US" dirty="0" smtClean="0"/>
              <a:t>At the scale you never thought possible. </a:t>
            </a:r>
          </a:p>
          <a:p>
            <a:r>
              <a:rPr lang="en-US" dirty="0" smtClean="0"/>
              <a:t>With Hybrid connectivity and trusting our Enterprise Grade Security and Compliance, for those workloads that make sense, take off the shackles. </a:t>
            </a:r>
          </a:p>
          <a:p>
            <a:endParaRPr lang="en-US" dirty="0" smtClean="0"/>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29"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1/24/2016 12:13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29</a:t>
            </a:fld>
            <a:endParaRPr lang="en-US" dirty="0">
              <a:solidFill>
                <a:prstClr val="black"/>
              </a:solidFill>
            </a:endParaRPr>
          </a:p>
        </p:txBody>
      </p:sp>
    </p:spTree>
    <p:extLst>
      <p:ext uri="{BB962C8B-B14F-4D97-AF65-F5344CB8AC3E}">
        <p14:creationId xmlns:p14="http://schemas.microsoft.com/office/powerpoint/2010/main" val="403882303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smtClean="0"/>
          </a:p>
          <a:p>
            <a:r>
              <a:rPr lang="en-US" dirty="0" smtClean="0"/>
              <a:t>Client Affinity – isn’t a full layer7</a:t>
            </a:r>
            <a:r>
              <a:rPr lang="en-US" baseline="0" dirty="0" smtClean="0"/>
              <a:t> </a:t>
            </a:r>
            <a:r>
              <a:rPr lang="en-US" baseline="0" dirty="0" err="1" smtClean="0"/>
              <a:t>swtich</a:t>
            </a:r>
            <a:endParaRPr lang="en-US" dirty="0"/>
          </a:p>
        </p:txBody>
      </p:sp>
      <p:sp>
        <p:nvSpPr>
          <p:cNvPr id="4" name="Slide Number Placeholder 3"/>
          <p:cNvSpPr>
            <a:spLocks noGrp="1"/>
          </p:cNvSpPr>
          <p:nvPr>
            <p:ph type="sldNum" sz="quarter" idx="10"/>
          </p:nvPr>
        </p:nvSpPr>
        <p:spPr/>
        <p:txBody>
          <a:bodyPr/>
          <a:lstStyle/>
          <a:p>
            <a:fld id="{0110E035-3DF4-4A15-9272-486F21423BC9}" type="slidenum">
              <a:rPr 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17340246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CFD02BD-CD3A-4B3A-9BA3-B7E3C890A31E}" type="slidenum">
              <a:rPr 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1528421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1/24/2016 12:13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33</a:t>
            </a:fld>
            <a:endParaRPr lang="en-US" dirty="0">
              <a:solidFill>
                <a:prstClr val="black"/>
              </a:solidFill>
            </a:endParaRPr>
          </a:p>
        </p:txBody>
      </p:sp>
    </p:spTree>
    <p:extLst>
      <p:ext uri="{BB962C8B-B14F-4D97-AF65-F5344CB8AC3E}">
        <p14:creationId xmlns:p14="http://schemas.microsoft.com/office/powerpoint/2010/main" val="36882902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TechEd 2013</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2DFDA5C7-BBAE-481E-8BF7-731156A2E2C1}" type="datetime8">
              <a:rPr lang="en-US" smtClean="0">
                <a:solidFill>
                  <a:prstClr val="black"/>
                </a:solidFill>
              </a:rPr>
              <a:pPr/>
              <a:t>1/24/2016 12:13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34</a:t>
            </a:fld>
            <a:endParaRPr lang="en-US" dirty="0">
              <a:solidFill>
                <a:prstClr val="black"/>
              </a:solidFill>
            </a:endParaRPr>
          </a:p>
        </p:txBody>
      </p:sp>
    </p:spTree>
    <p:extLst>
      <p:ext uri="{BB962C8B-B14F-4D97-AF65-F5344CB8AC3E}">
        <p14:creationId xmlns:p14="http://schemas.microsoft.com/office/powerpoint/2010/main" val="25382208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32742" rtl="0" eaLnBrk="1" fontAlgn="auto" latinLnBrk="0" hangingPunct="1">
              <a:lnSpc>
                <a:spcPct val="90000"/>
              </a:lnSpc>
              <a:spcBef>
                <a:spcPts val="0"/>
              </a:spcBef>
              <a:spcAft>
                <a:spcPts val="340"/>
              </a:spcAft>
              <a:buClrTx/>
              <a:buSzTx/>
              <a:buFontTx/>
              <a:buNone/>
              <a:tabLst/>
              <a:defRPr/>
            </a:pPr>
            <a:r>
              <a:rPr lang="en-US" dirty="0" smtClean="0"/>
              <a:t>Bryon Surace</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p>
          <a:p>
            <a:pPr marL="0" marR="0" indent="0" algn="l" defTabSz="932742" rtl="0" eaLnBrk="1" fontAlgn="auto" latinLnBrk="0" hangingPunct="1">
              <a:lnSpc>
                <a:spcPct val="90000"/>
              </a:lnSpc>
              <a:spcBef>
                <a:spcPts val="0"/>
              </a:spcBef>
              <a:spcAft>
                <a:spcPts val="340"/>
              </a:spcAft>
              <a:buClrTx/>
              <a:buSzTx/>
              <a:buFontTx/>
              <a:buNone/>
              <a:tabLst/>
              <a:defRPr/>
            </a:pPr>
            <a:r>
              <a:rPr lang="en-US" sz="900" dirty="0" smtClean="0"/>
              <a:t>Auto-Update</a:t>
            </a:r>
          </a:p>
          <a:p>
            <a:pPr marL="0" marR="0" indent="0" algn="l" defTabSz="932742" rtl="0" eaLnBrk="1" fontAlgn="auto" latinLnBrk="0" hangingPunct="1">
              <a:lnSpc>
                <a:spcPct val="90000"/>
              </a:lnSpc>
              <a:spcBef>
                <a:spcPts val="0"/>
              </a:spcBef>
              <a:spcAft>
                <a:spcPts val="340"/>
              </a:spcAft>
              <a:buClrTx/>
              <a:buSzTx/>
              <a:buFontTx/>
              <a:buNone/>
              <a:tabLst/>
              <a:defRPr/>
            </a:pPr>
            <a:endParaRPr lang="en-US" sz="900" dirty="0" smtClean="0"/>
          </a:p>
          <a:p>
            <a:r>
              <a:rPr lang="en-US" sz="900" dirty="0" smtClean="0"/>
              <a:t>Avoids security implications of “reaching out”</a:t>
            </a:r>
          </a:p>
          <a:p>
            <a:r>
              <a:rPr lang="en-US" sz="900" dirty="0" smtClean="0"/>
              <a:t>Allows trusted and maintained partner packages</a:t>
            </a:r>
          </a:p>
          <a:p>
            <a:r>
              <a:rPr lang="en-US" sz="900" dirty="0" smtClean="0"/>
              <a:t>Enables partners to support ALL platform images</a:t>
            </a:r>
          </a:p>
          <a:p>
            <a:r>
              <a:rPr lang="en-US" sz="900" dirty="0" smtClean="0"/>
              <a:t>Creates partner and customer consistency, on-</a:t>
            </a:r>
            <a:r>
              <a:rPr lang="en-US" sz="900" dirty="0" err="1" smtClean="0"/>
              <a:t>prem</a:t>
            </a:r>
            <a:r>
              <a:rPr lang="en-US" sz="900" dirty="0" smtClean="0"/>
              <a:t> and in the cloud. </a:t>
            </a:r>
          </a:p>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36</a:t>
            </a:fld>
            <a:endParaRPr lang="en-US" dirty="0">
              <a:solidFill>
                <a:prstClr val="black"/>
              </a:solidFill>
            </a:endParaRPr>
          </a:p>
        </p:txBody>
      </p:sp>
    </p:spTree>
    <p:extLst>
      <p:ext uri="{BB962C8B-B14F-4D97-AF65-F5344CB8AC3E}">
        <p14:creationId xmlns:p14="http://schemas.microsoft.com/office/powerpoint/2010/main" val="80961770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 Availability Sets are great – it protects</a:t>
            </a:r>
            <a:r>
              <a:rPr lang="en-US" baseline="0" dirty="0" smtClean="0"/>
              <a:t> you against physical hardware failure </a:t>
            </a:r>
          </a:p>
          <a:p>
            <a:endParaRPr lang="en-US" baseline="0" dirty="0" smtClean="0"/>
          </a:p>
          <a:p>
            <a:r>
              <a:rPr lang="en-US" baseline="0" dirty="0" smtClean="0"/>
              <a:t>However, it doesn’t do a lot of good if you can’t control the networking traffic across those virtual machines.</a:t>
            </a:r>
          </a:p>
          <a:p>
            <a:endParaRPr lang="en-US" baseline="0" dirty="0" smtClean="0"/>
          </a:p>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40</a:t>
            </a:fld>
            <a:endParaRPr lang="en-US" dirty="0">
              <a:solidFill>
                <a:prstClr val="black"/>
              </a:solidFill>
            </a:endParaRPr>
          </a:p>
        </p:txBody>
      </p:sp>
    </p:spTree>
    <p:extLst>
      <p:ext uri="{BB962C8B-B14F-4D97-AF65-F5344CB8AC3E}">
        <p14:creationId xmlns:p14="http://schemas.microsoft.com/office/powerpoint/2010/main" val="396705936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t>1/24/2016 12:13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43</a:t>
            </a:fld>
            <a:endParaRPr lang="en-US" dirty="0"/>
          </a:p>
        </p:txBody>
      </p:sp>
    </p:spTree>
    <p:extLst>
      <p:ext uri="{BB962C8B-B14F-4D97-AF65-F5344CB8AC3E}">
        <p14:creationId xmlns:p14="http://schemas.microsoft.com/office/powerpoint/2010/main" val="35622184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52</a:t>
            </a:fld>
            <a:endParaRPr lang="en-US" dirty="0"/>
          </a:p>
        </p:txBody>
      </p:sp>
    </p:spTree>
    <p:extLst>
      <p:ext uri="{BB962C8B-B14F-4D97-AF65-F5344CB8AC3E}">
        <p14:creationId xmlns:p14="http://schemas.microsoft.com/office/powerpoint/2010/main" val="233537621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t>1/24/2016</a:t>
            </a:fld>
            <a:endParaRPr lang="en-US" dirty="0"/>
          </a:p>
        </p:txBody>
      </p:sp>
      <p:sp>
        <p:nvSpPr>
          <p:cNvPr id="6" name="Slide Number Placeholder 5"/>
          <p:cNvSpPr>
            <a:spLocks noGrp="1"/>
          </p:cNvSpPr>
          <p:nvPr>
            <p:ph type="sldNum" sz="quarter" idx="12"/>
          </p:nvPr>
        </p:nvSpPr>
        <p:spPr/>
        <p:txBody>
          <a:bodyPr/>
          <a:lstStyle/>
          <a:p>
            <a:fld id="{B4008EB6-D09E-4580-8CD6-DDB14511944F}" type="slidenum">
              <a:rPr lang="en-US" smtClean="0"/>
              <a:pPr/>
              <a:t>53</a:t>
            </a:fld>
            <a:endParaRPr lang="en-US" dirty="0"/>
          </a:p>
        </p:txBody>
      </p:sp>
    </p:spTree>
    <p:extLst>
      <p:ext uri="{BB962C8B-B14F-4D97-AF65-F5344CB8AC3E}">
        <p14:creationId xmlns:p14="http://schemas.microsoft.com/office/powerpoint/2010/main" val="23929550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5416BA-65F7-274A-AD61-D0FA78F3AA6E}" type="slidenum">
              <a:rPr lang="en-US"/>
              <a:pPr/>
              <a:t>54</a:t>
            </a:fld>
            <a:endParaRPr lang="en-US" dirty="0"/>
          </a:p>
        </p:txBody>
      </p:sp>
    </p:spTree>
    <p:extLst>
      <p:ext uri="{BB962C8B-B14F-4D97-AF65-F5344CB8AC3E}">
        <p14:creationId xmlns:p14="http://schemas.microsoft.com/office/powerpoint/2010/main" val="3445202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75416BA-65F7-274A-AD61-D0FA78F3AA6E}" type="slidenum">
              <a:rPr lang="en-US"/>
              <a:pPr/>
              <a:t>55</a:t>
            </a:fld>
            <a:endParaRPr lang="en-US" dirty="0"/>
          </a:p>
        </p:txBody>
      </p:sp>
    </p:spTree>
    <p:extLst>
      <p:ext uri="{BB962C8B-B14F-4D97-AF65-F5344CB8AC3E}">
        <p14:creationId xmlns:p14="http://schemas.microsoft.com/office/powerpoint/2010/main" val="39437446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38EEC551-8CDA-4EB6-89BB-2A86C9F091C8}" type="datetime8">
              <a:rPr lang="en-US" smtClean="0"/>
              <a:t>1/24/2016 12:13 AM</a:t>
            </a:fld>
            <a:endParaRPr lang="en-US" dirty="0"/>
          </a:p>
        </p:txBody>
      </p:sp>
      <p:sp>
        <p:nvSpPr>
          <p:cNvPr id="7" name="Slide Number Placeholder 6"/>
          <p:cNvSpPr>
            <a:spLocks noGrp="1"/>
          </p:cNvSpPr>
          <p:nvPr>
            <p:ph type="sldNum" sz="quarter" idx="13"/>
          </p:nvPr>
        </p:nvSpPr>
        <p:spPr/>
        <p:txBody>
          <a:bodyPr/>
          <a:lstStyle/>
          <a:p>
            <a:fld id="{B4008EB6-D09E-4580-8CD6-DDB14511944F}" type="slidenum">
              <a:rPr lang="en-US" smtClean="0"/>
              <a:pPr/>
              <a:t>5</a:t>
            </a:fld>
            <a:endParaRPr lang="en-US" dirty="0"/>
          </a:p>
        </p:txBody>
      </p:sp>
    </p:spTree>
    <p:extLst>
      <p:ext uri="{BB962C8B-B14F-4D97-AF65-F5344CB8AC3E}">
        <p14:creationId xmlns:p14="http://schemas.microsoft.com/office/powerpoint/2010/main" val="1348415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5400" dirty="0" smtClean="0"/>
              <a:t>Bryon</a:t>
            </a:r>
          </a:p>
          <a:p>
            <a:endParaRPr lang="en-US" sz="5400" dirty="0" smtClean="0"/>
          </a:p>
          <a:p>
            <a:r>
              <a:rPr lang="en-US" sz="5400" dirty="0" smtClean="0"/>
              <a:t>When</a:t>
            </a:r>
            <a:r>
              <a:rPr lang="en-US" sz="5400" baseline="0" dirty="0" smtClean="0"/>
              <a:t> you look at the deployment of storage.  A normal VM that gets deployed gets 2 disks right off the bat.  For Windows you get your c:\ which has a cache attached to it and a d:\ drive which is temporary.  You do not want to put anything critical or </a:t>
            </a:r>
            <a:r>
              <a:rPr lang="en-US" sz="5400" baseline="0" dirty="0" err="1" smtClean="0"/>
              <a:t>stateful</a:t>
            </a:r>
            <a:r>
              <a:rPr lang="en-US" sz="5400" baseline="0" dirty="0" smtClean="0"/>
              <a:t> on the d-drive – it is </a:t>
            </a:r>
            <a:r>
              <a:rPr lang="en-US" sz="5400" baseline="0" dirty="0" err="1" smtClean="0"/>
              <a:t>ment</a:t>
            </a:r>
            <a:r>
              <a:rPr lang="en-US" sz="5400" baseline="0" dirty="0" smtClean="0"/>
              <a:t> to be temporary and not designed for persistent storage.</a:t>
            </a:r>
          </a:p>
          <a:p>
            <a:endParaRPr lang="en-US" sz="5400" baseline="0" dirty="0" smtClean="0"/>
          </a:p>
          <a:p>
            <a:r>
              <a:rPr lang="en-US" sz="5400" baseline="0" dirty="0" smtClean="0"/>
              <a:t>The C-Drive end up being backed by Azure blobs.  These are just your standard blobs in Azure.  If you attach any additional data disks – these are also backed by Azure blobs.</a:t>
            </a:r>
          </a:p>
          <a:p>
            <a:endParaRPr lang="en-US" sz="5400" baseline="0" dirty="0" smtClean="0"/>
          </a:p>
          <a:p>
            <a:r>
              <a:rPr lang="en-US" sz="5400" baseline="0" dirty="0" smtClean="0"/>
              <a:t>Up to 64 1TB disks attached to a single system</a:t>
            </a:r>
            <a:endParaRPr lang="en-US" sz="5400"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13960355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Because these are backed by Azure</a:t>
            </a:r>
            <a:r>
              <a:rPr lang="en-US" sz="1000" baseline="0" dirty="0" smtClean="0"/>
              <a:t> storage.  We end up doing triplicate copies of everything.  So every write that is made to the storage is triplicate copied onto the machines before we come back and say its done.  This gives you that high durability that Azure storage promises.  </a:t>
            </a:r>
          </a:p>
          <a:p>
            <a:endParaRPr lang="en-US" sz="1000" baseline="0" dirty="0" smtClean="0"/>
          </a:p>
          <a:p>
            <a:r>
              <a:rPr lang="en-US" sz="1000" baseline="0" dirty="0" smtClean="0"/>
              <a:t>1TB per disk and we allow for up to 64 disk.  Striped.</a:t>
            </a:r>
          </a:p>
          <a:p>
            <a:endParaRPr lang="en-US" sz="1000" baseline="0" dirty="0" smtClean="0"/>
          </a:p>
          <a:p>
            <a:r>
              <a:rPr lang="en-US" sz="1000" baseline="0" dirty="0" smtClean="0"/>
              <a:t>500 IOPS – 32,000 IOPS total</a:t>
            </a:r>
          </a:p>
          <a:p>
            <a:endParaRPr lang="en-US" sz="1000" baseline="0" dirty="0" smtClean="0"/>
          </a:p>
          <a:p>
            <a:r>
              <a:rPr lang="en-US" sz="1000" baseline="0" dirty="0" smtClean="0"/>
              <a:t>This is for standard spinning disk.  You may have also heard that we are now offering premium storage which is based on SSD disks.  Premium storage bumps up the maximum IOPS quite a bit and we’ll be talking about that in a few minutes.</a:t>
            </a:r>
            <a:endParaRPr lang="en-US" sz="1000"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1E76DAC-4389-45FA-ACC3-E28A6BAE08AE}"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9</a:t>
            </a:fld>
            <a:endParaRPr lang="en-US" dirty="0">
              <a:solidFill>
                <a:prstClr val="black"/>
              </a:solidFill>
            </a:endParaRPr>
          </a:p>
        </p:txBody>
      </p:sp>
    </p:spTree>
    <p:extLst>
      <p:ext uri="{BB962C8B-B14F-4D97-AF65-F5344CB8AC3E}">
        <p14:creationId xmlns:p14="http://schemas.microsoft.com/office/powerpoint/2010/main" val="123698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t>Bryon</a:t>
            </a:r>
          </a:p>
          <a:p>
            <a:endParaRPr lang="en-US" sz="1000" dirty="0" smtClean="0"/>
          </a:p>
          <a:p>
            <a:r>
              <a:rPr lang="en-US" sz="1000" dirty="0" smtClean="0"/>
              <a:t>So another aspect that you get free out</a:t>
            </a:r>
            <a:r>
              <a:rPr lang="en-US" sz="1000" baseline="0" dirty="0" smtClean="0"/>
              <a:t> of Azure storage is Geo-replication.  Just by flipping this on, you can actually geo-replicate across regions to help safeguard against regional disasters.  </a:t>
            </a:r>
          </a:p>
          <a:p>
            <a:endParaRPr lang="en-US" sz="1000" baseline="0" dirty="0" smtClean="0"/>
          </a:p>
          <a:p>
            <a:r>
              <a:rPr lang="en-US" sz="1000" baseline="0" dirty="0" smtClean="0"/>
              <a:t>What’s also interesting is that the geo-replicas can be read-accessed.  So you can get access to the replicated data, to validate the data, make sure they look right.  You can even pull them aside and do testing against them and you can even do BI against the data without disrupting the content.  This is all possible using the geo-replication feature in Azure Storage. </a:t>
            </a:r>
          </a:p>
          <a:p>
            <a:endParaRPr lang="en-US" sz="1000" baseline="0" dirty="0" smtClean="0"/>
          </a:p>
          <a:p>
            <a:r>
              <a:rPr lang="en-US" sz="1000" dirty="0" smtClean="0"/>
              <a:t>______________________</a:t>
            </a:r>
          </a:p>
          <a:p>
            <a:pPr marL="0" marR="0" indent="0" algn="l" defTabSz="932503" rtl="0" eaLnBrk="1" fontAlgn="auto" latinLnBrk="0" hangingPunct="1">
              <a:lnSpc>
                <a:spcPct val="90000"/>
              </a:lnSpc>
              <a:spcBef>
                <a:spcPts val="0"/>
              </a:spcBef>
              <a:spcAft>
                <a:spcPts val="340"/>
              </a:spcAft>
              <a:buClrTx/>
              <a:buSzTx/>
              <a:buFontTx/>
              <a:buNone/>
              <a:tabLst/>
              <a:defRPr/>
            </a:pPr>
            <a:endParaRPr lang="en-US" sz="1000" kern="1200" dirty="0" smtClean="0">
              <a:solidFill>
                <a:schemeClr val="tx1"/>
              </a:solidFill>
              <a:effectLst/>
              <a:latin typeface="Segoe UI Light" pitchFamily="34" charset="0"/>
              <a:ea typeface="+mn-ea"/>
              <a:cs typeface="+mn-cs"/>
            </a:endParaRPr>
          </a:p>
          <a:p>
            <a:pPr marL="0" marR="0" indent="0" algn="l" defTabSz="932503" rtl="0" eaLnBrk="1" fontAlgn="auto" latinLnBrk="0" hangingPunct="1">
              <a:lnSpc>
                <a:spcPct val="90000"/>
              </a:lnSpc>
              <a:spcBef>
                <a:spcPts val="0"/>
              </a:spcBef>
              <a:spcAft>
                <a:spcPts val="340"/>
              </a:spcAft>
              <a:buClrTx/>
              <a:buSzTx/>
              <a:buFontTx/>
              <a:buNone/>
              <a:tabLst/>
              <a:defRPr/>
            </a:pPr>
            <a:r>
              <a:rPr lang="en-US" sz="1000" kern="1200" dirty="0" smtClean="0">
                <a:solidFill>
                  <a:schemeClr val="tx1"/>
                </a:solidFill>
                <a:effectLst/>
                <a:latin typeface="Segoe UI Light" pitchFamily="34" charset="0"/>
                <a:ea typeface="+mn-ea"/>
                <a:cs typeface="+mn-cs"/>
              </a:rPr>
              <a:t>Additionally, data is asynchronously copied</a:t>
            </a:r>
            <a:r>
              <a:rPr lang="en-US" sz="1000" kern="1200" baseline="0" dirty="0" smtClean="0">
                <a:solidFill>
                  <a:schemeClr val="tx1"/>
                </a:solidFill>
                <a:effectLst/>
                <a:latin typeface="Segoe UI Light" pitchFamily="34" charset="0"/>
                <a:ea typeface="+mn-ea"/>
                <a:cs typeface="+mn-cs"/>
              </a:rPr>
              <a:t> to another datacenter that’s at least 400 miles away.</a:t>
            </a:r>
            <a:endParaRPr lang="en-US" sz="1000" kern="1200" dirty="0" smtClean="0">
              <a:solidFill>
                <a:schemeClr val="tx1"/>
              </a:solidFill>
              <a:effectLst/>
              <a:latin typeface="Segoe UI Light" pitchFamily="34" charset="0"/>
              <a:ea typeface="+mn-ea"/>
              <a:cs typeface="+mn-cs"/>
            </a:endParaRPr>
          </a:p>
          <a:p>
            <a:endParaRPr lang="en-US" sz="1000" kern="1200" dirty="0" smtClean="0">
              <a:solidFill>
                <a:schemeClr val="tx1"/>
              </a:solidFill>
              <a:effectLst/>
              <a:latin typeface="Segoe UI Light" pitchFamily="34" charset="0"/>
              <a:ea typeface="+mn-ea"/>
              <a:cs typeface="+mn-cs"/>
            </a:endParaRPr>
          </a:p>
          <a:p>
            <a:r>
              <a:rPr lang="en-US" sz="1000" kern="1200" dirty="0" smtClean="0">
                <a:solidFill>
                  <a:schemeClr val="tx1"/>
                </a:solidFill>
                <a:effectLst/>
                <a:latin typeface="Segoe UI Light" pitchFamily="34" charset="0"/>
                <a:ea typeface="+mn-ea"/>
                <a:cs typeface="+mn-cs"/>
              </a:rPr>
              <a:t>So you can be sure that every piece of data that you store in the Azure Blob is available as well as protected against regional disasters (we call this </a:t>
            </a:r>
            <a:r>
              <a:rPr lang="en-US" sz="1000" b="1" kern="1200" dirty="0" smtClean="0">
                <a:solidFill>
                  <a:schemeClr val="tx1"/>
                </a:solidFill>
                <a:effectLst/>
                <a:latin typeface="Segoe UI Light" pitchFamily="34" charset="0"/>
                <a:ea typeface="+mn-ea"/>
                <a:cs typeface="+mn-cs"/>
              </a:rPr>
              <a:t>geo-replication</a:t>
            </a:r>
            <a:r>
              <a:rPr lang="en-US" sz="1000" kern="1200" dirty="0" smtClean="0">
                <a:solidFill>
                  <a:schemeClr val="tx1"/>
                </a:solidFill>
                <a:effectLst/>
                <a:latin typeface="Segoe UI Light" pitchFamily="34" charset="0"/>
                <a:ea typeface="+mn-ea"/>
                <a:cs typeface="+mn-cs"/>
              </a:rPr>
              <a:t>). </a:t>
            </a:r>
          </a:p>
          <a:p>
            <a:r>
              <a:rPr lang="en-US" dirty="0" smtClean="0"/>
              <a:t> </a:t>
            </a:r>
          </a:p>
          <a:p>
            <a:r>
              <a:rPr lang="en-US" b="1" dirty="0" smtClean="0"/>
              <a:t>Geo replication is a unique feature,</a:t>
            </a:r>
            <a:r>
              <a:rPr lang="en-US" b="1" baseline="0" dirty="0" smtClean="0"/>
              <a:t> that </a:t>
            </a:r>
            <a:r>
              <a:rPr lang="en-US" b="1" dirty="0" smtClean="0"/>
              <a:t>differentiates us from competition. </a:t>
            </a:r>
            <a:endParaRPr lang="en-US" b="1" dirty="0"/>
          </a:p>
        </p:txBody>
      </p:sp>
      <p:sp>
        <p:nvSpPr>
          <p:cNvPr id="4" name="Header Placeholder 3"/>
          <p:cNvSpPr>
            <a:spLocks noGrp="1"/>
          </p:cNvSpPr>
          <p:nvPr>
            <p:ph type="hdr" sz="quarter" idx="10"/>
          </p:nvPr>
        </p:nvSpPr>
        <p:spPr/>
        <p:txBody>
          <a:bodyPr/>
          <a:lstStyle/>
          <a:p>
            <a:r>
              <a:rPr lang="en-US" smtClean="0">
                <a:solidFill>
                  <a:prstClr val="black"/>
                </a:solidFill>
              </a:rPr>
              <a:t>Build 2012</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32933"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4E75659E-D8FA-4F9E-8546-5AE0E347C6D2}"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10</a:t>
            </a:fld>
            <a:endParaRPr lang="en-US" dirty="0">
              <a:solidFill>
                <a:prstClr val="black"/>
              </a:solidFill>
            </a:endParaRPr>
          </a:p>
        </p:txBody>
      </p:sp>
    </p:spTree>
    <p:extLst>
      <p:ext uri="{BB962C8B-B14F-4D97-AF65-F5344CB8AC3E}">
        <p14:creationId xmlns:p14="http://schemas.microsoft.com/office/powerpoint/2010/main" val="39149230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50" kern="1200" dirty="0" smtClean="0">
                <a:solidFill>
                  <a:schemeClr val="tx1"/>
                </a:solidFill>
                <a:effectLst/>
                <a:latin typeface="Segoe UI Light" pitchFamily="34" charset="0"/>
                <a:ea typeface="+mn-ea"/>
                <a:cs typeface="+mn-cs"/>
              </a:rPr>
              <a:t>Here</a:t>
            </a:r>
            <a:r>
              <a:rPr lang="en-US" sz="1050" kern="1200" baseline="0" dirty="0" smtClean="0">
                <a:solidFill>
                  <a:schemeClr val="tx1"/>
                </a:solidFill>
                <a:effectLst/>
                <a:latin typeface="Segoe UI Light" pitchFamily="34" charset="0"/>
                <a:ea typeface="+mn-ea"/>
                <a:cs typeface="+mn-cs"/>
              </a:rPr>
              <a:t> is a map that shows the geo-replicated regions.  One of our goals is to keep the data within geo-political zone of the datacenter that you’re deployed to.  So you can see, for example that in Europe, the data that is replicated stays in Europe.  There is no replication back to the United States or anywhere else.  This can be very important for legal and governmental requirements as well as compliance requirement for certain industries or businesses.  </a:t>
            </a:r>
            <a:endParaRPr lang="en-US" dirty="0" smtClean="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50655" eaLnBrk="0" hangingPunct="0"/>
            <a:r>
              <a:rPr lang="en-US" sz="400" dirty="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491AE8CF-25C5-47D8-B770-9703DC946C25}" type="datetime8">
              <a:rPr lang="en-US" smtClean="0">
                <a:solidFill>
                  <a:prstClr val="black"/>
                </a:solidFill>
              </a:rPr>
              <a:pPr/>
              <a:t>1/24/2016 12:13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42547273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r>
              <a:rPr lang="en-US" dirty="0" smtClean="0"/>
              <a:t>1 other thing that is</a:t>
            </a:r>
            <a:r>
              <a:rPr lang="en-US" baseline="0" dirty="0" smtClean="0"/>
              <a:t> very cool that you can use on these virtual machines is just attaching an SMB Share.  So you can go ahead and add an SMB Share that you created using </a:t>
            </a:r>
            <a:r>
              <a:rPr lang="en-US" baseline="0" dirty="0" err="1" smtClean="0"/>
              <a:t>using</a:t>
            </a:r>
            <a:r>
              <a:rPr lang="en-US" baseline="0" dirty="0" smtClean="0"/>
              <a:t> Azure Files which gives you the ability to have even more disks.</a:t>
            </a:r>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Build 2014</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F00D60D-1703-4D24-8308-FEE06A50A69C}" type="datetime1">
              <a:rPr lang="en-US" smtClean="0">
                <a:solidFill>
                  <a:prstClr val="black"/>
                </a:solidFill>
              </a:rPr>
              <a:pPr/>
              <a:t>1/24/2016</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12</a:t>
            </a:fld>
            <a:endParaRPr lang="en-US" dirty="0">
              <a:solidFill>
                <a:prstClr val="black"/>
              </a:solidFill>
            </a:endParaRPr>
          </a:p>
        </p:txBody>
      </p:sp>
    </p:spTree>
    <p:extLst>
      <p:ext uri="{BB962C8B-B14F-4D97-AF65-F5344CB8AC3E}">
        <p14:creationId xmlns:p14="http://schemas.microsoft.com/office/powerpoint/2010/main" val="15404602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smtClean="0"/>
              <a:t>This is using SMB</a:t>
            </a:r>
            <a:r>
              <a:rPr lang="en-US" baseline="0" dirty="0" smtClean="0"/>
              <a:t> File System 2.1.  And with SMB File share, it allows you to connect multiple VMs to the same file share.  So any use case where you need multiple VMs to gain access to the same data applies here which could include a single location for diagnostics, shared settings, or an application installation repository.  A location where you store data to be used by lots of different VMs.  For a lot of cases it can also be that you just want to add more disks.  So as your developing your applications and you need shared storage across multiple VMs, this provides you that functionality all built-in.</a:t>
            </a:r>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13</a:t>
            </a:fld>
            <a:endParaRPr lang="en-US" dirty="0">
              <a:solidFill>
                <a:prstClr val="black"/>
              </a:solidFill>
            </a:endParaRPr>
          </a:p>
        </p:txBody>
      </p:sp>
    </p:spTree>
    <p:extLst>
      <p:ext uri="{BB962C8B-B14F-4D97-AF65-F5344CB8AC3E}">
        <p14:creationId xmlns:p14="http://schemas.microsoft.com/office/powerpoint/2010/main" val="18542733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bin"/><Relationship Id="rId2" Type="http://schemas.openxmlformats.org/officeDocument/2006/relationships/image" Target="../media/image2.bin"/><Relationship Id="rId1" Type="http://schemas.openxmlformats.org/officeDocument/2006/relationships/slideMaster" Target="../slideMasters/slideMaster1.xml"/><Relationship Id="rId4" Type="http://schemas.openxmlformats.org/officeDocument/2006/relationships/image" Target="../media/image4.bin"/></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bin"/><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bin"/><Relationship Id="rId2" Type="http://schemas.openxmlformats.org/officeDocument/2006/relationships/image" Target="../media/image5.bin"/><Relationship Id="rId1" Type="http://schemas.openxmlformats.org/officeDocument/2006/relationships/slideMaster" Target="../slideMasters/slideMaster1.xml"/><Relationship Id="rId4" Type="http://schemas.openxmlformats.org/officeDocument/2006/relationships/image" Target="../media/image4.bin"/></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bin"/><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bin"/><Relationship Id="rId2" Type="http://schemas.openxmlformats.org/officeDocument/2006/relationships/image" Target="../media/image6.bin"/><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bin"/><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4"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62268" y="474237"/>
            <a:ext cx="1775509" cy="380393"/>
          </a:xfrm>
          <a:prstGeom prst="rect">
            <a:avLst/>
          </a:prstGeom>
        </p:spPr>
      </p:pic>
      <p:pic>
        <p:nvPicPr>
          <p:cNvPr id="6"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880126" y="440042"/>
            <a:ext cx="2907036" cy="1257969"/>
          </a:xfrm>
          <a:prstGeom prst="rect">
            <a:avLst/>
          </a:prstGeom>
        </p:spPr>
      </p:pic>
    </p:spTree>
    <p:extLst>
      <p:ext uri="{BB962C8B-B14F-4D97-AF65-F5344CB8AC3E}">
        <p14:creationId xmlns:p14="http://schemas.microsoft.com/office/powerpoint/2010/main" val="171212256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4"/>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3"/>
            <a:ext cx="11653523" cy="1796217"/>
          </a:xfrm>
          <a:noFill/>
        </p:spPr>
        <p:txBody>
          <a:bodyPr tIns="91440" bIns="91440" anchor="t" anchorCtr="0"/>
          <a:lstStyle>
            <a:lvl1pPr algn="l" defTabSz="914437" rtl="0" eaLnBrk="1" latinLnBrk="0" hangingPunct="1">
              <a:lnSpc>
                <a:spcPct val="90000"/>
              </a:lnSpc>
              <a:spcBef>
                <a:spcPct val="0"/>
              </a:spcBef>
              <a:buNone/>
              <a:defRPr lang="en-US" sz="8628" b="0" kern="1200" cap="none" spc="-99" baseline="0" dirty="0">
                <a:ln w="3175">
                  <a:noFill/>
                </a:ln>
                <a:gradFill>
                  <a:gsLst>
                    <a:gs pos="83448">
                      <a:schemeClr val="tx1"/>
                    </a:gs>
                    <a:gs pos="53000">
                      <a:schemeClr val="tx1"/>
                    </a:gs>
                  </a:gsLst>
                  <a:lin ang="5400000" scaled="0"/>
                </a:gradFill>
                <a:effectLst/>
                <a:latin typeface="+mj-lt"/>
                <a:ea typeface="+mn-ea"/>
                <a:cs typeface="Segoe UI" pitchFamily="34" charset="0"/>
              </a:defRPr>
            </a:lvl1pPr>
          </a:lstStyle>
          <a:p>
            <a:r>
              <a:rPr lang="en-US" dirty="0"/>
              <a:t>Section title</a:t>
            </a:r>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1168562963"/>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69240" y="1189176"/>
            <a:ext cx="11655840" cy="2050989"/>
          </a:xfrm>
        </p:spPr>
        <p:txBody>
          <a:bodyPr/>
          <a:lstStyle>
            <a:lvl1pPr marL="0" indent="0">
              <a:buNone/>
              <a:defRPr/>
            </a:lvl1pPr>
            <a:lvl2pPr marL="28014" indent="0">
              <a:buNone/>
              <a:defRPr sz="1961"/>
            </a:lvl2pPr>
            <a:lvl3pPr marL="219445" indent="0">
              <a:buNone/>
              <a:defRPr sz="1961"/>
            </a:lvl3pPr>
            <a:lvl4pPr marL="466904" indent="0">
              <a:buNone/>
              <a:defRPr sz="1765"/>
            </a:lvl4pPr>
            <a:lvl5pPr marL="725258" indent="0">
              <a:buNone/>
              <a:defRPr sz="176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137713059"/>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1"/>
          </p:nvPr>
        </p:nvSpPr>
        <p:spPr>
          <a:xfrm>
            <a:off x="269240" y="1189176"/>
            <a:ext cx="11655840" cy="2050989"/>
          </a:xfrm>
        </p:spPr>
        <p:txBody>
          <a:bodyPr/>
          <a:lstStyle>
            <a:lvl1pPr marL="0" indent="0">
              <a:buNone/>
              <a:defRPr>
                <a:gradFill>
                  <a:gsLst>
                    <a:gs pos="2920">
                      <a:schemeClr val="tx2"/>
                    </a:gs>
                    <a:gs pos="39000">
                      <a:schemeClr val="tx2"/>
                    </a:gs>
                  </a:gsLst>
                  <a:lin ang="5400000" scaled="0"/>
                </a:gradFill>
              </a:defRPr>
            </a:lvl1pPr>
            <a:lvl2pPr marL="28014" indent="0">
              <a:buNone/>
              <a:defRPr sz="1961"/>
            </a:lvl2pPr>
            <a:lvl3pPr marL="219445" indent="0">
              <a:buNone/>
              <a:defRPr sz="1961"/>
            </a:lvl3pPr>
            <a:lvl4pPr marL="466904" indent="0">
              <a:buNone/>
              <a:defRPr sz="1765"/>
            </a:lvl4pPr>
            <a:lvl5pPr marL="725258" indent="0">
              <a:buNone/>
              <a:defRPr sz="1765"/>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6082904"/>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249847"/>
          </a:xfrm>
        </p:spPr>
        <p:txBody>
          <a:bodyPr>
            <a:spAutoFit/>
          </a:bodyPr>
          <a:lstStyle>
            <a:lvl3pPr>
              <a:defRPr sz="2353"/>
            </a:lvl3pPr>
            <a:lvl4pPr>
              <a:defRPr sz="1961"/>
            </a:lvl4pPr>
            <a:lvl5pPr>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8345686"/>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7"/>
            <a:ext cx="11653523" cy="2249847"/>
          </a:xfrm>
        </p:spPr>
        <p:txBody>
          <a:bodyPr>
            <a:spAutoFit/>
          </a:bodyPr>
          <a:lstStyle>
            <a:lvl1pPr>
              <a:buClr>
                <a:schemeClr val="tx2"/>
              </a:buClr>
              <a:defRPr>
                <a:gradFill>
                  <a:gsLst>
                    <a:gs pos="13869">
                      <a:schemeClr val="tx2"/>
                    </a:gs>
                    <a:gs pos="42000">
                      <a:schemeClr val="tx2"/>
                    </a:gs>
                  </a:gsLst>
                  <a:lin ang="5400000" scaled="0"/>
                </a:gradFill>
              </a:defRPr>
            </a:lvl1pPr>
            <a:lvl3pPr>
              <a:defRPr sz="2353"/>
            </a:lvl3pPr>
            <a:lvl4pPr>
              <a:defRPr sz="1961"/>
            </a:lvl4pPr>
            <a:lvl5pPr>
              <a:defRPr sz="1961"/>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5"/>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431939442"/>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5378548" cy="2551809"/>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26" indent="0">
              <a:buNone/>
              <a:tabLst/>
              <a:defRPr sz="1961"/>
            </a:lvl3pPr>
            <a:lvl4pPr marL="451341" indent="0">
              <a:buNone/>
              <a:defRPr/>
            </a:lvl4pPr>
            <a:lvl5pPr marL="6723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3"/>
          <p:cNvSpPr>
            <a:spLocks noGrp="1"/>
          </p:cNvSpPr>
          <p:nvPr>
            <p:ph type="body" sz="quarter" idx="11"/>
          </p:nvPr>
        </p:nvSpPr>
        <p:spPr>
          <a:xfrm>
            <a:off x="6544215" y="1189177"/>
            <a:ext cx="5378548" cy="2551809"/>
          </a:xfrm>
        </p:spPr>
        <p:txBody>
          <a:bodyPr wrap="square">
            <a:spAutoFit/>
          </a:bodyPr>
          <a:lstStyle>
            <a:lvl1pPr marL="0" indent="0">
              <a:spcBef>
                <a:spcPts val="1200"/>
              </a:spcBef>
              <a:buClr>
                <a:schemeClr val="tx1"/>
              </a:buClr>
              <a:buFont typeface="Wingdings" pitchFamily="2" charset="2"/>
              <a:buNone/>
              <a:defRPr sz="3529"/>
            </a:lvl1pPr>
            <a:lvl2pPr marL="0" indent="0">
              <a:buNone/>
              <a:defRPr sz="1961"/>
            </a:lvl2pPr>
            <a:lvl3pPr marL="227226" indent="0">
              <a:buNone/>
              <a:tabLst/>
              <a:defRPr sz="1961"/>
            </a:lvl3pPr>
            <a:lvl4pPr marL="451341" indent="0">
              <a:buNone/>
              <a:defRPr/>
            </a:lvl4pPr>
            <a:lvl5pPr marL="672342" indent="0">
              <a:buNone/>
              <a:tabLs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50604955"/>
      </p:ext>
    </p:extLst>
  </p:cSld>
  <p:clrMapOvr>
    <a:masterClrMapping/>
  </p:clrMapOvr>
  <p:transition>
    <p:fade/>
  </p:transition>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7"/>
            <a:ext cx="5378548" cy="2551809"/>
          </a:xfrm>
        </p:spPr>
        <p:txBody>
          <a:bodyPr wrap="square">
            <a:spAutoFit/>
          </a:bodyPr>
          <a:lstStyle>
            <a:lvl1pPr marL="0" indent="0">
              <a:spcBef>
                <a:spcPts val="1200"/>
              </a:spcBef>
              <a:buClr>
                <a:schemeClr val="tx1"/>
              </a:buClr>
              <a:buFont typeface="Wingdings" pitchFamily="2" charset="2"/>
              <a:buNone/>
              <a:defRPr sz="3529">
                <a:gradFill>
                  <a:gsLst>
                    <a:gs pos="5109">
                      <a:schemeClr val="tx2"/>
                    </a:gs>
                    <a:gs pos="25000">
                      <a:schemeClr val="tx2"/>
                    </a:gs>
                  </a:gsLst>
                  <a:lin ang="5400000" scaled="0"/>
                </a:gradFill>
              </a:defRPr>
            </a:lvl1pPr>
            <a:lvl2pPr marL="0" indent="0">
              <a:buNone/>
              <a:defRPr sz="1961"/>
            </a:lvl2pPr>
            <a:lvl3pPr marL="227226" indent="0">
              <a:buNone/>
              <a:tabLst/>
              <a:defRPr sz="1961"/>
            </a:lvl3pPr>
            <a:lvl4pPr marL="451341" indent="0">
              <a:buNone/>
              <a:defRPr/>
            </a:lvl4pPr>
            <a:lvl5pPr marL="67234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7"/>
            <a:ext cx="5378548" cy="2551809"/>
          </a:xfrm>
        </p:spPr>
        <p:txBody>
          <a:bodyPr wrap="square">
            <a:spAutoFit/>
          </a:bodyPr>
          <a:lstStyle>
            <a:lvl1pPr marL="0" indent="0">
              <a:spcBef>
                <a:spcPts val="1200"/>
              </a:spcBef>
              <a:buClr>
                <a:schemeClr val="tx1"/>
              </a:buClr>
              <a:buFont typeface="Wingdings" pitchFamily="2" charset="2"/>
              <a:buNone/>
              <a:defRPr sz="3529">
                <a:gradFill>
                  <a:gsLst>
                    <a:gs pos="100000">
                      <a:schemeClr val="tx2"/>
                    </a:gs>
                    <a:gs pos="0">
                      <a:schemeClr val="tx2"/>
                    </a:gs>
                  </a:gsLst>
                  <a:lin ang="5400000" scaled="0"/>
                </a:gradFill>
              </a:defRPr>
            </a:lvl1pPr>
            <a:lvl2pPr marL="0" indent="0">
              <a:buNone/>
              <a:defRPr sz="1961"/>
            </a:lvl2pPr>
            <a:lvl3pPr marL="227226" indent="0">
              <a:buNone/>
              <a:tabLst/>
              <a:defRPr sz="1961"/>
            </a:lvl3pPr>
            <a:lvl4pPr marL="451341" indent="0">
              <a:buNone/>
              <a:defRPr/>
            </a:lvl4pPr>
            <a:lvl5pPr marL="672342" indent="0">
              <a:buNone/>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71632451"/>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618152"/>
          </a:xfrm>
        </p:spPr>
        <p:txBody>
          <a:bodyPr wrap="square">
            <a:spAutoFit/>
          </a:bodyPr>
          <a:lstStyle>
            <a:lvl1pPr marL="281700" indent="-281700">
              <a:spcBef>
                <a:spcPts val="1200"/>
              </a:spcBef>
              <a:buClr>
                <a:schemeClr val="tx1"/>
              </a:buClr>
              <a:buFontTx/>
              <a:buBlip>
                <a:blip r:embed="rId2"/>
              </a:buBlip>
              <a:defRPr sz="3529"/>
            </a:lvl1pPr>
            <a:lvl2pPr marL="520742" indent="-228618">
              <a:defRPr sz="2353"/>
            </a:lvl2pPr>
            <a:lvl3pPr marL="685856" indent="-165113">
              <a:tabLst/>
              <a:defRPr sz="1961"/>
            </a:lvl3pPr>
            <a:lvl4pPr marL="863669" indent="-177814">
              <a:defRPr/>
            </a:lvl4pPr>
            <a:lvl5pPr marL="1028784" indent="-16511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6"/>
            <a:ext cx="5378548" cy="2618152"/>
          </a:xfrm>
        </p:spPr>
        <p:txBody>
          <a:bodyPr wrap="square">
            <a:spAutoFit/>
          </a:bodyPr>
          <a:lstStyle>
            <a:lvl1pPr marL="281700" indent="-281700">
              <a:spcBef>
                <a:spcPts val="1200"/>
              </a:spcBef>
              <a:buClr>
                <a:schemeClr val="tx1"/>
              </a:buClr>
              <a:buFontTx/>
              <a:buBlip>
                <a:blip r:embed="rId2"/>
              </a:buBlip>
              <a:defRPr sz="3529"/>
            </a:lvl1pPr>
            <a:lvl2pPr marL="520742" indent="-228618">
              <a:defRPr sz="2353"/>
            </a:lvl2pPr>
            <a:lvl3pPr marL="685856" indent="-165113">
              <a:tabLst/>
              <a:defRPr sz="1961"/>
            </a:lvl3pPr>
            <a:lvl4pPr marL="863669" indent="-177814">
              <a:defRPr/>
            </a:lvl4pPr>
            <a:lvl5pPr marL="1028784" indent="-16511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668376881"/>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4" name="Text Placeholder 3"/>
          <p:cNvSpPr>
            <a:spLocks noGrp="1"/>
          </p:cNvSpPr>
          <p:nvPr>
            <p:ph type="body" sz="quarter" idx="10"/>
          </p:nvPr>
        </p:nvSpPr>
        <p:spPr>
          <a:xfrm>
            <a:off x="269241" y="1189176"/>
            <a:ext cx="5378548" cy="2618152"/>
          </a:xfrm>
        </p:spPr>
        <p:txBody>
          <a:bodyPr wrap="square">
            <a:spAutoFit/>
          </a:bodyPr>
          <a:lstStyle>
            <a:lvl1pPr marL="281700" indent="-281700">
              <a:spcBef>
                <a:spcPts val="1200"/>
              </a:spcBef>
              <a:buClr>
                <a:schemeClr val="tx2"/>
              </a:buClr>
              <a:buFontTx/>
              <a:buBlip>
                <a:blip r:embed="rId2"/>
              </a:buBlip>
              <a:defRPr sz="3529">
                <a:gradFill>
                  <a:gsLst>
                    <a:gs pos="5109">
                      <a:schemeClr val="tx2"/>
                    </a:gs>
                    <a:gs pos="100000">
                      <a:schemeClr val="tx2"/>
                    </a:gs>
                  </a:gsLst>
                  <a:lin ang="5400000" scaled="0"/>
                </a:gradFill>
              </a:defRPr>
            </a:lvl1pPr>
            <a:lvl2pPr marL="520742" indent="-228618">
              <a:defRPr sz="2353"/>
            </a:lvl2pPr>
            <a:lvl3pPr marL="685856" indent="-165113">
              <a:tabLst/>
              <a:defRPr sz="1961"/>
            </a:lvl3pPr>
            <a:lvl4pPr marL="863669" indent="-177814">
              <a:defRPr/>
            </a:lvl4pPr>
            <a:lvl5pPr marL="1028784" indent="-16511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3"/>
          <p:cNvSpPr>
            <a:spLocks noGrp="1"/>
          </p:cNvSpPr>
          <p:nvPr>
            <p:ph type="body" sz="quarter" idx="11"/>
          </p:nvPr>
        </p:nvSpPr>
        <p:spPr>
          <a:xfrm>
            <a:off x="6544215" y="1189176"/>
            <a:ext cx="5378548" cy="2618152"/>
          </a:xfrm>
        </p:spPr>
        <p:txBody>
          <a:bodyPr wrap="square">
            <a:spAutoFit/>
          </a:bodyPr>
          <a:lstStyle>
            <a:lvl1pPr marL="281700" indent="-281700">
              <a:spcBef>
                <a:spcPts val="1200"/>
              </a:spcBef>
              <a:buClr>
                <a:schemeClr val="tx2"/>
              </a:buClr>
              <a:buFontTx/>
              <a:buBlip>
                <a:blip r:embed="rId2"/>
              </a:buBlip>
              <a:defRPr sz="3529">
                <a:gradFill>
                  <a:gsLst>
                    <a:gs pos="5109">
                      <a:schemeClr val="tx2"/>
                    </a:gs>
                    <a:gs pos="100000">
                      <a:schemeClr val="tx2"/>
                    </a:gs>
                  </a:gsLst>
                  <a:lin ang="5400000" scaled="0"/>
                </a:gradFill>
              </a:defRPr>
            </a:lvl1pPr>
            <a:lvl2pPr marL="520742" indent="-228618">
              <a:defRPr sz="2353"/>
            </a:lvl2pPr>
            <a:lvl3pPr marL="685856" indent="-165113">
              <a:tabLst/>
              <a:defRPr sz="1961"/>
            </a:lvl3pPr>
            <a:lvl4pPr marL="863669" indent="-177814">
              <a:defRPr/>
            </a:lvl4pPr>
            <a:lvl5pPr marL="1028784" indent="-165113">
              <a:tabLs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882811056"/>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16910367"/>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Layout">
    <p:bg bwMode="gray">
      <p:bgPr>
        <a:solidFill>
          <a:srgbClr val="002050"/>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1" y="1008"/>
            <a:ext cx="12191999" cy="6855984"/>
          </a:xfrm>
          <a:prstGeom prst="rect">
            <a:avLst/>
          </a:prstGeom>
        </p:spPr>
      </p:pic>
      <p:sp>
        <p:nvSpPr>
          <p:cNvPr id="14" name="Dark gradation bottom"/>
          <p:cNvSpPr/>
          <p:nvPr userDrawn="1"/>
        </p:nvSpPr>
        <p:spPr bwMode="gray">
          <a:xfrm flipV="1">
            <a:off x="1" y="-4"/>
            <a:ext cx="12202081" cy="6858000"/>
          </a:xfrm>
          <a:prstGeom prst="rect">
            <a:avLst/>
          </a:prstGeom>
          <a:gradFill flip="none" rotWithShape="1">
            <a:gsLst>
              <a:gs pos="0">
                <a:srgbClr val="000000">
                  <a:alpha val="73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Dark gradation top"/>
          <p:cNvSpPr/>
          <p:nvPr userDrawn="1"/>
        </p:nvSpPr>
        <p:spPr bwMode="gray">
          <a:xfrm>
            <a:off x="0" y="-1008"/>
            <a:ext cx="12202080" cy="6858000"/>
          </a:xfrm>
          <a:prstGeom prst="rect">
            <a:avLst/>
          </a:prstGeom>
          <a:gradFill flip="none" rotWithShape="1">
            <a:gsLst>
              <a:gs pos="0">
                <a:srgbClr val="000000">
                  <a:alpha val="50000"/>
                </a:srgbClr>
              </a:gs>
              <a:gs pos="40000">
                <a:srgbClr val="000000">
                  <a:alpha val="0"/>
                </a:srgbClr>
              </a:gs>
            </a:gsLst>
            <a:lin ang="2700000" scaled="1"/>
            <a:tileRect/>
          </a:gra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18" name="Rectangle 17"/>
          <p:cNvSpPr/>
          <p:nvPr userDrawn="1"/>
        </p:nvSpPr>
        <p:spPr bwMode="gray">
          <a:xfrm>
            <a:off x="269240" y="2084172"/>
            <a:ext cx="6274973" cy="3586208"/>
          </a:xfrm>
          <a:prstGeom prst="rect">
            <a:avLst/>
          </a:prstGeom>
          <a:solidFill>
            <a:schemeClr val="bg2">
              <a:alpha val="9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67683" y="2084173"/>
            <a:ext cx="6276531" cy="2062068"/>
          </a:xfrm>
          <a:noFill/>
        </p:spPr>
        <p:txBody>
          <a:bodyPr vert="horz" wrap="square" lIns="146304" tIns="91440" rIns="146304" bIns="91440" rtlCol="0" anchor="t" anchorCtr="0">
            <a:noAutofit/>
          </a:bodyPr>
          <a:lstStyle>
            <a:lvl1pPr>
              <a:defRPr lang="en-US" sz="5883" spc="-99" baseline="0" dirty="0">
                <a:gradFill>
                  <a:gsLst>
                    <a:gs pos="5833">
                      <a:srgbClr val="FFFFFF"/>
                    </a:gs>
                    <a:gs pos="18000">
                      <a:srgbClr val="FFFFFF"/>
                    </a:gs>
                  </a:gsLst>
                  <a:lin ang="5400000" scaled="0"/>
                </a:gradFill>
              </a:defRPr>
            </a:lvl1pPr>
          </a:lstStyle>
          <a:p>
            <a:pPr lvl="0"/>
            <a:r>
              <a:rPr lang="en-US" dirty="0"/>
              <a:t>Presentation title</a:t>
            </a:r>
          </a:p>
        </p:txBody>
      </p:sp>
      <p:sp>
        <p:nvSpPr>
          <p:cNvPr id="3" name="Text Placeholder 2"/>
          <p:cNvSpPr>
            <a:spLocks noGrp="1"/>
          </p:cNvSpPr>
          <p:nvPr>
            <p:ph type="body" sz="quarter" idx="14" hasCustomPrompt="1"/>
          </p:nvPr>
        </p:nvSpPr>
        <p:spPr bwMode="ltGray">
          <a:xfrm>
            <a:off x="269240" y="4146243"/>
            <a:ext cx="6274973" cy="1524136"/>
          </a:xfrm>
        </p:spPr>
        <p:txBody>
          <a:bodyPr tIns="109728" bIns="109728">
            <a:noAutofit/>
          </a:bodyPr>
          <a:lstStyle>
            <a:lvl1pPr marL="0" indent="0">
              <a:spcBef>
                <a:spcPts val="0"/>
              </a:spcBef>
              <a:buNone/>
              <a:defRPr sz="3137">
                <a:gradFill>
                  <a:gsLst>
                    <a:gs pos="1250">
                      <a:srgbClr val="FFFFFF"/>
                    </a:gs>
                    <a:gs pos="99000">
                      <a:srgbClr val="FFFFFF"/>
                    </a:gs>
                  </a:gsLst>
                  <a:lin ang="5400000" scaled="0"/>
                </a:gradFill>
              </a:defRPr>
            </a:lvl1pPr>
          </a:lstStyle>
          <a:p>
            <a:pPr lvl="0"/>
            <a:r>
              <a:rPr lang="en-US" dirty="0"/>
              <a:t>Speaker Name</a:t>
            </a:r>
          </a:p>
        </p:txBody>
      </p:sp>
      <p:pic>
        <p:nvPicPr>
          <p:cNvPr id="11"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9323" y="6061767"/>
            <a:ext cx="1522404" cy="326167"/>
          </a:xfrm>
          <a:prstGeom prst="rect">
            <a:avLst/>
          </a:prstGeom>
        </p:spPr>
      </p:pic>
      <p:pic>
        <p:nvPicPr>
          <p:cNvPr id="12" name="TechEd 2014 logo white"/>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464789" y="440042"/>
            <a:ext cx="2907036" cy="1257969"/>
          </a:xfrm>
          <a:prstGeom prst="rect">
            <a:avLst/>
          </a:prstGeom>
        </p:spPr>
      </p:pic>
    </p:spTree>
    <p:extLst>
      <p:ext uri="{BB962C8B-B14F-4D97-AF65-F5344CB8AC3E}">
        <p14:creationId xmlns:p14="http://schemas.microsoft.com/office/powerpoint/2010/main" val="5695413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77021" y="1187622"/>
            <a:ext cx="11655840" cy="899665"/>
          </a:xfrm>
        </p:spPr>
        <p:txBody>
          <a:bodyPr/>
          <a:lstStyle>
            <a:lvl1pPr>
              <a:defRPr sz="7058" baseline="0"/>
            </a:lvl1pPr>
          </a:lstStyle>
          <a:p>
            <a:r>
              <a:rPr lang="en-US" dirty="0"/>
              <a:t>Click to edit Master title style</a:t>
            </a:r>
          </a:p>
        </p:txBody>
      </p:sp>
    </p:spTree>
    <p:extLst>
      <p:ext uri="{BB962C8B-B14F-4D97-AF65-F5344CB8AC3E}">
        <p14:creationId xmlns:p14="http://schemas.microsoft.com/office/powerpoint/2010/main" val="59965445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2"/>
            <a:ext cx="8058229" cy="1793104"/>
          </a:xfrm>
        </p:spPr>
        <p:txBody>
          <a:bodyPr/>
          <a:lstStyle>
            <a:lvl1pPr>
              <a:defRPr sz="5883" baseline="0"/>
            </a:lvl1pPr>
          </a:lstStyle>
          <a:p>
            <a:r>
              <a:rPr lang="en-US" dirty="0"/>
              <a:t>Click to edit Master title style</a:t>
            </a:r>
          </a:p>
        </p:txBody>
      </p:sp>
    </p:spTree>
    <p:extLst>
      <p:ext uri="{BB962C8B-B14F-4D97-AF65-F5344CB8AC3E}">
        <p14:creationId xmlns:p14="http://schemas.microsoft.com/office/powerpoint/2010/main" val="3976393229"/>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act Layout_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071684" y="2084172"/>
            <a:ext cx="8058229" cy="1793104"/>
          </a:xfrm>
        </p:spPr>
        <p:txBody>
          <a:bodyPr/>
          <a:lstStyle>
            <a:lvl1pPr>
              <a:defRPr sz="5883" baseline="0"/>
            </a:lvl1pPr>
          </a:lstStyle>
          <a:p>
            <a:r>
              <a:rPr lang="en-US" dirty="0"/>
              <a:t>Click to edit Master title style</a:t>
            </a:r>
          </a:p>
        </p:txBody>
      </p:sp>
    </p:spTree>
    <p:extLst>
      <p:ext uri="{BB962C8B-B14F-4D97-AF65-F5344CB8AC3E}">
        <p14:creationId xmlns:p14="http://schemas.microsoft.com/office/powerpoint/2010/main" val="55251162"/>
      </p:ext>
    </p:extLst>
  </p:cSld>
  <p:clrMapOvr>
    <a:masterClrMapping/>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1178349"/>
            <a:ext cx="9860672" cy="899665"/>
          </a:xfrm>
        </p:spPr>
        <p:txBody>
          <a:bodyPr/>
          <a:lstStyle>
            <a:lvl1pPr marL="228784" indent="-228784">
              <a:defRPr sz="5883" baseline="0"/>
            </a:lvl1pPr>
          </a:lstStyle>
          <a:p>
            <a:r>
              <a:rPr lang="en-US" dirty="0"/>
              <a:t>“Sample quote goes here. Design is easier than it looks, and more important than it seems.”</a:t>
            </a:r>
          </a:p>
        </p:txBody>
      </p:sp>
      <p:sp>
        <p:nvSpPr>
          <p:cNvPr id="4" name="Text Placeholder 3"/>
          <p:cNvSpPr>
            <a:spLocks noGrp="1"/>
          </p:cNvSpPr>
          <p:nvPr>
            <p:ph type="body" sz="quarter" idx="10" hasCustomPrompt="1"/>
          </p:nvPr>
        </p:nvSpPr>
        <p:spPr>
          <a:xfrm>
            <a:off x="5647788" y="5025985"/>
            <a:ext cx="5378549" cy="1053622"/>
          </a:xfrm>
        </p:spPr>
        <p:txBody>
          <a:bodyPr/>
          <a:lstStyle>
            <a:lvl1pPr marL="0" indent="0">
              <a:spcBef>
                <a:spcPts val="0"/>
              </a:spcBef>
              <a:buNone/>
              <a:defRPr sz="3137" baseline="0">
                <a:latin typeface="+mj-lt"/>
              </a:defRPr>
            </a:lvl1pPr>
          </a:lstStyle>
          <a:p>
            <a:pPr lvl="0"/>
            <a:r>
              <a:rPr lang="en-US" dirty="0"/>
              <a:t>Author Name</a:t>
            </a:r>
          </a:p>
          <a:p>
            <a:pPr lvl="0"/>
            <a:r>
              <a:rPr lang="en-US" dirty="0"/>
              <a:t>Title</a:t>
            </a:r>
          </a:p>
        </p:txBody>
      </p:sp>
    </p:spTree>
    <p:extLst>
      <p:ext uri="{BB962C8B-B14F-4D97-AF65-F5344CB8AC3E}">
        <p14:creationId xmlns:p14="http://schemas.microsoft.com/office/powerpoint/2010/main" val="791168045"/>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Quote Layout_Accent Color 2">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65664" y="2084174"/>
            <a:ext cx="9860672" cy="899665"/>
          </a:xfrm>
        </p:spPr>
        <p:txBody>
          <a:bodyPr/>
          <a:lstStyle>
            <a:lvl1pPr marL="277029" indent="-277029">
              <a:tabLst>
                <a:tab pos="277029" algn="l"/>
              </a:tabLst>
              <a:defRPr sz="5883" baseline="0"/>
            </a:lvl1pPr>
          </a:lstStyle>
          <a:p>
            <a:r>
              <a:rPr lang="en-US" dirty="0"/>
              <a:t>“	Add a quote here. Design is easier than it looks, and more important than it seems.”</a:t>
            </a:r>
          </a:p>
        </p:txBody>
      </p:sp>
      <p:sp>
        <p:nvSpPr>
          <p:cNvPr id="4" name="Text Placeholder 3"/>
          <p:cNvSpPr>
            <a:spLocks noGrp="1"/>
          </p:cNvSpPr>
          <p:nvPr>
            <p:ph type="body" sz="quarter" idx="10" hasCustomPrompt="1"/>
          </p:nvPr>
        </p:nvSpPr>
        <p:spPr>
          <a:xfrm>
            <a:off x="5647788" y="4773814"/>
            <a:ext cx="5378549" cy="1053622"/>
          </a:xfrm>
        </p:spPr>
        <p:txBody>
          <a:bodyPr/>
          <a:lstStyle>
            <a:lvl1pPr marL="0" indent="0">
              <a:spcBef>
                <a:spcPts val="0"/>
              </a:spcBef>
              <a:buNone/>
              <a:defRPr sz="3137" baseline="0">
                <a:latin typeface="+mj-lt"/>
              </a:defRPr>
            </a:lvl1pPr>
          </a:lstStyle>
          <a:p>
            <a:pPr lvl="0"/>
            <a:r>
              <a:rPr lang="en-US" dirty="0"/>
              <a:t>Author’s Name</a:t>
            </a:r>
          </a:p>
          <a:p>
            <a:pPr lvl="0"/>
            <a:r>
              <a:rPr lang="en-US" dirty="0"/>
              <a:t>Title</a:t>
            </a:r>
          </a:p>
        </p:txBody>
      </p:sp>
    </p:spTree>
    <p:extLst>
      <p:ext uri="{BB962C8B-B14F-4D97-AF65-F5344CB8AC3E}">
        <p14:creationId xmlns:p14="http://schemas.microsoft.com/office/powerpoint/2010/main" val="374471191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77021" y="2383023"/>
            <a:ext cx="11653523" cy="918008"/>
          </a:xfrm>
        </p:spPr>
        <p:txBody>
          <a:bodyPr/>
          <a:lstStyle>
            <a:lvl1pPr marL="0" indent="0">
              <a:buNone/>
              <a:defRPr sz="5295">
                <a:gradFill>
                  <a:gsLst>
                    <a:gs pos="3333">
                      <a:schemeClr val="tx1"/>
                    </a:gs>
                    <a:gs pos="39000">
                      <a:schemeClr val="tx1"/>
                    </a:gs>
                  </a:gsLst>
                  <a:lin ang="5400000" scaled="0"/>
                </a:gradFill>
              </a:defRPr>
            </a:lvl1pPr>
            <a:lvl2pPr marL="0" indent="0">
              <a:buFontTx/>
              <a:buNone/>
              <a:defRPr sz="1961"/>
            </a:lvl2pPr>
            <a:lvl3pPr marL="224114" indent="0">
              <a:buNone/>
              <a:defRPr/>
            </a:lvl3pPr>
            <a:lvl4pPr marL="448227" indent="0">
              <a:buNone/>
              <a:defRPr/>
            </a:lvl4pPr>
            <a:lvl5pPr marL="672342" indent="0">
              <a:buNone/>
              <a:defRPr/>
            </a:lvl5pPr>
          </a:lstStyle>
          <a:p>
            <a:pPr lvl="0"/>
            <a:r>
              <a:rPr lang="en-US" dirty="0"/>
              <a:t>Click to edit Master text styles</a:t>
            </a:r>
          </a:p>
        </p:txBody>
      </p:sp>
      <p:sp>
        <p:nvSpPr>
          <p:cNvPr id="4" name="Title 1"/>
          <p:cNvSpPr>
            <a:spLocks noGrp="1"/>
          </p:cNvSpPr>
          <p:nvPr>
            <p:ph type="title"/>
          </p:nvPr>
        </p:nvSpPr>
        <p:spPr>
          <a:xfrm>
            <a:off x="277021" y="1187622"/>
            <a:ext cx="11655840" cy="899665"/>
          </a:xfrm>
        </p:spPr>
        <p:txBody>
          <a:bodyPr/>
          <a:lstStyle>
            <a:lvl1pPr>
              <a:defRPr sz="7058" baseline="0">
                <a:gradFill>
                  <a:gsLst>
                    <a:gs pos="1250">
                      <a:schemeClr val="tx1"/>
                    </a:gs>
                    <a:gs pos="100000">
                      <a:schemeClr val="tx1"/>
                    </a:gs>
                  </a:gsLst>
                  <a:lin ang="5400000" scaled="0"/>
                </a:gradFill>
              </a:defRPr>
            </a:lvl1pPr>
          </a:lstStyle>
          <a:p>
            <a:r>
              <a:rPr lang="en-US" dirty="0"/>
              <a:t>Click to edit Master title style</a:t>
            </a:r>
          </a:p>
        </p:txBody>
      </p:sp>
    </p:spTree>
    <p:extLst>
      <p:ext uri="{BB962C8B-B14F-4D97-AF65-F5344CB8AC3E}">
        <p14:creationId xmlns:p14="http://schemas.microsoft.com/office/powerpoint/2010/main" val="1634791797"/>
      </p:ext>
    </p:extLst>
  </p:cSld>
  <p:clrMapOvr>
    <a:masterClrMapping/>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p:bg>
      <p:bgPr>
        <a:solidFill>
          <a:srgbClr val="002050"/>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81399325"/>
      </p:ext>
    </p:extLst>
  </p:cSld>
  <p:clrMapOvr>
    <a:masterClrMapping/>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258078386"/>
      </p:ext>
    </p:extLst>
  </p:cSld>
  <p:clrMapOvr>
    <a:masterClrMapping/>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1457218"/>
      </p:ext>
    </p:extLst>
  </p:cSld>
  <p:clrMapOvr>
    <a:masterClrMapping/>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4"/>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5230711"/>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1">
    <p:bg bwMode="auto">
      <p:bgPr>
        <a:solidFill>
          <a:srgbClr val="002050"/>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5" y="3877271"/>
            <a:ext cx="6273417" cy="1794661"/>
          </a:xfrm>
          <a:noFill/>
        </p:spPr>
        <p:txBody>
          <a:bodyPr lIns="146304" tIns="109728" rIns="146304" bIns="109728">
            <a:noAutofit/>
          </a:bodyPr>
          <a:lstStyle>
            <a:lvl1pPr marL="0" indent="0">
              <a:spcBef>
                <a:spcPts val="0"/>
              </a:spcBef>
              <a:buNone/>
              <a:defRPr sz="3529" spc="0" baseline="0">
                <a:gradFill>
                  <a:gsLst>
                    <a:gs pos="0">
                      <a:schemeClr val="tx1"/>
                    </a:gs>
                    <a:gs pos="100000">
                      <a:schemeClr val="tx1"/>
                    </a:gs>
                  </a:gsLst>
                  <a:lin ang="5400000" scaled="0"/>
                </a:gradFill>
                <a:latin typeface="+mj-lt"/>
              </a:defRPr>
            </a:lvl1pPr>
          </a:lstStyle>
          <a:p>
            <a:pPr lvl="0"/>
            <a:r>
              <a:rPr lang="en-US" dirty="0"/>
              <a:t>Speaker Name</a:t>
            </a:r>
          </a:p>
        </p:txBody>
      </p:sp>
      <p:sp>
        <p:nvSpPr>
          <p:cNvPr id="9" name="Title 1"/>
          <p:cNvSpPr>
            <a:spLocks noGrp="1"/>
          </p:cNvSpPr>
          <p:nvPr>
            <p:ph type="title" hasCustomPrompt="1"/>
          </p:nvPr>
        </p:nvSpPr>
        <p:spPr>
          <a:xfrm>
            <a:off x="269303" y="2075841"/>
            <a:ext cx="8067760" cy="1801436"/>
          </a:xfrm>
          <a:noFill/>
        </p:spPr>
        <p:txBody>
          <a:bodyPr lIns="146304" tIns="91440" rIns="146304" bIns="91440" anchor="t" anchorCtr="0"/>
          <a:lstStyle>
            <a:lvl1pPr>
              <a:defRPr sz="5883" spc="-99" baseline="0">
                <a:gradFill>
                  <a:gsLst>
                    <a:gs pos="3333">
                      <a:schemeClr val="tx1"/>
                    </a:gs>
                    <a:gs pos="39000">
                      <a:schemeClr val="tx1"/>
                    </a:gs>
                  </a:gsLst>
                  <a:lin ang="5400000" scaled="0"/>
                </a:gradFill>
              </a:defRPr>
            </a:lvl1pPr>
          </a:lstStyle>
          <a:p>
            <a:r>
              <a:rPr lang="en-US" dirty="0"/>
              <a:t>Presentation title</a:t>
            </a:r>
          </a:p>
        </p:txBody>
      </p:sp>
      <p:pic>
        <p:nvPicPr>
          <p:cNvPr id="11"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64789" y="440042"/>
            <a:ext cx="2907036" cy="1257969"/>
          </a:xfrm>
          <a:prstGeom prst="rect">
            <a:avLst/>
          </a:prstGeom>
        </p:spPr>
      </p:pic>
      <p:pic>
        <p:nvPicPr>
          <p:cNvPr id="8" name="MS logo white"/>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bwMode="gray">
          <a:xfrm>
            <a:off x="449323" y="6061767"/>
            <a:ext cx="1522404" cy="326167"/>
          </a:xfrm>
          <a:prstGeom prst="rect">
            <a:avLst/>
          </a:prstGeom>
        </p:spPr>
      </p:pic>
    </p:spTree>
    <p:extLst>
      <p:ext uri="{BB962C8B-B14F-4D97-AF65-F5344CB8AC3E}">
        <p14:creationId xmlns:p14="http://schemas.microsoft.com/office/powerpoint/2010/main" val="286603149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6"/>
          <p:cNvSpPr>
            <a:spLocks noGrp="1"/>
          </p:cNvSpPr>
          <p:nvPr>
            <p:ph type="body" sz="quarter" idx="11" hasCustomPrompt="1"/>
          </p:nvPr>
        </p:nvSpPr>
        <p:spPr>
          <a:xfrm>
            <a:off x="2" y="6238876"/>
            <a:ext cx="12192001" cy="619125"/>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628"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a:t>Click to edit Master title style</a:t>
            </a:r>
            <a:endParaRPr lang="en-US" dirty="0"/>
          </a:p>
        </p:txBody>
      </p:sp>
    </p:spTree>
    <p:extLst>
      <p:ext uri="{BB962C8B-B14F-4D97-AF65-F5344CB8AC3E}">
        <p14:creationId xmlns:p14="http://schemas.microsoft.com/office/powerpoint/2010/main" val="194615822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ck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69239" y="1189178"/>
            <a:ext cx="11653523" cy="2461101"/>
          </a:xfrm>
          <a:prstGeom prst="rect">
            <a:avLst/>
          </a:prstGeom>
        </p:spPr>
        <p:txBody>
          <a:bodyPr/>
          <a:lstStyle>
            <a:lvl1pPr marL="284812" indent="-284812">
              <a:buClr>
                <a:schemeClr val="tx1"/>
              </a:buClr>
              <a:buSzPct val="90000"/>
              <a:buFont typeface="Wingdings" panose="05000000000000000000" pitchFamily="2" charset="2"/>
              <a:buChar char="§"/>
              <a:defRPr sz="352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60285" indent="-275473">
              <a:buClr>
                <a:schemeClr val="tx1"/>
              </a:buClr>
              <a:buSzPct val="90000"/>
              <a:buFont typeface="Wingdings" panose="05000000000000000000" pitchFamily="2" charset="2"/>
              <a:buChar char="§"/>
              <a:defRPr sz="3137">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45096" indent="-284812">
              <a:buClr>
                <a:schemeClr val="tx1"/>
              </a:buClr>
              <a:buSzPct val="90000"/>
              <a:buFont typeface="Wingdings" panose="05000000000000000000" pitchFamily="2" charset="2"/>
              <a:buChar char="§"/>
              <a:defRPr sz="2745">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69211" indent="-224114">
              <a:buClr>
                <a:schemeClr val="tx1"/>
              </a:buClr>
              <a:buSzPct val="90000"/>
              <a:buFont typeface="Wingdings" panose="05000000000000000000" pitchFamily="2" charset="2"/>
              <a:buChar char="§"/>
              <a:defRPr sz="2353">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293324" indent="-224114">
              <a:buClr>
                <a:schemeClr val="tx1"/>
              </a:buClr>
              <a:buSzPct val="90000"/>
              <a:buFont typeface="Wingdings" panose="05000000000000000000" pitchFamily="2" charset="2"/>
              <a:buChar char="§"/>
              <a:defRPr sz="1961">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a:t>Use this Layout for Speaker Notes slides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mj-lt"/>
                <a:ea typeface="Segoe UI" pitchFamily="34" charset="0"/>
                <a:cs typeface="Segoe UI" pitchFamily="34" charset="0"/>
              </a:defRPr>
            </a:lvl1pPr>
          </a:lstStyle>
          <a:p>
            <a:r>
              <a:rPr lang="en-US" dirty="0"/>
              <a:t>Click to edit Master title style</a:t>
            </a:r>
          </a:p>
        </p:txBody>
      </p:sp>
    </p:spTree>
    <p:extLst>
      <p:ext uri="{BB962C8B-B14F-4D97-AF65-F5344CB8AC3E}">
        <p14:creationId xmlns:p14="http://schemas.microsoft.com/office/powerpoint/2010/main" val="4268469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Title &amp; Content Layout">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lIns="150602" tIns="120481" rIns="150602" bIns="120481"/>
          <a:lstStyle/>
          <a:p>
            <a:r>
              <a:rPr lang="en-US" dirty="0"/>
              <a:t>Click to edit master title style</a:t>
            </a:r>
          </a:p>
        </p:txBody>
      </p:sp>
      <p:sp>
        <p:nvSpPr>
          <p:cNvPr id="5" name="Text Placeholder 4"/>
          <p:cNvSpPr>
            <a:spLocks noGrp="1"/>
          </p:cNvSpPr>
          <p:nvPr>
            <p:ph type="body" sz="quarter" idx="10"/>
          </p:nvPr>
        </p:nvSpPr>
        <p:spPr>
          <a:xfrm>
            <a:off x="269240" y="1635898"/>
            <a:ext cx="11653523" cy="2328045"/>
          </a:xfrm>
          <a:prstGeom prst="rect">
            <a:avLst/>
          </a:prstGeom>
        </p:spPr>
        <p:txBody>
          <a:bodyPr lIns="150602" tIns="120481" rIns="150602" bIns="12048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339606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1051">
          <p15:clr>
            <a:srgbClr val="FBAE40"/>
          </p15:clr>
        </p15:guide>
        <p15:guide id="2" pos="391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p:cNvSpPr>
            <a:spLocks noGrp="1"/>
          </p:cNvSpPr>
          <p:nvPr>
            <p:ph type="title"/>
          </p:nvPr>
        </p:nvSpPr>
        <p:spPr>
          <a:xfrm>
            <a:off x="310957" y="77140"/>
            <a:ext cx="11576243" cy="892525"/>
          </a:xfrm>
        </p:spPr>
        <p:txBody>
          <a:bodyPr/>
          <a:lstStyle>
            <a:lvl1pPr>
              <a:defRPr sz="3200" b="0" spc="0">
                <a:solidFill>
                  <a:schemeClr val="accent2"/>
                </a:solidFill>
                <a:latin typeface="+mj-lt"/>
              </a:defRPr>
            </a:lvl1pPr>
          </a:lstStyle>
          <a:p>
            <a:r>
              <a:rPr lang="en-US"/>
              <a:t>Click to edit Master title style</a:t>
            </a:r>
            <a:endParaRPr lang="en-US" dirty="0"/>
          </a:p>
        </p:txBody>
      </p:sp>
      <p:sp>
        <p:nvSpPr>
          <p:cNvPr id="9" name="Text Placeholder 8"/>
          <p:cNvSpPr>
            <a:spLocks noGrp="1"/>
          </p:cNvSpPr>
          <p:nvPr>
            <p:ph type="body" sz="quarter" idx="12"/>
          </p:nvPr>
        </p:nvSpPr>
        <p:spPr>
          <a:xfrm>
            <a:off x="311149" y="1070069"/>
            <a:ext cx="11576051" cy="1714316"/>
          </a:xfrm>
          <a:prstGeom prst="rect">
            <a:avLst/>
          </a:prstGeom>
        </p:spPr>
        <p:txBody>
          <a:bodyPr/>
          <a:lstStyle>
            <a:lvl1pPr marL="225420" indent="-225420">
              <a:defRPr sz="1800" spc="0">
                <a:solidFill>
                  <a:schemeClr val="tx1"/>
                </a:solidFill>
                <a:latin typeface="+mn-lt"/>
                <a:cs typeface="Segoe UI" panose="020B0502040204020203" pitchFamily="34" charset="0"/>
              </a:defRPr>
            </a:lvl1pPr>
            <a:lvl2pPr marL="463539" indent="-238119">
              <a:buFont typeface="Wingdings" panose="05000000000000000000" pitchFamily="2" charset="2"/>
              <a:buChar char="ü"/>
              <a:defRPr sz="1800" spc="0">
                <a:solidFill>
                  <a:schemeClr val="tx1"/>
                </a:solidFill>
                <a:latin typeface="+mn-lt"/>
                <a:cs typeface="Segoe UI" panose="020B0502040204020203" pitchFamily="34" charset="0"/>
              </a:defRPr>
            </a:lvl2pPr>
            <a:lvl3pPr marL="688957" indent="-225420">
              <a:buFont typeface="Courier New" panose="02070309020205020404" pitchFamily="49" charset="0"/>
              <a:buChar char="o"/>
              <a:defRPr sz="1800" spc="0">
                <a:solidFill>
                  <a:schemeClr val="tx1"/>
                </a:solidFill>
                <a:latin typeface="+mn-lt"/>
                <a:cs typeface="Segoe UI" panose="020B0502040204020203" pitchFamily="34" charset="0"/>
              </a:defRPr>
            </a:lvl3pPr>
            <a:lvl4pPr marL="914377" indent="-225420">
              <a:buFont typeface="Wingdings" panose="05000000000000000000" pitchFamily="2" charset="2"/>
              <a:buChar char="Ø"/>
              <a:defRPr sz="1800" spc="0">
                <a:solidFill>
                  <a:schemeClr val="tx1"/>
                </a:solidFill>
                <a:latin typeface="+mn-lt"/>
                <a:cs typeface="Segoe UI" panose="020B0502040204020203" pitchFamily="34" charset="0"/>
              </a:defRPr>
            </a:lvl4pPr>
            <a:lvl5pPr marL="1139797" indent="-225420">
              <a:buFont typeface="Wingdings" panose="05000000000000000000" pitchFamily="2" charset="2"/>
              <a:buChar char="v"/>
              <a:tabLst/>
              <a:defRPr sz="1800" spc="0">
                <a:solidFill>
                  <a:schemeClr val="tx1"/>
                </a:solidFill>
                <a:latin typeface="+mn-lt"/>
                <a:cs typeface="Segoe UI" panose="020B0502040204020203"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3662366"/>
      </p:ext>
    </p:extLst>
  </p:cSld>
  <p:clrMapOvr>
    <a:masterClrMapping/>
  </p:clrMapOvr>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Section divider with color 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1219200"/>
            <a:ext cx="4876800" cy="2438400"/>
          </a:xfrm>
          <a:solidFill>
            <a:schemeClr val="accent1">
              <a:alpha val="90000"/>
            </a:schemeClr>
          </a:solidFill>
        </p:spPr>
        <p:txBody>
          <a:bodyPr>
            <a:normAutofit/>
          </a:bodyPr>
          <a:lstStyle>
            <a:lvl1pPr>
              <a:lnSpc>
                <a:spcPct val="100000"/>
              </a:lnSpc>
              <a:defRPr sz="4000">
                <a:latin typeface="Segoe UI Light" pitchFamily="34" charset="0"/>
              </a:defRPr>
            </a:lvl1pPr>
          </a:lstStyle>
          <a:p>
            <a:pPr lvl="0"/>
            <a:r>
              <a:rPr lang="en-US" dirty="0"/>
              <a:t>Click to edit slide content</a:t>
            </a:r>
          </a:p>
        </p:txBody>
      </p:sp>
      <p:sp>
        <p:nvSpPr>
          <p:cNvPr id="3" name="Date Placeholder 2"/>
          <p:cNvSpPr>
            <a:spLocks noGrp="1"/>
          </p:cNvSpPr>
          <p:nvPr>
            <p:ph type="dt" sz="half" idx="10"/>
          </p:nvPr>
        </p:nvSpPr>
        <p:spPr>
          <a:xfrm>
            <a:off x="0" y="6356351"/>
            <a:ext cx="2844800" cy="365125"/>
          </a:xfrm>
          <a:prstGeom prst="rect">
            <a:avLst/>
          </a:prstGeom>
        </p:spPr>
        <p:txBody>
          <a:bodyPr/>
          <a:lstStyle>
            <a:lvl1pPr>
              <a:defRPr>
                <a:solidFill>
                  <a:schemeClr val="tx1"/>
                </a:solidFill>
              </a:defRPr>
            </a:lvl1pPr>
          </a:lstStyle>
          <a:p>
            <a:pPr defTabSz="609585"/>
            <a:fld id="{4B4B4AAB-5440-4A50-83AF-1B64C8A00BEE}" type="datetime1">
              <a:rPr lang="en-US" smtClean="0">
                <a:solidFill>
                  <a:srgbClr val="FFFFFF"/>
                </a:solidFill>
              </a:rPr>
              <a:pPr defTabSz="609585"/>
              <a:t>1/24/2016</a:t>
            </a:fld>
            <a:endParaRPr lang="en-US" dirty="0">
              <a:solidFill>
                <a:srgbClr val="FFFFFF"/>
              </a:solidFill>
            </a:endParaRPr>
          </a:p>
        </p:txBody>
      </p:sp>
      <p:sp>
        <p:nvSpPr>
          <p:cNvPr id="4" name="Slide Number Placeholder 3"/>
          <p:cNvSpPr>
            <a:spLocks noGrp="1"/>
          </p:cNvSpPr>
          <p:nvPr>
            <p:ph type="sldNum" sz="quarter" idx="11"/>
          </p:nvPr>
        </p:nvSpPr>
        <p:spPr>
          <a:xfrm>
            <a:off x="9042400" y="6356351"/>
            <a:ext cx="2844800" cy="365125"/>
          </a:xfrm>
          <a:prstGeom prst="rect">
            <a:avLst/>
          </a:prstGeom>
        </p:spPr>
        <p:txBody>
          <a:bodyPr/>
          <a:lstStyle>
            <a:lvl1pPr>
              <a:defRPr>
                <a:solidFill>
                  <a:schemeClr val="tx1"/>
                </a:solidFill>
              </a:defRPr>
            </a:lvl1pPr>
          </a:lstStyle>
          <a:p>
            <a:pPr defTabSz="609585"/>
            <a:fld id="{74A398B2-5A34-1A4A-811E-F4027282568C}" type="slidenum">
              <a:rPr lang="en-US" smtClean="0">
                <a:solidFill>
                  <a:srgbClr val="FFFFFF"/>
                </a:solidFill>
              </a:rPr>
              <a:pPr defTabSz="609585"/>
              <a:t>‹#›</a:t>
            </a:fld>
            <a:endParaRPr lang="en-US" dirty="0">
              <a:solidFill>
                <a:srgbClr val="FFFFFF"/>
              </a:solidFill>
            </a:endParaRPr>
          </a:p>
        </p:txBody>
      </p:sp>
    </p:spTree>
    <p:extLst>
      <p:ext uri="{BB962C8B-B14F-4D97-AF65-F5344CB8AC3E}">
        <p14:creationId xmlns:p14="http://schemas.microsoft.com/office/powerpoint/2010/main" val="1555985908"/>
      </p:ext>
    </p:extLst>
  </p:cSld>
  <p:clrMapOvr>
    <a:masterClrMapping/>
  </p:clrMapOvr>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27310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273100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838201" y="6356351"/>
            <a:ext cx="2743200" cy="365125"/>
          </a:xfrm>
          <a:prstGeom prst="rect">
            <a:avLst/>
          </a:prstGeom>
        </p:spPr>
        <p:txBody>
          <a:bodyPr/>
          <a:lstStyle/>
          <a:p>
            <a:pPr defTabSz="609585"/>
            <a:fld id="{B37ECBE2-3150-4A8C-9BA8-324E60C97071}" type="datetimeFigureOut">
              <a:rPr lang="en-US">
                <a:solidFill>
                  <a:srgbClr val="FFFFFF"/>
                </a:solidFill>
              </a:rPr>
              <a:pPr defTabSz="609585"/>
              <a:t>1/24/2016</a:t>
            </a:fld>
            <a:endParaRPr lang="en-US">
              <a:solidFill>
                <a:srgbClr val="FFFFFF"/>
              </a:solidFill>
            </a:endParaRPr>
          </a:p>
        </p:txBody>
      </p:sp>
      <p:sp>
        <p:nvSpPr>
          <p:cNvPr id="6" name="Footer Placeholder 5"/>
          <p:cNvSpPr>
            <a:spLocks noGrp="1"/>
          </p:cNvSpPr>
          <p:nvPr>
            <p:ph type="ftr" sz="quarter" idx="11"/>
          </p:nvPr>
        </p:nvSpPr>
        <p:spPr>
          <a:xfrm>
            <a:off x="4038600" y="6356351"/>
            <a:ext cx="4114800" cy="365125"/>
          </a:xfrm>
          <a:prstGeom prst="rect">
            <a:avLst/>
          </a:prstGeom>
        </p:spPr>
        <p:txBody>
          <a:bodyPr/>
          <a:lstStyle/>
          <a:p>
            <a:pPr defTabSz="609585"/>
            <a:endParaRPr lang="en-US">
              <a:solidFill>
                <a:srgbClr val="FFFFFF"/>
              </a:solidFill>
            </a:endParaRPr>
          </a:p>
        </p:txBody>
      </p:sp>
      <p:sp>
        <p:nvSpPr>
          <p:cNvPr id="7" name="Slide Number Placeholder 6"/>
          <p:cNvSpPr>
            <a:spLocks noGrp="1"/>
          </p:cNvSpPr>
          <p:nvPr>
            <p:ph type="sldNum" sz="quarter" idx="12"/>
          </p:nvPr>
        </p:nvSpPr>
        <p:spPr>
          <a:xfrm>
            <a:off x="8610600" y="6356351"/>
            <a:ext cx="2743200" cy="365125"/>
          </a:xfrm>
          <a:prstGeom prst="rect">
            <a:avLst/>
          </a:prstGeom>
        </p:spPr>
        <p:txBody>
          <a:bodyPr/>
          <a:lstStyle/>
          <a:p>
            <a:pPr defTabSz="609585"/>
            <a:fld id="{21476996-1D2C-40F1-B50E-3395E94DDC5F}" type="slidenum">
              <a:rPr lang="en-US">
                <a:solidFill>
                  <a:srgbClr val="FFFFFF"/>
                </a:solidFill>
              </a:rPr>
              <a:pPr defTabSz="609585"/>
              <a:t>‹#›</a:t>
            </a:fld>
            <a:endParaRPr lang="en-US">
              <a:solidFill>
                <a:srgbClr val="FFFFFF"/>
              </a:solidFill>
            </a:endParaRPr>
          </a:p>
        </p:txBody>
      </p:sp>
    </p:spTree>
    <p:extLst>
      <p:ext uri="{BB962C8B-B14F-4D97-AF65-F5344CB8AC3E}">
        <p14:creationId xmlns:p14="http://schemas.microsoft.com/office/powerpoint/2010/main" val="237911461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Text Placeholder 2"/>
          <p:cNvSpPr>
            <a:spLocks noGrp="1"/>
          </p:cNvSpPr>
          <p:nvPr>
            <p:ph type="body" sz="quarter" idx="11" hasCustomPrompt="1"/>
          </p:nvPr>
        </p:nvSpPr>
        <p:spPr>
          <a:xfrm>
            <a:off x="277581" y="1635897"/>
            <a:ext cx="2689275" cy="4931036"/>
          </a:xfrm>
        </p:spPr>
        <p:txBody>
          <a:bodyPr>
            <a:noAutofit/>
          </a:bodyPr>
          <a:lstStyle>
            <a:lvl1pPr marL="336170" indent="-336170">
              <a:buNone/>
              <a:defRPr kumimoji="0" lang="en-US" sz="2353" b="0" i="0" u="none" strike="noStrike" kern="1200" cap="none" spc="0" normalizeH="0" baseline="0" dirty="0" smtClean="0">
                <a:ln>
                  <a:noFill/>
                </a:ln>
                <a:gradFill>
                  <a:gsLst>
                    <a:gs pos="100000">
                      <a:srgbClr val="000000">
                        <a:lumMod val="75000"/>
                        <a:lumOff val="25000"/>
                      </a:srgbClr>
                    </a:gs>
                    <a:gs pos="0">
                      <a:srgbClr val="000000">
                        <a:lumMod val="75000"/>
                        <a:lumOff val="25000"/>
                      </a:srgbClr>
                    </a:gs>
                  </a:gsLst>
                  <a:lin ang="5400000" scaled="0"/>
                </a:gradFill>
                <a:effectLst/>
                <a:uLnTx/>
                <a:uFillTx/>
                <a:latin typeface="+mn-lt"/>
                <a:ea typeface="+mj-ea"/>
                <a:cs typeface="+mj-cs"/>
              </a:defRPr>
            </a:lvl1pPr>
          </a:lstStyle>
          <a:p>
            <a:pPr marL="0" marR="0" lvl="0" indent="0" algn="l" defTabSz="896226" rtl="0" eaLnBrk="1" fontAlgn="auto" latinLnBrk="0" hangingPunct="1">
              <a:lnSpc>
                <a:spcPct val="100000"/>
              </a:lnSpc>
              <a:spcBef>
                <a:spcPct val="0"/>
              </a:spcBef>
              <a:spcAft>
                <a:spcPts val="0"/>
              </a:spcAft>
              <a:buClrTx/>
              <a:buSzTx/>
              <a:tabLst/>
              <a:defRPr/>
            </a:pPr>
            <a:r>
              <a:rPr lang="en-US" dirty="0" smtClean="0"/>
              <a:t>Click to edit</a:t>
            </a:r>
            <a:br>
              <a:rPr lang="en-US" dirty="0" smtClean="0"/>
            </a:br>
            <a:r>
              <a:rPr lang="en-US" dirty="0" smtClean="0"/>
              <a:t>Master text styles</a:t>
            </a:r>
          </a:p>
        </p:txBody>
      </p:sp>
    </p:spTree>
    <p:extLst>
      <p:ext uri="{BB962C8B-B14F-4D97-AF65-F5344CB8AC3E}">
        <p14:creationId xmlns:p14="http://schemas.microsoft.com/office/powerpoint/2010/main" val="2000614279"/>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606177" y="1974980"/>
            <a:ext cx="8871457" cy="2387600"/>
          </a:xfrm>
        </p:spPr>
        <p:txBody>
          <a:bodyPr anchor="ctr">
            <a:noAutofit/>
          </a:bodyPr>
          <a:lstStyle>
            <a:lvl1pPr algn="l">
              <a:defRPr sz="9598"/>
            </a:lvl1pPr>
          </a:lstStyle>
          <a:p>
            <a:r>
              <a:rPr lang="en-US" dirty="0" smtClean="0"/>
              <a:t>Title of the talk goes here</a:t>
            </a:r>
            <a:endParaRPr lang="en-US" dirty="0"/>
          </a:p>
        </p:txBody>
      </p:sp>
      <p:sp>
        <p:nvSpPr>
          <p:cNvPr id="3" name="Subtitle 2"/>
          <p:cNvSpPr>
            <a:spLocks noGrp="1"/>
          </p:cNvSpPr>
          <p:nvPr>
            <p:ph type="subTitle" idx="1" hasCustomPrompt="1"/>
          </p:nvPr>
        </p:nvSpPr>
        <p:spPr>
          <a:xfrm>
            <a:off x="606177" y="5115697"/>
            <a:ext cx="8871457" cy="1297459"/>
          </a:xfrm>
        </p:spPr>
        <p:txBody>
          <a:bodyPr>
            <a:noAutofit/>
          </a:bodyPr>
          <a:lstStyle>
            <a:lvl1pPr marL="0" indent="0" algn="l">
              <a:buNone/>
              <a:defRPr sz="2000">
                <a:solidFill>
                  <a:srgbClr val="00B0F0"/>
                </a:solidFill>
              </a:defRPr>
            </a:lvl1pPr>
            <a:lvl2pPr marL="457147" indent="0" algn="ctr">
              <a:buNone/>
              <a:defRPr sz="2000"/>
            </a:lvl2pPr>
            <a:lvl3pPr marL="914296" indent="0" algn="ctr">
              <a:buNone/>
              <a:defRPr sz="1800"/>
            </a:lvl3pPr>
            <a:lvl4pPr marL="1371442" indent="0" algn="ctr">
              <a:buNone/>
              <a:defRPr sz="1600"/>
            </a:lvl4pPr>
            <a:lvl5pPr marL="1828589" indent="0" algn="ctr">
              <a:buNone/>
              <a:defRPr sz="1600"/>
            </a:lvl5pPr>
            <a:lvl6pPr marL="2285736" indent="0" algn="ctr">
              <a:buNone/>
              <a:defRPr sz="1600"/>
            </a:lvl6pPr>
            <a:lvl7pPr marL="2742885" indent="0" algn="ctr">
              <a:buNone/>
              <a:defRPr sz="1600"/>
            </a:lvl7pPr>
            <a:lvl8pPr marL="3200032" indent="0" algn="ctr">
              <a:buNone/>
              <a:defRPr sz="1600"/>
            </a:lvl8pPr>
            <a:lvl9pPr marL="3657179" indent="0" algn="ctr">
              <a:buNone/>
              <a:defRPr sz="1600"/>
            </a:lvl9pPr>
          </a:lstStyle>
          <a:p>
            <a:r>
              <a:rPr lang="en-US" dirty="0" smtClean="0"/>
              <a:t>Presenter Name</a:t>
            </a:r>
          </a:p>
          <a:p>
            <a:r>
              <a:rPr lang="en-US" dirty="0" smtClean="0"/>
              <a:t>Presenter Title</a:t>
            </a:r>
          </a:p>
          <a:p>
            <a:r>
              <a:rPr lang="en-US" dirty="0" smtClean="0"/>
              <a:t>04/02/2014</a:t>
            </a:r>
            <a:endParaRPr lang="en-US" dirty="0"/>
          </a:p>
        </p:txBody>
      </p:sp>
    </p:spTree>
    <p:extLst>
      <p:ext uri="{BB962C8B-B14F-4D97-AF65-F5344CB8AC3E}">
        <p14:creationId xmlns:p14="http://schemas.microsoft.com/office/powerpoint/2010/main" val="2365705841"/>
      </p:ext>
    </p:extLst>
  </p:cSld>
  <p:clrMapOvr>
    <a:masterClrMapping/>
  </p:clrMapOvr>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Text Only Large">
    <p:spTree>
      <p:nvGrpSpPr>
        <p:cNvPr id="1" name=""/>
        <p:cNvGrpSpPr/>
        <p:nvPr/>
      </p:nvGrpSpPr>
      <p:grpSpPr>
        <a:xfrm>
          <a:off x="0" y="0"/>
          <a:ext cx="0" cy="0"/>
          <a:chOff x="0" y="0"/>
          <a:chExt cx="0" cy="0"/>
        </a:xfrm>
      </p:grpSpPr>
      <p:sp>
        <p:nvSpPr>
          <p:cNvPr id="2" name="Title 1"/>
          <p:cNvSpPr>
            <a:spLocks noGrp="1"/>
          </p:cNvSpPr>
          <p:nvPr>
            <p:ph type="title"/>
          </p:nvPr>
        </p:nvSpPr>
        <p:spPr>
          <a:xfrm>
            <a:off x="1165664" y="2084172"/>
            <a:ext cx="9860672" cy="1793104"/>
          </a:xfrm>
        </p:spPr>
        <p:txBody>
          <a:bodyPr/>
          <a:lstStyle>
            <a:lvl1pPr>
              <a:defRPr sz="4705" baseline="0"/>
            </a:lvl1pPr>
          </a:lstStyle>
          <a:p>
            <a:r>
              <a:rPr lang="en-US" smtClean="0"/>
              <a:t>Click to edit Master title style</a:t>
            </a:r>
            <a:endParaRPr lang="en-US" dirty="0"/>
          </a:p>
        </p:txBody>
      </p:sp>
    </p:spTree>
    <p:extLst>
      <p:ext uri="{BB962C8B-B14F-4D97-AF65-F5344CB8AC3E}">
        <p14:creationId xmlns:p14="http://schemas.microsoft.com/office/powerpoint/2010/main" val="2292336553"/>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Title and Content - Code">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178"/>
            <a:ext cx="11653523" cy="1512209"/>
          </a:xfrm>
        </p:spPr>
        <p:txBody>
          <a:bodyPr>
            <a:spAutoFit/>
          </a:bodyPr>
          <a:lstStyle>
            <a:lvl1pPr>
              <a:defRPr lang="en-US" sz="2353" kern="1200" dirty="0" smtClean="0">
                <a:gradFill>
                  <a:gsLst>
                    <a:gs pos="100000">
                      <a:schemeClr val="tx1"/>
                    </a:gs>
                    <a:gs pos="0">
                      <a:schemeClr val="tx1"/>
                    </a:gs>
                  </a:gsLst>
                  <a:lin ang="5400000" scaled="0"/>
                </a:gradFill>
                <a:latin typeface="Consolas" pitchFamily="49" charset="0"/>
                <a:ea typeface="+mn-ea"/>
                <a:cs typeface="Consolas" pitchFamily="49" charset="0"/>
              </a:defRPr>
            </a:lvl1pPr>
            <a:lvl2pPr marL="572735" indent="-236565">
              <a:defRPr lang="en-US" sz="2353" kern="1200" dirty="0" smtClean="0">
                <a:gradFill>
                  <a:gsLst>
                    <a:gs pos="100000">
                      <a:schemeClr val="tx1"/>
                    </a:gs>
                    <a:gs pos="0">
                      <a:schemeClr val="tx1"/>
                    </a:gs>
                  </a:gsLst>
                  <a:lin ang="5400000" scaled="0"/>
                </a:gradFill>
                <a:latin typeface="Consolas" pitchFamily="49" charset="0"/>
                <a:ea typeface="+mn-ea"/>
                <a:cs typeface="Consolas" pitchFamily="49" charset="0"/>
              </a:defRPr>
            </a:lvl2pPr>
            <a:lvl3pPr marL="560227" indent="-336170">
              <a:defRPr lang="en-US" sz="2353" kern="1200" dirty="0" smtClean="0">
                <a:gradFill>
                  <a:gsLst>
                    <a:gs pos="100000">
                      <a:schemeClr val="tx1"/>
                    </a:gs>
                    <a:gs pos="0">
                      <a:schemeClr val="tx1"/>
                    </a:gs>
                  </a:gsLst>
                  <a:lin ang="5400000" scaled="0"/>
                </a:gradFill>
                <a:latin typeface="Consolas" pitchFamily="49" charset="0"/>
                <a:ea typeface="+mn-ea"/>
                <a:cs typeface="Consolas" pitchFamily="49" charset="0"/>
              </a:defRPr>
            </a:lvl3pPr>
            <a:lvl4pPr>
              <a:defRPr sz="1961"/>
            </a:lvl4pPr>
            <a:lvl5pPr>
              <a:defRPr sz="1961"/>
            </a:lvl5pPr>
          </a:lstStyle>
          <a:p>
            <a:pPr marL="0" lvl="0" indent="0" algn="l" defTabSz="896226" rtl="0" eaLnBrk="1" latinLnBrk="0" hangingPunct="1">
              <a:spcBef>
                <a:spcPct val="20000"/>
              </a:spcBef>
              <a:spcAft>
                <a:spcPts val="800"/>
              </a:spcAft>
              <a:buFont typeface="Arial" pitchFamily="34" charset="0"/>
              <a:buNone/>
            </a:pPr>
            <a:r>
              <a:rPr lang="en-US" smtClean="0"/>
              <a:t>Click to edit Master text styles</a:t>
            </a:r>
          </a:p>
          <a:p>
            <a:pPr marL="0" lvl="1" indent="0" algn="l" defTabSz="896226" rtl="0" eaLnBrk="1" latinLnBrk="0" hangingPunct="1">
              <a:spcBef>
                <a:spcPct val="20000"/>
              </a:spcBef>
              <a:spcAft>
                <a:spcPts val="800"/>
              </a:spcAft>
              <a:buFont typeface="Arial" pitchFamily="34" charset="0"/>
              <a:buNone/>
            </a:pPr>
            <a:r>
              <a:rPr lang="en-US" smtClean="0"/>
              <a:t>Second level</a:t>
            </a:r>
          </a:p>
          <a:p>
            <a:pPr marL="0" lvl="2" indent="0" algn="l" defTabSz="896226" rtl="0" eaLnBrk="1" latinLnBrk="0" hangingPunct="1">
              <a:spcBef>
                <a:spcPct val="20000"/>
              </a:spcBef>
              <a:spcAft>
                <a:spcPts val="800"/>
              </a:spcAft>
              <a:buFont typeface="Arial" pitchFamily="34" charset="0"/>
              <a:buNone/>
            </a:pPr>
            <a:r>
              <a:rPr lang="en-US" smtClean="0"/>
              <a:t>Third level</a:t>
            </a:r>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81350701"/>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auto">
          <a:xfrm>
            <a:off x="269239" y="2084172"/>
            <a:ext cx="8067824" cy="35862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69303" y="2084187"/>
            <a:ext cx="8067760" cy="1793091"/>
          </a:xfrm>
          <a:noFill/>
        </p:spPr>
        <p:txBody>
          <a:bodyPr lIns="146304" tIns="91440" rIns="146304" bIns="91440" anchor="t" anchorCtr="0"/>
          <a:lstStyle>
            <a:lvl1pPr>
              <a:defRPr sz="5883" spc="-99" baseline="0">
                <a:gradFill>
                  <a:gsLst>
                    <a:gs pos="5833">
                      <a:srgbClr val="FFFFFF"/>
                    </a:gs>
                    <a:gs pos="18000">
                      <a:srgbClr val="FFFFFF"/>
                    </a:gs>
                  </a:gsLst>
                  <a:lin ang="5400000" scaled="0"/>
                </a:gradFill>
              </a:defRPr>
            </a:lvl1pPr>
          </a:lstStyle>
          <a:p>
            <a:r>
              <a:rPr lang="en-US" dirty="0"/>
              <a:t>Presentation title</a:t>
            </a:r>
          </a:p>
        </p:txBody>
      </p:sp>
      <p:sp>
        <p:nvSpPr>
          <p:cNvPr id="5" name="Text Placeholder 4"/>
          <p:cNvSpPr>
            <a:spLocks noGrp="1"/>
          </p:cNvSpPr>
          <p:nvPr>
            <p:ph type="body" sz="quarter" idx="12" hasCustomPrompt="1"/>
          </p:nvPr>
        </p:nvSpPr>
        <p:spPr>
          <a:xfrm>
            <a:off x="269302" y="3878575"/>
            <a:ext cx="8067761" cy="1792327"/>
          </a:xfrm>
          <a:noFill/>
        </p:spPr>
        <p:txBody>
          <a:bodyPr lIns="146304" tIns="109728" rIns="146304" bIns="109728">
            <a:noAutofit/>
          </a:bodyPr>
          <a:lstStyle>
            <a:lvl1pPr marL="0" indent="0">
              <a:spcBef>
                <a:spcPts val="0"/>
              </a:spcBef>
              <a:buNone/>
              <a:defRPr sz="3529" spc="0" baseline="0">
                <a:gradFill>
                  <a:gsLst>
                    <a:gs pos="2917">
                      <a:srgbClr val="FFFFFF"/>
                    </a:gs>
                    <a:gs pos="30000">
                      <a:srgbClr val="FFFFFF"/>
                    </a:gs>
                  </a:gsLst>
                  <a:lin ang="5400000" scaled="0"/>
                </a:gradFill>
                <a:latin typeface="+mj-lt"/>
              </a:defRPr>
            </a:lvl1pPr>
          </a:lstStyle>
          <a:p>
            <a:pPr lvl="0"/>
            <a:r>
              <a:rPr lang="en-US" dirty="0"/>
              <a:t>Speaker Name</a:t>
            </a:r>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449323" y="6061767"/>
            <a:ext cx="1522404" cy="326167"/>
          </a:xfrm>
          <a:prstGeom prst="rect">
            <a:avLst/>
          </a:prstGeom>
        </p:spPr>
      </p:pic>
      <p:pic>
        <p:nvPicPr>
          <p:cNvPr id="10" name="TechEd 2014 logo white"/>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464789" y="440042"/>
            <a:ext cx="2907036" cy="1257969"/>
          </a:xfrm>
          <a:prstGeom prst="rect">
            <a:avLst/>
          </a:prstGeom>
        </p:spPr>
      </p:pic>
    </p:spTree>
    <p:extLst>
      <p:ext uri="{BB962C8B-B14F-4D97-AF65-F5344CB8AC3E}">
        <p14:creationId xmlns:p14="http://schemas.microsoft.com/office/powerpoint/2010/main" val="1756085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1104" y="5670380"/>
            <a:ext cx="8962384" cy="884990"/>
          </a:xfrm>
          <a:noFill/>
        </p:spPr>
        <p:txBody>
          <a:bodyPr lIns="146304" tIns="109728" rIns="146304" bIns="109728" anchor="b">
            <a:noAutofit/>
          </a:bodyPr>
          <a:lstStyle>
            <a:lvl1pPr marL="0" indent="0">
              <a:spcBef>
                <a:spcPts val="0"/>
              </a:spcBef>
              <a:buNone/>
              <a:defRPr sz="1961" spc="0" baseline="0">
                <a:gradFill>
                  <a:gsLst>
                    <a:gs pos="0">
                      <a:schemeClr val="tx1"/>
                    </a:gs>
                    <a:gs pos="100000">
                      <a:schemeClr val="tx1"/>
                    </a:gs>
                  </a:gsLst>
                  <a:lin ang="5400000" scaled="0"/>
                </a:gradFill>
                <a:latin typeface="+mn-lt"/>
              </a:defRPr>
            </a:lvl1pPr>
          </a:lstStyle>
          <a:p>
            <a:pPr lvl="0"/>
            <a:r>
              <a:rPr lang="en-US" dirty="0" smtClean="0"/>
              <a:t>Speaker Name</a:t>
            </a:r>
          </a:p>
        </p:txBody>
      </p:sp>
      <p:sp>
        <p:nvSpPr>
          <p:cNvPr id="9" name="Title 1"/>
          <p:cNvSpPr>
            <a:spLocks noGrp="1"/>
          </p:cNvSpPr>
          <p:nvPr>
            <p:ph type="title" hasCustomPrompt="1"/>
          </p:nvPr>
        </p:nvSpPr>
        <p:spPr>
          <a:xfrm>
            <a:off x="269302" y="2075840"/>
            <a:ext cx="11653459" cy="1801436"/>
          </a:xfrm>
          <a:noFill/>
        </p:spPr>
        <p:txBody>
          <a:bodyPr lIns="146304" tIns="91440" rIns="146304" bIns="91440" anchor="t" anchorCtr="0"/>
          <a:lstStyle>
            <a:lvl1pPr>
              <a:defRPr sz="5294" spc="-98"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4" name="Picture 3"/>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bwMode="invGray">
          <a:xfrm>
            <a:off x="9930706" y="6006587"/>
            <a:ext cx="1813243" cy="387120"/>
          </a:xfrm>
          <a:prstGeom prst="rect">
            <a:avLst/>
          </a:prstGeom>
          <a:noFill/>
          <a:ln>
            <a:noFill/>
          </a:ln>
        </p:spPr>
      </p:pic>
    </p:spTree>
    <p:extLst>
      <p:ext uri="{BB962C8B-B14F-4D97-AF65-F5344CB8AC3E}">
        <p14:creationId xmlns:p14="http://schemas.microsoft.com/office/powerpoint/2010/main" val="19655280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4406">
          <p15:clr>
            <a:srgbClr val="C35EA4"/>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359016" y="1189177"/>
            <a:ext cx="11473970" cy="2296719"/>
          </a:xfrm>
        </p:spPr>
        <p:txBody>
          <a:bodyPr wrap="square">
            <a:spAutoFit/>
          </a:bodyPr>
          <a:lstStyle>
            <a:lvl1pPr>
              <a:defRPr sz="4706">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36207762"/>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p:bg bwMode="auto">
      <p:bgPr>
        <a:solidFill>
          <a:schemeClr val="accent1"/>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69303" y="1187644"/>
            <a:ext cx="806776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1" y="1186357"/>
            <a:ext cx="8067823" cy="2697988"/>
          </a:xfrm>
          <a:noFill/>
        </p:spPr>
        <p:txBody>
          <a:bodyPr tIns="91440" bIns="91440" anchor="t" anchorCtr="0"/>
          <a:lstStyle>
            <a:lvl1pPr>
              <a:defRPr sz="7058" spc="-99" baseline="0">
                <a:gradFill>
                  <a:gsLst>
                    <a:gs pos="5833">
                      <a:srgbClr val="FFFFFF"/>
                    </a:gs>
                    <a:gs pos="18000">
                      <a:srgbClr val="FFFFFF"/>
                    </a:gs>
                  </a:gsLst>
                  <a:lin ang="5400000" scaled="0"/>
                </a:gradFill>
              </a:defRPr>
            </a:lvl1pPr>
          </a:lstStyle>
          <a:p>
            <a:r>
              <a:rPr lang="en-US" dirty="0"/>
              <a:t>Demo title</a:t>
            </a:r>
          </a:p>
        </p:txBody>
      </p:sp>
      <p:sp>
        <p:nvSpPr>
          <p:cNvPr id="5" name="Text Placeholder 4"/>
          <p:cNvSpPr>
            <a:spLocks noGrp="1"/>
          </p:cNvSpPr>
          <p:nvPr>
            <p:ph type="body" sz="quarter" idx="12" hasCustomPrompt="1"/>
          </p:nvPr>
        </p:nvSpPr>
        <p:spPr>
          <a:xfrm>
            <a:off x="269241" y="3877278"/>
            <a:ext cx="8067812" cy="1793881"/>
          </a:xfrm>
          <a:noFill/>
        </p:spPr>
        <p:txBody>
          <a:bodyPr lIns="182880" tIns="146304" rIns="182880" bIns="146304">
            <a:noAutofit/>
          </a:bodyPr>
          <a:lstStyle>
            <a:lvl1pPr marL="0" indent="0">
              <a:spcBef>
                <a:spcPts val="0"/>
              </a:spcBef>
              <a:buNone/>
              <a:defRPr sz="3529" spc="0" baseline="0">
                <a:gradFill>
                  <a:gsLst>
                    <a:gs pos="0">
                      <a:srgbClr val="FFFFFF"/>
                    </a:gs>
                    <a:gs pos="100000">
                      <a:srgbClr val="FFFFFF"/>
                    </a:gs>
                  </a:gsLst>
                  <a:lin ang="5400000" scaled="0"/>
                </a:gradFill>
                <a:latin typeface="+mj-lt"/>
              </a:defRPr>
            </a:lvl1pPr>
          </a:lstStyle>
          <a:p>
            <a:pPr lvl="0"/>
            <a:r>
              <a:rPr lang="en-US" dirty="0"/>
              <a:t>Speaker Name</a:t>
            </a:r>
          </a:p>
        </p:txBody>
      </p:sp>
      <p:pic>
        <p:nvPicPr>
          <p:cNvPr id="6"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3097002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3"/>
        </a:solidFill>
        <a:effectLst/>
      </p:bgPr>
    </p:bg>
    <p:spTree>
      <p:nvGrpSpPr>
        <p:cNvPr id="1" name=""/>
        <p:cNvGrpSpPr/>
        <p:nvPr/>
      </p:nvGrpSpPr>
      <p:grpSpPr>
        <a:xfrm>
          <a:off x="0" y="0"/>
          <a:ext cx="0" cy="0"/>
          <a:chOff x="0" y="0"/>
          <a:chExt cx="0" cy="0"/>
        </a:xfrm>
      </p:grpSpPr>
      <p:sp>
        <p:nvSpPr>
          <p:cNvPr id="4" name="Rectangle 3"/>
          <p:cNvSpPr/>
          <p:nvPr userDrawn="1"/>
        </p:nvSpPr>
        <p:spPr bwMode="auto">
          <a:xfrm>
            <a:off x="269303" y="1187644"/>
            <a:ext cx="8067760" cy="2689632"/>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73"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69241" y="1186357"/>
            <a:ext cx="8067823" cy="2697988"/>
          </a:xfrm>
          <a:noFill/>
        </p:spPr>
        <p:txBody>
          <a:bodyPr tIns="91440" bIns="91440" anchor="t" anchorCtr="0"/>
          <a:lstStyle>
            <a:lvl1pPr>
              <a:defRPr sz="7058" spc="-99" baseline="0">
                <a:gradFill>
                  <a:gsLst>
                    <a:gs pos="5833">
                      <a:srgbClr val="FFFFFF"/>
                    </a:gs>
                    <a:gs pos="18000">
                      <a:srgbClr val="FFFFFF"/>
                    </a:gs>
                  </a:gsLst>
                  <a:lin ang="5400000" scaled="0"/>
                </a:gradFill>
              </a:defRPr>
            </a:lvl1pPr>
          </a:lstStyle>
          <a:p>
            <a:r>
              <a:rPr lang="en-US" dirty="0"/>
              <a:t>Video title</a:t>
            </a:r>
          </a:p>
        </p:txBody>
      </p:sp>
      <p:pic>
        <p:nvPicPr>
          <p:cNvPr id="5"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1073151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3"/>
            <a:ext cx="11653523" cy="1796217"/>
          </a:xfrm>
          <a:noFill/>
        </p:spPr>
        <p:txBody>
          <a:bodyPr tIns="91440" bIns="91440" anchor="t" anchorCtr="0"/>
          <a:lstStyle>
            <a:lvl1pPr>
              <a:defRPr sz="8628" spc="-99" baseline="0">
                <a:gradFill>
                  <a:gsLst>
                    <a:gs pos="87586">
                      <a:srgbClr val="FFFFFF"/>
                    </a:gs>
                    <a:gs pos="52000">
                      <a:srgbClr val="FFFFFF"/>
                    </a:gs>
                  </a:gsLst>
                  <a:lin ang="5400000" scaled="0"/>
                </a:gradFill>
              </a:defRPr>
            </a:lvl1pPr>
          </a:lstStyle>
          <a:p>
            <a:r>
              <a:rPr lang="en-US" dirty="0"/>
              <a:t>Section title</a:t>
            </a:r>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2253051099"/>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3"/>
            <a:ext cx="11653523" cy="1796217"/>
          </a:xfrm>
          <a:noFill/>
        </p:spPr>
        <p:txBody>
          <a:bodyPr tIns="91440" bIns="91440" anchor="t" anchorCtr="0"/>
          <a:lstStyle>
            <a:lvl1pPr>
              <a:defRPr sz="8628" spc="-99" baseline="0">
                <a:gradFill>
                  <a:gsLst>
                    <a:gs pos="87586">
                      <a:srgbClr val="FFFFFF"/>
                    </a:gs>
                    <a:gs pos="52000">
                      <a:srgbClr val="FFFFFF"/>
                    </a:gs>
                  </a:gsLst>
                  <a:lin ang="5400000" scaled="0"/>
                </a:gradFill>
              </a:defRPr>
            </a:lvl1pPr>
          </a:lstStyle>
          <a:p>
            <a:r>
              <a:rPr lang="en-US" dirty="0"/>
              <a:t>Section title</a:t>
            </a:r>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2643684032"/>
      </p:ext>
    </p:extLst>
  </p:cSld>
  <p:clrMapOvr>
    <a:masterClrMapping/>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69239" y="2084173"/>
            <a:ext cx="11653523" cy="1796217"/>
          </a:xfrm>
          <a:noFill/>
        </p:spPr>
        <p:txBody>
          <a:bodyPr tIns="91440" bIns="91440" anchor="t" anchorCtr="0"/>
          <a:lstStyle>
            <a:lvl1pPr algn="l" defTabSz="914437" rtl="0" eaLnBrk="1" latinLnBrk="0" hangingPunct="1">
              <a:lnSpc>
                <a:spcPct val="90000"/>
              </a:lnSpc>
              <a:spcBef>
                <a:spcPct val="0"/>
              </a:spcBef>
              <a:buNone/>
              <a:defRPr lang="en-US" sz="8628" b="0" kern="1200" cap="none" spc="-99" baseline="0" dirty="0">
                <a:ln w="3175">
                  <a:noFill/>
                </a:ln>
                <a:gradFill>
                  <a:gsLst>
                    <a:gs pos="84828">
                      <a:srgbClr val="FFFFFF"/>
                    </a:gs>
                    <a:gs pos="59000">
                      <a:srgbClr val="FFFFFF"/>
                    </a:gs>
                  </a:gsLst>
                  <a:lin ang="5400000" scaled="0"/>
                </a:gradFill>
                <a:effectLst/>
                <a:latin typeface="+mj-lt"/>
                <a:ea typeface="+mn-ea"/>
                <a:cs typeface="Segoe UI" pitchFamily="34" charset="0"/>
              </a:defRPr>
            </a:lvl1pPr>
          </a:lstStyle>
          <a:p>
            <a:r>
              <a:rPr lang="en-US" dirty="0"/>
              <a:t>Section title</a:t>
            </a:r>
          </a:p>
        </p:txBody>
      </p:sp>
      <p:pic>
        <p:nvPicPr>
          <p:cNvPr id="4" name="TechEd 2014 logo white"/>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8880126" y="440042"/>
            <a:ext cx="2907036" cy="1257969"/>
          </a:xfrm>
          <a:prstGeom prst="rect">
            <a:avLst/>
          </a:prstGeom>
        </p:spPr>
      </p:pic>
    </p:spTree>
    <p:extLst>
      <p:ext uri="{BB962C8B-B14F-4D97-AF65-F5344CB8AC3E}">
        <p14:creationId xmlns:p14="http://schemas.microsoft.com/office/powerpoint/2010/main" val="1939820369"/>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bin"/></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00205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69240" y="289512"/>
            <a:ext cx="11655840" cy="899665"/>
          </a:xfrm>
          <a:prstGeom prst="rect">
            <a:avLst/>
          </a:prstGeom>
        </p:spPr>
        <p:txBody>
          <a:bodyPr vert="horz" wrap="square" lIns="146304" tIns="91440" rIns="146304" bIns="91440" rtlCol="0" anchor="t">
            <a:noAutofit/>
          </a:bodyPr>
          <a:lstStyle/>
          <a:p>
            <a:r>
              <a:rPr lang="en-US" dirty="0"/>
              <a:t>Click to edit Master title style</a:t>
            </a:r>
          </a:p>
        </p:txBody>
      </p:sp>
      <p:sp>
        <p:nvSpPr>
          <p:cNvPr id="4" name="Text Placeholder 3"/>
          <p:cNvSpPr>
            <a:spLocks noGrp="1"/>
          </p:cNvSpPr>
          <p:nvPr>
            <p:ph type="body" idx="1"/>
          </p:nvPr>
        </p:nvSpPr>
        <p:spPr>
          <a:xfrm>
            <a:off x="269241" y="1189178"/>
            <a:ext cx="11653520" cy="2249847"/>
          </a:xfrm>
          <a:prstGeom prst="rect">
            <a:avLst/>
          </a:prstGeom>
        </p:spPr>
        <p:txBody>
          <a:bodyPr vert="horz" wrap="square" lIns="146304" tIns="91440" rIns="146304" bIns="91440" rtlCol="0">
            <a:sp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8580590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 id="2147483686" r:id="rId26"/>
    <p:sldLayoutId id="2147483687" r:id="rId27"/>
    <p:sldLayoutId id="2147483688" r:id="rId28"/>
    <p:sldLayoutId id="2147483689" r:id="rId29"/>
    <p:sldLayoutId id="2147483690" r:id="rId30"/>
    <p:sldLayoutId id="2147483691" r:id="rId31"/>
    <p:sldLayoutId id="2147483693" r:id="rId32"/>
    <p:sldLayoutId id="2147483694" r:id="rId33"/>
    <p:sldLayoutId id="2147483695" r:id="rId34"/>
    <p:sldLayoutId id="2147483696" r:id="rId35"/>
    <p:sldLayoutId id="2147483697" r:id="rId36"/>
    <p:sldLayoutId id="2147483698" r:id="rId37"/>
    <p:sldLayoutId id="2147483699" r:id="rId38"/>
    <p:sldLayoutId id="2147483700" r:id="rId39"/>
    <p:sldLayoutId id="2147483701" r:id="rId40"/>
    <p:sldLayoutId id="2147483702" r:id="rId41"/>
  </p:sldLayoutIdLst>
  <p:transition>
    <p:fade/>
  </p:transition>
  <p:timing>
    <p:tnLst>
      <p:par>
        <p:cTn id="1" dur="indefinite" restart="never" nodeType="tmRoot"/>
      </p:par>
    </p:tnLst>
  </p:timing>
  <p:txStyles>
    <p:titleStyle>
      <a:lvl1pPr algn="l" defTabSz="914437" rtl="0" eaLnBrk="1" latinLnBrk="0" hangingPunct="1">
        <a:lnSpc>
          <a:spcPct val="90000"/>
        </a:lnSpc>
        <a:spcBef>
          <a:spcPct val="0"/>
        </a:spcBef>
        <a:buNone/>
        <a:defRPr lang="en-US" sz="5295" b="0" kern="1200" cap="none" spc="-100" baseline="0" dirty="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36170" marR="0" indent="-336170" algn="l" defTabSz="914437" rtl="0" eaLnBrk="1" fontAlgn="auto" latinLnBrk="0" hangingPunct="1">
        <a:lnSpc>
          <a:spcPct val="90000"/>
        </a:lnSpc>
        <a:spcBef>
          <a:spcPct val="20000"/>
        </a:spcBef>
        <a:spcAft>
          <a:spcPts val="0"/>
        </a:spcAft>
        <a:buClr>
          <a:schemeClr val="tx1"/>
        </a:buClr>
        <a:buSzPct val="100000"/>
        <a:buFontTx/>
        <a:buBlip>
          <a:blip r:embed="rId43"/>
        </a:buBlip>
        <a:tabLst/>
        <a:defRPr sz="3921" kern="1200" spc="0" baseline="0">
          <a:gradFill>
            <a:gsLst>
              <a:gs pos="1250">
                <a:schemeClr val="tx1"/>
              </a:gs>
              <a:gs pos="100000">
                <a:schemeClr val="tx1"/>
              </a:gs>
            </a:gsLst>
            <a:lin ang="5400000" scaled="0"/>
          </a:gradFill>
          <a:latin typeface="+mj-lt"/>
          <a:ea typeface="+mn-ea"/>
          <a:cs typeface="+mn-cs"/>
        </a:defRPr>
      </a:lvl1pPr>
      <a:lvl2pPr marL="572735" marR="0" indent="-236565" algn="l" defTabSz="914437" rtl="0" eaLnBrk="1" fontAlgn="auto" latinLnBrk="0" hangingPunct="1">
        <a:lnSpc>
          <a:spcPct val="90000"/>
        </a:lnSpc>
        <a:spcBef>
          <a:spcPct val="20000"/>
        </a:spcBef>
        <a:spcAft>
          <a:spcPts val="0"/>
        </a:spcAft>
        <a:buClr>
          <a:schemeClr val="tx1"/>
        </a:buClr>
        <a:buSzPct val="100000"/>
        <a:buFontTx/>
        <a:buBlip>
          <a:blip r:embed="rId43"/>
        </a:buBlip>
        <a:tabLst/>
        <a:defRPr sz="2353" kern="1200" spc="0" baseline="0">
          <a:gradFill>
            <a:gsLst>
              <a:gs pos="1250">
                <a:schemeClr val="tx1"/>
              </a:gs>
              <a:gs pos="100000">
                <a:schemeClr val="tx1"/>
              </a:gs>
            </a:gsLst>
            <a:lin ang="5400000" scaled="0"/>
          </a:gradFill>
          <a:latin typeface="+mn-lt"/>
          <a:ea typeface="+mn-ea"/>
          <a:cs typeface="+mn-cs"/>
        </a:defRPr>
      </a:lvl2pPr>
      <a:lvl3pPr marL="784399" marR="0" indent="-224114" algn="l" defTabSz="914437" rtl="0" eaLnBrk="1" fontAlgn="auto" latinLnBrk="0" hangingPunct="1">
        <a:lnSpc>
          <a:spcPct val="90000"/>
        </a:lnSpc>
        <a:spcBef>
          <a:spcPct val="20000"/>
        </a:spcBef>
        <a:spcAft>
          <a:spcPts val="0"/>
        </a:spcAft>
        <a:buClr>
          <a:schemeClr val="tx1"/>
        </a:buClr>
        <a:buSzPct val="100000"/>
        <a:buFontTx/>
        <a:buBlip>
          <a:blip r:embed="rId43"/>
        </a:buBlip>
        <a:tabLst/>
        <a:defRPr sz="2353" kern="1200" spc="0" baseline="0">
          <a:gradFill>
            <a:gsLst>
              <a:gs pos="1250">
                <a:schemeClr val="tx1"/>
              </a:gs>
              <a:gs pos="100000">
                <a:schemeClr val="tx1"/>
              </a:gs>
            </a:gsLst>
            <a:lin ang="5400000" scaled="0"/>
          </a:gradFill>
          <a:latin typeface="+mn-lt"/>
          <a:ea typeface="+mn-ea"/>
          <a:cs typeface="+mn-cs"/>
        </a:defRPr>
      </a:lvl3pPr>
      <a:lvl4pPr marL="1008512" marR="0" indent="-224114" algn="l" defTabSz="914437" rtl="0" eaLnBrk="1" fontAlgn="auto" latinLnBrk="0" hangingPunct="1">
        <a:lnSpc>
          <a:spcPct val="90000"/>
        </a:lnSpc>
        <a:spcBef>
          <a:spcPct val="20000"/>
        </a:spcBef>
        <a:spcAft>
          <a:spcPts val="0"/>
        </a:spcAft>
        <a:buClr>
          <a:schemeClr val="tx1"/>
        </a:buClr>
        <a:buSzPct val="100000"/>
        <a:buFontTx/>
        <a:buBlip>
          <a:blip r:embed="rId43"/>
        </a:buBlip>
        <a:tabLst/>
        <a:defRPr sz="1961" kern="1200" spc="0" baseline="0">
          <a:gradFill>
            <a:gsLst>
              <a:gs pos="1250">
                <a:schemeClr val="tx1"/>
              </a:gs>
              <a:gs pos="100000">
                <a:schemeClr val="tx1"/>
              </a:gs>
            </a:gsLst>
            <a:lin ang="5400000" scaled="0"/>
          </a:gradFill>
          <a:latin typeface="+mn-lt"/>
          <a:ea typeface="+mn-ea"/>
          <a:cs typeface="+mn-cs"/>
        </a:defRPr>
      </a:lvl4pPr>
      <a:lvl5pPr marL="1232627" marR="0" indent="-224114" algn="l" defTabSz="914437" rtl="0" eaLnBrk="1" fontAlgn="auto" latinLnBrk="0" hangingPunct="1">
        <a:lnSpc>
          <a:spcPct val="90000"/>
        </a:lnSpc>
        <a:spcBef>
          <a:spcPct val="20000"/>
        </a:spcBef>
        <a:spcAft>
          <a:spcPts val="0"/>
        </a:spcAft>
        <a:buClr>
          <a:schemeClr val="tx1"/>
        </a:buClr>
        <a:buSzPct val="100000"/>
        <a:buFontTx/>
        <a:buBlip>
          <a:blip r:embed="rId43"/>
        </a:buBlip>
        <a:tabLst/>
        <a:defRPr sz="1961" kern="1200" spc="0" baseline="0">
          <a:gradFill>
            <a:gsLst>
              <a:gs pos="1250">
                <a:schemeClr val="tx1"/>
              </a:gs>
              <a:gs pos="100000">
                <a:schemeClr val="tx1"/>
              </a:gs>
            </a:gsLst>
            <a:lin ang="5400000" scaled="0"/>
          </a:gradFill>
          <a:latin typeface="+mn-lt"/>
          <a:ea typeface="+mn-ea"/>
          <a:cs typeface="+mn-cs"/>
        </a:defRPr>
      </a:lvl5pPr>
      <a:lvl6pPr marL="251470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6pPr>
      <a:lvl7pPr marL="2971922"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7pPr>
      <a:lvl8pPr marL="3429141"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8pPr>
      <a:lvl9pPr marL="3886360" indent="-228610" algn="l" defTabSz="914437" rtl="0" eaLnBrk="1" latinLnBrk="0" hangingPunct="1">
        <a:spcBef>
          <a:spcPct val="20000"/>
        </a:spcBef>
        <a:buFont typeface="Arial" pitchFamily="34" charset="0"/>
        <a:buChar char="•"/>
        <a:defRPr sz="1961" kern="1200">
          <a:solidFill>
            <a:schemeClr val="tx1"/>
          </a:solidFill>
          <a:latin typeface="+mn-lt"/>
          <a:ea typeface="+mn-ea"/>
          <a:cs typeface="+mn-cs"/>
        </a:defRPr>
      </a:lvl9pPr>
    </p:bodyStyle>
    <p:otherStyle>
      <a:defPPr>
        <a:defRPr lang="en-US"/>
      </a:defPPr>
      <a:lvl1pPr marL="0" algn="l" defTabSz="914437" rtl="0" eaLnBrk="1" latinLnBrk="0" hangingPunct="1">
        <a:defRPr sz="1765" kern="1200">
          <a:solidFill>
            <a:schemeClr val="tx1"/>
          </a:solidFill>
          <a:latin typeface="+mn-lt"/>
          <a:ea typeface="+mn-ea"/>
          <a:cs typeface="+mn-cs"/>
        </a:defRPr>
      </a:lvl1pPr>
      <a:lvl2pPr marL="457219" algn="l" defTabSz="914437" rtl="0" eaLnBrk="1" latinLnBrk="0" hangingPunct="1">
        <a:defRPr sz="1765" kern="1200">
          <a:solidFill>
            <a:schemeClr val="tx1"/>
          </a:solidFill>
          <a:latin typeface="+mn-lt"/>
          <a:ea typeface="+mn-ea"/>
          <a:cs typeface="+mn-cs"/>
        </a:defRPr>
      </a:lvl2pPr>
      <a:lvl3pPr marL="914437" algn="l" defTabSz="914437" rtl="0" eaLnBrk="1" latinLnBrk="0" hangingPunct="1">
        <a:defRPr sz="1765" kern="1200">
          <a:solidFill>
            <a:schemeClr val="tx1"/>
          </a:solidFill>
          <a:latin typeface="+mn-lt"/>
          <a:ea typeface="+mn-ea"/>
          <a:cs typeface="+mn-cs"/>
        </a:defRPr>
      </a:lvl3pPr>
      <a:lvl4pPr marL="1371656" algn="l" defTabSz="914437" rtl="0" eaLnBrk="1" latinLnBrk="0" hangingPunct="1">
        <a:defRPr sz="1765" kern="1200">
          <a:solidFill>
            <a:schemeClr val="tx1"/>
          </a:solidFill>
          <a:latin typeface="+mn-lt"/>
          <a:ea typeface="+mn-ea"/>
          <a:cs typeface="+mn-cs"/>
        </a:defRPr>
      </a:lvl4pPr>
      <a:lvl5pPr marL="1828874" algn="l" defTabSz="914437" rtl="0" eaLnBrk="1" latinLnBrk="0" hangingPunct="1">
        <a:defRPr sz="1765" kern="1200">
          <a:solidFill>
            <a:schemeClr val="tx1"/>
          </a:solidFill>
          <a:latin typeface="+mn-lt"/>
          <a:ea typeface="+mn-ea"/>
          <a:cs typeface="+mn-cs"/>
        </a:defRPr>
      </a:lvl5pPr>
      <a:lvl6pPr marL="2286095" algn="l" defTabSz="914437" rtl="0" eaLnBrk="1" latinLnBrk="0" hangingPunct="1">
        <a:defRPr sz="1765" kern="1200">
          <a:solidFill>
            <a:schemeClr val="tx1"/>
          </a:solidFill>
          <a:latin typeface="+mn-lt"/>
          <a:ea typeface="+mn-ea"/>
          <a:cs typeface="+mn-cs"/>
        </a:defRPr>
      </a:lvl6pPr>
      <a:lvl7pPr marL="2743313" algn="l" defTabSz="914437" rtl="0" eaLnBrk="1" latinLnBrk="0" hangingPunct="1">
        <a:defRPr sz="1765" kern="1200">
          <a:solidFill>
            <a:schemeClr val="tx1"/>
          </a:solidFill>
          <a:latin typeface="+mn-lt"/>
          <a:ea typeface="+mn-ea"/>
          <a:cs typeface="+mn-cs"/>
        </a:defRPr>
      </a:lvl7pPr>
      <a:lvl8pPr marL="3200531" algn="l" defTabSz="914437" rtl="0" eaLnBrk="1" latinLnBrk="0" hangingPunct="1">
        <a:defRPr sz="1765" kern="1200">
          <a:solidFill>
            <a:schemeClr val="tx1"/>
          </a:solidFill>
          <a:latin typeface="+mn-lt"/>
          <a:ea typeface="+mn-ea"/>
          <a:cs typeface="+mn-cs"/>
        </a:defRPr>
      </a:lvl8pPr>
      <a:lvl9pPr marL="3657751" algn="l" defTabSz="914437" rtl="0" eaLnBrk="1" latinLnBrk="0" hangingPunct="1">
        <a:defRPr sz="1765"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3" Type="http://schemas.openxmlformats.org/officeDocument/2006/relationships/image" Target="../media/image1.bin"/><Relationship Id="rId2" Type="http://schemas.openxmlformats.org/officeDocument/2006/relationships/notesSlide" Target="../notesSlides/notesSlide9.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1.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22.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20.emf"/></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2.xml"/><Relationship Id="rId7" Type="http://schemas.openxmlformats.org/officeDocument/2006/relationships/slideLayout" Target="../slideLayouts/slideLayout13.xml"/><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tags" Target="../tags/tag5.xml"/><Relationship Id="rId11" Type="http://schemas.openxmlformats.org/officeDocument/2006/relationships/image" Target="../media/image22.png"/><Relationship Id="rId5" Type="http://schemas.openxmlformats.org/officeDocument/2006/relationships/tags" Target="../tags/tag4.xml"/><Relationship Id="rId10" Type="http://schemas.openxmlformats.org/officeDocument/2006/relationships/image" Target="../media/image21.emf"/><Relationship Id="rId4" Type="http://schemas.openxmlformats.org/officeDocument/2006/relationships/tags" Target="../tags/tag3.xml"/><Relationship Id="rId9" Type="http://schemas.openxmlformats.org/officeDocument/2006/relationships/oleObject" Target="../embeddings/oleObject1.bin"/></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41.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7.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8" Type="http://schemas.openxmlformats.org/officeDocument/2006/relationships/image" Target="../media/image31.emf"/><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emf"/><Relationship Id="rId7" Type="http://schemas.openxmlformats.org/officeDocument/2006/relationships/image" Target="../media/image30.emf"/><Relationship Id="rId12" Type="http://schemas.openxmlformats.org/officeDocument/2006/relationships/image" Target="../media/image35.png"/><Relationship Id="rId17" Type="http://schemas.openxmlformats.org/officeDocument/2006/relationships/image" Target="../media/image40.jpeg"/><Relationship Id="rId2" Type="http://schemas.openxmlformats.org/officeDocument/2006/relationships/notesSlide" Target="../notesSlides/notesSlide18.xml"/><Relationship Id="rId16" Type="http://schemas.openxmlformats.org/officeDocument/2006/relationships/image" Target="../media/image39.png"/><Relationship Id="rId1" Type="http://schemas.openxmlformats.org/officeDocument/2006/relationships/slideLayout" Target="../slideLayouts/slideLayout26.xml"/><Relationship Id="rId6" Type="http://schemas.openxmlformats.org/officeDocument/2006/relationships/image" Target="../media/image29.emf"/><Relationship Id="rId11" Type="http://schemas.openxmlformats.org/officeDocument/2006/relationships/image" Target="../media/image34.png"/><Relationship Id="rId5" Type="http://schemas.openxmlformats.org/officeDocument/2006/relationships/image" Target="../media/image28.emf"/><Relationship Id="rId15" Type="http://schemas.openxmlformats.org/officeDocument/2006/relationships/image" Target="../media/image38.png"/><Relationship Id="rId10" Type="http://schemas.openxmlformats.org/officeDocument/2006/relationships/image" Target="../media/image33.jpeg"/><Relationship Id="rId19" Type="http://schemas.openxmlformats.org/officeDocument/2006/relationships/image" Target="../media/image42.jpeg"/><Relationship Id="rId4" Type="http://schemas.openxmlformats.org/officeDocument/2006/relationships/image" Target="../media/image27.emf"/><Relationship Id="rId9" Type="http://schemas.openxmlformats.org/officeDocument/2006/relationships/image" Target="../media/image32.emf"/><Relationship Id="rId14" Type="http://schemas.openxmlformats.org/officeDocument/2006/relationships/image" Target="../media/image3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1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2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0.emf"/><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microsoft.com/office/2007/relationships/hdphoto" Target="../media/hdphoto2.wdp"/><Relationship Id="rId5" Type="http://schemas.openxmlformats.org/officeDocument/2006/relationships/image" Target="../media/image9.png"/><Relationship Id="rId4" Type="http://schemas.microsoft.com/office/2007/relationships/hdphoto" Target="../media/hdphoto1.wdp"/></Relationships>
</file>

<file path=ppt/slides/_rels/slide4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9.xml"/><Relationship Id="rId5" Type="http://schemas.openxmlformats.org/officeDocument/2006/relationships/image" Target="../media/image51.jpeg"/><Relationship Id="rId4" Type="http://schemas.microsoft.com/office/2007/relationships/hdphoto" Target="../media/hdphoto3.wdp"/></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41.xml"/></Relationships>
</file>

<file path=ppt/slides/_rels/slide4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4.xml"/><Relationship Id="rId1" Type="http://schemas.openxmlformats.org/officeDocument/2006/relationships/slideLayout" Target="../slideLayouts/slideLayout4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4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4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55.emf"/><Relationship Id="rId2" Type="http://schemas.openxmlformats.org/officeDocument/2006/relationships/image" Target="../media/image54.png"/><Relationship Id="rId1" Type="http://schemas.openxmlformats.org/officeDocument/2006/relationships/slideLayout" Target="../slideLayouts/slideLayout12.xml"/><Relationship Id="rId4" Type="http://schemas.openxmlformats.org/officeDocument/2006/relationships/image" Target="../media/image56.emf"/></Relationships>
</file>

<file path=ppt/slides/_rels/slide51.xml.rels><?xml version="1.0" encoding="UTF-8" standalone="yes"?>
<Relationships xmlns="http://schemas.openxmlformats.org/package/2006/relationships"><Relationship Id="rId2" Type="http://schemas.openxmlformats.org/officeDocument/2006/relationships/image" Target="../media/image57.emf"/><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58.emf"/><Relationship Id="rId2" Type="http://schemas.openxmlformats.org/officeDocument/2006/relationships/notesSlide" Target="../notesSlides/notesSlide25.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hyperlink" Target="https://github.com/Azure/azure-quickstart-templates" TargetMode="External"/><Relationship Id="rId2" Type="http://schemas.openxmlformats.org/officeDocument/2006/relationships/notesSlide" Target="../notesSlides/notesSlide27.xml"/><Relationship Id="rId1" Type="http://schemas.openxmlformats.org/officeDocument/2006/relationships/slideLayout" Target="../slideLayouts/slideLayout32.xml"/><Relationship Id="rId5" Type="http://schemas.openxmlformats.org/officeDocument/2006/relationships/hyperlink" Target="https://azure.microsoft.com/en-us/documentation/articles/resource-group-template-deploy/#_blank" TargetMode="External"/><Relationship Id="rId4" Type="http://schemas.openxmlformats.org/officeDocument/2006/relationships/hyperlink" Target="https://azure.microsoft.com/en-us/documentation/articles/resource-group-overview/" TargetMode="External"/></Relationships>
</file>

<file path=ppt/slides/_rels/slide55.xml.rels><?xml version="1.0" encoding="UTF-8" standalone="yes"?>
<Relationships xmlns="http://schemas.openxmlformats.org/package/2006/relationships"><Relationship Id="rId8" Type="http://schemas.openxmlformats.org/officeDocument/2006/relationships/hyperlink" Target="https://azure.microsoft.com/en-us/documentation/videos/azurecon-2015-running-enterprise-applications-on-azure/" TargetMode="External"/><Relationship Id="rId3" Type="http://schemas.openxmlformats.org/officeDocument/2006/relationships/hyperlink" Target="https://azure.microsoft.com/en-us/documentation/videos/azurecon-2015-getting-started-with-azure-iaas/" TargetMode="External"/><Relationship Id="rId7" Type="http://schemas.openxmlformats.org/officeDocument/2006/relationships/hyperlink" Target="https://azure.microsoft.com/en-us/documentation/videos/azurecon-2015-deciding-between-the-different-hybrid-networking-options-in-azure/" TargetMode="External"/><Relationship Id="rId2" Type="http://schemas.openxmlformats.org/officeDocument/2006/relationships/notesSlide" Target="../notesSlides/notesSlide28.xml"/><Relationship Id="rId1" Type="http://schemas.openxmlformats.org/officeDocument/2006/relationships/slideLayout" Target="../slideLayouts/slideLayout32.xml"/><Relationship Id="rId6" Type="http://schemas.openxmlformats.org/officeDocument/2006/relationships/hyperlink" Target="https://azure.microsoft.com/en-us/documentation/videos/azurecon-2015-architecting-enterprise-grade-linux-solutions-in-azure-iaas/" TargetMode="External"/><Relationship Id="rId5" Type="http://schemas.openxmlformats.org/officeDocument/2006/relationships/hyperlink" Target="https://azure.microsoft.com/en-us/documentation/videos/azurecon-2015-deciding-between-different-virtual-machine-sizes/" TargetMode="External"/><Relationship Id="rId4" Type="http://schemas.openxmlformats.org/officeDocument/2006/relationships/hyperlink" Target="https://azure.microsoft.com/en-us/documentation/videos/azurecon-2015-azure-iaas-proper-sizing-and-cost/"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2"/>
          </p:nvPr>
        </p:nvSpPr>
        <p:spPr>
          <a:xfrm>
            <a:off x="270796" y="5227298"/>
            <a:ext cx="11651967" cy="885530"/>
          </a:xfrm>
        </p:spPr>
        <p:txBody>
          <a:bodyPr/>
          <a:lstStyle/>
          <a:p>
            <a:endParaRPr lang="en-US" dirty="0"/>
          </a:p>
        </p:txBody>
      </p:sp>
      <p:sp>
        <p:nvSpPr>
          <p:cNvPr id="2" name="Title 1"/>
          <p:cNvSpPr>
            <a:spLocks noGrp="1"/>
          </p:cNvSpPr>
          <p:nvPr>
            <p:ph type="ctrTitle"/>
          </p:nvPr>
        </p:nvSpPr>
        <p:spPr/>
        <p:txBody>
          <a:bodyPr/>
          <a:lstStyle/>
          <a:p>
            <a:r>
              <a:rPr lang="en-US" dirty="0" smtClean="0"/>
              <a:t>Introduction to Azure Hybrid IaaS</a:t>
            </a:r>
            <a:endParaRPr lang="en-US" dirty="0"/>
          </a:p>
        </p:txBody>
      </p:sp>
    </p:spTree>
    <p:extLst>
      <p:ext uri="{BB962C8B-B14F-4D97-AF65-F5344CB8AC3E}">
        <p14:creationId xmlns:p14="http://schemas.microsoft.com/office/powerpoint/2010/main" val="829412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28"/>
          <p:cNvSpPr>
            <a:spLocks noChangeAspect="1"/>
          </p:cNvSpPr>
          <p:nvPr/>
        </p:nvSpPr>
        <p:spPr bwMode="black">
          <a:xfrm>
            <a:off x="4651585" y="1530948"/>
            <a:ext cx="7267249" cy="400181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30" tIns="44814" rIns="89630" bIns="44814" numCol="1" anchor="t" anchorCtr="0" compatLnSpc="1">
            <a:prstTxWarp prst="textNoShape">
              <a:avLst/>
            </a:prstTxWarp>
          </a:bodyPr>
          <a:lstStyle/>
          <a:p>
            <a:pPr defTabSz="913957"/>
            <a:endParaRPr lang="en-US" sz="1765">
              <a:solidFill>
                <a:srgbClr val="000000"/>
              </a:solidFill>
            </a:endParaRPr>
          </a:p>
        </p:txBody>
      </p:sp>
      <p:grpSp>
        <p:nvGrpSpPr>
          <p:cNvPr id="10" name="Group 9"/>
          <p:cNvGrpSpPr/>
          <p:nvPr/>
        </p:nvGrpSpPr>
        <p:grpSpPr>
          <a:xfrm>
            <a:off x="4973874" y="1756674"/>
            <a:ext cx="6669225" cy="3672501"/>
            <a:chOff x="5073446" y="1791160"/>
            <a:chExt cx="6803922" cy="3746674"/>
          </a:xfrm>
        </p:grpSpPr>
        <p:sp>
          <p:nvSpPr>
            <p:cNvPr id="5" name="Freeform 128"/>
            <p:cNvSpPr>
              <a:spLocks noChangeAspect="1"/>
            </p:cNvSpPr>
            <p:nvPr/>
          </p:nvSpPr>
          <p:spPr bwMode="black">
            <a:xfrm>
              <a:off x="5073446" y="1791160"/>
              <a:ext cx="6803922" cy="3746674"/>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895919" fontAlgn="base">
                <a:lnSpc>
                  <a:spcPct val="90000"/>
                </a:lnSpc>
                <a:spcBef>
                  <a:spcPct val="0"/>
                </a:spcBef>
                <a:spcAft>
                  <a:spcPct val="0"/>
                </a:spcAft>
              </a:pPr>
              <a:endParaRPr lang="en-US" sz="2353" spc="-49">
                <a:solidFill>
                  <a:srgbClr val="000000"/>
                </a:solidFill>
              </a:endParaRPr>
            </a:p>
          </p:txBody>
        </p:sp>
        <p:sp>
          <p:nvSpPr>
            <p:cNvPr id="6" name="Freeform 79"/>
            <p:cNvSpPr>
              <a:spLocks noEditPoints="1"/>
            </p:cNvSpPr>
            <p:nvPr/>
          </p:nvSpPr>
          <p:spPr bwMode="black">
            <a:xfrm>
              <a:off x="8260926"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sp>
          <p:nvSpPr>
            <p:cNvPr id="7" name="Freeform 79"/>
            <p:cNvSpPr>
              <a:spLocks noEditPoints="1"/>
            </p:cNvSpPr>
            <p:nvPr/>
          </p:nvSpPr>
          <p:spPr bwMode="black">
            <a:xfrm>
              <a:off x="9837927"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sp>
          <p:nvSpPr>
            <p:cNvPr id="9" name="Freeform 79"/>
            <p:cNvSpPr>
              <a:spLocks noEditPoints="1"/>
            </p:cNvSpPr>
            <p:nvPr/>
          </p:nvSpPr>
          <p:spPr bwMode="black">
            <a:xfrm>
              <a:off x="6683925" y="3050935"/>
              <a:ext cx="1468722" cy="193478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accent2"/>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grpSp>
      <p:sp>
        <p:nvSpPr>
          <p:cNvPr id="16" name="Freeform 128"/>
          <p:cNvSpPr>
            <a:spLocks noChangeAspect="1"/>
          </p:cNvSpPr>
          <p:nvPr/>
        </p:nvSpPr>
        <p:spPr bwMode="black">
          <a:xfrm>
            <a:off x="847369" y="2208369"/>
            <a:ext cx="3836974" cy="2112882"/>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895919" fontAlgn="base">
              <a:lnSpc>
                <a:spcPct val="90000"/>
              </a:lnSpc>
              <a:spcBef>
                <a:spcPct val="0"/>
              </a:spcBef>
              <a:spcAft>
                <a:spcPct val="0"/>
              </a:spcAft>
            </a:pPr>
            <a:endParaRPr lang="en-US" sz="2353" spc="-49">
              <a:solidFill>
                <a:srgbClr val="000000"/>
              </a:solidFill>
            </a:endParaRPr>
          </a:p>
        </p:txBody>
      </p:sp>
      <p:sp>
        <p:nvSpPr>
          <p:cNvPr id="17" name="Freeform 79"/>
          <p:cNvSpPr>
            <a:spLocks noEditPoints="1"/>
          </p:cNvSpPr>
          <p:nvPr/>
        </p:nvSpPr>
        <p:spPr bwMode="black">
          <a:xfrm>
            <a:off x="2644903" y="2918802"/>
            <a:ext cx="828265" cy="10910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lumMod val="50000"/>
            </a:schemeClr>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sp>
        <p:nvSpPr>
          <p:cNvPr id="18" name="Freeform 79"/>
          <p:cNvSpPr>
            <a:spLocks noEditPoints="1"/>
          </p:cNvSpPr>
          <p:nvPr/>
        </p:nvSpPr>
        <p:spPr bwMode="black">
          <a:xfrm>
            <a:off x="3534230" y="2918802"/>
            <a:ext cx="828265" cy="10910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lumMod val="50000"/>
            </a:schemeClr>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sp>
        <p:nvSpPr>
          <p:cNvPr id="19" name="Freeform 79"/>
          <p:cNvSpPr>
            <a:spLocks noEditPoints="1"/>
          </p:cNvSpPr>
          <p:nvPr/>
        </p:nvSpPr>
        <p:spPr bwMode="black">
          <a:xfrm>
            <a:off x="1755576" y="2918802"/>
            <a:ext cx="828265" cy="1091094"/>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solidFill>
            <a:schemeClr val="bg1">
              <a:lumMod val="50000"/>
            </a:schemeClr>
          </a:solidFill>
          <a:ln>
            <a:noFill/>
          </a:ln>
        </p:spPr>
        <p:txBody>
          <a:bodyPr vert="horz" wrap="square" lIns="80675" tIns="40338" rIns="80675" bIns="40338" numCol="1" anchor="t" anchorCtr="0" compatLnSpc="1">
            <a:prstTxWarp prst="textNoShape">
              <a:avLst/>
            </a:prstTxWarp>
          </a:bodyPr>
          <a:lstStyle/>
          <a:p>
            <a:pPr defTabSz="913957"/>
            <a:endParaRPr lang="en-US" sz="1567" dirty="0">
              <a:solidFill>
                <a:srgbClr val="000000"/>
              </a:solidFill>
            </a:endParaRPr>
          </a:p>
        </p:txBody>
      </p:sp>
      <p:cxnSp>
        <p:nvCxnSpPr>
          <p:cNvPr id="20" name="Straight Connector 19"/>
          <p:cNvCxnSpPr/>
          <p:nvPr/>
        </p:nvCxnSpPr>
        <p:spPr>
          <a:xfrm>
            <a:off x="2583839" y="5089507"/>
            <a:ext cx="7019818" cy="0"/>
          </a:xfrm>
          <a:prstGeom prst="line">
            <a:avLst/>
          </a:prstGeom>
          <a:ln w="47625" cap="rnd">
            <a:solidFill>
              <a:schemeClr val="accent2"/>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
        <p:nvSpPr>
          <p:cNvPr id="21" name="Oval 20"/>
          <p:cNvSpPr/>
          <p:nvPr/>
        </p:nvSpPr>
        <p:spPr bwMode="auto">
          <a:xfrm>
            <a:off x="9610946" y="4975843"/>
            <a:ext cx="227331" cy="227331"/>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3" tIns="60930" rIns="121863" bIns="60930" numCol="1" rtlCol="0" anchor="ctr" anchorCtr="0" compatLnSpc="1">
            <a:prstTxWarp prst="textNoShape">
              <a:avLst/>
            </a:prstTxWarp>
          </a:bodyPr>
          <a:lstStyle/>
          <a:p>
            <a:pPr algn="ctr" defTabSz="1218065" fontAlgn="base">
              <a:spcBef>
                <a:spcPct val="0"/>
              </a:spcBef>
              <a:spcAft>
                <a:spcPct val="0"/>
              </a:spcAft>
            </a:pPr>
            <a:endParaRPr lang="en-US" sz="2930" dirty="0">
              <a:solidFill>
                <a:schemeClr val="tx1"/>
              </a:solidFill>
            </a:endParaRPr>
          </a:p>
        </p:txBody>
      </p:sp>
      <p:sp>
        <p:nvSpPr>
          <p:cNvPr id="22" name="TextBox 21"/>
          <p:cNvSpPr txBox="1"/>
          <p:nvPr/>
        </p:nvSpPr>
        <p:spPr>
          <a:xfrm>
            <a:off x="9176453" y="4432231"/>
            <a:ext cx="1096313" cy="621968"/>
          </a:xfrm>
          <a:prstGeom prst="rect">
            <a:avLst/>
          </a:prstGeom>
          <a:noFill/>
        </p:spPr>
        <p:txBody>
          <a:bodyPr wrap="square" lIns="0" tIns="143407" rIns="0" bIns="143407"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57"/>
            <a:r>
              <a:rPr lang="en-US" sz="2353" dirty="0">
                <a:solidFill>
                  <a:sysClr val="windowText" lastClr="000000"/>
                </a:solidFill>
              </a:rPr>
              <a:t>West DC</a:t>
            </a:r>
          </a:p>
        </p:txBody>
      </p:sp>
      <p:sp>
        <p:nvSpPr>
          <p:cNvPr id="23" name="Oval 22"/>
          <p:cNvSpPr/>
          <p:nvPr/>
        </p:nvSpPr>
        <p:spPr bwMode="auto">
          <a:xfrm>
            <a:off x="2431432" y="4975843"/>
            <a:ext cx="227331" cy="227331"/>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3" tIns="60930" rIns="121863" bIns="60930" numCol="1" rtlCol="0" anchor="ctr" anchorCtr="0" compatLnSpc="1">
            <a:prstTxWarp prst="textNoShape">
              <a:avLst/>
            </a:prstTxWarp>
          </a:bodyPr>
          <a:lstStyle/>
          <a:p>
            <a:pPr algn="ctr" defTabSz="1218065" fontAlgn="base">
              <a:spcBef>
                <a:spcPct val="0"/>
              </a:spcBef>
              <a:spcAft>
                <a:spcPct val="0"/>
              </a:spcAft>
            </a:pPr>
            <a:endParaRPr lang="en-US" sz="2930" dirty="0">
              <a:solidFill>
                <a:schemeClr val="tx1"/>
              </a:solidFill>
            </a:endParaRPr>
          </a:p>
        </p:txBody>
      </p:sp>
      <p:sp>
        <p:nvSpPr>
          <p:cNvPr id="24" name="TextBox 23"/>
          <p:cNvSpPr txBox="1"/>
          <p:nvPr/>
        </p:nvSpPr>
        <p:spPr>
          <a:xfrm>
            <a:off x="2066318" y="4432231"/>
            <a:ext cx="957561" cy="621968"/>
          </a:xfrm>
          <a:prstGeom prst="rect">
            <a:avLst/>
          </a:prstGeom>
          <a:noFill/>
        </p:spPr>
        <p:txBody>
          <a:bodyPr wrap="square" lIns="0" tIns="143407" rIns="0" bIns="143407" rtlCol="0">
            <a:spAutoFit/>
          </a:bodyPr>
          <a:lstStyle/>
          <a:p>
            <a:pPr algn="ctr" defTabSz="913957">
              <a:lnSpc>
                <a:spcPct val="90000"/>
              </a:lnSpc>
            </a:pPr>
            <a:r>
              <a:rPr lang="en-US" sz="2353" b="1" spc="-49" dirty="0">
                <a:latin typeface="Segoe UI Light"/>
              </a:rPr>
              <a:t>East DC</a:t>
            </a:r>
          </a:p>
        </p:txBody>
      </p:sp>
      <p:sp>
        <p:nvSpPr>
          <p:cNvPr id="25" name="TextBox 24"/>
          <p:cNvSpPr txBox="1"/>
          <p:nvPr/>
        </p:nvSpPr>
        <p:spPr>
          <a:xfrm>
            <a:off x="5072862" y="4467864"/>
            <a:ext cx="1733550" cy="561131"/>
          </a:xfrm>
          <a:prstGeom prst="rect">
            <a:avLst/>
          </a:prstGeom>
          <a:noFill/>
        </p:spPr>
        <p:txBody>
          <a:bodyPr wrap="square" lIns="0" tIns="143407" rIns="0" bIns="143407"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57"/>
            <a:r>
              <a:rPr lang="en-US" sz="1961" dirty="0">
                <a:solidFill>
                  <a:schemeClr val="tx1"/>
                </a:solidFill>
              </a:rPr>
              <a:t>&gt; 400 miles</a:t>
            </a:r>
          </a:p>
        </p:txBody>
      </p:sp>
      <p:sp>
        <p:nvSpPr>
          <p:cNvPr id="26" name="TextBox 25"/>
          <p:cNvSpPr txBox="1"/>
          <p:nvPr/>
        </p:nvSpPr>
        <p:spPr>
          <a:xfrm>
            <a:off x="477411" y="942966"/>
            <a:ext cx="7514705" cy="832723"/>
          </a:xfrm>
          <a:prstGeom prst="rect">
            <a:avLst/>
          </a:prstGeom>
          <a:noFill/>
        </p:spPr>
        <p:txBody>
          <a:bodyPr wrap="square" lIns="0" tIns="143407" rIns="0" bIns="143407"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57"/>
            <a:r>
              <a:rPr lang="en-US" sz="3921" dirty="0">
                <a:solidFill>
                  <a:schemeClr val="tx1"/>
                </a:solidFill>
              </a:rPr>
              <a:t>Defend against regional disasters</a:t>
            </a:r>
          </a:p>
        </p:txBody>
      </p:sp>
      <p:sp>
        <p:nvSpPr>
          <p:cNvPr id="27" name="TextBox 26"/>
          <p:cNvSpPr txBox="1"/>
          <p:nvPr/>
        </p:nvSpPr>
        <p:spPr>
          <a:xfrm>
            <a:off x="3955351" y="5589758"/>
            <a:ext cx="4214041" cy="677360"/>
          </a:xfrm>
          <a:prstGeom prst="rect">
            <a:avLst/>
          </a:prstGeom>
          <a:noFill/>
        </p:spPr>
        <p:txBody>
          <a:bodyPr wrap="square" lIns="0" tIns="143407" rIns="0" bIns="143407" rtlCol="0">
            <a:spAutoFit/>
          </a:bodyPr>
          <a:lstStyle>
            <a:defPPr>
              <a:defRPr lang="en-US"/>
            </a:defPPr>
            <a:lvl1pPr algn="ctr">
              <a:lnSpc>
                <a:spcPct val="90000"/>
              </a:lnSpc>
              <a:defRPr sz="2400" b="1" spc="-50">
                <a:gradFill>
                  <a:gsLst>
                    <a:gs pos="2917">
                      <a:schemeClr val="tx1"/>
                    </a:gs>
                    <a:gs pos="30000">
                      <a:schemeClr val="tx1"/>
                    </a:gs>
                  </a:gsLst>
                  <a:lin ang="5400000" scaled="0"/>
                </a:gradFill>
                <a:latin typeface="+mj-lt"/>
              </a:defRPr>
            </a:lvl1pPr>
          </a:lstStyle>
          <a:p>
            <a:pPr defTabSz="913957"/>
            <a:r>
              <a:rPr lang="en-US" sz="2745" b="0" dirty="0">
                <a:solidFill>
                  <a:schemeClr val="tx1"/>
                </a:solidFill>
              </a:rPr>
              <a:t>Geo replication</a:t>
            </a:r>
          </a:p>
        </p:txBody>
      </p:sp>
      <p:sp>
        <p:nvSpPr>
          <p:cNvPr id="28" name="Oval 27"/>
          <p:cNvSpPr/>
          <p:nvPr/>
        </p:nvSpPr>
        <p:spPr bwMode="auto">
          <a:xfrm>
            <a:off x="9648320" y="5013217"/>
            <a:ext cx="152580" cy="152580"/>
          </a:xfrm>
          <a:prstGeom prst="ellipse">
            <a:avLst/>
          </a:prstGeom>
          <a:solidFill>
            <a:srgbClr val="8CC6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63" tIns="60930" rIns="121863" bIns="60930" numCol="1" rtlCol="0" anchor="ctr" anchorCtr="0" compatLnSpc="1">
            <a:prstTxWarp prst="textNoShape">
              <a:avLst/>
            </a:prstTxWarp>
          </a:bodyPr>
          <a:lstStyle/>
          <a:p>
            <a:pPr algn="ctr" defTabSz="1218065" fontAlgn="base">
              <a:spcBef>
                <a:spcPct val="0"/>
              </a:spcBef>
              <a:spcAft>
                <a:spcPct val="0"/>
              </a:spcAft>
            </a:pPr>
            <a:endParaRPr lang="en-US" sz="2930" dirty="0">
              <a:solidFill>
                <a:schemeClr val="tx1"/>
              </a:solidFill>
            </a:endParaRPr>
          </a:p>
        </p:txBody>
      </p:sp>
      <p:sp>
        <p:nvSpPr>
          <p:cNvPr id="29" name="Title 3"/>
          <p:cNvSpPr txBox="1">
            <a:spLocks/>
          </p:cNvSpPr>
          <p:nvPr/>
        </p:nvSpPr>
        <p:spPr>
          <a:xfrm>
            <a:off x="269241" y="289957"/>
            <a:ext cx="11655840" cy="89953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294">
                <a:solidFill>
                  <a:schemeClr val="tx1"/>
                </a:solidFill>
              </a:rPr>
              <a:t>Virtual Machine Storage</a:t>
            </a:r>
          </a:p>
        </p:txBody>
      </p:sp>
    </p:spTree>
    <p:extLst>
      <p:ext uri="{BB962C8B-B14F-4D97-AF65-F5344CB8AC3E}">
        <p14:creationId xmlns:p14="http://schemas.microsoft.com/office/powerpoint/2010/main" val="389229026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accel="33333" decel="66667" fill="hold" grpId="0" nodeType="afterEffect">
                                  <p:stCondLst>
                                    <p:cond delay="0"/>
                                  </p:stCondLst>
                                  <p:childTnLst>
                                    <p:animScale>
                                      <p:cBhvr>
                                        <p:cTn id="6" dur="750" fill="hold"/>
                                        <p:tgtEl>
                                          <p:spTgt spid="4"/>
                                        </p:tgtEl>
                                      </p:cBhvr>
                                      <p:by x="1000000" y="1000000"/>
                                    </p:animScale>
                                  </p:childTnLst>
                                </p:cTn>
                              </p:par>
                              <p:par>
                                <p:cTn id="7" presetID="63" presetClass="path" presetSubtype="0" accel="38000" decel="62000" fill="hold" nodeType="withEffect">
                                  <p:stCondLst>
                                    <p:cond delay="500"/>
                                  </p:stCondLst>
                                  <p:childTnLst>
                                    <p:animMotion origin="layout" path="M 3.53332E-6 -1.13936E-6 L 0.11616 -0.04789 " pathEditMode="relative" rAng="0" ptsTypes="AA">
                                      <p:cBhvr>
                                        <p:cTn id="8" dur="500" fill="hold"/>
                                        <p:tgtEl>
                                          <p:spTgt spid="10"/>
                                        </p:tgtEl>
                                        <p:attrNameLst>
                                          <p:attrName>ppt_x</p:attrName>
                                          <p:attrName>ppt_y</p:attrName>
                                        </p:attrNameLst>
                                      </p:cBhvr>
                                      <p:rCtr x="5808" y="-2292"/>
                                    </p:animMotion>
                                  </p:childTnLst>
                                </p:cTn>
                              </p:par>
                              <p:par>
                                <p:cTn id="9" presetID="6" presetClass="emph" presetSubtype="0" accel="38000" decel="62000" fill="hold" nodeType="withEffect">
                                  <p:stCondLst>
                                    <p:cond delay="500"/>
                                  </p:stCondLst>
                                  <p:childTnLst>
                                    <p:animScale>
                                      <p:cBhvr>
                                        <p:cTn id="10" dur="500" fill="hold"/>
                                        <p:tgtEl>
                                          <p:spTgt spid="10"/>
                                        </p:tgtEl>
                                      </p:cBhvr>
                                      <p:by x="57560" y="57560"/>
                                    </p:animScale>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fade">
                                      <p:cBhvr>
                                        <p:cTn id="17" dur="500"/>
                                        <p:tgtEl>
                                          <p:spTgt spid="21"/>
                                        </p:tgtEl>
                                      </p:cBhvr>
                                    </p:animEffect>
                                  </p:childTnLst>
                                </p:cTn>
                              </p:par>
                              <p:par>
                                <p:cTn id="18" presetID="22" presetClass="entr" presetSubtype="2" fill="hold"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right)">
                                      <p:cBhvr>
                                        <p:cTn id="20" dur="1250"/>
                                        <p:tgtEl>
                                          <p:spTgt spid="20"/>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600"/>
                                        <p:tgtEl>
                                          <p:spTgt spid="25"/>
                                        </p:tgtEl>
                                      </p:cBhvr>
                                    </p:animEffect>
                                  </p:childTnLst>
                                </p:cTn>
                              </p:par>
                              <p:par>
                                <p:cTn id="24" presetID="35" presetClass="path" presetSubtype="0" decel="100000" fill="hold" grpId="1" nodeType="withEffect">
                                  <p:stCondLst>
                                    <p:cond delay="250"/>
                                  </p:stCondLst>
                                  <p:childTnLst>
                                    <p:animMotion origin="layout" path="M -0.05553 0.00023 L 2.51979E-6 0.00023 " pathEditMode="relative" rAng="0" ptsTypes="AA">
                                      <p:cBhvr>
                                        <p:cTn id="25" dur="800" fill="hold"/>
                                        <p:tgtEl>
                                          <p:spTgt spid="25"/>
                                        </p:tgtEl>
                                        <p:attrNameLst>
                                          <p:attrName>ppt_x</p:attrName>
                                          <p:attrName>ppt_y</p:attrName>
                                        </p:attrNameLst>
                                      </p:cBhvr>
                                      <p:rCtr x="2770" y="0"/>
                                    </p:animMotion>
                                  </p:childTnLst>
                                </p:cTn>
                              </p:par>
                              <p:par>
                                <p:cTn id="26" presetID="10" presetClass="entr" presetSubtype="0" fill="hold" grpId="0" nodeType="withEffect">
                                  <p:stCondLst>
                                    <p:cond delay="25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600"/>
                                        <p:tgtEl>
                                          <p:spTgt spid="26"/>
                                        </p:tgtEl>
                                      </p:cBhvr>
                                    </p:animEffect>
                                  </p:childTnLst>
                                </p:cTn>
                              </p:par>
                              <p:par>
                                <p:cTn id="29" presetID="35" presetClass="path" presetSubtype="0" decel="100000" fill="hold" grpId="1" nodeType="withEffect">
                                  <p:stCondLst>
                                    <p:cond delay="50"/>
                                  </p:stCondLst>
                                  <p:childTnLst>
                                    <p:animMotion origin="layout" path="M -0.05553 0.00023 L 5.61654E-8 0.00023 " pathEditMode="relative" rAng="0" ptsTypes="AA">
                                      <p:cBhvr>
                                        <p:cTn id="30" dur="800" fill="hold"/>
                                        <p:tgtEl>
                                          <p:spTgt spid="26"/>
                                        </p:tgtEl>
                                        <p:attrNameLst>
                                          <p:attrName>ppt_x</p:attrName>
                                          <p:attrName>ppt_y</p:attrName>
                                        </p:attrNameLst>
                                      </p:cBhvr>
                                      <p:rCtr x="2770" y="0"/>
                                    </p:animMotion>
                                  </p:childTnLst>
                                </p:cTn>
                              </p:par>
                              <p:par>
                                <p:cTn id="31" presetID="10" presetClass="entr" presetSubtype="0" fill="hold" grpId="0" nodeType="withEffect">
                                  <p:stCondLst>
                                    <p:cond delay="550"/>
                                  </p:stCondLst>
                                  <p:childTnLst>
                                    <p:set>
                                      <p:cBhvr>
                                        <p:cTn id="32" dur="1" fill="hold">
                                          <p:stCondLst>
                                            <p:cond delay="0"/>
                                          </p:stCondLst>
                                        </p:cTn>
                                        <p:tgtEl>
                                          <p:spTgt spid="27"/>
                                        </p:tgtEl>
                                        <p:attrNameLst>
                                          <p:attrName>style.visibility</p:attrName>
                                        </p:attrNameLst>
                                      </p:cBhvr>
                                      <p:to>
                                        <p:strVal val="visible"/>
                                      </p:to>
                                    </p:set>
                                    <p:animEffect transition="in" filter="fade">
                                      <p:cBhvr>
                                        <p:cTn id="33" dur="600"/>
                                        <p:tgtEl>
                                          <p:spTgt spid="27"/>
                                        </p:tgtEl>
                                      </p:cBhvr>
                                    </p:animEffect>
                                  </p:childTnLst>
                                </p:cTn>
                              </p:par>
                              <p:par>
                                <p:cTn id="34" presetID="35" presetClass="path" presetSubtype="0" decel="100000" fill="hold" grpId="1" nodeType="withEffect">
                                  <p:stCondLst>
                                    <p:cond delay="450"/>
                                  </p:stCondLst>
                                  <p:childTnLst>
                                    <p:animMotion origin="layout" path="M -0.05553 0.00023 L -1.72836E-6 0.00023 " pathEditMode="relative" rAng="0" ptsTypes="AA">
                                      <p:cBhvr>
                                        <p:cTn id="35" dur="800" fill="hold"/>
                                        <p:tgtEl>
                                          <p:spTgt spid="27"/>
                                        </p:tgtEl>
                                        <p:attrNameLst>
                                          <p:attrName>ppt_x</p:attrName>
                                          <p:attrName>ppt_y</p:attrName>
                                        </p:attrNameLst>
                                      </p:cBhvr>
                                      <p:rCtr x="2770" y="0"/>
                                    </p:animMotion>
                                  </p:childTnLst>
                                </p:cTn>
                              </p:par>
                              <p:par>
                                <p:cTn id="36" presetID="10" presetClass="entr" presetSubtype="0" fill="hold" grpId="0" nodeType="withEffect">
                                  <p:stCondLst>
                                    <p:cond delay="1250"/>
                                  </p:stCondLst>
                                  <p:childTnLst>
                                    <p:set>
                                      <p:cBhvr>
                                        <p:cTn id="37" dur="1" fill="hold">
                                          <p:stCondLst>
                                            <p:cond delay="0"/>
                                          </p:stCondLst>
                                        </p:cTn>
                                        <p:tgtEl>
                                          <p:spTgt spid="23"/>
                                        </p:tgtEl>
                                        <p:attrNameLst>
                                          <p:attrName>style.visibility</p:attrName>
                                        </p:attrNameLst>
                                      </p:cBhvr>
                                      <p:to>
                                        <p:strVal val="visible"/>
                                      </p:to>
                                    </p:set>
                                    <p:animEffect transition="in" filter="fade">
                                      <p:cBhvr>
                                        <p:cTn id="38" dur="500"/>
                                        <p:tgtEl>
                                          <p:spTgt spid="23"/>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4"/>
                                        </p:tgtEl>
                                        <p:attrNameLst>
                                          <p:attrName>style.visibility</p:attrName>
                                        </p:attrNameLst>
                                      </p:cBhvr>
                                      <p:to>
                                        <p:strVal val="visible"/>
                                      </p:to>
                                    </p:set>
                                    <p:animEffect transition="in" filter="fade">
                                      <p:cBhvr>
                                        <p:cTn id="41" dur="500"/>
                                        <p:tgtEl>
                                          <p:spTgt spid="24"/>
                                        </p:tgtEl>
                                      </p:cBhvr>
                                    </p:animEffect>
                                  </p:childTnLst>
                                </p:cTn>
                              </p:par>
                            </p:childTnLst>
                          </p:cTn>
                        </p:par>
                        <p:par>
                          <p:cTn id="42" fill="hold">
                            <p:stCondLst>
                              <p:cond delay="2750"/>
                            </p:stCondLst>
                            <p:childTnLst>
                              <p:par>
                                <p:cTn id="43" presetID="10" presetClass="entr" presetSubtype="0" fill="hold" grpId="0" nodeType="after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500"/>
                                        <p:tgtEl>
                                          <p:spTgt spid="16"/>
                                        </p:tgtEl>
                                      </p:cBhvr>
                                    </p:animEffect>
                                  </p:childTnLst>
                                </p:cTn>
                              </p:par>
                              <p:par>
                                <p:cTn id="46" presetID="10" presetClass="entr" presetSubtype="0" fill="hold" grpId="0" nodeType="withEffect">
                                  <p:stCondLst>
                                    <p:cond delay="25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grpId="0" nodeType="withEffect">
                                  <p:stCondLst>
                                    <p:cond delay="3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45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500"/>
                                        <p:tgtEl>
                                          <p:spTgt spid="18"/>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500"/>
                                        <p:tgtEl>
                                          <p:spTgt spid="28"/>
                                        </p:tgtEl>
                                      </p:cBhvr>
                                    </p:animEffect>
                                  </p:childTnLst>
                                </p:cTn>
                              </p:par>
                            </p:childTnLst>
                          </p:cTn>
                        </p:par>
                        <p:par>
                          <p:cTn id="58" fill="hold">
                            <p:stCondLst>
                              <p:cond delay="3700"/>
                            </p:stCondLst>
                            <p:childTnLst>
                              <p:par>
                                <p:cTn id="59" presetID="35" presetClass="path" presetSubtype="0" repeatCount="4000" accel="50000" decel="50000" autoRev="1" fill="hold" grpId="1" nodeType="afterEffect">
                                  <p:stCondLst>
                                    <p:cond delay="0"/>
                                  </p:stCondLst>
                                  <p:childTnLst>
                                    <p:animMotion origin="layout" path="M 3.20654E-6 2.31502E-7 L -0.58897 2.31502E-7 " pathEditMode="relative" rAng="0" ptsTypes="AA">
                                      <p:cBhvr>
                                        <p:cTn id="60" dur="500" fill="hold"/>
                                        <p:tgtEl>
                                          <p:spTgt spid="28"/>
                                        </p:tgtEl>
                                        <p:attrNameLst>
                                          <p:attrName>ppt_x</p:attrName>
                                          <p:attrName>ppt_y</p:attrName>
                                        </p:attrNameLst>
                                      </p:cBhvr>
                                      <p:rCtr x="-29449" y="0"/>
                                    </p:animMotion>
                                  </p:childTnLst>
                                </p:cTn>
                              </p:par>
                              <p:par>
                                <p:cTn id="61" presetID="19" presetClass="emph" presetSubtype="0" fill="hold" grpId="1" nodeType="withEffect">
                                  <p:stCondLst>
                                    <p:cond delay="1000"/>
                                  </p:stCondLst>
                                  <p:childTnLst>
                                    <p:animClr clrSpc="rgb" dir="cw">
                                      <p:cBhvr override="childStyle">
                                        <p:cTn id="62" dur="500" fill="hold"/>
                                        <p:tgtEl>
                                          <p:spTgt spid="19"/>
                                        </p:tgtEl>
                                        <p:attrNameLst>
                                          <p:attrName>style.color</p:attrName>
                                        </p:attrNameLst>
                                      </p:cBhvr>
                                      <p:to>
                                        <a:schemeClr val="accent2"/>
                                      </p:to>
                                    </p:animClr>
                                    <p:animClr clrSpc="rgb" dir="cw">
                                      <p:cBhvr>
                                        <p:cTn id="63" dur="500" fill="hold"/>
                                        <p:tgtEl>
                                          <p:spTgt spid="19"/>
                                        </p:tgtEl>
                                        <p:attrNameLst>
                                          <p:attrName>fillcolor</p:attrName>
                                        </p:attrNameLst>
                                      </p:cBhvr>
                                      <p:to>
                                        <a:schemeClr val="accent2"/>
                                      </p:to>
                                    </p:animClr>
                                    <p:set>
                                      <p:cBhvr>
                                        <p:cTn id="64" dur="500" fill="hold"/>
                                        <p:tgtEl>
                                          <p:spTgt spid="19"/>
                                        </p:tgtEl>
                                        <p:attrNameLst>
                                          <p:attrName>fill.type</p:attrName>
                                        </p:attrNameLst>
                                      </p:cBhvr>
                                      <p:to>
                                        <p:strVal val="solid"/>
                                      </p:to>
                                    </p:set>
                                    <p:set>
                                      <p:cBhvr>
                                        <p:cTn id="65" dur="500" fill="hold"/>
                                        <p:tgtEl>
                                          <p:spTgt spid="19"/>
                                        </p:tgtEl>
                                        <p:attrNameLst>
                                          <p:attrName>fill.on</p:attrName>
                                        </p:attrNameLst>
                                      </p:cBhvr>
                                      <p:to>
                                        <p:strVal val="true"/>
                                      </p:to>
                                    </p:set>
                                  </p:childTnLst>
                                </p:cTn>
                              </p:par>
                              <p:par>
                                <p:cTn id="66" presetID="19" presetClass="emph" presetSubtype="0" fill="hold" grpId="1" nodeType="withEffect">
                                  <p:stCondLst>
                                    <p:cond delay="1500"/>
                                  </p:stCondLst>
                                  <p:childTnLst>
                                    <p:animClr clrSpc="rgb" dir="cw">
                                      <p:cBhvr override="childStyle">
                                        <p:cTn id="67" dur="500" fill="hold"/>
                                        <p:tgtEl>
                                          <p:spTgt spid="17"/>
                                        </p:tgtEl>
                                        <p:attrNameLst>
                                          <p:attrName>style.color</p:attrName>
                                        </p:attrNameLst>
                                      </p:cBhvr>
                                      <p:to>
                                        <a:schemeClr val="accent2"/>
                                      </p:to>
                                    </p:animClr>
                                    <p:animClr clrSpc="rgb" dir="cw">
                                      <p:cBhvr>
                                        <p:cTn id="68" dur="500" fill="hold"/>
                                        <p:tgtEl>
                                          <p:spTgt spid="17"/>
                                        </p:tgtEl>
                                        <p:attrNameLst>
                                          <p:attrName>fillcolor</p:attrName>
                                        </p:attrNameLst>
                                      </p:cBhvr>
                                      <p:to>
                                        <a:schemeClr val="accent2"/>
                                      </p:to>
                                    </p:animClr>
                                    <p:set>
                                      <p:cBhvr>
                                        <p:cTn id="69" dur="500" fill="hold"/>
                                        <p:tgtEl>
                                          <p:spTgt spid="17"/>
                                        </p:tgtEl>
                                        <p:attrNameLst>
                                          <p:attrName>fill.type</p:attrName>
                                        </p:attrNameLst>
                                      </p:cBhvr>
                                      <p:to>
                                        <p:strVal val="solid"/>
                                      </p:to>
                                    </p:set>
                                    <p:set>
                                      <p:cBhvr>
                                        <p:cTn id="70" dur="500" fill="hold"/>
                                        <p:tgtEl>
                                          <p:spTgt spid="17"/>
                                        </p:tgtEl>
                                        <p:attrNameLst>
                                          <p:attrName>fill.on</p:attrName>
                                        </p:attrNameLst>
                                      </p:cBhvr>
                                      <p:to>
                                        <p:strVal val="true"/>
                                      </p:to>
                                    </p:set>
                                  </p:childTnLst>
                                </p:cTn>
                              </p:par>
                              <p:par>
                                <p:cTn id="71" presetID="19" presetClass="emph" presetSubtype="0" fill="hold" grpId="1" nodeType="withEffect">
                                  <p:stCondLst>
                                    <p:cond delay="2000"/>
                                  </p:stCondLst>
                                  <p:childTnLst>
                                    <p:animClr clrSpc="rgb" dir="cw">
                                      <p:cBhvr override="childStyle">
                                        <p:cTn id="72" dur="500" fill="hold"/>
                                        <p:tgtEl>
                                          <p:spTgt spid="18"/>
                                        </p:tgtEl>
                                        <p:attrNameLst>
                                          <p:attrName>style.color</p:attrName>
                                        </p:attrNameLst>
                                      </p:cBhvr>
                                      <p:to>
                                        <a:schemeClr val="accent2"/>
                                      </p:to>
                                    </p:animClr>
                                    <p:animClr clrSpc="rgb" dir="cw">
                                      <p:cBhvr>
                                        <p:cTn id="73" dur="500" fill="hold"/>
                                        <p:tgtEl>
                                          <p:spTgt spid="18"/>
                                        </p:tgtEl>
                                        <p:attrNameLst>
                                          <p:attrName>fillcolor</p:attrName>
                                        </p:attrNameLst>
                                      </p:cBhvr>
                                      <p:to>
                                        <a:schemeClr val="accent2"/>
                                      </p:to>
                                    </p:animClr>
                                    <p:set>
                                      <p:cBhvr>
                                        <p:cTn id="74" dur="500" fill="hold"/>
                                        <p:tgtEl>
                                          <p:spTgt spid="18"/>
                                        </p:tgtEl>
                                        <p:attrNameLst>
                                          <p:attrName>fill.type</p:attrName>
                                        </p:attrNameLst>
                                      </p:cBhvr>
                                      <p:to>
                                        <p:strVal val="solid"/>
                                      </p:to>
                                    </p:set>
                                    <p:set>
                                      <p:cBhvr>
                                        <p:cTn id="75" dur="500" fill="hold"/>
                                        <p:tgtEl>
                                          <p:spTgt spid="18"/>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17" grpId="0" animBg="1"/>
      <p:bldP spid="17" grpId="1" animBg="1"/>
      <p:bldP spid="18" grpId="0" animBg="1"/>
      <p:bldP spid="18" grpId="1" animBg="1"/>
      <p:bldP spid="19" grpId="0" animBg="1"/>
      <p:bldP spid="19" grpId="1" animBg="1"/>
      <p:bldP spid="21" grpId="0" animBg="1"/>
      <p:bldP spid="22" grpId="0"/>
      <p:bldP spid="23" grpId="0" animBg="1"/>
      <p:bldP spid="24" grpId="0"/>
      <p:bldP spid="25" grpId="0"/>
      <p:bldP spid="25" grpId="1"/>
      <p:bldP spid="26" grpId="0"/>
      <p:bldP spid="26" grpId="1"/>
      <p:bldP spid="27" grpId="0"/>
      <p:bldP spid="27" grpId="1"/>
      <p:bldP spid="28" grpId="0" animBg="1"/>
      <p:bldP spid="28" grpId="1"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39" name="Group 1238"/>
          <p:cNvGrpSpPr/>
          <p:nvPr/>
        </p:nvGrpSpPr>
        <p:grpSpPr>
          <a:xfrm>
            <a:off x="431649" y="290290"/>
            <a:ext cx="11144254" cy="6212864"/>
            <a:chOff x="395371" y="1139688"/>
            <a:chExt cx="8399866" cy="4651514"/>
          </a:xfrm>
          <a:solidFill>
            <a:srgbClr val="BDD4DE"/>
          </a:solidFill>
        </p:grpSpPr>
        <p:sp>
          <p:nvSpPr>
            <p:cNvPr id="1240" name="Oval 9"/>
            <p:cNvSpPr>
              <a:spLocks noChangeAspect="1" noChangeArrowheads="1"/>
            </p:cNvSpPr>
            <p:nvPr userDrawn="1"/>
          </p:nvSpPr>
          <p:spPr bwMode="auto">
            <a:xfrm>
              <a:off x="2417310"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1" name="Oval 10"/>
            <p:cNvSpPr>
              <a:spLocks noChangeAspect="1" noChangeArrowheads="1"/>
            </p:cNvSpPr>
            <p:nvPr userDrawn="1"/>
          </p:nvSpPr>
          <p:spPr bwMode="auto">
            <a:xfrm>
              <a:off x="2528886"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2" name="Oval 11"/>
            <p:cNvSpPr>
              <a:spLocks noChangeAspect="1" noChangeArrowheads="1"/>
            </p:cNvSpPr>
            <p:nvPr userDrawn="1"/>
          </p:nvSpPr>
          <p:spPr bwMode="auto">
            <a:xfrm>
              <a:off x="264196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3" name="Oval 12"/>
            <p:cNvSpPr>
              <a:spLocks noChangeAspect="1" noChangeArrowheads="1"/>
            </p:cNvSpPr>
            <p:nvPr userDrawn="1"/>
          </p:nvSpPr>
          <p:spPr bwMode="auto">
            <a:xfrm>
              <a:off x="2753545"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4" name="Oval 13"/>
            <p:cNvSpPr>
              <a:spLocks noChangeAspect="1" noChangeArrowheads="1"/>
            </p:cNvSpPr>
            <p:nvPr userDrawn="1"/>
          </p:nvSpPr>
          <p:spPr bwMode="auto">
            <a:xfrm>
              <a:off x="309128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5" name="Oval 14"/>
            <p:cNvSpPr>
              <a:spLocks noChangeAspect="1" noChangeArrowheads="1"/>
            </p:cNvSpPr>
            <p:nvPr userDrawn="1"/>
          </p:nvSpPr>
          <p:spPr bwMode="auto">
            <a:xfrm>
              <a:off x="320437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6" name="Oval 15"/>
            <p:cNvSpPr>
              <a:spLocks noChangeAspect="1" noChangeArrowheads="1"/>
            </p:cNvSpPr>
            <p:nvPr userDrawn="1"/>
          </p:nvSpPr>
          <p:spPr bwMode="auto">
            <a:xfrm>
              <a:off x="331594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7" name="Oval 16"/>
            <p:cNvSpPr>
              <a:spLocks noChangeAspect="1" noChangeArrowheads="1"/>
            </p:cNvSpPr>
            <p:nvPr userDrawn="1"/>
          </p:nvSpPr>
          <p:spPr bwMode="auto">
            <a:xfrm>
              <a:off x="3429033"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8" name="Oval 17"/>
            <p:cNvSpPr>
              <a:spLocks noChangeAspect="1" noChangeArrowheads="1"/>
            </p:cNvSpPr>
            <p:nvPr userDrawn="1"/>
          </p:nvSpPr>
          <p:spPr bwMode="auto">
            <a:xfrm>
              <a:off x="3540609"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49" name="Oval 18"/>
            <p:cNvSpPr>
              <a:spLocks noChangeAspect="1" noChangeArrowheads="1"/>
            </p:cNvSpPr>
            <p:nvPr userDrawn="1"/>
          </p:nvSpPr>
          <p:spPr bwMode="auto">
            <a:xfrm>
              <a:off x="3653693"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0" name="Oval 19"/>
            <p:cNvSpPr>
              <a:spLocks noChangeAspect="1" noChangeArrowheads="1"/>
            </p:cNvSpPr>
            <p:nvPr userDrawn="1"/>
          </p:nvSpPr>
          <p:spPr bwMode="auto">
            <a:xfrm>
              <a:off x="3765269" y="113968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1" name="Oval 20"/>
            <p:cNvSpPr>
              <a:spLocks noChangeAspect="1" noChangeArrowheads="1"/>
            </p:cNvSpPr>
            <p:nvPr userDrawn="1"/>
          </p:nvSpPr>
          <p:spPr bwMode="auto">
            <a:xfrm>
              <a:off x="3878352"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2" name="Oval 21"/>
            <p:cNvSpPr>
              <a:spLocks noChangeAspect="1" noChangeArrowheads="1"/>
            </p:cNvSpPr>
            <p:nvPr userDrawn="1"/>
          </p:nvSpPr>
          <p:spPr bwMode="auto">
            <a:xfrm>
              <a:off x="3989928"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3" name="Oval 22"/>
            <p:cNvSpPr>
              <a:spLocks noChangeAspect="1" noChangeArrowheads="1"/>
            </p:cNvSpPr>
            <p:nvPr userDrawn="1"/>
          </p:nvSpPr>
          <p:spPr bwMode="auto">
            <a:xfrm>
              <a:off x="6574270" y="113968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4" name="Oval 23"/>
            <p:cNvSpPr>
              <a:spLocks noChangeAspect="1" noChangeArrowheads="1"/>
            </p:cNvSpPr>
            <p:nvPr userDrawn="1"/>
          </p:nvSpPr>
          <p:spPr bwMode="auto">
            <a:xfrm>
              <a:off x="219265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5" name="Oval 24"/>
            <p:cNvSpPr>
              <a:spLocks noChangeAspect="1" noChangeArrowheads="1"/>
            </p:cNvSpPr>
            <p:nvPr userDrawn="1"/>
          </p:nvSpPr>
          <p:spPr bwMode="auto">
            <a:xfrm>
              <a:off x="2304226"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6" name="Oval 25"/>
            <p:cNvSpPr>
              <a:spLocks noChangeAspect="1" noChangeArrowheads="1"/>
            </p:cNvSpPr>
            <p:nvPr userDrawn="1"/>
          </p:nvSpPr>
          <p:spPr bwMode="auto">
            <a:xfrm>
              <a:off x="241731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7" name="Oval 26"/>
            <p:cNvSpPr>
              <a:spLocks noChangeAspect="1" noChangeArrowheads="1"/>
            </p:cNvSpPr>
            <p:nvPr userDrawn="1"/>
          </p:nvSpPr>
          <p:spPr bwMode="auto">
            <a:xfrm>
              <a:off x="252888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8" name="Oval 27"/>
            <p:cNvSpPr>
              <a:spLocks noChangeAspect="1" noChangeArrowheads="1"/>
            </p:cNvSpPr>
            <p:nvPr userDrawn="1"/>
          </p:nvSpPr>
          <p:spPr bwMode="auto">
            <a:xfrm>
              <a:off x="264196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59" name="Oval 28"/>
            <p:cNvSpPr>
              <a:spLocks noChangeAspect="1" noChangeArrowheads="1"/>
            </p:cNvSpPr>
            <p:nvPr userDrawn="1"/>
          </p:nvSpPr>
          <p:spPr bwMode="auto">
            <a:xfrm>
              <a:off x="2866630"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0" name="Oval 29"/>
            <p:cNvSpPr>
              <a:spLocks noChangeAspect="1" noChangeArrowheads="1"/>
            </p:cNvSpPr>
            <p:nvPr userDrawn="1"/>
          </p:nvSpPr>
          <p:spPr bwMode="auto">
            <a:xfrm>
              <a:off x="2978206"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1" name="Oval 30"/>
            <p:cNvSpPr>
              <a:spLocks noChangeAspect="1" noChangeArrowheads="1"/>
            </p:cNvSpPr>
            <p:nvPr userDrawn="1"/>
          </p:nvSpPr>
          <p:spPr bwMode="auto">
            <a:xfrm>
              <a:off x="309128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2" name="Oval 31"/>
            <p:cNvSpPr>
              <a:spLocks noChangeAspect="1" noChangeArrowheads="1"/>
            </p:cNvSpPr>
            <p:nvPr userDrawn="1"/>
          </p:nvSpPr>
          <p:spPr bwMode="auto">
            <a:xfrm>
              <a:off x="320437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3" name="Oval 32"/>
            <p:cNvSpPr>
              <a:spLocks noChangeAspect="1" noChangeArrowheads="1"/>
            </p:cNvSpPr>
            <p:nvPr userDrawn="1"/>
          </p:nvSpPr>
          <p:spPr bwMode="auto">
            <a:xfrm>
              <a:off x="331594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4" name="Oval 33"/>
            <p:cNvSpPr>
              <a:spLocks noChangeAspect="1" noChangeArrowheads="1"/>
            </p:cNvSpPr>
            <p:nvPr userDrawn="1"/>
          </p:nvSpPr>
          <p:spPr bwMode="auto">
            <a:xfrm>
              <a:off x="3429033"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5" name="Oval 34"/>
            <p:cNvSpPr>
              <a:spLocks noChangeAspect="1" noChangeArrowheads="1"/>
            </p:cNvSpPr>
            <p:nvPr userDrawn="1"/>
          </p:nvSpPr>
          <p:spPr bwMode="auto">
            <a:xfrm>
              <a:off x="3540609"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6" name="Oval 35"/>
            <p:cNvSpPr>
              <a:spLocks noChangeAspect="1" noChangeArrowheads="1"/>
            </p:cNvSpPr>
            <p:nvPr userDrawn="1"/>
          </p:nvSpPr>
          <p:spPr bwMode="auto">
            <a:xfrm>
              <a:off x="3653693"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7" name="Oval 36"/>
            <p:cNvSpPr>
              <a:spLocks noChangeAspect="1" noChangeArrowheads="1"/>
            </p:cNvSpPr>
            <p:nvPr userDrawn="1"/>
          </p:nvSpPr>
          <p:spPr bwMode="auto">
            <a:xfrm>
              <a:off x="3765269"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8" name="Oval 37"/>
            <p:cNvSpPr>
              <a:spLocks noChangeAspect="1" noChangeArrowheads="1"/>
            </p:cNvSpPr>
            <p:nvPr userDrawn="1"/>
          </p:nvSpPr>
          <p:spPr bwMode="auto">
            <a:xfrm>
              <a:off x="387835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69" name="Oval 38"/>
            <p:cNvSpPr>
              <a:spLocks noChangeAspect="1" noChangeArrowheads="1"/>
            </p:cNvSpPr>
            <p:nvPr userDrawn="1"/>
          </p:nvSpPr>
          <p:spPr bwMode="auto">
            <a:xfrm>
              <a:off x="4663908"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0" name="Oval 39"/>
            <p:cNvSpPr>
              <a:spLocks noChangeAspect="1" noChangeArrowheads="1"/>
            </p:cNvSpPr>
            <p:nvPr userDrawn="1"/>
          </p:nvSpPr>
          <p:spPr bwMode="auto">
            <a:xfrm>
              <a:off x="4776992"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1" name="Oval 40"/>
            <p:cNvSpPr>
              <a:spLocks noChangeAspect="1" noChangeArrowheads="1"/>
            </p:cNvSpPr>
            <p:nvPr userDrawn="1"/>
          </p:nvSpPr>
          <p:spPr bwMode="auto">
            <a:xfrm>
              <a:off x="6462694"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2" name="Oval 41"/>
            <p:cNvSpPr>
              <a:spLocks noChangeAspect="1" noChangeArrowheads="1"/>
            </p:cNvSpPr>
            <p:nvPr userDrawn="1"/>
          </p:nvSpPr>
          <p:spPr bwMode="auto">
            <a:xfrm>
              <a:off x="6574270" y="1243725"/>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3" name="Oval 42"/>
            <p:cNvSpPr>
              <a:spLocks noChangeAspect="1" noChangeArrowheads="1"/>
            </p:cNvSpPr>
            <p:nvPr userDrawn="1"/>
          </p:nvSpPr>
          <p:spPr bwMode="auto">
            <a:xfrm>
              <a:off x="6687355" y="1243725"/>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4" name="Oval 43"/>
            <p:cNvSpPr>
              <a:spLocks noChangeAspect="1" noChangeArrowheads="1"/>
            </p:cNvSpPr>
            <p:nvPr userDrawn="1"/>
          </p:nvSpPr>
          <p:spPr bwMode="auto">
            <a:xfrm>
              <a:off x="151867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5" name="Oval 44"/>
            <p:cNvSpPr>
              <a:spLocks noChangeAspect="1" noChangeArrowheads="1"/>
            </p:cNvSpPr>
            <p:nvPr userDrawn="1"/>
          </p:nvSpPr>
          <p:spPr bwMode="auto">
            <a:xfrm>
              <a:off x="1630247"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6" name="Oval 45"/>
            <p:cNvSpPr>
              <a:spLocks noChangeAspect="1" noChangeArrowheads="1"/>
            </p:cNvSpPr>
            <p:nvPr userDrawn="1"/>
          </p:nvSpPr>
          <p:spPr bwMode="auto">
            <a:xfrm>
              <a:off x="174333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7" name="Oval 46"/>
            <p:cNvSpPr>
              <a:spLocks noChangeAspect="1" noChangeArrowheads="1"/>
            </p:cNvSpPr>
            <p:nvPr userDrawn="1"/>
          </p:nvSpPr>
          <p:spPr bwMode="auto">
            <a:xfrm>
              <a:off x="185490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8" name="Oval 47"/>
            <p:cNvSpPr>
              <a:spLocks noChangeAspect="1" noChangeArrowheads="1"/>
            </p:cNvSpPr>
            <p:nvPr userDrawn="1"/>
          </p:nvSpPr>
          <p:spPr bwMode="auto">
            <a:xfrm>
              <a:off x="196799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79" name="Oval 48"/>
            <p:cNvSpPr>
              <a:spLocks noChangeAspect="1" noChangeArrowheads="1"/>
            </p:cNvSpPr>
            <p:nvPr userDrawn="1"/>
          </p:nvSpPr>
          <p:spPr bwMode="auto">
            <a:xfrm>
              <a:off x="2192650"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0" name="Oval 49"/>
            <p:cNvSpPr>
              <a:spLocks noChangeAspect="1" noChangeArrowheads="1"/>
            </p:cNvSpPr>
            <p:nvPr userDrawn="1"/>
          </p:nvSpPr>
          <p:spPr bwMode="auto">
            <a:xfrm>
              <a:off x="2304226"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1" name="Oval 50"/>
            <p:cNvSpPr>
              <a:spLocks noChangeAspect="1" noChangeArrowheads="1"/>
            </p:cNvSpPr>
            <p:nvPr userDrawn="1"/>
          </p:nvSpPr>
          <p:spPr bwMode="auto">
            <a:xfrm>
              <a:off x="241731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2" name="Oval 51"/>
            <p:cNvSpPr>
              <a:spLocks noChangeAspect="1" noChangeArrowheads="1"/>
            </p:cNvSpPr>
            <p:nvPr userDrawn="1"/>
          </p:nvSpPr>
          <p:spPr bwMode="auto">
            <a:xfrm>
              <a:off x="252888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3" name="Oval 52"/>
            <p:cNvSpPr>
              <a:spLocks noChangeAspect="1" noChangeArrowheads="1"/>
            </p:cNvSpPr>
            <p:nvPr userDrawn="1"/>
          </p:nvSpPr>
          <p:spPr bwMode="auto">
            <a:xfrm>
              <a:off x="2753545"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4" name="Oval 53"/>
            <p:cNvSpPr>
              <a:spLocks noChangeAspect="1" noChangeArrowheads="1"/>
            </p:cNvSpPr>
            <p:nvPr userDrawn="1"/>
          </p:nvSpPr>
          <p:spPr bwMode="auto">
            <a:xfrm>
              <a:off x="2866630"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5" name="Oval 54"/>
            <p:cNvSpPr>
              <a:spLocks noChangeAspect="1" noChangeArrowheads="1"/>
            </p:cNvSpPr>
            <p:nvPr userDrawn="1"/>
          </p:nvSpPr>
          <p:spPr bwMode="auto">
            <a:xfrm>
              <a:off x="2978206"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6" name="Oval 55"/>
            <p:cNvSpPr>
              <a:spLocks noChangeAspect="1" noChangeArrowheads="1"/>
            </p:cNvSpPr>
            <p:nvPr userDrawn="1"/>
          </p:nvSpPr>
          <p:spPr bwMode="auto">
            <a:xfrm>
              <a:off x="309128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7" name="Oval 56"/>
            <p:cNvSpPr>
              <a:spLocks noChangeAspect="1" noChangeArrowheads="1"/>
            </p:cNvSpPr>
            <p:nvPr userDrawn="1"/>
          </p:nvSpPr>
          <p:spPr bwMode="auto">
            <a:xfrm>
              <a:off x="320437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8" name="Oval 57"/>
            <p:cNvSpPr>
              <a:spLocks noChangeAspect="1" noChangeArrowheads="1"/>
            </p:cNvSpPr>
            <p:nvPr userDrawn="1"/>
          </p:nvSpPr>
          <p:spPr bwMode="auto">
            <a:xfrm>
              <a:off x="331594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89" name="Oval 58"/>
            <p:cNvSpPr>
              <a:spLocks noChangeAspect="1" noChangeArrowheads="1"/>
            </p:cNvSpPr>
            <p:nvPr userDrawn="1"/>
          </p:nvSpPr>
          <p:spPr bwMode="auto">
            <a:xfrm>
              <a:off x="3429033"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0" name="Oval 59"/>
            <p:cNvSpPr>
              <a:spLocks noChangeAspect="1" noChangeArrowheads="1"/>
            </p:cNvSpPr>
            <p:nvPr userDrawn="1"/>
          </p:nvSpPr>
          <p:spPr bwMode="auto">
            <a:xfrm>
              <a:off x="3540609" y="134776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1" name="Oval 60"/>
            <p:cNvSpPr>
              <a:spLocks noChangeAspect="1" noChangeArrowheads="1"/>
            </p:cNvSpPr>
            <p:nvPr userDrawn="1"/>
          </p:nvSpPr>
          <p:spPr bwMode="auto">
            <a:xfrm>
              <a:off x="3653693"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2" name="Oval 61"/>
            <p:cNvSpPr>
              <a:spLocks noChangeAspect="1" noChangeArrowheads="1"/>
            </p:cNvSpPr>
            <p:nvPr userDrawn="1"/>
          </p:nvSpPr>
          <p:spPr bwMode="auto">
            <a:xfrm>
              <a:off x="3765269"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3" name="Oval 62"/>
            <p:cNvSpPr>
              <a:spLocks noChangeAspect="1" noChangeArrowheads="1"/>
            </p:cNvSpPr>
            <p:nvPr userDrawn="1"/>
          </p:nvSpPr>
          <p:spPr bwMode="auto">
            <a:xfrm>
              <a:off x="4663908"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4" name="Oval 63"/>
            <p:cNvSpPr>
              <a:spLocks noChangeAspect="1" noChangeArrowheads="1"/>
            </p:cNvSpPr>
            <p:nvPr userDrawn="1"/>
          </p:nvSpPr>
          <p:spPr bwMode="auto">
            <a:xfrm>
              <a:off x="6687355"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5" name="Oval 64"/>
            <p:cNvSpPr>
              <a:spLocks noChangeAspect="1" noChangeArrowheads="1"/>
            </p:cNvSpPr>
            <p:nvPr userDrawn="1"/>
          </p:nvSpPr>
          <p:spPr bwMode="auto">
            <a:xfrm>
              <a:off x="6798931" y="134776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6" name="Oval 65"/>
            <p:cNvSpPr>
              <a:spLocks noChangeAspect="1" noChangeArrowheads="1"/>
            </p:cNvSpPr>
            <p:nvPr userDrawn="1"/>
          </p:nvSpPr>
          <p:spPr bwMode="auto">
            <a:xfrm>
              <a:off x="140558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7" name="Oval 66"/>
            <p:cNvSpPr>
              <a:spLocks noChangeAspect="1" noChangeArrowheads="1"/>
            </p:cNvSpPr>
            <p:nvPr userDrawn="1"/>
          </p:nvSpPr>
          <p:spPr bwMode="auto">
            <a:xfrm>
              <a:off x="151867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8" name="Oval 67"/>
            <p:cNvSpPr>
              <a:spLocks noChangeAspect="1" noChangeArrowheads="1"/>
            </p:cNvSpPr>
            <p:nvPr userDrawn="1"/>
          </p:nvSpPr>
          <p:spPr bwMode="auto">
            <a:xfrm>
              <a:off x="1630247"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299" name="Oval 68"/>
            <p:cNvSpPr>
              <a:spLocks noChangeAspect="1" noChangeArrowheads="1"/>
            </p:cNvSpPr>
            <p:nvPr userDrawn="1"/>
          </p:nvSpPr>
          <p:spPr bwMode="auto">
            <a:xfrm>
              <a:off x="174333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0" name="Oval 69"/>
            <p:cNvSpPr>
              <a:spLocks noChangeAspect="1" noChangeArrowheads="1"/>
            </p:cNvSpPr>
            <p:nvPr userDrawn="1"/>
          </p:nvSpPr>
          <p:spPr bwMode="auto">
            <a:xfrm>
              <a:off x="185490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1" name="Oval 70"/>
            <p:cNvSpPr>
              <a:spLocks noChangeAspect="1" noChangeArrowheads="1"/>
            </p:cNvSpPr>
            <p:nvPr userDrawn="1"/>
          </p:nvSpPr>
          <p:spPr bwMode="auto">
            <a:xfrm>
              <a:off x="196799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2" name="Oval 71"/>
            <p:cNvSpPr>
              <a:spLocks noChangeAspect="1" noChangeArrowheads="1"/>
            </p:cNvSpPr>
            <p:nvPr userDrawn="1"/>
          </p:nvSpPr>
          <p:spPr bwMode="auto">
            <a:xfrm>
              <a:off x="207956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3" name="Oval 72"/>
            <p:cNvSpPr>
              <a:spLocks noChangeAspect="1" noChangeArrowheads="1"/>
            </p:cNvSpPr>
            <p:nvPr userDrawn="1"/>
          </p:nvSpPr>
          <p:spPr bwMode="auto">
            <a:xfrm>
              <a:off x="219265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4" name="Oval 73"/>
            <p:cNvSpPr>
              <a:spLocks noChangeAspect="1" noChangeArrowheads="1"/>
            </p:cNvSpPr>
            <p:nvPr userDrawn="1"/>
          </p:nvSpPr>
          <p:spPr bwMode="auto">
            <a:xfrm>
              <a:off x="2304226"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5" name="Oval 74"/>
            <p:cNvSpPr>
              <a:spLocks noChangeAspect="1" noChangeArrowheads="1"/>
            </p:cNvSpPr>
            <p:nvPr userDrawn="1"/>
          </p:nvSpPr>
          <p:spPr bwMode="auto">
            <a:xfrm>
              <a:off x="241731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6" name="Oval 75"/>
            <p:cNvSpPr>
              <a:spLocks noChangeAspect="1" noChangeArrowheads="1"/>
            </p:cNvSpPr>
            <p:nvPr userDrawn="1"/>
          </p:nvSpPr>
          <p:spPr bwMode="auto">
            <a:xfrm>
              <a:off x="2753545"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7" name="Oval 76"/>
            <p:cNvSpPr>
              <a:spLocks noChangeAspect="1" noChangeArrowheads="1"/>
            </p:cNvSpPr>
            <p:nvPr userDrawn="1"/>
          </p:nvSpPr>
          <p:spPr bwMode="auto">
            <a:xfrm>
              <a:off x="286663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8" name="Oval 77"/>
            <p:cNvSpPr>
              <a:spLocks noChangeAspect="1" noChangeArrowheads="1"/>
            </p:cNvSpPr>
            <p:nvPr userDrawn="1"/>
          </p:nvSpPr>
          <p:spPr bwMode="auto">
            <a:xfrm>
              <a:off x="2978206"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09" name="Oval 78"/>
            <p:cNvSpPr>
              <a:spLocks noChangeAspect="1" noChangeArrowheads="1"/>
            </p:cNvSpPr>
            <p:nvPr userDrawn="1"/>
          </p:nvSpPr>
          <p:spPr bwMode="auto">
            <a:xfrm>
              <a:off x="309128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0" name="Oval 79"/>
            <p:cNvSpPr>
              <a:spLocks noChangeAspect="1" noChangeArrowheads="1"/>
            </p:cNvSpPr>
            <p:nvPr userDrawn="1"/>
          </p:nvSpPr>
          <p:spPr bwMode="auto">
            <a:xfrm>
              <a:off x="320437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1" name="Oval 80"/>
            <p:cNvSpPr>
              <a:spLocks noChangeAspect="1" noChangeArrowheads="1"/>
            </p:cNvSpPr>
            <p:nvPr userDrawn="1"/>
          </p:nvSpPr>
          <p:spPr bwMode="auto">
            <a:xfrm>
              <a:off x="331594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2" name="Oval 81"/>
            <p:cNvSpPr>
              <a:spLocks noChangeAspect="1" noChangeArrowheads="1"/>
            </p:cNvSpPr>
            <p:nvPr userDrawn="1"/>
          </p:nvSpPr>
          <p:spPr bwMode="auto">
            <a:xfrm>
              <a:off x="342903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3" name="Oval 82"/>
            <p:cNvSpPr>
              <a:spLocks noChangeAspect="1" noChangeArrowheads="1"/>
            </p:cNvSpPr>
            <p:nvPr userDrawn="1"/>
          </p:nvSpPr>
          <p:spPr bwMode="auto">
            <a:xfrm>
              <a:off x="3540609"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4" name="Oval 83"/>
            <p:cNvSpPr>
              <a:spLocks noChangeAspect="1" noChangeArrowheads="1"/>
            </p:cNvSpPr>
            <p:nvPr userDrawn="1"/>
          </p:nvSpPr>
          <p:spPr bwMode="auto">
            <a:xfrm>
              <a:off x="3653693"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5" name="Oval 84"/>
            <p:cNvSpPr>
              <a:spLocks noChangeAspect="1" noChangeArrowheads="1"/>
            </p:cNvSpPr>
            <p:nvPr userDrawn="1"/>
          </p:nvSpPr>
          <p:spPr bwMode="auto">
            <a:xfrm>
              <a:off x="3765269"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6" name="Oval 85"/>
            <p:cNvSpPr>
              <a:spLocks noChangeAspect="1" noChangeArrowheads="1"/>
            </p:cNvSpPr>
            <p:nvPr userDrawn="1"/>
          </p:nvSpPr>
          <p:spPr bwMode="auto">
            <a:xfrm>
              <a:off x="5787207"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7" name="Oval 86"/>
            <p:cNvSpPr>
              <a:spLocks noChangeAspect="1" noChangeArrowheads="1"/>
            </p:cNvSpPr>
            <p:nvPr userDrawn="1"/>
          </p:nvSpPr>
          <p:spPr bwMode="auto">
            <a:xfrm>
              <a:off x="590029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8" name="Oval 87"/>
            <p:cNvSpPr>
              <a:spLocks noChangeAspect="1" noChangeArrowheads="1"/>
            </p:cNvSpPr>
            <p:nvPr userDrawn="1"/>
          </p:nvSpPr>
          <p:spPr bwMode="auto">
            <a:xfrm>
              <a:off x="6574270"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19" name="Oval 88"/>
            <p:cNvSpPr>
              <a:spLocks noChangeAspect="1" noChangeArrowheads="1"/>
            </p:cNvSpPr>
            <p:nvPr userDrawn="1"/>
          </p:nvSpPr>
          <p:spPr bwMode="auto">
            <a:xfrm>
              <a:off x="6687355"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0" name="Oval 89"/>
            <p:cNvSpPr>
              <a:spLocks noChangeAspect="1" noChangeArrowheads="1"/>
            </p:cNvSpPr>
            <p:nvPr userDrawn="1"/>
          </p:nvSpPr>
          <p:spPr bwMode="auto">
            <a:xfrm>
              <a:off x="6798931"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1" name="Oval 90"/>
            <p:cNvSpPr>
              <a:spLocks noChangeAspect="1" noChangeArrowheads="1"/>
            </p:cNvSpPr>
            <p:nvPr userDrawn="1"/>
          </p:nvSpPr>
          <p:spPr bwMode="auto">
            <a:xfrm>
              <a:off x="6912014"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2" name="Oval 91"/>
            <p:cNvSpPr>
              <a:spLocks noChangeAspect="1" noChangeArrowheads="1"/>
            </p:cNvSpPr>
            <p:nvPr userDrawn="1"/>
          </p:nvSpPr>
          <p:spPr bwMode="auto">
            <a:xfrm>
              <a:off x="7585994"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3" name="Oval 92"/>
            <p:cNvSpPr>
              <a:spLocks noChangeAspect="1" noChangeArrowheads="1"/>
            </p:cNvSpPr>
            <p:nvPr userDrawn="1"/>
          </p:nvSpPr>
          <p:spPr bwMode="auto">
            <a:xfrm>
              <a:off x="7697570" y="145179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4" name="Oval 93"/>
            <p:cNvSpPr>
              <a:spLocks noChangeAspect="1" noChangeArrowheads="1"/>
            </p:cNvSpPr>
            <p:nvPr userDrawn="1"/>
          </p:nvSpPr>
          <p:spPr bwMode="auto">
            <a:xfrm>
              <a:off x="7810653" y="145179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5" name="Oval 94"/>
            <p:cNvSpPr>
              <a:spLocks noChangeAspect="1" noChangeArrowheads="1"/>
            </p:cNvSpPr>
            <p:nvPr userDrawn="1"/>
          </p:nvSpPr>
          <p:spPr bwMode="auto">
            <a:xfrm>
              <a:off x="140558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6" name="Oval 95"/>
            <p:cNvSpPr>
              <a:spLocks noChangeAspect="1" noChangeArrowheads="1"/>
            </p:cNvSpPr>
            <p:nvPr userDrawn="1"/>
          </p:nvSpPr>
          <p:spPr bwMode="auto">
            <a:xfrm>
              <a:off x="151867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7" name="Oval 96"/>
            <p:cNvSpPr>
              <a:spLocks noChangeAspect="1" noChangeArrowheads="1"/>
            </p:cNvSpPr>
            <p:nvPr userDrawn="1"/>
          </p:nvSpPr>
          <p:spPr bwMode="auto">
            <a:xfrm>
              <a:off x="1630247"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8" name="Oval 97"/>
            <p:cNvSpPr>
              <a:spLocks noChangeAspect="1" noChangeArrowheads="1"/>
            </p:cNvSpPr>
            <p:nvPr userDrawn="1"/>
          </p:nvSpPr>
          <p:spPr bwMode="auto">
            <a:xfrm>
              <a:off x="174333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29" name="Oval 98"/>
            <p:cNvSpPr>
              <a:spLocks noChangeAspect="1" noChangeArrowheads="1"/>
            </p:cNvSpPr>
            <p:nvPr userDrawn="1"/>
          </p:nvSpPr>
          <p:spPr bwMode="auto">
            <a:xfrm>
              <a:off x="185490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0" name="Oval 99"/>
            <p:cNvSpPr>
              <a:spLocks noChangeAspect="1" noChangeArrowheads="1"/>
            </p:cNvSpPr>
            <p:nvPr userDrawn="1"/>
          </p:nvSpPr>
          <p:spPr bwMode="auto">
            <a:xfrm>
              <a:off x="196799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1" name="Oval 100"/>
            <p:cNvSpPr>
              <a:spLocks noChangeAspect="1" noChangeArrowheads="1"/>
            </p:cNvSpPr>
            <p:nvPr userDrawn="1"/>
          </p:nvSpPr>
          <p:spPr bwMode="auto">
            <a:xfrm>
              <a:off x="2079566"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2" name="Oval 101"/>
            <p:cNvSpPr>
              <a:spLocks noChangeAspect="1" noChangeArrowheads="1"/>
            </p:cNvSpPr>
            <p:nvPr userDrawn="1"/>
          </p:nvSpPr>
          <p:spPr bwMode="auto">
            <a:xfrm>
              <a:off x="219265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3" name="Oval 102"/>
            <p:cNvSpPr>
              <a:spLocks noChangeAspect="1" noChangeArrowheads="1"/>
            </p:cNvSpPr>
            <p:nvPr userDrawn="1"/>
          </p:nvSpPr>
          <p:spPr bwMode="auto">
            <a:xfrm>
              <a:off x="2304226"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4" name="Oval 103"/>
            <p:cNvSpPr>
              <a:spLocks noChangeAspect="1" noChangeArrowheads="1"/>
            </p:cNvSpPr>
            <p:nvPr userDrawn="1"/>
          </p:nvSpPr>
          <p:spPr bwMode="auto">
            <a:xfrm>
              <a:off x="241731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5" name="Oval 104"/>
            <p:cNvSpPr>
              <a:spLocks noChangeAspect="1" noChangeArrowheads="1"/>
            </p:cNvSpPr>
            <p:nvPr userDrawn="1"/>
          </p:nvSpPr>
          <p:spPr bwMode="auto">
            <a:xfrm>
              <a:off x="309128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6" name="Oval 105"/>
            <p:cNvSpPr>
              <a:spLocks noChangeAspect="1" noChangeArrowheads="1"/>
            </p:cNvSpPr>
            <p:nvPr userDrawn="1"/>
          </p:nvSpPr>
          <p:spPr bwMode="auto">
            <a:xfrm>
              <a:off x="320437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7" name="Oval 106"/>
            <p:cNvSpPr>
              <a:spLocks noChangeAspect="1" noChangeArrowheads="1"/>
            </p:cNvSpPr>
            <p:nvPr userDrawn="1"/>
          </p:nvSpPr>
          <p:spPr bwMode="auto">
            <a:xfrm>
              <a:off x="331594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8" name="Oval 107"/>
            <p:cNvSpPr>
              <a:spLocks noChangeAspect="1" noChangeArrowheads="1"/>
            </p:cNvSpPr>
            <p:nvPr userDrawn="1"/>
          </p:nvSpPr>
          <p:spPr bwMode="auto">
            <a:xfrm>
              <a:off x="3429033"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39" name="Oval 108"/>
            <p:cNvSpPr>
              <a:spLocks noChangeAspect="1" noChangeArrowheads="1"/>
            </p:cNvSpPr>
            <p:nvPr userDrawn="1"/>
          </p:nvSpPr>
          <p:spPr bwMode="auto">
            <a:xfrm>
              <a:off x="3540609"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0" name="Oval 109"/>
            <p:cNvSpPr>
              <a:spLocks noChangeAspect="1" noChangeArrowheads="1"/>
            </p:cNvSpPr>
            <p:nvPr userDrawn="1"/>
          </p:nvSpPr>
          <p:spPr bwMode="auto">
            <a:xfrm>
              <a:off x="3653693"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1" name="Oval 110"/>
            <p:cNvSpPr>
              <a:spLocks noChangeAspect="1" noChangeArrowheads="1"/>
            </p:cNvSpPr>
            <p:nvPr userDrawn="1"/>
          </p:nvSpPr>
          <p:spPr bwMode="auto">
            <a:xfrm>
              <a:off x="3765269"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2" name="Oval 111"/>
            <p:cNvSpPr>
              <a:spLocks noChangeAspect="1" noChangeArrowheads="1"/>
            </p:cNvSpPr>
            <p:nvPr userDrawn="1"/>
          </p:nvSpPr>
          <p:spPr bwMode="auto">
            <a:xfrm>
              <a:off x="5675631"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3" name="Oval 112"/>
            <p:cNvSpPr>
              <a:spLocks noChangeAspect="1" noChangeArrowheads="1"/>
            </p:cNvSpPr>
            <p:nvPr userDrawn="1"/>
          </p:nvSpPr>
          <p:spPr bwMode="auto">
            <a:xfrm>
              <a:off x="623803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4" name="Oval 113"/>
            <p:cNvSpPr>
              <a:spLocks noChangeAspect="1" noChangeArrowheads="1"/>
            </p:cNvSpPr>
            <p:nvPr userDrawn="1"/>
          </p:nvSpPr>
          <p:spPr bwMode="auto">
            <a:xfrm>
              <a:off x="634961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5" name="Oval 114"/>
            <p:cNvSpPr>
              <a:spLocks noChangeAspect="1" noChangeArrowheads="1"/>
            </p:cNvSpPr>
            <p:nvPr userDrawn="1"/>
          </p:nvSpPr>
          <p:spPr bwMode="auto">
            <a:xfrm>
              <a:off x="646269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6" name="Oval 115"/>
            <p:cNvSpPr>
              <a:spLocks noChangeAspect="1" noChangeArrowheads="1"/>
            </p:cNvSpPr>
            <p:nvPr userDrawn="1"/>
          </p:nvSpPr>
          <p:spPr bwMode="auto">
            <a:xfrm>
              <a:off x="657427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7" name="Oval 116"/>
            <p:cNvSpPr>
              <a:spLocks noChangeAspect="1" noChangeArrowheads="1"/>
            </p:cNvSpPr>
            <p:nvPr userDrawn="1"/>
          </p:nvSpPr>
          <p:spPr bwMode="auto">
            <a:xfrm>
              <a:off x="6687355"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8" name="Oval 117"/>
            <p:cNvSpPr>
              <a:spLocks noChangeAspect="1" noChangeArrowheads="1"/>
            </p:cNvSpPr>
            <p:nvPr userDrawn="1"/>
          </p:nvSpPr>
          <p:spPr bwMode="auto">
            <a:xfrm>
              <a:off x="6798931"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49" name="Oval 118"/>
            <p:cNvSpPr>
              <a:spLocks noChangeAspect="1" noChangeArrowheads="1"/>
            </p:cNvSpPr>
            <p:nvPr userDrawn="1"/>
          </p:nvSpPr>
          <p:spPr bwMode="auto">
            <a:xfrm>
              <a:off x="6912014"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0" name="Oval 119"/>
            <p:cNvSpPr>
              <a:spLocks noChangeAspect="1" noChangeArrowheads="1"/>
            </p:cNvSpPr>
            <p:nvPr userDrawn="1"/>
          </p:nvSpPr>
          <p:spPr bwMode="auto">
            <a:xfrm>
              <a:off x="7023590" y="155583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1" name="Oval 120"/>
            <p:cNvSpPr>
              <a:spLocks noChangeAspect="1" noChangeArrowheads="1"/>
            </p:cNvSpPr>
            <p:nvPr userDrawn="1"/>
          </p:nvSpPr>
          <p:spPr bwMode="auto">
            <a:xfrm>
              <a:off x="713667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2" name="Oval 121"/>
            <p:cNvSpPr>
              <a:spLocks noChangeAspect="1" noChangeArrowheads="1"/>
            </p:cNvSpPr>
            <p:nvPr userDrawn="1"/>
          </p:nvSpPr>
          <p:spPr bwMode="auto">
            <a:xfrm>
              <a:off x="7248250"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3" name="Oval 122"/>
            <p:cNvSpPr>
              <a:spLocks noChangeAspect="1" noChangeArrowheads="1"/>
            </p:cNvSpPr>
            <p:nvPr userDrawn="1"/>
          </p:nvSpPr>
          <p:spPr bwMode="auto">
            <a:xfrm>
              <a:off x="7585994" y="155583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4" name="Oval 123"/>
            <p:cNvSpPr>
              <a:spLocks noChangeAspect="1" noChangeArrowheads="1"/>
            </p:cNvSpPr>
            <p:nvPr userDrawn="1"/>
          </p:nvSpPr>
          <p:spPr bwMode="auto">
            <a:xfrm>
              <a:off x="140558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5" name="Oval 124"/>
            <p:cNvSpPr>
              <a:spLocks noChangeAspect="1" noChangeArrowheads="1"/>
            </p:cNvSpPr>
            <p:nvPr userDrawn="1"/>
          </p:nvSpPr>
          <p:spPr bwMode="auto">
            <a:xfrm>
              <a:off x="151867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6" name="Oval 125"/>
            <p:cNvSpPr>
              <a:spLocks noChangeAspect="1" noChangeArrowheads="1"/>
            </p:cNvSpPr>
            <p:nvPr userDrawn="1"/>
          </p:nvSpPr>
          <p:spPr bwMode="auto">
            <a:xfrm>
              <a:off x="1630247"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7" name="Oval 126"/>
            <p:cNvSpPr>
              <a:spLocks noChangeAspect="1" noChangeArrowheads="1"/>
            </p:cNvSpPr>
            <p:nvPr userDrawn="1"/>
          </p:nvSpPr>
          <p:spPr bwMode="auto">
            <a:xfrm>
              <a:off x="174333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8" name="Oval 127"/>
            <p:cNvSpPr>
              <a:spLocks noChangeAspect="1" noChangeArrowheads="1"/>
            </p:cNvSpPr>
            <p:nvPr userDrawn="1"/>
          </p:nvSpPr>
          <p:spPr bwMode="auto">
            <a:xfrm>
              <a:off x="185490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59" name="Oval 128"/>
            <p:cNvSpPr>
              <a:spLocks noChangeAspect="1" noChangeArrowheads="1"/>
            </p:cNvSpPr>
            <p:nvPr userDrawn="1"/>
          </p:nvSpPr>
          <p:spPr bwMode="auto">
            <a:xfrm>
              <a:off x="196799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0" name="Oval 129"/>
            <p:cNvSpPr>
              <a:spLocks noChangeAspect="1" noChangeArrowheads="1"/>
            </p:cNvSpPr>
            <p:nvPr userDrawn="1"/>
          </p:nvSpPr>
          <p:spPr bwMode="auto">
            <a:xfrm>
              <a:off x="207956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1" name="Oval 130"/>
            <p:cNvSpPr>
              <a:spLocks noChangeAspect="1" noChangeArrowheads="1"/>
            </p:cNvSpPr>
            <p:nvPr userDrawn="1"/>
          </p:nvSpPr>
          <p:spPr bwMode="auto">
            <a:xfrm>
              <a:off x="219265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2" name="Oval 131"/>
            <p:cNvSpPr>
              <a:spLocks noChangeAspect="1" noChangeArrowheads="1"/>
            </p:cNvSpPr>
            <p:nvPr userDrawn="1"/>
          </p:nvSpPr>
          <p:spPr bwMode="auto">
            <a:xfrm>
              <a:off x="2304226"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3" name="Oval 132"/>
            <p:cNvSpPr>
              <a:spLocks noChangeAspect="1" noChangeArrowheads="1"/>
            </p:cNvSpPr>
            <p:nvPr userDrawn="1"/>
          </p:nvSpPr>
          <p:spPr bwMode="auto">
            <a:xfrm>
              <a:off x="241731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4" name="Oval 133"/>
            <p:cNvSpPr>
              <a:spLocks noChangeAspect="1" noChangeArrowheads="1"/>
            </p:cNvSpPr>
            <p:nvPr userDrawn="1"/>
          </p:nvSpPr>
          <p:spPr bwMode="auto">
            <a:xfrm>
              <a:off x="2528886"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5" name="Oval 134"/>
            <p:cNvSpPr>
              <a:spLocks noChangeAspect="1" noChangeArrowheads="1"/>
            </p:cNvSpPr>
            <p:nvPr userDrawn="1"/>
          </p:nvSpPr>
          <p:spPr bwMode="auto">
            <a:xfrm>
              <a:off x="309128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6" name="Oval 135"/>
            <p:cNvSpPr>
              <a:spLocks noChangeAspect="1" noChangeArrowheads="1"/>
            </p:cNvSpPr>
            <p:nvPr userDrawn="1"/>
          </p:nvSpPr>
          <p:spPr bwMode="auto">
            <a:xfrm>
              <a:off x="320437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7" name="Oval 136"/>
            <p:cNvSpPr>
              <a:spLocks noChangeAspect="1" noChangeArrowheads="1"/>
            </p:cNvSpPr>
            <p:nvPr userDrawn="1"/>
          </p:nvSpPr>
          <p:spPr bwMode="auto">
            <a:xfrm>
              <a:off x="331594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8" name="Oval 137"/>
            <p:cNvSpPr>
              <a:spLocks noChangeAspect="1" noChangeArrowheads="1"/>
            </p:cNvSpPr>
            <p:nvPr userDrawn="1"/>
          </p:nvSpPr>
          <p:spPr bwMode="auto">
            <a:xfrm>
              <a:off x="342903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69" name="Oval 138"/>
            <p:cNvSpPr>
              <a:spLocks noChangeAspect="1" noChangeArrowheads="1"/>
            </p:cNvSpPr>
            <p:nvPr userDrawn="1"/>
          </p:nvSpPr>
          <p:spPr bwMode="auto">
            <a:xfrm>
              <a:off x="3540609"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0" name="Oval 139"/>
            <p:cNvSpPr>
              <a:spLocks noChangeAspect="1" noChangeArrowheads="1"/>
            </p:cNvSpPr>
            <p:nvPr userDrawn="1"/>
          </p:nvSpPr>
          <p:spPr bwMode="auto">
            <a:xfrm>
              <a:off x="3653693"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1" name="Oval 140"/>
            <p:cNvSpPr>
              <a:spLocks noChangeAspect="1" noChangeArrowheads="1"/>
            </p:cNvSpPr>
            <p:nvPr userDrawn="1"/>
          </p:nvSpPr>
          <p:spPr bwMode="auto">
            <a:xfrm>
              <a:off x="3765269"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2" name="Oval 141"/>
            <p:cNvSpPr>
              <a:spLocks noChangeAspect="1" noChangeArrowheads="1"/>
            </p:cNvSpPr>
            <p:nvPr userDrawn="1"/>
          </p:nvSpPr>
          <p:spPr bwMode="auto">
            <a:xfrm>
              <a:off x="4776992"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3" name="Oval 142"/>
            <p:cNvSpPr>
              <a:spLocks noChangeAspect="1" noChangeArrowheads="1"/>
            </p:cNvSpPr>
            <p:nvPr userDrawn="1"/>
          </p:nvSpPr>
          <p:spPr bwMode="auto">
            <a:xfrm>
              <a:off x="4888568"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4" name="Oval 143"/>
            <p:cNvSpPr>
              <a:spLocks noChangeAspect="1" noChangeArrowheads="1"/>
            </p:cNvSpPr>
            <p:nvPr userDrawn="1"/>
          </p:nvSpPr>
          <p:spPr bwMode="auto">
            <a:xfrm>
              <a:off x="5001652"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5" name="Oval 144"/>
            <p:cNvSpPr>
              <a:spLocks noChangeAspect="1" noChangeArrowheads="1"/>
            </p:cNvSpPr>
            <p:nvPr userDrawn="1"/>
          </p:nvSpPr>
          <p:spPr bwMode="auto">
            <a:xfrm>
              <a:off x="5562548"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6" name="Oval 145"/>
            <p:cNvSpPr>
              <a:spLocks noChangeAspect="1" noChangeArrowheads="1"/>
            </p:cNvSpPr>
            <p:nvPr userDrawn="1"/>
          </p:nvSpPr>
          <p:spPr bwMode="auto">
            <a:xfrm>
              <a:off x="6013375"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7" name="Oval 146"/>
            <p:cNvSpPr>
              <a:spLocks noChangeAspect="1" noChangeArrowheads="1"/>
            </p:cNvSpPr>
            <p:nvPr userDrawn="1"/>
          </p:nvSpPr>
          <p:spPr bwMode="auto">
            <a:xfrm>
              <a:off x="6124951"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8" name="Oval 147"/>
            <p:cNvSpPr>
              <a:spLocks noChangeAspect="1" noChangeArrowheads="1"/>
            </p:cNvSpPr>
            <p:nvPr userDrawn="1"/>
          </p:nvSpPr>
          <p:spPr bwMode="auto">
            <a:xfrm>
              <a:off x="623803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79" name="Oval 148"/>
            <p:cNvSpPr>
              <a:spLocks noChangeAspect="1" noChangeArrowheads="1"/>
            </p:cNvSpPr>
            <p:nvPr userDrawn="1"/>
          </p:nvSpPr>
          <p:spPr bwMode="auto">
            <a:xfrm>
              <a:off x="634961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0" name="Oval 149"/>
            <p:cNvSpPr>
              <a:spLocks noChangeAspect="1" noChangeArrowheads="1"/>
            </p:cNvSpPr>
            <p:nvPr userDrawn="1"/>
          </p:nvSpPr>
          <p:spPr bwMode="auto">
            <a:xfrm>
              <a:off x="646269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1" name="Oval 150"/>
            <p:cNvSpPr>
              <a:spLocks noChangeAspect="1" noChangeArrowheads="1"/>
            </p:cNvSpPr>
            <p:nvPr userDrawn="1"/>
          </p:nvSpPr>
          <p:spPr bwMode="auto">
            <a:xfrm>
              <a:off x="657427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2" name="Oval 151"/>
            <p:cNvSpPr>
              <a:spLocks noChangeAspect="1" noChangeArrowheads="1"/>
            </p:cNvSpPr>
            <p:nvPr userDrawn="1"/>
          </p:nvSpPr>
          <p:spPr bwMode="auto">
            <a:xfrm>
              <a:off x="6687355"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3" name="Oval 152"/>
            <p:cNvSpPr>
              <a:spLocks noChangeAspect="1" noChangeArrowheads="1"/>
            </p:cNvSpPr>
            <p:nvPr userDrawn="1"/>
          </p:nvSpPr>
          <p:spPr bwMode="auto">
            <a:xfrm>
              <a:off x="6798931"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4" name="Oval 153"/>
            <p:cNvSpPr>
              <a:spLocks noChangeAspect="1" noChangeArrowheads="1"/>
            </p:cNvSpPr>
            <p:nvPr userDrawn="1"/>
          </p:nvSpPr>
          <p:spPr bwMode="auto">
            <a:xfrm>
              <a:off x="691201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5" name="Oval 154"/>
            <p:cNvSpPr>
              <a:spLocks noChangeAspect="1" noChangeArrowheads="1"/>
            </p:cNvSpPr>
            <p:nvPr userDrawn="1"/>
          </p:nvSpPr>
          <p:spPr bwMode="auto">
            <a:xfrm>
              <a:off x="702359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6" name="Oval 155"/>
            <p:cNvSpPr>
              <a:spLocks noChangeAspect="1" noChangeArrowheads="1"/>
            </p:cNvSpPr>
            <p:nvPr userDrawn="1"/>
          </p:nvSpPr>
          <p:spPr bwMode="auto">
            <a:xfrm>
              <a:off x="713667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7" name="Oval 156"/>
            <p:cNvSpPr>
              <a:spLocks noChangeAspect="1" noChangeArrowheads="1"/>
            </p:cNvSpPr>
            <p:nvPr userDrawn="1"/>
          </p:nvSpPr>
          <p:spPr bwMode="auto">
            <a:xfrm>
              <a:off x="724825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8" name="Oval 157"/>
            <p:cNvSpPr>
              <a:spLocks noChangeAspect="1" noChangeArrowheads="1"/>
            </p:cNvSpPr>
            <p:nvPr userDrawn="1"/>
          </p:nvSpPr>
          <p:spPr bwMode="auto">
            <a:xfrm>
              <a:off x="7361334"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89" name="Oval 158"/>
            <p:cNvSpPr>
              <a:spLocks noChangeAspect="1" noChangeArrowheads="1"/>
            </p:cNvSpPr>
            <p:nvPr userDrawn="1"/>
          </p:nvSpPr>
          <p:spPr bwMode="auto">
            <a:xfrm>
              <a:off x="7472910"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0" name="Oval 159"/>
            <p:cNvSpPr>
              <a:spLocks noChangeAspect="1" noChangeArrowheads="1"/>
            </p:cNvSpPr>
            <p:nvPr userDrawn="1"/>
          </p:nvSpPr>
          <p:spPr bwMode="auto">
            <a:xfrm>
              <a:off x="7585994"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1" name="Oval 160"/>
            <p:cNvSpPr>
              <a:spLocks noChangeAspect="1" noChangeArrowheads="1"/>
            </p:cNvSpPr>
            <p:nvPr userDrawn="1"/>
          </p:nvSpPr>
          <p:spPr bwMode="auto">
            <a:xfrm>
              <a:off x="7697570" y="165836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2" name="Oval 161"/>
            <p:cNvSpPr>
              <a:spLocks noChangeAspect="1" noChangeArrowheads="1"/>
            </p:cNvSpPr>
            <p:nvPr userDrawn="1"/>
          </p:nvSpPr>
          <p:spPr bwMode="auto">
            <a:xfrm>
              <a:off x="7810653" y="165836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3" name="Oval 162"/>
            <p:cNvSpPr>
              <a:spLocks noChangeAspect="1" noChangeArrowheads="1"/>
            </p:cNvSpPr>
            <p:nvPr userDrawn="1"/>
          </p:nvSpPr>
          <p:spPr bwMode="auto">
            <a:xfrm>
              <a:off x="84469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4" name="Oval 163"/>
            <p:cNvSpPr>
              <a:spLocks noChangeAspect="1" noChangeArrowheads="1"/>
            </p:cNvSpPr>
            <p:nvPr userDrawn="1"/>
          </p:nvSpPr>
          <p:spPr bwMode="auto">
            <a:xfrm>
              <a:off x="95626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5" name="Oval 164"/>
            <p:cNvSpPr>
              <a:spLocks noChangeAspect="1" noChangeArrowheads="1"/>
            </p:cNvSpPr>
            <p:nvPr userDrawn="1"/>
          </p:nvSpPr>
          <p:spPr bwMode="auto">
            <a:xfrm>
              <a:off x="106935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6" name="Oval 165"/>
            <p:cNvSpPr>
              <a:spLocks noChangeAspect="1" noChangeArrowheads="1"/>
            </p:cNvSpPr>
            <p:nvPr userDrawn="1"/>
          </p:nvSpPr>
          <p:spPr bwMode="auto">
            <a:xfrm>
              <a:off x="118092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7" name="Oval 166"/>
            <p:cNvSpPr>
              <a:spLocks noChangeAspect="1" noChangeArrowheads="1"/>
            </p:cNvSpPr>
            <p:nvPr userDrawn="1"/>
          </p:nvSpPr>
          <p:spPr bwMode="auto">
            <a:xfrm>
              <a:off x="12940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8" name="Oval 167"/>
            <p:cNvSpPr>
              <a:spLocks noChangeAspect="1" noChangeArrowheads="1"/>
            </p:cNvSpPr>
            <p:nvPr userDrawn="1"/>
          </p:nvSpPr>
          <p:spPr bwMode="auto">
            <a:xfrm>
              <a:off x="140558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399" name="Oval 168"/>
            <p:cNvSpPr>
              <a:spLocks noChangeAspect="1" noChangeArrowheads="1"/>
            </p:cNvSpPr>
            <p:nvPr userDrawn="1"/>
          </p:nvSpPr>
          <p:spPr bwMode="auto">
            <a:xfrm>
              <a:off x="151867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0" name="Oval 169"/>
            <p:cNvSpPr>
              <a:spLocks noChangeAspect="1" noChangeArrowheads="1"/>
            </p:cNvSpPr>
            <p:nvPr userDrawn="1"/>
          </p:nvSpPr>
          <p:spPr bwMode="auto">
            <a:xfrm>
              <a:off x="163024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1" name="Oval 170"/>
            <p:cNvSpPr>
              <a:spLocks noChangeAspect="1" noChangeArrowheads="1"/>
            </p:cNvSpPr>
            <p:nvPr userDrawn="1"/>
          </p:nvSpPr>
          <p:spPr bwMode="auto">
            <a:xfrm>
              <a:off x="174333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2" name="Oval 171"/>
            <p:cNvSpPr>
              <a:spLocks noChangeAspect="1" noChangeArrowheads="1"/>
            </p:cNvSpPr>
            <p:nvPr userDrawn="1"/>
          </p:nvSpPr>
          <p:spPr bwMode="auto">
            <a:xfrm>
              <a:off x="185490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3" name="Oval 172"/>
            <p:cNvSpPr>
              <a:spLocks noChangeAspect="1" noChangeArrowheads="1"/>
            </p:cNvSpPr>
            <p:nvPr userDrawn="1"/>
          </p:nvSpPr>
          <p:spPr bwMode="auto">
            <a:xfrm>
              <a:off x="19679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4" name="Oval 173"/>
            <p:cNvSpPr>
              <a:spLocks noChangeAspect="1" noChangeArrowheads="1"/>
            </p:cNvSpPr>
            <p:nvPr userDrawn="1"/>
          </p:nvSpPr>
          <p:spPr bwMode="auto">
            <a:xfrm>
              <a:off x="207956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5" name="Oval 174"/>
            <p:cNvSpPr>
              <a:spLocks noChangeAspect="1" noChangeArrowheads="1"/>
            </p:cNvSpPr>
            <p:nvPr userDrawn="1"/>
          </p:nvSpPr>
          <p:spPr bwMode="auto">
            <a:xfrm>
              <a:off x="219265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6" name="Oval 175"/>
            <p:cNvSpPr>
              <a:spLocks noChangeAspect="1" noChangeArrowheads="1"/>
            </p:cNvSpPr>
            <p:nvPr userDrawn="1"/>
          </p:nvSpPr>
          <p:spPr bwMode="auto">
            <a:xfrm>
              <a:off x="2304226"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7" name="Oval 176"/>
            <p:cNvSpPr>
              <a:spLocks noChangeAspect="1" noChangeArrowheads="1"/>
            </p:cNvSpPr>
            <p:nvPr userDrawn="1"/>
          </p:nvSpPr>
          <p:spPr bwMode="auto">
            <a:xfrm>
              <a:off x="241731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8" name="Oval 177"/>
            <p:cNvSpPr>
              <a:spLocks noChangeAspect="1" noChangeArrowheads="1"/>
            </p:cNvSpPr>
            <p:nvPr userDrawn="1"/>
          </p:nvSpPr>
          <p:spPr bwMode="auto">
            <a:xfrm>
              <a:off x="2528886"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09" name="Oval 178"/>
            <p:cNvSpPr>
              <a:spLocks noChangeAspect="1" noChangeArrowheads="1"/>
            </p:cNvSpPr>
            <p:nvPr userDrawn="1"/>
          </p:nvSpPr>
          <p:spPr bwMode="auto">
            <a:xfrm>
              <a:off x="264196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0" name="Oval 179"/>
            <p:cNvSpPr>
              <a:spLocks noChangeAspect="1" noChangeArrowheads="1"/>
            </p:cNvSpPr>
            <p:nvPr userDrawn="1"/>
          </p:nvSpPr>
          <p:spPr bwMode="auto">
            <a:xfrm>
              <a:off x="275354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1" name="Oval 180"/>
            <p:cNvSpPr>
              <a:spLocks noChangeAspect="1" noChangeArrowheads="1"/>
            </p:cNvSpPr>
            <p:nvPr userDrawn="1"/>
          </p:nvSpPr>
          <p:spPr bwMode="auto">
            <a:xfrm>
              <a:off x="320437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2" name="Oval 181"/>
            <p:cNvSpPr>
              <a:spLocks noChangeAspect="1" noChangeArrowheads="1"/>
            </p:cNvSpPr>
            <p:nvPr userDrawn="1"/>
          </p:nvSpPr>
          <p:spPr bwMode="auto">
            <a:xfrm>
              <a:off x="331594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3" name="Oval 182"/>
            <p:cNvSpPr>
              <a:spLocks noChangeAspect="1" noChangeArrowheads="1"/>
            </p:cNvSpPr>
            <p:nvPr userDrawn="1"/>
          </p:nvSpPr>
          <p:spPr bwMode="auto">
            <a:xfrm>
              <a:off x="342903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4" name="Oval 183"/>
            <p:cNvSpPr>
              <a:spLocks noChangeAspect="1" noChangeArrowheads="1"/>
            </p:cNvSpPr>
            <p:nvPr userDrawn="1"/>
          </p:nvSpPr>
          <p:spPr bwMode="auto">
            <a:xfrm>
              <a:off x="354060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5" name="Oval 184"/>
            <p:cNvSpPr>
              <a:spLocks noChangeAspect="1" noChangeArrowheads="1"/>
            </p:cNvSpPr>
            <p:nvPr userDrawn="1"/>
          </p:nvSpPr>
          <p:spPr bwMode="auto">
            <a:xfrm>
              <a:off x="365369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6" name="Oval 185"/>
            <p:cNvSpPr>
              <a:spLocks noChangeAspect="1" noChangeArrowheads="1"/>
            </p:cNvSpPr>
            <p:nvPr userDrawn="1"/>
          </p:nvSpPr>
          <p:spPr bwMode="auto">
            <a:xfrm>
              <a:off x="466390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7" name="Oval 186"/>
            <p:cNvSpPr>
              <a:spLocks noChangeAspect="1" noChangeArrowheads="1"/>
            </p:cNvSpPr>
            <p:nvPr userDrawn="1"/>
          </p:nvSpPr>
          <p:spPr bwMode="auto">
            <a:xfrm>
              <a:off x="4776992"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8" name="Oval 187"/>
            <p:cNvSpPr>
              <a:spLocks noChangeAspect="1" noChangeArrowheads="1"/>
            </p:cNvSpPr>
            <p:nvPr userDrawn="1"/>
          </p:nvSpPr>
          <p:spPr bwMode="auto">
            <a:xfrm>
              <a:off x="4888568"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19" name="Oval 188"/>
            <p:cNvSpPr>
              <a:spLocks noChangeAspect="1" noChangeArrowheads="1"/>
            </p:cNvSpPr>
            <p:nvPr userDrawn="1"/>
          </p:nvSpPr>
          <p:spPr bwMode="auto">
            <a:xfrm>
              <a:off x="5001652"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0" name="Oval 189"/>
            <p:cNvSpPr>
              <a:spLocks noChangeAspect="1" noChangeArrowheads="1"/>
            </p:cNvSpPr>
            <p:nvPr userDrawn="1"/>
          </p:nvSpPr>
          <p:spPr bwMode="auto">
            <a:xfrm>
              <a:off x="511322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1" name="Oval 190"/>
            <p:cNvSpPr>
              <a:spLocks noChangeAspect="1" noChangeArrowheads="1"/>
            </p:cNvSpPr>
            <p:nvPr userDrawn="1"/>
          </p:nvSpPr>
          <p:spPr bwMode="auto">
            <a:xfrm>
              <a:off x="5562548"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2" name="Oval 191"/>
            <p:cNvSpPr>
              <a:spLocks noChangeAspect="1" noChangeArrowheads="1"/>
            </p:cNvSpPr>
            <p:nvPr userDrawn="1"/>
          </p:nvSpPr>
          <p:spPr bwMode="auto">
            <a:xfrm>
              <a:off x="567563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3" name="Oval 192"/>
            <p:cNvSpPr>
              <a:spLocks noChangeAspect="1" noChangeArrowheads="1"/>
            </p:cNvSpPr>
            <p:nvPr userDrawn="1"/>
          </p:nvSpPr>
          <p:spPr bwMode="auto">
            <a:xfrm>
              <a:off x="578720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4" name="Oval 193"/>
            <p:cNvSpPr>
              <a:spLocks noChangeAspect="1" noChangeArrowheads="1"/>
            </p:cNvSpPr>
            <p:nvPr userDrawn="1"/>
          </p:nvSpPr>
          <p:spPr bwMode="auto">
            <a:xfrm>
              <a:off x="590029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5" name="Oval 194"/>
            <p:cNvSpPr>
              <a:spLocks noChangeAspect="1" noChangeArrowheads="1"/>
            </p:cNvSpPr>
            <p:nvPr userDrawn="1"/>
          </p:nvSpPr>
          <p:spPr bwMode="auto">
            <a:xfrm>
              <a:off x="6013375"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6" name="Oval 195"/>
            <p:cNvSpPr>
              <a:spLocks noChangeAspect="1" noChangeArrowheads="1"/>
            </p:cNvSpPr>
            <p:nvPr userDrawn="1"/>
          </p:nvSpPr>
          <p:spPr bwMode="auto">
            <a:xfrm>
              <a:off x="6124951"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7" name="Oval 196"/>
            <p:cNvSpPr>
              <a:spLocks noChangeAspect="1" noChangeArrowheads="1"/>
            </p:cNvSpPr>
            <p:nvPr userDrawn="1"/>
          </p:nvSpPr>
          <p:spPr bwMode="auto">
            <a:xfrm>
              <a:off x="623803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8" name="Oval 197"/>
            <p:cNvSpPr>
              <a:spLocks noChangeAspect="1" noChangeArrowheads="1"/>
            </p:cNvSpPr>
            <p:nvPr userDrawn="1"/>
          </p:nvSpPr>
          <p:spPr bwMode="auto">
            <a:xfrm>
              <a:off x="634961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29" name="Oval 198"/>
            <p:cNvSpPr>
              <a:spLocks noChangeAspect="1" noChangeArrowheads="1"/>
            </p:cNvSpPr>
            <p:nvPr userDrawn="1"/>
          </p:nvSpPr>
          <p:spPr bwMode="auto">
            <a:xfrm>
              <a:off x="646269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0" name="Oval 199"/>
            <p:cNvSpPr>
              <a:spLocks noChangeAspect="1" noChangeArrowheads="1"/>
            </p:cNvSpPr>
            <p:nvPr userDrawn="1"/>
          </p:nvSpPr>
          <p:spPr bwMode="auto">
            <a:xfrm>
              <a:off x="657427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1" name="Oval 200"/>
            <p:cNvSpPr>
              <a:spLocks noChangeAspect="1" noChangeArrowheads="1"/>
            </p:cNvSpPr>
            <p:nvPr userDrawn="1"/>
          </p:nvSpPr>
          <p:spPr bwMode="auto">
            <a:xfrm>
              <a:off x="6687355"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2" name="Oval 201"/>
            <p:cNvSpPr>
              <a:spLocks noChangeAspect="1" noChangeArrowheads="1"/>
            </p:cNvSpPr>
            <p:nvPr userDrawn="1"/>
          </p:nvSpPr>
          <p:spPr bwMode="auto">
            <a:xfrm>
              <a:off x="67989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3" name="Oval 202"/>
            <p:cNvSpPr>
              <a:spLocks noChangeAspect="1" noChangeArrowheads="1"/>
            </p:cNvSpPr>
            <p:nvPr userDrawn="1"/>
          </p:nvSpPr>
          <p:spPr bwMode="auto">
            <a:xfrm>
              <a:off x="691201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4" name="Oval 203"/>
            <p:cNvSpPr>
              <a:spLocks noChangeAspect="1" noChangeArrowheads="1"/>
            </p:cNvSpPr>
            <p:nvPr userDrawn="1"/>
          </p:nvSpPr>
          <p:spPr bwMode="auto">
            <a:xfrm>
              <a:off x="702359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5" name="Oval 204"/>
            <p:cNvSpPr>
              <a:spLocks noChangeAspect="1" noChangeArrowheads="1"/>
            </p:cNvSpPr>
            <p:nvPr userDrawn="1"/>
          </p:nvSpPr>
          <p:spPr bwMode="auto">
            <a:xfrm>
              <a:off x="713667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6" name="Oval 205"/>
            <p:cNvSpPr>
              <a:spLocks noChangeAspect="1" noChangeArrowheads="1"/>
            </p:cNvSpPr>
            <p:nvPr userDrawn="1"/>
          </p:nvSpPr>
          <p:spPr bwMode="auto">
            <a:xfrm>
              <a:off x="724825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7" name="Oval 206"/>
            <p:cNvSpPr>
              <a:spLocks noChangeAspect="1" noChangeArrowheads="1"/>
            </p:cNvSpPr>
            <p:nvPr userDrawn="1"/>
          </p:nvSpPr>
          <p:spPr bwMode="auto">
            <a:xfrm>
              <a:off x="7361334"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8" name="Oval 207"/>
            <p:cNvSpPr>
              <a:spLocks noChangeAspect="1" noChangeArrowheads="1"/>
            </p:cNvSpPr>
            <p:nvPr userDrawn="1"/>
          </p:nvSpPr>
          <p:spPr bwMode="auto">
            <a:xfrm>
              <a:off x="7472910"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39" name="Oval 208"/>
            <p:cNvSpPr>
              <a:spLocks noChangeAspect="1" noChangeArrowheads="1"/>
            </p:cNvSpPr>
            <p:nvPr userDrawn="1"/>
          </p:nvSpPr>
          <p:spPr bwMode="auto">
            <a:xfrm>
              <a:off x="758599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0" name="Oval 209"/>
            <p:cNvSpPr>
              <a:spLocks noChangeAspect="1" noChangeArrowheads="1"/>
            </p:cNvSpPr>
            <p:nvPr userDrawn="1"/>
          </p:nvSpPr>
          <p:spPr bwMode="auto">
            <a:xfrm>
              <a:off x="769757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1" name="Oval 210"/>
            <p:cNvSpPr>
              <a:spLocks noChangeAspect="1" noChangeArrowheads="1"/>
            </p:cNvSpPr>
            <p:nvPr userDrawn="1"/>
          </p:nvSpPr>
          <p:spPr bwMode="auto">
            <a:xfrm>
              <a:off x="781065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2" name="Oval 211"/>
            <p:cNvSpPr>
              <a:spLocks noChangeAspect="1" noChangeArrowheads="1"/>
            </p:cNvSpPr>
            <p:nvPr userDrawn="1"/>
          </p:nvSpPr>
          <p:spPr bwMode="auto">
            <a:xfrm>
              <a:off x="792222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3" name="Oval 212"/>
            <p:cNvSpPr>
              <a:spLocks noChangeAspect="1" noChangeArrowheads="1"/>
            </p:cNvSpPr>
            <p:nvPr userDrawn="1"/>
          </p:nvSpPr>
          <p:spPr bwMode="auto">
            <a:xfrm>
              <a:off x="8035314"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4" name="Oval 213"/>
            <p:cNvSpPr>
              <a:spLocks noChangeAspect="1" noChangeArrowheads="1"/>
            </p:cNvSpPr>
            <p:nvPr userDrawn="1"/>
          </p:nvSpPr>
          <p:spPr bwMode="auto">
            <a:xfrm>
              <a:off x="8146890"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5" name="Oval 214"/>
            <p:cNvSpPr>
              <a:spLocks noChangeAspect="1" noChangeArrowheads="1"/>
            </p:cNvSpPr>
            <p:nvPr userDrawn="1"/>
          </p:nvSpPr>
          <p:spPr bwMode="auto">
            <a:xfrm>
              <a:off x="8259973"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6" name="Oval 215"/>
            <p:cNvSpPr>
              <a:spLocks noChangeAspect="1" noChangeArrowheads="1"/>
            </p:cNvSpPr>
            <p:nvPr userDrawn="1"/>
          </p:nvSpPr>
          <p:spPr bwMode="auto">
            <a:xfrm>
              <a:off x="8371549"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7" name="Oval 216"/>
            <p:cNvSpPr>
              <a:spLocks noChangeAspect="1" noChangeArrowheads="1"/>
            </p:cNvSpPr>
            <p:nvPr userDrawn="1"/>
          </p:nvSpPr>
          <p:spPr bwMode="auto">
            <a:xfrm>
              <a:off x="8484633"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8" name="Oval 217"/>
            <p:cNvSpPr>
              <a:spLocks noChangeAspect="1" noChangeArrowheads="1"/>
            </p:cNvSpPr>
            <p:nvPr userDrawn="1"/>
          </p:nvSpPr>
          <p:spPr bwMode="auto">
            <a:xfrm>
              <a:off x="8596209"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49" name="Oval 218"/>
            <p:cNvSpPr>
              <a:spLocks noChangeAspect="1" noChangeArrowheads="1"/>
            </p:cNvSpPr>
            <p:nvPr userDrawn="1"/>
          </p:nvSpPr>
          <p:spPr bwMode="auto">
            <a:xfrm>
              <a:off x="506947" y="176240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0" name="Oval 219"/>
            <p:cNvSpPr>
              <a:spLocks noChangeAspect="1" noChangeArrowheads="1"/>
            </p:cNvSpPr>
            <p:nvPr userDrawn="1"/>
          </p:nvSpPr>
          <p:spPr bwMode="auto">
            <a:xfrm>
              <a:off x="620031"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1" name="Oval 220"/>
            <p:cNvSpPr>
              <a:spLocks noChangeAspect="1" noChangeArrowheads="1"/>
            </p:cNvSpPr>
            <p:nvPr userDrawn="1"/>
          </p:nvSpPr>
          <p:spPr bwMode="auto">
            <a:xfrm>
              <a:off x="731607" y="176240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2" name="Oval 221"/>
            <p:cNvSpPr>
              <a:spLocks noChangeAspect="1" noChangeArrowheads="1"/>
            </p:cNvSpPr>
            <p:nvPr userDrawn="1"/>
          </p:nvSpPr>
          <p:spPr bwMode="auto">
            <a:xfrm>
              <a:off x="84469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3" name="Oval 222"/>
            <p:cNvSpPr>
              <a:spLocks noChangeAspect="1" noChangeArrowheads="1"/>
            </p:cNvSpPr>
            <p:nvPr userDrawn="1"/>
          </p:nvSpPr>
          <p:spPr bwMode="auto">
            <a:xfrm>
              <a:off x="95626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4" name="Oval 223"/>
            <p:cNvSpPr>
              <a:spLocks noChangeAspect="1" noChangeArrowheads="1"/>
            </p:cNvSpPr>
            <p:nvPr userDrawn="1"/>
          </p:nvSpPr>
          <p:spPr bwMode="auto">
            <a:xfrm>
              <a:off x="106935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5" name="Oval 224"/>
            <p:cNvSpPr>
              <a:spLocks noChangeAspect="1" noChangeArrowheads="1"/>
            </p:cNvSpPr>
            <p:nvPr userDrawn="1"/>
          </p:nvSpPr>
          <p:spPr bwMode="auto">
            <a:xfrm>
              <a:off x="118092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6" name="Oval 225"/>
            <p:cNvSpPr>
              <a:spLocks noChangeAspect="1" noChangeArrowheads="1"/>
            </p:cNvSpPr>
            <p:nvPr userDrawn="1"/>
          </p:nvSpPr>
          <p:spPr bwMode="auto">
            <a:xfrm>
              <a:off x="12940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7" name="Oval 226"/>
            <p:cNvSpPr>
              <a:spLocks noChangeAspect="1" noChangeArrowheads="1"/>
            </p:cNvSpPr>
            <p:nvPr userDrawn="1"/>
          </p:nvSpPr>
          <p:spPr bwMode="auto">
            <a:xfrm>
              <a:off x="140558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8" name="Oval 227"/>
            <p:cNvSpPr>
              <a:spLocks noChangeAspect="1" noChangeArrowheads="1"/>
            </p:cNvSpPr>
            <p:nvPr userDrawn="1"/>
          </p:nvSpPr>
          <p:spPr bwMode="auto">
            <a:xfrm>
              <a:off x="151867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59" name="Oval 228"/>
            <p:cNvSpPr>
              <a:spLocks noChangeAspect="1" noChangeArrowheads="1"/>
            </p:cNvSpPr>
            <p:nvPr userDrawn="1"/>
          </p:nvSpPr>
          <p:spPr bwMode="auto">
            <a:xfrm>
              <a:off x="163024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0" name="Oval 229"/>
            <p:cNvSpPr>
              <a:spLocks noChangeAspect="1" noChangeArrowheads="1"/>
            </p:cNvSpPr>
            <p:nvPr userDrawn="1"/>
          </p:nvSpPr>
          <p:spPr bwMode="auto">
            <a:xfrm>
              <a:off x="174333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1" name="Oval 230"/>
            <p:cNvSpPr>
              <a:spLocks noChangeAspect="1" noChangeArrowheads="1"/>
            </p:cNvSpPr>
            <p:nvPr userDrawn="1"/>
          </p:nvSpPr>
          <p:spPr bwMode="auto">
            <a:xfrm>
              <a:off x="185490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2" name="Oval 231"/>
            <p:cNvSpPr>
              <a:spLocks noChangeAspect="1" noChangeArrowheads="1"/>
            </p:cNvSpPr>
            <p:nvPr userDrawn="1"/>
          </p:nvSpPr>
          <p:spPr bwMode="auto">
            <a:xfrm>
              <a:off x="19679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3" name="Oval 232"/>
            <p:cNvSpPr>
              <a:spLocks noChangeAspect="1" noChangeArrowheads="1"/>
            </p:cNvSpPr>
            <p:nvPr userDrawn="1"/>
          </p:nvSpPr>
          <p:spPr bwMode="auto">
            <a:xfrm>
              <a:off x="207956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4" name="Oval 233"/>
            <p:cNvSpPr>
              <a:spLocks noChangeAspect="1" noChangeArrowheads="1"/>
            </p:cNvSpPr>
            <p:nvPr userDrawn="1"/>
          </p:nvSpPr>
          <p:spPr bwMode="auto">
            <a:xfrm>
              <a:off x="219265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5" name="Oval 234"/>
            <p:cNvSpPr>
              <a:spLocks noChangeAspect="1" noChangeArrowheads="1"/>
            </p:cNvSpPr>
            <p:nvPr userDrawn="1"/>
          </p:nvSpPr>
          <p:spPr bwMode="auto">
            <a:xfrm>
              <a:off x="2304226"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6" name="Oval 235"/>
            <p:cNvSpPr>
              <a:spLocks noChangeAspect="1" noChangeArrowheads="1"/>
            </p:cNvSpPr>
            <p:nvPr userDrawn="1"/>
          </p:nvSpPr>
          <p:spPr bwMode="auto">
            <a:xfrm>
              <a:off x="2528886"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7" name="Oval 236"/>
            <p:cNvSpPr>
              <a:spLocks noChangeAspect="1" noChangeArrowheads="1"/>
            </p:cNvSpPr>
            <p:nvPr userDrawn="1"/>
          </p:nvSpPr>
          <p:spPr bwMode="auto">
            <a:xfrm>
              <a:off x="264196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8" name="Oval 237"/>
            <p:cNvSpPr>
              <a:spLocks noChangeAspect="1" noChangeArrowheads="1"/>
            </p:cNvSpPr>
            <p:nvPr userDrawn="1"/>
          </p:nvSpPr>
          <p:spPr bwMode="auto">
            <a:xfrm>
              <a:off x="275354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69" name="Oval 238"/>
            <p:cNvSpPr>
              <a:spLocks noChangeAspect="1" noChangeArrowheads="1"/>
            </p:cNvSpPr>
            <p:nvPr userDrawn="1"/>
          </p:nvSpPr>
          <p:spPr bwMode="auto">
            <a:xfrm>
              <a:off x="320437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0" name="Oval 239"/>
            <p:cNvSpPr>
              <a:spLocks noChangeAspect="1" noChangeArrowheads="1"/>
            </p:cNvSpPr>
            <p:nvPr userDrawn="1"/>
          </p:nvSpPr>
          <p:spPr bwMode="auto">
            <a:xfrm>
              <a:off x="331594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1" name="Oval 240"/>
            <p:cNvSpPr>
              <a:spLocks noChangeAspect="1" noChangeArrowheads="1"/>
            </p:cNvSpPr>
            <p:nvPr userDrawn="1"/>
          </p:nvSpPr>
          <p:spPr bwMode="auto">
            <a:xfrm>
              <a:off x="342903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2" name="Oval 241"/>
            <p:cNvSpPr>
              <a:spLocks noChangeAspect="1" noChangeArrowheads="1"/>
            </p:cNvSpPr>
            <p:nvPr userDrawn="1"/>
          </p:nvSpPr>
          <p:spPr bwMode="auto">
            <a:xfrm>
              <a:off x="387835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3" name="Oval 242"/>
            <p:cNvSpPr>
              <a:spLocks noChangeAspect="1" noChangeArrowheads="1"/>
            </p:cNvSpPr>
            <p:nvPr userDrawn="1"/>
          </p:nvSpPr>
          <p:spPr bwMode="auto">
            <a:xfrm>
              <a:off x="466390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4" name="Oval 243"/>
            <p:cNvSpPr>
              <a:spLocks noChangeAspect="1" noChangeArrowheads="1"/>
            </p:cNvSpPr>
            <p:nvPr userDrawn="1"/>
          </p:nvSpPr>
          <p:spPr bwMode="auto">
            <a:xfrm>
              <a:off x="4776992"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5" name="Oval 244"/>
            <p:cNvSpPr>
              <a:spLocks noChangeAspect="1" noChangeArrowheads="1"/>
            </p:cNvSpPr>
            <p:nvPr userDrawn="1"/>
          </p:nvSpPr>
          <p:spPr bwMode="auto">
            <a:xfrm>
              <a:off x="4888568"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6" name="Oval 245"/>
            <p:cNvSpPr>
              <a:spLocks noChangeAspect="1" noChangeArrowheads="1"/>
            </p:cNvSpPr>
            <p:nvPr userDrawn="1"/>
          </p:nvSpPr>
          <p:spPr bwMode="auto">
            <a:xfrm>
              <a:off x="500165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7" name="Oval 246"/>
            <p:cNvSpPr>
              <a:spLocks noChangeAspect="1" noChangeArrowheads="1"/>
            </p:cNvSpPr>
            <p:nvPr userDrawn="1"/>
          </p:nvSpPr>
          <p:spPr bwMode="auto">
            <a:xfrm>
              <a:off x="511322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8" name="Oval 247"/>
            <p:cNvSpPr>
              <a:spLocks noChangeAspect="1" noChangeArrowheads="1"/>
            </p:cNvSpPr>
            <p:nvPr userDrawn="1"/>
          </p:nvSpPr>
          <p:spPr bwMode="auto">
            <a:xfrm>
              <a:off x="522631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79" name="Oval 248"/>
            <p:cNvSpPr>
              <a:spLocks noChangeAspect="1" noChangeArrowheads="1"/>
            </p:cNvSpPr>
            <p:nvPr userDrawn="1"/>
          </p:nvSpPr>
          <p:spPr bwMode="auto">
            <a:xfrm>
              <a:off x="533788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0" name="Oval 249"/>
            <p:cNvSpPr>
              <a:spLocks noChangeAspect="1" noChangeArrowheads="1"/>
            </p:cNvSpPr>
            <p:nvPr userDrawn="1"/>
          </p:nvSpPr>
          <p:spPr bwMode="auto">
            <a:xfrm>
              <a:off x="5450972"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1" name="Oval 250"/>
            <p:cNvSpPr>
              <a:spLocks noChangeAspect="1" noChangeArrowheads="1"/>
            </p:cNvSpPr>
            <p:nvPr userDrawn="1"/>
          </p:nvSpPr>
          <p:spPr bwMode="auto">
            <a:xfrm>
              <a:off x="5562548"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2" name="Oval 251"/>
            <p:cNvSpPr>
              <a:spLocks noChangeAspect="1" noChangeArrowheads="1"/>
            </p:cNvSpPr>
            <p:nvPr userDrawn="1"/>
          </p:nvSpPr>
          <p:spPr bwMode="auto">
            <a:xfrm>
              <a:off x="567563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3" name="Oval 252"/>
            <p:cNvSpPr>
              <a:spLocks noChangeAspect="1" noChangeArrowheads="1"/>
            </p:cNvSpPr>
            <p:nvPr userDrawn="1"/>
          </p:nvSpPr>
          <p:spPr bwMode="auto">
            <a:xfrm>
              <a:off x="578720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4" name="Oval 253"/>
            <p:cNvSpPr>
              <a:spLocks noChangeAspect="1" noChangeArrowheads="1"/>
            </p:cNvSpPr>
            <p:nvPr userDrawn="1"/>
          </p:nvSpPr>
          <p:spPr bwMode="auto">
            <a:xfrm>
              <a:off x="590029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5" name="Oval 254"/>
            <p:cNvSpPr>
              <a:spLocks noChangeAspect="1" noChangeArrowheads="1"/>
            </p:cNvSpPr>
            <p:nvPr userDrawn="1"/>
          </p:nvSpPr>
          <p:spPr bwMode="auto">
            <a:xfrm>
              <a:off x="6013375"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6" name="Oval 255"/>
            <p:cNvSpPr>
              <a:spLocks noChangeAspect="1" noChangeArrowheads="1"/>
            </p:cNvSpPr>
            <p:nvPr userDrawn="1"/>
          </p:nvSpPr>
          <p:spPr bwMode="auto">
            <a:xfrm>
              <a:off x="6124951"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7" name="Oval 256"/>
            <p:cNvSpPr>
              <a:spLocks noChangeAspect="1" noChangeArrowheads="1"/>
            </p:cNvSpPr>
            <p:nvPr userDrawn="1"/>
          </p:nvSpPr>
          <p:spPr bwMode="auto">
            <a:xfrm>
              <a:off x="623803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8" name="Oval 257"/>
            <p:cNvSpPr>
              <a:spLocks noChangeAspect="1" noChangeArrowheads="1"/>
            </p:cNvSpPr>
            <p:nvPr userDrawn="1"/>
          </p:nvSpPr>
          <p:spPr bwMode="auto">
            <a:xfrm>
              <a:off x="634961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89" name="Oval 258"/>
            <p:cNvSpPr>
              <a:spLocks noChangeAspect="1" noChangeArrowheads="1"/>
            </p:cNvSpPr>
            <p:nvPr userDrawn="1"/>
          </p:nvSpPr>
          <p:spPr bwMode="auto">
            <a:xfrm>
              <a:off x="646269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0" name="Oval 259"/>
            <p:cNvSpPr>
              <a:spLocks noChangeAspect="1" noChangeArrowheads="1"/>
            </p:cNvSpPr>
            <p:nvPr userDrawn="1"/>
          </p:nvSpPr>
          <p:spPr bwMode="auto">
            <a:xfrm>
              <a:off x="657427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1" name="Oval 260"/>
            <p:cNvSpPr>
              <a:spLocks noChangeAspect="1" noChangeArrowheads="1"/>
            </p:cNvSpPr>
            <p:nvPr userDrawn="1"/>
          </p:nvSpPr>
          <p:spPr bwMode="auto">
            <a:xfrm>
              <a:off x="6687355"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2" name="Oval 261"/>
            <p:cNvSpPr>
              <a:spLocks noChangeAspect="1" noChangeArrowheads="1"/>
            </p:cNvSpPr>
            <p:nvPr userDrawn="1"/>
          </p:nvSpPr>
          <p:spPr bwMode="auto">
            <a:xfrm>
              <a:off x="67989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3" name="Oval 262"/>
            <p:cNvSpPr>
              <a:spLocks noChangeAspect="1" noChangeArrowheads="1"/>
            </p:cNvSpPr>
            <p:nvPr userDrawn="1"/>
          </p:nvSpPr>
          <p:spPr bwMode="auto">
            <a:xfrm>
              <a:off x="691201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4" name="Oval 263"/>
            <p:cNvSpPr>
              <a:spLocks noChangeAspect="1" noChangeArrowheads="1"/>
            </p:cNvSpPr>
            <p:nvPr userDrawn="1"/>
          </p:nvSpPr>
          <p:spPr bwMode="auto">
            <a:xfrm>
              <a:off x="702359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5" name="Oval 264"/>
            <p:cNvSpPr>
              <a:spLocks noChangeAspect="1" noChangeArrowheads="1"/>
            </p:cNvSpPr>
            <p:nvPr userDrawn="1"/>
          </p:nvSpPr>
          <p:spPr bwMode="auto">
            <a:xfrm>
              <a:off x="713667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6" name="Oval 265"/>
            <p:cNvSpPr>
              <a:spLocks noChangeAspect="1" noChangeArrowheads="1"/>
            </p:cNvSpPr>
            <p:nvPr userDrawn="1"/>
          </p:nvSpPr>
          <p:spPr bwMode="auto">
            <a:xfrm>
              <a:off x="724825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7" name="Oval 266"/>
            <p:cNvSpPr>
              <a:spLocks noChangeAspect="1" noChangeArrowheads="1"/>
            </p:cNvSpPr>
            <p:nvPr userDrawn="1"/>
          </p:nvSpPr>
          <p:spPr bwMode="auto">
            <a:xfrm>
              <a:off x="7361334"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8" name="Oval 267"/>
            <p:cNvSpPr>
              <a:spLocks noChangeAspect="1" noChangeArrowheads="1"/>
            </p:cNvSpPr>
            <p:nvPr userDrawn="1"/>
          </p:nvSpPr>
          <p:spPr bwMode="auto">
            <a:xfrm>
              <a:off x="7472910"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499" name="Oval 268"/>
            <p:cNvSpPr>
              <a:spLocks noChangeAspect="1" noChangeArrowheads="1"/>
            </p:cNvSpPr>
            <p:nvPr userDrawn="1"/>
          </p:nvSpPr>
          <p:spPr bwMode="auto">
            <a:xfrm>
              <a:off x="758599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0" name="Oval 269"/>
            <p:cNvSpPr>
              <a:spLocks noChangeAspect="1" noChangeArrowheads="1"/>
            </p:cNvSpPr>
            <p:nvPr userDrawn="1"/>
          </p:nvSpPr>
          <p:spPr bwMode="auto">
            <a:xfrm>
              <a:off x="769757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1" name="Oval 270"/>
            <p:cNvSpPr>
              <a:spLocks noChangeAspect="1" noChangeArrowheads="1"/>
            </p:cNvSpPr>
            <p:nvPr userDrawn="1"/>
          </p:nvSpPr>
          <p:spPr bwMode="auto">
            <a:xfrm>
              <a:off x="781065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2" name="Oval 271"/>
            <p:cNvSpPr>
              <a:spLocks noChangeAspect="1" noChangeArrowheads="1"/>
            </p:cNvSpPr>
            <p:nvPr userDrawn="1"/>
          </p:nvSpPr>
          <p:spPr bwMode="auto">
            <a:xfrm>
              <a:off x="792222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3" name="Oval 272"/>
            <p:cNvSpPr>
              <a:spLocks noChangeAspect="1" noChangeArrowheads="1"/>
            </p:cNvSpPr>
            <p:nvPr userDrawn="1"/>
          </p:nvSpPr>
          <p:spPr bwMode="auto">
            <a:xfrm>
              <a:off x="8035314"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4" name="Oval 273"/>
            <p:cNvSpPr>
              <a:spLocks noChangeAspect="1" noChangeArrowheads="1"/>
            </p:cNvSpPr>
            <p:nvPr userDrawn="1"/>
          </p:nvSpPr>
          <p:spPr bwMode="auto">
            <a:xfrm>
              <a:off x="8146890"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5" name="Oval 274"/>
            <p:cNvSpPr>
              <a:spLocks noChangeAspect="1" noChangeArrowheads="1"/>
            </p:cNvSpPr>
            <p:nvPr userDrawn="1"/>
          </p:nvSpPr>
          <p:spPr bwMode="auto">
            <a:xfrm>
              <a:off x="825997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6" name="Oval 275"/>
            <p:cNvSpPr>
              <a:spLocks noChangeAspect="1" noChangeArrowheads="1"/>
            </p:cNvSpPr>
            <p:nvPr userDrawn="1"/>
          </p:nvSpPr>
          <p:spPr bwMode="auto">
            <a:xfrm>
              <a:off x="8371549"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7" name="Oval 276"/>
            <p:cNvSpPr>
              <a:spLocks noChangeAspect="1" noChangeArrowheads="1"/>
            </p:cNvSpPr>
            <p:nvPr userDrawn="1"/>
          </p:nvSpPr>
          <p:spPr bwMode="auto">
            <a:xfrm>
              <a:off x="8484633"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8" name="Oval 277"/>
            <p:cNvSpPr>
              <a:spLocks noChangeAspect="1" noChangeArrowheads="1"/>
            </p:cNvSpPr>
            <p:nvPr userDrawn="1"/>
          </p:nvSpPr>
          <p:spPr bwMode="auto">
            <a:xfrm>
              <a:off x="8596209"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09" name="Oval 278"/>
            <p:cNvSpPr>
              <a:spLocks noChangeAspect="1" noChangeArrowheads="1"/>
            </p:cNvSpPr>
            <p:nvPr userDrawn="1"/>
          </p:nvSpPr>
          <p:spPr bwMode="auto">
            <a:xfrm>
              <a:off x="8709293"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0" name="Oval 279"/>
            <p:cNvSpPr>
              <a:spLocks noChangeAspect="1" noChangeArrowheads="1"/>
            </p:cNvSpPr>
            <p:nvPr userDrawn="1"/>
          </p:nvSpPr>
          <p:spPr bwMode="auto">
            <a:xfrm>
              <a:off x="506947" y="186644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1" name="Oval 280"/>
            <p:cNvSpPr>
              <a:spLocks noChangeAspect="1" noChangeArrowheads="1"/>
            </p:cNvSpPr>
            <p:nvPr userDrawn="1"/>
          </p:nvSpPr>
          <p:spPr bwMode="auto">
            <a:xfrm>
              <a:off x="620031"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2" name="Oval 281"/>
            <p:cNvSpPr>
              <a:spLocks noChangeAspect="1" noChangeArrowheads="1"/>
            </p:cNvSpPr>
            <p:nvPr userDrawn="1"/>
          </p:nvSpPr>
          <p:spPr bwMode="auto">
            <a:xfrm>
              <a:off x="731607" y="186644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3" name="Oval 282"/>
            <p:cNvSpPr>
              <a:spLocks noChangeAspect="1" noChangeArrowheads="1"/>
            </p:cNvSpPr>
            <p:nvPr userDrawn="1"/>
          </p:nvSpPr>
          <p:spPr bwMode="auto">
            <a:xfrm>
              <a:off x="84469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4" name="Oval 283"/>
            <p:cNvSpPr>
              <a:spLocks noChangeAspect="1" noChangeArrowheads="1"/>
            </p:cNvSpPr>
            <p:nvPr userDrawn="1"/>
          </p:nvSpPr>
          <p:spPr bwMode="auto">
            <a:xfrm>
              <a:off x="95626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5" name="Oval 284"/>
            <p:cNvSpPr>
              <a:spLocks noChangeAspect="1" noChangeArrowheads="1"/>
            </p:cNvSpPr>
            <p:nvPr userDrawn="1"/>
          </p:nvSpPr>
          <p:spPr bwMode="auto">
            <a:xfrm>
              <a:off x="106935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6" name="Oval 285"/>
            <p:cNvSpPr>
              <a:spLocks noChangeAspect="1" noChangeArrowheads="1"/>
            </p:cNvSpPr>
            <p:nvPr userDrawn="1"/>
          </p:nvSpPr>
          <p:spPr bwMode="auto">
            <a:xfrm>
              <a:off x="118092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7" name="Oval 286"/>
            <p:cNvSpPr>
              <a:spLocks noChangeAspect="1" noChangeArrowheads="1"/>
            </p:cNvSpPr>
            <p:nvPr userDrawn="1"/>
          </p:nvSpPr>
          <p:spPr bwMode="auto">
            <a:xfrm>
              <a:off x="12940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8" name="Oval 287"/>
            <p:cNvSpPr>
              <a:spLocks noChangeAspect="1" noChangeArrowheads="1"/>
            </p:cNvSpPr>
            <p:nvPr userDrawn="1"/>
          </p:nvSpPr>
          <p:spPr bwMode="auto">
            <a:xfrm>
              <a:off x="140558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19" name="Oval 288"/>
            <p:cNvSpPr>
              <a:spLocks noChangeAspect="1" noChangeArrowheads="1"/>
            </p:cNvSpPr>
            <p:nvPr userDrawn="1"/>
          </p:nvSpPr>
          <p:spPr bwMode="auto">
            <a:xfrm>
              <a:off x="151867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0" name="Oval 289"/>
            <p:cNvSpPr>
              <a:spLocks noChangeAspect="1" noChangeArrowheads="1"/>
            </p:cNvSpPr>
            <p:nvPr userDrawn="1"/>
          </p:nvSpPr>
          <p:spPr bwMode="auto">
            <a:xfrm>
              <a:off x="163024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1" name="Oval 290"/>
            <p:cNvSpPr>
              <a:spLocks noChangeAspect="1" noChangeArrowheads="1"/>
            </p:cNvSpPr>
            <p:nvPr userDrawn="1"/>
          </p:nvSpPr>
          <p:spPr bwMode="auto">
            <a:xfrm>
              <a:off x="174333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2" name="Oval 291"/>
            <p:cNvSpPr>
              <a:spLocks noChangeAspect="1" noChangeArrowheads="1"/>
            </p:cNvSpPr>
            <p:nvPr userDrawn="1"/>
          </p:nvSpPr>
          <p:spPr bwMode="auto">
            <a:xfrm>
              <a:off x="185490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3" name="Oval 292"/>
            <p:cNvSpPr>
              <a:spLocks noChangeAspect="1" noChangeArrowheads="1"/>
            </p:cNvSpPr>
            <p:nvPr userDrawn="1"/>
          </p:nvSpPr>
          <p:spPr bwMode="auto">
            <a:xfrm>
              <a:off x="19679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4" name="Oval 293"/>
            <p:cNvSpPr>
              <a:spLocks noChangeAspect="1" noChangeArrowheads="1"/>
            </p:cNvSpPr>
            <p:nvPr userDrawn="1"/>
          </p:nvSpPr>
          <p:spPr bwMode="auto">
            <a:xfrm>
              <a:off x="2079566"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5" name="Oval 294"/>
            <p:cNvSpPr>
              <a:spLocks noChangeAspect="1" noChangeArrowheads="1"/>
            </p:cNvSpPr>
            <p:nvPr userDrawn="1"/>
          </p:nvSpPr>
          <p:spPr bwMode="auto">
            <a:xfrm>
              <a:off x="219265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6" name="Oval 295"/>
            <p:cNvSpPr>
              <a:spLocks noChangeAspect="1" noChangeArrowheads="1"/>
            </p:cNvSpPr>
            <p:nvPr userDrawn="1"/>
          </p:nvSpPr>
          <p:spPr bwMode="auto">
            <a:xfrm>
              <a:off x="2304226"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7" name="Oval 296"/>
            <p:cNvSpPr>
              <a:spLocks noChangeAspect="1" noChangeArrowheads="1"/>
            </p:cNvSpPr>
            <p:nvPr userDrawn="1"/>
          </p:nvSpPr>
          <p:spPr bwMode="auto">
            <a:xfrm>
              <a:off x="264196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8" name="Oval 297"/>
            <p:cNvSpPr>
              <a:spLocks noChangeAspect="1" noChangeArrowheads="1"/>
            </p:cNvSpPr>
            <p:nvPr userDrawn="1"/>
          </p:nvSpPr>
          <p:spPr bwMode="auto">
            <a:xfrm>
              <a:off x="275354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29" name="Oval 298"/>
            <p:cNvSpPr>
              <a:spLocks noChangeAspect="1" noChangeArrowheads="1"/>
            </p:cNvSpPr>
            <p:nvPr userDrawn="1"/>
          </p:nvSpPr>
          <p:spPr bwMode="auto">
            <a:xfrm>
              <a:off x="320437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0" name="Oval 299"/>
            <p:cNvSpPr>
              <a:spLocks noChangeAspect="1" noChangeArrowheads="1"/>
            </p:cNvSpPr>
            <p:nvPr userDrawn="1"/>
          </p:nvSpPr>
          <p:spPr bwMode="auto">
            <a:xfrm>
              <a:off x="331594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1" name="Oval 300"/>
            <p:cNvSpPr>
              <a:spLocks noChangeAspect="1" noChangeArrowheads="1"/>
            </p:cNvSpPr>
            <p:nvPr userDrawn="1"/>
          </p:nvSpPr>
          <p:spPr bwMode="auto">
            <a:xfrm>
              <a:off x="387835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2" name="Oval 301"/>
            <p:cNvSpPr>
              <a:spLocks noChangeAspect="1" noChangeArrowheads="1"/>
            </p:cNvSpPr>
            <p:nvPr userDrawn="1"/>
          </p:nvSpPr>
          <p:spPr bwMode="auto">
            <a:xfrm>
              <a:off x="398992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3" name="Oval 302"/>
            <p:cNvSpPr>
              <a:spLocks noChangeAspect="1" noChangeArrowheads="1"/>
            </p:cNvSpPr>
            <p:nvPr userDrawn="1"/>
          </p:nvSpPr>
          <p:spPr bwMode="auto">
            <a:xfrm>
              <a:off x="455233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4" name="Oval 303"/>
            <p:cNvSpPr>
              <a:spLocks noChangeAspect="1" noChangeArrowheads="1"/>
            </p:cNvSpPr>
            <p:nvPr userDrawn="1"/>
          </p:nvSpPr>
          <p:spPr bwMode="auto">
            <a:xfrm>
              <a:off x="466390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5" name="Oval 304"/>
            <p:cNvSpPr>
              <a:spLocks noChangeAspect="1" noChangeArrowheads="1"/>
            </p:cNvSpPr>
            <p:nvPr userDrawn="1"/>
          </p:nvSpPr>
          <p:spPr bwMode="auto">
            <a:xfrm>
              <a:off x="4776992"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6" name="Oval 305"/>
            <p:cNvSpPr>
              <a:spLocks noChangeAspect="1" noChangeArrowheads="1"/>
            </p:cNvSpPr>
            <p:nvPr userDrawn="1"/>
          </p:nvSpPr>
          <p:spPr bwMode="auto">
            <a:xfrm>
              <a:off x="4888568"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7" name="Oval 306"/>
            <p:cNvSpPr>
              <a:spLocks noChangeAspect="1" noChangeArrowheads="1"/>
            </p:cNvSpPr>
            <p:nvPr userDrawn="1"/>
          </p:nvSpPr>
          <p:spPr bwMode="auto">
            <a:xfrm>
              <a:off x="500165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8" name="Oval 307"/>
            <p:cNvSpPr>
              <a:spLocks noChangeAspect="1" noChangeArrowheads="1"/>
            </p:cNvSpPr>
            <p:nvPr userDrawn="1"/>
          </p:nvSpPr>
          <p:spPr bwMode="auto">
            <a:xfrm>
              <a:off x="511322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39" name="Oval 308"/>
            <p:cNvSpPr>
              <a:spLocks noChangeAspect="1" noChangeArrowheads="1"/>
            </p:cNvSpPr>
            <p:nvPr userDrawn="1"/>
          </p:nvSpPr>
          <p:spPr bwMode="auto">
            <a:xfrm>
              <a:off x="522631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0" name="Oval 309"/>
            <p:cNvSpPr>
              <a:spLocks noChangeAspect="1" noChangeArrowheads="1"/>
            </p:cNvSpPr>
            <p:nvPr userDrawn="1"/>
          </p:nvSpPr>
          <p:spPr bwMode="auto">
            <a:xfrm>
              <a:off x="533788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1" name="Oval 310"/>
            <p:cNvSpPr>
              <a:spLocks noChangeAspect="1" noChangeArrowheads="1"/>
            </p:cNvSpPr>
            <p:nvPr userDrawn="1"/>
          </p:nvSpPr>
          <p:spPr bwMode="auto">
            <a:xfrm>
              <a:off x="5450972"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2" name="Oval 311"/>
            <p:cNvSpPr>
              <a:spLocks noChangeAspect="1" noChangeArrowheads="1"/>
            </p:cNvSpPr>
            <p:nvPr userDrawn="1"/>
          </p:nvSpPr>
          <p:spPr bwMode="auto">
            <a:xfrm>
              <a:off x="5562548"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3" name="Oval 312"/>
            <p:cNvSpPr>
              <a:spLocks noChangeAspect="1" noChangeArrowheads="1"/>
            </p:cNvSpPr>
            <p:nvPr userDrawn="1"/>
          </p:nvSpPr>
          <p:spPr bwMode="auto">
            <a:xfrm>
              <a:off x="567563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4" name="Oval 313"/>
            <p:cNvSpPr>
              <a:spLocks noChangeAspect="1" noChangeArrowheads="1"/>
            </p:cNvSpPr>
            <p:nvPr userDrawn="1"/>
          </p:nvSpPr>
          <p:spPr bwMode="auto">
            <a:xfrm>
              <a:off x="578720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5" name="Oval 314"/>
            <p:cNvSpPr>
              <a:spLocks noChangeAspect="1" noChangeArrowheads="1"/>
            </p:cNvSpPr>
            <p:nvPr userDrawn="1"/>
          </p:nvSpPr>
          <p:spPr bwMode="auto">
            <a:xfrm>
              <a:off x="590029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6" name="Oval 315"/>
            <p:cNvSpPr>
              <a:spLocks noChangeAspect="1" noChangeArrowheads="1"/>
            </p:cNvSpPr>
            <p:nvPr userDrawn="1"/>
          </p:nvSpPr>
          <p:spPr bwMode="auto">
            <a:xfrm>
              <a:off x="6013375"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7" name="Oval 316"/>
            <p:cNvSpPr>
              <a:spLocks noChangeAspect="1" noChangeArrowheads="1"/>
            </p:cNvSpPr>
            <p:nvPr userDrawn="1"/>
          </p:nvSpPr>
          <p:spPr bwMode="auto">
            <a:xfrm>
              <a:off x="612495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8" name="Oval 317"/>
            <p:cNvSpPr>
              <a:spLocks noChangeAspect="1" noChangeArrowheads="1"/>
            </p:cNvSpPr>
            <p:nvPr userDrawn="1"/>
          </p:nvSpPr>
          <p:spPr bwMode="auto">
            <a:xfrm>
              <a:off x="623803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49" name="Oval 318"/>
            <p:cNvSpPr>
              <a:spLocks noChangeAspect="1" noChangeArrowheads="1"/>
            </p:cNvSpPr>
            <p:nvPr userDrawn="1"/>
          </p:nvSpPr>
          <p:spPr bwMode="auto">
            <a:xfrm>
              <a:off x="634961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0" name="Oval 319"/>
            <p:cNvSpPr>
              <a:spLocks noChangeAspect="1" noChangeArrowheads="1"/>
            </p:cNvSpPr>
            <p:nvPr userDrawn="1"/>
          </p:nvSpPr>
          <p:spPr bwMode="auto">
            <a:xfrm>
              <a:off x="646269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1" name="Oval 320"/>
            <p:cNvSpPr>
              <a:spLocks noChangeAspect="1" noChangeArrowheads="1"/>
            </p:cNvSpPr>
            <p:nvPr userDrawn="1"/>
          </p:nvSpPr>
          <p:spPr bwMode="auto">
            <a:xfrm>
              <a:off x="657427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2" name="Oval 321"/>
            <p:cNvSpPr>
              <a:spLocks noChangeAspect="1" noChangeArrowheads="1"/>
            </p:cNvSpPr>
            <p:nvPr userDrawn="1"/>
          </p:nvSpPr>
          <p:spPr bwMode="auto">
            <a:xfrm>
              <a:off x="6687355"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3" name="Oval 322"/>
            <p:cNvSpPr>
              <a:spLocks noChangeAspect="1" noChangeArrowheads="1"/>
            </p:cNvSpPr>
            <p:nvPr userDrawn="1"/>
          </p:nvSpPr>
          <p:spPr bwMode="auto">
            <a:xfrm>
              <a:off x="67989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4" name="Oval 323"/>
            <p:cNvSpPr>
              <a:spLocks noChangeAspect="1" noChangeArrowheads="1"/>
            </p:cNvSpPr>
            <p:nvPr userDrawn="1"/>
          </p:nvSpPr>
          <p:spPr bwMode="auto">
            <a:xfrm>
              <a:off x="691201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5" name="Oval 324"/>
            <p:cNvSpPr>
              <a:spLocks noChangeAspect="1" noChangeArrowheads="1"/>
            </p:cNvSpPr>
            <p:nvPr userDrawn="1"/>
          </p:nvSpPr>
          <p:spPr bwMode="auto">
            <a:xfrm>
              <a:off x="702359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6" name="Oval 325"/>
            <p:cNvSpPr>
              <a:spLocks noChangeAspect="1" noChangeArrowheads="1"/>
            </p:cNvSpPr>
            <p:nvPr userDrawn="1"/>
          </p:nvSpPr>
          <p:spPr bwMode="auto">
            <a:xfrm>
              <a:off x="713667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7" name="Oval 326"/>
            <p:cNvSpPr>
              <a:spLocks noChangeAspect="1" noChangeArrowheads="1"/>
            </p:cNvSpPr>
            <p:nvPr userDrawn="1"/>
          </p:nvSpPr>
          <p:spPr bwMode="auto">
            <a:xfrm>
              <a:off x="724825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8" name="Oval 327"/>
            <p:cNvSpPr>
              <a:spLocks noChangeAspect="1" noChangeArrowheads="1"/>
            </p:cNvSpPr>
            <p:nvPr userDrawn="1"/>
          </p:nvSpPr>
          <p:spPr bwMode="auto">
            <a:xfrm>
              <a:off x="7361334"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59" name="Oval 328"/>
            <p:cNvSpPr>
              <a:spLocks noChangeAspect="1" noChangeArrowheads="1"/>
            </p:cNvSpPr>
            <p:nvPr userDrawn="1"/>
          </p:nvSpPr>
          <p:spPr bwMode="auto">
            <a:xfrm>
              <a:off x="7472910"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0" name="Oval 329"/>
            <p:cNvSpPr>
              <a:spLocks noChangeAspect="1" noChangeArrowheads="1"/>
            </p:cNvSpPr>
            <p:nvPr userDrawn="1"/>
          </p:nvSpPr>
          <p:spPr bwMode="auto">
            <a:xfrm>
              <a:off x="758599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1" name="Oval 330"/>
            <p:cNvSpPr>
              <a:spLocks noChangeAspect="1" noChangeArrowheads="1"/>
            </p:cNvSpPr>
            <p:nvPr userDrawn="1"/>
          </p:nvSpPr>
          <p:spPr bwMode="auto">
            <a:xfrm>
              <a:off x="769757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2" name="Oval 331"/>
            <p:cNvSpPr>
              <a:spLocks noChangeAspect="1" noChangeArrowheads="1"/>
            </p:cNvSpPr>
            <p:nvPr userDrawn="1"/>
          </p:nvSpPr>
          <p:spPr bwMode="auto">
            <a:xfrm>
              <a:off x="781065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3" name="Oval 332"/>
            <p:cNvSpPr>
              <a:spLocks noChangeAspect="1" noChangeArrowheads="1"/>
            </p:cNvSpPr>
            <p:nvPr userDrawn="1"/>
          </p:nvSpPr>
          <p:spPr bwMode="auto">
            <a:xfrm>
              <a:off x="792222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4" name="Oval 333"/>
            <p:cNvSpPr>
              <a:spLocks noChangeAspect="1" noChangeArrowheads="1"/>
            </p:cNvSpPr>
            <p:nvPr userDrawn="1"/>
          </p:nvSpPr>
          <p:spPr bwMode="auto">
            <a:xfrm>
              <a:off x="8035314"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5" name="Oval 334"/>
            <p:cNvSpPr>
              <a:spLocks noChangeAspect="1" noChangeArrowheads="1"/>
            </p:cNvSpPr>
            <p:nvPr userDrawn="1"/>
          </p:nvSpPr>
          <p:spPr bwMode="auto">
            <a:xfrm>
              <a:off x="8146890"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6" name="Oval 335"/>
            <p:cNvSpPr>
              <a:spLocks noChangeAspect="1" noChangeArrowheads="1"/>
            </p:cNvSpPr>
            <p:nvPr userDrawn="1"/>
          </p:nvSpPr>
          <p:spPr bwMode="auto">
            <a:xfrm>
              <a:off x="8259973"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7" name="Oval 336"/>
            <p:cNvSpPr>
              <a:spLocks noChangeAspect="1" noChangeArrowheads="1"/>
            </p:cNvSpPr>
            <p:nvPr userDrawn="1"/>
          </p:nvSpPr>
          <p:spPr bwMode="auto">
            <a:xfrm>
              <a:off x="8371549"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8" name="Oval 337"/>
            <p:cNvSpPr>
              <a:spLocks noChangeAspect="1" noChangeArrowheads="1"/>
            </p:cNvSpPr>
            <p:nvPr userDrawn="1"/>
          </p:nvSpPr>
          <p:spPr bwMode="auto">
            <a:xfrm>
              <a:off x="8484633"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69" name="Oval 338"/>
            <p:cNvSpPr>
              <a:spLocks noChangeAspect="1" noChangeArrowheads="1"/>
            </p:cNvSpPr>
            <p:nvPr userDrawn="1"/>
          </p:nvSpPr>
          <p:spPr bwMode="auto">
            <a:xfrm>
              <a:off x="395371"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0" name="Oval 339"/>
            <p:cNvSpPr>
              <a:spLocks noChangeAspect="1" noChangeArrowheads="1"/>
            </p:cNvSpPr>
            <p:nvPr userDrawn="1"/>
          </p:nvSpPr>
          <p:spPr bwMode="auto">
            <a:xfrm>
              <a:off x="506947" y="1970477"/>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1" name="Oval 340"/>
            <p:cNvSpPr>
              <a:spLocks noChangeAspect="1" noChangeArrowheads="1"/>
            </p:cNvSpPr>
            <p:nvPr userDrawn="1"/>
          </p:nvSpPr>
          <p:spPr bwMode="auto">
            <a:xfrm>
              <a:off x="620031"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2" name="Oval 341"/>
            <p:cNvSpPr>
              <a:spLocks noChangeAspect="1" noChangeArrowheads="1"/>
            </p:cNvSpPr>
            <p:nvPr userDrawn="1"/>
          </p:nvSpPr>
          <p:spPr bwMode="auto">
            <a:xfrm>
              <a:off x="731607"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3" name="Oval 342"/>
            <p:cNvSpPr>
              <a:spLocks noChangeAspect="1" noChangeArrowheads="1"/>
            </p:cNvSpPr>
            <p:nvPr userDrawn="1"/>
          </p:nvSpPr>
          <p:spPr bwMode="auto">
            <a:xfrm>
              <a:off x="84469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4" name="Oval 343"/>
            <p:cNvSpPr>
              <a:spLocks noChangeAspect="1" noChangeArrowheads="1"/>
            </p:cNvSpPr>
            <p:nvPr userDrawn="1"/>
          </p:nvSpPr>
          <p:spPr bwMode="auto">
            <a:xfrm>
              <a:off x="95626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5" name="Oval 344"/>
            <p:cNvSpPr>
              <a:spLocks noChangeAspect="1" noChangeArrowheads="1"/>
            </p:cNvSpPr>
            <p:nvPr userDrawn="1"/>
          </p:nvSpPr>
          <p:spPr bwMode="auto">
            <a:xfrm>
              <a:off x="106935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6" name="Oval 345"/>
            <p:cNvSpPr>
              <a:spLocks noChangeAspect="1" noChangeArrowheads="1"/>
            </p:cNvSpPr>
            <p:nvPr userDrawn="1"/>
          </p:nvSpPr>
          <p:spPr bwMode="auto">
            <a:xfrm>
              <a:off x="118092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7" name="Oval 346"/>
            <p:cNvSpPr>
              <a:spLocks noChangeAspect="1" noChangeArrowheads="1"/>
            </p:cNvSpPr>
            <p:nvPr userDrawn="1"/>
          </p:nvSpPr>
          <p:spPr bwMode="auto">
            <a:xfrm>
              <a:off x="12940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8" name="Oval 347"/>
            <p:cNvSpPr>
              <a:spLocks noChangeAspect="1" noChangeArrowheads="1"/>
            </p:cNvSpPr>
            <p:nvPr userDrawn="1"/>
          </p:nvSpPr>
          <p:spPr bwMode="auto">
            <a:xfrm>
              <a:off x="140558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79" name="Oval 348"/>
            <p:cNvSpPr>
              <a:spLocks noChangeAspect="1" noChangeArrowheads="1"/>
            </p:cNvSpPr>
            <p:nvPr userDrawn="1"/>
          </p:nvSpPr>
          <p:spPr bwMode="auto">
            <a:xfrm>
              <a:off x="151867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0" name="Oval 349"/>
            <p:cNvSpPr>
              <a:spLocks noChangeAspect="1" noChangeArrowheads="1"/>
            </p:cNvSpPr>
            <p:nvPr userDrawn="1"/>
          </p:nvSpPr>
          <p:spPr bwMode="auto">
            <a:xfrm>
              <a:off x="163024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1" name="Oval 350"/>
            <p:cNvSpPr>
              <a:spLocks noChangeAspect="1" noChangeArrowheads="1"/>
            </p:cNvSpPr>
            <p:nvPr userDrawn="1"/>
          </p:nvSpPr>
          <p:spPr bwMode="auto">
            <a:xfrm>
              <a:off x="174333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2" name="Oval 351"/>
            <p:cNvSpPr>
              <a:spLocks noChangeAspect="1" noChangeArrowheads="1"/>
            </p:cNvSpPr>
            <p:nvPr userDrawn="1"/>
          </p:nvSpPr>
          <p:spPr bwMode="auto">
            <a:xfrm>
              <a:off x="1854906"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3" name="Oval 352"/>
            <p:cNvSpPr>
              <a:spLocks noChangeAspect="1" noChangeArrowheads="1"/>
            </p:cNvSpPr>
            <p:nvPr userDrawn="1"/>
          </p:nvSpPr>
          <p:spPr bwMode="auto">
            <a:xfrm>
              <a:off x="19679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4" name="Oval 353"/>
            <p:cNvSpPr>
              <a:spLocks noChangeAspect="1" noChangeArrowheads="1"/>
            </p:cNvSpPr>
            <p:nvPr userDrawn="1"/>
          </p:nvSpPr>
          <p:spPr bwMode="auto">
            <a:xfrm>
              <a:off x="207956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5" name="Oval 354"/>
            <p:cNvSpPr>
              <a:spLocks noChangeAspect="1" noChangeArrowheads="1"/>
            </p:cNvSpPr>
            <p:nvPr userDrawn="1"/>
          </p:nvSpPr>
          <p:spPr bwMode="auto">
            <a:xfrm>
              <a:off x="2528886"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6" name="Oval 355"/>
            <p:cNvSpPr>
              <a:spLocks noChangeAspect="1" noChangeArrowheads="1"/>
            </p:cNvSpPr>
            <p:nvPr userDrawn="1"/>
          </p:nvSpPr>
          <p:spPr bwMode="auto">
            <a:xfrm>
              <a:off x="3315949"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7" name="Oval 356"/>
            <p:cNvSpPr>
              <a:spLocks noChangeAspect="1" noChangeArrowheads="1"/>
            </p:cNvSpPr>
            <p:nvPr userDrawn="1"/>
          </p:nvSpPr>
          <p:spPr bwMode="auto">
            <a:xfrm>
              <a:off x="3765269" y="1970477"/>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8" name="Oval 357"/>
            <p:cNvSpPr>
              <a:spLocks noChangeAspect="1" noChangeArrowheads="1"/>
            </p:cNvSpPr>
            <p:nvPr userDrawn="1"/>
          </p:nvSpPr>
          <p:spPr bwMode="auto">
            <a:xfrm>
              <a:off x="443924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89" name="Oval 358"/>
            <p:cNvSpPr>
              <a:spLocks noChangeAspect="1" noChangeArrowheads="1"/>
            </p:cNvSpPr>
            <p:nvPr userDrawn="1"/>
          </p:nvSpPr>
          <p:spPr bwMode="auto">
            <a:xfrm>
              <a:off x="455233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0" name="Oval 359"/>
            <p:cNvSpPr>
              <a:spLocks noChangeAspect="1" noChangeArrowheads="1"/>
            </p:cNvSpPr>
            <p:nvPr userDrawn="1"/>
          </p:nvSpPr>
          <p:spPr bwMode="auto">
            <a:xfrm>
              <a:off x="4663908" y="2074514"/>
              <a:ext cx="85943" cy="85943"/>
            </a:xfrm>
            <a:prstGeom prst="ellipse">
              <a:avLst/>
            </a:prstGeom>
            <a:grpFill/>
            <a:ln>
              <a:noFill/>
            </a:ln>
            <a:effectLst/>
          </p:spPr>
          <p:txBody>
            <a:bodyPr wrap="none" anchor="ctr"/>
            <a:lstStyle/>
            <a:p>
              <a:pPr defTabSz="1217904">
                <a:defRPr/>
              </a:pPr>
              <a:endParaRPr lang="en-US" sz="2398" kern="0" dirty="0">
                <a:solidFill>
                  <a:srgbClr val="292929"/>
                </a:solidFill>
              </a:endParaRPr>
            </a:p>
          </p:txBody>
        </p:sp>
        <p:sp>
          <p:nvSpPr>
            <p:cNvPr id="1591" name="Oval 360"/>
            <p:cNvSpPr>
              <a:spLocks noChangeAspect="1" noChangeArrowheads="1"/>
            </p:cNvSpPr>
            <p:nvPr userDrawn="1"/>
          </p:nvSpPr>
          <p:spPr bwMode="auto">
            <a:xfrm>
              <a:off x="4888568"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2" name="Oval 361"/>
            <p:cNvSpPr>
              <a:spLocks noChangeAspect="1" noChangeArrowheads="1"/>
            </p:cNvSpPr>
            <p:nvPr userDrawn="1"/>
          </p:nvSpPr>
          <p:spPr bwMode="auto">
            <a:xfrm>
              <a:off x="500165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3" name="Oval 362"/>
            <p:cNvSpPr>
              <a:spLocks noChangeAspect="1" noChangeArrowheads="1"/>
            </p:cNvSpPr>
            <p:nvPr userDrawn="1"/>
          </p:nvSpPr>
          <p:spPr bwMode="auto">
            <a:xfrm>
              <a:off x="511322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4" name="Oval 363"/>
            <p:cNvSpPr>
              <a:spLocks noChangeAspect="1" noChangeArrowheads="1"/>
            </p:cNvSpPr>
            <p:nvPr userDrawn="1"/>
          </p:nvSpPr>
          <p:spPr bwMode="auto">
            <a:xfrm>
              <a:off x="5226311" y="2074514"/>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595" name="Oval 364"/>
            <p:cNvSpPr>
              <a:spLocks noChangeAspect="1" noChangeArrowheads="1"/>
            </p:cNvSpPr>
            <p:nvPr userDrawn="1"/>
          </p:nvSpPr>
          <p:spPr bwMode="auto">
            <a:xfrm>
              <a:off x="533788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6" name="Oval 365"/>
            <p:cNvSpPr>
              <a:spLocks noChangeAspect="1" noChangeArrowheads="1"/>
            </p:cNvSpPr>
            <p:nvPr userDrawn="1"/>
          </p:nvSpPr>
          <p:spPr bwMode="auto">
            <a:xfrm>
              <a:off x="5450972"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7" name="Oval 366"/>
            <p:cNvSpPr>
              <a:spLocks noChangeAspect="1" noChangeArrowheads="1"/>
            </p:cNvSpPr>
            <p:nvPr userDrawn="1"/>
          </p:nvSpPr>
          <p:spPr bwMode="auto">
            <a:xfrm>
              <a:off x="5562548"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8" name="Oval 367"/>
            <p:cNvSpPr>
              <a:spLocks noChangeAspect="1" noChangeArrowheads="1"/>
            </p:cNvSpPr>
            <p:nvPr userDrawn="1"/>
          </p:nvSpPr>
          <p:spPr bwMode="auto">
            <a:xfrm>
              <a:off x="567563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599" name="Oval 368"/>
            <p:cNvSpPr>
              <a:spLocks noChangeAspect="1" noChangeArrowheads="1"/>
            </p:cNvSpPr>
            <p:nvPr userDrawn="1"/>
          </p:nvSpPr>
          <p:spPr bwMode="auto">
            <a:xfrm>
              <a:off x="578720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0" name="Oval 369"/>
            <p:cNvSpPr>
              <a:spLocks noChangeAspect="1" noChangeArrowheads="1"/>
            </p:cNvSpPr>
            <p:nvPr userDrawn="1"/>
          </p:nvSpPr>
          <p:spPr bwMode="auto">
            <a:xfrm>
              <a:off x="590029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1" name="Oval 370"/>
            <p:cNvSpPr>
              <a:spLocks noChangeAspect="1" noChangeArrowheads="1"/>
            </p:cNvSpPr>
            <p:nvPr userDrawn="1"/>
          </p:nvSpPr>
          <p:spPr bwMode="auto">
            <a:xfrm>
              <a:off x="6013375"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2" name="Oval 371"/>
            <p:cNvSpPr>
              <a:spLocks noChangeAspect="1" noChangeArrowheads="1"/>
            </p:cNvSpPr>
            <p:nvPr userDrawn="1"/>
          </p:nvSpPr>
          <p:spPr bwMode="auto">
            <a:xfrm>
              <a:off x="612495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3" name="Oval 372"/>
            <p:cNvSpPr>
              <a:spLocks noChangeAspect="1" noChangeArrowheads="1"/>
            </p:cNvSpPr>
            <p:nvPr userDrawn="1"/>
          </p:nvSpPr>
          <p:spPr bwMode="auto">
            <a:xfrm>
              <a:off x="623803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4" name="Oval 373"/>
            <p:cNvSpPr>
              <a:spLocks noChangeAspect="1" noChangeArrowheads="1"/>
            </p:cNvSpPr>
            <p:nvPr userDrawn="1"/>
          </p:nvSpPr>
          <p:spPr bwMode="auto">
            <a:xfrm>
              <a:off x="634961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5" name="Oval 374"/>
            <p:cNvSpPr>
              <a:spLocks noChangeAspect="1" noChangeArrowheads="1"/>
            </p:cNvSpPr>
            <p:nvPr userDrawn="1"/>
          </p:nvSpPr>
          <p:spPr bwMode="auto">
            <a:xfrm>
              <a:off x="646269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6" name="Oval 375"/>
            <p:cNvSpPr>
              <a:spLocks noChangeAspect="1" noChangeArrowheads="1"/>
            </p:cNvSpPr>
            <p:nvPr userDrawn="1"/>
          </p:nvSpPr>
          <p:spPr bwMode="auto">
            <a:xfrm>
              <a:off x="657427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7" name="Oval 376"/>
            <p:cNvSpPr>
              <a:spLocks noChangeAspect="1" noChangeArrowheads="1"/>
            </p:cNvSpPr>
            <p:nvPr userDrawn="1"/>
          </p:nvSpPr>
          <p:spPr bwMode="auto">
            <a:xfrm>
              <a:off x="6687355"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8" name="Oval 377"/>
            <p:cNvSpPr>
              <a:spLocks noChangeAspect="1" noChangeArrowheads="1"/>
            </p:cNvSpPr>
            <p:nvPr userDrawn="1"/>
          </p:nvSpPr>
          <p:spPr bwMode="auto">
            <a:xfrm>
              <a:off x="67989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09" name="Oval 378"/>
            <p:cNvSpPr>
              <a:spLocks noChangeAspect="1" noChangeArrowheads="1"/>
            </p:cNvSpPr>
            <p:nvPr userDrawn="1"/>
          </p:nvSpPr>
          <p:spPr bwMode="auto">
            <a:xfrm>
              <a:off x="691201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0" name="Oval 379"/>
            <p:cNvSpPr>
              <a:spLocks noChangeAspect="1" noChangeArrowheads="1"/>
            </p:cNvSpPr>
            <p:nvPr userDrawn="1"/>
          </p:nvSpPr>
          <p:spPr bwMode="auto">
            <a:xfrm>
              <a:off x="702359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1" name="Oval 380"/>
            <p:cNvSpPr>
              <a:spLocks noChangeAspect="1" noChangeArrowheads="1"/>
            </p:cNvSpPr>
            <p:nvPr userDrawn="1"/>
          </p:nvSpPr>
          <p:spPr bwMode="auto">
            <a:xfrm>
              <a:off x="713667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2" name="Oval 381"/>
            <p:cNvSpPr>
              <a:spLocks noChangeAspect="1" noChangeArrowheads="1"/>
            </p:cNvSpPr>
            <p:nvPr userDrawn="1"/>
          </p:nvSpPr>
          <p:spPr bwMode="auto">
            <a:xfrm>
              <a:off x="724825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3" name="Oval 382"/>
            <p:cNvSpPr>
              <a:spLocks noChangeAspect="1" noChangeArrowheads="1"/>
            </p:cNvSpPr>
            <p:nvPr userDrawn="1"/>
          </p:nvSpPr>
          <p:spPr bwMode="auto">
            <a:xfrm>
              <a:off x="7361334"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4" name="Oval 383"/>
            <p:cNvSpPr>
              <a:spLocks noChangeAspect="1" noChangeArrowheads="1"/>
            </p:cNvSpPr>
            <p:nvPr userDrawn="1"/>
          </p:nvSpPr>
          <p:spPr bwMode="auto">
            <a:xfrm>
              <a:off x="7472910"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5" name="Oval 384"/>
            <p:cNvSpPr>
              <a:spLocks noChangeAspect="1" noChangeArrowheads="1"/>
            </p:cNvSpPr>
            <p:nvPr userDrawn="1"/>
          </p:nvSpPr>
          <p:spPr bwMode="auto">
            <a:xfrm>
              <a:off x="758599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6" name="Oval 385"/>
            <p:cNvSpPr>
              <a:spLocks noChangeAspect="1" noChangeArrowheads="1"/>
            </p:cNvSpPr>
            <p:nvPr userDrawn="1"/>
          </p:nvSpPr>
          <p:spPr bwMode="auto">
            <a:xfrm>
              <a:off x="769757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7" name="Oval 386"/>
            <p:cNvSpPr>
              <a:spLocks noChangeAspect="1" noChangeArrowheads="1"/>
            </p:cNvSpPr>
            <p:nvPr userDrawn="1"/>
          </p:nvSpPr>
          <p:spPr bwMode="auto">
            <a:xfrm>
              <a:off x="781065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8" name="Oval 387"/>
            <p:cNvSpPr>
              <a:spLocks noChangeAspect="1" noChangeArrowheads="1"/>
            </p:cNvSpPr>
            <p:nvPr userDrawn="1"/>
          </p:nvSpPr>
          <p:spPr bwMode="auto">
            <a:xfrm>
              <a:off x="792222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19" name="Oval 388"/>
            <p:cNvSpPr>
              <a:spLocks noChangeAspect="1" noChangeArrowheads="1"/>
            </p:cNvSpPr>
            <p:nvPr userDrawn="1"/>
          </p:nvSpPr>
          <p:spPr bwMode="auto">
            <a:xfrm>
              <a:off x="8035314"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0" name="Oval 389"/>
            <p:cNvSpPr>
              <a:spLocks noChangeAspect="1" noChangeArrowheads="1"/>
            </p:cNvSpPr>
            <p:nvPr userDrawn="1"/>
          </p:nvSpPr>
          <p:spPr bwMode="auto">
            <a:xfrm>
              <a:off x="8146890"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1" name="Oval 390"/>
            <p:cNvSpPr>
              <a:spLocks noChangeAspect="1" noChangeArrowheads="1"/>
            </p:cNvSpPr>
            <p:nvPr userDrawn="1"/>
          </p:nvSpPr>
          <p:spPr bwMode="auto">
            <a:xfrm>
              <a:off x="8259973"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2" name="Oval 391"/>
            <p:cNvSpPr>
              <a:spLocks noChangeAspect="1" noChangeArrowheads="1"/>
            </p:cNvSpPr>
            <p:nvPr userDrawn="1"/>
          </p:nvSpPr>
          <p:spPr bwMode="auto">
            <a:xfrm>
              <a:off x="8371549"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3" name="Oval 392"/>
            <p:cNvSpPr>
              <a:spLocks noChangeAspect="1" noChangeArrowheads="1"/>
            </p:cNvSpPr>
            <p:nvPr userDrawn="1"/>
          </p:nvSpPr>
          <p:spPr bwMode="auto">
            <a:xfrm>
              <a:off x="395371"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4" name="Oval 393"/>
            <p:cNvSpPr>
              <a:spLocks noChangeAspect="1" noChangeArrowheads="1"/>
            </p:cNvSpPr>
            <p:nvPr userDrawn="1"/>
          </p:nvSpPr>
          <p:spPr bwMode="auto">
            <a:xfrm>
              <a:off x="506947" y="2074514"/>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5" name="Oval 394"/>
            <p:cNvSpPr>
              <a:spLocks noChangeAspect="1" noChangeArrowheads="1"/>
            </p:cNvSpPr>
            <p:nvPr userDrawn="1"/>
          </p:nvSpPr>
          <p:spPr bwMode="auto">
            <a:xfrm>
              <a:off x="620031"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6" name="Oval 395"/>
            <p:cNvSpPr>
              <a:spLocks noChangeAspect="1" noChangeArrowheads="1"/>
            </p:cNvSpPr>
            <p:nvPr userDrawn="1"/>
          </p:nvSpPr>
          <p:spPr bwMode="auto">
            <a:xfrm>
              <a:off x="731607" y="2074514"/>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7" name="Oval 396"/>
            <p:cNvSpPr>
              <a:spLocks noChangeAspect="1" noChangeArrowheads="1"/>
            </p:cNvSpPr>
            <p:nvPr userDrawn="1"/>
          </p:nvSpPr>
          <p:spPr bwMode="auto">
            <a:xfrm>
              <a:off x="118092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8" name="Oval 397"/>
            <p:cNvSpPr>
              <a:spLocks noChangeAspect="1" noChangeArrowheads="1"/>
            </p:cNvSpPr>
            <p:nvPr userDrawn="1"/>
          </p:nvSpPr>
          <p:spPr bwMode="auto">
            <a:xfrm>
              <a:off x="12940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29" name="Oval 398"/>
            <p:cNvSpPr>
              <a:spLocks noChangeAspect="1" noChangeArrowheads="1"/>
            </p:cNvSpPr>
            <p:nvPr userDrawn="1"/>
          </p:nvSpPr>
          <p:spPr bwMode="auto">
            <a:xfrm>
              <a:off x="140558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0" name="Oval 399"/>
            <p:cNvSpPr>
              <a:spLocks noChangeAspect="1" noChangeArrowheads="1"/>
            </p:cNvSpPr>
            <p:nvPr userDrawn="1"/>
          </p:nvSpPr>
          <p:spPr bwMode="auto">
            <a:xfrm>
              <a:off x="151867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1" name="Oval 400"/>
            <p:cNvSpPr>
              <a:spLocks noChangeAspect="1" noChangeArrowheads="1"/>
            </p:cNvSpPr>
            <p:nvPr userDrawn="1"/>
          </p:nvSpPr>
          <p:spPr bwMode="auto">
            <a:xfrm>
              <a:off x="163024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2" name="Oval 401"/>
            <p:cNvSpPr>
              <a:spLocks noChangeAspect="1" noChangeArrowheads="1"/>
            </p:cNvSpPr>
            <p:nvPr userDrawn="1"/>
          </p:nvSpPr>
          <p:spPr bwMode="auto">
            <a:xfrm>
              <a:off x="174333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3" name="Oval 402"/>
            <p:cNvSpPr>
              <a:spLocks noChangeAspect="1" noChangeArrowheads="1"/>
            </p:cNvSpPr>
            <p:nvPr userDrawn="1"/>
          </p:nvSpPr>
          <p:spPr bwMode="auto">
            <a:xfrm>
              <a:off x="1854906"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4" name="Oval 403"/>
            <p:cNvSpPr>
              <a:spLocks noChangeAspect="1" noChangeArrowheads="1"/>
            </p:cNvSpPr>
            <p:nvPr userDrawn="1"/>
          </p:nvSpPr>
          <p:spPr bwMode="auto">
            <a:xfrm>
              <a:off x="19679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5" name="Oval 404"/>
            <p:cNvSpPr>
              <a:spLocks noChangeAspect="1" noChangeArrowheads="1"/>
            </p:cNvSpPr>
            <p:nvPr userDrawn="1"/>
          </p:nvSpPr>
          <p:spPr bwMode="auto">
            <a:xfrm>
              <a:off x="207956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6" name="Oval 405"/>
            <p:cNvSpPr>
              <a:spLocks noChangeAspect="1" noChangeArrowheads="1"/>
            </p:cNvSpPr>
            <p:nvPr userDrawn="1"/>
          </p:nvSpPr>
          <p:spPr bwMode="auto">
            <a:xfrm>
              <a:off x="2528886"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7" name="Oval 406"/>
            <p:cNvSpPr>
              <a:spLocks noChangeAspect="1" noChangeArrowheads="1"/>
            </p:cNvSpPr>
            <p:nvPr userDrawn="1"/>
          </p:nvSpPr>
          <p:spPr bwMode="auto">
            <a:xfrm>
              <a:off x="2641969"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8" name="Oval 407"/>
            <p:cNvSpPr>
              <a:spLocks noChangeAspect="1" noChangeArrowheads="1"/>
            </p:cNvSpPr>
            <p:nvPr userDrawn="1"/>
          </p:nvSpPr>
          <p:spPr bwMode="auto">
            <a:xfrm>
              <a:off x="275354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39" name="Oval 408"/>
            <p:cNvSpPr>
              <a:spLocks noChangeAspect="1" noChangeArrowheads="1"/>
            </p:cNvSpPr>
            <p:nvPr userDrawn="1"/>
          </p:nvSpPr>
          <p:spPr bwMode="auto">
            <a:xfrm>
              <a:off x="4214589" y="2178551"/>
              <a:ext cx="85943" cy="85944"/>
            </a:xfrm>
            <a:prstGeom prst="ellipse">
              <a:avLst/>
            </a:prstGeom>
            <a:grpFill/>
            <a:ln>
              <a:noFill/>
            </a:ln>
            <a:effectLst/>
          </p:spPr>
          <p:txBody>
            <a:bodyPr wrap="none" anchor="ctr"/>
            <a:lstStyle/>
            <a:p>
              <a:pPr defTabSz="1217904">
                <a:defRPr/>
              </a:pPr>
              <a:endParaRPr lang="en-US" sz="2398" kern="0" dirty="0">
                <a:solidFill>
                  <a:srgbClr val="292929"/>
                </a:solidFill>
              </a:endParaRPr>
            </a:p>
          </p:txBody>
        </p:sp>
        <p:sp>
          <p:nvSpPr>
            <p:cNvPr id="1640" name="Oval 409"/>
            <p:cNvSpPr>
              <a:spLocks noChangeAspect="1" noChangeArrowheads="1"/>
            </p:cNvSpPr>
            <p:nvPr userDrawn="1"/>
          </p:nvSpPr>
          <p:spPr bwMode="auto">
            <a:xfrm>
              <a:off x="443924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1" name="Oval 410"/>
            <p:cNvSpPr>
              <a:spLocks noChangeAspect="1" noChangeArrowheads="1"/>
            </p:cNvSpPr>
            <p:nvPr userDrawn="1"/>
          </p:nvSpPr>
          <p:spPr bwMode="auto">
            <a:xfrm>
              <a:off x="455233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2" name="Oval 411"/>
            <p:cNvSpPr>
              <a:spLocks noChangeAspect="1" noChangeArrowheads="1"/>
            </p:cNvSpPr>
            <p:nvPr userDrawn="1"/>
          </p:nvSpPr>
          <p:spPr bwMode="auto">
            <a:xfrm>
              <a:off x="466390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3" name="Oval 412"/>
            <p:cNvSpPr>
              <a:spLocks noChangeAspect="1" noChangeArrowheads="1"/>
            </p:cNvSpPr>
            <p:nvPr userDrawn="1"/>
          </p:nvSpPr>
          <p:spPr bwMode="auto">
            <a:xfrm>
              <a:off x="4888568"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4" name="Oval 413"/>
            <p:cNvSpPr>
              <a:spLocks noChangeAspect="1" noChangeArrowheads="1"/>
            </p:cNvSpPr>
            <p:nvPr userDrawn="1"/>
          </p:nvSpPr>
          <p:spPr bwMode="auto">
            <a:xfrm>
              <a:off x="500165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5" name="Oval 414"/>
            <p:cNvSpPr>
              <a:spLocks noChangeAspect="1" noChangeArrowheads="1"/>
            </p:cNvSpPr>
            <p:nvPr userDrawn="1"/>
          </p:nvSpPr>
          <p:spPr bwMode="auto">
            <a:xfrm>
              <a:off x="511322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6" name="Oval 415"/>
            <p:cNvSpPr>
              <a:spLocks noChangeAspect="1" noChangeArrowheads="1"/>
            </p:cNvSpPr>
            <p:nvPr userDrawn="1"/>
          </p:nvSpPr>
          <p:spPr bwMode="auto">
            <a:xfrm>
              <a:off x="522631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7" name="Oval 416"/>
            <p:cNvSpPr>
              <a:spLocks noChangeAspect="1" noChangeArrowheads="1"/>
            </p:cNvSpPr>
            <p:nvPr userDrawn="1"/>
          </p:nvSpPr>
          <p:spPr bwMode="auto">
            <a:xfrm>
              <a:off x="533788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8" name="Oval 417"/>
            <p:cNvSpPr>
              <a:spLocks noChangeAspect="1" noChangeArrowheads="1"/>
            </p:cNvSpPr>
            <p:nvPr userDrawn="1"/>
          </p:nvSpPr>
          <p:spPr bwMode="auto">
            <a:xfrm>
              <a:off x="5450972"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49" name="Oval 418"/>
            <p:cNvSpPr>
              <a:spLocks noChangeAspect="1" noChangeArrowheads="1"/>
            </p:cNvSpPr>
            <p:nvPr userDrawn="1"/>
          </p:nvSpPr>
          <p:spPr bwMode="auto">
            <a:xfrm>
              <a:off x="5562548"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0" name="Oval 419"/>
            <p:cNvSpPr>
              <a:spLocks noChangeAspect="1" noChangeArrowheads="1"/>
            </p:cNvSpPr>
            <p:nvPr userDrawn="1"/>
          </p:nvSpPr>
          <p:spPr bwMode="auto">
            <a:xfrm>
              <a:off x="567563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1" name="Oval 420"/>
            <p:cNvSpPr>
              <a:spLocks noChangeAspect="1" noChangeArrowheads="1"/>
            </p:cNvSpPr>
            <p:nvPr userDrawn="1"/>
          </p:nvSpPr>
          <p:spPr bwMode="auto">
            <a:xfrm>
              <a:off x="578720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2" name="Oval 421"/>
            <p:cNvSpPr>
              <a:spLocks noChangeAspect="1" noChangeArrowheads="1"/>
            </p:cNvSpPr>
            <p:nvPr userDrawn="1"/>
          </p:nvSpPr>
          <p:spPr bwMode="auto">
            <a:xfrm>
              <a:off x="590029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3" name="Oval 422"/>
            <p:cNvSpPr>
              <a:spLocks noChangeAspect="1" noChangeArrowheads="1"/>
            </p:cNvSpPr>
            <p:nvPr userDrawn="1"/>
          </p:nvSpPr>
          <p:spPr bwMode="auto">
            <a:xfrm>
              <a:off x="6013375"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4" name="Oval 423"/>
            <p:cNvSpPr>
              <a:spLocks noChangeAspect="1" noChangeArrowheads="1"/>
            </p:cNvSpPr>
            <p:nvPr userDrawn="1"/>
          </p:nvSpPr>
          <p:spPr bwMode="auto">
            <a:xfrm>
              <a:off x="6124951"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5" name="Oval 424"/>
            <p:cNvSpPr>
              <a:spLocks noChangeAspect="1" noChangeArrowheads="1"/>
            </p:cNvSpPr>
            <p:nvPr userDrawn="1"/>
          </p:nvSpPr>
          <p:spPr bwMode="auto">
            <a:xfrm>
              <a:off x="623803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6" name="Oval 425"/>
            <p:cNvSpPr>
              <a:spLocks noChangeAspect="1" noChangeArrowheads="1"/>
            </p:cNvSpPr>
            <p:nvPr userDrawn="1"/>
          </p:nvSpPr>
          <p:spPr bwMode="auto">
            <a:xfrm>
              <a:off x="634961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7" name="Oval 426"/>
            <p:cNvSpPr>
              <a:spLocks noChangeAspect="1" noChangeArrowheads="1"/>
            </p:cNvSpPr>
            <p:nvPr userDrawn="1"/>
          </p:nvSpPr>
          <p:spPr bwMode="auto">
            <a:xfrm>
              <a:off x="646269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8" name="Oval 427"/>
            <p:cNvSpPr>
              <a:spLocks noChangeAspect="1" noChangeArrowheads="1"/>
            </p:cNvSpPr>
            <p:nvPr userDrawn="1"/>
          </p:nvSpPr>
          <p:spPr bwMode="auto">
            <a:xfrm>
              <a:off x="657427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59" name="Oval 428"/>
            <p:cNvSpPr>
              <a:spLocks noChangeAspect="1" noChangeArrowheads="1"/>
            </p:cNvSpPr>
            <p:nvPr userDrawn="1"/>
          </p:nvSpPr>
          <p:spPr bwMode="auto">
            <a:xfrm>
              <a:off x="6687355"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0" name="Oval 429"/>
            <p:cNvSpPr>
              <a:spLocks noChangeAspect="1" noChangeArrowheads="1"/>
            </p:cNvSpPr>
            <p:nvPr userDrawn="1"/>
          </p:nvSpPr>
          <p:spPr bwMode="auto">
            <a:xfrm>
              <a:off x="67989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1" name="Oval 430"/>
            <p:cNvSpPr>
              <a:spLocks noChangeAspect="1" noChangeArrowheads="1"/>
            </p:cNvSpPr>
            <p:nvPr userDrawn="1"/>
          </p:nvSpPr>
          <p:spPr bwMode="auto">
            <a:xfrm>
              <a:off x="691201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2" name="Oval 431"/>
            <p:cNvSpPr>
              <a:spLocks noChangeAspect="1" noChangeArrowheads="1"/>
            </p:cNvSpPr>
            <p:nvPr userDrawn="1"/>
          </p:nvSpPr>
          <p:spPr bwMode="auto">
            <a:xfrm>
              <a:off x="702359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3" name="Oval 432"/>
            <p:cNvSpPr>
              <a:spLocks noChangeAspect="1" noChangeArrowheads="1"/>
            </p:cNvSpPr>
            <p:nvPr userDrawn="1"/>
          </p:nvSpPr>
          <p:spPr bwMode="auto">
            <a:xfrm>
              <a:off x="713667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4" name="Oval 433"/>
            <p:cNvSpPr>
              <a:spLocks noChangeAspect="1" noChangeArrowheads="1"/>
            </p:cNvSpPr>
            <p:nvPr userDrawn="1"/>
          </p:nvSpPr>
          <p:spPr bwMode="auto">
            <a:xfrm>
              <a:off x="724825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5" name="Oval 434"/>
            <p:cNvSpPr>
              <a:spLocks noChangeAspect="1" noChangeArrowheads="1"/>
            </p:cNvSpPr>
            <p:nvPr userDrawn="1"/>
          </p:nvSpPr>
          <p:spPr bwMode="auto">
            <a:xfrm>
              <a:off x="7361334"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6" name="Oval 435"/>
            <p:cNvSpPr>
              <a:spLocks noChangeAspect="1" noChangeArrowheads="1"/>
            </p:cNvSpPr>
            <p:nvPr userDrawn="1"/>
          </p:nvSpPr>
          <p:spPr bwMode="auto">
            <a:xfrm>
              <a:off x="7472910"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7" name="Oval 436"/>
            <p:cNvSpPr>
              <a:spLocks noChangeAspect="1" noChangeArrowheads="1"/>
            </p:cNvSpPr>
            <p:nvPr userDrawn="1"/>
          </p:nvSpPr>
          <p:spPr bwMode="auto">
            <a:xfrm>
              <a:off x="758599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8" name="Oval 437"/>
            <p:cNvSpPr>
              <a:spLocks noChangeAspect="1" noChangeArrowheads="1"/>
            </p:cNvSpPr>
            <p:nvPr userDrawn="1"/>
          </p:nvSpPr>
          <p:spPr bwMode="auto">
            <a:xfrm>
              <a:off x="8035314"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69" name="Oval 438"/>
            <p:cNvSpPr>
              <a:spLocks noChangeAspect="1" noChangeArrowheads="1"/>
            </p:cNvSpPr>
            <p:nvPr userDrawn="1"/>
          </p:nvSpPr>
          <p:spPr bwMode="auto">
            <a:xfrm>
              <a:off x="8146890"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0" name="Oval 439"/>
            <p:cNvSpPr>
              <a:spLocks noChangeAspect="1" noChangeArrowheads="1"/>
            </p:cNvSpPr>
            <p:nvPr userDrawn="1"/>
          </p:nvSpPr>
          <p:spPr bwMode="auto">
            <a:xfrm>
              <a:off x="506947" y="217855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1" name="Oval 440"/>
            <p:cNvSpPr>
              <a:spLocks noChangeAspect="1" noChangeArrowheads="1"/>
            </p:cNvSpPr>
            <p:nvPr userDrawn="1"/>
          </p:nvSpPr>
          <p:spPr bwMode="auto">
            <a:xfrm>
              <a:off x="620031"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2" name="Oval 441"/>
            <p:cNvSpPr>
              <a:spLocks noChangeAspect="1" noChangeArrowheads="1"/>
            </p:cNvSpPr>
            <p:nvPr userDrawn="1"/>
          </p:nvSpPr>
          <p:spPr bwMode="auto">
            <a:xfrm>
              <a:off x="731607" y="2178551"/>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3" name="Oval 442"/>
            <p:cNvSpPr>
              <a:spLocks noChangeAspect="1" noChangeArrowheads="1"/>
            </p:cNvSpPr>
            <p:nvPr userDrawn="1"/>
          </p:nvSpPr>
          <p:spPr bwMode="auto">
            <a:xfrm>
              <a:off x="118092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4" name="Oval 443"/>
            <p:cNvSpPr>
              <a:spLocks noChangeAspect="1" noChangeArrowheads="1"/>
            </p:cNvSpPr>
            <p:nvPr userDrawn="1"/>
          </p:nvSpPr>
          <p:spPr bwMode="auto">
            <a:xfrm>
              <a:off x="12940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5" name="Oval 444"/>
            <p:cNvSpPr>
              <a:spLocks noChangeAspect="1" noChangeArrowheads="1"/>
            </p:cNvSpPr>
            <p:nvPr userDrawn="1"/>
          </p:nvSpPr>
          <p:spPr bwMode="auto">
            <a:xfrm>
              <a:off x="140558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6" name="Oval 445"/>
            <p:cNvSpPr>
              <a:spLocks noChangeAspect="1" noChangeArrowheads="1"/>
            </p:cNvSpPr>
            <p:nvPr userDrawn="1"/>
          </p:nvSpPr>
          <p:spPr bwMode="auto">
            <a:xfrm>
              <a:off x="151867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7" name="Oval 446"/>
            <p:cNvSpPr>
              <a:spLocks noChangeAspect="1" noChangeArrowheads="1"/>
            </p:cNvSpPr>
            <p:nvPr userDrawn="1"/>
          </p:nvSpPr>
          <p:spPr bwMode="auto">
            <a:xfrm>
              <a:off x="1630247"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8" name="Oval 447"/>
            <p:cNvSpPr>
              <a:spLocks noChangeAspect="1" noChangeArrowheads="1"/>
            </p:cNvSpPr>
            <p:nvPr userDrawn="1"/>
          </p:nvSpPr>
          <p:spPr bwMode="auto">
            <a:xfrm>
              <a:off x="174333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79" name="Oval 448"/>
            <p:cNvSpPr>
              <a:spLocks noChangeAspect="1" noChangeArrowheads="1"/>
            </p:cNvSpPr>
            <p:nvPr userDrawn="1"/>
          </p:nvSpPr>
          <p:spPr bwMode="auto">
            <a:xfrm>
              <a:off x="1854906"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0" name="Oval 449"/>
            <p:cNvSpPr>
              <a:spLocks noChangeAspect="1" noChangeArrowheads="1"/>
            </p:cNvSpPr>
            <p:nvPr userDrawn="1"/>
          </p:nvSpPr>
          <p:spPr bwMode="auto">
            <a:xfrm>
              <a:off x="19679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1" name="Oval 450"/>
            <p:cNvSpPr>
              <a:spLocks noChangeAspect="1" noChangeArrowheads="1"/>
            </p:cNvSpPr>
            <p:nvPr userDrawn="1"/>
          </p:nvSpPr>
          <p:spPr bwMode="auto">
            <a:xfrm>
              <a:off x="207956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2" name="Oval 451"/>
            <p:cNvSpPr>
              <a:spLocks noChangeAspect="1" noChangeArrowheads="1"/>
            </p:cNvSpPr>
            <p:nvPr userDrawn="1"/>
          </p:nvSpPr>
          <p:spPr bwMode="auto">
            <a:xfrm>
              <a:off x="219265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3" name="Oval 452"/>
            <p:cNvSpPr>
              <a:spLocks noChangeAspect="1" noChangeArrowheads="1"/>
            </p:cNvSpPr>
            <p:nvPr userDrawn="1"/>
          </p:nvSpPr>
          <p:spPr bwMode="auto">
            <a:xfrm>
              <a:off x="2528886"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4" name="Oval 453"/>
            <p:cNvSpPr>
              <a:spLocks noChangeAspect="1" noChangeArrowheads="1"/>
            </p:cNvSpPr>
            <p:nvPr userDrawn="1"/>
          </p:nvSpPr>
          <p:spPr bwMode="auto">
            <a:xfrm>
              <a:off x="2641969"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5" name="Oval 454"/>
            <p:cNvSpPr>
              <a:spLocks noChangeAspect="1" noChangeArrowheads="1"/>
            </p:cNvSpPr>
            <p:nvPr userDrawn="1"/>
          </p:nvSpPr>
          <p:spPr bwMode="auto">
            <a:xfrm>
              <a:off x="275354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6" name="Oval 455"/>
            <p:cNvSpPr>
              <a:spLocks noChangeAspect="1" noChangeArrowheads="1"/>
            </p:cNvSpPr>
            <p:nvPr userDrawn="1"/>
          </p:nvSpPr>
          <p:spPr bwMode="auto">
            <a:xfrm>
              <a:off x="286663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7" name="Oval 456"/>
            <p:cNvSpPr>
              <a:spLocks noChangeAspect="1" noChangeArrowheads="1"/>
            </p:cNvSpPr>
            <p:nvPr userDrawn="1"/>
          </p:nvSpPr>
          <p:spPr bwMode="auto">
            <a:xfrm>
              <a:off x="4214589"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8" name="Oval 457"/>
            <p:cNvSpPr>
              <a:spLocks noChangeAspect="1" noChangeArrowheads="1"/>
            </p:cNvSpPr>
            <p:nvPr userDrawn="1"/>
          </p:nvSpPr>
          <p:spPr bwMode="auto">
            <a:xfrm>
              <a:off x="455233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89" name="Oval 458"/>
            <p:cNvSpPr>
              <a:spLocks noChangeAspect="1" noChangeArrowheads="1"/>
            </p:cNvSpPr>
            <p:nvPr userDrawn="1"/>
          </p:nvSpPr>
          <p:spPr bwMode="auto">
            <a:xfrm>
              <a:off x="4888568"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0" name="Oval 459"/>
            <p:cNvSpPr>
              <a:spLocks noChangeAspect="1" noChangeArrowheads="1"/>
            </p:cNvSpPr>
            <p:nvPr userDrawn="1"/>
          </p:nvSpPr>
          <p:spPr bwMode="auto">
            <a:xfrm>
              <a:off x="500165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1" name="Oval 460"/>
            <p:cNvSpPr>
              <a:spLocks noChangeAspect="1" noChangeArrowheads="1"/>
            </p:cNvSpPr>
            <p:nvPr userDrawn="1"/>
          </p:nvSpPr>
          <p:spPr bwMode="auto">
            <a:xfrm>
              <a:off x="511322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2" name="Oval 461"/>
            <p:cNvSpPr>
              <a:spLocks noChangeAspect="1" noChangeArrowheads="1"/>
            </p:cNvSpPr>
            <p:nvPr userDrawn="1"/>
          </p:nvSpPr>
          <p:spPr bwMode="auto">
            <a:xfrm>
              <a:off x="522631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3" name="Oval 462"/>
            <p:cNvSpPr>
              <a:spLocks noChangeAspect="1" noChangeArrowheads="1"/>
            </p:cNvSpPr>
            <p:nvPr userDrawn="1"/>
          </p:nvSpPr>
          <p:spPr bwMode="auto">
            <a:xfrm>
              <a:off x="533788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4" name="Oval 463"/>
            <p:cNvSpPr>
              <a:spLocks noChangeAspect="1" noChangeArrowheads="1"/>
            </p:cNvSpPr>
            <p:nvPr userDrawn="1"/>
          </p:nvSpPr>
          <p:spPr bwMode="auto">
            <a:xfrm>
              <a:off x="5450972"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5" name="Oval 464"/>
            <p:cNvSpPr>
              <a:spLocks noChangeAspect="1" noChangeArrowheads="1"/>
            </p:cNvSpPr>
            <p:nvPr userDrawn="1"/>
          </p:nvSpPr>
          <p:spPr bwMode="auto">
            <a:xfrm>
              <a:off x="5562548"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6" name="Oval 465"/>
            <p:cNvSpPr>
              <a:spLocks noChangeAspect="1" noChangeArrowheads="1"/>
            </p:cNvSpPr>
            <p:nvPr userDrawn="1"/>
          </p:nvSpPr>
          <p:spPr bwMode="auto">
            <a:xfrm>
              <a:off x="567563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7" name="Oval 466"/>
            <p:cNvSpPr>
              <a:spLocks noChangeAspect="1" noChangeArrowheads="1"/>
            </p:cNvSpPr>
            <p:nvPr userDrawn="1"/>
          </p:nvSpPr>
          <p:spPr bwMode="auto">
            <a:xfrm>
              <a:off x="578720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8" name="Oval 467"/>
            <p:cNvSpPr>
              <a:spLocks noChangeAspect="1" noChangeArrowheads="1"/>
            </p:cNvSpPr>
            <p:nvPr userDrawn="1"/>
          </p:nvSpPr>
          <p:spPr bwMode="auto">
            <a:xfrm>
              <a:off x="590029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699" name="Oval 468"/>
            <p:cNvSpPr>
              <a:spLocks noChangeAspect="1" noChangeArrowheads="1"/>
            </p:cNvSpPr>
            <p:nvPr userDrawn="1"/>
          </p:nvSpPr>
          <p:spPr bwMode="auto">
            <a:xfrm>
              <a:off x="6013375"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0" name="Oval 469"/>
            <p:cNvSpPr>
              <a:spLocks noChangeAspect="1" noChangeArrowheads="1"/>
            </p:cNvSpPr>
            <p:nvPr userDrawn="1"/>
          </p:nvSpPr>
          <p:spPr bwMode="auto">
            <a:xfrm>
              <a:off x="6124951"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1" name="Oval 470"/>
            <p:cNvSpPr>
              <a:spLocks noChangeAspect="1" noChangeArrowheads="1"/>
            </p:cNvSpPr>
            <p:nvPr userDrawn="1"/>
          </p:nvSpPr>
          <p:spPr bwMode="auto">
            <a:xfrm>
              <a:off x="623803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2" name="Oval 471"/>
            <p:cNvSpPr>
              <a:spLocks noChangeAspect="1" noChangeArrowheads="1"/>
            </p:cNvSpPr>
            <p:nvPr userDrawn="1"/>
          </p:nvSpPr>
          <p:spPr bwMode="auto">
            <a:xfrm>
              <a:off x="634961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3" name="Oval 472"/>
            <p:cNvSpPr>
              <a:spLocks noChangeAspect="1" noChangeArrowheads="1"/>
            </p:cNvSpPr>
            <p:nvPr userDrawn="1"/>
          </p:nvSpPr>
          <p:spPr bwMode="auto">
            <a:xfrm>
              <a:off x="646269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4" name="Oval 473"/>
            <p:cNvSpPr>
              <a:spLocks noChangeAspect="1" noChangeArrowheads="1"/>
            </p:cNvSpPr>
            <p:nvPr userDrawn="1"/>
          </p:nvSpPr>
          <p:spPr bwMode="auto">
            <a:xfrm>
              <a:off x="657427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5" name="Oval 474"/>
            <p:cNvSpPr>
              <a:spLocks noChangeAspect="1" noChangeArrowheads="1"/>
            </p:cNvSpPr>
            <p:nvPr userDrawn="1"/>
          </p:nvSpPr>
          <p:spPr bwMode="auto">
            <a:xfrm>
              <a:off x="6687355"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6" name="Oval 475"/>
            <p:cNvSpPr>
              <a:spLocks noChangeAspect="1" noChangeArrowheads="1"/>
            </p:cNvSpPr>
            <p:nvPr userDrawn="1"/>
          </p:nvSpPr>
          <p:spPr bwMode="auto">
            <a:xfrm>
              <a:off x="6798931"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7" name="Oval 476"/>
            <p:cNvSpPr>
              <a:spLocks noChangeAspect="1" noChangeArrowheads="1"/>
            </p:cNvSpPr>
            <p:nvPr userDrawn="1"/>
          </p:nvSpPr>
          <p:spPr bwMode="auto">
            <a:xfrm>
              <a:off x="691201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8" name="Oval 477"/>
            <p:cNvSpPr>
              <a:spLocks noChangeAspect="1" noChangeArrowheads="1"/>
            </p:cNvSpPr>
            <p:nvPr userDrawn="1"/>
          </p:nvSpPr>
          <p:spPr bwMode="auto">
            <a:xfrm>
              <a:off x="702359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09" name="Oval 478"/>
            <p:cNvSpPr>
              <a:spLocks noChangeAspect="1" noChangeArrowheads="1"/>
            </p:cNvSpPr>
            <p:nvPr userDrawn="1"/>
          </p:nvSpPr>
          <p:spPr bwMode="auto">
            <a:xfrm>
              <a:off x="713667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0" name="Oval 479"/>
            <p:cNvSpPr>
              <a:spLocks noChangeAspect="1" noChangeArrowheads="1"/>
            </p:cNvSpPr>
            <p:nvPr userDrawn="1"/>
          </p:nvSpPr>
          <p:spPr bwMode="auto">
            <a:xfrm>
              <a:off x="724825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1" name="Oval 480"/>
            <p:cNvSpPr>
              <a:spLocks noChangeAspect="1" noChangeArrowheads="1"/>
            </p:cNvSpPr>
            <p:nvPr userDrawn="1"/>
          </p:nvSpPr>
          <p:spPr bwMode="auto">
            <a:xfrm>
              <a:off x="7361334"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2" name="Oval 481"/>
            <p:cNvSpPr>
              <a:spLocks noChangeAspect="1" noChangeArrowheads="1"/>
            </p:cNvSpPr>
            <p:nvPr userDrawn="1"/>
          </p:nvSpPr>
          <p:spPr bwMode="auto">
            <a:xfrm>
              <a:off x="7472910"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3" name="Oval 482"/>
            <p:cNvSpPr>
              <a:spLocks noChangeAspect="1" noChangeArrowheads="1"/>
            </p:cNvSpPr>
            <p:nvPr userDrawn="1"/>
          </p:nvSpPr>
          <p:spPr bwMode="auto">
            <a:xfrm>
              <a:off x="8035314"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4" name="Oval 483"/>
            <p:cNvSpPr>
              <a:spLocks noChangeAspect="1" noChangeArrowheads="1"/>
            </p:cNvSpPr>
            <p:nvPr userDrawn="1"/>
          </p:nvSpPr>
          <p:spPr bwMode="auto">
            <a:xfrm>
              <a:off x="8146890" y="228108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5" name="Oval 484"/>
            <p:cNvSpPr>
              <a:spLocks noChangeAspect="1" noChangeArrowheads="1"/>
            </p:cNvSpPr>
            <p:nvPr userDrawn="1"/>
          </p:nvSpPr>
          <p:spPr bwMode="auto">
            <a:xfrm>
              <a:off x="506947" y="228108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6" name="Oval 485"/>
            <p:cNvSpPr>
              <a:spLocks noChangeAspect="1" noChangeArrowheads="1"/>
            </p:cNvSpPr>
            <p:nvPr userDrawn="1"/>
          </p:nvSpPr>
          <p:spPr bwMode="auto">
            <a:xfrm>
              <a:off x="118092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7" name="Oval 486"/>
            <p:cNvSpPr>
              <a:spLocks noChangeAspect="1" noChangeArrowheads="1"/>
            </p:cNvSpPr>
            <p:nvPr userDrawn="1"/>
          </p:nvSpPr>
          <p:spPr bwMode="auto">
            <a:xfrm>
              <a:off x="12940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8" name="Oval 487"/>
            <p:cNvSpPr>
              <a:spLocks noChangeAspect="1" noChangeArrowheads="1"/>
            </p:cNvSpPr>
            <p:nvPr userDrawn="1"/>
          </p:nvSpPr>
          <p:spPr bwMode="auto">
            <a:xfrm>
              <a:off x="140558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19" name="Oval 488"/>
            <p:cNvSpPr>
              <a:spLocks noChangeAspect="1" noChangeArrowheads="1"/>
            </p:cNvSpPr>
            <p:nvPr userDrawn="1"/>
          </p:nvSpPr>
          <p:spPr bwMode="auto">
            <a:xfrm>
              <a:off x="151867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0" name="Oval 489"/>
            <p:cNvSpPr>
              <a:spLocks noChangeAspect="1" noChangeArrowheads="1"/>
            </p:cNvSpPr>
            <p:nvPr userDrawn="1"/>
          </p:nvSpPr>
          <p:spPr bwMode="auto">
            <a:xfrm>
              <a:off x="1630247"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1" name="Oval 490"/>
            <p:cNvSpPr>
              <a:spLocks noChangeAspect="1" noChangeArrowheads="1"/>
            </p:cNvSpPr>
            <p:nvPr userDrawn="1"/>
          </p:nvSpPr>
          <p:spPr bwMode="auto">
            <a:xfrm>
              <a:off x="174333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2" name="Oval 491"/>
            <p:cNvSpPr>
              <a:spLocks noChangeAspect="1" noChangeArrowheads="1"/>
            </p:cNvSpPr>
            <p:nvPr userDrawn="1"/>
          </p:nvSpPr>
          <p:spPr bwMode="auto">
            <a:xfrm>
              <a:off x="185490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3" name="Oval 492"/>
            <p:cNvSpPr>
              <a:spLocks noChangeAspect="1" noChangeArrowheads="1"/>
            </p:cNvSpPr>
            <p:nvPr userDrawn="1"/>
          </p:nvSpPr>
          <p:spPr bwMode="auto">
            <a:xfrm>
              <a:off x="196799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4" name="Oval 493"/>
            <p:cNvSpPr>
              <a:spLocks noChangeAspect="1" noChangeArrowheads="1"/>
            </p:cNvSpPr>
            <p:nvPr userDrawn="1"/>
          </p:nvSpPr>
          <p:spPr bwMode="auto">
            <a:xfrm>
              <a:off x="207956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5" name="Oval 494"/>
            <p:cNvSpPr>
              <a:spLocks noChangeAspect="1" noChangeArrowheads="1"/>
            </p:cNvSpPr>
            <p:nvPr userDrawn="1"/>
          </p:nvSpPr>
          <p:spPr bwMode="auto">
            <a:xfrm>
              <a:off x="219265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6" name="Oval 495"/>
            <p:cNvSpPr>
              <a:spLocks noChangeAspect="1" noChangeArrowheads="1"/>
            </p:cNvSpPr>
            <p:nvPr userDrawn="1"/>
          </p:nvSpPr>
          <p:spPr bwMode="auto">
            <a:xfrm>
              <a:off x="2304226"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7" name="Oval 496"/>
            <p:cNvSpPr>
              <a:spLocks noChangeAspect="1" noChangeArrowheads="1"/>
            </p:cNvSpPr>
            <p:nvPr userDrawn="1"/>
          </p:nvSpPr>
          <p:spPr bwMode="auto">
            <a:xfrm>
              <a:off x="241731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8" name="Oval 497"/>
            <p:cNvSpPr>
              <a:spLocks noChangeAspect="1" noChangeArrowheads="1"/>
            </p:cNvSpPr>
            <p:nvPr userDrawn="1"/>
          </p:nvSpPr>
          <p:spPr bwMode="auto">
            <a:xfrm>
              <a:off x="252888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29" name="Oval 498"/>
            <p:cNvSpPr>
              <a:spLocks noChangeAspect="1" noChangeArrowheads="1"/>
            </p:cNvSpPr>
            <p:nvPr userDrawn="1"/>
          </p:nvSpPr>
          <p:spPr bwMode="auto">
            <a:xfrm>
              <a:off x="2641969"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0" name="Oval 499"/>
            <p:cNvSpPr>
              <a:spLocks noChangeAspect="1" noChangeArrowheads="1"/>
            </p:cNvSpPr>
            <p:nvPr userDrawn="1"/>
          </p:nvSpPr>
          <p:spPr bwMode="auto">
            <a:xfrm>
              <a:off x="275354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1" name="Oval 500"/>
            <p:cNvSpPr>
              <a:spLocks noChangeAspect="1" noChangeArrowheads="1"/>
            </p:cNvSpPr>
            <p:nvPr userDrawn="1"/>
          </p:nvSpPr>
          <p:spPr bwMode="auto">
            <a:xfrm>
              <a:off x="286663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2" name="Oval 501"/>
            <p:cNvSpPr>
              <a:spLocks noChangeAspect="1" noChangeArrowheads="1"/>
            </p:cNvSpPr>
            <p:nvPr userDrawn="1"/>
          </p:nvSpPr>
          <p:spPr bwMode="auto">
            <a:xfrm>
              <a:off x="2978206"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3" name="Oval 502"/>
            <p:cNvSpPr>
              <a:spLocks noChangeAspect="1" noChangeArrowheads="1"/>
            </p:cNvSpPr>
            <p:nvPr userDrawn="1"/>
          </p:nvSpPr>
          <p:spPr bwMode="auto">
            <a:xfrm>
              <a:off x="4103013"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4" name="Oval 503"/>
            <p:cNvSpPr>
              <a:spLocks noChangeAspect="1" noChangeArrowheads="1"/>
            </p:cNvSpPr>
            <p:nvPr userDrawn="1"/>
          </p:nvSpPr>
          <p:spPr bwMode="auto">
            <a:xfrm>
              <a:off x="4214589"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5" name="Oval 504"/>
            <p:cNvSpPr>
              <a:spLocks noChangeAspect="1" noChangeArrowheads="1"/>
            </p:cNvSpPr>
            <p:nvPr userDrawn="1"/>
          </p:nvSpPr>
          <p:spPr bwMode="auto">
            <a:xfrm>
              <a:off x="432767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6" name="Oval 505"/>
            <p:cNvSpPr>
              <a:spLocks noChangeAspect="1" noChangeArrowheads="1"/>
            </p:cNvSpPr>
            <p:nvPr userDrawn="1"/>
          </p:nvSpPr>
          <p:spPr bwMode="auto">
            <a:xfrm>
              <a:off x="4439248"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7" name="Oval 506"/>
            <p:cNvSpPr>
              <a:spLocks noChangeAspect="1" noChangeArrowheads="1"/>
            </p:cNvSpPr>
            <p:nvPr userDrawn="1"/>
          </p:nvSpPr>
          <p:spPr bwMode="auto">
            <a:xfrm>
              <a:off x="455233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8" name="Oval 507"/>
            <p:cNvSpPr>
              <a:spLocks noChangeAspect="1" noChangeArrowheads="1"/>
            </p:cNvSpPr>
            <p:nvPr userDrawn="1"/>
          </p:nvSpPr>
          <p:spPr bwMode="auto">
            <a:xfrm>
              <a:off x="466390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39" name="Oval 508"/>
            <p:cNvSpPr>
              <a:spLocks noChangeAspect="1" noChangeArrowheads="1"/>
            </p:cNvSpPr>
            <p:nvPr userDrawn="1"/>
          </p:nvSpPr>
          <p:spPr bwMode="auto">
            <a:xfrm>
              <a:off x="4776992"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0" name="Oval 509"/>
            <p:cNvSpPr>
              <a:spLocks noChangeAspect="1" noChangeArrowheads="1"/>
            </p:cNvSpPr>
            <p:nvPr userDrawn="1"/>
          </p:nvSpPr>
          <p:spPr bwMode="auto">
            <a:xfrm>
              <a:off x="4888568" y="2385118"/>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741" name="Oval 510"/>
            <p:cNvSpPr>
              <a:spLocks noChangeAspect="1" noChangeArrowheads="1"/>
            </p:cNvSpPr>
            <p:nvPr userDrawn="1"/>
          </p:nvSpPr>
          <p:spPr bwMode="auto">
            <a:xfrm>
              <a:off x="500165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2" name="Oval 511"/>
            <p:cNvSpPr>
              <a:spLocks noChangeAspect="1" noChangeArrowheads="1"/>
            </p:cNvSpPr>
            <p:nvPr userDrawn="1"/>
          </p:nvSpPr>
          <p:spPr bwMode="auto">
            <a:xfrm>
              <a:off x="511322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3" name="Oval 512"/>
            <p:cNvSpPr>
              <a:spLocks noChangeAspect="1" noChangeArrowheads="1"/>
            </p:cNvSpPr>
            <p:nvPr userDrawn="1"/>
          </p:nvSpPr>
          <p:spPr bwMode="auto">
            <a:xfrm>
              <a:off x="522631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4" name="Oval 513"/>
            <p:cNvSpPr>
              <a:spLocks noChangeAspect="1" noChangeArrowheads="1"/>
            </p:cNvSpPr>
            <p:nvPr userDrawn="1"/>
          </p:nvSpPr>
          <p:spPr bwMode="auto">
            <a:xfrm>
              <a:off x="533788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5" name="Oval 514"/>
            <p:cNvSpPr>
              <a:spLocks noChangeAspect="1" noChangeArrowheads="1"/>
            </p:cNvSpPr>
            <p:nvPr userDrawn="1"/>
          </p:nvSpPr>
          <p:spPr bwMode="auto">
            <a:xfrm>
              <a:off x="5450972"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6" name="Oval 515"/>
            <p:cNvSpPr>
              <a:spLocks noChangeAspect="1" noChangeArrowheads="1"/>
            </p:cNvSpPr>
            <p:nvPr userDrawn="1"/>
          </p:nvSpPr>
          <p:spPr bwMode="auto">
            <a:xfrm>
              <a:off x="5562548"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7" name="Oval 516"/>
            <p:cNvSpPr>
              <a:spLocks noChangeAspect="1" noChangeArrowheads="1"/>
            </p:cNvSpPr>
            <p:nvPr userDrawn="1"/>
          </p:nvSpPr>
          <p:spPr bwMode="auto">
            <a:xfrm>
              <a:off x="567563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8" name="Oval 517"/>
            <p:cNvSpPr>
              <a:spLocks noChangeAspect="1" noChangeArrowheads="1"/>
            </p:cNvSpPr>
            <p:nvPr userDrawn="1"/>
          </p:nvSpPr>
          <p:spPr bwMode="auto">
            <a:xfrm>
              <a:off x="5787207"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49" name="Oval 518"/>
            <p:cNvSpPr>
              <a:spLocks noChangeAspect="1" noChangeArrowheads="1"/>
            </p:cNvSpPr>
            <p:nvPr userDrawn="1"/>
          </p:nvSpPr>
          <p:spPr bwMode="auto">
            <a:xfrm>
              <a:off x="590029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0" name="Oval 519"/>
            <p:cNvSpPr>
              <a:spLocks noChangeAspect="1" noChangeArrowheads="1"/>
            </p:cNvSpPr>
            <p:nvPr userDrawn="1"/>
          </p:nvSpPr>
          <p:spPr bwMode="auto">
            <a:xfrm>
              <a:off x="6013375"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1" name="Oval 520"/>
            <p:cNvSpPr>
              <a:spLocks noChangeAspect="1" noChangeArrowheads="1"/>
            </p:cNvSpPr>
            <p:nvPr userDrawn="1"/>
          </p:nvSpPr>
          <p:spPr bwMode="auto">
            <a:xfrm>
              <a:off x="6124951"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2" name="Oval 521"/>
            <p:cNvSpPr>
              <a:spLocks noChangeAspect="1" noChangeArrowheads="1"/>
            </p:cNvSpPr>
            <p:nvPr userDrawn="1"/>
          </p:nvSpPr>
          <p:spPr bwMode="auto">
            <a:xfrm>
              <a:off x="623803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3" name="Oval 522"/>
            <p:cNvSpPr>
              <a:spLocks noChangeAspect="1" noChangeArrowheads="1"/>
            </p:cNvSpPr>
            <p:nvPr userDrawn="1"/>
          </p:nvSpPr>
          <p:spPr bwMode="auto">
            <a:xfrm>
              <a:off x="634961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4" name="Oval 523"/>
            <p:cNvSpPr>
              <a:spLocks noChangeAspect="1" noChangeArrowheads="1"/>
            </p:cNvSpPr>
            <p:nvPr userDrawn="1"/>
          </p:nvSpPr>
          <p:spPr bwMode="auto">
            <a:xfrm>
              <a:off x="646269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5" name="Oval 524"/>
            <p:cNvSpPr>
              <a:spLocks noChangeAspect="1" noChangeArrowheads="1"/>
            </p:cNvSpPr>
            <p:nvPr userDrawn="1"/>
          </p:nvSpPr>
          <p:spPr bwMode="auto">
            <a:xfrm>
              <a:off x="657427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6" name="Oval 525"/>
            <p:cNvSpPr>
              <a:spLocks noChangeAspect="1" noChangeArrowheads="1"/>
            </p:cNvSpPr>
            <p:nvPr userDrawn="1"/>
          </p:nvSpPr>
          <p:spPr bwMode="auto">
            <a:xfrm>
              <a:off x="6687355"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7" name="Oval 526"/>
            <p:cNvSpPr>
              <a:spLocks noChangeAspect="1" noChangeArrowheads="1"/>
            </p:cNvSpPr>
            <p:nvPr userDrawn="1"/>
          </p:nvSpPr>
          <p:spPr bwMode="auto">
            <a:xfrm>
              <a:off x="6798931"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8" name="Oval 527"/>
            <p:cNvSpPr>
              <a:spLocks noChangeAspect="1" noChangeArrowheads="1"/>
            </p:cNvSpPr>
            <p:nvPr userDrawn="1"/>
          </p:nvSpPr>
          <p:spPr bwMode="auto">
            <a:xfrm>
              <a:off x="691201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59" name="Oval 528"/>
            <p:cNvSpPr>
              <a:spLocks noChangeAspect="1" noChangeArrowheads="1"/>
            </p:cNvSpPr>
            <p:nvPr userDrawn="1"/>
          </p:nvSpPr>
          <p:spPr bwMode="auto">
            <a:xfrm>
              <a:off x="702359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0" name="Oval 529"/>
            <p:cNvSpPr>
              <a:spLocks noChangeAspect="1" noChangeArrowheads="1"/>
            </p:cNvSpPr>
            <p:nvPr userDrawn="1"/>
          </p:nvSpPr>
          <p:spPr bwMode="auto">
            <a:xfrm>
              <a:off x="713667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1" name="Oval 530"/>
            <p:cNvSpPr>
              <a:spLocks noChangeAspect="1" noChangeArrowheads="1"/>
            </p:cNvSpPr>
            <p:nvPr userDrawn="1"/>
          </p:nvSpPr>
          <p:spPr bwMode="auto">
            <a:xfrm>
              <a:off x="724825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2" name="Oval 531"/>
            <p:cNvSpPr>
              <a:spLocks noChangeAspect="1" noChangeArrowheads="1"/>
            </p:cNvSpPr>
            <p:nvPr userDrawn="1"/>
          </p:nvSpPr>
          <p:spPr bwMode="auto">
            <a:xfrm>
              <a:off x="7361334"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3" name="Oval 532"/>
            <p:cNvSpPr>
              <a:spLocks noChangeAspect="1" noChangeArrowheads="1"/>
            </p:cNvSpPr>
            <p:nvPr userDrawn="1"/>
          </p:nvSpPr>
          <p:spPr bwMode="auto">
            <a:xfrm>
              <a:off x="7472910" y="238511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4" name="Oval 533"/>
            <p:cNvSpPr>
              <a:spLocks noChangeAspect="1" noChangeArrowheads="1"/>
            </p:cNvSpPr>
            <p:nvPr userDrawn="1"/>
          </p:nvSpPr>
          <p:spPr bwMode="auto">
            <a:xfrm>
              <a:off x="758599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5" name="Oval 534"/>
            <p:cNvSpPr>
              <a:spLocks noChangeAspect="1" noChangeArrowheads="1"/>
            </p:cNvSpPr>
            <p:nvPr userDrawn="1"/>
          </p:nvSpPr>
          <p:spPr bwMode="auto">
            <a:xfrm>
              <a:off x="7697570"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6" name="Oval 535"/>
            <p:cNvSpPr>
              <a:spLocks noChangeAspect="1" noChangeArrowheads="1"/>
            </p:cNvSpPr>
            <p:nvPr userDrawn="1"/>
          </p:nvSpPr>
          <p:spPr bwMode="auto">
            <a:xfrm>
              <a:off x="8035314" y="238511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7" name="Oval 536"/>
            <p:cNvSpPr>
              <a:spLocks noChangeAspect="1" noChangeArrowheads="1"/>
            </p:cNvSpPr>
            <p:nvPr userDrawn="1"/>
          </p:nvSpPr>
          <p:spPr bwMode="auto">
            <a:xfrm>
              <a:off x="140558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8" name="Oval 537"/>
            <p:cNvSpPr>
              <a:spLocks noChangeAspect="1" noChangeArrowheads="1"/>
            </p:cNvSpPr>
            <p:nvPr userDrawn="1"/>
          </p:nvSpPr>
          <p:spPr bwMode="auto">
            <a:xfrm>
              <a:off x="151867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69" name="Oval 538"/>
            <p:cNvSpPr>
              <a:spLocks noChangeAspect="1" noChangeArrowheads="1"/>
            </p:cNvSpPr>
            <p:nvPr userDrawn="1"/>
          </p:nvSpPr>
          <p:spPr bwMode="auto">
            <a:xfrm>
              <a:off x="1630247"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0" name="Oval 539"/>
            <p:cNvSpPr>
              <a:spLocks noChangeAspect="1" noChangeArrowheads="1"/>
            </p:cNvSpPr>
            <p:nvPr userDrawn="1"/>
          </p:nvSpPr>
          <p:spPr bwMode="auto">
            <a:xfrm>
              <a:off x="174333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1" name="Oval 540"/>
            <p:cNvSpPr>
              <a:spLocks noChangeAspect="1" noChangeArrowheads="1"/>
            </p:cNvSpPr>
            <p:nvPr userDrawn="1"/>
          </p:nvSpPr>
          <p:spPr bwMode="auto">
            <a:xfrm>
              <a:off x="185490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2" name="Oval 541"/>
            <p:cNvSpPr>
              <a:spLocks noChangeAspect="1" noChangeArrowheads="1"/>
            </p:cNvSpPr>
            <p:nvPr userDrawn="1"/>
          </p:nvSpPr>
          <p:spPr bwMode="auto">
            <a:xfrm>
              <a:off x="196799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3" name="Oval 542"/>
            <p:cNvSpPr>
              <a:spLocks noChangeAspect="1" noChangeArrowheads="1"/>
            </p:cNvSpPr>
            <p:nvPr userDrawn="1"/>
          </p:nvSpPr>
          <p:spPr bwMode="auto">
            <a:xfrm>
              <a:off x="207956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4" name="Oval 543"/>
            <p:cNvSpPr>
              <a:spLocks noChangeAspect="1" noChangeArrowheads="1"/>
            </p:cNvSpPr>
            <p:nvPr userDrawn="1"/>
          </p:nvSpPr>
          <p:spPr bwMode="auto">
            <a:xfrm>
              <a:off x="219265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5" name="Oval 544"/>
            <p:cNvSpPr>
              <a:spLocks noChangeAspect="1" noChangeArrowheads="1"/>
            </p:cNvSpPr>
            <p:nvPr userDrawn="1"/>
          </p:nvSpPr>
          <p:spPr bwMode="auto">
            <a:xfrm>
              <a:off x="2304226"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6" name="Oval 545"/>
            <p:cNvSpPr>
              <a:spLocks noChangeAspect="1" noChangeArrowheads="1"/>
            </p:cNvSpPr>
            <p:nvPr userDrawn="1"/>
          </p:nvSpPr>
          <p:spPr bwMode="auto">
            <a:xfrm>
              <a:off x="241731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7" name="Oval 546"/>
            <p:cNvSpPr>
              <a:spLocks noChangeAspect="1" noChangeArrowheads="1"/>
            </p:cNvSpPr>
            <p:nvPr userDrawn="1"/>
          </p:nvSpPr>
          <p:spPr bwMode="auto">
            <a:xfrm>
              <a:off x="252888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8" name="Oval 547"/>
            <p:cNvSpPr>
              <a:spLocks noChangeAspect="1" noChangeArrowheads="1"/>
            </p:cNvSpPr>
            <p:nvPr userDrawn="1"/>
          </p:nvSpPr>
          <p:spPr bwMode="auto">
            <a:xfrm>
              <a:off x="2641969"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79" name="Oval 548"/>
            <p:cNvSpPr>
              <a:spLocks noChangeAspect="1" noChangeArrowheads="1"/>
            </p:cNvSpPr>
            <p:nvPr userDrawn="1"/>
          </p:nvSpPr>
          <p:spPr bwMode="auto">
            <a:xfrm>
              <a:off x="275354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0" name="Oval 549"/>
            <p:cNvSpPr>
              <a:spLocks noChangeAspect="1" noChangeArrowheads="1"/>
            </p:cNvSpPr>
            <p:nvPr userDrawn="1"/>
          </p:nvSpPr>
          <p:spPr bwMode="auto">
            <a:xfrm>
              <a:off x="286663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1" name="Oval 550"/>
            <p:cNvSpPr>
              <a:spLocks noChangeAspect="1" noChangeArrowheads="1"/>
            </p:cNvSpPr>
            <p:nvPr userDrawn="1"/>
          </p:nvSpPr>
          <p:spPr bwMode="auto">
            <a:xfrm>
              <a:off x="2978206"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2" name="Oval 551"/>
            <p:cNvSpPr>
              <a:spLocks noChangeAspect="1" noChangeArrowheads="1"/>
            </p:cNvSpPr>
            <p:nvPr userDrawn="1"/>
          </p:nvSpPr>
          <p:spPr bwMode="auto">
            <a:xfrm>
              <a:off x="4214589"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3" name="Oval 552"/>
            <p:cNvSpPr>
              <a:spLocks noChangeAspect="1" noChangeArrowheads="1"/>
            </p:cNvSpPr>
            <p:nvPr userDrawn="1"/>
          </p:nvSpPr>
          <p:spPr bwMode="auto">
            <a:xfrm>
              <a:off x="4327672" y="2489154"/>
              <a:ext cx="85944" cy="85944"/>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784" name="Oval 553"/>
            <p:cNvSpPr>
              <a:spLocks noChangeAspect="1" noChangeArrowheads="1"/>
            </p:cNvSpPr>
            <p:nvPr userDrawn="1"/>
          </p:nvSpPr>
          <p:spPr bwMode="auto">
            <a:xfrm>
              <a:off x="443924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5" name="Oval 554"/>
            <p:cNvSpPr>
              <a:spLocks noChangeAspect="1" noChangeArrowheads="1"/>
            </p:cNvSpPr>
            <p:nvPr userDrawn="1"/>
          </p:nvSpPr>
          <p:spPr bwMode="auto">
            <a:xfrm>
              <a:off x="455233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6" name="Oval 555"/>
            <p:cNvSpPr>
              <a:spLocks noChangeAspect="1" noChangeArrowheads="1"/>
            </p:cNvSpPr>
            <p:nvPr userDrawn="1"/>
          </p:nvSpPr>
          <p:spPr bwMode="auto">
            <a:xfrm>
              <a:off x="466390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7" name="Oval 556"/>
            <p:cNvSpPr>
              <a:spLocks noChangeAspect="1" noChangeArrowheads="1"/>
            </p:cNvSpPr>
            <p:nvPr userDrawn="1"/>
          </p:nvSpPr>
          <p:spPr bwMode="auto">
            <a:xfrm>
              <a:off x="4776992"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8" name="Oval 557"/>
            <p:cNvSpPr>
              <a:spLocks noChangeAspect="1" noChangeArrowheads="1"/>
            </p:cNvSpPr>
            <p:nvPr userDrawn="1"/>
          </p:nvSpPr>
          <p:spPr bwMode="auto">
            <a:xfrm>
              <a:off x="4888568"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89" name="Oval 558"/>
            <p:cNvSpPr>
              <a:spLocks noChangeAspect="1" noChangeArrowheads="1"/>
            </p:cNvSpPr>
            <p:nvPr userDrawn="1"/>
          </p:nvSpPr>
          <p:spPr bwMode="auto">
            <a:xfrm>
              <a:off x="500165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0" name="Oval 559"/>
            <p:cNvSpPr>
              <a:spLocks noChangeAspect="1" noChangeArrowheads="1"/>
            </p:cNvSpPr>
            <p:nvPr userDrawn="1"/>
          </p:nvSpPr>
          <p:spPr bwMode="auto">
            <a:xfrm>
              <a:off x="511322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1" name="Oval 560"/>
            <p:cNvSpPr>
              <a:spLocks noChangeAspect="1" noChangeArrowheads="1"/>
            </p:cNvSpPr>
            <p:nvPr userDrawn="1"/>
          </p:nvSpPr>
          <p:spPr bwMode="auto">
            <a:xfrm>
              <a:off x="522631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2" name="Oval 561"/>
            <p:cNvSpPr>
              <a:spLocks noChangeAspect="1" noChangeArrowheads="1"/>
            </p:cNvSpPr>
            <p:nvPr userDrawn="1"/>
          </p:nvSpPr>
          <p:spPr bwMode="auto">
            <a:xfrm>
              <a:off x="533788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3" name="Oval 562"/>
            <p:cNvSpPr>
              <a:spLocks noChangeAspect="1" noChangeArrowheads="1"/>
            </p:cNvSpPr>
            <p:nvPr userDrawn="1"/>
          </p:nvSpPr>
          <p:spPr bwMode="auto">
            <a:xfrm>
              <a:off x="5450972"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4" name="Oval 563"/>
            <p:cNvSpPr>
              <a:spLocks noChangeAspect="1" noChangeArrowheads="1"/>
            </p:cNvSpPr>
            <p:nvPr userDrawn="1"/>
          </p:nvSpPr>
          <p:spPr bwMode="auto">
            <a:xfrm>
              <a:off x="5562548"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5" name="Oval 564"/>
            <p:cNvSpPr>
              <a:spLocks noChangeAspect="1" noChangeArrowheads="1"/>
            </p:cNvSpPr>
            <p:nvPr userDrawn="1"/>
          </p:nvSpPr>
          <p:spPr bwMode="auto">
            <a:xfrm>
              <a:off x="567563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6" name="Oval 565"/>
            <p:cNvSpPr>
              <a:spLocks noChangeAspect="1" noChangeArrowheads="1"/>
            </p:cNvSpPr>
            <p:nvPr userDrawn="1"/>
          </p:nvSpPr>
          <p:spPr bwMode="auto">
            <a:xfrm>
              <a:off x="5787207"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7" name="Oval 566"/>
            <p:cNvSpPr>
              <a:spLocks noChangeAspect="1" noChangeArrowheads="1"/>
            </p:cNvSpPr>
            <p:nvPr userDrawn="1"/>
          </p:nvSpPr>
          <p:spPr bwMode="auto">
            <a:xfrm>
              <a:off x="590029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8" name="Oval 567"/>
            <p:cNvSpPr>
              <a:spLocks noChangeAspect="1" noChangeArrowheads="1"/>
            </p:cNvSpPr>
            <p:nvPr userDrawn="1"/>
          </p:nvSpPr>
          <p:spPr bwMode="auto">
            <a:xfrm>
              <a:off x="6013375"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799" name="Oval 568"/>
            <p:cNvSpPr>
              <a:spLocks noChangeAspect="1" noChangeArrowheads="1"/>
            </p:cNvSpPr>
            <p:nvPr userDrawn="1"/>
          </p:nvSpPr>
          <p:spPr bwMode="auto">
            <a:xfrm>
              <a:off x="6124951"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0" name="Oval 569"/>
            <p:cNvSpPr>
              <a:spLocks noChangeAspect="1" noChangeArrowheads="1"/>
            </p:cNvSpPr>
            <p:nvPr userDrawn="1"/>
          </p:nvSpPr>
          <p:spPr bwMode="auto">
            <a:xfrm>
              <a:off x="623803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1" name="Oval 570"/>
            <p:cNvSpPr>
              <a:spLocks noChangeAspect="1" noChangeArrowheads="1"/>
            </p:cNvSpPr>
            <p:nvPr userDrawn="1"/>
          </p:nvSpPr>
          <p:spPr bwMode="auto">
            <a:xfrm>
              <a:off x="634961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2" name="Oval 571"/>
            <p:cNvSpPr>
              <a:spLocks noChangeAspect="1" noChangeArrowheads="1"/>
            </p:cNvSpPr>
            <p:nvPr userDrawn="1"/>
          </p:nvSpPr>
          <p:spPr bwMode="auto">
            <a:xfrm>
              <a:off x="646269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3" name="Oval 572"/>
            <p:cNvSpPr>
              <a:spLocks noChangeAspect="1" noChangeArrowheads="1"/>
            </p:cNvSpPr>
            <p:nvPr userDrawn="1"/>
          </p:nvSpPr>
          <p:spPr bwMode="auto">
            <a:xfrm>
              <a:off x="657427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4" name="Oval 573"/>
            <p:cNvSpPr>
              <a:spLocks noChangeAspect="1" noChangeArrowheads="1"/>
            </p:cNvSpPr>
            <p:nvPr userDrawn="1"/>
          </p:nvSpPr>
          <p:spPr bwMode="auto">
            <a:xfrm>
              <a:off x="6687355"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5" name="Oval 574"/>
            <p:cNvSpPr>
              <a:spLocks noChangeAspect="1" noChangeArrowheads="1"/>
            </p:cNvSpPr>
            <p:nvPr userDrawn="1"/>
          </p:nvSpPr>
          <p:spPr bwMode="auto">
            <a:xfrm>
              <a:off x="6798931"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6" name="Oval 575"/>
            <p:cNvSpPr>
              <a:spLocks noChangeAspect="1" noChangeArrowheads="1"/>
            </p:cNvSpPr>
            <p:nvPr userDrawn="1"/>
          </p:nvSpPr>
          <p:spPr bwMode="auto">
            <a:xfrm>
              <a:off x="691201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7" name="Oval 576"/>
            <p:cNvSpPr>
              <a:spLocks noChangeAspect="1" noChangeArrowheads="1"/>
            </p:cNvSpPr>
            <p:nvPr userDrawn="1"/>
          </p:nvSpPr>
          <p:spPr bwMode="auto">
            <a:xfrm>
              <a:off x="702359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8" name="Oval 577"/>
            <p:cNvSpPr>
              <a:spLocks noChangeAspect="1" noChangeArrowheads="1"/>
            </p:cNvSpPr>
            <p:nvPr userDrawn="1"/>
          </p:nvSpPr>
          <p:spPr bwMode="auto">
            <a:xfrm>
              <a:off x="713667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09" name="Oval 578"/>
            <p:cNvSpPr>
              <a:spLocks noChangeAspect="1" noChangeArrowheads="1"/>
            </p:cNvSpPr>
            <p:nvPr userDrawn="1"/>
          </p:nvSpPr>
          <p:spPr bwMode="auto">
            <a:xfrm>
              <a:off x="724825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0" name="Oval 579"/>
            <p:cNvSpPr>
              <a:spLocks noChangeAspect="1" noChangeArrowheads="1"/>
            </p:cNvSpPr>
            <p:nvPr userDrawn="1"/>
          </p:nvSpPr>
          <p:spPr bwMode="auto">
            <a:xfrm>
              <a:off x="7361334"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1" name="Oval 580"/>
            <p:cNvSpPr>
              <a:spLocks noChangeAspect="1" noChangeArrowheads="1"/>
            </p:cNvSpPr>
            <p:nvPr userDrawn="1"/>
          </p:nvSpPr>
          <p:spPr bwMode="auto">
            <a:xfrm>
              <a:off x="7472910" y="248915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2" name="Oval 581"/>
            <p:cNvSpPr>
              <a:spLocks noChangeAspect="1" noChangeArrowheads="1"/>
            </p:cNvSpPr>
            <p:nvPr userDrawn="1"/>
          </p:nvSpPr>
          <p:spPr bwMode="auto">
            <a:xfrm>
              <a:off x="758599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3" name="Oval 582"/>
            <p:cNvSpPr>
              <a:spLocks noChangeAspect="1" noChangeArrowheads="1"/>
            </p:cNvSpPr>
            <p:nvPr userDrawn="1"/>
          </p:nvSpPr>
          <p:spPr bwMode="auto">
            <a:xfrm>
              <a:off x="7697570"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4" name="Oval 583"/>
            <p:cNvSpPr>
              <a:spLocks noChangeAspect="1" noChangeArrowheads="1"/>
            </p:cNvSpPr>
            <p:nvPr userDrawn="1"/>
          </p:nvSpPr>
          <p:spPr bwMode="auto">
            <a:xfrm>
              <a:off x="8035314" y="248915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5" name="Oval 584"/>
            <p:cNvSpPr>
              <a:spLocks noChangeAspect="1" noChangeArrowheads="1"/>
            </p:cNvSpPr>
            <p:nvPr userDrawn="1"/>
          </p:nvSpPr>
          <p:spPr bwMode="auto">
            <a:xfrm>
              <a:off x="140558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6" name="Oval 585"/>
            <p:cNvSpPr>
              <a:spLocks noChangeAspect="1" noChangeArrowheads="1"/>
            </p:cNvSpPr>
            <p:nvPr userDrawn="1"/>
          </p:nvSpPr>
          <p:spPr bwMode="auto">
            <a:xfrm>
              <a:off x="151867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7" name="Oval 586"/>
            <p:cNvSpPr>
              <a:spLocks noChangeAspect="1" noChangeArrowheads="1"/>
            </p:cNvSpPr>
            <p:nvPr userDrawn="1"/>
          </p:nvSpPr>
          <p:spPr bwMode="auto">
            <a:xfrm>
              <a:off x="1630247"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8" name="Oval 587"/>
            <p:cNvSpPr>
              <a:spLocks noChangeAspect="1" noChangeArrowheads="1"/>
            </p:cNvSpPr>
            <p:nvPr userDrawn="1"/>
          </p:nvSpPr>
          <p:spPr bwMode="auto">
            <a:xfrm>
              <a:off x="174333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19" name="Oval 588"/>
            <p:cNvSpPr>
              <a:spLocks noChangeAspect="1" noChangeArrowheads="1"/>
            </p:cNvSpPr>
            <p:nvPr userDrawn="1"/>
          </p:nvSpPr>
          <p:spPr bwMode="auto">
            <a:xfrm>
              <a:off x="185490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0" name="Oval 589"/>
            <p:cNvSpPr>
              <a:spLocks noChangeAspect="1" noChangeArrowheads="1"/>
            </p:cNvSpPr>
            <p:nvPr userDrawn="1"/>
          </p:nvSpPr>
          <p:spPr bwMode="auto">
            <a:xfrm>
              <a:off x="196799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1" name="Oval 590"/>
            <p:cNvSpPr>
              <a:spLocks noChangeAspect="1" noChangeArrowheads="1"/>
            </p:cNvSpPr>
            <p:nvPr userDrawn="1"/>
          </p:nvSpPr>
          <p:spPr bwMode="auto">
            <a:xfrm>
              <a:off x="207956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2" name="Oval 591"/>
            <p:cNvSpPr>
              <a:spLocks noChangeAspect="1" noChangeArrowheads="1"/>
            </p:cNvSpPr>
            <p:nvPr userDrawn="1"/>
          </p:nvSpPr>
          <p:spPr bwMode="auto">
            <a:xfrm>
              <a:off x="219265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3" name="Oval 592"/>
            <p:cNvSpPr>
              <a:spLocks noChangeAspect="1" noChangeArrowheads="1"/>
            </p:cNvSpPr>
            <p:nvPr userDrawn="1"/>
          </p:nvSpPr>
          <p:spPr bwMode="auto">
            <a:xfrm>
              <a:off x="2304226"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4" name="Oval 593"/>
            <p:cNvSpPr>
              <a:spLocks noChangeAspect="1" noChangeArrowheads="1"/>
            </p:cNvSpPr>
            <p:nvPr userDrawn="1"/>
          </p:nvSpPr>
          <p:spPr bwMode="auto">
            <a:xfrm>
              <a:off x="241731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5" name="Oval 594"/>
            <p:cNvSpPr>
              <a:spLocks noChangeAspect="1" noChangeArrowheads="1"/>
            </p:cNvSpPr>
            <p:nvPr userDrawn="1"/>
          </p:nvSpPr>
          <p:spPr bwMode="auto">
            <a:xfrm>
              <a:off x="252888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6" name="Oval 595"/>
            <p:cNvSpPr>
              <a:spLocks noChangeAspect="1" noChangeArrowheads="1"/>
            </p:cNvSpPr>
            <p:nvPr userDrawn="1"/>
          </p:nvSpPr>
          <p:spPr bwMode="auto">
            <a:xfrm>
              <a:off x="2641969"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7" name="Oval 596"/>
            <p:cNvSpPr>
              <a:spLocks noChangeAspect="1" noChangeArrowheads="1"/>
            </p:cNvSpPr>
            <p:nvPr userDrawn="1"/>
          </p:nvSpPr>
          <p:spPr bwMode="auto">
            <a:xfrm>
              <a:off x="275354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8" name="Oval 597"/>
            <p:cNvSpPr>
              <a:spLocks noChangeAspect="1" noChangeArrowheads="1"/>
            </p:cNvSpPr>
            <p:nvPr userDrawn="1"/>
          </p:nvSpPr>
          <p:spPr bwMode="auto">
            <a:xfrm>
              <a:off x="286663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29" name="Oval 598"/>
            <p:cNvSpPr>
              <a:spLocks noChangeAspect="1" noChangeArrowheads="1"/>
            </p:cNvSpPr>
            <p:nvPr userDrawn="1"/>
          </p:nvSpPr>
          <p:spPr bwMode="auto">
            <a:xfrm>
              <a:off x="2978206"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0" name="Oval 599"/>
            <p:cNvSpPr>
              <a:spLocks noChangeAspect="1" noChangeArrowheads="1"/>
            </p:cNvSpPr>
            <p:nvPr userDrawn="1"/>
          </p:nvSpPr>
          <p:spPr bwMode="auto">
            <a:xfrm>
              <a:off x="4327672"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1" name="Oval 600"/>
            <p:cNvSpPr>
              <a:spLocks noChangeAspect="1" noChangeArrowheads="1"/>
            </p:cNvSpPr>
            <p:nvPr userDrawn="1"/>
          </p:nvSpPr>
          <p:spPr bwMode="auto">
            <a:xfrm>
              <a:off x="443924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2" name="Oval 601"/>
            <p:cNvSpPr>
              <a:spLocks noChangeAspect="1" noChangeArrowheads="1"/>
            </p:cNvSpPr>
            <p:nvPr userDrawn="1"/>
          </p:nvSpPr>
          <p:spPr bwMode="auto">
            <a:xfrm>
              <a:off x="455233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3" name="Oval 602"/>
            <p:cNvSpPr>
              <a:spLocks noChangeAspect="1" noChangeArrowheads="1"/>
            </p:cNvSpPr>
            <p:nvPr userDrawn="1"/>
          </p:nvSpPr>
          <p:spPr bwMode="auto">
            <a:xfrm>
              <a:off x="466390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4" name="Oval 603"/>
            <p:cNvSpPr>
              <a:spLocks noChangeAspect="1" noChangeArrowheads="1"/>
            </p:cNvSpPr>
            <p:nvPr userDrawn="1"/>
          </p:nvSpPr>
          <p:spPr bwMode="auto">
            <a:xfrm>
              <a:off x="4776992" y="2593192"/>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835" name="Oval 604"/>
            <p:cNvSpPr>
              <a:spLocks noChangeAspect="1" noChangeArrowheads="1"/>
            </p:cNvSpPr>
            <p:nvPr userDrawn="1"/>
          </p:nvSpPr>
          <p:spPr bwMode="auto">
            <a:xfrm>
              <a:off x="4888568"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6" name="Oval 605"/>
            <p:cNvSpPr>
              <a:spLocks noChangeAspect="1" noChangeArrowheads="1"/>
            </p:cNvSpPr>
            <p:nvPr userDrawn="1"/>
          </p:nvSpPr>
          <p:spPr bwMode="auto">
            <a:xfrm>
              <a:off x="500165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7" name="Oval 606"/>
            <p:cNvSpPr>
              <a:spLocks noChangeAspect="1" noChangeArrowheads="1"/>
            </p:cNvSpPr>
            <p:nvPr userDrawn="1"/>
          </p:nvSpPr>
          <p:spPr bwMode="auto">
            <a:xfrm>
              <a:off x="511322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8" name="Oval 607"/>
            <p:cNvSpPr>
              <a:spLocks noChangeAspect="1" noChangeArrowheads="1"/>
            </p:cNvSpPr>
            <p:nvPr userDrawn="1"/>
          </p:nvSpPr>
          <p:spPr bwMode="auto">
            <a:xfrm>
              <a:off x="522631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39" name="Oval 608"/>
            <p:cNvSpPr>
              <a:spLocks noChangeAspect="1" noChangeArrowheads="1"/>
            </p:cNvSpPr>
            <p:nvPr userDrawn="1"/>
          </p:nvSpPr>
          <p:spPr bwMode="auto">
            <a:xfrm>
              <a:off x="533788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0" name="Oval 609"/>
            <p:cNvSpPr>
              <a:spLocks noChangeAspect="1" noChangeArrowheads="1"/>
            </p:cNvSpPr>
            <p:nvPr userDrawn="1"/>
          </p:nvSpPr>
          <p:spPr bwMode="auto">
            <a:xfrm>
              <a:off x="5450972"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1" name="Oval 610"/>
            <p:cNvSpPr>
              <a:spLocks noChangeAspect="1" noChangeArrowheads="1"/>
            </p:cNvSpPr>
            <p:nvPr userDrawn="1"/>
          </p:nvSpPr>
          <p:spPr bwMode="auto">
            <a:xfrm>
              <a:off x="5562548"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2" name="Oval 611"/>
            <p:cNvSpPr>
              <a:spLocks noChangeAspect="1" noChangeArrowheads="1"/>
            </p:cNvSpPr>
            <p:nvPr userDrawn="1"/>
          </p:nvSpPr>
          <p:spPr bwMode="auto">
            <a:xfrm>
              <a:off x="567563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3" name="Oval 612"/>
            <p:cNvSpPr>
              <a:spLocks noChangeAspect="1" noChangeArrowheads="1"/>
            </p:cNvSpPr>
            <p:nvPr userDrawn="1"/>
          </p:nvSpPr>
          <p:spPr bwMode="auto">
            <a:xfrm>
              <a:off x="5787207"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4" name="Oval 613"/>
            <p:cNvSpPr>
              <a:spLocks noChangeAspect="1" noChangeArrowheads="1"/>
            </p:cNvSpPr>
            <p:nvPr userDrawn="1"/>
          </p:nvSpPr>
          <p:spPr bwMode="auto">
            <a:xfrm>
              <a:off x="590029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5" name="Oval 614"/>
            <p:cNvSpPr>
              <a:spLocks noChangeAspect="1" noChangeArrowheads="1"/>
            </p:cNvSpPr>
            <p:nvPr userDrawn="1"/>
          </p:nvSpPr>
          <p:spPr bwMode="auto">
            <a:xfrm>
              <a:off x="6013375"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6" name="Oval 615"/>
            <p:cNvSpPr>
              <a:spLocks noChangeAspect="1" noChangeArrowheads="1"/>
            </p:cNvSpPr>
            <p:nvPr userDrawn="1"/>
          </p:nvSpPr>
          <p:spPr bwMode="auto">
            <a:xfrm>
              <a:off x="6124951"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7" name="Oval 616"/>
            <p:cNvSpPr>
              <a:spLocks noChangeAspect="1" noChangeArrowheads="1"/>
            </p:cNvSpPr>
            <p:nvPr userDrawn="1"/>
          </p:nvSpPr>
          <p:spPr bwMode="auto">
            <a:xfrm>
              <a:off x="623803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8" name="Oval 617"/>
            <p:cNvSpPr>
              <a:spLocks noChangeAspect="1" noChangeArrowheads="1"/>
            </p:cNvSpPr>
            <p:nvPr userDrawn="1"/>
          </p:nvSpPr>
          <p:spPr bwMode="auto">
            <a:xfrm>
              <a:off x="634961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49" name="Oval 618"/>
            <p:cNvSpPr>
              <a:spLocks noChangeAspect="1" noChangeArrowheads="1"/>
            </p:cNvSpPr>
            <p:nvPr userDrawn="1"/>
          </p:nvSpPr>
          <p:spPr bwMode="auto">
            <a:xfrm>
              <a:off x="646269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0" name="Oval 619"/>
            <p:cNvSpPr>
              <a:spLocks noChangeAspect="1" noChangeArrowheads="1"/>
            </p:cNvSpPr>
            <p:nvPr userDrawn="1"/>
          </p:nvSpPr>
          <p:spPr bwMode="auto">
            <a:xfrm>
              <a:off x="657427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1" name="Oval 620"/>
            <p:cNvSpPr>
              <a:spLocks noChangeAspect="1" noChangeArrowheads="1"/>
            </p:cNvSpPr>
            <p:nvPr userDrawn="1"/>
          </p:nvSpPr>
          <p:spPr bwMode="auto">
            <a:xfrm>
              <a:off x="6687355"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2" name="Oval 621"/>
            <p:cNvSpPr>
              <a:spLocks noChangeAspect="1" noChangeArrowheads="1"/>
            </p:cNvSpPr>
            <p:nvPr userDrawn="1"/>
          </p:nvSpPr>
          <p:spPr bwMode="auto">
            <a:xfrm>
              <a:off x="6798931"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3" name="Oval 622"/>
            <p:cNvSpPr>
              <a:spLocks noChangeAspect="1" noChangeArrowheads="1"/>
            </p:cNvSpPr>
            <p:nvPr userDrawn="1"/>
          </p:nvSpPr>
          <p:spPr bwMode="auto">
            <a:xfrm>
              <a:off x="691201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4" name="Oval 623"/>
            <p:cNvSpPr>
              <a:spLocks noChangeAspect="1" noChangeArrowheads="1"/>
            </p:cNvSpPr>
            <p:nvPr userDrawn="1"/>
          </p:nvSpPr>
          <p:spPr bwMode="auto">
            <a:xfrm>
              <a:off x="702359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5" name="Oval 624"/>
            <p:cNvSpPr>
              <a:spLocks noChangeAspect="1" noChangeArrowheads="1"/>
            </p:cNvSpPr>
            <p:nvPr userDrawn="1"/>
          </p:nvSpPr>
          <p:spPr bwMode="auto">
            <a:xfrm>
              <a:off x="713667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6" name="Oval 625"/>
            <p:cNvSpPr>
              <a:spLocks noChangeAspect="1" noChangeArrowheads="1"/>
            </p:cNvSpPr>
            <p:nvPr userDrawn="1"/>
          </p:nvSpPr>
          <p:spPr bwMode="auto">
            <a:xfrm>
              <a:off x="724825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7" name="Oval 626"/>
            <p:cNvSpPr>
              <a:spLocks noChangeAspect="1" noChangeArrowheads="1"/>
            </p:cNvSpPr>
            <p:nvPr userDrawn="1"/>
          </p:nvSpPr>
          <p:spPr bwMode="auto">
            <a:xfrm>
              <a:off x="7361334"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8" name="Oval 627"/>
            <p:cNvSpPr>
              <a:spLocks noChangeAspect="1" noChangeArrowheads="1"/>
            </p:cNvSpPr>
            <p:nvPr userDrawn="1"/>
          </p:nvSpPr>
          <p:spPr bwMode="auto">
            <a:xfrm>
              <a:off x="7472910" y="2593192"/>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59" name="Oval 628"/>
            <p:cNvSpPr>
              <a:spLocks noChangeAspect="1" noChangeArrowheads="1"/>
            </p:cNvSpPr>
            <p:nvPr userDrawn="1"/>
          </p:nvSpPr>
          <p:spPr bwMode="auto">
            <a:xfrm>
              <a:off x="7585994"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0" name="Oval 629"/>
            <p:cNvSpPr>
              <a:spLocks noChangeAspect="1" noChangeArrowheads="1"/>
            </p:cNvSpPr>
            <p:nvPr userDrawn="1"/>
          </p:nvSpPr>
          <p:spPr bwMode="auto">
            <a:xfrm>
              <a:off x="7697570" y="2593192"/>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1" name="Oval 630"/>
            <p:cNvSpPr>
              <a:spLocks noChangeAspect="1" noChangeArrowheads="1"/>
            </p:cNvSpPr>
            <p:nvPr userDrawn="1"/>
          </p:nvSpPr>
          <p:spPr bwMode="auto">
            <a:xfrm>
              <a:off x="7810653" y="2593192"/>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862" name="Oval 631"/>
            <p:cNvSpPr>
              <a:spLocks noChangeAspect="1" noChangeArrowheads="1"/>
            </p:cNvSpPr>
            <p:nvPr userDrawn="1"/>
          </p:nvSpPr>
          <p:spPr bwMode="auto">
            <a:xfrm>
              <a:off x="140558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3" name="Oval 632"/>
            <p:cNvSpPr>
              <a:spLocks noChangeAspect="1" noChangeArrowheads="1"/>
            </p:cNvSpPr>
            <p:nvPr userDrawn="1"/>
          </p:nvSpPr>
          <p:spPr bwMode="auto">
            <a:xfrm>
              <a:off x="151867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4" name="Oval 633"/>
            <p:cNvSpPr>
              <a:spLocks noChangeAspect="1" noChangeArrowheads="1"/>
            </p:cNvSpPr>
            <p:nvPr userDrawn="1"/>
          </p:nvSpPr>
          <p:spPr bwMode="auto">
            <a:xfrm>
              <a:off x="1630247"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5" name="Oval 634"/>
            <p:cNvSpPr>
              <a:spLocks noChangeAspect="1" noChangeArrowheads="1"/>
            </p:cNvSpPr>
            <p:nvPr userDrawn="1"/>
          </p:nvSpPr>
          <p:spPr bwMode="auto">
            <a:xfrm>
              <a:off x="174333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6" name="Oval 635"/>
            <p:cNvSpPr>
              <a:spLocks noChangeAspect="1" noChangeArrowheads="1"/>
            </p:cNvSpPr>
            <p:nvPr userDrawn="1"/>
          </p:nvSpPr>
          <p:spPr bwMode="auto">
            <a:xfrm>
              <a:off x="185490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7" name="Oval 636"/>
            <p:cNvSpPr>
              <a:spLocks noChangeAspect="1" noChangeArrowheads="1"/>
            </p:cNvSpPr>
            <p:nvPr userDrawn="1"/>
          </p:nvSpPr>
          <p:spPr bwMode="auto">
            <a:xfrm>
              <a:off x="196799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8" name="Oval 637"/>
            <p:cNvSpPr>
              <a:spLocks noChangeAspect="1" noChangeArrowheads="1"/>
            </p:cNvSpPr>
            <p:nvPr userDrawn="1"/>
          </p:nvSpPr>
          <p:spPr bwMode="auto">
            <a:xfrm>
              <a:off x="207956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69" name="Oval 638"/>
            <p:cNvSpPr>
              <a:spLocks noChangeAspect="1" noChangeArrowheads="1"/>
            </p:cNvSpPr>
            <p:nvPr userDrawn="1"/>
          </p:nvSpPr>
          <p:spPr bwMode="auto">
            <a:xfrm>
              <a:off x="219265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0" name="Oval 639"/>
            <p:cNvSpPr>
              <a:spLocks noChangeAspect="1" noChangeArrowheads="1"/>
            </p:cNvSpPr>
            <p:nvPr userDrawn="1"/>
          </p:nvSpPr>
          <p:spPr bwMode="auto">
            <a:xfrm>
              <a:off x="2304226"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1" name="Oval 640"/>
            <p:cNvSpPr>
              <a:spLocks noChangeAspect="1" noChangeArrowheads="1"/>
            </p:cNvSpPr>
            <p:nvPr userDrawn="1"/>
          </p:nvSpPr>
          <p:spPr bwMode="auto">
            <a:xfrm>
              <a:off x="241731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2" name="Oval 641"/>
            <p:cNvSpPr>
              <a:spLocks noChangeAspect="1" noChangeArrowheads="1"/>
            </p:cNvSpPr>
            <p:nvPr userDrawn="1"/>
          </p:nvSpPr>
          <p:spPr bwMode="auto">
            <a:xfrm>
              <a:off x="2528886"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3" name="Oval 642"/>
            <p:cNvSpPr>
              <a:spLocks noChangeAspect="1" noChangeArrowheads="1"/>
            </p:cNvSpPr>
            <p:nvPr userDrawn="1"/>
          </p:nvSpPr>
          <p:spPr bwMode="auto">
            <a:xfrm>
              <a:off x="2641969"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4" name="Oval 643"/>
            <p:cNvSpPr>
              <a:spLocks noChangeAspect="1" noChangeArrowheads="1"/>
            </p:cNvSpPr>
            <p:nvPr userDrawn="1"/>
          </p:nvSpPr>
          <p:spPr bwMode="auto">
            <a:xfrm>
              <a:off x="275354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5" name="Oval 644"/>
            <p:cNvSpPr>
              <a:spLocks noChangeAspect="1" noChangeArrowheads="1"/>
            </p:cNvSpPr>
            <p:nvPr userDrawn="1"/>
          </p:nvSpPr>
          <p:spPr bwMode="auto">
            <a:xfrm>
              <a:off x="432767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6" name="Oval 645"/>
            <p:cNvSpPr>
              <a:spLocks noChangeAspect="1" noChangeArrowheads="1"/>
            </p:cNvSpPr>
            <p:nvPr userDrawn="1"/>
          </p:nvSpPr>
          <p:spPr bwMode="auto">
            <a:xfrm>
              <a:off x="443924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7" name="Oval 646"/>
            <p:cNvSpPr>
              <a:spLocks noChangeAspect="1" noChangeArrowheads="1"/>
            </p:cNvSpPr>
            <p:nvPr userDrawn="1"/>
          </p:nvSpPr>
          <p:spPr bwMode="auto">
            <a:xfrm>
              <a:off x="455233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8" name="Oval 647"/>
            <p:cNvSpPr>
              <a:spLocks noChangeAspect="1" noChangeArrowheads="1"/>
            </p:cNvSpPr>
            <p:nvPr userDrawn="1"/>
          </p:nvSpPr>
          <p:spPr bwMode="auto">
            <a:xfrm>
              <a:off x="466390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79" name="Oval 648"/>
            <p:cNvSpPr>
              <a:spLocks noChangeAspect="1" noChangeArrowheads="1"/>
            </p:cNvSpPr>
            <p:nvPr userDrawn="1"/>
          </p:nvSpPr>
          <p:spPr bwMode="auto">
            <a:xfrm>
              <a:off x="4776992"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0" name="Oval 649"/>
            <p:cNvSpPr>
              <a:spLocks noChangeAspect="1" noChangeArrowheads="1"/>
            </p:cNvSpPr>
            <p:nvPr userDrawn="1"/>
          </p:nvSpPr>
          <p:spPr bwMode="auto">
            <a:xfrm>
              <a:off x="4888568"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1" name="Oval 650"/>
            <p:cNvSpPr>
              <a:spLocks noChangeAspect="1" noChangeArrowheads="1"/>
            </p:cNvSpPr>
            <p:nvPr userDrawn="1"/>
          </p:nvSpPr>
          <p:spPr bwMode="auto">
            <a:xfrm>
              <a:off x="500165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2" name="Oval 651"/>
            <p:cNvSpPr>
              <a:spLocks noChangeAspect="1" noChangeArrowheads="1"/>
            </p:cNvSpPr>
            <p:nvPr userDrawn="1"/>
          </p:nvSpPr>
          <p:spPr bwMode="auto">
            <a:xfrm>
              <a:off x="522631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3" name="Oval 652"/>
            <p:cNvSpPr>
              <a:spLocks noChangeAspect="1" noChangeArrowheads="1"/>
            </p:cNvSpPr>
            <p:nvPr userDrawn="1"/>
          </p:nvSpPr>
          <p:spPr bwMode="auto">
            <a:xfrm>
              <a:off x="5337887"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4" name="Oval 653"/>
            <p:cNvSpPr>
              <a:spLocks noChangeAspect="1" noChangeArrowheads="1"/>
            </p:cNvSpPr>
            <p:nvPr userDrawn="1"/>
          </p:nvSpPr>
          <p:spPr bwMode="auto">
            <a:xfrm>
              <a:off x="5450972"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5" name="Oval 654"/>
            <p:cNvSpPr>
              <a:spLocks noChangeAspect="1" noChangeArrowheads="1"/>
            </p:cNvSpPr>
            <p:nvPr userDrawn="1"/>
          </p:nvSpPr>
          <p:spPr bwMode="auto">
            <a:xfrm>
              <a:off x="5562548"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6" name="Oval 655"/>
            <p:cNvSpPr>
              <a:spLocks noChangeAspect="1" noChangeArrowheads="1"/>
            </p:cNvSpPr>
            <p:nvPr userDrawn="1"/>
          </p:nvSpPr>
          <p:spPr bwMode="auto">
            <a:xfrm>
              <a:off x="567563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7" name="Oval 656"/>
            <p:cNvSpPr>
              <a:spLocks noChangeAspect="1" noChangeArrowheads="1"/>
            </p:cNvSpPr>
            <p:nvPr userDrawn="1"/>
          </p:nvSpPr>
          <p:spPr bwMode="auto">
            <a:xfrm>
              <a:off x="590029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8" name="Oval 657"/>
            <p:cNvSpPr>
              <a:spLocks noChangeAspect="1" noChangeArrowheads="1"/>
            </p:cNvSpPr>
            <p:nvPr userDrawn="1"/>
          </p:nvSpPr>
          <p:spPr bwMode="auto">
            <a:xfrm>
              <a:off x="6013375"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89" name="Oval 658"/>
            <p:cNvSpPr>
              <a:spLocks noChangeAspect="1" noChangeArrowheads="1"/>
            </p:cNvSpPr>
            <p:nvPr userDrawn="1"/>
          </p:nvSpPr>
          <p:spPr bwMode="auto">
            <a:xfrm>
              <a:off x="6124951"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0" name="Oval 659"/>
            <p:cNvSpPr>
              <a:spLocks noChangeAspect="1" noChangeArrowheads="1"/>
            </p:cNvSpPr>
            <p:nvPr userDrawn="1"/>
          </p:nvSpPr>
          <p:spPr bwMode="auto">
            <a:xfrm>
              <a:off x="623803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1" name="Oval 660"/>
            <p:cNvSpPr>
              <a:spLocks noChangeAspect="1" noChangeArrowheads="1"/>
            </p:cNvSpPr>
            <p:nvPr userDrawn="1"/>
          </p:nvSpPr>
          <p:spPr bwMode="auto">
            <a:xfrm>
              <a:off x="634961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2" name="Oval 661"/>
            <p:cNvSpPr>
              <a:spLocks noChangeAspect="1" noChangeArrowheads="1"/>
            </p:cNvSpPr>
            <p:nvPr userDrawn="1"/>
          </p:nvSpPr>
          <p:spPr bwMode="auto">
            <a:xfrm>
              <a:off x="646269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3" name="Oval 662"/>
            <p:cNvSpPr>
              <a:spLocks noChangeAspect="1" noChangeArrowheads="1"/>
            </p:cNvSpPr>
            <p:nvPr userDrawn="1"/>
          </p:nvSpPr>
          <p:spPr bwMode="auto">
            <a:xfrm>
              <a:off x="657427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4" name="Oval 663"/>
            <p:cNvSpPr>
              <a:spLocks noChangeAspect="1" noChangeArrowheads="1"/>
            </p:cNvSpPr>
            <p:nvPr userDrawn="1"/>
          </p:nvSpPr>
          <p:spPr bwMode="auto">
            <a:xfrm>
              <a:off x="6687355"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5" name="Oval 664"/>
            <p:cNvSpPr>
              <a:spLocks noChangeAspect="1" noChangeArrowheads="1"/>
            </p:cNvSpPr>
            <p:nvPr userDrawn="1"/>
          </p:nvSpPr>
          <p:spPr bwMode="auto">
            <a:xfrm>
              <a:off x="6798931"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6" name="Oval 665"/>
            <p:cNvSpPr>
              <a:spLocks noChangeAspect="1" noChangeArrowheads="1"/>
            </p:cNvSpPr>
            <p:nvPr userDrawn="1"/>
          </p:nvSpPr>
          <p:spPr bwMode="auto">
            <a:xfrm>
              <a:off x="691201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7" name="Oval 666"/>
            <p:cNvSpPr>
              <a:spLocks noChangeAspect="1" noChangeArrowheads="1"/>
            </p:cNvSpPr>
            <p:nvPr userDrawn="1"/>
          </p:nvSpPr>
          <p:spPr bwMode="auto">
            <a:xfrm>
              <a:off x="702359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8" name="Oval 667"/>
            <p:cNvSpPr>
              <a:spLocks noChangeAspect="1" noChangeArrowheads="1"/>
            </p:cNvSpPr>
            <p:nvPr userDrawn="1"/>
          </p:nvSpPr>
          <p:spPr bwMode="auto">
            <a:xfrm>
              <a:off x="7136674"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899" name="Oval 668"/>
            <p:cNvSpPr>
              <a:spLocks noChangeAspect="1" noChangeArrowheads="1"/>
            </p:cNvSpPr>
            <p:nvPr userDrawn="1"/>
          </p:nvSpPr>
          <p:spPr bwMode="auto">
            <a:xfrm>
              <a:off x="7248250"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0" name="Oval 669"/>
            <p:cNvSpPr>
              <a:spLocks noChangeAspect="1" noChangeArrowheads="1"/>
            </p:cNvSpPr>
            <p:nvPr userDrawn="1"/>
          </p:nvSpPr>
          <p:spPr bwMode="auto">
            <a:xfrm>
              <a:off x="7361334"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1" name="Oval 670"/>
            <p:cNvSpPr>
              <a:spLocks noChangeAspect="1" noChangeArrowheads="1"/>
            </p:cNvSpPr>
            <p:nvPr userDrawn="1"/>
          </p:nvSpPr>
          <p:spPr bwMode="auto">
            <a:xfrm>
              <a:off x="7472910" y="2697229"/>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2" name="Oval 671"/>
            <p:cNvSpPr>
              <a:spLocks noChangeAspect="1" noChangeArrowheads="1"/>
            </p:cNvSpPr>
            <p:nvPr userDrawn="1"/>
          </p:nvSpPr>
          <p:spPr bwMode="auto">
            <a:xfrm>
              <a:off x="140558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3" name="Oval 672"/>
            <p:cNvSpPr>
              <a:spLocks noChangeAspect="1" noChangeArrowheads="1"/>
            </p:cNvSpPr>
            <p:nvPr userDrawn="1"/>
          </p:nvSpPr>
          <p:spPr bwMode="auto">
            <a:xfrm>
              <a:off x="151867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4" name="Oval 673"/>
            <p:cNvSpPr>
              <a:spLocks noChangeAspect="1" noChangeArrowheads="1"/>
            </p:cNvSpPr>
            <p:nvPr userDrawn="1"/>
          </p:nvSpPr>
          <p:spPr bwMode="auto">
            <a:xfrm>
              <a:off x="1630247"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5" name="Oval 674"/>
            <p:cNvSpPr>
              <a:spLocks noChangeAspect="1" noChangeArrowheads="1"/>
            </p:cNvSpPr>
            <p:nvPr userDrawn="1"/>
          </p:nvSpPr>
          <p:spPr bwMode="auto">
            <a:xfrm>
              <a:off x="174333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6" name="Oval 675"/>
            <p:cNvSpPr>
              <a:spLocks noChangeAspect="1" noChangeArrowheads="1"/>
            </p:cNvSpPr>
            <p:nvPr userDrawn="1"/>
          </p:nvSpPr>
          <p:spPr bwMode="auto">
            <a:xfrm>
              <a:off x="185490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7" name="Oval 676"/>
            <p:cNvSpPr>
              <a:spLocks noChangeAspect="1" noChangeArrowheads="1"/>
            </p:cNvSpPr>
            <p:nvPr userDrawn="1"/>
          </p:nvSpPr>
          <p:spPr bwMode="auto">
            <a:xfrm>
              <a:off x="196799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8" name="Oval 677"/>
            <p:cNvSpPr>
              <a:spLocks noChangeAspect="1" noChangeArrowheads="1"/>
            </p:cNvSpPr>
            <p:nvPr userDrawn="1"/>
          </p:nvSpPr>
          <p:spPr bwMode="auto">
            <a:xfrm>
              <a:off x="207956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09" name="Oval 678"/>
            <p:cNvSpPr>
              <a:spLocks noChangeAspect="1" noChangeArrowheads="1"/>
            </p:cNvSpPr>
            <p:nvPr userDrawn="1"/>
          </p:nvSpPr>
          <p:spPr bwMode="auto">
            <a:xfrm>
              <a:off x="219265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0" name="Oval 679"/>
            <p:cNvSpPr>
              <a:spLocks noChangeAspect="1" noChangeArrowheads="1"/>
            </p:cNvSpPr>
            <p:nvPr userDrawn="1"/>
          </p:nvSpPr>
          <p:spPr bwMode="auto">
            <a:xfrm>
              <a:off x="2304226"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1" name="Oval 680"/>
            <p:cNvSpPr>
              <a:spLocks noChangeAspect="1" noChangeArrowheads="1"/>
            </p:cNvSpPr>
            <p:nvPr userDrawn="1"/>
          </p:nvSpPr>
          <p:spPr bwMode="auto">
            <a:xfrm>
              <a:off x="241731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2" name="Oval 681"/>
            <p:cNvSpPr>
              <a:spLocks noChangeAspect="1" noChangeArrowheads="1"/>
            </p:cNvSpPr>
            <p:nvPr userDrawn="1"/>
          </p:nvSpPr>
          <p:spPr bwMode="auto">
            <a:xfrm>
              <a:off x="2528886"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3" name="Oval 682"/>
            <p:cNvSpPr>
              <a:spLocks noChangeAspect="1" noChangeArrowheads="1"/>
            </p:cNvSpPr>
            <p:nvPr userDrawn="1"/>
          </p:nvSpPr>
          <p:spPr bwMode="auto">
            <a:xfrm>
              <a:off x="2641969"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4" name="Oval 683"/>
            <p:cNvSpPr>
              <a:spLocks noChangeAspect="1" noChangeArrowheads="1"/>
            </p:cNvSpPr>
            <p:nvPr userDrawn="1"/>
          </p:nvSpPr>
          <p:spPr bwMode="auto">
            <a:xfrm>
              <a:off x="4103013"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5" name="Oval 684"/>
            <p:cNvSpPr>
              <a:spLocks noChangeAspect="1" noChangeArrowheads="1"/>
            </p:cNvSpPr>
            <p:nvPr userDrawn="1"/>
          </p:nvSpPr>
          <p:spPr bwMode="auto">
            <a:xfrm>
              <a:off x="4214589"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6" name="Oval 685"/>
            <p:cNvSpPr>
              <a:spLocks noChangeAspect="1" noChangeArrowheads="1"/>
            </p:cNvSpPr>
            <p:nvPr userDrawn="1"/>
          </p:nvSpPr>
          <p:spPr bwMode="auto">
            <a:xfrm>
              <a:off x="432767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7" name="Oval 686"/>
            <p:cNvSpPr>
              <a:spLocks noChangeAspect="1" noChangeArrowheads="1"/>
            </p:cNvSpPr>
            <p:nvPr userDrawn="1"/>
          </p:nvSpPr>
          <p:spPr bwMode="auto">
            <a:xfrm>
              <a:off x="466390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8" name="Oval 687"/>
            <p:cNvSpPr>
              <a:spLocks noChangeAspect="1" noChangeArrowheads="1"/>
            </p:cNvSpPr>
            <p:nvPr userDrawn="1"/>
          </p:nvSpPr>
          <p:spPr bwMode="auto">
            <a:xfrm>
              <a:off x="4776992"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19" name="Oval 688"/>
            <p:cNvSpPr>
              <a:spLocks noChangeAspect="1" noChangeArrowheads="1"/>
            </p:cNvSpPr>
            <p:nvPr userDrawn="1"/>
          </p:nvSpPr>
          <p:spPr bwMode="auto">
            <a:xfrm>
              <a:off x="4888568"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0" name="Oval 689"/>
            <p:cNvSpPr>
              <a:spLocks noChangeAspect="1" noChangeArrowheads="1"/>
            </p:cNvSpPr>
            <p:nvPr userDrawn="1"/>
          </p:nvSpPr>
          <p:spPr bwMode="auto">
            <a:xfrm>
              <a:off x="500165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1" name="Oval 690"/>
            <p:cNvSpPr>
              <a:spLocks noChangeAspect="1" noChangeArrowheads="1"/>
            </p:cNvSpPr>
            <p:nvPr userDrawn="1"/>
          </p:nvSpPr>
          <p:spPr bwMode="auto">
            <a:xfrm>
              <a:off x="5113228"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2" name="Oval 691"/>
            <p:cNvSpPr>
              <a:spLocks noChangeAspect="1" noChangeArrowheads="1"/>
            </p:cNvSpPr>
            <p:nvPr userDrawn="1"/>
          </p:nvSpPr>
          <p:spPr bwMode="auto">
            <a:xfrm>
              <a:off x="522631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3" name="Oval 692"/>
            <p:cNvSpPr>
              <a:spLocks noChangeAspect="1" noChangeArrowheads="1"/>
            </p:cNvSpPr>
            <p:nvPr userDrawn="1"/>
          </p:nvSpPr>
          <p:spPr bwMode="auto">
            <a:xfrm>
              <a:off x="533788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4" name="Oval 693"/>
            <p:cNvSpPr>
              <a:spLocks noChangeAspect="1" noChangeArrowheads="1"/>
            </p:cNvSpPr>
            <p:nvPr userDrawn="1"/>
          </p:nvSpPr>
          <p:spPr bwMode="auto">
            <a:xfrm>
              <a:off x="5450972"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5" name="Oval 694"/>
            <p:cNvSpPr>
              <a:spLocks noChangeAspect="1" noChangeArrowheads="1"/>
            </p:cNvSpPr>
            <p:nvPr userDrawn="1"/>
          </p:nvSpPr>
          <p:spPr bwMode="auto">
            <a:xfrm>
              <a:off x="567563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6" name="Oval 695"/>
            <p:cNvSpPr>
              <a:spLocks noChangeAspect="1" noChangeArrowheads="1"/>
            </p:cNvSpPr>
            <p:nvPr userDrawn="1"/>
          </p:nvSpPr>
          <p:spPr bwMode="auto">
            <a:xfrm>
              <a:off x="5787207"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7" name="Oval 696"/>
            <p:cNvSpPr>
              <a:spLocks noChangeAspect="1" noChangeArrowheads="1"/>
            </p:cNvSpPr>
            <p:nvPr userDrawn="1"/>
          </p:nvSpPr>
          <p:spPr bwMode="auto">
            <a:xfrm>
              <a:off x="590029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8" name="Oval 697"/>
            <p:cNvSpPr>
              <a:spLocks noChangeAspect="1" noChangeArrowheads="1"/>
            </p:cNvSpPr>
            <p:nvPr userDrawn="1"/>
          </p:nvSpPr>
          <p:spPr bwMode="auto">
            <a:xfrm>
              <a:off x="6013375"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29" name="Oval 698"/>
            <p:cNvSpPr>
              <a:spLocks noChangeAspect="1" noChangeArrowheads="1"/>
            </p:cNvSpPr>
            <p:nvPr userDrawn="1"/>
          </p:nvSpPr>
          <p:spPr bwMode="auto">
            <a:xfrm>
              <a:off x="6124951"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0" name="Oval 699"/>
            <p:cNvSpPr>
              <a:spLocks noChangeAspect="1" noChangeArrowheads="1"/>
            </p:cNvSpPr>
            <p:nvPr userDrawn="1"/>
          </p:nvSpPr>
          <p:spPr bwMode="auto">
            <a:xfrm>
              <a:off x="623803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1" name="Oval 700"/>
            <p:cNvSpPr>
              <a:spLocks noChangeAspect="1" noChangeArrowheads="1"/>
            </p:cNvSpPr>
            <p:nvPr userDrawn="1"/>
          </p:nvSpPr>
          <p:spPr bwMode="auto">
            <a:xfrm>
              <a:off x="634961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2" name="Oval 701"/>
            <p:cNvSpPr>
              <a:spLocks noChangeAspect="1" noChangeArrowheads="1"/>
            </p:cNvSpPr>
            <p:nvPr userDrawn="1"/>
          </p:nvSpPr>
          <p:spPr bwMode="auto">
            <a:xfrm>
              <a:off x="646269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3" name="Oval 702"/>
            <p:cNvSpPr>
              <a:spLocks noChangeAspect="1" noChangeArrowheads="1"/>
            </p:cNvSpPr>
            <p:nvPr userDrawn="1"/>
          </p:nvSpPr>
          <p:spPr bwMode="auto">
            <a:xfrm>
              <a:off x="657427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4" name="Oval 703"/>
            <p:cNvSpPr>
              <a:spLocks noChangeAspect="1" noChangeArrowheads="1"/>
            </p:cNvSpPr>
            <p:nvPr userDrawn="1"/>
          </p:nvSpPr>
          <p:spPr bwMode="auto">
            <a:xfrm>
              <a:off x="6687355"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5" name="Oval 704"/>
            <p:cNvSpPr>
              <a:spLocks noChangeAspect="1" noChangeArrowheads="1"/>
            </p:cNvSpPr>
            <p:nvPr userDrawn="1"/>
          </p:nvSpPr>
          <p:spPr bwMode="auto">
            <a:xfrm>
              <a:off x="6798931"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6" name="Oval 705"/>
            <p:cNvSpPr>
              <a:spLocks noChangeAspect="1" noChangeArrowheads="1"/>
            </p:cNvSpPr>
            <p:nvPr userDrawn="1"/>
          </p:nvSpPr>
          <p:spPr bwMode="auto">
            <a:xfrm>
              <a:off x="691201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7" name="Oval 706"/>
            <p:cNvSpPr>
              <a:spLocks noChangeAspect="1" noChangeArrowheads="1"/>
            </p:cNvSpPr>
            <p:nvPr userDrawn="1"/>
          </p:nvSpPr>
          <p:spPr bwMode="auto">
            <a:xfrm>
              <a:off x="7023590"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8" name="Oval 707"/>
            <p:cNvSpPr>
              <a:spLocks noChangeAspect="1" noChangeArrowheads="1"/>
            </p:cNvSpPr>
            <p:nvPr userDrawn="1"/>
          </p:nvSpPr>
          <p:spPr bwMode="auto">
            <a:xfrm>
              <a:off x="713667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39" name="Oval 708"/>
            <p:cNvSpPr>
              <a:spLocks noChangeAspect="1" noChangeArrowheads="1"/>
            </p:cNvSpPr>
            <p:nvPr userDrawn="1"/>
          </p:nvSpPr>
          <p:spPr bwMode="auto">
            <a:xfrm>
              <a:off x="7248250"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0" name="Oval 709"/>
            <p:cNvSpPr>
              <a:spLocks noChangeAspect="1" noChangeArrowheads="1"/>
            </p:cNvSpPr>
            <p:nvPr userDrawn="1"/>
          </p:nvSpPr>
          <p:spPr bwMode="auto">
            <a:xfrm>
              <a:off x="7361334" y="279975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1" name="Oval 710"/>
            <p:cNvSpPr>
              <a:spLocks noChangeAspect="1" noChangeArrowheads="1"/>
            </p:cNvSpPr>
            <p:nvPr userDrawn="1"/>
          </p:nvSpPr>
          <p:spPr bwMode="auto">
            <a:xfrm>
              <a:off x="7585994" y="279975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2" name="Oval 711"/>
            <p:cNvSpPr>
              <a:spLocks noChangeAspect="1" noChangeArrowheads="1"/>
            </p:cNvSpPr>
            <p:nvPr userDrawn="1"/>
          </p:nvSpPr>
          <p:spPr bwMode="auto">
            <a:xfrm>
              <a:off x="140558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3" name="Oval 712"/>
            <p:cNvSpPr>
              <a:spLocks noChangeAspect="1" noChangeArrowheads="1"/>
            </p:cNvSpPr>
            <p:nvPr userDrawn="1"/>
          </p:nvSpPr>
          <p:spPr bwMode="auto">
            <a:xfrm>
              <a:off x="151867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4" name="Oval 713"/>
            <p:cNvSpPr>
              <a:spLocks noChangeAspect="1" noChangeArrowheads="1"/>
            </p:cNvSpPr>
            <p:nvPr userDrawn="1"/>
          </p:nvSpPr>
          <p:spPr bwMode="auto">
            <a:xfrm>
              <a:off x="1630247"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5" name="Oval 714"/>
            <p:cNvSpPr>
              <a:spLocks noChangeAspect="1" noChangeArrowheads="1"/>
            </p:cNvSpPr>
            <p:nvPr userDrawn="1"/>
          </p:nvSpPr>
          <p:spPr bwMode="auto">
            <a:xfrm>
              <a:off x="174333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6" name="Oval 715"/>
            <p:cNvSpPr>
              <a:spLocks noChangeAspect="1" noChangeArrowheads="1"/>
            </p:cNvSpPr>
            <p:nvPr userDrawn="1"/>
          </p:nvSpPr>
          <p:spPr bwMode="auto">
            <a:xfrm>
              <a:off x="185490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7" name="Oval 716"/>
            <p:cNvSpPr>
              <a:spLocks noChangeAspect="1" noChangeArrowheads="1"/>
            </p:cNvSpPr>
            <p:nvPr userDrawn="1"/>
          </p:nvSpPr>
          <p:spPr bwMode="auto">
            <a:xfrm>
              <a:off x="196799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8" name="Oval 717"/>
            <p:cNvSpPr>
              <a:spLocks noChangeAspect="1" noChangeArrowheads="1"/>
            </p:cNvSpPr>
            <p:nvPr userDrawn="1"/>
          </p:nvSpPr>
          <p:spPr bwMode="auto">
            <a:xfrm>
              <a:off x="207956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49" name="Oval 718"/>
            <p:cNvSpPr>
              <a:spLocks noChangeAspect="1" noChangeArrowheads="1"/>
            </p:cNvSpPr>
            <p:nvPr userDrawn="1"/>
          </p:nvSpPr>
          <p:spPr bwMode="auto">
            <a:xfrm>
              <a:off x="219265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0" name="Oval 719"/>
            <p:cNvSpPr>
              <a:spLocks noChangeAspect="1" noChangeArrowheads="1"/>
            </p:cNvSpPr>
            <p:nvPr userDrawn="1"/>
          </p:nvSpPr>
          <p:spPr bwMode="auto">
            <a:xfrm>
              <a:off x="2304226"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1" name="Oval 720"/>
            <p:cNvSpPr>
              <a:spLocks noChangeAspect="1" noChangeArrowheads="1"/>
            </p:cNvSpPr>
            <p:nvPr userDrawn="1"/>
          </p:nvSpPr>
          <p:spPr bwMode="auto">
            <a:xfrm>
              <a:off x="2417310"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2" name="Oval 721"/>
            <p:cNvSpPr>
              <a:spLocks noChangeAspect="1" noChangeArrowheads="1"/>
            </p:cNvSpPr>
            <p:nvPr userDrawn="1"/>
          </p:nvSpPr>
          <p:spPr bwMode="auto">
            <a:xfrm>
              <a:off x="2528886"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3" name="Oval 722"/>
            <p:cNvSpPr>
              <a:spLocks noChangeAspect="1" noChangeArrowheads="1"/>
            </p:cNvSpPr>
            <p:nvPr userDrawn="1"/>
          </p:nvSpPr>
          <p:spPr bwMode="auto">
            <a:xfrm>
              <a:off x="4103013"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4" name="Oval 723"/>
            <p:cNvSpPr>
              <a:spLocks noChangeAspect="1" noChangeArrowheads="1"/>
            </p:cNvSpPr>
            <p:nvPr userDrawn="1"/>
          </p:nvSpPr>
          <p:spPr bwMode="auto">
            <a:xfrm>
              <a:off x="4214589"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5" name="Oval 724"/>
            <p:cNvSpPr>
              <a:spLocks noChangeAspect="1" noChangeArrowheads="1"/>
            </p:cNvSpPr>
            <p:nvPr userDrawn="1"/>
          </p:nvSpPr>
          <p:spPr bwMode="auto">
            <a:xfrm>
              <a:off x="4663908"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6" name="Oval 725"/>
            <p:cNvSpPr>
              <a:spLocks noChangeAspect="1" noChangeArrowheads="1"/>
            </p:cNvSpPr>
            <p:nvPr userDrawn="1"/>
          </p:nvSpPr>
          <p:spPr bwMode="auto">
            <a:xfrm>
              <a:off x="4888568"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7" name="Oval 726"/>
            <p:cNvSpPr>
              <a:spLocks noChangeAspect="1" noChangeArrowheads="1"/>
            </p:cNvSpPr>
            <p:nvPr userDrawn="1"/>
          </p:nvSpPr>
          <p:spPr bwMode="auto">
            <a:xfrm>
              <a:off x="500165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58" name="Oval 727"/>
            <p:cNvSpPr>
              <a:spLocks noChangeAspect="1" noChangeArrowheads="1"/>
            </p:cNvSpPr>
            <p:nvPr userDrawn="1"/>
          </p:nvSpPr>
          <p:spPr bwMode="auto">
            <a:xfrm>
              <a:off x="5113228" y="2903796"/>
              <a:ext cx="85943"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959" name="Oval 728"/>
            <p:cNvSpPr>
              <a:spLocks noChangeAspect="1" noChangeArrowheads="1"/>
            </p:cNvSpPr>
            <p:nvPr userDrawn="1"/>
          </p:nvSpPr>
          <p:spPr bwMode="auto">
            <a:xfrm>
              <a:off x="522631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0" name="Oval 729"/>
            <p:cNvSpPr>
              <a:spLocks noChangeAspect="1" noChangeArrowheads="1"/>
            </p:cNvSpPr>
            <p:nvPr userDrawn="1"/>
          </p:nvSpPr>
          <p:spPr bwMode="auto">
            <a:xfrm>
              <a:off x="533788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1" name="Oval 730"/>
            <p:cNvSpPr>
              <a:spLocks noChangeAspect="1" noChangeArrowheads="1"/>
            </p:cNvSpPr>
            <p:nvPr userDrawn="1"/>
          </p:nvSpPr>
          <p:spPr bwMode="auto">
            <a:xfrm>
              <a:off x="5450972"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2" name="Oval 731"/>
            <p:cNvSpPr>
              <a:spLocks noChangeAspect="1" noChangeArrowheads="1"/>
            </p:cNvSpPr>
            <p:nvPr userDrawn="1"/>
          </p:nvSpPr>
          <p:spPr bwMode="auto">
            <a:xfrm>
              <a:off x="567563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3" name="Oval 732"/>
            <p:cNvSpPr>
              <a:spLocks noChangeAspect="1" noChangeArrowheads="1"/>
            </p:cNvSpPr>
            <p:nvPr userDrawn="1"/>
          </p:nvSpPr>
          <p:spPr bwMode="auto">
            <a:xfrm>
              <a:off x="5787207"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4" name="Oval 733"/>
            <p:cNvSpPr>
              <a:spLocks noChangeAspect="1" noChangeArrowheads="1"/>
            </p:cNvSpPr>
            <p:nvPr userDrawn="1"/>
          </p:nvSpPr>
          <p:spPr bwMode="auto">
            <a:xfrm>
              <a:off x="590029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5" name="Oval 734"/>
            <p:cNvSpPr>
              <a:spLocks noChangeAspect="1" noChangeArrowheads="1"/>
            </p:cNvSpPr>
            <p:nvPr userDrawn="1"/>
          </p:nvSpPr>
          <p:spPr bwMode="auto">
            <a:xfrm>
              <a:off x="6013375"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6" name="Oval 735"/>
            <p:cNvSpPr>
              <a:spLocks noChangeAspect="1" noChangeArrowheads="1"/>
            </p:cNvSpPr>
            <p:nvPr userDrawn="1"/>
          </p:nvSpPr>
          <p:spPr bwMode="auto">
            <a:xfrm>
              <a:off x="6124951"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7" name="Oval 736"/>
            <p:cNvSpPr>
              <a:spLocks noChangeAspect="1" noChangeArrowheads="1"/>
            </p:cNvSpPr>
            <p:nvPr userDrawn="1"/>
          </p:nvSpPr>
          <p:spPr bwMode="auto">
            <a:xfrm>
              <a:off x="623803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8" name="Oval 737"/>
            <p:cNvSpPr>
              <a:spLocks noChangeAspect="1" noChangeArrowheads="1"/>
            </p:cNvSpPr>
            <p:nvPr userDrawn="1"/>
          </p:nvSpPr>
          <p:spPr bwMode="auto">
            <a:xfrm>
              <a:off x="634961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69" name="Oval 738"/>
            <p:cNvSpPr>
              <a:spLocks noChangeAspect="1" noChangeArrowheads="1"/>
            </p:cNvSpPr>
            <p:nvPr userDrawn="1"/>
          </p:nvSpPr>
          <p:spPr bwMode="auto">
            <a:xfrm>
              <a:off x="646269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0" name="Oval 739"/>
            <p:cNvSpPr>
              <a:spLocks noChangeAspect="1" noChangeArrowheads="1"/>
            </p:cNvSpPr>
            <p:nvPr userDrawn="1"/>
          </p:nvSpPr>
          <p:spPr bwMode="auto">
            <a:xfrm>
              <a:off x="657427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1" name="Oval 740"/>
            <p:cNvSpPr>
              <a:spLocks noChangeAspect="1" noChangeArrowheads="1"/>
            </p:cNvSpPr>
            <p:nvPr userDrawn="1"/>
          </p:nvSpPr>
          <p:spPr bwMode="auto">
            <a:xfrm>
              <a:off x="6687355"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2" name="Oval 741"/>
            <p:cNvSpPr>
              <a:spLocks noChangeAspect="1" noChangeArrowheads="1"/>
            </p:cNvSpPr>
            <p:nvPr userDrawn="1"/>
          </p:nvSpPr>
          <p:spPr bwMode="auto">
            <a:xfrm>
              <a:off x="6798931"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3" name="Oval 742"/>
            <p:cNvSpPr>
              <a:spLocks noChangeAspect="1" noChangeArrowheads="1"/>
            </p:cNvSpPr>
            <p:nvPr userDrawn="1"/>
          </p:nvSpPr>
          <p:spPr bwMode="auto">
            <a:xfrm>
              <a:off x="691201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4" name="Oval 743"/>
            <p:cNvSpPr>
              <a:spLocks noChangeAspect="1" noChangeArrowheads="1"/>
            </p:cNvSpPr>
            <p:nvPr userDrawn="1"/>
          </p:nvSpPr>
          <p:spPr bwMode="auto">
            <a:xfrm>
              <a:off x="7023590"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5" name="Oval 744"/>
            <p:cNvSpPr>
              <a:spLocks noChangeAspect="1" noChangeArrowheads="1"/>
            </p:cNvSpPr>
            <p:nvPr userDrawn="1"/>
          </p:nvSpPr>
          <p:spPr bwMode="auto">
            <a:xfrm>
              <a:off x="7136674" y="2903796"/>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6" name="Oval 745"/>
            <p:cNvSpPr>
              <a:spLocks noChangeAspect="1" noChangeArrowheads="1"/>
            </p:cNvSpPr>
            <p:nvPr userDrawn="1"/>
          </p:nvSpPr>
          <p:spPr bwMode="auto">
            <a:xfrm>
              <a:off x="7361334" y="2903796"/>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7" name="Oval 746"/>
            <p:cNvSpPr>
              <a:spLocks noChangeAspect="1" noChangeArrowheads="1"/>
            </p:cNvSpPr>
            <p:nvPr userDrawn="1"/>
          </p:nvSpPr>
          <p:spPr bwMode="auto">
            <a:xfrm>
              <a:off x="7585994" y="2903796"/>
              <a:ext cx="85943"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1978" name="Oval 747"/>
            <p:cNvSpPr>
              <a:spLocks noChangeAspect="1" noChangeArrowheads="1"/>
            </p:cNvSpPr>
            <p:nvPr userDrawn="1"/>
          </p:nvSpPr>
          <p:spPr bwMode="auto">
            <a:xfrm>
              <a:off x="151867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79" name="Oval 748"/>
            <p:cNvSpPr>
              <a:spLocks noChangeAspect="1" noChangeArrowheads="1"/>
            </p:cNvSpPr>
            <p:nvPr userDrawn="1"/>
          </p:nvSpPr>
          <p:spPr bwMode="auto">
            <a:xfrm>
              <a:off x="1630247"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0" name="Oval 749"/>
            <p:cNvSpPr>
              <a:spLocks noChangeAspect="1" noChangeArrowheads="1"/>
            </p:cNvSpPr>
            <p:nvPr userDrawn="1"/>
          </p:nvSpPr>
          <p:spPr bwMode="auto">
            <a:xfrm>
              <a:off x="174333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1" name="Oval 750"/>
            <p:cNvSpPr>
              <a:spLocks noChangeAspect="1" noChangeArrowheads="1"/>
            </p:cNvSpPr>
            <p:nvPr userDrawn="1"/>
          </p:nvSpPr>
          <p:spPr bwMode="auto">
            <a:xfrm>
              <a:off x="185490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2" name="Oval 751"/>
            <p:cNvSpPr>
              <a:spLocks noChangeAspect="1" noChangeArrowheads="1"/>
            </p:cNvSpPr>
            <p:nvPr userDrawn="1"/>
          </p:nvSpPr>
          <p:spPr bwMode="auto">
            <a:xfrm>
              <a:off x="196799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3" name="Oval 752"/>
            <p:cNvSpPr>
              <a:spLocks noChangeAspect="1" noChangeArrowheads="1"/>
            </p:cNvSpPr>
            <p:nvPr userDrawn="1"/>
          </p:nvSpPr>
          <p:spPr bwMode="auto">
            <a:xfrm>
              <a:off x="2079566"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4" name="Oval 753"/>
            <p:cNvSpPr>
              <a:spLocks noChangeAspect="1" noChangeArrowheads="1"/>
            </p:cNvSpPr>
            <p:nvPr userDrawn="1"/>
          </p:nvSpPr>
          <p:spPr bwMode="auto">
            <a:xfrm>
              <a:off x="219265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5" name="Oval 754"/>
            <p:cNvSpPr>
              <a:spLocks noChangeAspect="1" noChangeArrowheads="1"/>
            </p:cNvSpPr>
            <p:nvPr userDrawn="1"/>
          </p:nvSpPr>
          <p:spPr bwMode="auto">
            <a:xfrm>
              <a:off x="2304226"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6" name="Oval 755"/>
            <p:cNvSpPr>
              <a:spLocks noChangeAspect="1" noChangeArrowheads="1"/>
            </p:cNvSpPr>
            <p:nvPr userDrawn="1"/>
          </p:nvSpPr>
          <p:spPr bwMode="auto">
            <a:xfrm>
              <a:off x="2417310"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7" name="Oval 756"/>
            <p:cNvSpPr>
              <a:spLocks noChangeAspect="1" noChangeArrowheads="1"/>
            </p:cNvSpPr>
            <p:nvPr userDrawn="1"/>
          </p:nvSpPr>
          <p:spPr bwMode="auto">
            <a:xfrm>
              <a:off x="4214589"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8" name="Oval 757"/>
            <p:cNvSpPr>
              <a:spLocks noChangeAspect="1" noChangeArrowheads="1"/>
            </p:cNvSpPr>
            <p:nvPr userDrawn="1"/>
          </p:nvSpPr>
          <p:spPr bwMode="auto">
            <a:xfrm>
              <a:off x="4327672"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89" name="Oval 758"/>
            <p:cNvSpPr>
              <a:spLocks noChangeAspect="1" noChangeArrowheads="1"/>
            </p:cNvSpPr>
            <p:nvPr userDrawn="1"/>
          </p:nvSpPr>
          <p:spPr bwMode="auto">
            <a:xfrm>
              <a:off x="4439248"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0" name="Oval 759"/>
            <p:cNvSpPr>
              <a:spLocks noChangeAspect="1" noChangeArrowheads="1"/>
            </p:cNvSpPr>
            <p:nvPr userDrawn="1"/>
          </p:nvSpPr>
          <p:spPr bwMode="auto">
            <a:xfrm>
              <a:off x="455233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1" name="Oval 760"/>
            <p:cNvSpPr>
              <a:spLocks noChangeAspect="1" noChangeArrowheads="1"/>
            </p:cNvSpPr>
            <p:nvPr userDrawn="1"/>
          </p:nvSpPr>
          <p:spPr bwMode="auto">
            <a:xfrm>
              <a:off x="522631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2" name="Oval 761"/>
            <p:cNvSpPr>
              <a:spLocks noChangeAspect="1" noChangeArrowheads="1"/>
            </p:cNvSpPr>
            <p:nvPr userDrawn="1"/>
          </p:nvSpPr>
          <p:spPr bwMode="auto">
            <a:xfrm>
              <a:off x="533788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3" name="Oval 762"/>
            <p:cNvSpPr>
              <a:spLocks noChangeAspect="1" noChangeArrowheads="1"/>
            </p:cNvSpPr>
            <p:nvPr userDrawn="1"/>
          </p:nvSpPr>
          <p:spPr bwMode="auto">
            <a:xfrm>
              <a:off x="5450972"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4" name="Oval 763"/>
            <p:cNvSpPr>
              <a:spLocks noChangeAspect="1" noChangeArrowheads="1"/>
            </p:cNvSpPr>
            <p:nvPr userDrawn="1"/>
          </p:nvSpPr>
          <p:spPr bwMode="auto">
            <a:xfrm>
              <a:off x="5562548"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5" name="Oval 764"/>
            <p:cNvSpPr>
              <a:spLocks noChangeAspect="1" noChangeArrowheads="1"/>
            </p:cNvSpPr>
            <p:nvPr userDrawn="1"/>
          </p:nvSpPr>
          <p:spPr bwMode="auto">
            <a:xfrm>
              <a:off x="567563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6" name="Oval 765"/>
            <p:cNvSpPr>
              <a:spLocks noChangeAspect="1" noChangeArrowheads="1"/>
            </p:cNvSpPr>
            <p:nvPr userDrawn="1"/>
          </p:nvSpPr>
          <p:spPr bwMode="auto">
            <a:xfrm>
              <a:off x="5787207"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7" name="Oval 766"/>
            <p:cNvSpPr>
              <a:spLocks noChangeAspect="1" noChangeArrowheads="1"/>
            </p:cNvSpPr>
            <p:nvPr userDrawn="1"/>
          </p:nvSpPr>
          <p:spPr bwMode="auto">
            <a:xfrm>
              <a:off x="590029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8" name="Oval 767"/>
            <p:cNvSpPr>
              <a:spLocks noChangeAspect="1" noChangeArrowheads="1"/>
            </p:cNvSpPr>
            <p:nvPr userDrawn="1"/>
          </p:nvSpPr>
          <p:spPr bwMode="auto">
            <a:xfrm>
              <a:off x="6013375"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1999" name="Oval 768"/>
            <p:cNvSpPr>
              <a:spLocks noChangeAspect="1" noChangeArrowheads="1"/>
            </p:cNvSpPr>
            <p:nvPr userDrawn="1"/>
          </p:nvSpPr>
          <p:spPr bwMode="auto">
            <a:xfrm>
              <a:off x="6124951"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0" name="Oval 769"/>
            <p:cNvSpPr>
              <a:spLocks noChangeAspect="1" noChangeArrowheads="1"/>
            </p:cNvSpPr>
            <p:nvPr userDrawn="1"/>
          </p:nvSpPr>
          <p:spPr bwMode="auto">
            <a:xfrm>
              <a:off x="623803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1" name="Oval 770"/>
            <p:cNvSpPr>
              <a:spLocks noChangeAspect="1" noChangeArrowheads="1"/>
            </p:cNvSpPr>
            <p:nvPr userDrawn="1"/>
          </p:nvSpPr>
          <p:spPr bwMode="auto">
            <a:xfrm>
              <a:off x="634961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2" name="Oval 771"/>
            <p:cNvSpPr>
              <a:spLocks noChangeAspect="1" noChangeArrowheads="1"/>
            </p:cNvSpPr>
            <p:nvPr userDrawn="1"/>
          </p:nvSpPr>
          <p:spPr bwMode="auto">
            <a:xfrm>
              <a:off x="646269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3" name="Oval 772"/>
            <p:cNvSpPr>
              <a:spLocks noChangeAspect="1" noChangeArrowheads="1"/>
            </p:cNvSpPr>
            <p:nvPr userDrawn="1"/>
          </p:nvSpPr>
          <p:spPr bwMode="auto">
            <a:xfrm>
              <a:off x="657427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4" name="Oval 773"/>
            <p:cNvSpPr>
              <a:spLocks noChangeAspect="1" noChangeArrowheads="1"/>
            </p:cNvSpPr>
            <p:nvPr userDrawn="1"/>
          </p:nvSpPr>
          <p:spPr bwMode="auto">
            <a:xfrm>
              <a:off x="6687355"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5" name="Oval 774"/>
            <p:cNvSpPr>
              <a:spLocks noChangeAspect="1" noChangeArrowheads="1"/>
            </p:cNvSpPr>
            <p:nvPr userDrawn="1"/>
          </p:nvSpPr>
          <p:spPr bwMode="auto">
            <a:xfrm>
              <a:off x="6798931"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6" name="Oval 775"/>
            <p:cNvSpPr>
              <a:spLocks noChangeAspect="1" noChangeArrowheads="1"/>
            </p:cNvSpPr>
            <p:nvPr userDrawn="1"/>
          </p:nvSpPr>
          <p:spPr bwMode="auto">
            <a:xfrm>
              <a:off x="6912014"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7" name="Oval 776"/>
            <p:cNvSpPr>
              <a:spLocks noChangeAspect="1" noChangeArrowheads="1"/>
            </p:cNvSpPr>
            <p:nvPr userDrawn="1"/>
          </p:nvSpPr>
          <p:spPr bwMode="auto">
            <a:xfrm>
              <a:off x="702359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8" name="Oval 777"/>
            <p:cNvSpPr>
              <a:spLocks noChangeAspect="1" noChangeArrowheads="1"/>
            </p:cNvSpPr>
            <p:nvPr userDrawn="1"/>
          </p:nvSpPr>
          <p:spPr bwMode="auto">
            <a:xfrm>
              <a:off x="713667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09" name="Oval 778"/>
            <p:cNvSpPr>
              <a:spLocks noChangeAspect="1" noChangeArrowheads="1"/>
            </p:cNvSpPr>
            <p:nvPr userDrawn="1"/>
          </p:nvSpPr>
          <p:spPr bwMode="auto">
            <a:xfrm>
              <a:off x="7472910" y="300783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0" name="Oval 779"/>
            <p:cNvSpPr>
              <a:spLocks noChangeAspect="1" noChangeArrowheads="1"/>
            </p:cNvSpPr>
            <p:nvPr userDrawn="1"/>
          </p:nvSpPr>
          <p:spPr bwMode="auto">
            <a:xfrm>
              <a:off x="7585994" y="300783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1" name="Oval 780"/>
            <p:cNvSpPr>
              <a:spLocks noChangeAspect="1" noChangeArrowheads="1"/>
            </p:cNvSpPr>
            <p:nvPr userDrawn="1"/>
          </p:nvSpPr>
          <p:spPr bwMode="auto">
            <a:xfrm>
              <a:off x="1630247"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2" name="Oval 781"/>
            <p:cNvSpPr>
              <a:spLocks noChangeAspect="1" noChangeArrowheads="1"/>
            </p:cNvSpPr>
            <p:nvPr userDrawn="1"/>
          </p:nvSpPr>
          <p:spPr bwMode="auto">
            <a:xfrm>
              <a:off x="174333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3" name="Oval 782"/>
            <p:cNvSpPr>
              <a:spLocks noChangeAspect="1" noChangeArrowheads="1"/>
            </p:cNvSpPr>
            <p:nvPr userDrawn="1"/>
          </p:nvSpPr>
          <p:spPr bwMode="auto">
            <a:xfrm>
              <a:off x="185490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4" name="Oval 783"/>
            <p:cNvSpPr>
              <a:spLocks noChangeAspect="1" noChangeArrowheads="1"/>
            </p:cNvSpPr>
            <p:nvPr userDrawn="1"/>
          </p:nvSpPr>
          <p:spPr bwMode="auto">
            <a:xfrm>
              <a:off x="196799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5" name="Oval 784"/>
            <p:cNvSpPr>
              <a:spLocks noChangeAspect="1" noChangeArrowheads="1"/>
            </p:cNvSpPr>
            <p:nvPr userDrawn="1"/>
          </p:nvSpPr>
          <p:spPr bwMode="auto">
            <a:xfrm>
              <a:off x="2079566"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6" name="Oval 785"/>
            <p:cNvSpPr>
              <a:spLocks noChangeAspect="1" noChangeArrowheads="1"/>
            </p:cNvSpPr>
            <p:nvPr userDrawn="1"/>
          </p:nvSpPr>
          <p:spPr bwMode="auto">
            <a:xfrm>
              <a:off x="219265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7" name="Oval 786"/>
            <p:cNvSpPr>
              <a:spLocks noChangeAspect="1" noChangeArrowheads="1"/>
            </p:cNvSpPr>
            <p:nvPr userDrawn="1"/>
          </p:nvSpPr>
          <p:spPr bwMode="auto">
            <a:xfrm>
              <a:off x="2304226"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8" name="Oval 787"/>
            <p:cNvSpPr>
              <a:spLocks noChangeAspect="1" noChangeArrowheads="1"/>
            </p:cNvSpPr>
            <p:nvPr userDrawn="1"/>
          </p:nvSpPr>
          <p:spPr bwMode="auto">
            <a:xfrm>
              <a:off x="2417310"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19" name="Oval 788"/>
            <p:cNvSpPr>
              <a:spLocks noChangeAspect="1" noChangeArrowheads="1"/>
            </p:cNvSpPr>
            <p:nvPr userDrawn="1"/>
          </p:nvSpPr>
          <p:spPr bwMode="auto">
            <a:xfrm>
              <a:off x="4103013"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0" name="Oval 789"/>
            <p:cNvSpPr>
              <a:spLocks noChangeAspect="1" noChangeArrowheads="1"/>
            </p:cNvSpPr>
            <p:nvPr userDrawn="1"/>
          </p:nvSpPr>
          <p:spPr bwMode="auto">
            <a:xfrm>
              <a:off x="4214589"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1" name="Oval 790"/>
            <p:cNvSpPr>
              <a:spLocks noChangeAspect="1" noChangeArrowheads="1"/>
            </p:cNvSpPr>
            <p:nvPr userDrawn="1"/>
          </p:nvSpPr>
          <p:spPr bwMode="auto">
            <a:xfrm>
              <a:off x="432767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2" name="Oval 791"/>
            <p:cNvSpPr>
              <a:spLocks noChangeAspect="1" noChangeArrowheads="1"/>
            </p:cNvSpPr>
            <p:nvPr userDrawn="1"/>
          </p:nvSpPr>
          <p:spPr bwMode="auto">
            <a:xfrm>
              <a:off x="443924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3" name="Oval 792"/>
            <p:cNvSpPr>
              <a:spLocks noChangeAspect="1" noChangeArrowheads="1"/>
            </p:cNvSpPr>
            <p:nvPr userDrawn="1"/>
          </p:nvSpPr>
          <p:spPr bwMode="auto">
            <a:xfrm>
              <a:off x="455233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4" name="Oval 793"/>
            <p:cNvSpPr>
              <a:spLocks noChangeAspect="1" noChangeArrowheads="1"/>
            </p:cNvSpPr>
            <p:nvPr userDrawn="1"/>
          </p:nvSpPr>
          <p:spPr bwMode="auto">
            <a:xfrm>
              <a:off x="466390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5" name="Oval 794"/>
            <p:cNvSpPr>
              <a:spLocks noChangeAspect="1" noChangeArrowheads="1"/>
            </p:cNvSpPr>
            <p:nvPr userDrawn="1"/>
          </p:nvSpPr>
          <p:spPr bwMode="auto">
            <a:xfrm>
              <a:off x="4776992"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6" name="Oval 795"/>
            <p:cNvSpPr>
              <a:spLocks noChangeAspect="1" noChangeArrowheads="1"/>
            </p:cNvSpPr>
            <p:nvPr userDrawn="1"/>
          </p:nvSpPr>
          <p:spPr bwMode="auto">
            <a:xfrm>
              <a:off x="4888568"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7" name="Oval 796"/>
            <p:cNvSpPr>
              <a:spLocks noChangeAspect="1" noChangeArrowheads="1"/>
            </p:cNvSpPr>
            <p:nvPr userDrawn="1"/>
          </p:nvSpPr>
          <p:spPr bwMode="auto">
            <a:xfrm>
              <a:off x="500165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8" name="Oval 797"/>
            <p:cNvSpPr>
              <a:spLocks noChangeAspect="1" noChangeArrowheads="1"/>
            </p:cNvSpPr>
            <p:nvPr userDrawn="1"/>
          </p:nvSpPr>
          <p:spPr bwMode="auto">
            <a:xfrm>
              <a:off x="522631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29" name="Oval 798"/>
            <p:cNvSpPr>
              <a:spLocks noChangeAspect="1" noChangeArrowheads="1"/>
            </p:cNvSpPr>
            <p:nvPr userDrawn="1"/>
          </p:nvSpPr>
          <p:spPr bwMode="auto">
            <a:xfrm>
              <a:off x="533788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0" name="Oval 799"/>
            <p:cNvSpPr>
              <a:spLocks noChangeAspect="1" noChangeArrowheads="1"/>
            </p:cNvSpPr>
            <p:nvPr userDrawn="1"/>
          </p:nvSpPr>
          <p:spPr bwMode="auto">
            <a:xfrm>
              <a:off x="5450972"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1" name="Oval 800"/>
            <p:cNvSpPr>
              <a:spLocks noChangeAspect="1" noChangeArrowheads="1"/>
            </p:cNvSpPr>
            <p:nvPr userDrawn="1"/>
          </p:nvSpPr>
          <p:spPr bwMode="auto">
            <a:xfrm>
              <a:off x="5562548"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2" name="Oval 801"/>
            <p:cNvSpPr>
              <a:spLocks noChangeAspect="1" noChangeArrowheads="1"/>
            </p:cNvSpPr>
            <p:nvPr userDrawn="1"/>
          </p:nvSpPr>
          <p:spPr bwMode="auto">
            <a:xfrm>
              <a:off x="567563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3" name="Oval 802"/>
            <p:cNvSpPr>
              <a:spLocks noChangeAspect="1" noChangeArrowheads="1"/>
            </p:cNvSpPr>
            <p:nvPr userDrawn="1"/>
          </p:nvSpPr>
          <p:spPr bwMode="auto">
            <a:xfrm>
              <a:off x="5787207"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4" name="Oval 803"/>
            <p:cNvSpPr>
              <a:spLocks noChangeAspect="1" noChangeArrowheads="1"/>
            </p:cNvSpPr>
            <p:nvPr userDrawn="1"/>
          </p:nvSpPr>
          <p:spPr bwMode="auto">
            <a:xfrm>
              <a:off x="590029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5" name="Oval 804"/>
            <p:cNvSpPr>
              <a:spLocks noChangeAspect="1" noChangeArrowheads="1"/>
            </p:cNvSpPr>
            <p:nvPr userDrawn="1"/>
          </p:nvSpPr>
          <p:spPr bwMode="auto">
            <a:xfrm>
              <a:off x="6013375"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6" name="Oval 805"/>
            <p:cNvSpPr>
              <a:spLocks noChangeAspect="1" noChangeArrowheads="1"/>
            </p:cNvSpPr>
            <p:nvPr userDrawn="1"/>
          </p:nvSpPr>
          <p:spPr bwMode="auto">
            <a:xfrm>
              <a:off x="6124951"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7" name="Oval 806"/>
            <p:cNvSpPr>
              <a:spLocks noChangeAspect="1" noChangeArrowheads="1"/>
            </p:cNvSpPr>
            <p:nvPr userDrawn="1"/>
          </p:nvSpPr>
          <p:spPr bwMode="auto">
            <a:xfrm>
              <a:off x="623803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8" name="Oval 807"/>
            <p:cNvSpPr>
              <a:spLocks noChangeAspect="1" noChangeArrowheads="1"/>
            </p:cNvSpPr>
            <p:nvPr userDrawn="1"/>
          </p:nvSpPr>
          <p:spPr bwMode="auto">
            <a:xfrm>
              <a:off x="634961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39" name="Oval 808"/>
            <p:cNvSpPr>
              <a:spLocks noChangeAspect="1" noChangeArrowheads="1"/>
            </p:cNvSpPr>
            <p:nvPr userDrawn="1"/>
          </p:nvSpPr>
          <p:spPr bwMode="auto">
            <a:xfrm>
              <a:off x="646269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0" name="Oval 809"/>
            <p:cNvSpPr>
              <a:spLocks noChangeAspect="1" noChangeArrowheads="1"/>
            </p:cNvSpPr>
            <p:nvPr userDrawn="1"/>
          </p:nvSpPr>
          <p:spPr bwMode="auto">
            <a:xfrm>
              <a:off x="657427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1" name="Oval 810"/>
            <p:cNvSpPr>
              <a:spLocks noChangeAspect="1" noChangeArrowheads="1"/>
            </p:cNvSpPr>
            <p:nvPr userDrawn="1"/>
          </p:nvSpPr>
          <p:spPr bwMode="auto">
            <a:xfrm>
              <a:off x="6687355"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2" name="Oval 811"/>
            <p:cNvSpPr>
              <a:spLocks noChangeAspect="1" noChangeArrowheads="1"/>
            </p:cNvSpPr>
            <p:nvPr userDrawn="1"/>
          </p:nvSpPr>
          <p:spPr bwMode="auto">
            <a:xfrm>
              <a:off x="6798931"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3" name="Oval 812"/>
            <p:cNvSpPr>
              <a:spLocks noChangeAspect="1" noChangeArrowheads="1"/>
            </p:cNvSpPr>
            <p:nvPr userDrawn="1"/>
          </p:nvSpPr>
          <p:spPr bwMode="auto">
            <a:xfrm>
              <a:off x="6912014"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4" name="Oval 813"/>
            <p:cNvSpPr>
              <a:spLocks noChangeAspect="1" noChangeArrowheads="1"/>
            </p:cNvSpPr>
            <p:nvPr userDrawn="1"/>
          </p:nvSpPr>
          <p:spPr bwMode="auto">
            <a:xfrm>
              <a:off x="7023590" y="311187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5" name="Oval 814"/>
            <p:cNvSpPr>
              <a:spLocks noChangeAspect="1" noChangeArrowheads="1"/>
            </p:cNvSpPr>
            <p:nvPr userDrawn="1"/>
          </p:nvSpPr>
          <p:spPr bwMode="auto">
            <a:xfrm>
              <a:off x="7136674" y="311187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6" name="Oval 815"/>
            <p:cNvSpPr>
              <a:spLocks noChangeAspect="1" noChangeArrowheads="1"/>
            </p:cNvSpPr>
            <p:nvPr userDrawn="1"/>
          </p:nvSpPr>
          <p:spPr bwMode="auto">
            <a:xfrm>
              <a:off x="1630247"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7" name="Oval 816"/>
            <p:cNvSpPr>
              <a:spLocks noChangeAspect="1" noChangeArrowheads="1"/>
            </p:cNvSpPr>
            <p:nvPr userDrawn="1"/>
          </p:nvSpPr>
          <p:spPr bwMode="auto">
            <a:xfrm>
              <a:off x="174333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8" name="Oval 817"/>
            <p:cNvSpPr>
              <a:spLocks noChangeAspect="1" noChangeArrowheads="1"/>
            </p:cNvSpPr>
            <p:nvPr userDrawn="1"/>
          </p:nvSpPr>
          <p:spPr bwMode="auto">
            <a:xfrm>
              <a:off x="1854906"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49" name="Oval 818"/>
            <p:cNvSpPr>
              <a:spLocks noChangeAspect="1" noChangeArrowheads="1"/>
            </p:cNvSpPr>
            <p:nvPr userDrawn="1"/>
          </p:nvSpPr>
          <p:spPr bwMode="auto">
            <a:xfrm>
              <a:off x="196799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0" name="Oval 819"/>
            <p:cNvSpPr>
              <a:spLocks noChangeAspect="1" noChangeArrowheads="1"/>
            </p:cNvSpPr>
            <p:nvPr userDrawn="1"/>
          </p:nvSpPr>
          <p:spPr bwMode="auto">
            <a:xfrm>
              <a:off x="2417310"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1" name="Oval 820"/>
            <p:cNvSpPr>
              <a:spLocks noChangeAspect="1" noChangeArrowheads="1"/>
            </p:cNvSpPr>
            <p:nvPr userDrawn="1"/>
          </p:nvSpPr>
          <p:spPr bwMode="auto">
            <a:xfrm>
              <a:off x="4103013"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2" name="Oval 821"/>
            <p:cNvSpPr>
              <a:spLocks noChangeAspect="1" noChangeArrowheads="1"/>
            </p:cNvSpPr>
            <p:nvPr userDrawn="1"/>
          </p:nvSpPr>
          <p:spPr bwMode="auto">
            <a:xfrm>
              <a:off x="4214589"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3" name="Oval 822"/>
            <p:cNvSpPr>
              <a:spLocks noChangeAspect="1" noChangeArrowheads="1"/>
            </p:cNvSpPr>
            <p:nvPr userDrawn="1"/>
          </p:nvSpPr>
          <p:spPr bwMode="auto">
            <a:xfrm>
              <a:off x="432767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4" name="Oval 823"/>
            <p:cNvSpPr>
              <a:spLocks noChangeAspect="1" noChangeArrowheads="1"/>
            </p:cNvSpPr>
            <p:nvPr userDrawn="1"/>
          </p:nvSpPr>
          <p:spPr bwMode="auto">
            <a:xfrm>
              <a:off x="443924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5" name="Oval 824"/>
            <p:cNvSpPr>
              <a:spLocks noChangeAspect="1" noChangeArrowheads="1"/>
            </p:cNvSpPr>
            <p:nvPr userDrawn="1"/>
          </p:nvSpPr>
          <p:spPr bwMode="auto">
            <a:xfrm>
              <a:off x="455233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6" name="Oval 825"/>
            <p:cNvSpPr>
              <a:spLocks noChangeAspect="1" noChangeArrowheads="1"/>
            </p:cNvSpPr>
            <p:nvPr userDrawn="1"/>
          </p:nvSpPr>
          <p:spPr bwMode="auto">
            <a:xfrm>
              <a:off x="466390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7" name="Oval 826"/>
            <p:cNvSpPr>
              <a:spLocks noChangeAspect="1" noChangeArrowheads="1"/>
            </p:cNvSpPr>
            <p:nvPr userDrawn="1"/>
          </p:nvSpPr>
          <p:spPr bwMode="auto">
            <a:xfrm>
              <a:off x="4776992"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8" name="Oval 827"/>
            <p:cNvSpPr>
              <a:spLocks noChangeAspect="1" noChangeArrowheads="1"/>
            </p:cNvSpPr>
            <p:nvPr userDrawn="1"/>
          </p:nvSpPr>
          <p:spPr bwMode="auto">
            <a:xfrm>
              <a:off x="4888568"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59" name="Oval 828"/>
            <p:cNvSpPr>
              <a:spLocks noChangeAspect="1" noChangeArrowheads="1"/>
            </p:cNvSpPr>
            <p:nvPr userDrawn="1"/>
          </p:nvSpPr>
          <p:spPr bwMode="auto">
            <a:xfrm>
              <a:off x="500165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0" name="Oval 829"/>
            <p:cNvSpPr>
              <a:spLocks noChangeAspect="1" noChangeArrowheads="1"/>
            </p:cNvSpPr>
            <p:nvPr userDrawn="1"/>
          </p:nvSpPr>
          <p:spPr bwMode="auto">
            <a:xfrm>
              <a:off x="511322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1" name="Oval 830"/>
            <p:cNvSpPr>
              <a:spLocks noChangeAspect="1" noChangeArrowheads="1"/>
            </p:cNvSpPr>
            <p:nvPr userDrawn="1"/>
          </p:nvSpPr>
          <p:spPr bwMode="auto">
            <a:xfrm>
              <a:off x="522631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2" name="Oval 831"/>
            <p:cNvSpPr>
              <a:spLocks noChangeAspect="1" noChangeArrowheads="1"/>
            </p:cNvSpPr>
            <p:nvPr userDrawn="1"/>
          </p:nvSpPr>
          <p:spPr bwMode="auto">
            <a:xfrm>
              <a:off x="533788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3" name="Oval 832"/>
            <p:cNvSpPr>
              <a:spLocks noChangeAspect="1" noChangeArrowheads="1"/>
            </p:cNvSpPr>
            <p:nvPr userDrawn="1"/>
          </p:nvSpPr>
          <p:spPr bwMode="auto">
            <a:xfrm>
              <a:off x="5450972"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4" name="Oval 833"/>
            <p:cNvSpPr>
              <a:spLocks noChangeAspect="1" noChangeArrowheads="1"/>
            </p:cNvSpPr>
            <p:nvPr userDrawn="1"/>
          </p:nvSpPr>
          <p:spPr bwMode="auto">
            <a:xfrm>
              <a:off x="5562548"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5" name="Oval 834"/>
            <p:cNvSpPr>
              <a:spLocks noChangeAspect="1" noChangeArrowheads="1"/>
            </p:cNvSpPr>
            <p:nvPr userDrawn="1"/>
          </p:nvSpPr>
          <p:spPr bwMode="auto">
            <a:xfrm>
              <a:off x="567563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6" name="Oval 835"/>
            <p:cNvSpPr>
              <a:spLocks noChangeAspect="1" noChangeArrowheads="1"/>
            </p:cNvSpPr>
            <p:nvPr userDrawn="1"/>
          </p:nvSpPr>
          <p:spPr bwMode="auto">
            <a:xfrm>
              <a:off x="5787207"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7" name="Oval 836"/>
            <p:cNvSpPr>
              <a:spLocks noChangeAspect="1" noChangeArrowheads="1"/>
            </p:cNvSpPr>
            <p:nvPr userDrawn="1"/>
          </p:nvSpPr>
          <p:spPr bwMode="auto">
            <a:xfrm>
              <a:off x="590029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8" name="Oval 837"/>
            <p:cNvSpPr>
              <a:spLocks noChangeAspect="1" noChangeArrowheads="1"/>
            </p:cNvSpPr>
            <p:nvPr userDrawn="1"/>
          </p:nvSpPr>
          <p:spPr bwMode="auto">
            <a:xfrm>
              <a:off x="6013375"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69" name="Oval 838"/>
            <p:cNvSpPr>
              <a:spLocks noChangeAspect="1" noChangeArrowheads="1"/>
            </p:cNvSpPr>
            <p:nvPr userDrawn="1"/>
          </p:nvSpPr>
          <p:spPr bwMode="auto">
            <a:xfrm>
              <a:off x="6124951"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0" name="Oval 839"/>
            <p:cNvSpPr>
              <a:spLocks noChangeAspect="1" noChangeArrowheads="1"/>
            </p:cNvSpPr>
            <p:nvPr userDrawn="1"/>
          </p:nvSpPr>
          <p:spPr bwMode="auto">
            <a:xfrm>
              <a:off x="623803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1" name="Oval 840"/>
            <p:cNvSpPr>
              <a:spLocks noChangeAspect="1" noChangeArrowheads="1"/>
            </p:cNvSpPr>
            <p:nvPr userDrawn="1"/>
          </p:nvSpPr>
          <p:spPr bwMode="auto">
            <a:xfrm>
              <a:off x="634961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2" name="Oval 841"/>
            <p:cNvSpPr>
              <a:spLocks noChangeAspect="1" noChangeArrowheads="1"/>
            </p:cNvSpPr>
            <p:nvPr userDrawn="1"/>
          </p:nvSpPr>
          <p:spPr bwMode="auto">
            <a:xfrm>
              <a:off x="646269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3" name="Oval 842"/>
            <p:cNvSpPr>
              <a:spLocks noChangeAspect="1" noChangeArrowheads="1"/>
            </p:cNvSpPr>
            <p:nvPr userDrawn="1"/>
          </p:nvSpPr>
          <p:spPr bwMode="auto">
            <a:xfrm>
              <a:off x="657427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4" name="Oval 843"/>
            <p:cNvSpPr>
              <a:spLocks noChangeAspect="1" noChangeArrowheads="1"/>
            </p:cNvSpPr>
            <p:nvPr userDrawn="1"/>
          </p:nvSpPr>
          <p:spPr bwMode="auto">
            <a:xfrm>
              <a:off x="6687355"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5" name="Oval 844"/>
            <p:cNvSpPr>
              <a:spLocks noChangeAspect="1" noChangeArrowheads="1"/>
            </p:cNvSpPr>
            <p:nvPr userDrawn="1"/>
          </p:nvSpPr>
          <p:spPr bwMode="auto">
            <a:xfrm>
              <a:off x="6798931"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6" name="Oval 845"/>
            <p:cNvSpPr>
              <a:spLocks noChangeAspect="1" noChangeArrowheads="1"/>
            </p:cNvSpPr>
            <p:nvPr userDrawn="1"/>
          </p:nvSpPr>
          <p:spPr bwMode="auto">
            <a:xfrm>
              <a:off x="6912014"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7" name="Oval 846"/>
            <p:cNvSpPr>
              <a:spLocks noChangeAspect="1" noChangeArrowheads="1"/>
            </p:cNvSpPr>
            <p:nvPr userDrawn="1"/>
          </p:nvSpPr>
          <p:spPr bwMode="auto">
            <a:xfrm>
              <a:off x="7023590" y="321590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8" name="Oval 847"/>
            <p:cNvSpPr>
              <a:spLocks noChangeAspect="1" noChangeArrowheads="1"/>
            </p:cNvSpPr>
            <p:nvPr userDrawn="1"/>
          </p:nvSpPr>
          <p:spPr bwMode="auto">
            <a:xfrm>
              <a:off x="7136674" y="321590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79" name="Oval 848"/>
            <p:cNvSpPr>
              <a:spLocks noChangeAspect="1" noChangeArrowheads="1"/>
            </p:cNvSpPr>
            <p:nvPr userDrawn="1"/>
          </p:nvSpPr>
          <p:spPr bwMode="auto">
            <a:xfrm>
              <a:off x="174333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0" name="Oval 849"/>
            <p:cNvSpPr>
              <a:spLocks noChangeAspect="1" noChangeArrowheads="1"/>
            </p:cNvSpPr>
            <p:nvPr userDrawn="1"/>
          </p:nvSpPr>
          <p:spPr bwMode="auto">
            <a:xfrm>
              <a:off x="1854906"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1" name="Oval 850"/>
            <p:cNvSpPr>
              <a:spLocks noChangeAspect="1" noChangeArrowheads="1"/>
            </p:cNvSpPr>
            <p:nvPr userDrawn="1"/>
          </p:nvSpPr>
          <p:spPr bwMode="auto">
            <a:xfrm>
              <a:off x="1967990"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2" name="Oval 851"/>
            <p:cNvSpPr>
              <a:spLocks noChangeAspect="1" noChangeArrowheads="1"/>
            </p:cNvSpPr>
            <p:nvPr userDrawn="1"/>
          </p:nvSpPr>
          <p:spPr bwMode="auto">
            <a:xfrm>
              <a:off x="398992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3" name="Oval 852"/>
            <p:cNvSpPr>
              <a:spLocks noChangeAspect="1" noChangeArrowheads="1"/>
            </p:cNvSpPr>
            <p:nvPr userDrawn="1"/>
          </p:nvSpPr>
          <p:spPr bwMode="auto">
            <a:xfrm>
              <a:off x="4103013"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4" name="Oval 853"/>
            <p:cNvSpPr>
              <a:spLocks noChangeAspect="1" noChangeArrowheads="1"/>
            </p:cNvSpPr>
            <p:nvPr userDrawn="1"/>
          </p:nvSpPr>
          <p:spPr bwMode="auto">
            <a:xfrm>
              <a:off x="4214589"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5" name="Oval 854"/>
            <p:cNvSpPr>
              <a:spLocks noChangeAspect="1" noChangeArrowheads="1"/>
            </p:cNvSpPr>
            <p:nvPr userDrawn="1"/>
          </p:nvSpPr>
          <p:spPr bwMode="auto">
            <a:xfrm>
              <a:off x="432767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6" name="Oval 855"/>
            <p:cNvSpPr>
              <a:spLocks noChangeAspect="1" noChangeArrowheads="1"/>
            </p:cNvSpPr>
            <p:nvPr userDrawn="1"/>
          </p:nvSpPr>
          <p:spPr bwMode="auto">
            <a:xfrm>
              <a:off x="443924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7" name="Oval 856"/>
            <p:cNvSpPr>
              <a:spLocks noChangeAspect="1" noChangeArrowheads="1"/>
            </p:cNvSpPr>
            <p:nvPr userDrawn="1"/>
          </p:nvSpPr>
          <p:spPr bwMode="auto">
            <a:xfrm>
              <a:off x="455233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8" name="Oval 857"/>
            <p:cNvSpPr>
              <a:spLocks noChangeAspect="1" noChangeArrowheads="1"/>
            </p:cNvSpPr>
            <p:nvPr userDrawn="1"/>
          </p:nvSpPr>
          <p:spPr bwMode="auto">
            <a:xfrm>
              <a:off x="466390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89" name="Oval 858"/>
            <p:cNvSpPr>
              <a:spLocks noChangeAspect="1" noChangeArrowheads="1"/>
            </p:cNvSpPr>
            <p:nvPr userDrawn="1"/>
          </p:nvSpPr>
          <p:spPr bwMode="auto">
            <a:xfrm>
              <a:off x="4776992"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0" name="Oval 859"/>
            <p:cNvSpPr>
              <a:spLocks noChangeAspect="1" noChangeArrowheads="1"/>
            </p:cNvSpPr>
            <p:nvPr userDrawn="1"/>
          </p:nvSpPr>
          <p:spPr bwMode="auto">
            <a:xfrm>
              <a:off x="4888568"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1" name="Oval 860"/>
            <p:cNvSpPr>
              <a:spLocks noChangeAspect="1" noChangeArrowheads="1"/>
            </p:cNvSpPr>
            <p:nvPr userDrawn="1"/>
          </p:nvSpPr>
          <p:spPr bwMode="auto">
            <a:xfrm>
              <a:off x="500165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2" name="Oval 861"/>
            <p:cNvSpPr>
              <a:spLocks noChangeAspect="1" noChangeArrowheads="1"/>
            </p:cNvSpPr>
            <p:nvPr userDrawn="1"/>
          </p:nvSpPr>
          <p:spPr bwMode="auto">
            <a:xfrm>
              <a:off x="511322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3" name="Oval 862"/>
            <p:cNvSpPr>
              <a:spLocks noChangeAspect="1" noChangeArrowheads="1"/>
            </p:cNvSpPr>
            <p:nvPr userDrawn="1"/>
          </p:nvSpPr>
          <p:spPr bwMode="auto">
            <a:xfrm>
              <a:off x="522631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4" name="Oval 863"/>
            <p:cNvSpPr>
              <a:spLocks noChangeAspect="1" noChangeArrowheads="1"/>
            </p:cNvSpPr>
            <p:nvPr userDrawn="1"/>
          </p:nvSpPr>
          <p:spPr bwMode="auto">
            <a:xfrm>
              <a:off x="533788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5" name="Oval 864"/>
            <p:cNvSpPr>
              <a:spLocks noChangeAspect="1" noChangeArrowheads="1"/>
            </p:cNvSpPr>
            <p:nvPr userDrawn="1"/>
          </p:nvSpPr>
          <p:spPr bwMode="auto">
            <a:xfrm>
              <a:off x="5450972"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6" name="Oval 865"/>
            <p:cNvSpPr>
              <a:spLocks noChangeAspect="1" noChangeArrowheads="1"/>
            </p:cNvSpPr>
            <p:nvPr userDrawn="1"/>
          </p:nvSpPr>
          <p:spPr bwMode="auto">
            <a:xfrm>
              <a:off x="5562548"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7" name="Oval 866"/>
            <p:cNvSpPr>
              <a:spLocks noChangeAspect="1" noChangeArrowheads="1"/>
            </p:cNvSpPr>
            <p:nvPr userDrawn="1"/>
          </p:nvSpPr>
          <p:spPr bwMode="auto">
            <a:xfrm>
              <a:off x="567563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8" name="Oval 867"/>
            <p:cNvSpPr>
              <a:spLocks noChangeAspect="1" noChangeArrowheads="1"/>
            </p:cNvSpPr>
            <p:nvPr userDrawn="1"/>
          </p:nvSpPr>
          <p:spPr bwMode="auto">
            <a:xfrm>
              <a:off x="5787207"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099" name="Oval 868"/>
            <p:cNvSpPr>
              <a:spLocks noChangeAspect="1" noChangeArrowheads="1"/>
            </p:cNvSpPr>
            <p:nvPr userDrawn="1"/>
          </p:nvSpPr>
          <p:spPr bwMode="auto">
            <a:xfrm>
              <a:off x="590029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0" name="Oval 869"/>
            <p:cNvSpPr>
              <a:spLocks noChangeAspect="1" noChangeArrowheads="1"/>
            </p:cNvSpPr>
            <p:nvPr userDrawn="1"/>
          </p:nvSpPr>
          <p:spPr bwMode="auto">
            <a:xfrm>
              <a:off x="6013375"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1" name="Oval 870"/>
            <p:cNvSpPr>
              <a:spLocks noChangeAspect="1" noChangeArrowheads="1"/>
            </p:cNvSpPr>
            <p:nvPr userDrawn="1"/>
          </p:nvSpPr>
          <p:spPr bwMode="auto">
            <a:xfrm>
              <a:off x="6124951"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2" name="Oval 871"/>
            <p:cNvSpPr>
              <a:spLocks noChangeAspect="1" noChangeArrowheads="1"/>
            </p:cNvSpPr>
            <p:nvPr userDrawn="1"/>
          </p:nvSpPr>
          <p:spPr bwMode="auto">
            <a:xfrm>
              <a:off x="623803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3" name="Oval 872"/>
            <p:cNvSpPr>
              <a:spLocks noChangeAspect="1" noChangeArrowheads="1"/>
            </p:cNvSpPr>
            <p:nvPr userDrawn="1"/>
          </p:nvSpPr>
          <p:spPr bwMode="auto">
            <a:xfrm>
              <a:off x="634961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4" name="Oval 873"/>
            <p:cNvSpPr>
              <a:spLocks noChangeAspect="1" noChangeArrowheads="1"/>
            </p:cNvSpPr>
            <p:nvPr userDrawn="1"/>
          </p:nvSpPr>
          <p:spPr bwMode="auto">
            <a:xfrm>
              <a:off x="646269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5" name="Oval 874"/>
            <p:cNvSpPr>
              <a:spLocks noChangeAspect="1" noChangeArrowheads="1"/>
            </p:cNvSpPr>
            <p:nvPr userDrawn="1"/>
          </p:nvSpPr>
          <p:spPr bwMode="auto">
            <a:xfrm>
              <a:off x="657427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6" name="Oval 875"/>
            <p:cNvSpPr>
              <a:spLocks noChangeAspect="1" noChangeArrowheads="1"/>
            </p:cNvSpPr>
            <p:nvPr userDrawn="1"/>
          </p:nvSpPr>
          <p:spPr bwMode="auto">
            <a:xfrm>
              <a:off x="6687355"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7" name="Oval 876"/>
            <p:cNvSpPr>
              <a:spLocks noChangeAspect="1" noChangeArrowheads="1"/>
            </p:cNvSpPr>
            <p:nvPr userDrawn="1"/>
          </p:nvSpPr>
          <p:spPr bwMode="auto">
            <a:xfrm>
              <a:off x="6798931"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8" name="Oval 877"/>
            <p:cNvSpPr>
              <a:spLocks noChangeAspect="1" noChangeArrowheads="1"/>
            </p:cNvSpPr>
            <p:nvPr userDrawn="1"/>
          </p:nvSpPr>
          <p:spPr bwMode="auto">
            <a:xfrm>
              <a:off x="6912014"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09" name="Oval 878"/>
            <p:cNvSpPr>
              <a:spLocks noChangeAspect="1" noChangeArrowheads="1"/>
            </p:cNvSpPr>
            <p:nvPr userDrawn="1"/>
          </p:nvSpPr>
          <p:spPr bwMode="auto">
            <a:xfrm>
              <a:off x="7023590" y="331843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0" name="Oval 879"/>
            <p:cNvSpPr>
              <a:spLocks noChangeAspect="1" noChangeArrowheads="1"/>
            </p:cNvSpPr>
            <p:nvPr userDrawn="1"/>
          </p:nvSpPr>
          <p:spPr bwMode="auto">
            <a:xfrm>
              <a:off x="7136674" y="331843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1" name="Oval 880"/>
            <p:cNvSpPr>
              <a:spLocks noChangeAspect="1" noChangeArrowheads="1"/>
            </p:cNvSpPr>
            <p:nvPr userDrawn="1"/>
          </p:nvSpPr>
          <p:spPr bwMode="auto">
            <a:xfrm>
              <a:off x="1854906"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2" name="Oval 881"/>
            <p:cNvSpPr>
              <a:spLocks noChangeAspect="1" noChangeArrowheads="1"/>
            </p:cNvSpPr>
            <p:nvPr userDrawn="1"/>
          </p:nvSpPr>
          <p:spPr bwMode="auto">
            <a:xfrm>
              <a:off x="196799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3" name="Oval 882"/>
            <p:cNvSpPr>
              <a:spLocks noChangeAspect="1" noChangeArrowheads="1"/>
            </p:cNvSpPr>
            <p:nvPr userDrawn="1"/>
          </p:nvSpPr>
          <p:spPr bwMode="auto">
            <a:xfrm>
              <a:off x="219265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4" name="Oval 883"/>
            <p:cNvSpPr>
              <a:spLocks noChangeAspect="1" noChangeArrowheads="1"/>
            </p:cNvSpPr>
            <p:nvPr userDrawn="1"/>
          </p:nvSpPr>
          <p:spPr bwMode="auto">
            <a:xfrm>
              <a:off x="2417310"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5" name="Oval 884"/>
            <p:cNvSpPr>
              <a:spLocks noChangeAspect="1" noChangeArrowheads="1"/>
            </p:cNvSpPr>
            <p:nvPr userDrawn="1"/>
          </p:nvSpPr>
          <p:spPr bwMode="auto">
            <a:xfrm>
              <a:off x="398992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6" name="Oval 885"/>
            <p:cNvSpPr>
              <a:spLocks noChangeAspect="1" noChangeArrowheads="1"/>
            </p:cNvSpPr>
            <p:nvPr userDrawn="1"/>
          </p:nvSpPr>
          <p:spPr bwMode="auto">
            <a:xfrm>
              <a:off x="4103013"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7" name="Oval 886"/>
            <p:cNvSpPr>
              <a:spLocks noChangeAspect="1" noChangeArrowheads="1"/>
            </p:cNvSpPr>
            <p:nvPr userDrawn="1"/>
          </p:nvSpPr>
          <p:spPr bwMode="auto">
            <a:xfrm>
              <a:off x="4214589"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8" name="Oval 887"/>
            <p:cNvSpPr>
              <a:spLocks noChangeAspect="1" noChangeArrowheads="1"/>
            </p:cNvSpPr>
            <p:nvPr userDrawn="1"/>
          </p:nvSpPr>
          <p:spPr bwMode="auto">
            <a:xfrm>
              <a:off x="432767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19" name="Oval 888"/>
            <p:cNvSpPr>
              <a:spLocks noChangeAspect="1" noChangeArrowheads="1"/>
            </p:cNvSpPr>
            <p:nvPr userDrawn="1"/>
          </p:nvSpPr>
          <p:spPr bwMode="auto">
            <a:xfrm>
              <a:off x="443924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0" name="Oval 889"/>
            <p:cNvSpPr>
              <a:spLocks noChangeAspect="1" noChangeArrowheads="1"/>
            </p:cNvSpPr>
            <p:nvPr userDrawn="1"/>
          </p:nvSpPr>
          <p:spPr bwMode="auto">
            <a:xfrm>
              <a:off x="455233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1" name="Oval 890"/>
            <p:cNvSpPr>
              <a:spLocks noChangeAspect="1" noChangeArrowheads="1"/>
            </p:cNvSpPr>
            <p:nvPr userDrawn="1"/>
          </p:nvSpPr>
          <p:spPr bwMode="auto">
            <a:xfrm>
              <a:off x="466390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2" name="Oval 891"/>
            <p:cNvSpPr>
              <a:spLocks noChangeAspect="1" noChangeArrowheads="1"/>
            </p:cNvSpPr>
            <p:nvPr userDrawn="1"/>
          </p:nvSpPr>
          <p:spPr bwMode="auto">
            <a:xfrm>
              <a:off x="4776992"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3" name="Oval 892"/>
            <p:cNvSpPr>
              <a:spLocks noChangeAspect="1" noChangeArrowheads="1"/>
            </p:cNvSpPr>
            <p:nvPr userDrawn="1"/>
          </p:nvSpPr>
          <p:spPr bwMode="auto">
            <a:xfrm>
              <a:off x="4888568"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4" name="Oval 893"/>
            <p:cNvSpPr>
              <a:spLocks noChangeAspect="1" noChangeArrowheads="1"/>
            </p:cNvSpPr>
            <p:nvPr userDrawn="1"/>
          </p:nvSpPr>
          <p:spPr bwMode="auto">
            <a:xfrm>
              <a:off x="500165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5" name="Oval 894"/>
            <p:cNvSpPr>
              <a:spLocks noChangeAspect="1" noChangeArrowheads="1"/>
            </p:cNvSpPr>
            <p:nvPr userDrawn="1"/>
          </p:nvSpPr>
          <p:spPr bwMode="auto">
            <a:xfrm>
              <a:off x="511322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6" name="Oval 895"/>
            <p:cNvSpPr>
              <a:spLocks noChangeAspect="1" noChangeArrowheads="1"/>
            </p:cNvSpPr>
            <p:nvPr userDrawn="1"/>
          </p:nvSpPr>
          <p:spPr bwMode="auto">
            <a:xfrm>
              <a:off x="5337887"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7" name="Oval 896"/>
            <p:cNvSpPr>
              <a:spLocks noChangeAspect="1" noChangeArrowheads="1"/>
            </p:cNvSpPr>
            <p:nvPr userDrawn="1"/>
          </p:nvSpPr>
          <p:spPr bwMode="auto">
            <a:xfrm>
              <a:off x="5450972"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8" name="Oval 897"/>
            <p:cNvSpPr>
              <a:spLocks noChangeAspect="1" noChangeArrowheads="1"/>
            </p:cNvSpPr>
            <p:nvPr userDrawn="1"/>
          </p:nvSpPr>
          <p:spPr bwMode="auto">
            <a:xfrm>
              <a:off x="5562548"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29" name="Oval 898"/>
            <p:cNvSpPr>
              <a:spLocks noChangeAspect="1" noChangeArrowheads="1"/>
            </p:cNvSpPr>
            <p:nvPr userDrawn="1"/>
          </p:nvSpPr>
          <p:spPr bwMode="auto">
            <a:xfrm>
              <a:off x="567563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0" name="Oval 899"/>
            <p:cNvSpPr>
              <a:spLocks noChangeAspect="1" noChangeArrowheads="1"/>
            </p:cNvSpPr>
            <p:nvPr userDrawn="1"/>
          </p:nvSpPr>
          <p:spPr bwMode="auto">
            <a:xfrm>
              <a:off x="6013375"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1" name="Oval 900"/>
            <p:cNvSpPr>
              <a:spLocks noChangeAspect="1" noChangeArrowheads="1"/>
            </p:cNvSpPr>
            <p:nvPr userDrawn="1"/>
          </p:nvSpPr>
          <p:spPr bwMode="auto">
            <a:xfrm>
              <a:off x="6124951"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2" name="Oval 901"/>
            <p:cNvSpPr>
              <a:spLocks noChangeAspect="1" noChangeArrowheads="1"/>
            </p:cNvSpPr>
            <p:nvPr userDrawn="1"/>
          </p:nvSpPr>
          <p:spPr bwMode="auto">
            <a:xfrm>
              <a:off x="623803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3" name="Oval 902"/>
            <p:cNvSpPr>
              <a:spLocks noChangeAspect="1" noChangeArrowheads="1"/>
            </p:cNvSpPr>
            <p:nvPr userDrawn="1"/>
          </p:nvSpPr>
          <p:spPr bwMode="auto">
            <a:xfrm>
              <a:off x="634961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4" name="Oval 903"/>
            <p:cNvSpPr>
              <a:spLocks noChangeAspect="1" noChangeArrowheads="1"/>
            </p:cNvSpPr>
            <p:nvPr userDrawn="1"/>
          </p:nvSpPr>
          <p:spPr bwMode="auto">
            <a:xfrm>
              <a:off x="6574270" y="342247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5" name="Oval 904"/>
            <p:cNvSpPr>
              <a:spLocks noChangeAspect="1" noChangeArrowheads="1"/>
            </p:cNvSpPr>
            <p:nvPr userDrawn="1"/>
          </p:nvSpPr>
          <p:spPr bwMode="auto">
            <a:xfrm>
              <a:off x="6687355"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6" name="Oval 905"/>
            <p:cNvSpPr>
              <a:spLocks noChangeAspect="1" noChangeArrowheads="1"/>
            </p:cNvSpPr>
            <p:nvPr userDrawn="1"/>
          </p:nvSpPr>
          <p:spPr bwMode="auto">
            <a:xfrm>
              <a:off x="6798931" y="342247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7" name="Oval 906"/>
            <p:cNvSpPr>
              <a:spLocks noChangeAspect="1" noChangeArrowheads="1"/>
            </p:cNvSpPr>
            <p:nvPr userDrawn="1"/>
          </p:nvSpPr>
          <p:spPr bwMode="auto">
            <a:xfrm>
              <a:off x="1854906"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8" name="Oval 907"/>
            <p:cNvSpPr>
              <a:spLocks noChangeAspect="1" noChangeArrowheads="1"/>
            </p:cNvSpPr>
            <p:nvPr userDrawn="1"/>
          </p:nvSpPr>
          <p:spPr bwMode="auto">
            <a:xfrm>
              <a:off x="1967990"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39" name="Oval 908"/>
            <p:cNvSpPr>
              <a:spLocks noChangeAspect="1" noChangeArrowheads="1"/>
            </p:cNvSpPr>
            <p:nvPr userDrawn="1"/>
          </p:nvSpPr>
          <p:spPr bwMode="auto">
            <a:xfrm>
              <a:off x="2079566"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0" name="Oval 909"/>
            <p:cNvSpPr>
              <a:spLocks noChangeAspect="1" noChangeArrowheads="1"/>
            </p:cNvSpPr>
            <p:nvPr userDrawn="1"/>
          </p:nvSpPr>
          <p:spPr bwMode="auto">
            <a:xfrm>
              <a:off x="219265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1" name="Oval 910"/>
            <p:cNvSpPr>
              <a:spLocks noChangeAspect="1" noChangeArrowheads="1"/>
            </p:cNvSpPr>
            <p:nvPr userDrawn="1"/>
          </p:nvSpPr>
          <p:spPr bwMode="auto">
            <a:xfrm>
              <a:off x="2641969"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2" name="Oval 911"/>
            <p:cNvSpPr>
              <a:spLocks noChangeAspect="1" noChangeArrowheads="1"/>
            </p:cNvSpPr>
            <p:nvPr userDrawn="1"/>
          </p:nvSpPr>
          <p:spPr bwMode="auto">
            <a:xfrm>
              <a:off x="398992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3" name="Oval 912"/>
            <p:cNvSpPr>
              <a:spLocks noChangeAspect="1" noChangeArrowheads="1"/>
            </p:cNvSpPr>
            <p:nvPr userDrawn="1"/>
          </p:nvSpPr>
          <p:spPr bwMode="auto">
            <a:xfrm>
              <a:off x="4103013"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4" name="Oval 913"/>
            <p:cNvSpPr>
              <a:spLocks noChangeAspect="1" noChangeArrowheads="1"/>
            </p:cNvSpPr>
            <p:nvPr userDrawn="1"/>
          </p:nvSpPr>
          <p:spPr bwMode="auto">
            <a:xfrm>
              <a:off x="4214589"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5" name="Oval 914"/>
            <p:cNvSpPr>
              <a:spLocks noChangeAspect="1" noChangeArrowheads="1"/>
            </p:cNvSpPr>
            <p:nvPr userDrawn="1"/>
          </p:nvSpPr>
          <p:spPr bwMode="auto">
            <a:xfrm>
              <a:off x="432767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6" name="Oval 915"/>
            <p:cNvSpPr>
              <a:spLocks noChangeAspect="1" noChangeArrowheads="1"/>
            </p:cNvSpPr>
            <p:nvPr userDrawn="1"/>
          </p:nvSpPr>
          <p:spPr bwMode="auto">
            <a:xfrm>
              <a:off x="443924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7" name="Oval 916"/>
            <p:cNvSpPr>
              <a:spLocks noChangeAspect="1" noChangeArrowheads="1"/>
            </p:cNvSpPr>
            <p:nvPr userDrawn="1"/>
          </p:nvSpPr>
          <p:spPr bwMode="auto">
            <a:xfrm>
              <a:off x="455233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8" name="Oval 917"/>
            <p:cNvSpPr>
              <a:spLocks noChangeAspect="1" noChangeArrowheads="1"/>
            </p:cNvSpPr>
            <p:nvPr userDrawn="1"/>
          </p:nvSpPr>
          <p:spPr bwMode="auto">
            <a:xfrm>
              <a:off x="466390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49" name="Oval 918"/>
            <p:cNvSpPr>
              <a:spLocks noChangeAspect="1" noChangeArrowheads="1"/>
            </p:cNvSpPr>
            <p:nvPr userDrawn="1"/>
          </p:nvSpPr>
          <p:spPr bwMode="auto">
            <a:xfrm>
              <a:off x="4776992"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0" name="Oval 919"/>
            <p:cNvSpPr>
              <a:spLocks noChangeAspect="1" noChangeArrowheads="1"/>
            </p:cNvSpPr>
            <p:nvPr userDrawn="1"/>
          </p:nvSpPr>
          <p:spPr bwMode="auto">
            <a:xfrm>
              <a:off x="4888568"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1" name="Oval 920"/>
            <p:cNvSpPr>
              <a:spLocks noChangeAspect="1" noChangeArrowheads="1"/>
            </p:cNvSpPr>
            <p:nvPr userDrawn="1"/>
          </p:nvSpPr>
          <p:spPr bwMode="auto">
            <a:xfrm>
              <a:off x="500165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2" name="Oval 921"/>
            <p:cNvSpPr>
              <a:spLocks noChangeAspect="1" noChangeArrowheads="1"/>
            </p:cNvSpPr>
            <p:nvPr userDrawn="1"/>
          </p:nvSpPr>
          <p:spPr bwMode="auto">
            <a:xfrm>
              <a:off x="511322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3" name="Oval 922"/>
            <p:cNvSpPr>
              <a:spLocks noChangeAspect="1" noChangeArrowheads="1"/>
            </p:cNvSpPr>
            <p:nvPr userDrawn="1"/>
          </p:nvSpPr>
          <p:spPr bwMode="auto">
            <a:xfrm>
              <a:off x="5337887"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4" name="Oval 923"/>
            <p:cNvSpPr>
              <a:spLocks noChangeAspect="1" noChangeArrowheads="1"/>
            </p:cNvSpPr>
            <p:nvPr userDrawn="1"/>
          </p:nvSpPr>
          <p:spPr bwMode="auto">
            <a:xfrm>
              <a:off x="5450972"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5" name="Oval 924"/>
            <p:cNvSpPr>
              <a:spLocks noChangeAspect="1" noChangeArrowheads="1"/>
            </p:cNvSpPr>
            <p:nvPr userDrawn="1"/>
          </p:nvSpPr>
          <p:spPr bwMode="auto">
            <a:xfrm>
              <a:off x="5562548"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6" name="Oval 925"/>
            <p:cNvSpPr>
              <a:spLocks noChangeAspect="1" noChangeArrowheads="1"/>
            </p:cNvSpPr>
            <p:nvPr userDrawn="1"/>
          </p:nvSpPr>
          <p:spPr bwMode="auto">
            <a:xfrm>
              <a:off x="6124951"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7" name="Oval 926"/>
            <p:cNvSpPr>
              <a:spLocks noChangeAspect="1" noChangeArrowheads="1"/>
            </p:cNvSpPr>
            <p:nvPr userDrawn="1"/>
          </p:nvSpPr>
          <p:spPr bwMode="auto">
            <a:xfrm>
              <a:off x="623803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8" name="Oval 927"/>
            <p:cNvSpPr>
              <a:spLocks noChangeAspect="1" noChangeArrowheads="1"/>
            </p:cNvSpPr>
            <p:nvPr userDrawn="1"/>
          </p:nvSpPr>
          <p:spPr bwMode="auto">
            <a:xfrm>
              <a:off x="6574270"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59" name="Oval 928"/>
            <p:cNvSpPr>
              <a:spLocks noChangeAspect="1" noChangeArrowheads="1"/>
            </p:cNvSpPr>
            <p:nvPr userDrawn="1"/>
          </p:nvSpPr>
          <p:spPr bwMode="auto">
            <a:xfrm>
              <a:off x="6687355"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0" name="Oval 929"/>
            <p:cNvSpPr>
              <a:spLocks noChangeAspect="1" noChangeArrowheads="1"/>
            </p:cNvSpPr>
            <p:nvPr userDrawn="1"/>
          </p:nvSpPr>
          <p:spPr bwMode="auto">
            <a:xfrm>
              <a:off x="6798931"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1" name="Oval 930"/>
            <p:cNvSpPr>
              <a:spLocks noChangeAspect="1" noChangeArrowheads="1"/>
            </p:cNvSpPr>
            <p:nvPr userDrawn="1"/>
          </p:nvSpPr>
          <p:spPr bwMode="auto">
            <a:xfrm>
              <a:off x="6912014" y="352651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2" name="Oval 931"/>
            <p:cNvSpPr>
              <a:spLocks noChangeAspect="1" noChangeArrowheads="1"/>
            </p:cNvSpPr>
            <p:nvPr userDrawn="1"/>
          </p:nvSpPr>
          <p:spPr bwMode="auto">
            <a:xfrm>
              <a:off x="7136674" y="352651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3" name="Oval 932"/>
            <p:cNvSpPr>
              <a:spLocks noChangeAspect="1" noChangeArrowheads="1"/>
            </p:cNvSpPr>
            <p:nvPr userDrawn="1"/>
          </p:nvSpPr>
          <p:spPr bwMode="auto">
            <a:xfrm>
              <a:off x="7248250" y="3526510"/>
              <a:ext cx="85943" cy="85944"/>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2164" name="Oval 933"/>
            <p:cNvSpPr>
              <a:spLocks noChangeAspect="1" noChangeArrowheads="1"/>
            </p:cNvSpPr>
            <p:nvPr userDrawn="1"/>
          </p:nvSpPr>
          <p:spPr bwMode="auto">
            <a:xfrm>
              <a:off x="2192650"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5" name="Oval 934"/>
            <p:cNvSpPr>
              <a:spLocks noChangeAspect="1" noChangeArrowheads="1"/>
            </p:cNvSpPr>
            <p:nvPr userDrawn="1"/>
          </p:nvSpPr>
          <p:spPr bwMode="auto">
            <a:xfrm>
              <a:off x="2304226"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6" name="Oval 935"/>
            <p:cNvSpPr>
              <a:spLocks noChangeAspect="1" noChangeArrowheads="1"/>
            </p:cNvSpPr>
            <p:nvPr userDrawn="1"/>
          </p:nvSpPr>
          <p:spPr bwMode="auto">
            <a:xfrm>
              <a:off x="398992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7" name="Oval 936"/>
            <p:cNvSpPr>
              <a:spLocks noChangeAspect="1" noChangeArrowheads="1"/>
            </p:cNvSpPr>
            <p:nvPr userDrawn="1"/>
          </p:nvSpPr>
          <p:spPr bwMode="auto">
            <a:xfrm>
              <a:off x="4103013"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8" name="Oval 937"/>
            <p:cNvSpPr>
              <a:spLocks noChangeAspect="1" noChangeArrowheads="1"/>
            </p:cNvSpPr>
            <p:nvPr userDrawn="1"/>
          </p:nvSpPr>
          <p:spPr bwMode="auto">
            <a:xfrm>
              <a:off x="4214589"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69" name="Oval 938"/>
            <p:cNvSpPr>
              <a:spLocks noChangeAspect="1" noChangeArrowheads="1"/>
            </p:cNvSpPr>
            <p:nvPr userDrawn="1"/>
          </p:nvSpPr>
          <p:spPr bwMode="auto">
            <a:xfrm>
              <a:off x="432767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0" name="Oval 939"/>
            <p:cNvSpPr>
              <a:spLocks noChangeAspect="1" noChangeArrowheads="1"/>
            </p:cNvSpPr>
            <p:nvPr userDrawn="1"/>
          </p:nvSpPr>
          <p:spPr bwMode="auto">
            <a:xfrm>
              <a:off x="443924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1" name="Oval 940"/>
            <p:cNvSpPr>
              <a:spLocks noChangeAspect="1" noChangeArrowheads="1"/>
            </p:cNvSpPr>
            <p:nvPr userDrawn="1"/>
          </p:nvSpPr>
          <p:spPr bwMode="auto">
            <a:xfrm>
              <a:off x="455233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2" name="Oval 941"/>
            <p:cNvSpPr>
              <a:spLocks noChangeAspect="1" noChangeArrowheads="1"/>
            </p:cNvSpPr>
            <p:nvPr userDrawn="1"/>
          </p:nvSpPr>
          <p:spPr bwMode="auto">
            <a:xfrm>
              <a:off x="466390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3" name="Oval 942"/>
            <p:cNvSpPr>
              <a:spLocks noChangeAspect="1" noChangeArrowheads="1"/>
            </p:cNvSpPr>
            <p:nvPr userDrawn="1"/>
          </p:nvSpPr>
          <p:spPr bwMode="auto">
            <a:xfrm>
              <a:off x="4776992"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4" name="Oval 943"/>
            <p:cNvSpPr>
              <a:spLocks noChangeAspect="1" noChangeArrowheads="1"/>
            </p:cNvSpPr>
            <p:nvPr userDrawn="1"/>
          </p:nvSpPr>
          <p:spPr bwMode="auto">
            <a:xfrm>
              <a:off x="4888568"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5" name="Oval 944"/>
            <p:cNvSpPr>
              <a:spLocks noChangeAspect="1" noChangeArrowheads="1"/>
            </p:cNvSpPr>
            <p:nvPr userDrawn="1"/>
          </p:nvSpPr>
          <p:spPr bwMode="auto">
            <a:xfrm>
              <a:off x="5001652"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6" name="Oval 945"/>
            <p:cNvSpPr>
              <a:spLocks noChangeAspect="1" noChangeArrowheads="1"/>
            </p:cNvSpPr>
            <p:nvPr userDrawn="1"/>
          </p:nvSpPr>
          <p:spPr bwMode="auto">
            <a:xfrm>
              <a:off x="5113228"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7" name="Oval 946"/>
            <p:cNvSpPr>
              <a:spLocks noChangeAspect="1" noChangeArrowheads="1"/>
            </p:cNvSpPr>
            <p:nvPr userDrawn="1"/>
          </p:nvSpPr>
          <p:spPr bwMode="auto">
            <a:xfrm>
              <a:off x="522631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8" name="Oval 947"/>
            <p:cNvSpPr>
              <a:spLocks noChangeAspect="1" noChangeArrowheads="1"/>
            </p:cNvSpPr>
            <p:nvPr userDrawn="1"/>
          </p:nvSpPr>
          <p:spPr bwMode="auto">
            <a:xfrm>
              <a:off x="6124951" y="3630548"/>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79" name="Oval 948"/>
            <p:cNvSpPr>
              <a:spLocks noChangeAspect="1" noChangeArrowheads="1"/>
            </p:cNvSpPr>
            <p:nvPr userDrawn="1"/>
          </p:nvSpPr>
          <p:spPr bwMode="auto">
            <a:xfrm>
              <a:off x="623803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0" name="Oval 949"/>
            <p:cNvSpPr>
              <a:spLocks noChangeAspect="1" noChangeArrowheads="1"/>
            </p:cNvSpPr>
            <p:nvPr userDrawn="1"/>
          </p:nvSpPr>
          <p:spPr bwMode="auto">
            <a:xfrm>
              <a:off x="6687355"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1" name="Oval 950"/>
            <p:cNvSpPr>
              <a:spLocks noChangeAspect="1" noChangeArrowheads="1"/>
            </p:cNvSpPr>
            <p:nvPr userDrawn="1"/>
          </p:nvSpPr>
          <p:spPr bwMode="auto">
            <a:xfrm>
              <a:off x="6798931"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2" name="Oval 951"/>
            <p:cNvSpPr>
              <a:spLocks noChangeAspect="1" noChangeArrowheads="1"/>
            </p:cNvSpPr>
            <p:nvPr userDrawn="1"/>
          </p:nvSpPr>
          <p:spPr bwMode="auto">
            <a:xfrm>
              <a:off x="7248250" y="3630548"/>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3" name="Oval 952"/>
            <p:cNvSpPr>
              <a:spLocks noChangeAspect="1" noChangeArrowheads="1"/>
            </p:cNvSpPr>
            <p:nvPr userDrawn="1"/>
          </p:nvSpPr>
          <p:spPr bwMode="auto">
            <a:xfrm>
              <a:off x="2304226"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4" name="Oval 953"/>
            <p:cNvSpPr>
              <a:spLocks noChangeAspect="1" noChangeArrowheads="1"/>
            </p:cNvSpPr>
            <p:nvPr userDrawn="1"/>
          </p:nvSpPr>
          <p:spPr bwMode="auto">
            <a:xfrm>
              <a:off x="241731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5" name="Oval 954"/>
            <p:cNvSpPr>
              <a:spLocks noChangeAspect="1" noChangeArrowheads="1"/>
            </p:cNvSpPr>
            <p:nvPr userDrawn="1"/>
          </p:nvSpPr>
          <p:spPr bwMode="auto">
            <a:xfrm>
              <a:off x="2528886"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6" name="Oval 955"/>
            <p:cNvSpPr>
              <a:spLocks noChangeAspect="1" noChangeArrowheads="1"/>
            </p:cNvSpPr>
            <p:nvPr userDrawn="1"/>
          </p:nvSpPr>
          <p:spPr bwMode="auto">
            <a:xfrm>
              <a:off x="2641969"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7" name="Oval 956"/>
            <p:cNvSpPr>
              <a:spLocks noChangeAspect="1" noChangeArrowheads="1"/>
            </p:cNvSpPr>
            <p:nvPr userDrawn="1"/>
          </p:nvSpPr>
          <p:spPr bwMode="auto">
            <a:xfrm>
              <a:off x="2753545"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8" name="Oval 957"/>
            <p:cNvSpPr>
              <a:spLocks noChangeAspect="1" noChangeArrowheads="1"/>
            </p:cNvSpPr>
            <p:nvPr userDrawn="1"/>
          </p:nvSpPr>
          <p:spPr bwMode="auto">
            <a:xfrm>
              <a:off x="398992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89" name="Oval 958"/>
            <p:cNvSpPr>
              <a:spLocks noChangeAspect="1" noChangeArrowheads="1"/>
            </p:cNvSpPr>
            <p:nvPr userDrawn="1"/>
          </p:nvSpPr>
          <p:spPr bwMode="auto">
            <a:xfrm>
              <a:off x="4103013"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0" name="Oval 959"/>
            <p:cNvSpPr>
              <a:spLocks noChangeAspect="1" noChangeArrowheads="1"/>
            </p:cNvSpPr>
            <p:nvPr userDrawn="1"/>
          </p:nvSpPr>
          <p:spPr bwMode="auto">
            <a:xfrm>
              <a:off x="4214589"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1" name="Oval 960"/>
            <p:cNvSpPr>
              <a:spLocks noChangeAspect="1" noChangeArrowheads="1"/>
            </p:cNvSpPr>
            <p:nvPr userDrawn="1"/>
          </p:nvSpPr>
          <p:spPr bwMode="auto">
            <a:xfrm>
              <a:off x="432767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2" name="Oval 961"/>
            <p:cNvSpPr>
              <a:spLocks noChangeAspect="1" noChangeArrowheads="1"/>
            </p:cNvSpPr>
            <p:nvPr userDrawn="1"/>
          </p:nvSpPr>
          <p:spPr bwMode="auto">
            <a:xfrm>
              <a:off x="443924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3" name="Oval 962"/>
            <p:cNvSpPr>
              <a:spLocks noChangeAspect="1" noChangeArrowheads="1"/>
            </p:cNvSpPr>
            <p:nvPr userDrawn="1"/>
          </p:nvSpPr>
          <p:spPr bwMode="auto">
            <a:xfrm>
              <a:off x="455233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4" name="Oval 963"/>
            <p:cNvSpPr>
              <a:spLocks noChangeAspect="1" noChangeArrowheads="1"/>
            </p:cNvSpPr>
            <p:nvPr userDrawn="1"/>
          </p:nvSpPr>
          <p:spPr bwMode="auto">
            <a:xfrm>
              <a:off x="466390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5" name="Oval 964"/>
            <p:cNvSpPr>
              <a:spLocks noChangeAspect="1" noChangeArrowheads="1"/>
            </p:cNvSpPr>
            <p:nvPr userDrawn="1"/>
          </p:nvSpPr>
          <p:spPr bwMode="auto">
            <a:xfrm>
              <a:off x="4776992"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6" name="Oval 965"/>
            <p:cNvSpPr>
              <a:spLocks noChangeAspect="1" noChangeArrowheads="1"/>
            </p:cNvSpPr>
            <p:nvPr userDrawn="1"/>
          </p:nvSpPr>
          <p:spPr bwMode="auto">
            <a:xfrm>
              <a:off x="4888568"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7" name="Oval 966"/>
            <p:cNvSpPr>
              <a:spLocks noChangeAspect="1" noChangeArrowheads="1"/>
            </p:cNvSpPr>
            <p:nvPr userDrawn="1"/>
          </p:nvSpPr>
          <p:spPr bwMode="auto">
            <a:xfrm>
              <a:off x="500165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8" name="Oval 967"/>
            <p:cNvSpPr>
              <a:spLocks noChangeAspect="1" noChangeArrowheads="1"/>
            </p:cNvSpPr>
            <p:nvPr userDrawn="1"/>
          </p:nvSpPr>
          <p:spPr bwMode="auto">
            <a:xfrm>
              <a:off x="511322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199" name="Oval 968"/>
            <p:cNvSpPr>
              <a:spLocks noChangeAspect="1" noChangeArrowheads="1"/>
            </p:cNvSpPr>
            <p:nvPr userDrawn="1"/>
          </p:nvSpPr>
          <p:spPr bwMode="auto">
            <a:xfrm>
              <a:off x="522631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0" name="Oval 969"/>
            <p:cNvSpPr>
              <a:spLocks noChangeAspect="1" noChangeArrowheads="1"/>
            </p:cNvSpPr>
            <p:nvPr userDrawn="1"/>
          </p:nvSpPr>
          <p:spPr bwMode="auto">
            <a:xfrm>
              <a:off x="5337887"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1" name="Oval 970"/>
            <p:cNvSpPr>
              <a:spLocks noChangeAspect="1" noChangeArrowheads="1"/>
            </p:cNvSpPr>
            <p:nvPr userDrawn="1"/>
          </p:nvSpPr>
          <p:spPr bwMode="auto">
            <a:xfrm>
              <a:off x="5450972"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2" name="Oval 971"/>
            <p:cNvSpPr>
              <a:spLocks noChangeAspect="1" noChangeArrowheads="1"/>
            </p:cNvSpPr>
            <p:nvPr userDrawn="1"/>
          </p:nvSpPr>
          <p:spPr bwMode="auto">
            <a:xfrm>
              <a:off x="5562548"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3" name="Oval 972"/>
            <p:cNvSpPr>
              <a:spLocks noChangeAspect="1" noChangeArrowheads="1"/>
            </p:cNvSpPr>
            <p:nvPr userDrawn="1"/>
          </p:nvSpPr>
          <p:spPr bwMode="auto">
            <a:xfrm>
              <a:off x="6124951" y="373458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4" name="Oval 973"/>
            <p:cNvSpPr>
              <a:spLocks noChangeAspect="1" noChangeArrowheads="1"/>
            </p:cNvSpPr>
            <p:nvPr userDrawn="1"/>
          </p:nvSpPr>
          <p:spPr bwMode="auto">
            <a:xfrm>
              <a:off x="6687355"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5" name="Oval 974"/>
            <p:cNvSpPr>
              <a:spLocks noChangeAspect="1" noChangeArrowheads="1"/>
            </p:cNvSpPr>
            <p:nvPr userDrawn="1"/>
          </p:nvSpPr>
          <p:spPr bwMode="auto">
            <a:xfrm>
              <a:off x="6798931"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6" name="Oval 975"/>
            <p:cNvSpPr>
              <a:spLocks noChangeAspect="1" noChangeArrowheads="1"/>
            </p:cNvSpPr>
            <p:nvPr userDrawn="1"/>
          </p:nvSpPr>
          <p:spPr bwMode="auto">
            <a:xfrm>
              <a:off x="7248250" y="373458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7" name="Oval 976"/>
            <p:cNvSpPr>
              <a:spLocks noChangeAspect="1" noChangeArrowheads="1"/>
            </p:cNvSpPr>
            <p:nvPr userDrawn="1"/>
          </p:nvSpPr>
          <p:spPr bwMode="auto">
            <a:xfrm>
              <a:off x="2528886"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8" name="Oval 977"/>
            <p:cNvSpPr>
              <a:spLocks noChangeAspect="1" noChangeArrowheads="1"/>
            </p:cNvSpPr>
            <p:nvPr userDrawn="1"/>
          </p:nvSpPr>
          <p:spPr bwMode="auto">
            <a:xfrm>
              <a:off x="2641969"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09" name="Oval 978"/>
            <p:cNvSpPr>
              <a:spLocks noChangeAspect="1" noChangeArrowheads="1"/>
            </p:cNvSpPr>
            <p:nvPr userDrawn="1"/>
          </p:nvSpPr>
          <p:spPr bwMode="auto">
            <a:xfrm>
              <a:off x="2753545"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0" name="Oval 979"/>
            <p:cNvSpPr>
              <a:spLocks noChangeAspect="1" noChangeArrowheads="1"/>
            </p:cNvSpPr>
            <p:nvPr userDrawn="1"/>
          </p:nvSpPr>
          <p:spPr bwMode="auto">
            <a:xfrm>
              <a:off x="286663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1" name="Oval 980"/>
            <p:cNvSpPr>
              <a:spLocks noChangeAspect="1" noChangeArrowheads="1"/>
            </p:cNvSpPr>
            <p:nvPr userDrawn="1"/>
          </p:nvSpPr>
          <p:spPr bwMode="auto">
            <a:xfrm>
              <a:off x="4103013"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2" name="Oval 981"/>
            <p:cNvSpPr>
              <a:spLocks noChangeAspect="1" noChangeArrowheads="1"/>
            </p:cNvSpPr>
            <p:nvPr userDrawn="1"/>
          </p:nvSpPr>
          <p:spPr bwMode="auto">
            <a:xfrm>
              <a:off x="4214589"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3" name="Oval 982"/>
            <p:cNvSpPr>
              <a:spLocks noChangeAspect="1" noChangeArrowheads="1"/>
            </p:cNvSpPr>
            <p:nvPr userDrawn="1"/>
          </p:nvSpPr>
          <p:spPr bwMode="auto">
            <a:xfrm>
              <a:off x="432767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4" name="Oval 983"/>
            <p:cNvSpPr>
              <a:spLocks noChangeAspect="1" noChangeArrowheads="1"/>
            </p:cNvSpPr>
            <p:nvPr userDrawn="1"/>
          </p:nvSpPr>
          <p:spPr bwMode="auto">
            <a:xfrm>
              <a:off x="443924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5" name="Oval 984"/>
            <p:cNvSpPr>
              <a:spLocks noChangeAspect="1" noChangeArrowheads="1"/>
            </p:cNvSpPr>
            <p:nvPr userDrawn="1"/>
          </p:nvSpPr>
          <p:spPr bwMode="auto">
            <a:xfrm>
              <a:off x="455233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6" name="Oval 985"/>
            <p:cNvSpPr>
              <a:spLocks noChangeAspect="1" noChangeArrowheads="1"/>
            </p:cNvSpPr>
            <p:nvPr userDrawn="1"/>
          </p:nvSpPr>
          <p:spPr bwMode="auto">
            <a:xfrm>
              <a:off x="466390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7" name="Oval 986"/>
            <p:cNvSpPr>
              <a:spLocks noChangeAspect="1" noChangeArrowheads="1"/>
            </p:cNvSpPr>
            <p:nvPr userDrawn="1"/>
          </p:nvSpPr>
          <p:spPr bwMode="auto">
            <a:xfrm>
              <a:off x="4776992"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8" name="Oval 987"/>
            <p:cNvSpPr>
              <a:spLocks noChangeAspect="1" noChangeArrowheads="1"/>
            </p:cNvSpPr>
            <p:nvPr userDrawn="1"/>
          </p:nvSpPr>
          <p:spPr bwMode="auto">
            <a:xfrm>
              <a:off x="4888568"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19" name="Oval 988"/>
            <p:cNvSpPr>
              <a:spLocks noChangeAspect="1" noChangeArrowheads="1"/>
            </p:cNvSpPr>
            <p:nvPr userDrawn="1"/>
          </p:nvSpPr>
          <p:spPr bwMode="auto">
            <a:xfrm>
              <a:off x="500165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0" name="Oval 989"/>
            <p:cNvSpPr>
              <a:spLocks noChangeAspect="1" noChangeArrowheads="1"/>
            </p:cNvSpPr>
            <p:nvPr userDrawn="1"/>
          </p:nvSpPr>
          <p:spPr bwMode="auto">
            <a:xfrm>
              <a:off x="5113228"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1" name="Oval 990"/>
            <p:cNvSpPr>
              <a:spLocks noChangeAspect="1" noChangeArrowheads="1"/>
            </p:cNvSpPr>
            <p:nvPr userDrawn="1"/>
          </p:nvSpPr>
          <p:spPr bwMode="auto">
            <a:xfrm>
              <a:off x="5226311"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2" name="Oval 991"/>
            <p:cNvSpPr>
              <a:spLocks noChangeAspect="1" noChangeArrowheads="1"/>
            </p:cNvSpPr>
            <p:nvPr userDrawn="1"/>
          </p:nvSpPr>
          <p:spPr bwMode="auto">
            <a:xfrm>
              <a:off x="5337887" y="3837114"/>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3" name="Oval 992"/>
            <p:cNvSpPr>
              <a:spLocks noChangeAspect="1" noChangeArrowheads="1"/>
            </p:cNvSpPr>
            <p:nvPr userDrawn="1"/>
          </p:nvSpPr>
          <p:spPr bwMode="auto">
            <a:xfrm>
              <a:off x="5450972"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4" name="Oval 993"/>
            <p:cNvSpPr>
              <a:spLocks noChangeAspect="1" noChangeArrowheads="1"/>
            </p:cNvSpPr>
            <p:nvPr userDrawn="1"/>
          </p:nvSpPr>
          <p:spPr bwMode="auto">
            <a:xfrm>
              <a:off x="623803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5" name="Oval 994"/>
            <p:cNvSpPr>
              <a:spLocks noChangeAspect="1" noChangeArrowheads="1"/>
            </p:cNvSpPr>
            <p:nvPr userDrawn="1"/>
          </p:nvSpPr>
          <p:spPr bwMode="auto">
            <a:xfrm>
              <a:off x="6687355"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6" name="Oval 995"/>
            <p:cNvSpPr>
              <a:spLocks noChangeAspect="1" noChangeArrowheads="1"/>
            </p:cNvSpPr>
            <p:nvPr userDrawn="1"/>
          </p:nvSpPr>
          <p:spPr bwMode="auto">
            <a:xfrm>
              <a:off x="7248250" y="3837114"/>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7" name="Oval 996"/>
            <p:cNvSpPr>
              <a:spLocks noChangeAspect="1" noChangeArrowheads="1"/>
            </p:cNvSpPr>
            <p:nvPr userDrawn="1"/>
          </p:nvSpPr>
          <p:spPr bwMode="auto">
            <a:xfrm>
              <a:off x="252888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8" name="Oval 997"/>
            <p:cNvSpPr>
              <a:spLocks noChangeAspect="1" noChangeArrowheads="1"/>
            </p:cNvSpPr>
            <p:nvPr userDrawn="1"/>
          </p:nvSpPr>
          <p:spPr bwMode="auto">
            <a:xfrm>
              <a:off x="264196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29" name="Oval 998"/>
            <p:cNvSpPr>
              <a:spLocks noChangeAspect="1" noChangeArrowheads="1"/>
            </p:cNvSpPr>
            <p:nvPr userDrawn="1"/>
          </p:nvSpPr>
          <p:spPr bwMode="auto">
            <a:xfrm>
              <a:off x="2753545"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0" name="Oval 999"/>
            <p:cNvSpPr>
              <a:spLocks noChangeAspect="1" noChangeArrowheads="1"/>
            </p:cNvSpPr>
            <p:nvPr userDrawn="1"/>
          </p:nvSpPr>
          <p:spPr bwMode="auto">
            <a:xfrm>
              <a:off x="2866630"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1" name="Oval 1000"/>
            <p:cNvSpPr>
              <a:spLocks noChangeAspect="1" noChangeArrowheads="1"/>
            </p:cNvSpPr>
            <p:nvPr userDrawn="1"/>
          </p:nvSpPr>
          <p:spPr bwMode="auto">
            <a:xfrm>
              <a:off x="2978206"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2" name="Oval 1001"/>
            <p:cNvSpPr>
              <a:spLocks noChangeAspect="1" noChangeArrowheads="1"/>
            </p:cNvSpPr>
            <p:nvPr userDrawn="1"/>
          </p:nvSpPr>
          <p:spPr bwMode="auto">
            <a:xfrm>
              <a:off x="3091289"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3" name="Oval 1002"/>
            <p:cNvSpPr>
              <a:spLocks noChangeAspect="1" noChangeArrowheads="1"/>
            </p:cNvSpPr>
            <p:nvPr userDrawn="1"/>
          </p:nvSpPr>
          <p:spPr bwMode="auto">
            <a:xfrm>
              <a:off x="455233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4" name="Oval 1003"/>
            <p:cNvSpPr>
              <a:spLocks noChangeAspect="1" noChangeArrowheads="1"/>
            </p:cNvSpPr>
            <p:nvPr userDrawn="1"/>
          </p:nvSpPr>
          <p:spPr bwMode="auto">
            <a:xfrm>
              <a:off x="466390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5" name="Oval 1004"/>
            <p:cNvSpPr>
              <a:spLocks noChangeAspect="1" noChangeArrowheads="1"/>
            </p:cNvSpPr>
            <p:nvPr userDrawn="1"/>
          </p:nvSpPr>
          <p:spPr bwMode="auto">
            <a:xfrm>
              <a:off x="4776992"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6" name="Oval 1005"/>
            <p:cNvSpPr>
              <a:spLocks noChangeAspect="1" noChangeArrowheads="1"/>
            </p:cNvSpPr>
            <p:nvPr userDrawn="1"/>
          </p:nvSpPr>
          <p:spPr bwMode="auto">
            <a:xfrm>
              <a:off x="4888568"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7" name="Oval 1006"/>
            <p:cNvSpPr>
              <a:spLocks noChangeAspect="1" noChangeArrowheads="1"/>
            </p:cNvSpPr>
            <p:nvPr userDrawn="1"/>
          </p:nvSpPr>
          <p:spPr bwMode="auto">
            <a:xfrm>
              <a:off x="500165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8" name="Oval 1007"/>
            <p:cNvSpPr>
              <a:spLocks noChangeAspect="1" noChangeArrowheads="1"/>
            </p:cNvSpPr>
            <p:nvPr userDrawn="1"/>
          </p:nvSpPr>
          <p:spPr bwMode="auto">
            <a:xfrm>
              <a:off x="5113228"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39" name="Oval 1008"/>
            <p:cNvSpPr>
              <a:spLocks noChangeAspect="1" noChangeArrowheads="1"/>
            </p:cNvSpPr>
            <p:nvPr userDrawn="1"/>
          </p:nvSpPr>
          <p:spPr bwMode="auto">
            <a:xfrm>
              <a:off x="5226311"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0" name="Oval 1009"/>
            <p:cNvSpPr>
              <a:spLocks noChangeAspect="1" noChangeArrowheads="1"/>
            </p:cNvSpPr>
            <p:nvPr userDrawn="1"/>
          </p:nvSpPr>
          <p:spPr bwMode="auto">
            <a:xfrm>
              <a:off x="5337887" y="394115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1" name="Oval 1010"/>
            <p:cNvSpPr>
              <a:spLocks noChangeAspect="1" noChangeArrowheads="1"/>
            </p:cNvSpPr>
            <p:nvPr userDrawn="1"/>
          </p:nvSpPr>
          <p:spPr bwMode="auto">
            <a:xfrm>
              <a:off x="5450972"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2" name="Oval 1011"/>
            <p:cNvSpPr>
              <a:spLocks noChangeAspect="1" noChangeArrowheads="1"/>
            </p:cNvSpPr>
            <p:nvPr userDrawn="1"/>
          </p:nvSpPr>
          <p:spPr bwMode="auto">
            <a:xfrm>
              <a:off x="6687355" y="394115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3" name="Oval 1012"/>
            <p:cNvSpPr>
              <a:spLocks noChangeAspect="1" noChangeArrowheads="1"/>
            </p:cNvSpPr>
            <p:nvPr userDrawn="1"/>
          </p:nvSpPr>
          <p:spPr bwMode="auto">
            <a:xfrm>
              <a:off x="7023590" y="3941151"/>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2244" name="Oval 1013"/>
            <p:cNvSpPr>
              <a:spLocks noChangeAspect="1" noChangeArrowheads="1"/>
            </p:cNvSpPr>
            <p:nvPr userDrawn="1"/>
          </p:nvSpPr>
          <p:spPr bwMode="auto">
            <a:xfrm>
              <a:off x="241731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5" name="Oval 1014"/>
            <p:cNvSpPr>
              <a:spLocks noChangeAspect="1" noChangeArrowheads="1"/>
            </p:cNvSpPr>
            <p:nvPr userDrawn="1"/>
          </p:nvSpPr>
          <p:spPr bwMode="auto">
            <a:xfrm>
              <a:off x="252888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6" name="Oval 1015"/>
            <p:cNvSpPr>
              <a:spLocks noChangeAspect="1" noChangeArrowheads="1"/>
            </p:cNvSpPr>
            <p:nvPr userDrawn="1"/>
          </p:nvSpPr>
          <p:spPr bwMode="auto">
            <a:xfrm>
              <a:off x="264196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7" name="Oval 1016"/>
            <p:cNvSpPr>
              <a:spLocks noChangeAspect="1" noChangeArrowheads="1"/>
            </p:cNvSpPr>
            <p:nvPr userDrawn="1"/>
          </p:nvSpPr>
          <p:spPr bwMode="auto">
            <a:xfrm>
              <a:off x="2753545"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8" name="Oval 1017"/>
            <p:cNvSpPr>
              <a:spLocks noChangeAspect="1" noChangeArrowheads="1"/>
            </p:cNvSpPr>
            <p:nvPr userDrawn="1"/>
          </p:nvSpPr>
          <p:spPr bwMode="auto">
            <a:xfrm>
              <a:off x="2866630"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49" name="Oval 1018"/>
            <p:cNvSpPr>
              <a:spLocks noChangeAspect="1" noChangeArrowheads="1"/>
            </p:cNvSpPr>
            <p:nvPr userDrawn="1"/>
          </p:nvSpPr>
          <p:spPr bwMode="auto">
            <a:xfrm>
              <a:off x="2978206"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0" name="Oval 1019"/>
            <p:cNvSpPr>
              <a:spLocks noChangeAspect="1" noChangeArrowheads="1"/>
            </p:cNvSpPr>
            <p:nvPr userDrawn="1"/>
          </p:nvSpPr>
          <p:spPr bwMode="auto">
            <a:xfrm>
              <a:off x="3091289"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1" name="Oval 1020"/>
            <p:cNvSpPr>
              <a:spLocks noChangeAspect="1" noChangeArrowheads="1"/>
            </p:cNvSpPr>
            <p:nvPr userDrawn="1"/>
          </p:nvSpPr>
          <p:spPr bwMode="auto">
            <a:xfrm>
              <a:off x="3204373"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2" name="Oval 1021"/>
            <p:cNvSpPr>
              <a:spLocks noChangeAspect="1" noChangeArrowheads="1"/>
            </p:cNvSpPr>
            <p:nvPr userDrawn="1"/>
          </p:nvSpPr>
          <p:spPr bwMode="auto">
            <a:xfrm>
              <a:off x="455233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3" name="Oval 1022"/>
            <p:cNvSpPr>
              <a:spLocks noChangeAspect="1" noChangeArrowheads="1"/>
            </p:cNvSpPr>
            <p:nvPr userDrawn="1"/>
          </p:nvSpPr>
          <p:spPr bwMode="auto">
            <a:xfrm>
              <a:off x="466390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4" name="Oval 1023"/>
            <p:cNvSpPr>
              <a:spLocks noChangeAspect="1" noChangeArrowheads="1"/>
            </p:cNvSpPr>
            <p:nvPr userDrawn="1"/>
          </p:nvSpPr>
          <p:spPr bwMode="auto">
            <a:xfrm>
              <a:off x="4776992"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5" name="Oval 1024"/>
            <p:cNvSpPr>
              <a:spLocks noChangeAspect="1" noChangeArrowheads="1"/>
            </p:cNvSpPr>
            <p:nvPr userDrawn="1"/>
          </p:nvSpPr>
          <p:spPr bwMode="auto">
            <a:xfrm>
              <a:off x="4888568"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6" name="Oval 1025"/>
            <p:cNvSpPr>
              <a:spLocks noChangeAspect="1" noChangeArrowheads="1"/>
            </p:cNvSpPr>
            <p:nvPr userDrawn="1"/>
          </p:nvSpPr>
          <p:spPr bwMode="auto">
            <a:xfrm>
              <a:off x="5001652"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7" name="Oval 1026"/>
            <p:cNvSpPr>
              <a:spLocks noChangeAspect="1" noChangeArrowheads="1"/>
            </p:cNvSpPr>
            <p:nvPr userDrawn="1"/>
          </p:nvSpPr>
          <p:spPr bwMode="auto">
            <a:xfrm>
              <a:off x="5113228"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8" name="Oval 1027"/>
            <p:cNvSpPr>
              <a:spLocks noChangeAspect="1" noChangeArrowheads="1"/>
            </p:cNvSpPr>
            <p:nvPr userDrawn="1"/>
          </p:nvSpPr>
          <p:spPr bwMode="auto">
            <a:xfrm>
              <a:off x="5226311"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59" name="Oval 1028"/>
            <p:cNvSpPr>
              <a:spLocks noChangeAspect="1" noChangeArrowheads="1"/>
            </p:cNvSpPr>
            <p:nvPr userDrawn="1"/>
          </p:nvSpPr>
          <p:spPr bwMode="auto">
            <a:xfrm>
              <a:off x="5337887"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0" name="Oval 1029"/>
            <p:cNvSpPr>
              <a:spLocks noChangeAspect="1" noChangeArrowheads="1"/>
            </p:cNvSpPr>
            <p:nvPr userDrawn="1"/>
          </p:nvSpPr>
          <p:spPr bwMode="auto">
            <a:xfrm>
              <a:off x="6687355"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1" name="Oval 1030"/>
            <p:cNvSpPr>
              <a:spLocks noChangeAspect="1" noChangeArrowheads="1"/>
            </p:cNvSpPr>
            <p:nvPr userDrawn="1"/>
          </p:nvSpPr>
          <p:spPr bwMode="auto">
            <a:xfrm>
              <a:off x="6912014"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2" name="Oval 1031"/>
            <p:cNvSpPr>
              <a:spLocks noChangeAspect="1" noChangeArrowheads="1"/>
            </p:cNvSpPr>
            <p:nvPr userDrawn="1"/>
          </p:nvSpPr>
          <p:spPr bwMode="auto">
            <a:xfrm>
              <a:off x="7023590" y="404518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3" name="Oval 1032"/>
            <p:cNvSpPr>
              <a:spLocks noChangeAspect="1" noChangeArrowheads="1"/>
            </p:cNvSpPr>
            <p:nvPr userDrawn="1"/>
          </p:nvSpPr>
          <p:spPr bwMode="auto">
            <a:xfrm>
              <a:off x="7136674" y="4045188"/>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4" name="Oval 1033"/>
            <p:cNvSpPr>
              <a:spLocks noChangeAspect="1" noChangeArrowheads="1"/>
            </p:cNvSpPr>
            <p:nvPr userDrawn="1"/>
          </p:nvSpPr>
          <p:spPr bwMode="auto">
            <a:xfrm>
              <a:off x="241731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5" name="Oval 1034"/>
            <p:cNvSpPr>
              <a:spLocks noChangeAspect="1" noChangeArrowheads="1"/>
            </p:cNvSpPr>
            <p:nvPr userDrawn="1"/>
          </p:nvSpPr>
          <p:spPr bwMode="auto">
            <a:xfrm>
              <a:off x="252888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6" name="Oval 1035"/>
            <p:cNvSpPr>
              <a:spLocks noChangeAspect="1" noChangeArrowheads="1"/>
            </p:cNvSpPr>
            <p:nvPr userDrawn="1"/>
          </p:nvSpPr>
          <p:spPr bwMode="auto">
            <a:xfrm>
              <a:off x="264196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7" name="Oval 1036"/>
            <p:cNvSpPr>
              <a:spLocks noChangeAspect="1" noChangeArrowheads="1"/>
            </p:cNvSpPr>
            <p:nvPr userDrawn="1"/>
          </p:nvSpPr>
          <p:spPr bwMode="auto">
            <a:xfrm>
              <a:off x="2753545"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8" name="Oval 1037"/>
            <p:cNvSpPr>
              <a:spLocks noChangeAspect="1" noChangeArrowheads="1"/>
            </p:cNvSpPr>
            <p:nvPr userDrawn="1"/>
          </p:nvSpPr>
          <p:spPr bwMode="auto">
            <a:xfrm>
              <a:off x="286663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69" name="Oval 1038"/>
            <p:cNvSpPr>
              <a:spLocks noChangeAspect="1" noChangeArrowheads="1"/>
            </p:cNvSpPr>
            <p:nvPr userDrawn="1"/>
          </p:nvSpPr>
          <p:spPr bwMode="auto">
            <a:xfrm>
              <a:off x="2978206"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0" name="Oval 1039"/>
            <p:cNvSpPr>
              <a:spLocks noChangeAspect="1" noChangeArrowheads="1"/>
            </p:cNvSpPr>
            <p:nvPr userDrawn="1"/>
          </p:nvSpPr>
          <p:spPr bwMode="auto">
            <a:xfrm>
              <a:off x="3091289"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1" name="Oval 1040"/>
            <p:cNvSpPr>
              <a:spLocks noChangeAspect="1" noChangeArrowheads="1"/>
            </p:cNvSpPr>
            <p:nvPr userDrawn="1"/>
          </p:nvSpPr>
          <p:spPr bwMode="auto">
            <a:xfrm>
              <a:off x="3204373"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2" name="Oval 1041"/>
            <p:cNvSpPr>
              <a:spLocks noChangeAspect="1" noChangeArrowheads="1"/>
            </p:cNvSpPr>
            <p:nvPr userDrawn="1"/>
          </p:nvSpPr>
          <p:spPr bwMode="auto">
            <a:xfrm>
              <a:off x="3315949"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3" name="Oval 1042"/>
            <p:cNvSpPr>
              <a:spLocks noChangeAspect="1" noChangeArrowheads="1"/>
            </p:cNvSpPr>
            <p:nvPr userDrawn="1"/>
          </p:nvSpPr>
          <p:spPr bwMode="auto">
            <a:xfrm>
              <a:off x="3429033"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4" name="Oval 1043"/>
            <p:cNvSpPr>
              <a:spLocks noChangeAspect="1" noChangeArrowheads="1"/>
            </p:cNvSpPr>
            <p:nvPr userDrawn="1"/>
          </p:nvSpPr>
          <p:spPr bwMode="auto">
            <a:xfrm>
              <a:off x="466390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5" name="Oval 1044"/>
            <p:cNvSpPr>
              <a:spLocks noChangeAspect="1" noChangeArrowheads="1"/>
            </p:cNvSpPr>
            <p:nvPr userDrawn="1"/>
          </p:nvSpPr>
          <p:spPr bwMode="auto">
            <a:xfrm>
              <a:off x="4776992"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6" name="Oval 1045"/>
            <p:cNvSpPr>
              <a:spLocks noChangeAspect="1" noChangeArrowheads="1"/>
            </p:cNvSpPr>
            <p:nvPr userDrawn="1"/>
          </p:nvSpPr>
          <p:spPr bwMode="auto">
            <a:xfrm>
              <a:off x="4888568"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7" name="Oval 1046"/>
            <p:cNvSpPr>
              <a:spLocks noChangeAspect="1" noChangeArrowheads="1"/>
            </p:cNvSpPr>
            <p:nvPr userDrawn="1"/>
          </p:nvSpPr>
          <p:spPr bwMode="auto">
            <a:xfrm>
              <a:off x="5001652"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8" name="Oval 1047"/>
            <p:cNvSpPr>
              <a:spLocks noChangeAspect="1" noChangeArrowheads="1"/>
            </p:cNvSpPr>
            <p:nvPr userDrawn="1"/>
          </p:nvSpPr>
          <p:spPr bwMode="auto">
            <a:xfrm>
              <a:off x="5113228"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79" name="Oval 1048"/>
            <p:cNvSpPr>
              <a:spLocks noChangeAspect="1" noChangeArrowheads="1"/>
            </p:cNvSpPr>
            <p:nvPr userDrawn="1"/>
          </p:nvSpPr>
          <p:spPr bwMode="auto">
            <a:xfrm>
              <a:off x="5226311"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0" name="Oval 1049"/>
            <p:cNvSpPr>
              <a:spLocks noChangeAspect="1" noChangeArrowheads="1"/>
            </p:cNvSpPr>
            <p:nvPr userDrawn="1"/>
          </p:nvSpPr>
          <p:spPr bwMode="auto">
            <a:xfrm>
              <a:off x="6798931"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1" name="Oval 1050"/>
            <p:cNvSpPr>
              <a:spLocks noChangeAspect="1" noChangeArrowheads="1"/>
            </p:cNvSpPr>
            <p:nvPr userDrawn="1"/>
          </p:nvSpPr>
          <p:spPr bwMode="auto">
            <a:xfrm>
              <a:off x="713667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2" name="Oval 1051"/>
            <p:cNvSpPr>
              <a:spLocks noChangeAspect="1" noChangeArrowheads="1"/>
            </p:cNvSpPr>
            <p:nvPr userDrawn="1"/>
          </p:nvSpPr>
          <p:spPr bwMode="auto">
            <a:xfrm>
              <a:off x="7472910" y="414922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3" name="Oval 1052"/>
            <p:cNvSpPr>
              <a:spLocks noChangeAspect="1" noChangeArrowheads="1"/>
            </p:cNvSpPr>
            <p:nvPr userDrawn="1"/>
          </p:nvSpPr>
          <p:spPr bwMode="auto">
            <a:xfrm>
              <a:off x="7585994"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4" name="Oval 1053"/>
            <p:cNvSpPr>
              <a:spLocks noChangeAspect="1" noChangeArrowheads="1"/>
            </p:cNvSpPr>
            <p:nvPr userDrawn="1"/>
          </p:nvSpPr>
          <p:spPr bwMode="auto">
            <a:xfrm>
              <a:off x="7697570" y="4149225"/>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5" name="Oval 1054"/>
            <p:cNvSpPr>
              <a:spLocks noChangeAspect="1" noChangeArrowheads="1"/>
            </p:cNvSpPr>
            <p:nvPr userDrawn="1"/>
          </p:nvSpPr>
          <p:spPr bwMode="auto">
            <a:xfrm>
              <a:off x="252888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6" name="Oval 1055"/>
            <p:cNvSpPr>
              <a:spLocks noChangeAspect="1" noChangeArrowheads="1"/>
            </p:cNvSpPr>
            <p:nvPr userDrawn="1"/>
          </p:nvSpPr>
          <p:spPr bwMode="auto">
            <a:xfrm>
              <a:off x="264196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7" name="Oval 1056"/>
            <p:cNvSpPr>
              <a:spLocks noChangeAspect="1" noChangeArrowheads="1"/>
            </p:cNvSpPr>
            <p:nvPr userDrawn="1"/>
          </p:nvSpPr>
          <p:spPr bwMode="auto">
            <a:xfrm>
              <a:off x="2753545"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8" name="Oval 1057"/>
            <p:cNvSpPr>
              <a:spLocks noChangeAspect="1" noChangeArrowheads="1"/>
            </p:cNvSpPr>
            <p:nvPr userDrawn="1"/>
          </p:nvSpPr>
          <p:spPr bwMode="auto">
            <a:xfrm>
              <a:off x="2866630"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89" name="Oval 1058"/>
            <p:cNvSpPr>
              <a:spLocks noChangeAspect="1" noChangeArrowheads="1"/>
            </p:cNvSpPr>
            <p:nvPr userDrawn="1"/>
          </p:nvSpPr>
          <p:spPr bwMode="auto">
            <a:xfrm>
              <a:off x="2978206"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0" name="Oval 1059"/>
            <p:cNvSpPr>
              <a:spLocks noChangeAspect="1" noChangeArrowheads="1"/>
            </p:cNvSpPr>
            <p:nvPr userDrawn="1"/>
          </p:nvSpPr>
          <p:spPr bwMode="auto">
            <a:xfrm>
              <a:off x="3091289"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1" name="Oval 1060"/>
            <p:cNvSpPr>
              <a:spLocks noChangeAspect="1" noChangeArrowheads="1"/>
            </p:cNvSpPr>
            <p:nvPr userDrawn="1"/>
          </p:nvSpPr>
          <p:spPr bwMode="auto">
            <a:xfrm>
              <a:off x="3204373"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2" name="Oval 1061"/>
            <p:cNvSpPr>
              <a:spLocks noChangeAspect="1" noChangeArrowheads="1"/>
            </p:cNvSpPr>
            <p:nvPr userDrawn="1"/>
          </p:nvSpPr>
          <p:spPr bwMode="auto">
            <a:xfrm>
              <a:off x="3315949"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3" name="Oval 1062"/>
            <p:cNvSpPr>
              <a:spLocks noChangeAspect="1" noChangeArrowheads="1"/>
            </p:cNvSpPr>
            <p:nvPr userDrawn="1"/>
          </p:nvSpPr>
          <p:spPr bwMode="auto">
            <a:xfrm>
              <a:off x="3429033"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4" name="Oval 1063"/>
            <p:cNvSpPr>
              <a:spLocks noChangeAspect="1" noChangeArrowheads="1"/>
            </p:cNvSpPr>
            <p:nvPr userDrawn="1"/>
          </p:nvSpPr>
          <p:spPr bwMode="auto">
            <a:xfrm>
              <a:off x="466390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5" name="Oval 1064"/>
            <p:cNvSpPr>
              <a:spLocks noChangeAspect="1" noChangeArrowheads="1"/>
            </p:cNvSpPr>
            <p:nvPr userDrawn="1"/>
          </p:nvSpPr>
          <p:spPr bwMode="auto">
            <a:xfrm>
              <a:off x="4776992"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6" name="Oval 1065"/>
            <p:cNvSpPr>
              <a:spLocks noChangeAspect="1" noChangeArrowheads="1"/>
            </p:cNvSpPr>
            <p:nvPr userDrawn="1"/>
          </p:nvSpPr>
          <p:spPr bwMode="auto">
            <a:xfrm>
              <a:off x="4888568"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7" name="Oval 1066"/>
            <p:cNvSpPr>
              <a:spLocks noChangeAspect="1" noChangeArrowheads="1"/>
            </p:cNvSpPr>
            <p:nvPr userDrawn="1"/>
          </p:nvSpPr>
          <p:spPr bwMode="auto">
            <a:xfrm>
              <a:off x="5001652"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8" name="Oval 1067"/>
            <p:cNvSpPr>
              <a:spLocks noChangeAspect="1" noChangeArrowheads="1"/>
            </p:cNvSpPr>
            <p:nvPr userDrawn="1"/>
          </p:nvSpPr>
          <p:spPr bwMode="auto">
            <a:xfrm>
              <a:off x="5113228" y="4253262"/>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299" name="Oval 1068"/>
            <p:cNvSpPr>
              <a:spLocks noChangeAspect="1" noChangeArrowheads="1"/>
            </p:cNvSpPr>
            <p:nvPr userDrawn="1"/>
          </p:nvSpPr>
          <p:spPr bwMode="auto">
            <a:xfrm>
              <a:off x="5226311"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0" name="Oval 1069"/>
            <p:cNvSpPr>
              <a:spLocks noChangeAspect="1" noChangeArrowheads="1"/>
            </p:cNvSpPr>
            <p:nvPr userDrawn="1"/>
          </p:nvSpPr>
          <p:spPr bwMode="auto">
            <a:xfrm>
              <a:off x="6912014"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1" name="Oval 1070"/>
            <p:cNvSpPr>
              <a:spLocks noChangeAspect="1" noChangeArrowheads="1"/>
            </p:cNvSpPr>
            <p:nvPr userDrawn="1"/>
          </p:nvSpPr>
          <p:spPr bwMode="auto">
            <a:xfrm>
              <a:off x="7023590" y="4253262"/>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2" name="Oval 1071"/>
            <p:cNvSpPr>
              <a:spLocks noChangeAspect="1" noChangeArrowheads="1"/>
            </p:cNvSpPr>
            <p:nvPr userDrawn="1"/>
          </p:nvSpPr>
          <p:spPr bwMode="auto">
            <a:xfrm>
              <a:off x="7697570" y="4253262"/>
              <a:ext cx="85943" cy="85944"/>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2303" name="Oval 1072"/>
            <p:cNvSpPr>
              <a:spLocks noChangeAspect="1" noChangeArrowheads="1"/>
            </p:cNvSpPr>
            <p:nvPr userDrawn="1"/>
          </p:nvSpPr>
          <p:spPr bwMode="auto">
            <a:xfrm>
              <a:off x="252888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4" name="Oval 1073"/>
            <p:cNvSpPr>
              <a:spLocks noChangeAspect="1" noChangeArrowheads="1"/>
            </p:cNvSpPr>
            <p:nvPr userDrawn="1"/>
          </p:nvSpPr>
          <p:spPr bwMode="auto">
            <a:xfrm>
              <a:off x="264196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5" name="Oval 1074"/>
            <p:cNvSpPr>
              <a:spLocks noChangeAspect="1" noChangeArrowheads="1"/>
            </p:cNvSpPr>
            <p:nvPr userDrawn="1"/>
          </p:nvSpPr>
          <p:spPr bwMode="auto">
            <a:xfrm>
              <a:off x="2753545"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6" name="Oval 1075"/>
            <p:cNvSpPr>
              <a:spLocks noChangeAspect="1" noChangeArrowheads="1"/>
            </p:cNvSpPr>
            <p:nvPr userDrawn="1"/>
          </p:nvSpPr>
          <p:spPr bwMode="auto">
            <a:xfrm>
              <a:off x="2866630"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7" name="Oval 1076"/>
            <p:cNvSpPr>
              <a:spLocks noChangeAspect="1" noChangeArrowheads="1"/>
            </p:cNvSpPr>
            <p:nvPr userDrawn="1"/>
          </p:nvSpPr>
          <p:spPr bwMode="auto">
            <a:xfrm>
              <a:off x="2978206"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8" name="Oval 1077"/>
            <p:cNvSpPr>
              <a:spLocks noChangeAspect="1" noChangeArrowheads="1"/>
            </p:cNvSpPr>
            <p:nvPr userDrawn="1"/>
          </p:nvSpPr>
          <p:spPr bwMode="auto">
            <a:xfrm>
              <a:off x="3091289"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09" name="Oval 1078"/>
            <p:cNvSpPr>
              <a:spLocks noChangeAspect="1" noChangeArrowheads="1"/>
            </p:cNvSpPr>
            <p:nvPr userDrawn="1"/>
          </p:nvSpPr>
          <p:spPr bwMode="auto">
            <a:xfrm>
              <a:off x="3204373"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0" name="Oval 1079"/>
            <p:cNvSpPr>
              <a:spLocks noChangeAspect="1" noChangeArrowheads="1"/>
            </p:cNvSpPr>
            <p:nvPr userDrawn="1"/>
          </p:nvSpPr>
          <p:spPr bwMode="auto">
            <a:xfrm>
              <a:off x="3315949"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1" name="Oval 1080"/>
            <p:cNvSpPr>
              <a:spLocks noChangeAspect="1" noChangeArrowheads="1"/>
            </p:cNvSpPr>
            <p:nvPr userDrawn="1"/>
          </p:nvSpPr>
          <p:spPr bwMode="auto">
            <a:xfrm>
              <a:off x="3429033"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2" name="Oval 1081"/>
            <p:cNvSpPr>
              <a:spLocks noChangeAspect="1" noChangeArrowheads="1"/>
            </p:cNvSpPr>
            <p:nvPr userDrawn="1"/>
          </p:nvSpPr>
          <p:spPr bwMode="auto">
            <a:xfrm>
              <a:off x="466390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3" name="Oval 1082"/>
            <p:cNvSpPr>
              <a:spLocks noChangeAspect="1" noChangeArrowheads="1"/>
            </p:cNvSpPr>
            <p:nvPr userDrawn="1"/>
          </p:nvSpPr>
          <p:spPr bwMode="auto">
            <a:xfrm>
              <a:off x="4776992"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4" name="Oval 1083"/>
            <p:cNvSpPr>
              <a:spLocks noChangeAspect="1" noChangeArrowheads="1"/>
            </p:cNvSpPr>
            <p:nvPr userDrawn="1"/>
          </p:nvSpPr>
          <p:spPr bwMode="auto">
            <a:xfrm>
              <a:off x="4888568"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5" name="Oval 1084"/>
            <p:cNvSpPr>
              <a:spLocks noChangeAspect="1" noChangeArrowheads="1"/>
            </p:cNvSpPr>
            <p:nvPr userDrawn="1"/>
          </p:nvSpPr>
          <p:spPr bwMode="auto">
            <a:xfrm>
              <a:off x="5001652"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6" name="Oval 1085"/>
            <p:cNvSpPr>
              <a:spLocks noChangeAspect="1" noChangeArrowheads="1"/>
            </p:cNvSpPr>
            <p:nvPr userDrawn="1"/>
          </p:nvSpPr>
          <p:spPr bwMode="auto">
            <a:xfrm>
              <a:off x="5113228" y="4357300"/>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7" name="Oval 1086"/>
            <p:cNvSpPr>
              <a:spLocks noChangeAspect="1" noChangeArrowheads="1"/>
            </p:cNvSpPr>
            <p:nvPr userDrawn="1"/>
          </p:nvSpPr>
          <p:spPr bwMode="auto">
            <a:xfrm>
              <a:off x="5226311"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8" name="Oval 1087"/>
            <p:cNvSpPr>
              <a:spLocks noChangeAspect="1" noChangeArrowheads="1"/>
            </p:cNvSpPr>
            <p:nvPr userDrawn="1"/>
          </p:nvSpPr>
          <p:spPr bwMode="auto">
            <a:xfrm>
              <a:off x="7472910" y="4357300"/>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19" name="Oval 1088"/>
            <p:cNvSpPr>
              <a:spLocks noChangeAspect="1" noChangeArrowheads="1"/>
            </p:cNvSpPr>
            <p:nvPr userDrawn="1"/>
          </p:nvSpPr>
          <p:spPr bwMode="auto">
            <a:xfrm>
              <a:off x="264196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0" name="Oval 1089"/>
            <p:cNvSpPr>
              <a:spLocks noChangeAspect="1" noChangeArrowheads="1"/>
            </p:cNvSpPr>
            <p:nvPr userDrawn="1"/>
          </p:nvSpPr>
          <p:spPr bwMode="auto">
            <a:xfrm>
              <a:off x="2753545"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1" name="Oval 1090"/>
            <p:cNvSpPr>
              <a:spLocks noChangeAspect="1" noChangeArrowheads="1"/>
            </p:cNvSpPr>
            <p:nvPr userDrawn="1"/>
          </p:nvSpPr>
          <p:spPr bwMode="auto">
            <a:xfrm>
              <a:off x="286663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2" name="Oval 1091"/>
            <p:cNvSpPr>
              <a:spLocks noChangeAspect="1" noChangeArrowheads="1"/>
            </p:cNvSpPr>
            <p:nvPr userDrawn="1"/>
          </p:nvSpPr>
          <p:spPr bwMode="auto">
            <a:xfrm>
              <a:off x="2978206"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3" name="Oval 1092"/>
            <p:cNvSpPr>
              <a:spLocks noChangeAspect="1" noChangeArrowheads="1"/>
            </p:cNvSpPr>
            <p:nvPr userDrawn="1"/>
          </p:nvSpPr>
          <p:spPr bwMode="auto">
            <a:xfrm>
              <a:off x="3091289"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4" name="Oval 1093"/>
            <p:cNvSpPr>
              <a:spLocks noChangeAspect="1" noChangeArrowheads="1"/>
            </p:cNvSpPr>
            <p:nvPr userDrawn="1"/>
          </p:nvSpPr>
          <p:spPr bwMode="auto">
            <a:xfrm>
              <a:off x="3204373"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5" name="Oval 1094"/>
            <p:cNvSpPr>
              <a:spLocks noChangeAspect="1" noChangeArrowheads="1"/>
            </p:cNvSpPr>
            <p:nvPr userDrawn="1"/>
          </p:nvSpPr>
          <p:spPr bwMode="auto">
            <a:xfrm>
              <a:off x="3315949"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6" name="Oval 1095"/>
            <p:cNvSpPr>
              <a:spLocks noChangeAspect="1" noChangeArrowheads="1"/>
            </p:cNvSpPr>
            <p:nvPr userDrawn="1"/>
          </p:nvSpPr>
          <p:spPr bwMode="auto">
            <a:xfrm>
              <a:off x="466390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7" name="Oval 1096"/>
            <p:cNvSpPr>
              <a:spLocks noChangeAspect="1" noChangeArrowheads="1"/>
            </p:cNvSpPr>
            <p:nvPr userDrawn="1"/>
          </p:nvSpPr>
          <p:spPr bwMode="auto">
            <a:xfrm>
              <a:off x="4776992"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8" name="Oval 1097"/>
            <p:cNvSpPr>
              <a:spLocks noChangeAspect="1" noChangeArrowheads="1"/>
            </p:cNvSpPr>
            <p:nvPr userDrawn="1"/>
          </p:nvSpPr>
          <p:spPr bwMode="auto">
            <a:xfrm>
              <a:off x="4888568"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29" name="Oval 1098"/>
            <p:cNvSpPr>
              <a:spLocks noChangeAspect="1" noChangeArrowheads="1"/>
            </p:cNvSpPr>
            <p:nvPr userDrawn="1"/>
          </p:nvSpPr>
          <p:spPr bwMode="auto">
            <a:xfrm>
              <a:off x="500165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0" name="Oval 1099"/>
            <p:cNvSpPr>
              <a:spLocks noChangeAspect="1" noChangeArrowheads="1"/>
            </p:cNvSpPr>
            <p:nvPr userDrawn="1"/>
          </p:nvSpPr>
          <p:spPr bwMode="auto">
            <a:xfrm>
              <a:off x="5113228"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1" name="Oval 1100"/>
            <p:cNvSpPr>
              <a:spLocks noChangeAspect="1" noChangeArrowheads="1"/>
            </p:cNvSpPr>
            <p:nvPr userDrawn="1"/>
          </p:nvSpPr>
          <p:spPr bwMode="auto">
            <a:xfrm>
              <a:off x="5226311"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2" name="Oval 1101"/>
            <p:cNvSpPr>
              <a:spLocks noChangeAspect="1" noChangeArrowheads="1"/>
            </p:cNvSpPr>
            <p:nvPr userDrawn="1"/>
          </p:nvSpPr>
          <p:spPr bwMode="auto">
            <a:xfrm>
              <a:off x="5450972"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3" name="Oval 1102"/>
            <p:cNvSpPr>
              <a:spLocks noChangeAspect="1" noChangeArrowheads="1"/>
            </p:cNvSpPr>
            <p:nvPr userDrawn="1"/>
          </p:nvSpPr>
          <p:spPr bwMode="auto">
            <a:xfrm>
              <a:off x="7361334"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4" name="Oval 1103"/>
            <p:cNvSpPr>
              <a:spLocks noChangeAspect="1" noChangeArrowheads="1"/>
            </p:cNvSpPr>
            <p:nvPr userDrawn="1"/>
          </p:nvSpPr>
          <p:spPr bwMode="auto">
            <a:xfrm>
              <a:off x="7472910" y="445982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5" name="Oval 1104"/>
            <p:cNvSpPr>
              <a:spLocks noChangeAspect="1" noChangeArrowheads="1"/>
            </p:cNvSpPr>
            <p:nvPr userDrawn="1"/>
          </p:nvSpPr>
          <p:spPr bwMode="auto">
            <a:xfrm>
              <a:off x="7697570" y="4459829"/>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6" name="Oval 1105"/>
            <p:cNvSpPr>
              <a:spLocks noChangeAspect="1" noChangeArrowheads="1"/>
            </p:cNvSpPr>
            <p:nvPr userDrawn="1"/>
          </p:nvSpPr>
          <p:spPr bwMode="auto">
            <a:xfrm>
              <a:off x="2753545"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7" name="Oval 1106"/>
            <p:cNvSpPr>
              <a:spLocks noChangeAspect="1" noChangeArrowheads="1"/>
            </p:cNvSpPr>
            <p:nvPr userDrawn="1"/>
          </p:nvSpPr>
          <p:spPr bwMode="auto">
            <a:xfrm>
              <a:off x="286663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8" name="Oval 1107"/>
            <p:cNvSpPr>
              <a:spLocks noChangeAspect="1" noChangeArrowheads="1"/>
            </p:cNvSpPr>
            <p:nvPr userDrawn="1"/>
          </p:nvSpPr>
          <p:spPr bwMode="auto">
            <a:xfrm>
              <a:off x="2978206"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39" name="Oval 1108"/>
            <p:cNvSpPr>
              <a:spLocks noChangeAspect="1" noChangeArrowheads="1"/>
            </p:cNvSpPr>
            <p:nvPr userDrawn="1"/>
          </p:nvSpPr>
          <p:spPr bwMode="auto">
            <a:xfrm>
              <a:off x="3091289"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0" name="Oval 1109"/>
            <p:cNvSpPr>
              <a:spLocks noChangeAspect="1" noChangeArrowheads="1"/>
            </p:cNvSpPr>
            <p:nvPr userDrawn="1"/>
          </p:nvSpPr>
          <p:spPr bwMode="auto">
            <a:xfrm>
              <a:off x="3204373"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1" name="Oval 1110"/>
            <p:cNvSpPr>
              <a:spLocks noChangeAspect="1" noChangeArrowheads="1"/>
            </p:cNvSpPr>
            <p:nvPr userDrawn="1"/>
          </p:nvSpPr>
          <p:spPr bwMode="auto">
            <a:xfrm>
              <a:off x="3315949"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2" name="Oval 1111"/>
            <p:cNvSpPr>
              <a:spLocks noChangeAspect="1" noChangeArrowheads="1"/>
            </p:cNvSpPr>
            <p:nvPr userDrawn="1"/>
          </p:nvSpPr>
          <p:spPr bwMode="auto">
            <a:xfrm>
              <a:off x="466390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3" name="Oval 1112"/>
            <p:cNvSpPr>
              <a:spLocks noChangeAspect="1" noChangeArrowheads="1"/>
            </p:cNvSpPr>
            <p:nvPr userDrawn="1"/>
          </p:nvSpPr>
          <p:spPr bwMode="auto">
            <a:xfrm>
              <a:off x="4776992"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4" name="Oval 1113"/>
            <p:cNvSpPr>
              <a:spLocks noChangeAspect="1" noChangeArrowheads="1"/>
            </p:cNvSpPr>
            <p:nvPr userDrawn="1"/>
          </p:nvSpPr>
          <p:spPr bwMode="auto">
            <a:xfrm>
              <a:off x="4888568"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5" name="Oval 1114"/>
            <p:cNvSpPr>
              <a:spLocks noChangeAspect="1" noChangeArrowheads="1"/>
            </p:cNvSpPr>
            <p:nvPr userDrawn="1"/>
          </p:nvSpPr>
          <p:spPr bwMode="auto">
            <a:xfrm>
              <a:off x="500165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6" name="Oval 1115"/>
            <p:cNvSpPr>
              <a:spLocks noChangeAspect="1" noChangeArrowheads="1"/>
            </p:cNvSpPr>
            <p:nvPr userDrawn="1"/>
          </p:nvSpPr>
          <p:spPr bwMode="auto">
            <a:xfrm>
              <a:off x="5113228"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7" name="Oval 1116"/>
            <p:cNvSpPr>
              <a:spLocks noChangeAspect="1" noChangeArrowheads="1"/>
            </p:cNvSpPr>
            <p:nvPr userDrawn="1"/>
          </p:nvSpPr>
          <p:spPr bwMode="auto">
            <a:xfrm>
              <a:off x="5226311"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8" name="Oval 1117"/>
            <p:cNvSpPr>
              <a:spLocks noChangeAspect="1" noChangeArrowheads="1"/>
            </p:cNvSpPr>
            <p:nvPr userDrawn="1"/>
          </p:nvSpPr>
          <p:spPr bwMode="auto">
            <a:xfrm>
              <a:off x="5450972"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49" name="Oval 1118"/>
            <p:cNvSpPr>
              <a:spLocks noChangeAspect="1" noChangeArrowheads="1"/>
            </p:cNvSpPr>
            <p:nvPr userDrawn="1"/>
          </p:nvSpPr>
          <p:spPr bwMode="auto">
            <a:xfrm>
              <a:off x="724825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0" name="Oval 1119"/>
            <p:cNvSpPr>
              <a:spLocks noChangeAspect="1" noChangeArrowheads="1"/>
            </p:cNvSpPr>
            <p:nvPr userDrawn="1"/>
          </p:nvSpPr>
          <p:spPr bwMode="auto">
            <a:xfrm>
              <a:off x="7361334"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1" name="Oval 1120"/>
            <p:cNvSpPr>
              <a:spLocks noChangeAspect="1" noChangeArrowheads="1"/>
            </p:cNvSpPr>
            <p:nvPr userDrawn="1"/>
          </p:nvSpPr>
          <p:spPr bwMode="auto">
            <a:xfrm>
              <a:off x="7472910" y="4563866"/>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2" name="Oval 1121"/>
            <p:cNvSpPr>
              <a:spLocks noChangeAspect="1" noChangeArrowheads="1"/>
            </p:cNvSpPr>
            <p:nvPr userDrawn="1"/>
          </p:nvSpPr>
          <p:spPr bwMode="auto">
            <a:xfrm>
              <a:off x="7585994"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3" name="Oval 1122"/>
            <p:cNvSpPr>
              <a:spLocks noChangeAspect="1" noChangeArrowheads="1"/>
            </p:cNvSpPr>
            <p:nvPr userDrawn="1"/>
          </p:nvSpPr>
          <p:spPr bwMode="auto">
            <a:xfrm>
              <a:off x="7697570" y="4563866"/>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4" name="Oval 1123"/>
            <p:cNvSpPr>
              <a:spLocks noChangeAspect="1" noChangeArrowheads="1"/>
            </p:cNvSpPr>
            <p:nvPr userDrawn="1"/>
          </p:nvSpPr>
          <p:spPr bwMode="auto">
            <a:xfrm>
              <a:off x="2753545"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5" name="Oval 1124"/>
            <p:cNvSpPr>
              <a:spLocks noChangeAspect="1" noChangeArrowheads="1"/>
            </p:cNvSpPr>
            <p:nvPr userDrawn="1"/>
          </p:nvSpPr>
          <p:spPr bwMode="auto">
            <a:xfrm>
              <a:off x="286663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6" name="Oval 1125"/>
            <p:cNvSpPr>
              <a:spLocks noChangeAspect="1" noChangeArrowheads="1"/>
            </p:cNvSpPr>
            <p:nvPr userDrawn="1"/>
          </p:nvSpPr>
          <p:spPr bwMode="auto">
            <a:xfrm>
              <a:off x="2978206"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7" name="Oval 1126"/>
            <p:cNvSpPr>
              <a:spLocks noChangeAspect="1" noChangeArrowheads="1"/>
            </p:cNvSpPr>
            <p:nvPr userDrawn="1"/>
          </p:nvSpPr>
          <p:spPr bwMode="auto">
            <a:xfrm>
              <a:off x="3091289"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8" name="Oval 1127"/>
            <p:cNvSpPr>
              <a:spLocks noChangeAspect="1" noChangeArrowheads="1"/>
            </p:cNvSpPr>
            <p:nvPr userDrawn="1"/>
          </p:nvSpPr>
          <p:spPr bwMode="auto">
            <a:xfrm>
              <a:off x="3204373"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59" name="Oval 1128"/>
            <p:cNvSpPr>
              <a:spLocks noChangeAspect="1" noChangeArrowheads="1"/>
            </p:cNvSpPr>
            <p:nvPr userDrawn="1"/>
          </p:nvSpPr>
          <p:spPr bwMode="auto">
            <a:xfrm>
              <a:off x="3315949"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0" name="Oval 1129"/>
            <p:cNvSpPr>
              <a:spLocks noChangeAspect="1" noChangeArrowheads="1"/>
            </p:cNvSpPr>
            <p:nvPr userDrawn="1"/>
          </p:nvSpPr>
          <p:spPr bwMode="auto">
            <a:xfrm>
              <a:off x="466390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1" name="Oval 1130"/>
            <p:cNvSpPr>
              <a:spLocks noChangeAspect="1" noChangeArrowheads="1"/>
            </p:cNvSpPr>
            <p:nvPr userDrawn="1"/>
          </p:nvSpPr>
          <p:spPr bwMode="auto">
            <a:xfrm>
              <a:off x="4776992"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2" name="Oval 1131"/>
            <p:cNvSpPr>
              <a:spLocks noChangeAspect="1" noChangeArrowheads="1"/>
            </p:cNvSpPr>
            <p:nvPr userDrawn="1"/>
          </p:nvSpPr>
          <p:spPr bwMode="auto">
            <a:xfrm>
              <a:off x="4888568"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3" name="Oval 1132"/>
            <p:cNvSpPr>
              <a:spLocks noChangeAspect="1" noChangeArrowheads="1"/>
            </p:cNvSpPr>
            <p:nvPr userDrawn="1"/>
          </p:nvSpPr>
          <p:spPr bwMode="auto">
            <a:xfrm>
              <a:off x="500165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4" name="Oval 1133"/>
            <p:cNvSpPr>
              <a:spLocks noChangeAspect="1" noChangeArrowheads="1"/>
            </p:cNvSpPr>
            <p:nvPr userDrawn="1"/>
          </p:nvSpPr>
          <p:spPr bwMode="auto">
            <a:xfrm>
              <a:off x="5113228"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5" name="Oval 1134"/>
            <p:cNvSpPr>
              <a:spLocks noChangeAspect="1" noChangeArrowheads="1"/>
            </p:cNvSpPr>
            <p:nvPr userDrawn="1"/>
          </p:nvSpPr>
          <p:spPr bwMode="auto">
            <a:xfrm>
              <a:off x="5450972"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6" name="Oval 1135"/>
            <p:cNvSpPr>
              <a:spLocks noChangeAspect="1" noChangeArrowheads="1"/>
            </p:cNvSpPr>
            <p:nvPr userDrawn="1"/>
          </p:nvSpPr>
          <p:spPr bwMode="auto">
            <a:xfrm>
              <a:off x="713667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7" name="Oval 1136"/>
            <p:cNvSpPr>
              <a:spLocks noChangeAspect="1" noChangeArrowheads="1"/>
            </p:cNvSpPr>
            <p:nvPr userDrawn="1"/>
          </p:nvSpPr>
          <p:spPr bwMode="auto">
            <a:xfrm>
              <a:off x="724825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8" name="Oval 1137"/>
            <p:cNvSpPr>
              <a:spLocks noChangeAspect="1" noChangeArrowheads="1"/>
            </p:cNvSpPr>
            <p:nvPr userDrawn="1"/>
          </p:nvSpPr>
          <p:spPr bwMode="auto">
            <a:xfrm>
              <a:off x="7361334"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69" name="Oval 1138"/>
            <p:cNvSpPr>
              <a:spLocks noChangeAspect="1" noChangeArrowheads="1"/>
            </p:cNvSpPr>
            <p:nvPr userDrawn="1"/>
          </p:nvSpPr>
          <p:spPr bwMode="auto">
            <a:xfrm>
              <a:off x="7472910"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0" name="Oval 1139"/>
            <p:cNvSpPr>
              <a:spLocks noChangeAspect="1" noChangeArrowheads="1"/>
            </p:cNvSpPr>
            <p:nvPr userDrawn="1"/>
          </p:nvSpPr>
          <p:spPr bwMode="auto">
            <a:xfrm>
              <a:off x="7585994"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1" name="Oval 1140"/>
            <p:cNvSpPr>
              <a:spLocks noChangeAspect="1" noChangeArrowheads="1"/>
            </p:cNvSpPr>
            <p:nvPr userDrawn="1"/>
          </p:nvSpPr>
          <p:spPr bwMode="auto">
            <a:xfrm>
              <a:off x="7697570" y="4667903"/>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2" name="Oval 1141"/>
            <p:cNvSpPr>
              <a:spLocks noChangeAspect="1" noChangeArrowheads="1"/>
            </p:cNvSpPr>
            <p:nvPr userDrawn="1"/>
          </p:nvSpPr>
          <p:spPr bwMode="auto">
            <a:xfrm>
              <a:off x="7810653" y="4667903"/>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3" name="Oval 1142"/>
            <p:cNvSpPr>
              <a:spLocks noChangeAspect="1" noChangeArrowheads="1"/>
            </p:cNvSpPr>
            <p:nvPr userDrawn="1"/>
          </p:nvSpPr>
          <p:spPr bwMode="auto">
            <a:xfrm>
              <a:off x="264196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4" name="Oval 1143"/>
            <p:cNvSpPr>
              <a:spLocks noChangeAspect="1" noChangeArrowheads="1"/>
            </p:cNvSpPr>
            <p:nvPr userDrawn="1"/>
          </p:nvSpPr>
          <p:spPr bwMode="auto">
            <a:xfrm>
              <a:off x="2753545"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5" name="Oval 1144"/>
            <p:cNvSpPr>
              <a:spLocks noChangeAspect="1" noChangeArrowheads="1"/>
            </p:cNvSpPr>
            <p:nvPr userDrawn="1"/>
          </p:nvSpPr>
          <p:spPr bwMode="auto">
            <a:xfrm>
              <a:off x="286663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6" name="Oval 1145"/>
            <p:cNvSpPr>
              <a:spLocks noChangeAspect="1" noChangeArrowheads="1"/>
            </p:cNvSpPr>
            <p:nvPr userDrawn="1"/>
          </p:nvSpPr>
          <p:spPr bwMode="auto">
            <a:xfrm>
              <a:off x="2978206"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7" name="Oval 1146"/>
            <p:cNvSpPr>
              <a:spLocks noChangeAspect="1" noChangeArrowheads="1"/>
            </p:cNvSpPr>
            <p:nvPr userDrawn="1"/>
          </p:nvSpPr>
          <p:spPr bwMode="auto">
            <a:xfrm>
              <a:off x="309128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8" name="Oval 1147"/>
            <p:cNvSpPr>
              <a:spLocks noChangeAspect="1" noChangeArrowheads="1"/>
            </p:cNvSpPr>
            <p:nvPr userDrawn="1"/>
          </p:nvSpPr>
          <p:spPr bwMode="auto">
            <a:xfrm>
              <a:off x="3204373"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79" name="Oval 1148"/>
            <p:cNvSpPr>
              <a:spLocks noChangeAspect="1" noChangeArrowheads="1"/>
            </p:cNvSpPr>
            <p:nvPr userDrawn="1"/>
          </p:nvSpPr>
          <p:spPr bwMode="auto">
            <a:xfrm>
              <a:off x="466390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0" name="Oval 1149"/>
            <p:cNvSpPr>
              <a:spLocks noChangeAspect="1" noChangeArrowheads="1"/>
            </p:cNvSpPr>
            <p:nvPr userDrawn="1"/>
          </p:nvSpPr>
          <p:spPr bwMode="auto">
            <a:xfrm>
              <a:off x="4776992"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1" name="Oval 1150"/>
            <p:cNvSpPr>
              <a:spLocks noChangeAspect="1" noChangeArrowheads="1"/>
            </p:cNvSpPr>
            <p:nvPr userDrawn="1"/>
          </p:nvSpPr>
          <p:spPr bwMode="auto">
            <a:xfrm>
              <a:off x="4888568"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2" name="Oval 1151"/>
            <p:cNvSpPr>
              <a:spLocks noChangeAspect="1" noChangeArrowheads="1"/>
            </p:cNvSpPr>
            <p:nvPr userDrawn="1"/>
          </p:nvSpPr>
          <p:spPr bwMode="auto">
            <a:xfrm>
              <a:off x="500165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3" name="Oval 1152"/>
            <p:cNvSpPr>
              <a:spLocks noChangeAspect="1" noChangeArrowheads="1"/>
            </p:cNvSpPr>
            <p:nvPr userDrawn="1"/>
          </p:nvSpPr>
          <p:spPr bwMode="auto">
            <a:xfrm>
              <a:off x="5113228"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4" name="Oval 1153"/>
            <p:cNvSpPr>
              <a:spLocks noChangeAspect="1" noChangeArrowheads="1"/>
            </p:cNvSpPr>
            <p:nvPr userDrawn="1"/>
          </p:nvSpPr>
          <p:spPr bwMode="auto">
            <a:xfrm>
              <a:off x="5450972"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5" name="Oval 1154"/>
            <p:cNvSpPr>
              <a:spLocks noChangeAspect="1" noChangeArrowheads="1"/>
            </p:cNvSpPr>
            <p:nvPr userDrawn="1"/>
          </p:nvSpPr>
          <p:spPr bwMode="auto">
            <a:xfrm>
              <a:off x="702359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6" name="Oval 1155"/>
            <p:cNvSpPr>
              <a:spLocks noChangeAspect="1" noChangeArrowheads="1"/>
            </p:cNvSpPr>
            <p:nvPr userDrawn="1"/>
          </p:nvSpPr>
          <p:spPr bwMode="auto">
            <a:xfrm>
              <a:off x="713667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7" name="Oval 1156"/>
            <p:cNvSpPr>
              <a:spLocks noChangeAspect="1" noChangeArrowheads="1"/>
            </p:cNvSpPr>
            <p:nvPr userDrawn="1"/>
          </p:nvSpPr>
          <p:spPr bwMode="auto">
            <a:xfrm>
              <a:off x="724825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8" name="Oval 1157"/>
            <p:cNvSpPr>
              <a:spLocks noChangeAspect="1" noChangeArrowheads="1"/>
            </p:cNvSpPr>
            <p:nvPr userDrawn="1"/>
          </p:nvSpPr>
          <p:spPr bwMode="auto">
            <a:xfrm>
              <a:off x="7361334"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89" name="Oval 1158"/>
            <p:cNvSpPr>
              <a:spLocks noChangeAspect="1" noChangeArrowheads="1"/>
            </p:cNvSpPr>
            <p:nvPr userDrawn="1"/>
          </p:nvSpPr>
          <p:spPr bwMode="auto">
            <a:xfrm>
              <a:off x="7472910"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0" name="Oval 1159"/>
            <p:cNvSpPr>
              <a:spLocks noChangeAspect="1" noChangeArrowheads="1"/>
            </p:cNvSpPr>
            <p:nvPr userDrawn="1"/>
          </p:nvSpPr>
          <p:spPr bwMode="auto">
            <a:xfrm>
              <a:off x="7585994"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1" name="Oval 1160"/>
            <p:cNvSpPr>
              <a:spLocks noChangeAspect="1" noChangeArrowheads="1"/>
            </p:cNvSpPr>
            <p:nvPr userDrawn="1"/>
          </p:nvSpPr>
          <p:spPr bwMode="auto">
            <a:xfrm>
              <a:off x="7697570" y="4771940"/>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2" name="Oval 1161"/>
            <p:cNvSpPr>
              <a:spLocks noChangeAspect="1" noChangeArrowheads="1"/>
            </p:cNvSpPr>
            <p:nvPr userDrawn="1"/>
          </p:nvSpPr>
          <p:spPr bwMode="auto">
            <a:xfrm>
              <a:off x="7810653"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3" name="Oval 1162"/>
            <p:cNvSpPr>
              <a:spLocks noChangeAspect="1" noChangeArrowheads="1"/>
            </p:cNvSpPr>
            <p:nvPr userDrawn="1"/>
          </p:nvSpPr>
          <p:spPr bwMode="auto">
            <a:xfrm>
              <a:off x="7922229" y="4771940"/>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4" name="Oval 1163"/>
            <p:cNvSpPr>
              <a:spLocks noChangeAspect="1" noChangeArrowheads="1"/>
            </p:cNvSpPr>
            <p:nvPr userDrawn="1"/>
          </p:nvSpPr>
          <p:spPr bwMode="auto">
            <a:xfrm>
              <a:off x="264196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5" name="Oval 1164"/>
            <p:cNvSpPr>
              <a:spLocks noChangeAspect="1" noChangeArrowheads="1"/>
            </p:cNvSpPr>
            <p:nvPr userDrawn="1"/>
          </p:nvSpPr>
          <p:spPr bwMode="auto">
            <a:xfrm>
              <a:off x="2753545"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6" name="Oval 1165"/>
            <p:cNvSpPr>
              <a:spLocks noChangeAspect="1" noChangeArrowheads="1"/>
            </p:cNvSpPr>
            <p:nvPr userDrawn="1"/>
          </p:nvSpPr>
          <p:spPr bwMode="auto">
            <a:xfrm>
              <a:off x="286663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7" name="Oval 1166"/>
            <p:cNvSpPr>
              <a:spLocks noChangeAspect="1" noChangeArrowheads="1"/>
            </p:cNvSpPr>
            <p:nvPr userDrawn="1"/>
          </p:nvSpPr>
          <p:spPr bwMode="auto">
            <a:xfrm>
              <a:off x="2978206"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8" name="Oval 1167"/>
            <p:cNvSpPr>
              <a:spLocks noChangeAspect="1" noChangeArrowheads="1"/>
            </p:cNvSpPr>
            <p:nvPr userDrawn="1"/>
          </p:nvSpPr>
          <p:spPr bwMode="auto">
            <a:xfrm>
              <a:off x="3091289"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399" name="Oval 1168"/>
            <p:cNvSpPr>
              <a:spLocks noChangeAspect="1" noChangeArrowheads="1"/>
            </p:cNvSpPr>
            <p:nvPr userDrawn="1"/>
          </p:nvSpPr>
          <p:spPr bwMode="auto">
            <a:xfrm>
              <a:off x="4663908"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0" name="Oval 1169"/>
            <p:cNvSpPr>
              <a:spLocks noChangeAspect="1" noChangeArrowheads="1"/>
            </p:cNvSpPr>
            <p:nvPr userDrawn="1"/>
          </p:nvSpPr>
          <p:spPr bwMode="auto">
            <a:xfrm>
              <a:off x="4776992"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1" name="Oval 1170"/>
            <p:cNvSpPr>
              <a:spLocks noChangeAspect="1" noChangeArrowheads="1"/>
            </p:cNvSpPr>
            <p:nvPr userDrawn="1"/>
          </p:nvSpPr>
          <p:spPr bwMode="auto">
            <a:xfrm>
              <a:off x="4888568"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2" name="Oval 1171"/>
            <p:cNvSpPr>
              <a:spLocks noChangeAspect="1" noChangeArrowheads="1"/>
            </p:cNvSpPr>
            <p:nvPr userDrawn="1"/>
          </p:nvSpPr>
          <p:spPr bwMode="auto">
            <a:xfrm>
              <a:off x="5001652"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3" name="Oval 1172"/>
            <p:cNvSpPr>
              <a:spLocks noChangeAspect="1" noChangeArrowheads="1"/>
            </p:cNvSpPr>
            <p:nvPr userDrawn="1"/>
          </p:nvSpPr>
          <p:spPr bwMode="auto">
            <a:xfrm>
              <a:off x="702359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4" name="Oval 1173"/>
            <p:cNvSpPr>
              <a:spLocks noChangeAspect="1" noChangeArrowheads="1"/>
            </p:cNvSpPr>
            <p:nvPr userDrawn="1"/>
          </p:nvSpPr>
          <p:spPr bwMode="auto">
            <a:xfrm>
              <a:off x="713667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5" name="Oval 1174"/>
            <p:cNvSpPr>
              <a:spLocks noChangeAspect="1" noChangeArrowheads="1"/>
            </p:cNvSpPr>
            <p:nvPr userDrawn="1"/>
          </p:nvSpPr>
          <p:spPr bwMode="auto">
            <a:xfrm>
              <a:off x="724825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6" name="Oval 1175"/>
            <p:cNvSpPr>
              <a:spLocks noChangeAspect="1" noChangeArrowheads="1"/>
            </p:cNvSpPr>
            <p:nvPr userDrawn="1"/>
          </p:nvSpPr>
          <p:spPr bwMode="auto">
            <a:xfrm>
              <a:off x="7361334"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7" name="Oval 1176"/>
            <p:cNvSpPr>
              <a:spLocks noChangeAspect="1" noChangeArrowheads="1"/>
            </p:cNvSpPr>
            <p:nvPr userDrawn="1"/>
          </p:nvSpPr>
          <p:spPr bwMode="auto">
            <a:xfrm>
              <a:off x="7472910"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8" name="Oval 1177"/>
            <p:cNvSpPr>
              <a:spLocks noChangeAspect="1" noChangeArrowheads="1"/>
            </p:cNvSpPr>
            <p:nvPr userDrawn="1"/>
          </p:nvSpPr>
          <p:spPr bwMode="auto">
            <a:xfrm>
              <a:off x="7585994"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09" name="Oval 1178"/>
            <p:cNvSpPr>
              <a:spLocks noChangeAspect="1" noChangeArrowheads="1"/>
            </p:cNvSpPr>
            <p:nvPr userDrawn="1"/>
          </p:nvSpPr>
          <p:spPr bwMode="auto">
            <a:xfrm>
              <a:off x="7697570" y="487597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0" name="Oval 1179"/>
            <p:cNvSpPr>
              <a:spLocks noChangeAspect="1" noChangeArrowheads="1"/>
            </p:cNvSpPr>
            <p:nvPr userDrawn="1"/>
          </p:nvSpPr>
          <p:spPr bwMode="auto">
            <a:xfrm>
              <a:off x="7810653" y="487597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1" name="Oval 1180"/>
            <p:cNvSpPr>
              <a:spLocks noChangeAspect="1" noChangeArrowheads="1"/>
            </p:cNvSpPr>
            <p:nvPr userDrawn="1"/>
          </p:nvSpPr>
          <p:spPr bwMode="auto">
            <a:xfrm>
              <a:off x="7922229" y="4875977"/>
              <a:ext cx="85944" cy="85943"/>
            </a:xfrm>
            <a:prstGeom prst="ellipse">
              <a:avLst/>
            </a:prstGeom>
            <a:grpFill/>
            <a:ln>
              <a:noFill/>
            </a:ln>
            <a:effectLst/>
          </p:spPr>
          <p:txBody>
            <a:bodyPr wrap="none" anchor="ctr"/>
            <a:lstStyle/>
            <a:p>
              <a:pPr defTabSz="1217904">
                <a:defRPr/>
              </a:pPr>
              <a:endParaRPr lang="en-US" sz="2398" kern="0">
                <a:solidFill>
                  <a:srgbClr val="292929"/>
                </a:solidFill>
              </a:endParaRPr>
            </a:p>
          </p:txBody>
        </p:sp>
        <p:sp>
          <p:nvSpPr>
            <p:cNvPr id="2412" name="Oval 1181"/>
            <p:cNvSpPr>
              <a:spLocks noChangeAspect="1" noChangeArrowheads="1"/>
            </p:cNvSpPr>
            <p:nvPr userDrawn="1"/>
          </p:nvSpPr>
          <p:spPr bwMode="auto">
            <a:xfrm>
              <a:off x="264196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3" name="Oval 1182"/>
            <p:cNvSpPr>
              <a:spLocks noChangeAspect="1" noChangeArrowheads="1"/>
            </p:cNvSpPr>
            <p:nvPr userDrawn="1"/>
          </p:nvSpPr>
          <p:spPr bwMode="auto">
            <a:xfrm>
              <a:off x="2753545"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4" name="Oval 1183"/>
            <p:cNvSpPr>
              <a:spLocks noChangeAspect="1" noChangeArrowheads="1"/>
            </p:cNvSpPr>
            <p:nvPr userDrawn="1"/>
          </p:nvSpPr>
          <p:spPr bwMode="auto">
            <a:xfrm>
              <a:off x="286663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5" name="Oval 1184"/>
            <p:cNvSpPr>
              <a:spLocks noChangeAspect="1" noChangeArrowheads="1"/>
            </p:cNvSpPr>
            <p:nvPr userDrawn="1"/>
          </p:nvSpPr>
          <p:spPr bwMode="auto">
            <a:xfrm>
              <a:off x="2978206"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6" name="Oval 1185"/>
            <p:cNvSpPr>
              <a:spLocks noChangeAspect="1" noChangeArrowheads="1"/>
            </p:cNvSpPr>
            <p:nvPr userDrawn="1"/>
          </p:nvSpPr>
          <p:spPr bwMode="auto">
            <a:xfrm>
              <a:off x="3091289"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7" name="Oval 1186"/>
            <p:cNvSpPr>
              <a:spLocks noChangeAspect="1" noChangeArrowheads="1"/>
            </p:cNvSpPr>
            <p:nvPr userDrawn="1"/>
          </p:nvSpPr>
          <p:spPr bwMode="auto">
            <a:xfrm>
              <a:off x="4776992"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8" name="Oval 1187"/>
            <p:cNvSpPr>
              <a:spLocks noChangeAspect="1" noChangeArrowheads="1"/>
            </p:cNvSpPr>
            <p:nvPr userDrawn="1"/>
          </p:nvSpPr>
          <p:spPr bwMode="auto">
            <a:xfrm>
              <a:off x="4888568"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19" name="Oval 1188"/>
            <p:cNvSpPr>
              <a:spLocks noChangeAspect="1" noChangeArrowheads="1"/>
            </p:cNvSpPr>
            <p:nvPr userDrawn="1"/>
          </p:nvSpPr>
          <p:spPr bwMode="auto">
            <a:xfrm>
              <a:off x="5001652"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0" name="Oval 1189"/>
            <p:cNvSpPr>
              <a:spLocks noChangeAspect="1" noChangeArrowheads="1"/>
            </p:cNvSpPr>
            <p:nvPr userDrawn="1"/>
          </p:nvSpPr>
          <p:spPr bwMode="auto">
            <a:xfrm>
              <a:off x="702359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1" name="Oval 1190"/>
            <p:cNvSpPr>
              <a:spLocks noChangeAspect="1" noChangeArrowheads="1"/>
            </p:cNvSpPr>
            <p:nvPr userDrawn="1"/>
          </p:nvSpPr>
          <p:spPr bwMode="auto">
            <a:xfrm>
              <a:off x="713667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2" name="Oval 1191"/>
            <p:cNvSpPr>
              <a:spLocks noChangeAspect="1" noChangeArrowheads="1"/>
            </p:cNvSpPr>
            <p:nvPr userDrawn="1"/>
          </p:nvSpPr>
          <p:spPr bwMode="auto">
            <a:xfrm>
              <a:off x="7472910"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3" name="Oval 1192"/>
            <p:cNvSpPr>
              <a:spLocks noChangeAspect="1" noChangeArrowheads="1"/>
            </p:cNvSpPr>
            <p:nvPr userDrawn="1"/>
          </p:nvSpPr>
          <p:spPr bwMode="auto">
            <a:xfrm>
              <a:off x="7585994"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4" name="Oval 1193"/>
            <p:cNvSpPr>
              <a:spLocks noChangeAspect="1" noChangeArrowheads="1"/>
            </p:cNvSpPr>
            <p:nvPr userDrawn="1"/>
          </p:nvSpPr>
          <p:spPr bwMode="auto">
            <a:xfrm>
              <a:off x="7697570" y="4978507"/>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5" name="Oval 1194"/>
            <p:cNvSpPr>
              <a:spLocks noChangeAspect="1" noChangeArrowheads="1"/>
            </p:cNvSpPr>
            <p:nvPr userDrawn="1"/>
          </p:nvSpPr>
          <p:spPr bwMode="auto">
            <a:xfrm>
              <a:off x="7810653" y="4978507"/>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6" name="Oval 1195"/>
            <p:cNvSpPr>
              <a:spLocks noChangeAspect="1" noChangeArrowheads="1"/>
            </p:cNvSpPr>
            <p:nvPr userDrawn="1"/>
          </p:nvSpPr>
          <p:spPr bwMode="auto">
            <a:xfrm>
              <a:off x="2641969"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7" name="Oval 1196"/>
            <p:cNvSpPr>
              <a:spLocks noChangeAspect="1" noChangeArrowheads="1"/>
            </p:cNvSpPr>
            <p:nvPr userDrawn="1"/>
          </p:nvSpPr>
          <p:spPr bwMode="auto">
            <a:xfrm>
              <a:off x="2753545"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8" name="Oval 1197"/>
            <p:cNvSpPr>
              <a:spLocks noChangeAspect="1" noChangeArrowheads="1"/>
            </p:cNvSpPr>
            <p:nvPr userDrawn="1"/>
          </p:nvSpPr>
          <p:spPr bwMode="auto">
            <a:xfrm>
              <a:off x="286663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29" name="Oval 1198"/>
            <p:cNvSpPr>
              <a:spLocks noChangeAspect="1" noChangeArrowheads="1"/>
            </p:cNvSpPr>
            <p:nvPr userDrawn="1"/>
          </p:nvSpPr>
          <p:spPr bwMode="auto">
            <a:xfrm>
              <a:off x="2978206"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0" name="Oval 1199"/>
            <p:cNvSpPr>
              <a:spLocks noChangeAspect="1" noChangeArrowheads="1"/>
            </p:cNvSpPr>
            <p:nvPr userDrawn="1"/>
          </p:nvSpPr>
          <p:spPr bwMode="auto">
            <a:xfrm>
              <a:off x="4776992"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1" name="Oval 1200"/>
            <p:cNvSpPr>
              <a:spLocks noChangeAspect="1" noChangeArrowheads="1"/>
            </p:cNvSpPr>
            <p:nvPr userDrawn="1"/>
          </p:nvSpPr>
          <p:spPr bwMode="auto">
            <a:xfrm>
              <a:off x="7585994"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2" name="Oval 1201"/>
            <p:cNvSpPr>
              <a:spLocks noChangeAspect="1" noChangeArrowheads="1"/>
            </p:cNvSpPr>
            <p:nvPr userDrawn="1"/>
          </p:nvSpPr>
          <p:spPr bwMode="auto">
            <a:xfrm>
              <a:off x="7697570"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3" name="Oval 1202"/>
            <p:cNvSpPr>
              <a:spLocks noChangeAspect="1" noChangeArrowheads="1"/>
            </p:cNvSpPr>
            <p:nvPr userDrawn="1"/>
          </p:nvSpPr>
          <p:spPr bwMode="auto">
            <a:xfrm>
              <a:off x="7810653" y="5082543"/>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4" name="Oval 1203"/>
            <p:cNvSpPr>
              <a:spLocks noChangeAspect="1" noChangeArrowheads="1"/>
            </p:cNvSpPr>
            <p:nvPr userDrawn="1"/>
          </p:nvSpPr>
          <p:spPr bwMode="auto">
            <a:xfrm>
              <a:off x="8484633" y="5082543"/>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5" name="Oval 1204"/>
            <p:cNvSpPr>
              <a:spLocks noChangeAspect="1" noChangeArrowheads="1"/>
            </p:cNvSpPr>
            <p:nvPr userDrawn="1"/>
          </p:nvSpPr>
          <p:spPr bwMode="auto">
            <a:xfrm>
              <a:off x="2641969"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6" name="Oval 1205"/>
            <p:cNvSpPr>
              <a:spLocks noChangeAspect="1" noChangeArrowheads="1"/>
            </p:cNvSpPr>
            <p:nvPr userDrawn="1"/>
          </p:nvSpPr>
          <p:spPr bwMode="auto">
            <a:xfrm>
              <a:off x="2753545"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7" name="Oval 1206"/>
            <p:cNvSpPr>
              <a:spLocks noChangeAspect="1" noChangeArrowheads="1"/>
            </p:cNvSpPr>
            <p:nvPr userDrawn="1"/>
          </p:nvSpPr>
          <p:spPr bwMode="auto">
            <a:xfrm>
              <a:off x="286663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8" name="Oval 1207"/>
            <p:cNvSpPr>
              <a:spLocks noChangeAspect="1" noChangeArrowheads="1"/>
            </p:cNvSpPr>
            <p:nvPr userDrawn="1"/>
          </p:nvSpPr>
          <p:spPr bwMode="auto">
            <a:xfrm>
              <a:off x="7697570"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39" name="Oval 1208"/>
            <p:cNvSpPr>
              <a:spLocks noChangeAspect="1" noChangeArrowheads="1"/>
            </p:cNvSpPr>
            <p:nvPr userDrawn="1"/>
          </p:nvSpPr>
          <p:spPr bwMode="auto">
            <a:xfrm>
              <a:off x="7810653" y="5186581"/>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0" name="Oval 1209"/>
            <p:cNvSpPr>
              <a:spLocks noChangeAspect="1" noChangeArrowheads="1"/>
            </p:cNvSpPr>
            <p:nvPr userDrawn="1"/>
          </p:nvSpPr>
          <p:spPr bwMode="auto">
            <a:xfrm>
              <a:off x="8484633" y="5186581"/>
              <a:ext cx="85943"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1" name="Oval 1210"/>
            <p:cNvSpPr>
              <a:spLocks noChangeAspect="1" noChangeArrowheads="1"/>
            </p:cNvSpPr>
            <p:nvPr userDrawn="1"/>
          </p:nvSpPr>
          <p:spPr bwMode="auto">
            <a:xfrm>
              <a:off x="264196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2" name="Oval 1211"/>
            <p:cNvSpPr>
              <a:spLocks noChangeAspect="1" noChangeArrowheads="1"/>
            </p:cNvSpPr>
            <p:nvPr userDrawn="1"/>
          </p:nvSpPr>
          <p:spPr bwMode="auto">
            <a:xfrm>
              <a:off x="2753545"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3" name="Oval 1212"/>
            <p:cNvSpPr>
              <a:spLocks noChangeAspect="1" noChangeArrowheads="1"/>
            </p:cNvSpPr>
            <p:nvPr userDrawn="1"/>
          </p:nvSpPr>
          <p:spPr bwMode="auto">
            <a:xfrm>
              <a:off x="7810653"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4" name="Oval 1213"/>
            <p:cNvSpPr>
              <a:spLocks noChangeAspect="1" noChangeArrowheads="1"/>
            </p:cNvSpPr>
            <p:nvPr userDrawn="1"/>
          </p:nvSpPr>
          <p:spPr bwMode="auto">
            <a:xfrm>
              <a:off x="8371549" y="5290618"/>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5" name="Oval 1214"/>
            <p:cNvSpPr>
              <a:spLocks noChangeAspect="1" noChangeArrowheads="1"/>
            </p:cNvSpPr>
            <p:nvPr userDrawn="1"/>
          </p:nvSpPr>
          <p:spPr bwMode="auto">
            <a:xfrm>
              <a:off x="2641969"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6" name="Oval 1215"/>
            <p:cNvSpPr>
              <a:spLocks noChangeAspect="1" noChangeArrowheads="1"/>
            </p:cNvSpPr>
            <p:nvPr userDrawn="1"/>
          </p:nvSpPr>
          <p:spPr bwMode="auto">
            <a:xfrm>
              <a:off x="2753545"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7" name="Oval 1216"/>
            <p:cNvSpPr>
              <a:spLocks noChangeAspect="1" noChangeArrowheads="1"/>
            </p:cNvSpPr>
            <p:nvPr userDrawn="1"/>
          </p:nvSpPr>
          <p:spPr bwMode="auto">
            <a:xfrm>
              <a:off x="8259973" y="539465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8" name="Oval 1217"/>
            <p:cNvSpPr>
              <a:spLocks noChangeAspect="1" noChangeArrowheads="1"/>
            </p:cNvSpPr>
            <p:nvPr userDrawn="1"/>
          </p:nvSpPr>
          <p:spPr bwMode="auto">
            <a:xfrm>
              <a:off x="2641969"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49" name="Oval 1218"/>
            <p:cNvSpPr>
              <a:spLocks noChangeAspect="1" noChangeArrowheads="1"/>
            </p:cNvSpPr>
            <p:nvPr userDrawn="1"/>
          </p:nvSpPr>
          <p:spPr bwMode="auto">
            <a:xfrm>
              <a:off x="2753545" y="5497185"/>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50" name="Oval 1219"/>
            <p:cNvSpPr>
              <a:spLocks noChangeAspect="1" noChangeArrowheads="1"/>
            </p:cNvSpPr>
            <p:nvPr userDrawn="1"/>
          </p:nvSpPr>
          <p:spPr bwMode="auto">
            <a:xfrm>
              <a:off x="2641969" y="5601221"/>
              <a:ext cx="85944"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51" name="Oval 1220"/>
            <p:cNvSpPr>
              <a:spLocks noChangeAspect="1" noChangeArrowheads="1"/>
            </p:cNvSpPr>
            <p:nvPr userDrawn="1"/>
          </p:nvSpPr>
          <p:spPr bwMode="auto">
            <a:xfrm>
              <a:off x="2641969"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52" name="Oval 1221"/>
            <p:cNvSpPr>
              <a:spLocks noChangeAspect="1" noChangeArrowheads="1"/>
            </p:cNvSpPr>
            <p:nvPr userDrawn="1"/>
          </p:nvSpPr>
          <p:spPr bwMode="auto">
            <a:xfrm>
              <a:off x="2753545" y="5705259"/>
              <a:ext cx="85944" cy="85943"/>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53" name="Oval 1222"/>
            <p:cNvSpPr>
              <a:spLocks noChangeAspect="1" noChangeArrowheads="1"/>
            </p:cNvSpPr>
            <p:nvPr userDrawn="1"/>
          </p:nvSpPr>
          <p:spPr bwMode="auto">
            <a:xfrm>
              <a:off x="4103013"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sp>
          <p:nvSpPr>
            <p:cNvPr id="2454" name="Oval 1223"/>
            <p:cNvSpPr>
              <a:spLocks noChangeAspect="1" noChangeArrowheads="1"/>
            </p:cNvSpPr>
            <p:nvPr userDrawn="1"/>
          </p:nvSpPr>
          <p:spPr bwMode="auto">
            <a:xfrm>
              <a:off x="4214589" y="2697229"/>
              <a:ext cx="85943" cy="85944"/>
            </a:xfrm>
            <a:prstGeom prst="ellipse">
              <a:avLst/>
            </a:prstGeom>
            <a:grpFill/>
            <a:ln>
              <a:noFill/>
            </a:ln>
            <a:effectLst/>
            <a:extLst>
              <a:ext uri="{91240B29-F687-4F45-9708-019B960494DF}">
                <a14:hiddenLine xmlns:a14="http://schemas.microsoft.com/office/drawing/2010/main" w="9525">
                  <a:solidFill>
                    <a:schemeClr val="tx1"/>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defTabSz="1217904">
                <a:defRPr/>
              </a:pPr>
              <a:endParaRPr lang="en-US" sz="2398" kern="0">
                <a:solidFill>
                  <a:srgbClr val="292929"/>
                </a:solidFill>
              </a:endParaRPr>
            </a:p>
          </p:txBody>
        </p:sp>
      </p:grpSp>
      <p:sp>
        <p:nvSpPr>
          <p:cNvPr id="2456" name="Oval 2455"/>
          <p:cNvSpPr/>
          <p:nvPr/>
        </p:nvSpPr>
        <p:spPr bwMode="auto">
          <a:xfrm>
            <a:off x="1758787" y="2236981"/>
            <a:ext cx="432309" cy="435226"/>
          </a:xfrm>
          <a:prstGeom prst="ellipse">
            <a:avLst/>
          </a:prstGeom>
          <a:solidFill>
            <a:srgbClr val="FFC00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pPr>
            <a:endParaRPr lang="en-US" sz="2398" kern="0" dirty="0">
              <a:solidFill>
                <a:srgbClr val="FFFFFF"/>
              </a:solidFill>
            </a:endParaRPr>
          </a:p>
        </p:txBody>
      </p:sp>
      <p:sp>
        <p:nvSpPr>
          <p:cNvPr id="2458" name="Oval 2457"/>
          <p:cNvSpPr/>
          <p:nvPr/>
        </p:nvSpPr>
        <p:spPr bwMode="auto">
          <a:xfrm>
            <a:off x="2302866" y="2691826"/>
            <a:ext cx="432309" cy="435226"/>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198" kern="0" dirty="0">
              <a:gradFill>
                <a:gsLst>
                  <a:gs pos="0">
                    <a:srgbClr val="FFFFFF"/>
                  </a:gs>
                  <a:gs pos="100000">
                    <a:srgbClr val="FFFFFF"/>
                  </a:gs>
                </a:gsLst>
                <a:lin ang="5400000" scaled="0"/>
              </a:gradFill>
            </a:endParaRPr>
          </a:p>
        </p:txBody>
      </p:sp>
      <p:sp>
        <p:nvSpPr>
          <p:cNvPr id="2459" name="Oval 2458"/>
          <p:cNvSpPr/>
          <p:nvPr/>
        </p:nvSpPr>
        <p:spPr bwMode="auto">
          <a:xfrm>
            <a:off x="5804960" y="1737506"/>
            <a:ext cx="432309" cy="435226"/>
          </a:xfrm>
          <a:prstGeom prst="ellipse">
            <a:avLst/>
          </a:prstGeom>
          <a:solidFill>
            <a:schemeClr val="accent5">
              <a:lumMod val="50000"/>
            </a:scheme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198" kern="0" dirty="0">
              <a:gradFill>
                <a:gsLst>
                  <a:gs pos="0">
                    <a:srgbClr val="FFFFFF"/>
                  </a:gs>
                  <a:gs pos="100000">
                    <a:srgbClr val="FFFFFF"/>
                  </a:gs>
                </a:gsLst>
                <a:lin ang="5400000" scaled="0"/>
              </a:gradFill>
            </a:endParaRPr>
          </a:p>
        </p:txBody>
      </p:sp>
      <p:sp>
        <p:nvSpPr>
          <p:cNvPr id="2460" name="Oval 2459"/>
          <p:cNvSpPr/>
          <p:nvPr/>
        </p:nvSpPr>
        <p:spPr bwMode="auto">
          <a:xfrm>
            <a:off x="5343398" y="1705200"/>
            <a:ext cx="432309" cy="435226"/>
          </a:xfrm>
          <a:prstGeom prst="ellipse">
            <a:avLst/>
          </a:prstGeom>
          <a:solidFill>
            <a:schemeClr val="accent5">
              <a:lumMod val="50000"/>
            </a:scheme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198" kern="0" dirty="0">
              <a:gradFill>
                <a:gsLst>
                  <a:gs pos="0">
                    <a:srgbClr val="FFFFFF"/>
                  </a:gs>
                  <a:gs pos="100000">
                    <a:srgbClr val="FFFFFF"/>
                  </a:gs>
                </a:gsLst>
                <a:lin ang="5400000" scaled="0"/>
              </a:gradFill>
            </a:endParaRPr>
          </a:p>
        </p:txBody>
      </p:sp>
      <p:sp>
        <p:nvSpPr>
          <p:cNvPr id="2461" name="Oval 2460"/>
          <p:cNvSpPr/>
          <p:nvPr/>
        </p:nvSpPr>
        <p:spPr bwMode="auto">
          <a:xfrm>
            <a:off x="9356232" y="2967444"/>
            <a:ext cx="432309" cy="435226"/>
          </a:xfrm>
          <a:prstGeom prst="ellipse">
            <a:avLst/>
          </a:prstGeom>
          <a:solidFill>
            <a:schemeClr val="bg1">
              <a:lumMod val="50000"/>
              <a:alpha val="80000"/>
            </a:schemeClr>
          </a:solidFill>
          <a:ln w="3175" cap="flat" cmpd="sng" algn="ctr">
            <a:solidFill>
              <a:srgbClr val="FFC000"/>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2" name="Oval 2461"/>
          <p:cNvSpPr/>
          <p:nvPr/>
        </p:nvSpPr>
        <p:spPr bwMode="auto">
          <a:xfrm>
            <a:off x="8787777" y="3926418"/>
            <a:ext cx="432309" cy="435226"/>
          </a:xfrm>
          <a:prstGeom prst="ellipse">
            <a:avLst/>
          </a:prstGeom>
          <a:solidFill>
            <a:schemeClr val="bg1">
              <a:lumMod val="50000"/>
              <a:alpha val="80000"/>
            </a:schemeClr>
          </a:solidFill>
          <a:ln w="3175" cap="flat" cmpd="sng" algn="ctr">
            <a:solidFill>
              <a:srgbClr val="FFC000"/>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3" name="Oval 2462"/>
          <p:cNvSpPr/>
          <p:nvPr/>
        </p:nvSpPr>
        <p:spPr bwMode="auto">
          <a:xfrm>
            <a:off x="10031454" y="4779681"/>
            <a:ext cx="432310" cy="435227"/>
          </a:xfrm>
          <a:prstGeom prst="ellipse">
            <a:avLst/>
          </a:prstGeom>
          <a:solidFill>
            <a:schemeClr val="accent2">
              <a:lumMod val="60000"/>
              <a:lumOff val="40000"/>
              <a:alpha val="80000"/>
            </a:schemeClr>
          </a:solidFill>
          <a:ln w="3175" cap="flat" cmpd="sng" algn="ctr">
            <a:solidFill>
              <a:srgbClr val="003C6C"/>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4" name="Oval 2463"/>
          <p:cNvSpPr/>
          <p:nvPr/>
        </p:nvSpPr>
        <p:spPr bwMode="auto">
          <a:xfrm>
            <a:off x="10210243" y="5403184"/>
            <a:ext cx="432310" cy="435227"/>
          </a:xfrm>
          <a:prstGeom prst="ellipse">
            <a:avLst/>
          </a:prstGeom>
          <a:solidFill>
            <a:schemeClr val="accent2">
              <a:lumMod val="60000"/>
              <a:lumOff val="40000"/>
              <a:alpha val="80000"/>
            </a:schemeClr>
          </a:solidFill>
          <a:ln w="3175" cap="flat" cmpd="sng" algn="ctr">
            <a:solidFill>
              <a:srgbClr val="003C6C"/>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5" name="Oval 2464"/>
          <p:cNvSpPr/>
          <p:nvPr/>
        </p:nvSpPr>
        <p:spPr bwMode="auto">
          <a:xfrm>
            <a:off x="9994087" y="2505112"/>
            <a:ext cx="432310" cy="435227"/>
          </a:xfrm>
          <a:prstGeom prst="ellipse">
            <a:avLst/>
          </a:prstGeom>
          <a:solidFill>
            <a:schemeClr val="accent1">
              <a:lumMod val="75000"/>
              <a:alpha val="80000"/>
            </a:schemeClr>
          </a:solidFill>
          <a:ln w="3175" cap="flat" cmpd="sng" algn="ctr">
            <a:solidFill>
              <a:schemeClr val="bg1">
                <a:lumMod val="50000"/>
              </a:schemeClr>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6" name="Oval 2465"/>
          <p:cNvSpPr/>
          <p:nvPr/>
        </p:nvSpPr>
        <p:spPr bwMode="auto">
          <a:xfrm>
            <a:off x="9994087" y="2214083"/>
            <a:ext cx="432310" cy="435227"/>
          </a:xfrm>
          <a:prstGeom prst="ellipse">
            <a:avLst/>
          </a:prstGeom>
          <a:solidFill>
            <a:schemeClr val="accent1">
              <a:lumMod val="75000"/>
              <a:alpha val="80000"/>
            </a:schemeClr>
          </a:solidFill>
          <a:ln w="3175" cap="flat" cmpd="sng" algn="ctr">
            <a:solidFill>
              <a:schemeClr val="bg1">
                <a:lumMod val="50000"/>
              </a:schemeClr>
            </a:solid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7" name="Oval 2466"/>
          <p:cNvSpPr/>
          <p:nvPr/>
        </p:nvSpPr>
        <p:spPr bwMode="auto">
          <a:xfrm>
            <a:off x="9217999" y="1941804"/>
            <a:ext cx="432310" cy="435227"/>
          </a:xfrm>
          <a:prstGeom prst="ellipse">
            <a:avLst/>
          </a:prstGeom>
          <a:solidFill>
            <a:srgbClr val="FF000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68" name="Oval 2467"/>
          <p:cNvSpPr/>
          <p:nvPr/>
        </p:nvSpPr>
        <p:spPr bwMode="auto">
          <a:xfrm>
            <a:off x="8933705" y="2722725"/>
            <a:ext cx="432310" cy="435227"/>
          </a:xfrm>
          <a:prstGeom prst="ellipse">
            <a:avLst/>
          </a:prstGeom>
          <a:solidFill>
            <a:srgbClr val="FF000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70" name="Oval 2469"/>
          <p:cNvSpPr/>
          <p:nvPr/>
        </p:nvSpPr>
        <p:spPr bwMode="auto">
          <a:xfrm>
            <a:off x="3392990" y="2214083"/>
            <a:ext cx="432310" cy="435227"/>
          </a:xfrm>
          <a:prstGeom prst="ellipse">
            <a:avLst/>
          </a:prstGeom>
          <a:solidFill>
            <a:srgbClr val="FFC00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71" name="Oval 2470"/>
          <p:cNvSpPr/>
          <p:nvPr/>
        </p:nvSpPr>
        <p:spPr bwMode="auto">
          <a:xfrm>
            <a:off x="4266822" y="4507072"/>
            <a:ext cx="432310" cy="435227"/>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1237" name="Oval 1236"/>
          <p:cNvSpPr/>
          <p:nvPr/>
        </p:nvSpPr>
        <p:spPr bwMode="auto">
          <a:xfrm>
            <a:off x="3169034" y="2378912"/>
            <a:ext cx="432310" cy="435228"/>
          </a:xfrm>
          <a:prstGeom prst="ellipse">
            <a:avLst/>
          </a:prstGeom>
          <a:solidFill>
            <a:srgbClr val="FFC00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defPPr>
              <a:defRPr lang="en-US"/>
            </a:defPPr>
            <a:lvl1pPr marL="0" algn="l" defTabSz="914274" rtl="0" eaLnBrk="1" latinLnBrk="0" hangingPunct="1">
              <a:defRPr sz="1800" kern="1200">
                <a:solidFill>
                  <a:schemeClr val="tx1"/>
                </a:solidFill>
                <a:latin typeface="+mn-lt"/>
                <a:ea typeface="+mn-ea"/>
                <a:cs typeface="+mn-cs"/>
              </a:defRPr>
            </a:lvl1pPr>
            <a:lvl2pPr marL="457137" algn="l" defTabSz="914274" rtl="0" eaLnBrk="1" latinLnBrk="0" hangingPunct="1">
              <a:defRPr sz="1800" kern="1200">
                <a:solidFill>
                  <a:schemeClr val="tx1"/>
                </a:solidFill>
                <a:latin typeface="+mn-lt"/>
                <a:ea typeface="+mn-ea"/>
                <a:cs typeface="+mn-cs"/>
              </a:defRPr>
            </a:lvl2pPr>
            <a:lvl3pPr marL="914274" algn="l" defTabSz="914274" rtl="0" eaLnBrk="1" latinLnBrk="0" hangingPunct="1">
              <a:defRPr sz="1800" kern="1200">
                <a:solidFill>
                  <a:schemeClr val="tx1"/>
                </a:solidFill>
                <a:latin typeface="+mn-lt"/>
                <a:ea typeface="+mn-ea"/>
                <a:cs typeface="+mn-cs"/>
              </a:defRPr>
            </a:lvl3pPr>
            <a:lvl4pPr marL="1371411" algn="l" defTabSz="914274" rtl="0" eaLnBrk="1" latinLnBrk="0" hangingPunct="1">
              <a:defRPr sz="1800" kern="1200">
                <a:solidFill>
                  <a:schemeClr val="tx1"/>
                </a:solidFill>
                <a:latin typeface="+mn-lt"/>
                <a:ea typeface="+mn-ea"/>
                <a:cs typeface="+mn-cs"/>
              </a:defRPr>
            </a:lvl4pPr>
            <a:lvl5pPr marL="1828547" algn="l" defTabSz="914274" rtl="0" eaLnBrk="1" latinLnBrk="0" hangingPunct="1">
              <a:defRPr sz="1800" kern="1200">
                <a:solidFill>
                  <a:schemeClr val="tx1"/>
                </a:solidFill>
                <a:latin typeface="+mn-lt"/>
                <a:ea typeface="+mn-ea"/>
                <a:cs typeface="+mn-cs"/>
              </a:defRPr>
            </a:lvl5pPr>
            <a:lvl6pPr marL="2285685" algn="l" defTabSz="914274" rtl="0" eaLnBrk="1" latinLnBrk="0" hangingPunct="1">
              <a:defRPr sz="1800" kern="1200">
                <a:solidFill>
                  <a:schemeClr val="tx1"/>
                </a:solidFill>
                <a:latin typeface="+mn-lt"/>
                <a:ea typeface="+mn-ea"/>
                <a:cs typeface="+mn-cs"/>
              </a:defRPr>
            </a:lvl6pPr>
            <a:lvl7pPr marL="2742821" algn="l" defTabSz="914274" rtl="0" eaLnBrk="1" latinLnBrk="0" hangingPunct="1">
              <a:defRPr sz="1800" kern="1200">
                <a:solidFill>
                  <a:schemeClr val="tx1"/>
                </a:solidFill>
                <a:latin typeface="+mn-lt"/>
                <a:ea typeface="+mn-ea"/>
                <a:cs typeface="+mn-cs"/>
              </a:defRPr>
            </a:lvl7pPr>
            <a:lvl8pPr marL="3199958" algn="l" defTabSz="914274" rtl="0" eaLnBrk="1" latinLnBrk="0" hangingPunct="1">
              <a:defRPr sz="1800" kern="1200">
                <a:solidFill>
                  <a:schemeClr val="tx1"/>
                </a:solidFill>
                <a:latin typeface="+mn-lt"/>
                <a:ea typeface="+mn-ea"/>
                <a:cs typeface="+mn-cs"/>
              </a:defRPr>
            </a:lvl8pPr>
            <a:lvl9pPr marL="3657096" algn="l" defTabSz="914274" rtl="0" eaLnBrk="1" latinLnBrk="0" hangingPunct="1">
              <a:defRPr sz="1800" kern="1200">
                <a:solidFill>
                  <a:schemeClr val="tx1"/>
                </a:solidFill>
                <a:latin typeface="+mn-lt"/>
                <a:ea typeface="+mn-ea"/>
                <a:cs typeface="+mn-cs"/>
              </a:defRPr>
            </a:lvl9pPr>
          </a:lstStyle>
          <a:p>
            <a:pPr algn="ctr" defTabSz="913288" fontAlgn="base">
              <a:spcBef>
                <a:spcPct val="0"/>
              </a:spcBef>
              <a:spcAft>
                <a:spcPct val="0"/>
              </a:spcAft>
              <a:defRPr/>
            </a:pPr>
            <a:endParaRPr lang="en-US" sz="2398" kern="0" dirty="0">
              <a:solidFill>
                <a:srgbClr val="FFFFFF"/>
              </a:solidFill>
            </a:endParaRPr>
          </a:p>
        </p:txBody>
      </p:sp>
      <p:sp>
        <p:nvSpPr>
          <p:cNvPr id="2455" name="Oval 2454"/>
          <p:cNvSpPr/>
          <p:nvPr/>
        </p:nvSpPr>
        <p:spPr bwMode="auto">
          <a:xfrm>
            <a:off x="2582471" y="1942342"/>
            <a:ext cx="432310" cy="435228"/>
          </a:xfrm>
          <a:prstGeom prst="ellipse">
            <a:avLst/>
          </a:prstGeom>
          <a:solidFill>
            <a:srgbClr val="92D050">
              <a:alpha val="80000"/>
            </a:srgb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defPPr>
              <a:defRPr lang="en-US"/>
            </a:defPPr>
            <a:lvl1pPr marL="0" algn="l" defTabSz="914274" rtl="0" eaLnBrk="1" latinLnBrk="0" hangingPunct="1">
              <a:defRPr sz="1800" kern="1200">
                <a:solidFill>
                  <a:schemeClr val="tx1"/>
                </a:solidFill>
                <a:latin typeface="+mn-lt"/>
                <a:ea typeface="+mn-ea"/>
                <a:cs typeface="+mn-cs"/>
              </a:defRPr>
            </a:lvl1pPr>
            <a:lvl2pPr marL="457137" algn="l" defTabSz="914274" rtl="0" eaLnBrk="1" latinLnBrk="0" hangingPunct="1">
              <a:defRPr sz="1800" kern="1200">
                <a:solidFill>
                  <a:schemeClr val="tx1"/>
                </a:solidFill>
                <a:latin typeface="+mn-lt"/>
                <a:ea typeface="+mn-ea"/>
                <a:cs typeface="+mn-cs"/>
              </a:defRPr>
            </a:lvl2pPr>
            <a:lvl3pPr marL="914274" algn="l" defTabSz="914274" rtl="0" eaLnBrk="1" latinLnBrk="0" hangingPunct="1">
              <a:defRPr sz="1800" kern="1200">
                <a:solidFill>
                  <a:schemeClr val="tx1"/>
                </a:solidFill>
                <a:latin typeface="+mn-lt"/>
                <a:ea typeface="+mn-ea"/>
                <a:cs typeface="+mn-cs"/>
              </a:defRPr>
            </a:lvl3pPr>
            <a:lvl4pPr marL="1371411" algn="l" defTabSz="914274" rtl="0" eaLnBrk="1" latinLnBrk="0" hangingPunct="1">
              <a:defRPr sz="1800" kern="1200">
                <a:solidFill>
                  <a:schemeClr val="tx1"/>
                </a:solidFill>
                <a:latin typeface="+mn-lt"/>
                <a:ea typeface="+mn-ea"/>
                <a:cs typeface="+mn-cs"/>
              </a:defRPr>
            </a:lvl4pPr>
            <a:lvl5pPr marL="1828547" algn="l" defTabSz="914274" rtl="0" eaLnBrk="1" latinLnBrk="0" hangingPunct="1">
              <a:defRPr sz="1800" kern="1200">
                <a:solidFill>
                  <a:schemeClr val="tx1"/>
                </a:solidFill>
                <a:latin typeface="+mn-lt"/>
                <a:ea typeface="+mn-ea"/>
                <a:cs typeface="+mn-cs"/>
              </a:defRPr>
            </a:lvl5pPr>
            <a:lvl6pPr marL="2285685" algn="l" defTabSz="914274" rtl="0" eaLnBrk="1" latinLnBrk="0" hangingPunct="1">
              <a:defRPr sz="1800" kern="1200">
                <a:solidFill>
                  <a:schemeClr val="tx1"/>
                </a:solidFill>
                <a:latin typeface="+mn-lt"/>
                <a:ea typeface="+mn-ea"/>
                <a:cs typeface="+mn-cs"/>
              </a:defRPr>
            </a:lvl6pPr>
            <a:lvl7pPr marL="2742821" algn="l" defTabSz="914274" rtl="0" eaLnBrk="1" latinLnBrk="0" hangingPunct="1">
              <a:defRPr sz="1800" kern="1200">
                <a:solidFill>
                  <a:schemeClr val="tx1"/>
                </a:solidFill>
                <a:latin typeface="+mn-lt"/>
                <a:ea typeface="+mn-ea"/>
                <a:cs typeface="+mn-cs"/>
              </a:defRPr>
            </a:lvl7pPr>
            <a:lvl8pPr marL="3199958" algn="l" defTabSz="914274" rtl="0" eaLnBrk="1" latinLnBrk="0" hangingPunct="1">
              <a:defRPr sz="1800" kern="1200">
                <a:solidFill>
                  <a:schemeClr val="tx1"/>
                </a:solidFill>
                <a:latin typeface="+mn-lt"/>
                <a:ea typeface="+mn-ea"/>
                <a:cs typeface="+mn-cs"/>
              </a:defRPr>
            </a:lvl8pPr>
            <a:lvl9pPr marL="3657096" algn="l" defTabSz="914274" rtl="0" eaLnBrk="1" latinLnBrk="0" hangingPunct="1">
              <a:defRPr sz="1800" kern="1200">
                <a:solidFill>
                  <a:schemeClr val="tx1"/>
                </a:solidFill>
                <a:latin typeface="+mn-lt"/>
                <a:ea typeface="+mn-ea"/>
                <a:cs typeface="+mn-cs"/>
              </a:defRPr>
            </a:lvl9pPr>
          </a:lstStyle>
          <a:p>
            <a:pPr algn="ctr" defTabSz="913288" fontAlgn="base">
              <a:spcBef>
                <a:spcPct val="0"/>
              </a:spcBef>
              <a:spcAft>
                <a:spcPct val="0"/>
              </a:spcAft>
              <a:defRPr/>
            </a:pPr>
            <a:endParaRPr lang="en-US" sz="2398" kern="0" dirty="0">
              <a:solidFill>
                <a:srgbClr val="FFFFFF"/>
              </a:solidFill>
            </a:endParaRPr>
          </a:p>
        </p:txBody>
      </p:sp>
      <p:sp>
        <p:nvSpPr>
          <p:cNvPr id="2476" name="Oval 2475"/>
          <p:cNvSpPr/>
          <p:nvPr/>
        </p:nvSpPr>
        <p:spPr bwMode="auto">
          <a:xfrm>
            <a:off x="7715848" y="3315159"/>
            <a:ext cx="432310" cy="435227"/>
          </a:xfrm>
          <a:prstGeom prst="ellipse">
            <a:avLst/>
          </a:prstGeom>
          <a:solidFill>
            <a:schemeClr val="accent3">
              <a:lumMod val="75000"/>
            </a:scheme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
        <p:nvSpPr>
          <p:cNvPr id="2477" name="Oval 2476"/>
          <p:cNvSpPr/>
          <p:nvPr/>
        </p:nvSpPr>
        <p:spPr bwMode="auto">
          <a:xfrm>
            <a:off x="8124088" y="3330197"/>
            <a:ext cx="432310" cy="435227"/>
          </a:xfrm>
          <a:prstGeom prst="ellipse">
            <a:avLst/>
          </a:prstGeom>
          <a:solidFill>
            <a:schemeClr val="accent3">
              <a:lumMod val="75000"/>
            </a:schemeClr>
          </a:solidFill>
          <a:ln w="3175" cap="flat" cmpd="sng" algn="ctr">
            <a:noFill/>
            <a:prstDash val="solid"/>
            <a:headEnd type="none" w="med" len="med"/>
            <a:tailEnd type="none" w="med" len="med"/>
          </a:ln>
          <a:effectLst/>
        </p:spPr>
        <p:txBody>
          <a:bodyPr vert="horz" wrap="square" lIns="91362" tIns="45681" rIns="91362" bIns="45681" numCol="1" rtlCol="0" anchor="ctr" anchorCtr="0" compatLnSpc="1">
            <a:prstTxWarp prst="textNoShape">
              <a:avLst/>
            </a:prstTxWarp>
          </a:bodyPr>
          <a:lstStyle/>
          <a:p>
            <a:pPr algn="ctr" defTabSz="913288" fontAlgn="base">
              <a:spcBef>
                <a:spcPct val="0"/>
              </a:spcBef>
              <a:spcAft>
                <a:spcPct val="0"/>
              </a:spcAft>
              <a:defRPr/>
            </a:pPr>
            <a:endParaRPr lang="en-US" sz="2398" kern="0" dirty="0">
              <a:solidFill>
                <a:srgbClr val="FFFFFF"/>
              </a:solidFill>
            </a:endParaRPr>
          </a:p>
        </p:txBody>
      </p:sp>
    </p:spTree>
    <p:extLst>
      <p:ext uri="{BB962C8B-B14F-4D97-AF65-F5344CB8AC3E}">
        <p14:creationId xmlns:p14="http://schemas.microsoft.com/office/powerpoint/2010/main" val="1791959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
                                  </p:stCondLst>
                                  <p:childTnLst>
                                    <p:set>
                                      <p:cBhvr>
                                        <p:cTn id="6" dur="1" fill="hold">
                                          <p:stCondLst>
                                            <p:cond delay="0"/>
                                          </p:stCondLst>
                                        </p:cTn>
                                        <p:tgtEl>
                                          <p:spTgt spid="2456"/>
                                        </p:tgtEl>
                                        <p:attrNameLst>
                                          <p:attrName>style.visibility</p:attrName>
                                        </p:attrNameLst>
                                      </p:cBhvr>
                                      <p:to>
                                        <p:strVal val="visible"/>
                                      </p:to>
                                    </p:set>
                                    <p:animEffect transition="in" filter="fade">
                                      <p:cBhvr>
                                        <p:cTn id="7" dur="250"/>
                                        <p:tgtEl>
                                          <p:spTgt spid="2456"/>
                                        </p:tgtEl>
                                      </p:cBhvr>
                                    </p:animEffect>
                                  </p:childTnLst>
                                </p:cTn>
                              </p:par>
                              <p:par>
                                <p:cTn id="8" presetID="10" presetClass="entr" presetSubtype="0" fill="hold" grpId="0" nodeType="withEffect">
                                  <p:stCondLst>
                                    <p:cond delay="200"/>
                                  </p:stCondLst>
                                  <p:childTnLst>
                                    <p:set>
                                      <p:cBhvr>
                                        <p:cTn id="9" dur="1" fill="hold">
                                          <p:stCondLst>
                                            <p:cond delay="0"/>
                                          </p:stCondLst>
                                        </p:cTn>
                                        <p:tgtEl>
                                          <p:spTgt spid="2458"/>
                                        </p:tgtEl>
                                        <p:attrNameLst>
                                          <p:attrName>style.visibility</p:attrName>
                                        </p:attrNameLst>
                                      </p:cBhvr>
                                      <p:to>
                                        <p:strVal val="visible"/>
                                      </p:to>
                                    </p:set>
                                    <p:animEffect transition="in" filter="fade">
                                      <p:cBhvr>
                                        <p:cTn id="10" dur="250"/>
                                        <p:tgtEl>
                                          <p:spTgt spid="2458"/>
                                        </p:tgtEl>
                                      </p:cBhvr>
                                    </p:animEffect>
                                  </p:childTnLst>
                                </p:cTn>
                              </p:par>
                              <p:par>
                                <p:cTn id="11" presetID="10" presetClass="entr" presetSubtype="0" fill="hold" grpId="0" nodeType="withEffect">
                                  <p:stCondLst>
                                    <p:cond delay="250"/>
                                  </p:stCondLst>
                                  <p:childTnLst>
                                    <p:set>
                                      <p:cBhvr>
                                        <p:cTn id="12" dur="1" fill="hold">
                                          <p:stCondLst>
                                            <p:cond delay="0"/>
                                          </p:stCondLst>
                                        </p:cTn>
                                        <p:tgtEl>
                                          <p:spTgt spid="2459"/>
                                        </p:tgtEl>
                                        <p:attrNameLst>
                                          <p:attrName>style.visibility</p:attrName>
                                        </p:attrNameLst>
                                      </p:cBhvr>
                                      <p:to>
                                        <p:strVal val="visible"/>
                                      </p:to>
                                    </p:set>
                                    <p:animEffect transition="in" filter="fade">
                                      <p:cBhvr>
                                        <p:cTn id="13" dur="250"/>
                                        <p:tgtEl>
                                          <p:spTgt spid="2459"/>
                                        </p:tgtEl>
                                      </p:cBhvr>
                                    </p:animEffect>
                                  </p:childTnLst>
                                </p:cTn>
                              </p:par>
                              <p:par>
                                <p:cTn id="14" presetID="10" presetClass="entr" presetSubtype="0" fill="hold" grpId="0" nodeType="withEffect">
                                  <p:stCondLst>
                                    <p:cond delay="300"/>
                                  </p:stCondLst>
                                  <p:childTnLst>
                                    <p:set>
                                      <p:cBhvr>
                                        <p:cTn id="15" dur="1" fill="hold">
                                          <p:stCondLst>
                                            <p:cond delay="0"/>
                                          </p:stCondLst>
                                        </p:cTn>
                                        <p:tgtEl>
                                          <p:spTgt spid="2460"/>
                                        </p:tgtEl>
                                        <p:attrNameLst>
                                          <p:attrName>style.visibility</p:attrName>
                                        </p:attrNameLst>
                                      </p:cBhvr>
                                      <p:to>
                                        <p:strVal val="visible"/>
                                      </p:to>
                                    </p:set>
                                    <p:animEffect transition="in" filter="fade">
                                      <p:cBhvr>
                                        <p:cTn id="16" dur="250"/>
                                        <p:tgtEl>
                                          <p:spTgt spid="2460"/>
                                        </p:tgtEl>
                                      </p:cBhvr>
                                    </p:animEffect>
                                  </p:childTnLst>
                                </p:cTn>
                              </p:par>
                              <p:par>
                                <p:cTn id="17" presetID="10" presetClass="entr" presetSubtype="0" fill="hold" grpId="0" nodeType="withEffect">
                                  <p:stCondLst>
                                    <p:cond delay="350"/>
                                  </p:stCondLst>
                                  <p:childTnLst>
                                    <p:set>
                                      <p:cBhvr>
                                        <p:cTn id="18" dur="1" fill="hold">
                                          <p:stCondLst>
                                            <p:cond delay="0"/>
                                          </p:stCondLst>
                                        </p:cTn>
                                        <p:tgtEl>
                                          <p:spTgt spid="2461"/>
                                        </p:tgtEl>
                                        <p:attrNameLst>
                                          <p:attrName>style.visibility</p:attrName>
                                        </p:attrNameLst>
                                      </p:cBhvr>
                                      <p:to>
                                        <p:strVal val="visible"/>
                                      </p:to>
                                    </p:set>
                                    <p:animEffect transition="in" filter="fade">
                                      <p:cBhvr>
                                        <p:cTn id="19" dur="250"/>
                                        <p:tgtEl>
                                          <p:spTgt spid="2461"/>
                                        </p:tgtEl>
                                      </p:cBhvr>
                                    </p:animEffect>
                                  </p:childTnLst>
                                </p:cTn>
                              </p:par>
                              <p:par>
                                <p:cTn id="20" presetID="10" presetClass="entr" presetSubtype="0" fill="hold" grpId="0" nodeType="withEffect">
                                  <p:stCondLst>
                                    <p:cond delay="400"/>
                                  </p:stCondLst>
                                  <p:childTnLst>
                                    <p:set>
                                      <p:cBhvr>
                                        <p:cTn id="21" dur="1" fill="hold">
                                          <p:stCondLst>
                                            <p:cond delay="0"/>
                                          </p:stCondLst>
                                        </p:cTn>
                                        <p:tgtEl>
                                          <p:spTgt spid="2462"/>
                                        </p:tgtEl>
                                        <p:attrNameLst>
                                          <p:attrName>style.visibility</p:attrName>
                                        </p:attrNameLst>
                                      </p:cBhvr>
                                      <p:to>
                                        <p:strVal val="visible"/>
                                      </p:to>
                                    </p:set>
                                    <p:animEffect transition="in" filter="fade">
                                      <p:cBhvr>
                                        <p:cTn id="22" dur="250"/>
                                        <p:tgtEl>
                                          <p:spTgt spid="2462"/>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2463"/>
                                        </p:tgtEl>
                                        <p:attrNameLst>
                                          <p:attrName>style.visibility</p:attrName>
                                        </p:attrNameLst>
                                      </p:cBhvr>
                                      <p:to>
                                        <p:strVal val="visible"/>
                                      </p:to>
                                    </p:set>
                                    <p:animEffect transition="in" filter="fade">
                                      <p:cBhvr>
                                        <p:cTn id="25" dur="250"/>
                                        <p:tgtEl>
                                          <p:spTgt spid="2463"/>
                                        </p:tgtEl>
                                      </p:cBhvr>
                                    </p:animEffect>
                                  </p:childTnLst>
                                </p:cTn>
                              </p:par>
                              <p:par>
                                <p:cTn id="26" presetID="10" presetClass="entr" presetSubtype="0" fill="hold" grpId="0" nodeType="withEffect">
                                  <p:stCondLst>
                                    <p:cond delay="500"/>
                                  </p:stCondLst>
                                  <p:childTnLst>
                                    <p:set>
                                      <p:cBhvr>
                                        <p:cTn id="27" dur="1" fill="hold">
                                          <p:stCondLst>
                                            <p:cond delay="0"/>
                                          </p:stCondLst>
                                        </p:cTn>
                                        <p:tgtEl>
                                          <p:spTgt spid="2464"/>
                                        </p:tgtEl>
                                        <p:attrNameLst>
                                          <p:attrName>style.visibility</p:attrName>
                                        </p:attrNameLst>
                                      </p:cBhvr>
                                      <p:to>
                                        <p:strVal val="visible"/>
                                      </p:to>
                                    </p:set>
                                    <p:animEffect transition="in" filter="fade">
                                      <p:cBhvr>
                                        <p:cTn id="28" dur="250"/>
                                        <p:tgtEl>
                                          <p:spTgt spid="2464"/>
                                        </p:tgtEl>
                                      </p:cBhvr>
                                    </p:animEffect>
                                  </p:childTnLst>
                                </p:cTn>
                              </p:par>
                              <p:par>
                                <p:cTn id="29" presetID="10" presetClass="entr" presetSubtype="0" fill="hold" grpId="0" nodeType="withEffect">
                                  <p:stCondLst>
                                    <p:cond delay="500"/>
                                  </p:stCondLst>
                                  <p:childTnLst>
                                    <p:set>
                                      <p:cBhvr>
                                        <p:cTn id="30" dur="1" fill="hold">
                                          <p:stCondLst>
                                            <p:cond delay="0"/>
                                          </p:stCondLst>
                                        </p:cTn>
                                        <p:tgtEl>
                                          <p:spTgt spid="2465"/>
                                        </p:tgtEl>
                                        <p:attrNameLst>
                                          <p:attrName>style.visibility</p:attrName>
                                        </p:attrNameLst>
                                      </p:cBhvr>
                                      <p:to>
                                        <p:strVal val="visible"/>
                                      </p:to>
                                    </p:set>
                                    <p:animEffect transition="in" filter="fade">
                                      <p:cBhvr>
                                        <p:cTn id="31" dur="250"/>
                                        <p:tgtEl>
                                          <p:spTgt spid="2465"/>
                                        </p:tgtEl>
                                      </p:cBhvr>
                                    </p:animEffect>
                                  </p:childTnLst>
                                </p:cTn>
                              </p:par>
                              <p:par>
                                <p:cTn id="32" presetID="10" presetClass="entr" presetSubtype="0" fill="hold" grpId="0" nodeType="withEffect">
                                  <p:stCondLst>
                                    <p:cond delay="500"/>
                                  </p:stCondLst>
                                  <p:childTnLst>
                                    <p:set>
                                      <p:cBhvr>
                                        <p:cTn id="33" dur="1" fill="hold">
                                          <p:stCondLst>
                                            <p:cond delay="0"/>
                                          </p:stCondLst>
                                        </p:cTn>
                                        <p:tgtEl>
                                          <p:spTgt spid="2466"/>
                                        </p:tgtEl>
                                        <p:attrNameLst>
                                          <p:attrName>style.visibility</p:attrName>
                                        </p:attrNameLst>
                                      </p:cBhvr>
                                      <p:to>
                                        <p:strVal val="visible"/>
                                      </p:to>
                                    </p:set>
                                    <p:animEffect transition="in" filter="fade">
                                      <p:cBhvr>
                                        <p:cTn id="34" dur="250"/>
                                        <p:tgtEl>
                                          <p:spTgt spid="2466"/>
                                        </p:tgtEl>
                                      </p:cBhvr>
                                    </p:animEffect>
                                  </p:childTnLst>
                                </p:cTn>
                              </p:par>
                              <p:par>
                                <p:cTn id="35" presetID="10" presetClass="entr" presetSubtype="0" fill="hold" grpId="0" nodeType="withEffect">
                                  <p:stCondLst>
                                    <p:cond delay="500"/>
                                  </p:stCondLst>
                                  <p:childTnLst>
                                    <p:set>
                                      <p:cBhvr>
                                        <p:cTn id="36" dur="1" fill="hold">
                                          <p:stCondLst>
                                            <p:cond delay="0"/>
                                          </p:stCondLst>
                                        </p:cTn>
                                        <p:tgtEl>
                                          <p:spTgt spid="2467"/>
                                        </p:tgtEl>
                                        <p:attrNameLst>
                                          <p:attrName>style.visibility</p:attrName>
                                        </p:attrNameLst>
                                      </p:cBhvr>
                                      <p:to>
                                        <p:strVal val="visible"/>
                                      </p:to>
                                    </p:set>
                                    <p:animEffect transition="in" filter="fade">
                                      <p:cBhvr>
                                        <p:cTn id="37" dur="250"/>
                                        <p:tgtEl>
                                          <p:spTgt spid="246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468"/>
                                        </p:tgtEl>
                                        <p:attrNameLst>
                                          <p:attrName>style.visibility</p:attrName>
                                        </p:attrNameLst>
                                      </p:cBhvr>
                                      <p:to>
                                        <p:strVal val="visible"/>
                                      </p:to>
                                    </p:set>
                                    <p:animEffect transition="in" filter="fade">
                                      <p:cBhvr>
                                        <p:cTn id="40" dur="250"/>
                                        <p:tgtEl>
                                          <p:spTgt spid="2468"/>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470"/>
                                        </p:tgtEl>
                                        <p:attrNameLst>
                                          <p:attrName>style.visibility</p:attrName>
                                        </p:attrNameLst>
                                      </p:cBhvr>
                                      <p:to>
                                        <p:strVal val="visible"/>
                                      </p:to>
                                    </p:set>
                                    <p:animEffect transition="in" filter="fade">
                                      <p:cBhvr>
                                        <p:cTn id="43" dur="250"/>
                                        <p:tgtEl>
                                          <p:spTgt spid="2470"/>
                                        </p:tgtEl>
                                      </p:cBhvr>
                                    </p:animEffect>
                                  </p:childTnLst>
                                </p:cTn>
                              </p:par>
                              <p:par>
                                <p:cTn id="44" presetID="10" presetClass="entr" presetSubtype="0" fill="hold" grpId="0" nodeType="withEffect">
                                  <p:stCondLst>
                                    <p:cond delay="500"/>
                                  </p:stCondLst>
                                  <p:childTnLst>
                                    <p:set>
                                      <p:cBhvr>
                                        <p:cTn id="45" dur="1" fill="hold">
                                          <p:stCondLst>
                                            <p:cond delay="0"/>
                                          </p:stCondLst>
                                        </p:cTn>
                                        <p:tgtEl>
                                          <p:spTgt spid="2471"/>
                                        </p:tgtEl>
                                        <p:attrNameLst>
                                          <p:attrName>style.visibility</p:attrName>
                                        </p:attrNameLst>
                                      </p:cBhvr>
                                      <p:to>
                                        <p:strVal val="visible"/>
                                      </p:to>
                                    </p:set>
                                    <p:animEffect transition="in" filter="fade">
                                      <p:cBhvr>
                                        <p:cTn id="46" dur="250"/>
                                        <p:tgtEl>
                                          <p:spTgt spid="2471"/>
                                        </p:tgtEl>
                                      </p:cBhvr>
                                    </p:animEffect>
                                  </p:childTnLst>
                                </p:cTn>
                              </p:par>
                              <p:par>
                                <p:cTn id="47" presetID="10" presetClass="entr" presetSubtype="0" fill="hold" grpId="0" nodeType="withEffect">
                                  <p:stCondLst>
                                    <p:cond delay="500"/>
                                  </p:stCondLst>
                                  <p:childTnLst>
                                    <p:set>
                                      <p:cBhvr>
                                        <p:cTn id="48" dur="1" fill="hold">
                                          <p:stCondLst>
                                            <p:cond delay="0"/>
                                          </p:stCondLst>
                                        </p:cTn>
                                        <p:tgtEl>
                                          <p:spTgt spid="1237"/>
                                        </p:tgtEl>
                                        <p:attrNameLst>
                                          <p:attrName>style.visibility</p:attrName>
                                        </p:attrNameLst>
                                      </p:cBhvr>
                                      <p:to>
                                        <p:strVal val="visible"/>
                                      </p:to>
                                    </p:set>
                                    <p:animEffect transition="in" filter="fade">
                                      <p:cBhvr>
                                        <p:cTn id="49" dur="250"/>
                                        <p:tgtEl>
                                          <p:spTgt spid="1237"/>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2455"/>
                                        </p:tgtEl>
                                        <p:attrNameLst>
                                          <p:attrName>style.visibility</p:attrName>
                                        </p:attrNameLst>
                                      </p:cBhvr>
                                      <p:to>
                                        <p:strVal val="visible"/>
                                      </p:to>
                                    </p:set>
                                    <p:animEffect transition="in" filter="fade">
                                      <p:cBhvr>
                                        <p:cTn id="52" dur="250"/>
                                        <p:tgtEl>
                                          <p:spTgt spid="2455"/>
                                        </p:tgtEl>
                                      </p:cBhvr>
                                    </p:animEffect>
                                  </p:childTnLst>
                                </p:cTn>
                              </p:par>
                              <p:par>
                                <p:cTn id="53" presetID="10" presetClass="entr" presetSubtype="0" fill="hold" grpId="0" nodeType="withEffect">
                                  <p:stCondLst>
                                    <p:cond delay="500"/>
                                  </p:stCondLst>
                                  <p:childTnLst>
                                    <p:set>
                                      <p:cBhvr>
                                        <p:cTn id="54" dur="1" fill="hold">
                                          <p:stCondLst>
                                            <p:cond delay="0"/>
                                          </p:stCondLst>
                                        </p:cTn>
                                        <p:tgtEl>
                                          <p:spTgt spid="2476"/>
                                        </p:tgtEl>
                                        <p:attrNameLst>
                                          <p:attrName>style.visibility</p:attrName>
                                        </p:attrNameLst>
                                      </p:cBhvr>
                                      <p:to>
                                        <p:strVal val="visible"/>
                                      </p:to>
                                    </p:set>
                                    <p:animEffect transition="in" filter="fade">
                                      <p:cBhvr>
                                        <p:cTn id="55" dur="250"/>
                                        <p:tgtEl>
                                          <p:spTgt spid="2476"/>
                                        </p:tgtEl>
                                      </p:cBhvr>
                                    </p:animEffect>
                                  </p:childTnLst>
                                </p:cTn>
                              </p:par>
                              <p:par>
                                <p:cTn id="56" presetID="10" presetClass="entr" presetSubtype="0" fill="hold" grpId="0" nodeType="withEffect">
                                  <p:stCondLst>
                                    <p:cond delay="500"/>
                                  </p:stCondLst>
                                  <p:childTnLst>
                                    <p:set>
                                      <p:cBhvr>
                                        <p:cTn id="57" dur="1" fill="hold">
                                          <p:stCondLst>
                                            <p:cond delay="0"/>
                                          </p:stCondLst>
                                        </p:cTn>
                                        <p:tgtEl>
                                          <p:spTgt spid="2477"/>
                                        </p:tgtEl>
                                        <p:attrNameLst>
                                          <p:attrName>style.visibility</p:attrName>
                                        </p:attrNameLst>
                                      </p:cBhvr>
                                      <p:to>
                                        <p:strVal val="visible"/>
                                      </p:to>
                                    </p:set>
                                    <p:animEffect transition="in" filter="fade">
                                      <p:cBhvr>
                                        <p:cTn id="58" dur="250"/>
                                        <p:tgtEl>
                                          <p:spTgt spid="24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6" grpId="0" animBg="1"/>
      <p:bldP spid="2458" grpId="0" animBg="1"/>
      <p:bldP spid="2459" grpId="0" animBg="1"/>
      <p:bldP spid="2460" grpId="0" animBg="1"/>
      <p:bldP spid="2461" grpId="0" animBg="1"/>
      <p:bldP spid="2462" grpId="0" animBg="1"/>
      <p:bldP spid="2463" grpId="0" animBg="1"/>
      <p:bldP spid="2464" grpId="0" animBg="1"/>
      <p:bldP spid="2465" grpId="0" animBg="1"/>
      <p:bldP spid="2466" grpId="0" animBg="1"/>
      <p:bldP spid="2467" grpId="0" animBg="1"/>
      <p:bldP spid="2468" grpId="0" animBg="1"/>
      <p:bldP spid="2470" grpId="0" animBg="1"/>
      <p:bldP spid="2471" grpId="0" animBg="1"/>
      <p:bldP spid="1237" grpId="0" animBg="1"/>
      <p:bldP spid="2455" grpId="0" animBg="1"/>
      <p:bldP spid="2476" grpId="0" animBg="1"/>
      <p:bldP spid="24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Storage Architecture</a:t>
            </a:r>
            <a:endParaRPr lang="en-US" dirty="0"/>
          </a:p>
        </p:txBody>
      </p:sp>
      <p:sp>
        <p:nvSpPr>
          <p:cNvPr id="4" name="Rectangle 3"/>
          <p:cNvSpPr/>
          <p:nvPr/>
        </p:nvSpPr>
        <p:spPr bwMode="auto">
          <a:xfrm>
            <a:off x="925817" y="1300036"/>
            <a:ext cx="10594243" cy="933644"/>
          </a:xfrm>
          <a:prstGeom prst="rect">
            <a:avLst/>
          </a:prstGeom>
          <a:ln>
            <a:noFill/>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3137" dirty="0">
                <a:solidFill>
                  <a:srgbClr val="FFFFFF"/>
                </a:solidFill>
              </a:rPr>
              <a:t>Azure Virtual Machine</a:t>
            </a:r>
          </a:p>
        </p:txBody>
      </p:sp>
      <p:sp>
        <p:nvSpPr>
          <p:cNvPr id="5" name="Rectangle 4"/>
          <p:cNvSpPr/>
          <p:nvPr/>
        </p:nvSpPr>
        <p:spPr bwMode="auto">
          <a:xfrm>
            <a:off x="935612" y="2293558"/>
            <a:ext cx="2576171" cy="68524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C:\</a:t>
            </a:r>
          </a:p>
          <a:p>
            <a:pPr algn="ctr" defTabSz="685626" fontAlgn="base">
              <a:spcBef>
                <a:spcPct val="0"/>
              </a:spcBef>
              <a:spcAft>
                <a:spcPct val="0"/>
              </a:spcAft>
            </a:pPr>
            <a:r>
              <a:rPr lang="en-US" sz="1961" dirty="0">
                <a:solidFill>
                  <a:srgbClr val="FFFFFF"/>
                </a:solidFill>
              </a:rPr>
              <a:t>OS Disk</a:t>
            </a:r>
          </a:p>
        </p:txBody>
      </p:sp>
      <p:sp>
        <p:nvSpPr>
          <p:cNvPr id="7" name="Rectangle 6"/>
          <p:cNvSpPr/>
          <p:nvPr/>
        </p:nvSpPr>
        <p:spPr bwMode="auto">
          <a:xfrm>
            <a:off x="6269754" y="2293556"/>
            <a:ext cx="2576171" cy="855248"/>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E:\  F:\  etc.</a:t>
            </a:r>
          </a:p>
          <a:p>
            <a:pPr algn="ctr" defTabSz="685626" fontAlgn="base">
              <a:spcBef>
                <a:spcPct val="0"/>
              </a:spcBef>
              <a:spcAft>
                <a:spcPct val="0"/>
              </a:spcAft>
            </a:pPr>
            <a:r>
              <a:rPr lang="en-US" sz="1961" dirty="0">
                <a:solidFill>
                  <a:srgbClr val="FFFFFF"/>
                </a:solidFill>
              </a:rPr>
              <a:t>Data Disks</a:t>
            </a:r>
          </a:p>
        </p:txBody>
      </p:sp>
      <p:sp>
        <p:nvSpPr>
          <p:cNvPr id="12" name="Rectangle 11"/>
          <p:cNvSpPr/>
          <p:nvPr/>
        </p:nvSpPr>
        <p:spPr bwMode="auto">
          <a:xfrm>
            <a:off x="3609747" y="2298904"/>
            <a:ext cx="2576171" cy="134468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ysClr val="windowText" lastClr="000000"/>
                </a:solidFill>
              </a:rPr>
              <a:t>D:\</a:t>
            </a:r>
          </a:p>
          <a:p>
            <a:pPr algn="ctr" defTabSz="685626" fontAlgn="base">
              <a:spcBef>
                <a:spcPct val="0"/>
              </a:spcBef>
              <a:spcAft>
                <a:spcPct val="0"/>
              </a:spcAft>
            </a:pPr>
            <a:r>
              <a:rPr lang="en-US" sz="1961" dirty="0">
                <a:solidFill>
                  <a:sysClr val="windowText" lastClr="000000"/>
                </a:solidFill>
              </a:rPr>
              <a:t>Temporary Disk</a:t>
            </a:r>
          </a:p>
        </p:txBody>
      </p:sp>
      <p:sp>
        <p:nvSpPr>
          <p:cNvPr id="13" name="Rectangle 12"/>
          <p:cNvSpPr/>
          <p:nvPr/>
        </p:nvSpPr>
        <p:spPr bwMode="auto">
          <a:xfrm>
            <a:off x="935612" y="3055834"/>
            <a:ext cx="2595641" cy="58775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6" tIns="34292" rIns="68586" bIns="34292" numCol="1" rtlCol="0" anchor="ctr" anchorCtr="0" compatLnSpc="1">
            <a:prstTxWarp prst="textNoShape">
              <a:avLst/>
            </a:prstTxWarp>
          </a:bodyPr>
          <a:lstStyle/>
          <a:p>
            <a:pPr algn="ctr" defTabSz="685626"/>
            <a:r>
              <a:rPr lang="en-US" sz="2353" i="1" dirty="0">
                <a:solidFill>
                  <a:sysClr val="windowText" lastClr="000000"/>
                </a:solidFill>
                <a:ea typeface="Segoe UI" pitchFamily="34" charset="0"/>
                <a:cs typeface="Segoe UI" pitchFamily="34" charset="0"/>
              </a:rPr>
              <a:t>Disk Cache</a:t>
            </a:r>
          </a:p>
        </p:txBody>
      </p:sp>
      <p:sp>
        <p:nvSpPr>
          <p:cNvPr id="10" name="Can 9"/>
          <p:cNvSpPr/>
          <p:nvPr/>
        </p:nvSpPr>
        <p:spPr bwMode="auto">
          <a:xfrm>
            <a:off x="7216531" y="4400127"/>
            <a:ext cx="2250057" cy="2201388"/>
          </a:xfrm>
          <a:prstGeom prst="can">
            <a:avLst/>
          </a:prstGeom>
          <a:solidFill>
            <a:schemeClr val="accent2">
              <a:lumMod val="60000"/>
              <a:lumOff val="40000"/>
            </a:schemeClr>
          </a:solidFill>
          <a:ln>
            <a:solidFill>
              <a:schemeClr val="bg1">
                <a:lumMod val="50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a:r>
              <a:rPr lang="en-US" sz="2800" dirty="0">
                <a:solidFill>
                  <a:sysClr val="windowText" lastClr="000000">
                    <a:alpha val="98824"/>
                  </a:sysClr>
                </a:solidFill>
                <a:ea typeface="Segoe UI" pitchFamily="34" charset="0"/>
                <a:cs typeface="Segoe UI" pitchFamily="34" charset="0"/>
              </a:rPr>
              <a:t>Azure Blob</a:t>
            </a:r>
          </a:p>
        </p:txBody>
      </p:sp>
      <p:cxnSp>
        <p:nvCxnSpPr>
          <p:cNvPr id="9" name="Straight Arrow Connector 8"/>
          <p:cNvCxnSpPr>
            <a:stCxn id="7" idx="2"/>
            <a:endCxn id="10" idx="1"/>
          </p:cNvCxnSpPr>
          <p:nvPr/>
        </p:nvCxnSpPr>
        <p:spPr>
          <a:xfrm>
            <a:off x="7557839" y="3148805"/>
            <a:ext cx="783721" cy="1251322"/>
          </a:xfrm>
          <a:prstGeom prst="straightConnector1">
            <a:avLst/>
          </a:prstGeom>
          <a:ln w="381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a:stCxn id="13" idx="2"/>
            <a:endCxn id="10" idx="2"/>
          </p:cNvCxnSpPr>
          <p:nvPr/>
        </p:nvCxnSpPr>
        <p:spPr>
          <a:xfrm>
            <a:off x="2233433" y="3643587"/>
            <a:ext cx="4983098" cy="1857234"/>
          </a:xfrm>
          <a:prstGeom prst="straightConnector1">
            <a:avLst/>
          </a:prstGeom>
          <a:ln w="381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auto">
          <a:xfrm>
            <a:off x="8931044" y="2280200"/>
            <a:ext cx="2576171" cy="868605"/>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G:\, H:\, etc.</a:t>
            </a:r>
          </a:p>
          <a:p>
            <a:pPr algn="ctr" defTabSz="685626" fontAlgn="base">
              <a:spcBef>
                <a:spcPct val="0"/>
              </a:spcBef>
              <a:spcAft>
                <a:spcPct val="0"/>
              </a:spcAft>
            </a:pPr>
            <a:r>
              <a:rPr lang="en-US" sz="1961" dirty="0">
                <a:solidFill>
                  <a:srgbClr val="FFFFFF"/>
                </a:solidFill>
              </a:rPr>
              <a:t>SMB Share</a:t>
            </a:r>
          </a:p>
        </p:txBody>
      </p:sp>
      <p:sp>
        <p:nvSpPr>
          <p:cNvPr id="14" name="Can 13"/>
          <p:cNvSpPr/>
          <p:nvPr/>
        </p:nvSpPr>
        <p:spPr bwMode="auto">
          <a:xfrm>
            <a:off x="8271002" y="4379459"/>
            <a:ext cx="2391171" cy="2166447"/>
          </a:xfrm>
          <a:prstGeom prst="can">
            <a:avLst/>
          </a:prstGeom>
          <a:solidFill>
            <a:srgbClr val="FF8051"/>
          </a:solidFill>
          <a:ln>
            <a:solidFill>
              <a:schemeClr val="bg1">
                <a:lumMod val="50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a:r>
              <a:rPr lang="en-US" sz="2800" dirty="0">
                <a:solidFill>
                  <a:sysClr val="windowText" lastClr="000000">
                    <a:alpha val="98824"/>
                  </a:sysClr>
                </a:solidFill>
                <a:ea typeface="Segoe UI" pitchFamily="34" charset="0"/>
                <a:cs typeface="Segoe UI" pitchFamily="34" charset="0"/>
              </a:rPr>
              <a:t>Azure Files</a:t>
            </a:r>
          </a:p>
        </p:txBody>
      </p:sp>
      <p:cxnSp>
        <p:nvCxnSpPr>
          <p:cNvPr id="15" name="Straight Arrow Connector 14"/>
          <p:cNvCxnSpPr>
            <a:endCxn id="14" idx="1"/>
          </p:cNvCxnSpPr>
          <p:nvPr/>
        </p:nvCxnSpPr>
        <p:spPr>
          <a:xfrm flipH="1">
            <a:off x="9466588" y="3122091"/>
            <a:ext cx="694829" cy="1257367"/>
          </a:xfrm>
          <a:prstGeom prst="straightConnector1">
            <a:avLst/>
          </a:prstGeom>
          <a:ln w="381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93638861"/>
      </p:ext>
    </p:extLst>
  </p:cSld>
  <p:clrMapOvr>
    <a:masterClrMapping/>
  </p:clrMapOvr>
  <p:transition advTm="8055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9"/>
                                        </p:tgtEl>
                                      </p:cBhvr>
                                    </p:animEffect>
                                    <p:set>
                                      <p:cBhvr>
                                        <p:cTn id="7" dur="1" fill="hold">
                                          <p:stCondLst>
                                            <p:cond delay="499"/>
                                          </p:stCondLst>
                                        </p:cTn>
                                        <p:tgtEl>
                                          <p:spTgt spid="29"/>
                                        </p:tgtEl>
                                        <p:attrNameLst>
                                          <p:attrName>style.visibility</p:attrName>
                                        </p:attrNameLst>
                                      </p:cBhvr>
                                      <p:to>
                                        <p:strVal val="hidden"/>
                                      </p:to>
                                    </p:set>
                                  </p:childTnLst>
                                </p:cTn>
                              </p:par>
                              <p:par>
                                <p:cTn id="8" presetID="10" presetClass="exit" presetSubtype="0" fill="hold" grpId="0" nodeType="withEffect">
                                  <p:stCondLst>
                                    <p:cond delay="0"/>
                                  </p:stCondLst>
                                  <p:childTnLst>
                                    <p:animEffect transition="out" filter="fade">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par>
                                <p:cTn id="11" presetID="10" presetClass="exit" presetSubtype="0" fill="hold" nodeType="with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par>
                          <p:cTn id="14" fill="hold">
                            <p:stCondLst>
                              <p:cond delay="500"/>
                            </p:stCondLst>
                            <p:childTnLst>
                              <p:par>
                                <p:cTn id="15" presetID="10" presetClass="entr" presetSubtype="0" fill="hold" grpId="0" nodeType="after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22" presetClass="entr" presetSubtype="1" fill="hold"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Files</a:t>
            </a:r>
            <a:endParaRPr lang="en-US" dirty="0"/>
          </a:p>
        </p:txBody>
      </p:sp>
      <p:grpSp>
        <p:nvGrpSpPr>
          <p:cNvPr id="8" name="Group 7"/>
          <p:cNvGrpSpPr/>
          <p:nvPr/>
        </p:nvGrpSpPr>
        <p:grpSpPr>
          <a:xfrm>
            <a:off x="2085581" y="4242262"/>
            <a:ext cx="1336991" cy="1765072"/>
            <a:chOff x="13103226" y="2775830"/>
            <a:chExt cx="1039812" cy="1407232"/>
          </a:xfrm>
        </p:grpSpPr>
        <p:sp>
          <p:nvSpPr>
            <p:cNvPr id="9" name="Rectangle 5"/>
            <p:cNvSpPr>
              <a:spLocks noChangeArrowheads="1"/>
            </p:cNvSpPr>
            <p:nvPr/>
          </p:nvSpPr>
          <p:spPr bwMode="auto">
            <a:xfrm>
              <a:off x="13103226" y="2775830"/>
              <a:ext cx="1039812" cy="1407232"/>
            </a:xfrm>
            <a:prstGeom prst="rect">
              <a:avLst/>
            </a:prstGeom>
            <a:solidFill>
              <a:schemeClr val="accent5"/>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0"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1"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2"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3"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4"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5"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6"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17"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grpSp>
      <p:sp>
        <p:nvSpPr>
          <p:cNvPr id="18" name="Rectangle 54"/>
          <p:cNvSpPr/>
          <p:nvPr/>
        </p:nvSpPr>
        <p:spPr bwMode="auto">
          <a:xfrm>
            <a:off x="1506332" y="6062008"/>
            <a:ext cx="2322278" cy="67231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27"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3529" b="1" kern="0" dirty="0">
                <a:solidFill>
                  <a:srgbClr val="FFFFFF"/>
                </a:solidFill>
                <a:ea typeface="Segoe UI" pitchFamily="34" charset="0"/>
                <a:cs typeface="Segoe UI" pitchFamily="34" charset="0"/>
              </a:rPr>
              <a:t>Azure VM</a:t>
            </a:r>
            <a:endParaRPr lang="en-US" sz="2745" b="1" kern="0" dirty="0">
              <a:solidFill>
                <a:srgbClr val="FFFFFF"/>
              </a:solidFill>
              <a:ea typeface="Segoe UI" pitchFamily="34" charset="0"/>
              <a:cs typeface="Segoe UI" pitchFamily="34" charset="0"/>
            </a:endParaRPr>
          </a:p>
        </p:txBody>
      </p:sp>
      <p:sp>
        <p:nvSpPr>
          <p:cNvPr id="19" name="Text Placeholder 1"/>
          <p:cNvSpPr txBox="1">
            <a:spLocks/>
          </p:cNvSpPr>
          <p:nvPr/>
        </p:nvSpPr>
        <p:spPr>
          <a:xfrm>
            <a:off x="361174" y="1288194"/>
            <a:ext cx="6719747" cy="2528467"/>
          </a:xfrm>
          <a:prstGeom prst="rect">
            <a:avLst/>
          </a:prstGeom>
        </p:spPr>
        <p:txBody>
          <a:bodyPr vert="horz" wrap="square" lIns="143428" tIns="89642" rIns="143428" bIns="89642"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100000"/>
              <a:buFontTx/>
              <a:buBlip>
                <a:blip r:embed="rId3"/>
              </a:buBlip>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Tx/>
              <a:buNone/>
            </a:pPr>
            <a:r>
              <a:rPr lang="en-US" sz="3529" dirty="0">
                <a:solidFill>
                  <a:srgbClr val="FFFFFF"/>
                </a:solidFill>
              </a:rPr>
              <a:t>SMB 2.1</a:t>
            </a:r>
          </a:p>
          <a:p>
            <a:pPr marL="0" indent="0">
              <a:buClr>
                <a:srgbClr val="FFFFFF"/>
              </a:buClr>
              <a:buFontTx/>
              <a:buNone/>
            </a:pPr>
            <a:r>
              <a:rPr lang="en-US" sz="3529" dirty="0">
                <a:solidFill>
                  <a:srgbClr val="FFFFFF"/>
                </a:solidFill>
              </a:rPr>
              <a:t>Shared settings, diagnostic share</a:t>
            </a:r>
          </a:p>
          <a:p>
            <a:pPr marL="0" indent="0">
              <a:buClr>
                <a:srgbClr val="FFFFFF"/>
              </a:buClr>
              <a:buFontTx/>
              <a:buNone/>
            </a:pPr>
            <a:r>
              <a:rPr lang="en-US" sz="3529" dirty="0">
                <a:solidFill>
                  <a:srgbClr val="FFFFFF"/>
                </a:solidFill>
              </a:rPr>
              <a:t>Lift and Shift Applications</a:t>
            </a:r>
          </a:p>
          <a:p>
            <a:pPr marL="0" indent="0">
              <a:buClr>
                <a:srgbClr val="FFFFFF"/>
              </a:buClr>
              <a:buFontTx/>
              <a:buNone/>
            </a:pPr>
            <a:endParaRPr lang="en-US" sz="3921" dirty="0">
              <a:solidFill>
                <a:srgbClr val="FFFFFF"/>
              </a:solidFill>
            </a:endParaRPr>
          </a:p>
        </p:txBody>
      </p:sp>
      <p:grpSp>
        <p:nvGrpSpPr>
          <p:cNvPr id="21" name="Group 20"/>
          <p:cNvGrpSpPr/>
          <p:nvPr/>
        </p:nvGrpSpPr>
        <p:grpSpPr>
          <a:xfrm>
            <a:off x="5281870" y="4230565"/>
            <a:ext cx="1336991" cy="1765072"/>
            <a:chOff x="13103226" y="2775830"/>
            <a:chExt cx="1039812" cy="1407232"/>
          </a:xfrm>
        </p:grpSpPr>
        <p:sp>
          <p:nvSpPr>
            <p:cNvPr id="22" name="Rectangle 5"/>
            <p:cNvSpPr>
              <a:spLocks noChangeArrowheads="1"/>
            </p:cNvSpPr>
            <p:nvPr/>
          </p:nvSpPr>
          <p:spPr bwMode="auto">
            <a:xfrm>
              <a:off x="13103226" y="2775830"/>
              <a:ext cx="1039812" cy="1407232"/>
            </a:xfrm>
            <a:prstGeom prst="rect">
              <a:avLst/>
            </a:prstGeom>
            <a:solidFill>
              <a:schemeClr val="accent5"/>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3"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4"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5"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6"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7"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8"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29"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0"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grpSp>
      <p:sp>
        <p:nvSpPr>
          <p:cNvPr id="31" name="Rectangle 54"/>
          <p:cNvSpPr/>
          <p:nvPr/>
        </p:nvSpPr>
        <p:spPr bwMode="auto">
          <a:xfrm>
            <a:off x="4702621" y="6050311"/>
            <a:ext cx="2322278" cy="67231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27"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3529" b="1" kern="0" dirty="0">
                <a:solidFill>
                  <a:srgbClr val="FFFFFF"/>
                </a:solidFill>
                <a:ea typeface="Segoe UI" pitchFamily="34" charset="0"/>
                <a:cs typeface="Segoe UI" pitchFamily="34" charset="0"/>
              </a:rPr>
              <a:t>Azure VM</a:t>
            </a:r>
            <a:endParaRPr lang="en-US" sz="2745" b="1" kern="0" dirty="0">
              <a:solidFill>
                <a:srgbClr val="FFFFFF"/>
              </a:solidFill>
              <a:ea typeface="Segoe UI" pitchFamily="34" charset="0"/>
              <a:cs typeface="Segoe UI" pitchFamily="34" charset="0"/>
            </a:endParaRPr>
          </a:p>
        </p:txBody>
      </p:sp>
      <p:grpSp>
        <p:nvGrpSpPr>
          <p:cNvPr id="32" name="Group 31"/>
          <p:cNvGrpSpPr/>
          <p:nvPr/>
        </p:nvGrpSpPr>
        <p:grpSpPr>
          <a:xfrm>
            <a:off x="8409116" y="4229260"/>
            <a:ext cx="1336991" cy="1765072"/>
            <a:chOff x="13103226" y="2775830"/>
            <a:chExt cx="1039812" cy="1407232"/>
          </a:xfrm>
        </p:grpSpPr>
        <p:sp>
          <p:nvSpPr>
            <p:cNvPr id="33" name="Rectangle 5"/>
            <p:cNvSpPr>
              <a:spLocks noChangeArrowheads="1"/>
            </p:cNvSpPr>
            <p:nvPr/>
          </p:nvSpPr>
          <p:spPr bwMode="auto">
            <a:xfrm>
              <a:off x="13103226" y="2775830"/>
              <a:ext cx="1039812" cy="1407232"/>
            </a:xfrm>
            <a:prstGeom prst="rect">
              <a:avLst/>
            </a:prstGeom>
            <a:solidFill>
              <a:schemeClr val="accent5"/>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4"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5"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6"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7"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8" name="Oval 14"/>
            <p:cNvSpPr>
              <a:spLocks noChangeArrowheads="1"/>
            </p:cNvSpPr>
            <p:nvPr/>
          </p:nvSpPr>
          <p:spPr bwMode="auto">
            <a:xfrm>
              <a:off x="13875539" y="2970470"/>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39" name="Oval 15"/>
            <p:cNvSpPr>
              <a:spLocks noChangeArrowheads="1"/>
            </p:cNvSpPr>
            <p:nvPr/>
          </p:nvSpPr>
          <p:spPr bwMode="auto">
            <a:xfrm>
              <a:off x="13875539" y="3224438"/>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40" name="Oval 16"/>
            <p:cNvSpPr>
              <a:spLocks noChangeArrowheads="1"/>
            </p:cNvSpPr>
            <p:nvPr/>
          </p:nvSpPr>
          <p:spPr bwMode="auto">
            <a:xfrm>
              <a:off x="13875539" y="3478406"/>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sp>
          <p:nvSpPr>
            <p:cNvPr id="41" name="Oval 17"/>
            <p:cNvSpPr>
              <a:spLocks noChangeArrowheads="1"/>
            </p:cNvSpPr>
            <p:nvPr/>
          </p:nvSpPr>
          <p:spPr bwMode="auto">
            <a:xfrm>
              <a:off x="13875539" y="3732374"/>
              <a:ext cx="79105" cy="79105"/>
            </a:xfrm>
            <a:prstGeom prst="ellipse">
              <a:avLst/>
            </a:pr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505050"/>
                </a:solidFill>
              </a:endParaRPr>
            </a:p>
          </p:txBody>
        </p:sp>
      </p:grpSp>
      <p:sp>
        <p:nvSpPr>
          <p:cNvPr id="42" name="Rectangle 54"/>
          <p:cNvSpPr/>
          <p:nvPr/>
        </p:nvSpPr>
        <p:spPr bwMode="auto">
          <a:xfrm>
            <a:off x="7885890" y="6049006"/>
            <a:ext cx="2322278" cy="672319"/>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27" tIns="0" rIns="0" bIns="0" numCol="1" spcCol="0" rtlCol="0" fromWordArt="0" anchor="ctr" anchorCtr="0" forceAA="0" compatLnSpc="1">
            <a:prstTxWarp prst="textNoShape">
              <a:avLst/>
            </a:prstTxWarp>
            <a:noAutofit/>
          </a:bodyPr>
          <a:lstStyle/>
          <a:p>
            <a:pPr algn="ctr" defTabSz="932293" fontAlgn="base">
              <a:lnSpc>
                <a:spcPct val="90000"/>
              </a:lnSpc>
              <a:spcBef>
                <a:spcPct val="0"/>
              </a:spcBef>
              <a:spcAft>
                <a:spcPct val="0"/>
              </a:spcAft>
            </a:pPr>
            <a:r>
              <a:rPr lang="en-US" sz="3529" b="1" kern="0" dirty="0">
                <a:solidFill>
                  <a:srgbClr val="FFFFFF"/>
                </a:solidFill>
                <a:ea typeface="Segoe UI" pitchFamily="34" charset="0"/>
                <a:cs typeface="Segoe UI" pitchFamily="34" charset="0"/>
              </a:rPr>
              <a:t>Azure VM</a:t>
            </a:r>
            <a:endParaRPr lang="en-US" sz="2745" b="1" kern="0" dirty="0">
              <a:solidFill>
                <a:srgbClr val="FFFFFF"/>
              </a:solidFill>
              <a:ea typeface="Segoe UI" pitchFamily="34" charset="0"/>
              <a:cs typeface="Segoe UI" pitchFamily="34" charset="0"/>
            </a:endParaRPr>
          </a:p>
        </p:txBody>
      </p:sp>
      <p:cxnSp>
        <p:nvCxnSpPr>
          <p:cNvPr id="46" name="Straight Arrow Connector 45"/>
          <p:cNvCxnSpPr>
            <a:stCxn id="9" idx="0"/>
            <a:endCxn id="51" idx="3"/>
          </p:cNvCxnSpPr>
          <p:nvPr/>
        </p:nvCxnSpPr>
        <p:spPr>
          <a:xfrm flipV="1">
            <a:off x="2754077" y="3042901"/>
            <a:ext cx="5466408" cy="1199361"/>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a:stCxn id="22" idx="0"/>
            <a:endCxn id="51" idx="3"/>
          </p:cNvCxnSpPr>
          <p:nvPr/>
        </p:nvCxnSpPr>
        <p:spPr>
          <a:xfrm flipV="1">
            <a:off x="5950365" y="3042900"/>
            <a:ext cx="2270119" cy="1187665"/>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stCxn id="33" idx="0"/>
            <a:endCxn id="51" idx="3"/>
          </p:cNvCxnSpPr>
          <p:nvPr/>
        </p:nvCxnSpPr>
        <p:spPr>
          <a:xfrm flipH="1" flipV="1">
            <a:off x="8220485" y="3042901"/>
            <a:ext cx="857127" cy="1186360"/>
          </a:xfrm>
          <a:prstGeom prst="straightConnector1">
            <a:avLst/>
          </a:prstGeom>
          <a:ln w="57150">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1" name="Can 50"/>
          <p:cNvSpPr/>
          <p:nvPr/>
        </p:nvSpPr>
        <p:spPr bwMode="auto">
          <a:xfrm>
            <a:off x="7024899" y="876453"/>
            <a:ext cx="2391171" cy="2166447"/>
          </a:xfrm>
          <a:prstGeom prst="can">
            <a:avLst/>
          </a:prstGeom>
          <a:solidFill>
            <a:srgbClr val="FF8051"/>
          </a:solidFill>
          <a:ln>
            <a:solidFill>
              <a:schemeClr val="bg1">
                <a:lumMod val="50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a:r>
              <a:rPr lang="en-US" sz="2800" dirty="0">
                <a:solidFill>
                  <a:sysClr val="windowText" lastClr="000000">
                    <a:alpha val="98824"/>
                  </a:sysClr>
                </a:solidFill>
                <a:ea typeface="Segoe UI" pitchFamily="34" charset="0"/>
                <a:cs typeface="Segoe UI" pitchFamily="34" charset="0"/>
              </a:rPr>
              <a:t>Azure Files</a:t>
            </a:r>
          </a:p>
        </p:txBody>
      </p:sp>
      <p:cxnSp>
        <p:nvCxnSpPr>
          <p:cNvPr id="61" name="Straight Connector 60"/>
          <p:cNvCxnSpPr/>
          <p:nvPr/>
        </p:nvCxnSpPr>
        <p:spPr>
          <a:xfrm>
            <a:off x="450206" y="1194126"/>
            <a:ext cx="546025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730320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fade">
                                      <p:cBhvr>
                                        <p:cTn id="17" dur="1000"/>
                                        <p:tgtEl>
                                          <p:spTgt spid="32"/>
                                        </p:tgtEl>
                                      </p:cBhvr>
                                    </p:animEffect>
                                    <p:anim calcmode="lin" valueType="num">
                                      <p:cBhvr>
                                        <p:cTn id="18" dur="1000" fill="hold"/>
                                        <p:tgtEl>
                                          <p:spTgt spid="32"/>
                                        </p:tgtEl>
                                        <p:attrNameLst>
                                          <p:attrName>ppt_x</p:attrName>
                                        </p:attrNameLst>
                                      </p:cBhvr>
                                      <p:tavLst>
                                        <p:tav tm="0">
                                          <p:val>
                                            <p:strVal val="#ppt_x"/>
                                          </p:val>
                                        </p:tav>
                                        <p:tav tm="100000">
                                          <p:val>
                                            <p:strVal val="#ppt_x"/>
                                          </p:val>
                                        </p:tav>
                                      </p:tavLst>
                                    </p:anim>
                                    <p:anim calcmode="lin" valueType="num">
                                      <p:cBhvr>
                                        <p:cTn id="19" dur="1000" fill="hold"/>
                                        <p:tgtEl>
                                          <p:spTgt spid="32"/>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fade">
                                      <p:cBhvr>
                                        <p:cTn id="27" dur="1000"/>
                                        <p:tgtEl>
                                          <p:spTgt spid="18"/>
                                        </p:tgtEl>
                                      </p:cBhvr>
                                    </p:animEffect>
                                    <p:anim calcmode="lin" valueType="num">
                                      <p:cBhvr>
                                        <p:cTn id="28" dur="1000" fill="hold"/>
                                        <p:tgtEl>
                                          <p:spTgt spid="18"/>
                                        </p:tgtEl>
                                        <p:attrNameLst>
                                          <p:attrName>ppt_x</p:attrName>
                                        </p:attrNameLst>
                                      </p:cBhvr>
                                      <p:tavLst>
                                        <p:tav tm="0">
                                          <p:val>
                                            <p:strVal val="#ppt_x"/>
                                          </p:val>
                                        </p:tav>
                                        <p:tav tm="100000">
                                          <p:val>
                                            <p:strVal val="#ppt_x"/>
                                          </p:val>
                                        </p:tav>
                                      </p:tavLst>
                                    </p:anim>
                                    <p:anim calcmode="lin" valueType="num">
                                      <p:cBhvr>
                                        <p:cTn id="29" dur="1000" fill="hold"/>
                                        <p:tgtEl>
                                          <p:spTgt spid="1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42"/>
                                        </p:tgtEl>
                                        <p:attrNameLst>
                                          <p:attrName>style.visibility</p:attrName>
                                        </p:attrNameLst>
                                      </p:cBhvr>
                                      <p:to>
                                        <p:strVal val="visible"/>
                                      </p:to>
                                    </p:set>
                                    <p:animEffect transition="in" filter="fade">
                                      <p:cBhvr>
                                        <p:cTn id="32" dur="1000"/>
                                        <p:tgtEl>
                                          <p:spTgt spid="42"/>
                                        </p:tgtEl>
                                      </p:cBhvr>
                                    </p:animEffect>
                                    <p:anim calcmode="lin" valueType="num">
                                      <p:cBhvr>
                                        <p:cTn id="33" dur="1000" fill="hold"/>
                                        <p:tgtEl>
                                          <p:spTgt spid="42"/>
                                        </p:tgtEl>
                                        <p:attrNameLst>
                                          <p:attrName>ppt_x</p:attrName>
                                        </p:attrNameLst>
                                      </p:cBhvr>
                                      <p:tavLst>
                                        <p:tav tm="0">
                                          <p:val>
                                            <p:strVal val="#ppt_x"/>
                                          </p:val>
                                        </p:tav>
                                        <p:tav tm="100000">
                                          <p:val>
                                            <p:strVal val="#ppt_x"/>
                                          </p:val>
                                        </p:tav>
                                      </p:tavLst>
                                    </p:anim>
                                    <p:anim calcmode="lin" valueType="num">
                                      <p:cBhvr>
                                        <p:cTn id="34" dur="1000" fill="hold"/>
                                        <p:tgtEl>
                                          <p:spTgt spid="42"/>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22" presetClass="entr" presetSubtype="8"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Effect transition="in" filter="wipe(left)">
                                      <p:cBhvr>
                                        <p:cTn id="38" dur="500"/>
                                        <p:tgtEl>
                                          <p:spTgt spid="61"/>
                                        </p:tgtEl>
                                      </p:cBhvr>
                                    </p:animEffect>
                                  </p:childTnLst>
                                </p:cTn>
                              </p:par>
                            </p:childTnLst>
                          </p:cTn>
                        </p:par>
                        <p:par>
                          <p:cTn id="39" fill="hold">
                            <p:stCondLst>
                              <p:cond delay="1500"/>
                            </p:stCondLst>
                            <p:childTnLst>
                              <p:par>
                                <p:cTn id="40" presetID="22" presetClass="entr" presetSubtype="4" fill="hold" nodeType="after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wipe(down)">
                                      <p:cBhvr>
                                        <p:cTn id="42" dur="500"/>
                                        <p:tgtEl>
                                          <p:spTgt spid="46"/>
                                        </p:tgtEl>
                                      </p:cBhvr>
                                    </p:animEffect>
                                  </p:childTnLst>
                                </p:cTn>
                              </p:par>
                              <p:par>
                                <p:cTn id="43" presetID="22" presetClass="entr" presetSubtype="4"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Effect transition="in" filter="wipe(down)">
                                      <p:cBhvr>
                                        <p:cTn id="45" dur="500"/>
                                        <p:tgtEl>
                                          <p:spTgt spid="47"/>
                                        </p:tgtEl>
                                      </p:cBhvr>
                                    </p:animEffect>
                                  </p:childTnLst>
                                </p:cTn>
                              </p:par>
                              <p:par>
                                <p:cTn id="46" presetID="22" presetClass="entr" presetSubtype="4" fill="hold" nodeType="with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wipe(down)">
                                      <p:cBhvr>
                                        <p:cTn id="48" dur="500"/>
                                        <p:tgtEl>
                                          <p:spTgt spid="5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51"/>
                                        </p:tgtEl>
                                        <p:attrNameLst>
                                          <p:attrName>style.visibility</p:attrName>
                                        </p:attrNameLst>
                                      </p:cBhvr>
                                      <p:to>
                                        <p:strVal val="visible"/>
                                      </p:to>
                                    </p:set>
                                    <p:animEffect transition="in" filter="fade">
                                      <p:cBhvr>
                                        <p:cTn id="51"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1" grpId="0"/>
      <p:bldP spid="42" grpId="0"/>
      <p:bldP spid="5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6-Point Star 15"/>
          <p:cNvSpPr/>
          <p:nvPr/>
        </p:nvSpPr>
        <p:spPr bwMode="auto">
          <a:xfrm>
            <a:off x="-476850" y="665417"/>
            <a:ext cx="5900626" cy="5900626"/>
          </a:xfrm>
          <a:prstGeom prst="star16">
            <a:avLst>
              <a:gd name="adj" fmla="val 35361"/>
            </a:avLst>
          </a:prstGeom>
          <a:solidFill>
            <a:srgbClr val="FDFDFD">
              <a:alpha val="5098"/>
            </a:srgbClr>
          </a:solidFill>
          <a:ln>
            <a:solidFill>
              <a:schemeClr val="bg1">
                <a:lumMod val="50000"/>
              </a:schemeClr>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4975628" y="919057"/>
            <a:ext cx="6622861" cy="2091361"/>
          </a:xfrm>
        </p:spPr>
        <p:txBody>
          <a:bodyPr/>
          <a:lstStyle/>
          <a:p>
            <a:r>
              <a:rPr lang="en-US" sz="7056" dirty="0"/>
              <a:t>Premium storage</a:t>
            </a:r>
          </a:p>
        </p:txBody>
      </p:sp>
      <p:sp>
        <p:nvSpPr>
          <p:cNvPr id="10" name="Content Placeholder 2"/>
          <p:cNvSpPr txBox="1">
            <a:spLocks/>
          </p:cNvSpPr>
          <p:nvPr/>
        </p:nvSpPr>
        <p:spPr>
          <a:xfrm>
            <a:off x="5899794" y="2600007"/>
            <a:ext cx="6022967" cy="4616387"/>
          </a:xfrm>
          <a:prstGeom prst="rect">
            <a:avLst/>
          </a:prstGeom>
          <a:noFill/>
        </p:spPr>
        <p:txBody>
          <a:bodyPr vert="horz" wrap="square" lIns="143407" tIns="89630" rIns="143407" bIns="8963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Up to </a:t>
            </a:r>
            <a:r>
              <a:rPr lang="en-US" sz="2745" b="1" u="sng" dirty="0">
                <a:solidFill>
                  <a:srgbClr val="FFFFFF"/>
                </a:solidFill>
                <a:latin typeface="Segoe UI"/>
              </a:rPr>
              <a:t>32 TB</a:t>
            </a:r>
            <a:r>
              <a:rPr lang="en-US" sz="2745" dirty="0">
                <a:solidFill>
                  <a:srgbClr val="FFFFFF"/>
                </a:solidFill>
                <a:latin typeface="Segoe UI"/>
              </a:rPr>
              <a:t> of storage per VM</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64,000 IOPS per VM</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50,000 IOPS per disk</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~5 </a:t>
            </a:r>
            <a:r>
              <a:rPr lang="en-US" sz="2745" dirty="0" err="1">
                <a:solidFill>
                  <a:srgbClr val="FFFFFF"/>
                </a:solidFill>
                <a:latin typeface="Segoe UI"/>
              </a:rPr>
              <a:t>ms</a:t>
            </a:r>
            <a:r>
              <a:rPr lang="en-US" sz="2745" dirty="0">
                <a:solidFill>
                  <a:srgbClr val="FFFFFF"/>
                </a:solidFill>
                <a:latin typeface="Segoe UI"/>
              </a:rPr>
              <a:t> read/write (no cache)</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less than 1ms read latency (cache)</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Great for data warehousing solutions</a:t>
            </a:r>
          </a:p>
          <a:p>
            <a:pPr marL="0" indent="0">
              <a:lnSpc>
                <a:spcPct val="100000"/>
              </a:lnSpc>
              <a:spcBef>
                <a:spcPts val="1175"/>
              </a:spcBef>
              <a:buClr>
                <a:srgbClr val="505050"/>
              </a:buClr>
              <a:buFont typeface="Wingdings" panose="05000000000000000000" pitchFamily="2" charset="2"/>
              <a:buNone/>
            </a:pPr>
            <a:endParaRPr lang="en-US" sz="2745" dirty="0">
              <a:solidFill>
                <a:srgbClr val="FFFFFF"/>
              </a:solidFill>
              <a:latin typeface="Segoe UI"/>
            </a:endParaRPr>
          </a:p>
          <a:p>
            <a:pPr marL="0" indent="0">
              <a:lnSpc>
                <a:spcPct val="100000"/>
              </a:lnSpc>
              <a:spcBef>
                <a:spcPts val="1175"/>
              </a:spcBef>
              <a:buClr>
                <a:srgbClr val="505050"/>
              </a:buClr>
              <a:buFont typeface="Wingdings" panose="05000000000000000000" pitchFamily="2" charset="2"/>
              <a:buNone/>
            </a:pPr>
            <a:endParaRPr lang="en-US" sz="2745" dirty="0">
              <a:solidFill>
                <a:srgbClr val="FFFFFF"/>
              </a:solidFill>
              <a:latin typeface="Segoe UI"/>
            </a:endParaRPr>
          </a:p>
        </p:txBody>
      </p:sp>
      <p:pic>
        <p:nvPicPr>
          <p:cNvPr id="12" name="Picture 11"/>
          <p:cNvPicPr>
            <a:picLocks noChangeAspect="1"/>
          </p:cNvPicPr>
          <p:nvPr/>
        </p:nvPicPr>
        <p:blipFill>
          <a:blip r:embed="rId3"/>
          <a:stretch>
            <a:fillRect/>
          </a:stretch>
        </p:blipFill>
        <p:spPr>
          <a:xfrm>
            <a:off x="2991325" y="4844637"/>
            <a:ext cx="1486069" cy="1490365"/>
          </a:xfrm>
          <a:prstGeom prst="rect">
            <a:avLst/>
          </a:prstGeom>
        </p:spPr>
      </p:pic>
      <p:pic>
        <p:nvPicPr>
          <p:cNvPr id="15" name="Picture 14"/>
          <p:cNvPicPr>
            <a:picLocks noChangeAspect="1"/>
          </p:cNvPicPr>
          <p:nvPr/>
        </p:nvPicPr>
        <p:blipFill>
          <a:blip r:embed="rId3"/>
          <a:stretch>
            <a:fillRect/>
          </a:stretch>
        </p:blipFill>
        <p:spPr>
          <a:xfrm>
            <a:off x="2212043" y="451098"/>
            <a:ext cx="1974454" cy="1980161"/>
          </a:xfrm>
          <a:prstGeom prst="rect">
            <a:avLst/>
          </a:prstGeom>
        </p:spPr>
      </p:pic>
      <p:grpSp>
        <p:nvGrpSpPr>
          <p:cNvPr id="25" name="Group 24"/>
          <p:cNvGrpSpPr/>
          <p:nvPr/>
        </p:nvGrpSpPr>
        <p:grpSpPr>
          <a:xfrm>
            <a:off x="623077" y="1700459"/>
            <a:ext cx="3817396" cy="3826919"/>
            <a:chOff x="622300" y="1700213"/>
            <a:chExt cx="3817938" cy="3827462"/>
          </a:xfrm>
        </p:grpSpPr>
        <p:sp>
          <p:nvSpPr>
            <p:cNvPr id="5" name="AutoShape 3"/>
            <p:cNvSpPr>
              <a:spLocks noChangeAspect="1" noChangeArrowheads="1" noTextEdit="1"/>
            </p:cNvSpPr>
            <p:nvPr/>
          </p:nvSpPr>
          <p:spPr bwMode="auto">
            <a:xfrm>
              <a:off x="625475" y="1700213"/>
              <a:ext cx="3814763" cy="3827462"/>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6" name="Freeform 5"/>
            <p:cNvSpPr>
              <a:spLocks noEditPoints="1"/>
            </p:cNvSpPr>
            <p:nvPr/>
          </p:nvSpPr>
          <p:spPr bwMode="auto">
            <a:xfrm>
              <a:off x="622300" y="1703388"/>
              <a:ext cx="3817938" cy="3824287"/>
            </a:xfrm>
            <a:custGeom>
              <a:avLst/>
              <a:gdLst>
                <a:gd name="T0" fmla="*/ 1036 w 1036"/>
                <a:gd name="T1" fmla="*/ 519 h 1037"/>
                <a:gd name="T2" fmla="*/ 518 w 1036"/>
                <a:gd name="T3" fmla="*/ 1037 h 1037"/>
                <a:gd name="T4" fmla="*/ 0 w 1036"/>
                <a:gd name="T5" fmla="*/ 519 h 1037"/>
                <a:gd name="T6" fmla="*/ 518 w 1036"/>
                <a:gd name="T7" fmla="*/ 0 h 1037"/>
                <a:gd name="T8" fmla="*/ 1036 w 1036"/>
                <a:gd name="T9" fmla="*/ 519 h 1037"/>
                <a:gd name="T10" fmla="*/ 518 w 1036"/>
                <a:gd name="T11" fmla="*/ 473 h 1037"/>
                <a:gd name="T12" fmla="*/ 472 w 1036"/>
                <a:gd name="T13" fmla="*/ 519 h 1037"/>
                <a:gd name="T14" fmla="*/ 518 w 1036"/>
                <a:gd name="T15" fmla="*/ 564 h 1037"/>
                <a:gd name="T16" fmla="*/ 564 w 1036"/>
                <a:gd name="T17" fmla="*/ 519 h 1037"/>
                <a:gd name="T18" fmla="*/ 518 w 1036"/>
                <a:gd name="T19" fmla="*/ 473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6" h="1037">
                  <a:moveTo>
                    <a:pt x="1036" y="519"/>
                  </a:moveTo>
                  <a:cubicBezTo>
                    <a:pt x="1036" y="805"/>
                    <a:pt x="804" y="1037"/>
                    <a:pt x="518" y="1037"/>
                  </a:cubicBezTo>
                  <a:cubicBezTo>
                    <a:pt x="232" y="1037"/>
                    <a:pt x="0" y="805"/>
                    <a:pt x="0" y="519"/>
                  </a:cubicBezTo>
                  <a:cubicBezTo>
                    <a:pt x="0" y="232"/>
                    <a:pt x="232" y="0"/>
                    <a:pt x="518" y="0"/>
                  </a:cubicBezTo>
                  <a:cubicBezTo>
                    <a:pt x="804" y="0"/>
                    <a:pt x="1036" y="232"/>
                    <a:pt x="1036" y="519"/>
                  </a:cubicBezTo>
                  <a:moveTo>
                    <a:pt x="518" y="473"/>
                  </a:moveTo>
                  <a:cubicBezTo>
                    <a:pt x="493" y="473"/>
                    <a:pt x="472" y="493"/>
                    <a:pt x="472" y="519"/>
                  </a:cubicBezTo>
                  <a:cubicBezTo>
                    <a:pt x="472" y="544"/>
                    <a:pt x="493" y="564"/>
                    <a:pt x="518" y="564"/>
                  </a:cubicBezTo>
                  <a:cubicBezTo>
                    <a:pt x="543" y="564"/>
                    <a:pt x="564" y="544"/>
                    <a:pt x="564" y="519"/>
                  </a:cubicBezTo>
                  <a:cubicBezTo>
                    <a:pt x="564" y="493"/>
                    <a:pt x="543" y="473"/>
                    <a:pt x="518" y="473"/>
                  </a:cubicBezTo>
                </a:path>
              </a:pathLst>
            </a:custGeom>
            <a:solidFill>
              <a:schemeClr val="accent1"/>
            </a:solidFill>
            <a:ln>
              <a:no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7" name="Freeform 6"/>
            <p:cNvSpPr>
              <a:spLocks noEditPoints="1"/>
            </p:cNvSpPr>
            <p:nvPr/>
          </p:nvSpPr>
          <p:spPr bwMode="auto">
            <a:xfrm>
              <a:off x="2530475" y="3617913"/>
              <a:ext cx="169863" cy="165100"/>
            </a:xfrm>
            <a:custGeom>
              <a:avLst/>
              <a:gdLst>
                <a:gd name="T0" fmla="*/ 0 w 46"/>
                <a:gd name="T1" fmla="*/ 45 h 45"/>
                <a:gd name="T2" fmla="*/ 0 w 46"/>
                <a:gd name="T3" fmla="*/ 45 h 45"/>
                <a:gd name="T4" fmla="*/ 0 w 46"/>
                <a:gd name="T5" fmla="*/ 45 h 45"/>
                <a:gd name="T6" fmla="*/ 1 w 46"/>
                <a:gd name="T7" fmla="*/ 45 h 45"/>
                <a:gd name="T8" fmla="*/ 1 w 46"/>
                <a:gd name="T9" fmla="*/ 45 h 45"/>
                <a:gd name="T10" fmla="*/ 1 w 46"/>
                <a:gd name="T11" fmla="*/ 45 h 45"/>
                <a:gd name="T12" fmla="*/ 1 w 46"/>
                <a:gd name="T13" fmla="*/ 45 h 45"/>
                <a:gd name="T14" fmla="*/ 1 w 46"/>
                <a:gd name="T15" fmla="*/ 45 h 45"/>
                <a:gd name="T16" fmla="*/ 1 w 46"/>
                <a:gd name="T17" fmla="*/ 45 h 45"/>
                <a:gd name="T18" fmla="*/ 1 w 46"/>
                <a:gd name="T19" fmla="*/ 45 h 45"/>
                <a:gd name="T20" fmla="*/ 1 w 46"/>
                <a:gd name="T21" fmla="*/ 45 h 45"/>
                <a:gd name="T22" fmla="*/ 1 w 46"/>
                <a:gd name="T23" fmla="*/ 45 h 45"/>
                <a:gd name="T24" fmla="*/ 1 w 46"/>
                <a:gd name="T25" fmla="*/ 45 h 45"/>
                <a:gd name="T26" fmla="*/ 1 w 46"/>
                <a:gd name="T27" fmla="*/ 45 h 45"/>
                <a:gd name="T28" fmla="*/ 1 w 46"/>
                <a:gd name="T29" fmla="*/ 45 h 45"/>
                <a:gd name="T30" fmla="*/ 1 w 46"/>
                <a:gd name="T31" fmla="*/ 45 h 45"/>
                <a:gd name="T32" fmla="*/ 1 w 46"/>
                <a:gd name="T33" fmla="*/ 45 h 45"/>
                <a:gd name="T34" fmla="*/ 1 w 46"/>
                <a:gd name="T35" fmla="*/ 45 h 45"/>
                <a:gd name="T36" fmla="*/ 46 w 46"/>
                <a:gd name="T37" fmla="*/ 0 h 45"/>
                <a:gd name="T38" fmla="*/ 46 w 46"/>
                <a:gd name="T39" fmla="*/ 0 h 45"/>
                <a:gd name="T40" fmla="*/ 46 w 46"/>
                <a:gd name="T41" fmla="*/ 0 h 45"/>
                <a:gd name="T42" fmla="*/ 46 w 46"/>
                <a:gd name="T43" fmla="*/ 0 h 45"/>
                <a:gd name="T44" fmla="*/ 46 w 46"/>
                <a:gd name="T45" fmla="*/ 0 h 45"/>
                <a:gd name="T46" fmla="*/ 46 w 46"/>
                <a:gd name="T4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6" h="45">
                  <a:moveTo>
                    <a:pt x="0" y="45"/>
                  </a:moveTo>
                  <a:cubicBezTo>
                    <a:pt x="0" y="45"/>
                    <a:pt x="0" y="45"/>
                    <a:pt x="0" y="45"/>
                  </a:cubicBezTo>
                  <a:cubicBezTo>
                    <a:pt x="0" y="45"/>
                    <a:pt x="0" y="45"/>
                    <a:pt x="0"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1" y="45"/>
                  </a:moveTo>
                  <a:cubicBezTo>
                    <a:pt x="1" y="45"/>
                    <a:pt x="1" y="45"/>
                    <a:pt x="1" y="45"/>
                  </a:cubicBezTo>
                  <a:cubicBezTo>
                    <a:pt x="1" y="45"/>
                    <a:pt x="1" y="45"/>
                    <a:pt x="1" y="45"/>
                  </a:cubicBezTo>
                  <a:moveTo>
                    <a:pt x="46" y="0"/>
                  </a:moveTo>
                  <a:cubicBezTo>
                    <a:pt x="46" y="0"/>
                    <a:pt x="46" y="0"/>
                    <a:pt x="46" y="0"/>
                  </a:cubicBezTo>
                  <a:cubicBezTo>
                    <a:pt x="46" y="0"/>
                    <a:pt x="46" y="0"/>
                    <a:pt x="46" y="0"/>
                  </a:cubicBezTo>
                  <a:moveTo>
                    <a:pt x="46" y="0"/>
                  </a:moveTo>
                  <a:cubicBezTo>
                    <a:pt x="46" y="0"/>
                    <a:pt x="46" y="0"/>
                    <a:pt x="46" y="0"/>
                  </a:cubicBezTo>
                  <a:cubicBezTo>
                    <a:pt x="46" y="0"/>
                    <a:pt x="46" y="0"/>
                    <a:pt x="46" y="0"/>
                  </a:cubicBezTo>
                </a:path>
              </a:pathLst>
            </a:custGeom>
            <a:solidFill>
              <a:srgbClr val="F99E34"/>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8" name="Freeform 7"/>
            <p:cNvSpPr>
              <a:spLocks/>
            </p:cNvSpPr>
            <p:nvPr/>
          </p:nvSpPr>
          <p:spPr bwMode="auto">
            <a:xfrm>
              <a:off x="622300" y="1703388"/>
              <a:ext cx="3817938" cy="3824287"/>
            </a:xfrm>
            <a:custGeom>
              <a:avLst/>
              <a:gdLst>
                <a:gd name="T0" fmla="*/ 292 w 1036"/>
                <a:gd name="T1" fmla="*/ 519 h 1037"/>
                <a:gd name="T2" fmla="*/ 518 w 1036"/>
                <a:gd name="T3" fmla="*/ 293 h 1037"/>
                <a:gd name="T4" fmla="*/ 744 w 1036"/>
                <a:gd name="T5" fmla="*/ 519 h 1037"/>
                <a:gd name="T6" fmla="*/ 721 w 1036"/>
                <a:gd name="T7" fmla="*/ 619 h 1037"/>
                <a:gd name="T8" fmla="*/ 980 w 1036"/>
                <a:gd name="T9" fmla="*/ 754 h 1037"/>
                <a:gd name="T10" fmla="*/ 1036 w 1036"/>
                <a:gd name="T11" fmla="*/ 519 h 1037"/>
                <a:gd name="T12" fmla="*/ 518 w 1036"/>
                <a:gd name="T13" fmla="*/ 0 h 1037"/>
                <a:gd name="T14" fmla="*/ 0 w 1036"/>
                <a:gd name="T15" fmla="*/ 519 h 1037"/>
                <a:gd name="T16" fmla="*/ 518 w 1036"/>
                <a:gd name="T17" fmla="*/ 1037 h 1037"/>
                <a:gd name="T18" fmla="*/ 518 w 1036"/>
                <a:gd name="T19" fmla="*/ 744 h 1037"/>
                <a:gd name="T20" fmla="*/ 292 w 1036"/>
                <a:gd name="T21" fmla="*/ 519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36" h="1037">
                  <a:moveTo>
                    <a:pt x="292" y="519"/>
                  </a:moveTo>
                  <a:cubicBezTo>
                    <a:pt x="292" y="394"/>
                    <a:pt x="393" y="293"/>
                    <a:pt x="518" y="293"/>
                  </a:cubicBezTo>
                  <a:cubicBezTo>
                    <a:pt x="643" y="293"/>
                    <a:pt x="744" y="394"/>
                    <a:pt x="744" y="519"/>
                  </a:cubicBezTo>
                  <a:cubicBezTo>
                    <a:pt x="744" y="555"/>
                    <a:pt x="735" y="589"/>
                    <a:pt x="721" y="619"/>
                  </a:cubicBezTo>
                  <a:cubicBezTo>
                    <a:pt x="980" y="754"/>
                    <a:pt x="980" y="754"/>
                    <a:pt x="980" y="754"/>
                  </a:cubicBezTo>
                  <a:cubicBezTo>
                    <a:pt x="1016" y="683"/>
                    <a:pt x="1036" y="603"/>
                    <a:pt x="1036" y="519"/>
                  </a:cubicBezTo>
                  <a:cubicBezTo>
                    <a:pt x="1036" y="232"/>
                    <a:pt x="804" y="0"/>
                    <a:pt x="518" y="0"/>
                  </a:cubicBezTo>
                  <a:cubicBezTo>
                    <a:pt x="232" y="0"/>
                    <a:pt x="0" y="232"/>
                    <a:pt x="0" y="519"/>
                  </a:cubicBezTo>
                  <a:cubicBezTo>
                    <a:pt x="0" y="805"/>
                    <a:pt x="232" y="1037"/>
                    <a:pt x="518" y="1037"/>
                  </a:cubicBezTo>
                  <a:cubicBezTo>
                    <a:pt x="518" y="744"/>
                    <a:pt x="518" y="744"/>
                    <a:pt x="518" y="744"/>
                  </a:cubicBezTo>
                  <a:cubicBezTo>
                    <a:pt x="393" y="744"/>
                    <a:pt x="292" y="643"/>
                    <a:pt x="292" y="519"/>
                  </a:cubicBezTo>
                </a:path>
              </a:pathLst>
            </a:custGeom>
            <a:solidFill>
              <a:schemeClr val="accent1"/>
            </a:solidFill>
            <a:ln>
              <a:solidFill>
                <a:srgbClr val="003C6C"/>
              </a:solid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9" name="Freeform 8"/>
            <p:cNvSpPr>
              <a:spLocks/>
            </p:cNvSpPr>
            <p:nvPr/>
          </p:nvSpPr>
          <p:spPr bwMode="auto">
            <a:xfrm>
              <a:off x="1698625" y="2784475"/>
              <a:ext cx="1665288" cy="1662112"/>
            </a:xfrm>
            <a:custGeom>
              <a:avLst/>
              <a:gdLst>
                <a:gd name="T0" fmla="*/ 226 w 452"/>
                <a:gd name="T1" fmla="*/ 0 h 451"/>
                <a:gd name="T2" fmla="*/ 0 w 452"/>
                <a:gd name="T3" fmla="*/ 226 h 451"/>
                <a:gd name="T4" fmla="*/ 226 w 452"/>
                <a:gd name="T5" fmla="*/ 451 h 451"/>
                <a:gd name="T6" fmla="*/ 226 w 452"/>
                <a:gd name="T7" fmla="*/ 271 h 451"/>
                <a:gd name="T8" fmla="*/ 180 w 452"/>
                <a:gd name="T9" fmla="*/ 226 h 451"/>
                <a:gd name="T10" fmla="*/ 226 w 452"/>
                <a:gd name="T11" fmla="*/ 180 h 451"/>
                <a:gd name="T12" fmla="*/ 272 w 452"/>
                <a:gd name="T13" fmla="*/ 226 h 451"/>
                <a:gd name="T14" fmla="*/ 269 w 452"/>
                <a:gd name="T15" fmla="*/ 242 h 451"/>
                <a:gd name="T16" fmla="*/ 429 w 452"/>
                <a:gd name="T17" fmla="*/ 326 h 451"/>
                <a:gd name="T18" fmla="*/ 452 w 452"/>
                <a:gd name="T19" fmla="*/ 226 h 451"/>
                <a:gd name="T20" fmla="*/ 226 w 452"/>
                <a:gd name="T21"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52" h="451">
                  <a:moveTo>
                    <a:pt x="226" y="0"/>
                  </a:moveTo>
                  <a:cubicBezTo>
                    <a:pt x="101" y="0"/>
                    <a:pt x="0" y="101"/>
                    <a:pt x="0" y="226"/>
                  </a:cubicBezTo>
                  <a:cubicBezTo>
                    <a:pt x="0" y="350"/>
                    <a:pt x="101" y="451"/>
                    <a:pt x="226" y="451"/>
                  </a:cubicBezTo>
                  <a:cubicBezTo>
                    <a:pt x="226" y="271"/>
                    <a:pt x="226" y="271"/>
                    <a:pt x="226" y="271"/>
                  </a:cubicBezTo>
                  <a:cubicBezTo>
                    <a:pt x="201" y="271"/>
                    <a:pt x="180" y="251"/>
                    <a:pt x="180" y="226"/>
                  </a:cubicBezTo>
                  <a:cubicBezTo>
                    <a:pt x="180" y="200"/>
                    <a:pt x="201" y="180"/>
                    <a:pt x="226" y="180"/>
                  </a:cubicBezTo>
                  <a:cubicBezTo>
                    <a:pt x="251" y="180"/>
                    <a:pt x="272" y="200"/>
                    <a:pt x="272" y="226"/>
                  </a:cubicBezTo>
                  <a:cubicBezTo>
                    <a:pt x="272" y="231"/>
                    <a:pt x="271" y="237"/>
                    <a:pt x="269" y="242"/>
                  </a:cubicBezTo>
                  <a:cubicBezTo>
                    <a:pt x="429" y="326"/>
                    <a:pt x="429" y="326"/>
                    <a:pt x="429" y="326"/>
                  </a:cubicBezTo>
                  <a:cubicBezTo>
                    <a:pt x="443" y="296"/>
                    <a:pt x="452" y="262"/>
                    <a:pt x="452" y="226"/>
                  </a:cubicBezTo>
                  <a:cubicBezTo>
                    <a:pt x="452" y="101"/>
                    <a:pt x="351" y="0"/>
                    <a:pt x="226" y="0"/>
                  </a:cubicBezTo>
                </a:path>
              </a:pathLst>
            </a:custGeom>
            <a:solidFill>
              <a:srgbClr val="007FDE"/>
            </a:solidFill>
            <a:ln>
              <a:no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11" name="Freeform 9"/>
            <p:cNvSpPr>
              <a:spLocks/>
            </p:cNvSpPr>
            <p:nvPr/>
          </p:nvSpPr>
          <p:spPr bwMode="auto">
            <a:xfrm>
              <a:off x="1698625" y="2784475"/>
              <a:ext cx="1665288" cy="1662112"/>
            </a:xfrm>
            <a:custGeom>
              <a:avLst/>
              <a:gdLst>
                <a:gd name="T0" fmla="*/ 226 w 452"/>
                <a:gd name="T1" fmla="*/ 0 h 451"/>
                <a:gd name="T2" fmla="*/ 0 w 452"/>
                <a:gd name="T3" fmla="*/ 226 h 451"/>
                <a:gd name="T4" fmla="*/ 226 w 452"/>
                <a:gd name="T5" fmla="*/ 451 h 451"/>
                <a:gd name="T6" fmla="*/ 226 w 452"/>
                <a:gd name="T7" fmla="*/ 271 h 451"/>
                <a:gd name="T8" fmla="*/ 180 w 452"/>
                <a:gd name="T9" fmla="*/ 226 h 451"/>
                <a:gd name="T10" fmla="*/ 180 w 452"/>
                <a:gd name="T11" fmla="*/ 226 h 451"/>
                <a:gd name="T12" fmla="*/ 180 w 452"/>
                <a:gd name="T13" fmla="*/ 226 h 451"/>
                <a:gd name="T14" fmla="*/ 226 w 452"/>
                <a:gd name="T15" fmla="*/ 180 h 451"/>
                <a:gd name="T16" fmla="*/ 272 w 452"/>
                <a:gd name="T17" fmla="*/ 226 h 451"/>
                <a:gd name="T18" fmla="*/ 272 w 452"/>
                <a:gd name="T19" fmla="*/ 226 h 451"/>
                <a:gd name="T20" fmla="*/ 272 w 452"/>
                <a:gd name="T21" fmla="*/ 226 h 451"/>
                <a:gd name="T22" fmla="*/ 269 w 452"/>
                <a:gd name="T23" fmla="*/ 242 h 451"/>
                <a:gd name="T24" fmla="*/ 429 w 452"/>
                <a:gd name="T25" fmla="*/ 326 h 451"/>
                <a:gd name="T26" fmla="*/ 429 w 452"/>
                <a:gd name="T27" fmla="*/ 326 h 451"/>
                <a:gd name="T28" fmla="*/ 429 w 452"/>
                <a:gd name="T29" fmla="*/ 326 h 451"/>
                <a:gd name="T30" fmla="*/ 452 w 452"/>
                <a:gd name="T31" fmla="*/ 226 h 451"/>
                <a:gd name="T32" fmla="*/ 226 w 452"/>
                <a:gd name="T33" fmla="*/ 0 h 4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452" h="451">
                  <a:moveTo>
                    <a:pt x="226" y="0"/>
                  </a:moveTo>
                  <a:cubicBezTo>
                    <a:pt x="101" y="0"/>
                    <a:pt x="0" y="101"/>
                    <a:pt x="0" y="226"/>
                  </a:cubicBezTo>
                  <a:cubicBezTo>
                    <a:pt x="0" y="350"/>
                    <a:pt x="101" y="451"/>
                    <a:pt x="226" y="451"/>
                  </a:cubicBezTo>
                  <a:cubicBezTo>
                    <a:pt x="226" y="271"/>
                    <a:pt x="226" y="271"/>
                    <a:pt x="226" y="271"/>
                  </a:cubicBezTo>
                  <a:cubicBezTo>
                    <a:pt x="201" y="271"/>
                    <a:pt x="180" y="251"/>
                    <a:pt x="180" y="226"/>
                  </a:cubicBezTo>
                  <a:cubicBezTo>
                    <a:pt x="180" y="226"/>
                    <a:pt x="180" y="226"/>
                    <a:pt x="180" y="226"/>
                  </a:cubicBezTo>
                  <a:cubicBezTo>
                    <a:pt x="180" y="226"/>
                    <a:pt x="180" y="226"/>
                    <a:pt x="180" y="226"/>
                  </a:cubicBezTo>
                  <a:cubicBezTo>
                    <a:pt x="180" y="200"/>
                    <a:pt x="201" y="180"/>
                    <a:pt x="226" y="180"/>
                  </a:cubicBezTo>
                  <a:cubicBezTo>
                    <a:pt x="251" y="180"/>
                    <a:pt x="272" y="200"/>
                    <a:pt x="272" y="226"/>
                  </a:cubicBezTo>
                  <a:cubicBezTo>
                    <a:pt x="272" y="226"/>
                    <a:pt x="272" y="226"/>
                    <a:pt x="272" y="226"/>
                  </a:cubicBezTo>
                  <a:cubicBezTo>
                    <a:pt x="272" y="226"/>
                    <a:pt x="272" y="226"/>
                    <a:pt x="272" y="226"/>
                  </a:cubicBezTo>
                  <a:cubicBezTo>
                    <a:pt x="272" y="231"/>
                    <a:pt x="271" y="237"/>
                    <a:pt x="269" y="242"/>
                  </a:cubicBezTo>
                  <a:cubicBezTo>
                    <a:pt x="429" y="326"/>
                    <a:pt x="429" y="326"/>
                    <a:pt x="429" y="326"/>
                  </a:cubicBezTo>
                  <a:cubicBezTo>
                    <a:pt x="429" y="326"/>
                    <a:pt x="429" y="326"/>
                    <a:pt x="429" y="326"/>
                  </a:cubicBezTo>
                  <a:cubicBezTo>
                    <a:pt x="429" y="326"/>
                    <a:pt x="429" y="326"/>
                    <a:pt x="429" y="326"/>
                  </a:cubicBezTo>
                  <a:cubicBezTo>
                    <a:pt x="443" y="296"/>
                    <a:pt x="452" y="262"/>
                    <a:pt x="452" y="226"/>
                  </a:cubicBezTo>
                  <a:cubicBezTo>
                    <a:pt x="452" y="101"/>
                    <a:pt x="351" y="0"/>
                    <a:pt x="226" y="0"/>
                  </a:cubicBezTo>
                </a:path>
              </a:pathLst>
            </a:custGeom>
            <a:solidFill>
              <a:srgbClr val="007FDE"/>
            </a:solidFill>
            <a:ln>
              <a:no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14" name="Freeform 10"/>
            <p:cNvSpPr>
              <a:spLocks noEditPoints="1"/>
            </p:cNvSpPr>
            <p:nvPr/>
          </p:nvSpPr>
          <p:spPr bwMode="auto">
            <a:xfrm>
              <a:off x="2530475" y="5513388"/>
              <a:ext cx="236538" cy="14287"/>
            </a:xfrm>
            <a:custGeom>
              <a:avLst/>
              <a:gdLst>
                <a:gd name="T0" fmla="*/ 2 w 64"/>
                <a:gd name="T1" fmla="*/ 4 h 4"/>
                <a:gd name="T2" fmla="*/ 2 w 64"/>
                <a:gd name="T3" fmla="*/ 4 h 4"/>
                <a:gd name="T4" fmla="*/ 3 w 64"/>
                <a:gd name="T5" fmla="*/ 4 h 4"/>
                <a:gd name="T6" fmla="*/ 5 w 64"/>
                <a:gd name="T7" fmla="*/ 4 h 4"/>
                <a:gd name="T8" fmla="*/ 5 w 64"/>
                <a:gd name="T9" fmla="*/ 4 h 4"/>
                <a:gd name="T10" fmla="*/ 7 w 64"/>
                <a:gd name="T11" fmla="*/ 4 h 4"/>
                <a:gd name="T12" fmla="*/ 8 w 64"/>
                <a:gd name="T13" fmla="*/ 4 h 4"/>
                <a:gd name="T14" fmla="*/ 9 w 64"/>
                <a:gd name="T15" fmla="*/ 4 h 4"/>
                <a:gd name="T16" fmla="*/ 10 w 64"/>
                <a:gd name="T17" fmla="*/ 4 h 4"/>
                <a:gd name="T18" fmla="*/ 12 w 64"/>
                <a:gd name="T19" fmla="*/ 4 h 4"/>
                <a:gd name="T20" fmla="*/ 12 w 64"/>
                <a:gd name="T21" fmla="*/ 4 h 4"/>
                <a:gd name="T22" fmla="*/ 13 w 64"/>
                <a:gd name="T23" fmla="*/ 4 h 4"/>
                <a:gd name="T24" fmla="*/ 15 w 64"/>
                <a:gd name="T25" fmla="*/ 4 h 4"/>
                <a:gd name="T26" fmla="*/ 15 w 64"/>
                <a:gd name="T27" fmla="*/ 4 h 4"/>
                <a:gd name="T28" fmla="*/ 17 w 64"/>
                <a:gd name="T29" fmla="*/ 4 h 4"/>
                <a:gd name="T30" fmla="*/ 18 w 64"/>
                <a:gd name="T31" fmla="*/ 4 h 4"/>
                <a:gd name="T32" fmla="*/ 19 w 64"/>
                <a:gd name="T33" fmla="*/ 4 h 4"/>
                <a:gd name="T34" fmla="*/ 20 w 64"/>
                <a:gd name="T35" fmla="*/ 4 h 4"/>
                <a:gd name="T36" fmla="*/ 22 w 64"/>
                <a:gd name="T37" fmla="*/ 4 h 4"/>
                <a:gd name="T38" fmla="*/ 22 w 64"/>
                <a:gd name="T39" fmla="*/ 4 h 4"/>
                <a:gd name="T40" fmla="*/ 23 w 64"/>
                <a:gd name="T41" fmla="*/ 3 h 4"/>
                <a:gd name="T42" fmla="*/ 25 w 64"/>
                <a:gd name="T43" fmla="*/ 3 h 4"/>
                <a:gd name="T44" fmla="*/ 25 w 64"/>
                <a:gd name="T45" fmla="*/ 3 h 4"/>
                <a:gd name="T46" fmla="*/ 27 w 64"/>
                <a:gd name="T47" fmla="*/ 3 h 4"/>
                <a:gd name="T48" fmla="*/ 28 w 64"/>
                <a:gd name="T49" fmla="*/ 3 h 4"/>
                <a:gd name="T50" fmla="*/ 29 w 64"/>
                <a:gd name="T51" fmla="*/ 3 h 4"/>
                <a:gd name="T52" fmla="*/ 30 w 64"/>
                <a:gd name="T53" fmla="*/ 3 h 4"/>
                <a:gd name="T54" fmla="*/ 32 w 64"/>
                <a:gd name="T55" fmla="*/ 3 h 4"/>
                <a:gd name="T56" fmla="*/ 32 w 64"/>
                <a:gd name="T57" fmla="*/ 3 h 4"/>
                <a:gd name="T58" fmla="*/ 33 w 64"/>
                <a:gd name="T59" fmla="*/ 3 h 4"/>
                <a:gd name="T60" fmla="*/ 35 w 64"/>
                <a:gd name="T61" fmla="*/ 3 h 4"/>
                <a:gd name="T62" fmla="*/ 35 w 64"/>
                <a:gd name="T63" fmla="*/ 3 h 4"/>
                <a:gd name="T64" fmla="*/ 36 w 64"/>
                <a:gd name="T65" fmla="*/ 3 h 4"/>
                <a:gd name="T66" fmla="*/ 38 w 64"/>
                <a:gd name="T67" fmla="*/ 3 h 4"/>
                <a:gd name="T68" fmla="*/ 38 w 64"/>
                <a:gd name="T69" fmla="*/ 3 h 4"/>
                <a:gd name="T70" fmla="*/ 40 w 64"/>
                <a:gd name="T71" fmla="*/ 2 h 4"/>
                <a:gd name="T72" fmla="*/ 41 w 64"/>
                <a:gd name="T73" fmla="*/ 2 h 4"/>
                <a:gd name="T74" fmla="*/ 42 w 64"/>
                <a:gd name="T75" fmla="*/ 2 h 4"/>
                <a:gd name="T76" fmla="*/ 43 w 64"/>
                <a:gd name="T77" fmla="*/ 2 h 4"/>
                <a:gd name="T78" fmla="*/ 45 w 64"/>
                <a:gd name="T79" fmla="*/ 2 h 4"/>
                <a:gd name="T80" fmla="*/ 45 w 64"/>
                <a:gd name="T81" fmla="*/ 2 h 4"/>
                <a:gd name="T82" fmla="*/ 46 w 64"/>
                <a:gd name="T83" fmla="*/ 2 h 4"/>
                <a:gd name="T84" fmla="*/ 48 w 64"/>
                <a:gd name="T85" fmla="*/ 2 h 4"/>
                <a:gd name="T86" fmla="*/ 48 w 64"/>
                <a:gd name="T87" fmla="*/ 2 h 4"/>
                <a:gd name="T88" fmla="*/ 50 w 64"/>
                <a:gd name="T89" fmla="*/ 2 h 4"/>
                <a:gd name="T90" fmla="*/ 52 w 64"/>
                <a:gd name="T91" fmla="*/ 1 h 4"/>
                <a:gd name="T92" fmla="*/ 52 w 64"/>
                <a:gd name="T93" fmla="*/ 1 h 4"/>
                <a:gd name="T94" fmla="*/ 54 w 64"/>
                <a:gd name="T95" fmla="*/ 1 h 4"/>
                <a:gd name="T96" fmla="*/ 56 w 64"/>
                <a:gd name="T97" fmla="*/ 1 h 4"/>
                <a:gd name="T98" fmla="*/ 58 w 64"/>
                <a:gd name="T99" fmla="*/ 1 h 4"/>
                <a:gd name="T100" fmla="*/ 58 w 64"/>
                <a:gd name="T101" fmla="*/ 1 h 4"/>
                <a:gd name="T102" fmla="*/ 62 w 64"/>
                <a:gd name="T103" fmla="*/ 0 h 4"/>
                <a:gd name="T104" fmla="*/ 64 w 64"/>
                <a:gd name="T105" fmla="*/ 0 h 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4" h="4">
                  <a:moveTo>
                    <a:pt x="1" y="4"/>
                  </a:moveTo>
                  <a:cubicBezTo>
                    <a:pt x="1" y="4"/>
                    <a:pt x="0" y="4"/>
                    <a:pt x="0" y="4"/>
                  </a:cubicBezTo>
                  <a:cubicBezTo>
                    <a:pt x="0" y="4"/>
                    <a:pt x="1" y="4"/>
                    <a:pt x="1" y="4"/>
                  </a:cubicBezTo>
                  <a:moveTo>
                    <a:pt x="2" y="4"/>
                  </a:moveTo>
                  <a:cubicBezTo>
                    <a:pt x="1" y="4"/>
                    <a:pt x="1" y="4"/>
                    <a:pt x="1" y="4"/>
                  </a:cubicBezTo>
                  <a:cubicBezTo>
                    <a:pt x="1" y="4"/>
                    <a:pt x="1" y="4"/>
                    <a:pt x="2" y="4"/>
                  </a:cubicBezTo>
                  <a:moveTo>
                    <a:pt x="3" y="4"/>
                  </a:moveTo>
                  <a:cubicBezTo>
                    <a:pt x="2" y="4"/>
                    <a:pt x="2" y="4"/>
                    <a:pt x="2" y="4"/>
                  </a:cubicBezTo>
                  <a:cubicBezTo>
                    <a:pt x="2" y="4"/>
                    <a:pt x="2" y="4"/>
                    <a:pt x="3" y="4"/>
                  </a:cubicBezTo>
                  <a:moveTo>
                    <a:pt x="3" y="4"/>
                  </a:moveTo>
                  <a:cubicBezTo>
                    <a:pt x="3" y="4"/>
                    <a:pt x="3" y="4"/>
                    <a:pt x="3" y="4"/>
                  </a:cubicBezTo>
                  <a:cubicBezTo>
                    <a:pt x="3" y="4"/>
                    <a:pt x="3" y="4"/>
                    <a:pt x="3" y="4"/>
                  </a:cubicBezTo>
                  <a:moveTo>
                    <a:pt x="4" y="4"/>
                  </a:moveTo>
                  <a:cubicBezTo>
                    <a:pt x="4" y="4"/>
                    <a:pt x="4" y="4"/>
                    <a:pt x="3" y="4"/>
                  </a:cubicBezTo>
                  <a:cubicBezTo>
                    <a:pt x="4" y="4"/>
                    <a:pt x="4" y="4"/>
                    <a:pt x="4" y="4"/>
                  </a:cubicBezTo>
                  <a:moveTo>
                    <a:pt x="5" y="4"/>
                  </a:moveTo>
                  <a:cubicBezTo>
                    <a:pt x="5" y="4"/>
                    <a:pt x="5" y="4"/>
                    <a:pt x="4" y="4"/>
                  </a:cubicBezTo>
                  <a:cubicBezTo>
                    <a:pt x="5" y="4"/>
                    <a:pt x="5" y="4"/>
                    <a:pt x="5" y="4"/>
                  </a:cubicBezTo>
                  <a:moveTo>
                    <a:pt x="6" y="4"/>
                  </a:moveTo>
                  <a:cubicBezTo>
                    <a:pt x="6" y="4"/>
                    <a:pt x="5" y="4"/>
                    <a:pt x="5" y="4"/>
                  </a:cubicBezTo>
                  <a:cubicBezTo>
                    <a:pt x="5" y="4"/>
                    <a:pt x="6" y="4"/>
                    <a:pt x="6" y="4"/>
                  </a:cubicBezTo>
                  <a:moveTo>
                    <a:pt x="7" y="4"/>
                  </a:moveTo>
                  <a:cubicBezTo>
                    <a:pt x="6" y="4"/>
                    <a:pt x="6" y="4"/>
                    <a:pt x="6" y="4"/>
                  </a:cubicBezTo>
                  <a:cubicBezTo>
                    <a:pt x="6" y="4"/>
                    <a:pt x="6" y="4"/>
                    <a:pt x="7" y="4"/>
                  </a:cubicBezTo>
                  <a:moveTo>
                    <a:pt x="7" y="4"/>
                  </a:moveTo>
                  <a:cubicBezTo>
                    <a:pt x="7" y="4"/>
                    <a:pt x="7" y="4"/>
                    <a:pt x="7" y="4"/>
                  </a:cubicBezTo>
                  <a:cubicBezTo>
                    <a:pt x="7" y="4"/>
                    <a:pt x="7" y="4"/>
                    <a:pt x="7" y="4"/>
                  </a:cubicBezTo>
                  <a:moveTo>
                    <a:pt x="8" y="4"/>
                  </a:moveTo>
                  <a:cubicBezTo>
                    <a:pt x="8" y="4"/>
                    <a:pt x="8" y="4"/>
                    <a:pt x="8" y="4"/>
                  </a:cubicBezTo>
                  <a:cubicBezTo>
                    <a:pt x="8" y="4"/>
                    <a:pt x="8" y="4"/>
                    <a:pt x="8" y="4"/>
                  </a:cubicBezTo>
                  <a:moveTo>
                    <a:pt x="9" y="4"/>
                  </a:moveTo>
                  <a:cubicBezTo>
                    <a:pt x="9" y="4"/>
                    <a:pt x="9" y="4"/>
                    <a:pt x="9" y="4"/>
                  </a:cubicBezTo>
                  <a:cubicBezTo>
                    <a:pt x="9" y="4"/>
                    <a:pt x="9" y="4"/>
                    <a:pt x="9" y="4"/>
                  </a:cubicBezTo>
                  <a:moveTo>
                    <a:pt x="10" y="4"/>
                  </a:moveTo>
                  <a:cubicBezTo>
                    <a:pt x="10" y="4"/>
                    <a:pt x="10" y="4"/>
                    <a:pt x="9" y="4"/>
                  </a:cubicBezTo>
                  <a:cubicBezTo>
                    <a:pt x="10" y="4"/>
                    <a:pt x="10" y="4"/>
                    <a:pt x="10" y="4"/>
                  </a:cubicBezTo>
                  <a:moveTo>
                    <a:pt x="11" y="4"/>
                  </a:moveTo>
                  <a:cubicBezTo>
                    <a:pt x="11" y="4"/>
                    <a:pt x="10" y="4"/>
                    <a:pt x="10" y="4"/>
                  </a:cubicBezTo>
                  <a:cubicBezTo>
                    <a:pt x="10" y="4"/>
                    <a:pt x="11" y="4"/>
                    <a:pt x="11" y="4"/>
                  </a:cubicBezTo>
                  <a:moveTo>
                    <a:pt x="12" y="4"/>
                  </a:moveTo>
                  <a:cubicBezTo>
                    <a:pt x="11" y="4"/>
                    <a:pt x="11" y="4"/>
                    <a:pt x="11" y="4"/>
                  </a:cubicBezTo>
                  <a:cubicBezTo>
                    <a:pt x="11" y="4"/>
                    <a:pt x="11" y="4"/>
                    <a:pt x="12" y="4"/>
                  </a:cubicBezTo>
                  <a:moveTo>
                    <a:pt x="13" y="4"/>
                  </a:moveTo>
                  <a:cubicBezTo>
                    <a:pt x="12" y="4"/>
                    <a:pt x="12" y="4"/>
                    <a:pt x="12" y="4"/>
                  </a:cubicBezTo>
                  <a:cubicBezTo>
                    <a:pt x="12" y="4"/>
                    <a:pt x="12" y="4"/>
                    <a:pt x="13" y="4"/>
                  </a:cubicBezTo>
                  <a:moveTo>
                    <a:pt x="13" y="4"/>
                  </a:moveTo>
                  <a:cubicBezTo>
                    <a:pt x="13" y="4"/>
                    <a:pt x="13" y="4"/>
                    <a:pt x="13" y="4"/>
                  </a:cubicBezTo>
                  <a:cubicBezTo>
                    <a:pt x="13" y="4"/>
                    <a:pt x="13" y="4"/>
                    <a:pt x="13" y="4"/>
                  </a:cubicBezTo>
                  <a:moveTo>
                    <a:pt x="14" y="4"/>
                  </a:moveTo>
                  <a:cubicBezTo>
                    <a:pt x="14" y="4"/>
                    <a:pt x="14" y="4"/>
                    <a:pt x="14" y="4"/>
                  </a:cubicBezTo>
                  <a:cubicBezTo>
                    <a:pt x="14" y="4"/>
                    <a:pt x="14" y="4"/>
                    <a:pt x="14" y="4"/>
                  </a:cubicBezTo>
                  <a:moveTo>
                    <a:pt x="15" y="4"/>
                  </a:moveTo>
                  <a:cubicBezTo>
                    <a:pt x="15" y="4"/>
                    <a:pt x="15" y="4"/>
                    <a:pt x="14" y="4"/>
                  </a:cubicBezTo>
                  <a:cubicBezTo>
                    <a:pt x="15" y="4"/>
                    <a:pt x="15" y="4"/>
                    <a:pt x="15" y="4"/>
                  </a:cubicBezTo>
                  <a:moveTo>
                    <a:pt x="16" y="4"/>
                  </a:moveTo>
                  <a:cubicBezTo>
                    <a:pt x="16" y="4"/>
                    <a:pt x="15" y="4"/>
                    <a:pt x="15" y="4"/>
                  </a:cubicBezTo>
                  <a:cubicBezTo>
                    <a:pt x="15" y="4"/>
                    <a:pt x="16" y="4"/>
                    <a:pt x="16" y="4"/>
                  </a:cubicBezTo>
                  <a:moveTo>
                    <a:pt x="17" y="4"/>
                  </a:moveTo>
                  <a:cubicBezTo>
                    <a:pt x="16" y="4"/>
                    <a:pt x="16" y="4"/>
                    <a:pt x="16" y="4"/>
                  </a:cubicBezTo>
                  <a:cubicBezTo>
                    <a:pt x="16" y="4"/>
                    <a:pt x="16" y="4"/>
                    <a:pt x="17" y="4"/>
                  </a:cubicBezTo>
                  <a:moveTo>
                    <a:pt x="17" y="4"/>
                  </a:moveTo>
                  <a:cubicBezTo>
                    <a:pt x="17" y="4"/>
                    <a:pt x="17" y="4"/>
                    <a:pt x="17" y="4"/>
                  </a:cubicBezTo>
                  <a:cubicBezTo>
                    <a:pt x="17" y="4"/>
                    <a:pt x="17" y="4"/>
                    <a:pt x="17" y="4"/>
                  </a:cubicBezTo>
                  <a:moveTo>
                    <a:pt x="18" y="4"/>
                  </a:moveTo>
                  <a:cubicBezTo>
                    <a:pt x="18" y="4"/>
                    <a:pt x="18" y="4"/>
                    <a:pt x="18" y="4"/>
                  </a:cubicBezTo>
                  <a:cubicBezTo>
                    <a:pt x="18" y="4"/>
                    <a:pt x="18" y="4"/>
                    <a:pt x="18" y="4"/>
                  </a:cubicBezTo>
                  <a:moveTo>
                    <a:pt x="19" y="4"/>
                  </a:moveTo>
                  <a:cubicBezTo>
                    <a:pt x="19" y="4"/>
                    <a:pt x="19" y="4"/>
                    <a:pt x="19" y="4"/>
                  </a:cubicBezTo>
                  <a:cubicBezTo>
                    <a:pt x="19" y="4"/>
                    <a:pt x="19" y="4"/>
                    <a:pt x="19" y="4"/>
                  </a:cubicBezTo>
                  <a:moveTo>
                    <a:pt x="20" y="4"/>
                  </a:moveTo>
                  <a:cubicBezTo>
                    <a:pt x="20" y="4"/>
                    <a:pt x="20" y="4"/>
                    <a:pt x="19" y="4"/>
                  </a:cubicBezTo>
                  <a:cubicBezTo>
                    <a:pt x="20" y="4"/>
                    <a:pt x="20" y="4"/>
                    <a:pt x="20" y="4"/>
                  </a:cubicBezTo>
                  <a:moveTo>
                    <a:pt x="21" y="4"/>
                  </a:moveTo>
                  <a:cubicBezTo>
                    <a:pt x="21" y="4"/>
                    <a:pt x="20" y="4"/>
                    <a:pt x="20" y="4"/>
                  </a:cubicBezTo>
                  <a:cubicBezTo>
                    <a:pt x="20" y="4"/>
                    <a:pt x="21" y="4"/>
                    <a:pt x="21" y="4"/>
                  </a:cubicBezTo>
                  <a:moveTo>
                    <a:pt x="22" y="4"/>
                  </a:moveTo>
                  <a:cubicBezTo>
                    <a:pt x="21" y="4"/>
                    <a:pt x="21" y="4"/>
                    <a:pt x="21" y="4"/>
                  </a:cubicBezTo>
                  <a:cubicBezTo>
                    <a:pt x="21" y="4"/>
                    <a:pt x="21" y="4"/>
                    <a:pt x="22" y="4"/>
                  </a:cubicBezTo>
                  <a:moveTo>
                    <a:pt x="22" y="3"/>
                  </a:moveTo>
                  <a:cubicBezTo>
                    <a:pt x="22" y="4"/>
                    <a:pt x="22" y="4"/>
                    <a:pt x="22" y="4"/>
                  </a:cubicBezTo>
                  <a:cubicBezTo>
                    <a:pt x="22" y="4"/>
                    <a:pt x="22" y="4"/>
                    <a:pt x="22" y="3"/>
                  </a:cubicBezTo>
                  <a:moveTo>
                    <a:pt x="23" y="3"/>
                  </a:moveTo>
                  <a:cubicBezTo>
                    <a:pt x="23" y="3"/>
                    <a:pt x="23" y="3"/>
                    <a:pt x="23" y="3"/>
                  </a:cubicBezTo>
                  <a:cubicBezTo>
                    <a:pt x="23" y="3"/>
                    <a:pt x="23" y="3"/>
                    <a:pt x="23" y="3"/>
                  </a:cubicBezTo>
                  <a:moveTo>
                    <a:pt x="24" y="3"/>
                  </a:moveTo>
                  <a:cubicBezTo>
                    <a:pt x="24" y="3"/>
                    <a:pt x="24" y="3"/>
                    <a:pt x="23" y="3"/>
                  </a:cubicBezTo>
                  <a:cubicBezTo>
                    <a:pt x="24" y="3"/>
                    <a:pt x="24" y="3"/>
                    <a:pt x="24" y="3"/>
                  </a:cubicBezTo>
                  <a:moveTo>
                    <a:pt x="25" y="3"/>
                  </a:moveTo>
                  <a:cubicBezTo>
                    <a:pt x="25" y="3"/>
                    <a:pt x="25" y="3"/>
                    <a:pt x="24" y="3"/>
                  </a:cubicBezTo>
                  <a:cubicBezTo>
                    <a:pt x="25" y="3"/>
                    <a:pt x="25" y="3"/>
                    <a:pt x="25" y="3"/>
                  </a:cubicBezTo>
                  <a:moveTo>
                    <a:pt x="26" y="3"/>
                  </a:moveTo>
                  <a:cubicBezTo>
                    <a:pt x="26" y="3"/>
                    <a:pt x="25" y="3"/>
                    <a:pt x="25" y="3"/>
                  </a:cubicBezTo>
                  <a:cubicBezTo>
                    <a:pt x="25" y="3"/>
                    <a:pt x="26" y="3"/>
                    <a:pt x="26" y="3"/>
                  </a:cubicBezTo>
                  <a:moveTo>
                    <a:pt x="27" y="3"/>
                  </a:moveTo>
                  <a:cubicBezTo>
                    <a:pt x="26" y="3"/>
                    <a:pt x="26" y="3"/>
                    <a:pt x="26" y="3"/>
                  </a:cubicBezTo>
                  <a:cubicBezTo>
                    <a:pt x="26" y="3"/>
                    <a:pt x="26" y="3"/>
                    <a:pt x="27" y="3"/>
                  </a:cubicBezTo>
                  <a:moveTo>
                    <a:pt x="27" y="3"/>
                  </a:moveTo>
                  <a:cubicBezTo>
                    <a:pt x="27" y="3"/>
                    <a:pt x="27" y="3"/>
                    <a:pt x="27" y="3"/>
                  </a:cubicBezTo>
                  <a:cubicBezTo>
                    <a:pt x="27" y="3"/>
                    <a:pt x="27" y="3"/>
                    <a:pt x="27" y="3"/>
                  </a:cubicBezTo>
                  <a:moveTo>
                    <a:pt x="28" y="3"/>
                  </a:moveTo>
                  <a:cubicBezTo>
                    <a:pt x="28" y="3"/>
                    <a:pt x="28" y="3"/>
                    <a:pt x="28" y="3"/>
                  </a:cubicBezTo>
                  <a:cubicBezTo>
                    <a:pt x="28" y="3"/>
                    <a:pt x="28" y="3"/>
                    <a:pt x="28" y="3"/>
                  </a:cubicBezTo>
                  <a:moveTo>
                    <a:pt x="29" y="3"/>
                  </a:moveTo>
                  <a:cubicBezTo>
                    <a:pt x="29" y="3"/>
                    <a:pt x="29" y="3"/>
                    <a:pt x="29" y="3"/>
                  </a:cubicBezTo>
                  <a:cubicBezTo>
                    <a:pt x="29" y="3"/>
                    <a:pt x="29" y="3"/>
                    <a:pt x="29" y="3"/>
                  </a:cubicBezTo>
                  <a:moveTo>
                    <a:pt x="30" y="3"/>
                  </a:moveTo>
                  <a:cubicBezTo>
                    <a:pt x="30" y="3"/>
                    <a:pt x="30" y="3"/>
                    <a:pt x="29" y="3"/>
                  </a:cubicBezTo>
                  <a:cubicBezTo>
                    <a:pt x="30" y="3"/>
                    <a:pt x="30" y="3"/>
                    <a:pt x="30" y="3"/>
                  </a:cubicBezTo>
                  <a:moveTo>
                    <a:pt x="31" y="3"/>
                  </a:moveTo>
                  <a:cubicBezTo>
                    <a:pt x="31" y="3"/>
                    <a:pt x="30" y="3"/>
                    <a:pt x="30" y="3"/>
                  </a:cubicBezTo>
                  <a:cubicBezTo>
                    <a:pt x="30" y="3"/>
                    <a:pt x="31" y="3"/>
                    <a:pt x="31" y="3"/>
                  </a:cubicBezTo>
                  <a:moveTo>
                    <a:pt x="32" y="3"/>
                  </a:moveTo>
                  <a:cubicBezTo>
                    <a:pt x="31" y="3"/>
                    <a:pt x="31" y="3"/>
                    <a:pt x="31" y="3"/>
                  </a:cubicBezTo>
                  <a:cubicBezTo>
                    <a:pt x="31" y="3"/>
                    <a:pt x="31" y="3"/>
                    <a:pt x="32" y="3"/>
                  </a:cubicBezTo>
                  <a:moveTo>
                    <a:pt x="32" y="3"/>
                  </a:moveTo>
                  <a:cubicBezTo>
                    <a:pt x="32" y="3"/>
                    <a:pt x="32" y="3"/>
                    <a:pt x="32" y="3"/>
                  </a:cubicBezTo>
                  <a:cubicBezTo>
                    <a:pt x="32" y="3"/>
                    <a:pt x="32" y="3"/>
                    <a:pt x="32" y="3"/>
                  </a:cubicBezTo>
                  <a:moveTo>
                    <a:pt x="33" y="3"/>
                  </a:moveTo>
                  <a:cubicBezTo>
                    <a:pt x="33" y="3"/>
                    <a:pt x="33" y="3"/>
                    <a:pt x="33" y="3"/>
                  </a:cubicBezTo>
                  <a:cubicBezTo>
                    <a:pt x="33" y="3"/>
                    <a:pt x="33" y="3"/>
                    <a:pt x="33" y="3"/>
                  </a:cubicBezTo>
                  <a:moveTo>
                    <a:pt x="34" y="3"/>
                  </a:moveTo>
                  <a:cubicBezTo>
                    <a:pt x="34" y="3"/>
                    <a:pt x="34" y="3"/>
                    <a:pt x="33" y="3"/>
                  </a:cubicBezTo>
                  <a:cubicBezTo>
                    <a:pt x="34" y="3"/>
                    <a:pt x="34" y="3"/>
                    <a:pt x="34" y="3"/>
                  </a:cubicBezTo>
                  <a:moveTo>
                    <a:pt x="35" y="3"/>
                  </a:moveTo>
                  <a:cubicBezTo>
                    <a:pt x="35" y="3"/>
                    <a:pt x="35" y="3"/>
                    <a:pt x="34" y="3"/>
                  </a:cubicBezTo>
                  <a:cubicBezTo>
                    <a:pt x="35" y="3"/>
                    <a:pt x="35" y="3"/>
                    <a:pt x="35" y="3"/>
                  </a:cubicBezTo>
                  <a:moveTo>
                    <a:pt x="36" y="3"/>
                  </a:moveTo>
                  <a:cubicBezTo>
                    <a:pt x="36" y="3"/>
                    <a:pt x="35" y="3"/>
                    <a:pt x="35" y="3"/>
                  </a:cubicBezTo>
                  <a:cubicBezTo>
                    <a:pt x="35" y="3"/>
                    <a:pt x="36" y="3"/>
                    <a:pt x="36" y="3"/>
                  </a:cubicBezTo>
                  <a:moveTo>
                    <a:pt x="36" y="3"/>
                  </a:moveTo>
                  <a:cubicBezTo>
                    <a:pt x="36" y="3"/>
                    <a:pt x="36" y="3"/>
                    <a:pt x="36" y="3"/>
                  </a:cubicBezTo>
                  <a:cubicBezTo>
                    <a:pt x="36" y="3"/>
                    <a:pt x="36" y="3"/>
                    <a:pt x="36" y="3"/>
                  </a:cubicBezTo>
                  <a:moveTo>
                    <a:pt x="37" y="3"/>
                  </a:moveTo>
                  <a:cubicBezTo>
                    <a:pt x="37" y="3"/>
                    <a:pt x="37" y="3"/>
                    <a:pt x="37" y="3"/>
                  </a:cubicBezTo>
                  <a:cubicBezTo>
                    <a:pt x="37" y="3"/>
                    <a:pt x="37" y="3"/>
                    <a:pt x="37" y="3"/>
                  </a:cubicBezTo>
                  <a:moveTo>
                    <a:pt x="38" y="3"/>
                  </a:moveTo>
                  <a:cubicBezTo>
                    <a:pt x="38" y="3"/>
                    <a:pt x="38" y="3"/>
                    <a:pt x="38" y="3"/>
                  </a:cubicBezTo>
                  <a:cubicBezTo>
                    <a:pt x="38" y="3"/>
                    <a:pt x="38" y="3"/>
                    <a:pt x="38" y="3"/>
                  </a:cubicBezTo>
                  <a:moveTo>
                    <a:pt x="39" y="3"/>
                  </a:moveTo>
                  <a:cubicBezTo>
                    <a:pt x="39" y="3"/>
                    <a:pt x="39" y="3"/>
                    <a:pt x="38" y="3"/>
                  </a:cubicBezTo>
                  <a:cubicBezTo>
                    <a:pt x="39" y="3"/>
                    <a:pt x="39" y="3"/>
                    <a:pt x="39" y="3"/>
                  </a:cubicBezTo>
                  <a:moveTo>
                    <a:pt x="40" y="2"/>
                  </a:moveTo>
                  <a:cubicBezTo>
                    <a:pt x="40" y="2"/>
                    <a:pt x="39" y="2"/>
                    <a:pt x="39" y="3"/>
                  </a:cubicBezTo>
                  <a:cubicBezTo>
                    <a:pt x="39" y="2"/>
                    <a:pt x="40" y="2"/>
                    <a:pt x="40" y="2"/>
                  </a:cubicBezTo>
                  <a:moveTo>
                    <a:pt x="41" y="2"/>
                  </a:moveTo>
                  <a:cubicBezTo>
                    <a:pt x="40" y="2"/>
                    <a:pt x="40" y="2"/>
                    <a:pt x="40" y="2"/>
                  </a:cubicBezTo>
                  <a:cubicBezTo>
                    <a:pt x="40" y="2"/>
                    <a:pt x="40" y="2"/>
                    <a:pt x="41" y="2"/>
                  </a:cubicBezTo>
                  <a:moveTo>
                    <a:pt x="41" y="2"/>
                  </a:moveTo>
                  <a:cubicBezTo>
                    <a:pt x="41" y="2"/>
                    <a:pt x="41" y="2"/>
                    <a:pt x="41" y="2"/>
                  </a:cubicBezTo>
                  <a:cubicBezTo>
                    <a:pt x="41" y="2"/>
                    <a:pt x="41" y="2"/>
                    <a:pt x="41" y="2"/>
                  </a:cubicBezTo>
                  <a:moveTo>
                    <a:pt x="42" y="2"/>
                  </a:moveTo>
                  <a:cubicBezTo>
                    <a:pt x="42" y="2"/>
                    <a:pt x="42" y="2"/>
                    <a:pt x="42" y="2"/>
                  </a:cubicBezTo>
                  <a:cubicBezTo>
                    <a:pt x="42" y="2"/>
                    <a:pt x="42" y="2"/>
                    <a:pt x="42" y="2"/>
                  </a:cubicBezTo>
                  <a:moveTo>
                    <a:pt x="43" y="2"/>
                  </a:moveTo>
                  <a:cubicBezTo>
                    <a:pt x="43" y="2"/>
                    <a:pt x="43" y="2"/>
                    <a:pt x="43" y="2"/>
                  </a:cubicBezTo>
                  <a:cubicBezTo>
                    <a:pt x="43" y="2"/>
                    <a:pt x="43" y="2"/>
                    <a:pt x="43" y="2"/>
                  </a:cubicBezTo>
                  <a:moveTo>
                    <a:pt x="44" y="2"/>
                  </a:moveTo>
                  <a:cubicBezTo>
                    <a:pt x="44" y="2"/>
                    <a:pt x="44" y="2"/>
                    <a:pt x="44" y="2"/>
                  </a:cubicBezTo>
                  <a:cubicBezTo>
                    <a:pt x="44" y="2"/>
                    <a:pt x="44" y="2"/>
                    <a:pt x="44" y="2"/>
                  </a:cubicBezTo>
                  <a:moveTo>
                    <a:pt x="45" y="2"/>
                  </a:moveTo>
                  <a:cubicBezTo>
                    <a:pt x="44" y="2"/>
                    <a:pt x="44" y="2"/>
                    <a:pt x="44" y="2"/>
                  </a:cubicBezTo>
                  <a:cubicBezTo>
                    <a:pt x="44" y="2"/>
                    <a:pt x="45" y="2"/>
                    <a:pt x="45" y="2"/>
                  </a:cubicBezTo>
                  <a:moveTo>
                    <a:pt x="45" y="2"/>
                  </a:moveTo>
                  <a:cubicBezTo>
                    <a:pt x="45" y="2"/>
                    <a:pt x="45" y="2"/>
                    <a:pt x="45" y="2"/>
                  </a:cubicBezTo>
                  <a:cubicBezTo>
                    <a:pt x="45" y="2"/>
                    <a:pt x="45" y="2"/>
                    <a:pt x="45" y="2"/>
                  </a:cubicBezTo>
                  <a:moveTo>
                    <a:pt x="46" y="2"/>
                  </a:moveTo>
                  <a:cubicBezTo>
                    <a:pt x="46" y="2"/>
                    <a:pt x="46" y="2"/>
                    <a:pt x="46" y="2"/>
                  </a:cubicBezTo>
                  <a:cubicBezTo>
                    <a:pt x="46" y="2"/>
                    <a:pt x="46" y="2"/>
                    <a:pt x="46" y="2"/>
                  </a:cubicBezTo>
                  <a:moveTo>
                    <a:pt x="47" y="2"/>
                  </a:moveTo>
                  <a:cubicBezTo>
                    <a:pt x="47" y="2"/>
                    <a:pt x="47" y="2"/>
                    <a:pt x="47" y="2"/>
                  </a:cubicBezTo>
                  <a:cubicBezTo>
                    <a:pt x="47" y="2"/>
                    <a:pt x="47" y="2"/>
                    <a:pt x="47" y="2"/>
                  </a:cubicBezTo>
                  <a:moveTo>
                    <a:pt x="48" y="2"/>
                  </a:moveTo>
                  <a:cubicBezTo>
                    <a:pt x="48" y="2"/>
                    <a:pt x="48" y="2"/>
                    <a:pt x="48" y="2"/>
                  </a:cubicBezTo>
                  <a:cubicBezTo>
                    <a:pt x="48" y="2"/>
                    <a:pt x="48" y="2"/>
                    <a:pt x="48" y="2"/>
                  </a:cubicBezTo>
                  <a:moveTo>
                    <a:pt x="49" y="2"/>
                  </a:moveTo>
                  <a:cubicBezTo>
                    <a:pt x="49" y="2"/>
                    <a:pt x="48" y="2"/>
                    <a:pt x="48" y="2"/>
                  </a:cubicBezTo>
                  <a:cubicBezTo>
                    <a:pt x="48" y="2"/>
                    <a:pt x="49" y="2"/>
                    <a:pt x="49" y="2"/>
                  </a:cubicBezTo>
                  <a:moveTo>
                    <a:pt x="50" y="2"/>
                  </a:moveTo>
                  <a:cubicBezTo>
                    <a:pt x="50" y="2"/>
                    <a:pt x="50" y="2"/>
                    <a:pt x="50" y="2"/>
                  </a:cubicBezTo>
                  <a:cubicBezTo>
                    <a:pt x="50" y="2"/>
                    <a:pt x="50" y="2"/>
                    <a:pt x="50" y="2"/>
                  </a:cubicBezTo>
                  <a:moveTo>
                    <a:pt x="51" y="2"/>
                  </a:moveTo>
                  <a:cubicBezTo>
                    <a:pt x="51" y="2"/>
                    <a:pt x="51" y="2"/>
                    <a:pt x="51" y="2"/>
                  </a:cubicBezTo>
                  <a:cubicBezTo>
                    <a:pt x="51" y="2"/>
                    <a:pt x="51" y="2"/>
                    <a:pt x="51" y="2"/>
                  </a:cubicBezTo>
                  <a:moveTo>
                    <a:pt x="52" y="1"/>
                  </a:moveTo>
                  <a:cubicBezTo>
                    <a:pt x="52" y="1"/>
                    <a:pt x="52" y="1"/>
                    <a:pt x="52" y="1"/>
                  </a:cubicBezTo>
                  <a:cubicBezTo>
                    <a:pt x="52" y="1"/>
                    <a:pt x="52" y="1"/>
                    <a:pt x="52" y="1"/>
                  </a:cubicBezTo>
                  <a:moveTo>
                    <a:pt x="53" y="1"/>
                  </a:moveTo>
                  <a:cubicBezTo>
                    <a:pt x="53" y="1"/>
                    <a:pt x="53" y="1"/>
                    <a:pt x="52" y="1"/>
                  </a:cubicBezTo>
                  <a:cubicBezTo>
                    <a:pt x="53" y="1"/>
                    <a:pt x="53" y="1"/>
                    <a:pt x="53" y="1"/>
                  </a:cubicBezTo>
                  <a:moveTo>
                    <a:pt x="54" y="1"/>
                  </a:moveTo>
                  <a:cubicBezTo>
                    <a:pt x="54" y="1"/>
                    <a:pt x="54" y="1"/>
                    <a:pt x="54" y="1"/>
                  </a:cubicBezTo>
                  <a:cubicBezTo>
                    <a:pt x="54" y="1"/>
                    <a:pt x="54" y="1"/>
                    <a:pt x="54" y="1"/>
                  </a:cubicBezTo>
                  <a:moveTo>
                    <a:pt x="54" y="1"/>
                  </a:moveTo>
                  <a:cubicBezTo>
                    <a:pt x="54" y="1"/>
                    <a:pt x="54" y="1"/>
                    <a:pt x="54" y="1"/>
                  </a:cubicBezTo>
                  <a:cubicBezTo>
                    <a:pt x="54" y="1"/>
                    <a:pt x="54" y="1"/>
                    <a:pt x="54" y="1"/>
                  </a:cubicBezTo>
                  <a:moveTo>
                    <a:pt x="56" y="1"/>
                  </a:moveTo>
                  <a:cubicBezTo>
                    <a:pt x="56" y="1"/>
                    <a:pt x="56" y="1"/>
                    <a:pt x="56" y="1"/>
                  </a:cubicBezTo>
                  <a:cubicBezTo>
                    <a:pt x="56" y="1"/>
                    <a:pt x="56" y="1"/>
                    <a:pt x="56" y="1"/>
                  </a:cubicBezTo>
                  <a:moveTo>
                    <a:pt x="58" y="1"/>
                  </a:moveTo>
                  <a:cubicBezTo>
                    <a:pt x="58" y="1"/>
                    <a:pt x="58" y="1"/>
                    <a:pt x="58" y="1"/>
                  </a:cubicBezTo>
                  <a:cubicBezTo>
                    <a:pt x="58" y="1"/>
                    <a:pt x="58" y="1"/>
                    <a:pt x="58" y="1"/>
                  </a:cubicBezTo>
                  <a:moveTo>
                    <a:pt x="58" y="1"/>
                  </a:moveTo>
                  <a:cubicBezTo>
                    <a:pt x="58" y="1"/>
                    <a:pt x="58" y="1"/>
                    <a:pt x="58" y="1"/>
                  </a:cubicBezTo>
                  <a:cubicBezTo>
                    <a:pt x="58" y="1"/>
                    <a:pt x="58" y="1"/>
                    <a:pt x="58" y="1"/>
                  </a:cubicBezTo>
                  <a:moveTo>
                    <a:pt x="60" y="1"/>
                  </a:moveTo>
                  <a:cubicBezTo>
                    <a:pt x="60" y="1"/>
                    <a:pt x="60" y="1"/>
                    <a:pt x="60" y="1"/>
                  </a:cubicBezTo>
                  <a:cubicBezTo>
                    <a:pt x="60" y="1"/>
                    <a:pt x="60" y="1"/>
                    <a:pt x="60" y="1"/>
                  </a:cubicBezTo>
                  <a:moveTo>
                    <a:pt x="62" y="0"/>
                  </a:moveTo>
                  <a:cubicBezTo>
                    <a:pt x="62" y="0"/>
                    <a:pt x="62" y="0"/>
                    <a:pt x="62" y="0"/>
                  </a:cubicBezTo>
                  <a:cubicBezTo>
                    <a:pt x="62" y="0"/>
                    <a:pt x="62" y="0"/>
                    <a:pt x="62" y="0"/>
                  </a:cubicBezTo>
                  <a:moveTo>
                    <a:pt x="64" y="0"/>
                  </a:moveTo>
                  <a:cubicBezTo>
                    <a:pt x="64" y="0"/>
                    <a:pt x="64" y="0"/>
                    <a:pt x="64" y="0"/>
                  </a:cubicBezTo>
                  <a:cubicBezTo>
                    <a:pt x="64" y="0"/>
                    <a:pt x="64" y="0"/>
                    <a:pt x="64" y="0"/>
                  </a:cubicBezTo>
                </a:path>
              </a:pathLst>
            </a:custGeom>
            <a:solidFill>
              <a:srgbClr val="FDFDFD"/>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17" name="Freeform 11"/>
            <p:cNvSpPr>
              <a:spLocks/>
            </p:cNvSpPr>
            <p:nvPr/>
          </p:nvSpPr>
          <p:spPr bwMode="auto">
            <a:xfrm>
              <a:off x="2530475" y="3986213"/>
              <a:ext cx="1703388" cy="1541462"/>
            </a:xfrm>
            <a:custGeom>
              <a:avLst/>
              <a:gdLst>
                <a:gd name="T0" fmla="*/ 8 w 462"/>
                <a:gd name="T1" fmla="*/ 125 h 418"/>
                <a:gd name="T2" fmla="*/ 6 w 462"/>
                <a:gd name="T3" fmla="*/ 125 h 418"/>
                <a:gd name="T4" fmla="*/ 5 w 462"/>
                <a:gd name="T5" fmla="*/ 125 h 418"/>
                <a:gd name="T6" fmla="*/ 4 w 462"/>
                <a:gd name="T7" fmla="*/ 125 h 418"/>
                <a:gd name="T8" fmla="*/ 3 w 462"/>
                <a:gd name="T9" fmla="*/ 125 h 418"/>
                <a:gd name="T10" fmla="*/ 2 w 462"/>
                <a:gd name="T11" fmla="*/ 125 h 418"/>
                <a:gd name="T12" fmla="*/ 2 w 462"/>
                <a:gd name="T13" fmla="*/ 125 h 418"/>
                <a:gd name="T14" fmla="*/ 1 w 462"/>
                <a:gd name="T15" fmla="*/ 125 h 418"/>
                <a:gd name="T16" fmla="*/ 0 w 462"/>
                <a:gd name="T17" fmla="*/ 418 h 418"/>
                <a:gd name="T18" fmla="*/ 1 w 462"/>
                <a:gd name="T19" fmla="*/ 418 h 418"/>
                <a:gd name="T20" fmla="*/ 3 w 462"/>
                <a:gd name="T21" fmla="*/ 418 h 418"/>
                <a:gd name="T22" fmla="*/ 3 w 462"/>
                <a:gd name="T23" fmla="*/ 418 h 418"/>
                <a:gd name="T24" fmla="*/ 5 w 462"/>
                <a:gd name="T25" fmla="*/ 418 h 418"/>
                <a:gd name="T26" fmla="*/ 6 w 462"/>
                <a:gd name="T27" fmla="*/ 418 h 418"/>
                <a:gd name="T28" fmla="*/ 7 w 462"/>
                <a:gd name="T29" fmla="*/ 418 h 418"/>
                <a:gd name="T30" fmla="*/ 9 w 462"/>
                <a:gd name="T31" fmla="*/ 418 h 418"/>
                <a:gd name="T32" fmla="*/ 10 w 462"/>
                <a:gd name="T33" fmla="*/ 418 h 418"/>
                <a:gd name="T34" fmla="*/ 11 w 462"/>
                <a:gd name="T35" fmla="*/ 418 h 418"/>
                <a:gd name="T36" fmla="*/ 13 w 462"/>
                <a:gd name="T37" fmla="*/ 418 h 418"/>
                <a:gd name="T38" fmla="*/ 14 w 462"/>
                <a:gd name="T39" fmla="*/ 418 h 418"/>
                <a:gd name="T40" fmla="*/ 15 w 462"/>
                <a:gd name="T41" fmla="*/ 418 h 418"/>
                <a:gd name="T42" fmla="*/ 16 w 462"/>
                <a:gd name="T43" fmla="*/ 418 h 418"/>
                <a:gd name="T44" fmla="*/ 17 w 462"/>
                <a:gd name="T45" fmla="*/ 418 h 418"/>
                <a:gd name="T46" fmla="*/ 19 w 462"/>
                <a:gd name="T47" fmla="*/ 418 h 418"/>
                <a:gd name="T48" fmla="*/ 20 w 462"/>
                <a:gd name="T49" fmla="*/ 418 h 418"/>
                <a:gd name="T50" fmla="*/ 21 w 462"/>
                <a:gd name="T51" fmla="*/ 418 h 418"/>
                <a:gd name="T52" fmla="*/ 22 w 462"/>
                <a:gd name="T53" fmla="*/ 417 h 418"/>
                <a:gd name="T54" fmla="*/ 23 w 462"/>
                <a:gd name="T55" fmla="*/ 417 h 418"/>
                <a:gd name="T56" fmla="*/ 25 w 462"/>
                <a:gd name="T57" fmla="*/ 417 h 418"/>
                <a:gd name="T58" fmla="*/ 26 w 462"/>
                <a:gd name="T59" fmla="*/ 417 h 418"/>
                <a:gd name="T60" fmla="*/ 27 w 462"/>
                <a:gd name="T61" fmla="*/ 417 h 418"/>
                <a:gd name="T62" fmla="*/ 29 w 462"/>
                <a:gd name="T63" fmla="*/ 417 h 418"/>
                <a:gd name="T64" fmla="*/ 30 w 462"/>
                <a:gd name="T65" fmla="*/ 417 h 418"/>
                <a:gd name="T66" fmla="*/ 31 w 462"/>
                <a:gd name="T67" fmla="*/ 417 h 418"/>
                <a:gd name="T68" fmla="*/ 32 w 462"/>
                <a:gd name="T69" fmla="*/ 417 h 418"/>
                <a:gd name="T70" fmla="*/ 33 w 462"/>
                <a:gd name="T71" fmla="*/ 417 h 418"/>
                <a:gd name="T72" fmla="*/ 35 w 462"/>
                <a:gd name="T73" fmla="*/ 417 h 418"/>
                <a:gd name="T74" fmla="*/ 36 w 462"/>
                <a:gd name="T75" fmla="*/ 417 h 418"/>
                <a:gd name="T76" fmla="*/ 37 w 462"/>
                <a:gd name="T77" fmla="*/ 417 h 418"/>
                <a:gd name="T78" fmla="*/ 38 w 462"/>
                <a:gd name="T79" fmla="*/ 417 h 418"/>
                <a:gd name="T80" fmla="*/ 40 w 462"/>
                <a:gd name="T81" fmla="*/ 416 h 418"/>
                <a:gd name="T82" fmla="*/ 41 w 462"/>
                <a:gd name="T83" fmla="*/ 416 h 418"/>
                <a:gd name="T84" fmla="*/ 42 w 462"/>
                <a:gd name="T85" fmla="*/ 416 h 418"/>
                <a:gd name="T86" fmla="*/ 44 w 462"/>
                <a:gd name="T87" fmla="*/ 416 h 418"/>
                <a:gd name="T88" fmla="*/ 45 w 462"/>
                <a:gd name="T89" fmla="*/ 416 h 418"/>
                <a:gd name="T90" fmla="*/ 46 w 462"/>
                <a:gd name="T91" fmla="*/ 416 h 418"/>
                <a:gd name="T92" fmla="*/ 47 w 462"/>
                <a:gd name="T93" fmla="*/ 416 h 418"/>
                <a:gd name="T94" fmla="*/ 48 w 462"/>
                <a:gd name="T95" fmla="*/ 416 h 418"/>
                <a:gd name="T96" fmla="*/ 50 w 462"/>
                <a:gd name="T97" fmla="*/ 416 h 418"/>
                <a:gd name="T98" fmla="*/ 52 w 462"/>
                <a:gd name="T99" fmla="*/ 415 h 418"/>
                <a:gd name="T100" fmla="*/ 53 w 462"/>
                <a:gd name="T101" fmla="*/ 415 h 418"/>
                <a:gd name="T102" fmla="*/ 54 w 462"/>
                <a:gd name="T103" fmla="*/ 415 h 418"/>
                <a:gd name="T104" fmla="*/ 56 w 462"/>
                <a:gd name="T105" fmla="*/ 415 h 418"/>
                <a:gd name="T106" fmla="*/ 58 w 462"/>
                <a:gd name="T107" fmla="*/ 415 h 418"/>
                <a:gd name="T108" fmla="*/ 60 w 462"/>
                <a:gd name="T109" fmla="*/ 415 h 418"/>
                <a:gd name="T110" fmla="*/ 64 w 462"/>
                <a:gd name="T111" fmla="*/ 414 h 418"/>
                <a:gd name="T112" fmla="*/ 203 w 462"/>
                <a:gd name="T113" fmla="*/ 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62" h="418">
                  <a:moveTo>
                    <a:pt x="203" y="0"/>
                  </a:moveTo>
                  <a:cubicBezTo>
                    <a:pt x="167" y="72"/>
                    <a:pt x="93" y="122"/>
                    <a:pt x="8" y="125"/>
                  </a:cubicBezTo>
                  <a:cubicBezTo>
                    <a:pt x="8" y="125"/>
                    <a:pt x="8" y="125"/>
                    <a:pt x="8" y="125"/>
                  </a:cubicBezTo>
                  <a:cubicBezTo>
                    <a:pt x="7" y="125"/>
                    <a:pt x="7" y="125"/>
                    <a:pt x="7" y="125"/>
                  </a:cubicBezTo>
                  <a:cubicBezTo>
                    <a:pt x="7" y="125"/>
                    <a:pt x="7" y="125"/>
                    <a:pt x="7" y="125"/>
                  </a:cubicBezTo>
                  <a:cubicBezTo>
                    <a:pt x="6" y="125"/>
                    <a:pt x="6" y="125"/>
                    <a:pt x="6" y="125"/>
                  </a:cubicBezTo>
                  <a:cubicBezTo>
                    <a:pt x="6" y="125"/>
                    <a:pt x="6" y="125"/>
                    <a:pt x="6" y="125"/>
                  </a:cubicBezTo>
                  <a:cubicBezTo>
                    <a:pt x="6" y="125"/>
                    <a:pt x="5" y="125"/>
                    <a:pt x="5" y="125"/>
                  </a:cubicBezTo>
                  <a:cubicBezTo>
                    <a:pt x="5" y="125"/>
                    <a:pt x="5" y="125"/>
                    <a:pt x="5" y="125"/>
                  </a:cubicBezTo>
                  <a:cubicBezTo>
                    <a:pt x="5" y="125"/>
                    <a:pt x="5" y="125"/>
                    <a:pt x="5" y="125"/>
                  </a:cubicBezTo>
                  <a:cubicBezTo>
                    <a:pt x="5" y="125"/>
                    <a:pt x="5" y="125"/>
                    <a:pt x="5" y="125"/>
                  </a:cubicBezTo>
                  <a:cubicBezTo>
                    <a:pt x="5" y="125"/>
                    <a:pt x="4" y="125"/>
                    <a:pt x="4" y="125"/>
                  </a:cubicBezTo>
                  <a:cubicBezTo>
                    <a:pt x="4" y="125"/>
                    <a:pt x="4" y="125"/>
                    <a:pt x="4" y="125"/>
                  </a:cubicBezTo>
                  <a:cubicBezTo>
                    <a:pt x="4" y="125"/>
                    <a:pt x="4" y="125"/>
                    <a:pt x="3" y="125"/>
                  </a:cubicBezTo>
                  <a:cubicBezTo>
                    <a:pt x="3" y="125"/>
                    <a:pt x="3" y="125"/>
                    <a:pt x="3" y="125"/>
                  </a:cubicBezTo>
                  <a:cubicBezTo>
                    <a:pt x="3" y="125"/>
                    <a:pt x="3" y="125"/>
                    <a:pt x="3" y="125"/>
                  </a:cubicBezTo>
                  <a:cubicBezTo>
                    <a:pt x="3" y="125"/>
                    <a:pt x="3" y="125"/>
                    <a:pt x="3" y="125"/>
                  </a:cubicBezTo>
                  <a:cubicBezTo>
                    <a:pt x="2" y="125"/>
                    <a:pt x="2" y="125"/>
                    <a:pt x="2" y="125"/>
                  </a:cubicBezTo>
                  <a:cubicBezTo>
                    <a:pt x="2" y="125"/>
                    <a:pt x="2" y="125"/>
                    <a:pt x="2" y="125"/>
                  </a:cubicBezTo>
                  <a:cubicBezTo>
                    <a:pt x="2" y="125"/>
                    <a:pt x="2" y="125"/>
                    <a:pt x="2" y="125"/>
                  </a:cubicBezTo>
                  <a:cubicBezTo>
                    <a:pt x="2" y="125"/>
                    <a:pt x="2" y="125"/>
                    <a:pt x="2" y="125"/>
                  </a:cubicBezTo>
                  <a:cubicBezTo>
                    <a:pt x="1" y="125"/>
                    <a:pt x="1" y="125"/>
                    <a:pt x="1" y="125"/>
                  </a:cubicBezTo>
                  <a:cubicBezTo>
                    <a:pt x="1" y="125"/>
                    <a:pt x="1" y="125"/>
                    <a:pt x="1" y="125"/>
                  </a:cubicBezTo>
                  <a:cubicBezTo>
                    <a:pt x="1" y="125"/>
                    <a:pt x="1" y="125"/>
                    <a:pt x="1" y="125"/>
                  </a:cubicBezTo>
                  <a:cubicBezTo>
                    <a:pt x="1" y="125"/>
                    <a:pt x="1" y="125"/>
                    <a:pt x="1" y="125"/>
                  </a:cubicBezTo>
                  <a:cubicBezTo>
                    <a:pt x="0" y="125"/>
                    <a:pt x="0" y="125"/>
                    <a:pt x="0" y="125"/>
                  </a:cubicBezTo>
                  <a:cubicBezTo>
                    <a:pt x="0" y="418"/>
                    <a:pt x="0" y="418"/>
                    <a:pt x="0" y="418"/>
                  </a:cubicBezTo>
                  <a:cubicBezTo>
                    <a:pt x="0" y="418"/>
                    <a:pt x="0" y="418"/>
                    <a:pt x="0" y="418"/>
                  </a:cubicBezTo>
                  <a:cubicBezTo>
                    <a:pt x="0" y="418"/>
                    <a:pt x="1" y="418"/>
                    <a:pt x="1" y="418"/>
                  </a:cubicBezTo>
                  <a:cubicBezTo>
                    <a:pt x="1" y="418"/>
                    <a:pt x="1" y="418"/>
                    <a:pt x="1" y="418"/>
                  </a:cubicBezTo>
                  <a:cubicBezTo>
                    <a:pt x="1" y="418"/>
                    <a:pt x="1" y="418"/>
                    <a:pt x="2" y="418"/>
                  </a:cubicBezTo>
                  <a:cubicBezTo>
                    <a:pt x="2" y="418"/>
                    <a:pt x="2" y="418"/>
                    <a:pt x="2" y="418"/>
                  </a:cubicBezTo>
                  <a:cubicBezTo>
                    <a:pt x="2" y="418"/>
                    <a:pt x="2" y="418"/>
                    <a:pt x="3" y="418"/>
                  </a:cubicBezTo>
                  <a:cubicBezTo>
                    <a:pt x="3" y="418"/>
                    <a:pt x="3" y="418"/>
                    <a:pt x="3" y="418"/>
                  </a:cubicBezTo>
                  <a:cubicBezTo>
                    <a:pt x="3" y="418"/>
                    <a:pt x="3" y="418"/>
                    <a:pt x="3" y="418"/>
                  </a:cubicBezTo>
                  <a:cubicBezTo>
                    <a:pt x="3" y="418"/>
                    <a:pt x="3" y="418"/>
                    <a:pt x="3" y="418"/>
                  </a:cubicBezTo>
                  <a:cubicBezTo>
                    <a:pt x="4" y="418"/>
                    <a:pt x="4" y="418"/>
                    <a:pt x="4" y="418"/>
                  </a:cubicBezTo>
                  <a:cubicBezTo>
                    <a:pt x="4" y="418"/>
                    <a:pt x="4" y="418"/>
                    <a:pt x="4" y="418"/>
                  </a:cubicBezTo>
                  <a:cubicBezTo>
                    <a:pt x="5" y="418"/>
                    <a:pt x="5" y="418"/>
                    <a:pt x="5" y="418"/>
                  </a:cubicBezTo>
                  <a:cubicBezTo>
                    <a:pt x="5" y="418"/>
                    <a:pt x="5" y="418"/>
                    <a:pt x="5" y="418"/>
                  </a:cubicBezTo>
                  <a:cubicBezTo>
                    <a:pt x="5" y="418"/>
                    <a:pt x="6" y="418"/>
                    <a:pt x="6" y="418"/>
                  </a:cubicBezTo>
                  <a:cubicBezTo>
                    <a:pt x="6" y="418"/>
                    <a:pt x="6" y="418"/>
                    <a:pt x="6" y="418"/>
                  </a:cubicBezTo>
                  <a:cubicBezTo>
                    <a:pt x="6" y="418"/>
                    <a:pt x="6" y="418"/>
                    <a:pt x="7" y="418"/>
                  </a:cubicBezTo>
                  <a:cubicBezTo>
                    <a:pt x="7" y="418"/>
                    <a:pt x="7" y="418"/>
                    <a:pt x="7" y="418"/>
                  </a:cubicBezTo>
                  <a:cubicBezTo>
                    <a:pt x="7" y="418"/>
                    <a:pt x="7" y="418"/>
                    <a:pt x="7" y="418"/>
                  </a:cubicBezTo>
                  <a:cubicBezTo>
                    <a:pt x="8" y="418"/>
                    <a:pt x="8" y="418"/>
                    <a:pt x="8" y="418"/>
                  </a:cubicBezTo>
                  <a:cubicBezTo>
                    <a:pt x="8" y="418"/>
                    <a:pt x="8" y="418"/>
                    <a:pt x="8" y="418"/>
                  </a:cubicBezTo>
                  <a:cubicBezTo>
                    <a:pt x="8" y="418"/>
                    <a:pt x="8" y="418"/>
                    <a:pt x="9" y="418"/>
                  </a:cubicBezTo>
                  <a:cubicBezTo>
                    <a:pt x="9" y="418"/>
                    <a:pt x="9" y="418"/>
                    <a:pt x="9" y="418"/>
                  </a:cubicBezTo>
                  <a:cubicBezTo>
                    <a:pt x="9" y="418"/>
                    <a:pt x="9" y="418"/>
                    <a:pt x="9" y="418"/>
                  </a:cubicBezTo>
                  <a:cubicBezTo>
                    <a:pt x="10" y="418"/>
                    <a:pt x="10" y="418"/>
                    <a:pt x="10" y="418"/>
                  </a:cubicBezTo>
                  <a:cubicBezTo>
                    <a:pt x="10" y="418"/>
                    <a:pt x="10" y="418"/>
                    <a:pt x="10" y="418"/>
                  </a:cubicBezTo>
                  <a:cubicBezTo>
                    <a:pt x="10" y="418"/>
                    <a:pt x="11" y="418"/>
                    <a:pt x="11" y="418"/>
                  </a:cubicBezTo>
                  <a:cubicBezTo>
                    <a:pt x="11" y="418"/>
                    <a:pt x="11" y="418"/>
                    <a:pt x="11" y="418"/>
                  </a:cubicBezTo>
                  <a:cubicBezTo>
                    <a:pt x="11" y="418"/>
                    <a:pt x="11" y="418"/>
                    <a:pt x="12" y="418"/>
                  </a:cubicBezTo>
                  <a:cubicBezTo>
                    <a:pt x="12" y="418"/>
                    <a:pt x="12" y="418"/>
                    <a:pt x="12" y="418"/>
                  </a:cubicBezTo>
                  <a:cubicBezTo>
                    <a:pt x="12" y="418"/>
                    <a:pt x="12" y="418"/>
                    <a:pt x="13" y="418"/>
                  </a:cubicBezTo>
                  <a:cubicBezTo>
                    <a:pt x="13" y="418"/>
                    <a:pt x="13" y="418"/>
                    <a:pt x="13" y="418"/>
                  </a:cubicBezTo>
                  <a:cubicBezTo>
                    <a:pt x="13" y="418"/>
                    <a:pt x="13" y="418"/>
                    <a:pt x="13" y="418"/>
                  </a:cubicBezTo>
                  <a:cubicBezTo>
                    <a:pt x="13" y="418"/>
                    <a:pt x="13" y="418"/>
                    <a:pt x="14" y="418"/>
                  </a:cubicBezTo>
                  <a:cubicBezTo>
                    <a:pt x="14" y="418"/>
                    <a:pt x="14" y="418"/>
                    <a:pt x="14" y="418"/>
                  </a:cubicBezTo>
                  <a:cubicBezTo>
                    <a:pt x="14" y="418"/>
                    <a:pt x="14" y="418"/>
                    <a:pt x="14" y="418"/>
                  </a:cubicBezTo>
                  <a:cubicBezTo>
                    <a:pt x="15" y="418"/>
                    <a:pt x="15" y="418"/>
                    <a:pt x="15" y="418"/>
                  </a:cubicBezTo>
                  <a:cubicBezTo>
                    <a:pt x="15" y="418"/>
                    <a:pt x="15" y="418"/>
                    <a:pt x="15" y="418"/>
                  </a:cubicBezTo>
                  <a:cubicBezTo>
                    <a:pt x="15" y="418"/>
                    <a:pt x="16" y="418"/>
                    <a:pt x="16" y="418"/>
                  </a:cubicBezTo>
                  <a:cubicBezTo>
                    <a:pt x="16" y="418"/>
                    <a:pt x="16" y="418"/>
                    <a:pt x="16" y="418"/>
                  </a:cubicBezTo>
                  <a:cubicBezTo>
                    <a:pt x="16" y="418"/>
                    <a:pt x="16" y="418"/>
                    <a:pt x="17" y="418"/>
                  </a:cubicBezTo>
                  <a:cubicBezTo>
                    <a:pt x="17" y="418"/>
                    <a:pt x="17" y="418"/>
                    <a:pt x="17" y="418"/>
                  </a:cubicBezTo>
                  <a:cubicBezTo>
                    <a:pt x="17" y="418"/>
                    <a:pt x="17" y="418"/>
                    <a:pt x="17" y="418"/>
                  </a:cubicBezTo>
                  <a:cubicBezTo>
                    <a:pt x="18" y="418"/>
                    <a:pt x="18" y="418"/>
                    <a:pt x="18" y="418"/>
                  </a:cubicBezTo>
                  <a:cubicBezTo>
                    <a:pt x="18" y="418"/>
                    <a:pt x="18" y="418"/>
                    <a:pt x="18" y="418"/>
                  </a:cubicBezTo>
                  <a:cubicBezTo>
                    <a:pt x="18" y="418"/>
                    <a:pt x="18" y="418"/>
                    <a:pt x="19" y="418"/>
                  </a:cubicBezTo>
                  <a:cubicBezTo>
                    <a:pt x="19" y="418"/>
                    <a:pt x="19" y="418"/>
                    <a:pt x="19" y="418"/>
                  </a:cubicBezTo>
                  <a:cubicBezTo>
                    <a:pt x="19" y="418"/>
                    <a:pt x="19" y="418"/>
                    <a:pt x="19" y="418"/>
                  </a:cubicBezTo>
                  <a:cubicBezTo>
                    <a:pt x="20" y="418"/>
                    <a:pt x="20" y="418"/>
                    <a:pt x="20" y="418"/>
                  </a:cubicBezTo>
                  <a:cubicBezTo>
                    <a:pt x="20" y="418"/>
                    <a:pt x="20" y="418"/>
                    <a:pt x="20" y="418"/>
                  </a:cubicBezTo>
                  <a:cubicBezTo>
                    <a:pt x="20" y="418"/>
                    <a:pt x="21" y="418"/>
                    <a:pt x="21" y="418"/>
                  </a:cubicBezTo>
                  <a:cubicBezTo>
                    <a:pt x="21" y="418"/>
                    <a:pt x="21" y="418"/>
                    <a:pt x="21" y="418"/>
                  </a:cubicBezTo>
                  <a:cubicBezTo>
                    <a:pt x="21" y="418"/>
                    <a:pt x="21" y="418"/>
                    <a:pt x="22" y="418"/>
                  </a:cubicBezTo>
                  <a:cubicBezTo>
                    <a:pt x="22" y="418"/>
                    <a:pt x="22" y="418"/>
                    <a:pt x="22" y="418"/>
                  </a:cubicBezTo>
                  <a:cubicBezTo>
                    <a:pt x="22" y="418"/>
                    <a:pt x="22" y="418"/>
                    <a:pt x="22" y="417"/>
                  </a:cubicBezTo>
                  <a:cubicBezTo>
                    <a:pt x="23" y="417"/>
                    <a:pt x="23" y="417"/>
                    <a:pt x="23" y="417"/>
                  </a:cubicBezTo>
                  <a:cubicBezTo>
                    <a:pt x="23" y="417"/>
                    <a:pt x="23" y="417"/>
                    <a:pt x="23" y="417"/>
                  </a:cubicBezTo>
                  <a:cubicBezTo>
                    <a:pt x="23" y="417"/>
                    <a:pt x="23" y="417"/>
                    <a:pt x="23" y="417"/>
                  </a:cubicBezTo>
                  <a:cubicBezTo>
                    <a:pt x="24" y="417"/>
                    <a:pt x="24" y="417"/>
                    <a:pt x="24" y="417"/>
                  </a:cubicBezTo>
                  <a:cubicBezTo>
                    <a:pt x="24" y="417"/>
                    <a:pt x="24" y="417"/>
                    <a:pt x="24" y="417"/>
                  </a:cubicBezTo>
                  <a:cubicBezTo>
                    <a:pt x="25" y="417"/>
                    <a:pt x="25" y="417"/>
                    <a:pt x="25" y="417"/>
                  </a:cubicBezTo>
                  <a:cubicBezTo>
                    <a:pt x="25" y="417"/>
                    <a:pt x="25" y="417"/>
                    <a:pt x="25" y="417"/>
                  </a:cubicBezTo>
                  <a:cubicBezTo>
                    <a:pt x="25" y="417"/>
                    <a:pt x="26" y="417"/>
                    <a:pt x="26" y="417"/>
                  </a:cubicBezTo>
                  <a:cubicBezTo>
                    <a:pt x="26" y="417"/>
                    <a:pt x="26" y="417"/>
                    <a:pt x="26" y="417"/>
                  </a:cubicBezTo>
                  <a:cubicBezTo>
                    <a:pt x="26" y="417"/>
                    <a:pt x="26" y="417"/>
                    <a:pt x="27" y="417"/>
                  </a:cubicBezTo>
                  <a:cubicBezTo>
                    <a:pt x="27" y="417"/>
                    <a:pt x="27" y="417"/>
                    <a:pt x="27" y="417"/>
                  </a:cubicBezTo>
                  <a:cubicBezTo>
                    <a:pt x="27" y="417"/>
                    <a:pt x="27" y="417"/>
                    <a:pt x="27" y="417"/>
                  </a:cubicBezTo>
                  <a:cubicBezTo>
                    <a:pt x="27" y="417"/>
                    <a:pt x="28" y="417"/>
                    <a:pt x="28" y="417"/>
                  </a:cubicBezTo>
                  <a:cubicBezTo>
                    <a:pt x="28" y="417"/>
                    <a:pt x="28" y="417"/>
                    <a:pt x="28" y="417"/>
                  </a:cubicBezTo>
                  <a:cubicBezTo>
                    <a:pt x="28" y="417"/>
                    <a:pt x="28" y="417"/>
                    <a:pt x="29" y="417"/>
                  </a:cubicBezTo>
                  <a:cubicBezTo>
                    <a:pt x="29" y="417"/>
                    <a:pt x="29" y="417"/>
                    <a:pt x="29" y="417"/>
                  </a:cubicBezTo>
                  <a:cubicBezTo>
                    <a:pt x="29" y="417"/>
                    <a:pt x="29" y="417"/>
                    <a:pt x="29" y="417"/>
                  </a:cubicBezTo>
                  <a:cubicBezTo>
                    <a:pt x="30" y="417"/>
                    <a:pt x="30" y="417"/>
                    <a:pt x="30" y="417"/>
                  </a:cubicBezTo>
                  <a:cubicBezTo>
                    <a:pt x="30" y="417"/>
                    <a:pt x="30" y="417"/>
                    <a:pt x="30" y="417"/>
                  </a:cubicBezTo>
                  <a:cubicBezTo>
                    <a:pt x="30" y="417"/>
                    <a:pt x="31" y="417"/>
                    <a:pt x="31" y="417"/>
                  </a:cubicBezTo>
                  <a:cubicBezTo>
                    <a:pt x="31" y="417"/>
                    <a:pt x="31" y="417"/>
                    <a:pt x="31" y="417"/>
                  </a:cubicBezTo>
                  <a:cubicBezTo>
                    <a:pt x="31" y="417"/>
                    <a:pt x="31" y="417"/>
                    <a:pt x="32" y="417"/>
                  </a:cubicBezTo>
                  <a:cubicBezTo>
                    <a:pt x="32" y="417"/>
                    <a:pt x="32" y="417"/>
                    <a:pt x="32" y="417"/>
                  </a:cubicBezTo>
                  <a:cubicBezTo>
                    <a:pt x="32" y="417"/>
                    <a:pt x="32" y="417"/>
                    <a:pt x="32" y="417"/>
                  </a:cubicBezTo>
                  <a:cubicBezTo>
                    <a:pt x="32" y="417"/>
                    <a:pt x="33" y="417"/>
                    <a:pt x="33" y="417"/>
                  </a:cubicBezTo>
                  <a:cubicBezTo>
                    <a:pt x="33" y="417"/>
                    <a:pt x="33" y="417"/>
                    <a:pt x="33" y="417"/>
                  </a:cubicBezTo>
                  <a:cubicBezTo>
                    <a:pt x="33" y="417"/>
                    <a:pt x="33" y="417"/>
                    <a:pt x="33" y="417"/>
                  </a:cubicBezTo>
                  <a:cubicBezTo>
                    <a:pt x="34" y="417"/>
                    <a:pt x="34" y="417"/>
                    <a:pt x="34" y="417"/>
                  </a:cubicBezTo>
                  <a:cubicBezTo>
                    <a:pt x="34" y="417"/>
                    <a:pt x="34" y="417"/>
                    <a:pt x="34" y="417"/>
                  </a:cubicBezTo>
                  <a:cubicBezTo>
                    <a:pt x="35" y="417"/>
                    <a:pt x="35" y="417"/>
                    <a:pt x="35" y="417"/>
                  </a:cubicBezTo>
                  <a:cubicBezTo>
                    <a:pt x="35" y="417"/>
                    <a:pt x="35" y="417"/>
                    <a:pt x="35" y="417"/>
                  </a:cubicBezTo>
                  <a:cubicBezTo>
                    <a:pt x="35" y="417"/>
                    <a:pt x="36" y="417"/>
                    <a:pt x="36" y="417"/>
                  </a:cubicBezTo>
                  <a:cubicBezTo>
                    <a:pt x="36" y="417"/>
                    <a:pt x="36" y="417"/>
                    <a:pt x="36" y="417"/>
                  </a:cubicBezTo>
                  <a:cubicBezTo>
                    <a:pt x="36" y="417"/>
                    <a:pt x="36" y="417"/>
                    <a:pt x="36" y="417"/>
                  </a:cubicBezTo>
                  <a:cubicBezTo>
                    <a:pt x="37" y="417"/>
                    <a:pt x="37" y="417"/>
                    <a:pt x="37" y="417"/>
                  </a:cubicBezTo>
                  <a:cubicBezTo>
                    <a:pt x="37" y="417"/>
                    <a:pt x="37" y="417"/>
                    <a:pt x="37" y="417"/>
                  </a:cubicBezTo>
                  <a:cubicBezTo>
                    <a:pt x="37" y="417"/>
                    <a:pt x="37" y="417"/>
                    <a:pt x="38" y="417"/>
                  </a:cubicBezTo>
                  <a:cubicBezTo>
                    <a:pt x="38" y="417"/>
                    <a:pt x="38" y="417"/>
                    <a:pt x="38" y="417"/>
                  </a:cubicBezTo>
                  <a:cubicBezTo>
                    <a:pt x="38" y="417"/>
                    <a:pt x="38" y="417"/>
                    <a:pt x="38" y="417"/>
                  </a:cubicBezTo>
                  <a:cubicBezTo>
                    <a:pt x="39" y="417"/>
                    <a:pt x="39" y="417"/>
                    <a:pt x="39" y="417"/>
                  </a:cubicBezTo>
                  <a:cubicBezTo>
                    <a:pt x="39" y="417"/>
                    <a:pt x="39" y="417"/>
                    <a:pt x="39" y="417"/>
                  </a:cubicBezTo>
                  <a:cubicBezTo>
                    <a:pt x="39" y="416"/>
                    <a:pt x="40" y="416"/>
                    <a:pt x="40" y="416"/>
                  </a:cubicBezTo>
                  <a:cubicBezTo>
                    <a:pt x="40" y="416"/>
                    <a:pt x="40" y="416"/>
                    <a:pt x="40" y="416"/>
                  </a:cubicBezTo>
                  <a:cubicBezTo>
                    <a:pt x="40" y="416"/>
                    <a:pt x="40" y="416"/>
                    <a:pt x="41" y="416"/>
                  </a:cubicBezTo>
                  <a:cubicBezTo>
                    <a:pt x="41" y="416"/>
                    <a:pt x="41" y="416"/>
                    <a:pt x="41" y="416"/>
                  </a:cubicBezTo>
                  <a:cubicBezTo>
                    <a:pt x="41" y="416"/>
                    <a:pt x="41" y="416"/>
                    <a:pt x="41" y="416"/>
                  </a:cubicBezTo>
                  <a:cubicBezTo>
                    <a:pt x="41" y="416"/>
                    <a:pt x="42" y="416"/>
                    <a:pt x="42" y="416"/>
                  </a:cubicBezTo>
                  <a:cubicBezTo>
                    <a:pt x="42" y="416"/>
                    <a:pt x="42" y="416"/>
                    <a:pt x="42" y="416"/>
                  </a:cubicBezTo>
                  <a:cubicBezTo>
                    <a:pt x="42" y="416"/>
                    <a:pt x="42" y="416"/>
                    <a:pt x="43" y="416"/>
                  </a:cubicBezTo>
                  <a:cubicBezTo>
                    <a:pt x="43" y="416"/>
                    <a:pt x="43" y="416"/>
                    <a:pt x="43" y="416"/>
                  </a:cubicBezTo>
                  <a:cubicBezTo>
                    <a:pt x="43" y="416"/>
                    <a:pt x="43" y="416"/>
                    <a:pt x="44" y="416"/>
                  </a:cubicBezTo>
                  <a:cubicBezTo>
                    <a:pt x="44" y="416"/>
                    <a:pt x="44" y="416"/>
                    <a:pt x="44" y="416"/>
                  </a:cubicBezTo>
                  <a:cubicBezTo>
                    <a:pt x="44" y="416"/>
                    <a:pt x="44" y="416"/>
                    <a:pt x="44" y="416"/>
                  </a:cubicBezTo>
                  <a:cubicBezTo>
                    <a:pt x="44" y="416"/>
                    <a:pt x="44" y="416"/>
                    <a:pt x="45" y="416"/>
                  </a:cubicBezTo>
                  <a:cubicBezTo>
                    <a:pt x="45" y="416"/>
                    <a:pt x="45" y="416"/>
                    <a:pt x="45" y="416"/>
                  </a:cubicBezTo>
                  <a:cubicBezTo>
                    <a:pt x="45" y="416"/>
                    <a:pt x="45" y="416"/>
                    <a:pt x="45" y="416"/>
                  </a:cubicBezTo>
                  <a:cubicBezTo>
                    <a:pt x="46" y="416"/>
                    <a:pt x="46" y="416"/>
                    <a:pt x="46" y="416"/>
                  </a:cubicBezTo>
                  <a:cubicBezTo>
                    <a:pt x="46" y="416"/>
                    <a:pt x="46" y="416"/>
                    <a:pt x="46" y="416"/>
                  </a:cubicBezTo>
                  <a:cubicBezTo>
                    <a:pt x="46" y="416"/>
                    <a:pt x="47" y="416"/>
                    <a:pt x="47" y="416"/>
                  </a:cubicBezTo>
                  <a:cubicBezTo>
                    <a:pt x="47" y="416"/>
                    <a:pt x="47" y="416"/>
                    <a:pt x="47" y="416"/>
                  </a:cubicBezTo>
                  <a:cubicBezTo>
                    <a:pt x="47" y="416"/>
                    <a:pt x="47" y="416"/>
                    <a:pt x="48" y="416"/>
                  </a:cubicBezTo>
                  <a:cubicBezTo>
                    <a:pt x="48" y="416"/>
                    <a:pt x="48" y="416"/>
                    <a:pt x="48" y="416"/>
                  </a:cubicBezTo>
                  <a:cubicBezTo>
                    <a:pt x="48" y="416"/>
                    <a:pt x="48" y="416"/>
                    <a:pt x="48" y="416"/>
                  </a:cubicBezTo>
                  <a:cubicBezTo>
                    <a:pt x="48" y="416"/>
                    <a:pt x="49" y="416"/>
                    <a:pt x="49" y="416"/>
                  </a:cubicBezTo>
                  <a:cubicBezTo>
                    <a:pt x="49" y="416"/>
                    <a:pt x="50" y="416"/>
                    <a:pt x="50" y="416"/>
                  </a:cubicBezTo>
                  <a:cubicBezTo>
                    <a:pt x="50" y="416"/>
                    <a:pt x="50" y="416"/>
                    <a:pt x="50" y="416"/>
                  </a:cubicBezTo>
                  <a:cubicBezTo>
                    <a:pt x="50" y="416"/>
                    <a:pt x="51" y="416"/>
                    <a:pt x="51" y="416"/>
                  </a:cubicBezTo>
                  <a:cubicBezTo>
                    <a:pt x="51" y="416"/>
                    <a:pt x="51" y="416"/>
                    <a:pt x="51" y="416"/>
                  </a:cubicBezTo>
                  <a:cubicBezTo>
                    <a:pt x="51" y="415"/>
                    <a:pt x="52" y="415"/>
                    <a:pt x="52" y="415"/>
                  </a:cubicBezTo>
                  <a:cubicBezTo>
                    <a:pt x="52" y="415"/>
                    <a:pt x="52" y="415"/>
                    <a:pt x="52" y="415"/>
                  </a:cubicBezTo>
                  <a:cubicBezTo>
                    <a:pt x="52" y="415"/>
                    <a:pt x="52" y="415"/>
                    <a:pt x="52" y="415"/>
                  </a:cubicBezTo>
                  <a:cubicBezTo>
                    <a:pt x="53" y="415"/>
                    <a:pt x="53" y="415"/>
                    <a:pt x="53" y="415"/>
                  </a:cubicBezTo>
                  <a:cubicBezTo>
                    <a:pt x="53" y="415"/>
                    <a:pt x="53" y="415"/>
                    <a:pt x="54" y="415"/>
                  </a:cubicBezTo>
                  <a:cubicBezTo>
                    <a:pt x="54" y="415"/>
                    <a:pt x="54" y="415"/>
                    <a:pt x="54" y="415"/>
                  </a:cubicBezTo>
                  <a:cubicBezTo>
                    <a:pt x="54" y="415"/>
                    <a:pt x="54" y="415"/>
                    <a:pt x="54" y="415"/>
                  </a:cubicBezTo>
                  <a:cubicBezTo>
                    <a:pt x="54" y="415"/>
                    <a:pt x="54" y="415"/>
                    <a:pt x="54" y="415"/>
                  </a:cubicBezTo>
                  <a:cubicBezTo>
                    <a:pt x="55" y="415"/>
                    <a:pt x="55" y="415"/>
                    <a:pt x="56" y="415"/>
                  </a:cubicBezTo>
                  <a:cubicBezTo>
                    <a:pt x="56" y="415"/>
                    <a:pt x="56" y="415"/>
                    <a:pt x="56" y="415"/>
                  </a:cubicBezTo>
                  <a:cubicBezTo>
                    <a:pt x="57" y="415"/>
                    <a:pt x="57" y="415"/>
                    <a:pt x="58" y="415"/>
                  </a:cubicBezTo>
                  <a:cubicBezTo>
                    <a:pt x="58" y="415"/>
                    <a:pt x="58" y="415"/>
                    <a:pt x="58" y="415"/>
                  </a:cubicBezTo>
                  <a:cubicBezTo>
                    <a:pt x="58" y="415"/>
                    <a:pt x="58" y="415"/>
                    <a:pt x="58" y="415"/>
                  </a:cubicBezTo>
                  <a:cubicBezTo>
                    <a:pt x="58" y="415"/>
                    <a:pt x="58" y="415"/>
                    <a:pt x="58" y="415"/>
                  </a:cubicBezTo>
                  <a:cubicBezTo>
                    <a:pt x="59" y="415"/>
                    <a:pt x="59" y="415"/>
                    <a:pt x="60" y="415"/>
                  </a:cubicBezTo>
                  <a:cubicBezTo>
                    <a:pt x="60" y="415"/>
                    <a:pt x="60" y="415"/>
                    <a:pt x="60" y="415"/>
                  </a:cubicBezTo>
                  <a:cubicBezTo>
                    <a:pt x="61" y="414"/>
                    <a:pt x="61" y="414"/>
                    <a:pt x="62" y="414"/>
                  </a:cubicBezTo>
                  <a:cubicBezTo>
                    <a:pt x="62" y="414"/>
                    <a:pt x="62" y="414"/>
                    <a:pt x="62" y="414"/>
                  </a:cubicBezTo>
                  <a:cubicBezTo>
                    <a:pt x="62" y="414"/>
                    <a:pt x="63" y="414"/>
                    <a:pt x="64" y="414"/>
                  </a:cubicBezTo>
                  <a:cubicBezTo>
                    <a:pt x="64" y="414"/>
                    <a:pt x="64" y="414"/>
                    <a:pt x="64" y="414"/>
                  </a:cubicBezTo>
                  <a:cubicBezTo>
                    <a:pt x="238" y="393"/>
                    <a:pt x="385" y="285"/>
                    <a:pt x="462" y="135"/>
                  </a:cubicBezTo>
                  <a:cubicBezTo>
                    <a:pt x="203" y="0"/>
                    <a:pt x="203" y="0"/>
                    <a:pt x="203" y="0"/>
                  </a:cubicBezTo>
                </a:path>
              </a:pathLst>
            </a:custGeom>
            <a:solidFill>
              <a:srgbClr val="008AF2"/>
            </a:solidFill>
            <a:ln>
              <a:solidFill>
                <a:srgbClr val="003C6C"/>
              </a:solid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18" name="Freeform 12"/>
            <p:cNvSpPr>
              <a:spLocks noEditPoints="1"/>
            </p:cNvSpPr>
            <p:nvPr/>
          </p:nvSpPr>
          <p:spPr bwMode="auto">
            <a:xfrm>
              <a:off x="2530475" y="3986213"/>
              <a:ext cx="749300" cy="460375"/>
            </a:xfrm>
            <a:custGeom>
              <a:avLst/>
              <a:gdLst>
                <a:gd name="T0" fmla="*/ 1 w 203"/>
                <a:gd name="T1" fmla="*/ 125 h 125"/>
                <a:gd name="T2" fmla="*/ 0 w 203"/>
                <a:gd name="T3" fmla="*/ 125 h 125"/>
                <a:gd name="T4" fmla="*/ 0 w 203"/>
                <a:gd name="T5" fmla="*/ 125 h 125"/>
                <a:gd name="T6" fmla="*/ 1 w 203"/>
                <a:gd name="T7" fmla="*/ 125 h 125"/>
                <a:gd name="T8" fmla="*/ 1 w 203"/>
                <a:gd name="T9" fmla="*/ 125 h 125"/>
                <a:gd name="T10" fmla="*/ 1 w 203"/>
                <a:gd name="T11" fmla="*/ 125 h 125"/>
                <a:gd name="T12" fmla="*/ 1 w 203"/>
                <a:gd name="T13" fmla="*/ 125 h 125"/>
                <a:gd name="T14" fmla="*/ 2 w 203"/>
                <a:gd name="T15" fmla="*/ 125 h 125"/>
                <a:gd name="T16" fmla="*/ 1 w 203"/>
                <a:gd name="T17" fmla="*/ 125 h 125"/>
                <a:gd name="T18" fmla="*/ 2 w 203"/>
                <a:gd name="T19" fmla="*/ 125 h 125"/>
                <a:gd name="T20" fmla="*/ 2 w 203"/>
                <a:gd name="T21" fmla="*/ 125 h 125"/>
                <a:gd name="T22" fmla="*/ 2 w 203"/>
                <a:gd name="T23" fmla="*/ 125 h 125"/>
                <a:gd name="T24" fmla="*/ 2 w 203"/>
                <a:gd name="T25" fmla="*/ 125 h 125"/>
                <a:gd name="T26" fmla="*/ 3 w 203"/>
                <a:gd name="T27" fmla="*/ 125 h 125"/>
                <a:gd name="T28" fmla="*/ 2 w 203"/>
                <a:gd name="T29" fmla="*/ 125 h 125"/>
                <a:gd name="T30" fmla="*/ 3 w 203"/>
                <a:gd name="T31" fmla="*/ 125 h 125"/>
                <a:gd name="T32" fmla="*/ 3 w 203"/>
                <a:gd name="T33" fmla="*/ 125 h 125"/>
                <a:gd name="T34" fmla="*/ 3 w 203"/>
                <a:gd name="T35" fmla="*/ 125 h 125"/>
                <a:gd name="T36" fmla="*/ 3 w 203"/>
                <a:gd name="T37" fmla="*/ 125 h 125"/>
                <a:gd name="T38" fmla="*/ 4 w 203"/>
                <a:gd name="T39" fmla="*/ 125 h 125"/>
                <a:gd name="T40" fmla="*/ 3 w 203"/>
                <a:gd name="T41" fmla="*/ 125 h 125"/>
                <a:gd name="T42" fmla="*/ 4 w 203"/>
                <a:gd name="T43" fmla="*/ 125 h 125"/>
                <a:gd name="T44" fmla="*/ 5 w 203"/>
                <a:gd name="T45" fmla="*/ 125 h 125"/>
                <a:gd name="T46" fmla="*/ 4 w 203"/>
                <a:gd name="T47" fmla="*/ 125 h 125"/>
                <a:gd name="T48" fmla="*/ 5 w 203"/>
                <a:gd name="T49" fmla="*/ 125 h 125"/>
                <a:gd name="T50" fmla="*/ 5 w 203"/>
                <a:gd name="T51" fmla="*/ 125 h 125"/>
                <a:gd name="T52" fmla="*/ 5 w 203"/>
                <a:gd name="T53" fmla="*/ 125 h 125"/>
                <a:gd name="T54" fmla="*/ 5 w 203"/>
                <a:gd name="T55" fmla="*/ 125 h 125"/>
                <a:gd name="T56" fmla="*/ 6 w 203"/>
                <a:gd name="T57" fmla="*/ 125 h 125"/>
                <a:gd name="T58" fmla="*/ 5 w 203"/>
                <a:gd name="T59" fmla="*/ 125 h 125"/>
                <a:gd name="T60" fmla="*/ 6 w 203"/>
                <a:gd name="T61" fmla="*/ 125 h 125"/>
                <a:gd name="T62" fmla="*/ 7 w 203"/>
                <a:gd name="T63" fmla="*/ 125 h 125"/>
                <a:gd name="T64" fmla="*/ 6 w 203"/>
                <a:gd name="T65" fmla="*/ 125 h 125"/>
                <a:gd name="T66" fmla="*/ 7 w 203"/>
                <a:gd name="T67" fmla="*/ 125 h 125"/>
                <a:gd name="T68" fmla="*/ 8 w 203"/>
                <a:gd name="T69" fmla="*/ 125 h 125"/>
                <a:gd name="T70" fmla="*/ 7 w 203"/>
                <a:gd name="T71" fmla="*/ 125 h 125"/>
                <a:gd name="T72" fmla="*/ 8 w 203"/>
                <a:gd name="T73" fmla="*/ 125 h 125"/>
                <a:gd name="T74" fmla="*/ 203 w 203"/>
                <a:gd name="T75" fmla="*/ 0 h 125"/>
                <a:gd name="T76" fmla="*/ 203 w 203"/>
                <a:gd name="T77" fmla="*/ 0 h 125"/>
                <a:gd name="T78" fmla="*/ 8 w 203"/>
                <a:gd name="T79" fmla="*/ 125 h 125"/>
                <a:gd name="T80" fmla="*/ 203 w 203"/>
                <a:gd name="T81" fmla="*/ 0 h 125"/>
                <a:gd name="T82" fmla="*/ 203 w 203"/>
                <a:gd name="T83" fmla="*/ 0 h 125"/>
                <a:gd name="T84" fmla="*/ 203 w 203"/>
                <a:gd name="T85" fmla="*/ 0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3" h="125">
                  <a:moveTo>
                    <a:pt x="1" y="125"/>
                  </a:moveTo>
                  <a:cubicBezTo>
                    <a:pt x="0" y="125"/>
                    <a:pt x="0" y="125"/>
                    <a:pt x="0" y="125"/>
                  </a:cubicBezTo>
                  <a:cubicBezTo>
                    <a:pt x="0" y="125"/>
                    <a:pt x="0" y="125"/>
                    <a:pt x="0" y="125"/>
                  </a:cubicBezTo>
                  <a:cubicBezTo>
                    <a:pt x="0" y="125"/>
                    <a:pt x="0" y="125"/>
                    <a:pt x="1" y="125"/>
                  </a:cubicBezTo>
                  <a:moveTo>
                    <a:pt x="1" y="125"/>
                  </a:moveTo>
                  <a:cubicBezTo>
                    <a:pt x="1" y="125"/>
                    <a:pt x="1" y="125"/>
                    <a:pt x="1" y="125"/>
                  </a:cubicBezTo>
                  <a:cubicBezTo>
                    <a:pt x="1" y="125"/>
                    <a:pt x="1" y="125"/>
                    <a:pt x="1" y="125"/>
                  </a:cubicBezTo>
                  <a:moveTo>
                    <a:pt x="2" y="125"/>
                  </a:moveTo>
                  <a:cubicBezTo>
                    <a:pt x="1" y="125"/>
                    <a:pt x="1" y="125"/>
                    <a:pt x="1" y="125"/>
                  </a:cubicBezTo>
                  <a:cubicBezTo>
                    <a:pt x="1" y="125"/>
                    <a:pt x="1" y="125"/>
                    <a:pt x="2" y="125"/>
                  </a:cubicBezTo>
                  <a:moveTo>
                    <a:pt x="2" y="125"/>
                  </a:moveTo>
                  <a:cubicBezTo>
                    <a:pt x="2" y="125"/>
                    <a:pt x="2" y="125"/>
                    <a:pt x="2" y="125"/>
                  </a:cubicBezTo>
                  <a:cubicBezTo>
                    <a:pt x="2" y="125"/>
                    <a:pt x="2" y="125"/>
                    <a:pt x="2" y="125"/>
                  </a:cubicBezTo>
                  <a:moveTo>
                    <a:pt x="3" y="125"/>
                  </a:moveTo>
                  <a:cubicBezTo>
                    <a:pt x="2" y="125"/>
                    <a:pt x="2" y="125"/>
                    <a:pt x="2" y="125"/>
                  </a:cubicBezTo>
                  <a:cubicBezTo>
                    <a:pt x="2" y="125"/>
                    <a:pt x="2" y="125"/>
                    <a:pt x="3" y="125"/>
                  </a:cubicBezTo>
                  <a:moveTo>
                    <a:pt x="3" y="125"/>
                  </a:moveTo>
                  <a:cubicBezTo>
                    <a:pt x="3" y="125"/>
                    <a:pt x="3" y="125"/>
                    <a:pt x="3" y="125"/>
                  </a:cubicBezTo>
                  <a:cubicBezTo>
                    <a:pt x="3" y="125"/>
                    <a:pt x="3" y="125"/>
                    <a:pt x="3" y="125"/>
                  </a:cubicBezTo>
                  <a:moveTo>
                    <a:pt x="4" y="125"/>
                  </a:moveTo>
                  <a:cubicBezTo>
                    <a:pt x="4" y="125"/>
                    <a:pt x="4" y="125"/>
                    <a:pt x="3" y="125"/>
                  </a:cubicBezTo>
                  <a:cubicBezTo>
                    <a:pt x="4" y="125"/>
                    <a:pt x="4" y="125"/>
                    <a:pt x="4" y="125"/>
                  </a:cubicBezTo>
                  <a:moveTo>
                    <a:pt x="5" y="125"/>
                  </a:moveTo>
                  <a:cubicBezTo>
                    <a:pt x="5" y="125"/>
                    <a:pt x="4" y="125"/>
                    <a:pt x="4" y="125"/>
                  </a:cubicBezTo>
                  <a:cubicBezTo>
                    <a:pt x="4" y="125"/>
                    <a:pt x="5" y="125"/>
                    <a:pt x="5" y="125"/>
                  </a:cubicBezTo>
                  <a:moveTo>
                    <a:pt x="5" y="125"/>
                  </a:moveTo>
                  <a:cubicBezTo>
                    <a:pt x="5" y="125"/>
                    <a:pt x="5" y="125"/>
                    <a:pt x="5" y="125"/>
                  </a:cubicBezTo>
                  <a:cubicBezTo>
                    <a:pt x="5" y="125"/>
                    <a:pt x="5" y="125"/>
                    <a:pt x="5" y="125"/>
                  </a:cubicBezTo>
                  <a:moveTo>
                    <a:pt x="6" y="125"/>
                  </a:moveTo>
                  <a:cubicBezTo>
                    <a:pt x="6" y="125"/>
                    <a:pt x="5" y="125"/>
                    <a:pt x="5" y="125"/>
                  </a:cubicBezTo>
                  <a:cubicBezTo>
                    <a:pt x="5" y="125"/>
                    <a:pt x="6" y="125"/>
                    <a:pt x="6" y="125"/>
                  </a:cubicBezTo>
                  <a:moveTo>
                    <a:pt x="7" y="125"/>
                  </a:moveTo>
                  <a:cubicBezTo>
                    <a:pt x="6" y="125"/>
                    <a:pt x="6" y="125"/>
                    <a:pt x="6" y="125"/>
                  </a:cubicBezTo>
                  <a:cubicBezTo>
                    <a:pt x="6" y="125"/>
                    <a:pt x="6" y="125"/>
                    <a:pt x="7" y="125"/>
                  </a:cubicBezTo>
                  <a:moveTo>
                    <a:pt x="8" y="125"/>
                  </a:moveTo>
                  <a:cubicBezTo>
                    <a:pt x="7" y="125"/>
                    <a:pt x="7" y="125"/>
                    <a:pt x="7" y="125"/>
                  </a:cubicBezTo>
                  <a:cubicBezTo>
                    <a:pt x="7" y="125"/>
                    <a:pt x="7" y="125"/>
                    <a:pt x="8" y="125"/>
                  </a:cubicBezTo>
                  <a:moveTo>
                    <a:pt x="203" y="0"/>
                  </a:moveTo>
                  <a:cubicBezTo>
                    <a:pt x="203" y="0"/>
                    <a:pt x="203" y="0"/>
                    <a:pt x="203" y="0"/>
                  </a:cubicBezTo>
                  <a:cubicBezTo>
                    <a:pt x="167" y="72"/>
                    <a:pt x="93" y="122"/>
                    <a:pt x="8" y="125"/>
                  </a:cubicBezTo>
                  <a:cubicBezTo>
                    <a:pt x="93" y="122"/>
                    <a:pt x="167" y="72"/>
                    <a:pt x="203" y="0"/>
                  </a:cubicBezTo>
                  <a:cubicBezTo>
                    <a:pt x="203" y="0"/>
                    <a:pt x="203" y="0"/>
                    <a:pt x="203" y="0"/>
                  </a:cubicBezTo>
                  <a:cubicBezTo>
                    <a:pt x="203" y="0"/>
                    <a:pt x="203" y="0"/>
                    <a:pt x="203" y="0"/>
                  </a:cubicBezTo>
                </a:path>
              </a:pathLst>
            </a:custGeom>
            <a:solidFill>
              <a:srgbClr val="F8A648"/>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19" name="Freeform 13"/>
            <p:cNvSpPr>
              <a:spLocks/>
            </p:cNvSpPr>
            <p:nvPr/>
          </p:nvSpPr>
          <p:spPr bwMode="auto">
            <a:xfrm>
              <a:off x="3279775" y="3986213"/>
              <a:ext cx="954088" cy="498475"/>
            </a:xfrm>
            <a:custGeom>
              <a:avLst/>
              <a:gdLst>
                <a:gd name="T0" fmla="*/ 0 w 601"/>
                <a:gd name="T1" fmla="*/ 0 h 314"/>
                <a:gd name="T2" fmla="*/ 0 w 601"/>
                <a:gd name="T3" fmla="*/ 0 h 314"/>
                <a:gd name="T4" fmla="*/ 0 w 601"/>
                <a:gd name="T5" fmla="*/ 0 h 314"/>
                <a:gd name="T6" fmla="*/ 601 w 601"/>
                <a:gd name="T7" fmla="*/ 314 h 314"/>
                <a:gd name="T8" fmla="*/ 601 w 601"/>
                <a:gd name="T9" fmla="*/ 314 h 314"/>
                <a:gd name="T10" fmla="*/ 0 w 601"/>
                <a:gd name="T11" fmla="*/ 0 h 314"/>
              </a:gdLst>
              <a:ahLst/>
              <a:cxnLst>
                <a:cxn ang="0">
                  <a:pos x="T0" y="T1"/>
                </a:cxn>
                <a:cxn ang="0">
                  <a:pos x="T2" y="T3"/>
                </a:cxn>
                <a:cxn ang="0">
                  <a:pos x="T4" y="T5"/>
                </a:cxn>
                <a:cxn ang="0">
                  <a:pos x="T6" y="T7"/>
                </a:cxn>
                <a:cxn ang="0">
                  <a:pos x="T8" y="T9"/>
                </a:cxn>
                <a:cxn ang="0">
                  <a:pos x="T10" y="T11"/>
                </a:cxn>
              </a:cxnLst>
              <a:rect l="0" t="0" r="r" b="b"/>
              <a:pathLst>
                <a:path w="601" h="314">
                  <a:moveTo>
                    <a:pt x="0" y="0"/>
                  </a:moveTo>
                  <a:lnTo>
                    <a:pt x="0" y="0"/>
                  </a:lnTo>
                  <a:lnTo>
                    <a:pt x="0" y="0"/>
                  </a:lnTo>
                  <a:lnTo>
                    <a:pt x="601" y="314"/>
                  </a:lnTo>
                  <a:lnTo>
                    <a:pt x="601" y="314"/>
                  </a:lnTo>
                  <a:lnTo>
                    <a:pt x="0" y="0"/>
                  </a:lnTo>
                  <a:close/>
                </a:path>
              </a:pathLst>
            </a:custGeom>
            <a:solidFill>
              <a:srgbClr val="F79D34"/>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20" name="Freeform 14"/>
            <p:cNvSpPr>
              <a:spLocks/>
            </p:cNvSpPr>
            <p:nvPr/>
          </p:nvSpPr>
          <p:spPr bwMode="auto">
            <a:xfrm>
              <a:off x="3279775" y="3986213"/>
              <a:ext cx="954088" cy="498475"/>
            </a:xfrm>
            <a:custGeom>
              <a:avLst/>
              <a:gdLst>
                <a:gd name="T0" fmla="*/ 0 w 601"/>
                <a:gd name="T1" fmla="*/ 0 h 314"/>
                <a:gd name="T2" fmla="*/ 0 w 601"/>
                <a:gd name="T3" fmla="*/ 0 h 314"/>
                <a:gd name="T4" fmla="*/ 0 w 601"/>
                <a:gd name="T5" fmla="*/ 0 h 314"/>
                <a:gd name="T6" fmla="*/ 601 w 601"/>
                <a:gd name="T7" fmla="*/ 314 h 314"/>
                <a:gd name="T8" fmla="*/ 601 w 601"/>
                <a:gd name="T9" fmla="*/ 314 h 314"/>
                <a:gd name="T10" fmla="*/ 0 w 601"/>
                <a:gd name="T11" fmla="*/ 0 h 314"/>
              </a:gdLst>
              <a:ahLst/>
              <a:cxnLst>
                <a:cxn ang="0">
                  <a:pos x="T0" y="T1"/>
                </a:cxn>
                <a:cxn ang="0">
                  <a:pos x="T2" y="T3"/>
                </a:cxn>
                <a:cxn ang="0">
                  <a:pos x="T4" y="T5"/>
                </a:cxn>
                <a:cxn ang="0">
                  <a:pos x="T6" y="T7"/>
                </a:cxn>
                <a:cxn ang="0">
                  <a:pos x="T8" y="T9"/>
                </a:cxn>
                <a:cxn ang="0">
                  <a:pos x="T10" y="T11"/>
                </a:cxn>
              </a:cxnLst>
              <a:rect l="0" t="0" r="r" b="b"/>
              <a:pathLst>
                <a:path w="601" h="314">
                  <a:moveTo>
                    <a:pt x="0" y="0"/>
                  </a:moveTo>
                  <a:lnTo>
                    <a:pt x="0" y="0"/>
                  </a:lnTo>
                  <a:lnTo>
                    <a:pt x="0" y="0"/>
                  </a:lnTo>
                  <a:lnTo>
                    <a:pt x="601" y="314"/>
                  </a:lnTo>
                  <a:lnTo>
                    <a:pt x="601" y="314"/>
                  </a:lnTo>
                  <a:lnTo>
                    <a:pt x="0" y="0"/>
                  </a:lnTo>
                </a:path>
              </a:pathLst>
            </a:custGeom>
            <a:noFill/>
            <a:ln w="9525">
              <a:noFill/>
              <a:round/>
              <a:headEnd/>
              <a:tailEnd/>
            </a:ln>
            <a:extLst>
              <a:ext uri="{909E8E84-426E-40DD-AFC4-6F175D3DCCD1}">
                <a14:hiddenFill xmlns:a14="http://schemas.microsoft.com/office/drawing/2010/main">
                  <a:solidFill>
                    <a:srgbClr val="FFFFFF"/>
                  </a:solidFill>
                </a14:hiddenFill>
              </a:ext>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21" name="Freeform 15"/>
            <p:cNvSpPr>
              <a:spLocks noEditPoints="1"/>
            </p:cNvSpPr>
            <p:nvPr/>
          </p:nvSpPr>
          <p:spPr bwMode="auto">
            <a:xfrm>
              <a:off x="2530475" y="3676650"/>
              <a:ext cx="158750" cy="106362"/>
            </a:xfrm>
            <a:custGeom>
              <a:avLst/>
              <a:gdLst>
                <a:gd name="T0" fmla="*/ 0 w 43"/>
                <a:gd name="T1" fmla="*/ 29 h 29"/>
                <a:gd name="T2" fmla="*/ 0 w 43"/>
                <a:gd name="T3" fmla="*/ 29 h 29"/>
                <a:gd name="T4" fmla="*/ 0 w 43"/>
                <a:gd name="T5" fmla="*/ 29 h 29"/>
                <a:gd name="T6" fmla="*/ 0 w 43"/>
                <a:gd name="T7" fmla="*/ 29 h 29"/>
                <a:gd name="T8" fmla="*/ 1 w 43"/>
                <a:gd name="T9" fmla="*/ 29 h 29"/>
                <a:gd name="T10" fmla="*/ 0 w 43"/>
                <a:gd name="T11" fmla="*/ 29 h 29"/>
                <a:gd name="T12" fmla="*/ 1 w 43"/>
                <a:gd name="T13" fmla="*/ 29 h 29"/>
                <a:gd name="T14" fmla="*/ 1 w 43"/>
                <a:gd name="T15" fmla="*/ 29 h 29"/>
                <a:gd name="T16" fmla="*/ 1 w 43"/>
                <a:gd name="T17" fmla="*/ 29 h 29"/>
                <a:gd name="T18" fmla="*/ 1 w 43"/>
                <a:gd name="T19" fmla="*/ 29 h 29"/>
                <a:gd name="T20" fmla="*/ 1 w 43"/>
                <a:gd name="T21" fmla="*/ 29 h 29"/>
                <a:gd name="T22" fmla="*/ 1 w 43"/>
                <a:gd name="T23" fmla="*/ 29 h 29"/>
                <a:gd name="T24" fmla="*/ 1 w 43"/>
                <a:gd name="T25" fmla="*/ 29 h 29"/>
                <a:gd name="T26" fmla="*/ 1 w 43"/>
                <a:gd name="T27" fmla="*/ 29 h 29"/>
                <a:gd name="T28" fmla="*/ 1 w 43"/>
                <a:gd name="T29" fmla="*/ 29 h 29"/>
                <a:gd name="T30" fmla="*/ 1 w 43"/>
                <a:gd name="T31" fmla="*/ 29 h 29"/>
                <a:gd name="T32" fmla="*/ 1 w 43"/>
                <a:gd name="T33" fmla="*/ 29 h 29"/>
                <a:gd name="T34" fmla="*/ 1 w 43"/>
                <a:gd name="T35" fmla="*/ 29 h 29"/>
                <a:gd name="T36" fmla="*/ 1 w 43"/>
                <a:gd name="T37" fmla="*/ 29 h 29"/>
                <a:gd name="T38" fmla="*/ 43 w 43"/>
                <a:gd name="T39" fmla="*/ 0 h 29"/>
                <a:gd name="T40" fmla="*/ 1 w 43"/>
                <a:gd name="T41" fmla="*/ 29 h 29"/>
                <a:gd name="T42" fmla="*/ 43 w 43"/>
                <a:gd name="T43" fmla="*/ 0 h 29"/>
                <a:gd name="T44" fmla="*/ 43 w 43"/>
                <a:gd name="T45" fmla="*/ 0 h 29"/>
                <a:gd name="T46" fmla="*/ 43 w 43"/>
                <a:gd name="T47" fmla="*/ 0 h 29"/>
                <a:gd name="T48" fmla="*/ 43 w 43"/>
                <a:gd name="T49"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3" h="29">
                  <a:moveTo>
                    <a:pt x="0" y="29"/>
                  </a:moveTo>
                  <a:cubicBezTo>
                    <a:pt x="0" y="29"/>
                    <a:pt x="0" y="29"/>
                    <a:pt x="0" y="29"/>
                  </a:cubicBezTo>
                  <a:cubicBezTo>
                    <a:pt x="0" y="29"/>
                    <a:pt x="0" y="29"/>
                    <a:pt x="0" y="29"/>
                  </a:cubicBezTo>
                  <a:cubicBezTo>
                    <a:pt x="0" y="29"/>
                    <a:pt x="0" y="29"/>
                    <a:pt x="0" y="29"/>
                  </a:cubicBezTo>
                  <a:moveTo>
                    <a:pt x="1" y="29"/>
                  </a:moveTo>
                  <a:cubicBezTo>
                    <a:pt x="0" y="29"/>
                    <a:pt x="0" y="29"/>
                    <a:pt x="0" y="29"/>
                  </a:cubicBezTo>
                  <a:cubicBezTo>
                    <a:pt x="0" y="29"/>
                    <a:pt x="0"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1" y="29"/>
                  </a:moveTo>
                  <a:cubicBezTo>
                    <a:pt x="1" y="29"/>
                    <a:pt x="1" y="29"/>
                    <a:pt x="1" y="29"/>
                  </a:cubicBezTo>
                  <a:cubicBezTo>
                    <a:pt x="1" y="29"/>
                    <a:pt x="1" y="29"/>
                    <a:pt x="1" y="29"/>
                  </a:cubicBezTo>
                  <a:moveTo>
                    <a:pt x="43" y="0"/>
                  </a:moveTo>
                  <a:cubicBezTo>
                    <a:pt x="36" y="17"/>
                    <a:pt x="20" y="29"/>
                    <a:pt x="1" y="29"/>
                  </a:cubicBezTo>
                  <a:cubicBezTo>
                    <a:pt x="20" y="29"/>
                    <a:pt x="36" y="17"/>
                    <a:pt x="43" y="0"/>
                  </a:cubicBezTo>
                  <a:cubicBezTo>
                    <a:pt x="43" y="0"/>
                    <a:pt x="43" y="0"/>
                    <a:pt x="43" y="0"/>
                  </a:cubicBezTo>
                  <a:cubicBezTo>
                    <a:pt x="43" y="0"/>
                    <a:pt x="43" y="0"/>
                    <a:pt x="43" y="0"/>
                  </a:cubicBezTo>
                  <a:cubicBezTo>
                    <a:pt x="43" y="0"/>
                    <a:pt x="43" y="0"/>
                    <a:pt x="43" y="0"/>
                  </a:cubicBezTo>
                </a:path>
              </a:pathLst>
            </a:custGeom>
            <a:solidFill>
              <a:srgbClr val="FDFDFD"/>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22" name="Freeform 16"/>
            <p:cNvSpPr>
              <a:spLocks noEditPoints="1"/>
            </p:cNvSpPr>
            <p:nvPr/>
          </p:nvSpPr>
          <p:spPr bwMode="auto">
            <a:xfrm>
              <a:off x="2535238" y="4446588"/>
              <a:ext cx="25400" cy="0"/>
            </a:xfrm>
            <a:custGeom>
              <a:avLst/>
              <a:gdLst>
                <a:gd name="T0" fmla="*/ 0 w 7"/>
                <a:gd name="T1" fmla="*/ 0 w 7"/>
                <a:gd name="T2" fmla="*/ 0 w 7"/>
                <a:gd name="T3" fmla="*/ 0 w 7"/>
                <a:gd name="T4" fmla="*/ 0 w 7"/>
                <a:gd name="T5" fmla="*/ 0 w 7"/>
                <a:gd name="T6" fmla="*/ 1 w 7"/>
                <a:gd name="T7" fmla="*/ 1 w 7"/>
                <a:gd name="T8" fmla="*/ 1 w 7"/>
                <a:gd name="T9" fmla="*/ 1 w 7"/>
                <a:gd name="T10" fmla="*/ 1 w 7"/>
                <a:gd name="T11" fmla="*/ 1 w 7"/>
                <a:gd name="T12" fmla="*/ 2 w 7"/>
                <a:gd name="T13" fmla="*/ 2 w 7"/>
                <a:gd name="T14" fmla="*/ 2 w 7"/>
                <a:gd name="T15" fmla="*/ 2 w 7"/>
                <a:gd name="T16" fmla="*/ 2 w 7"/>
                <a:gd name="T17" fmla="*/ 2 w 7"/>
                <a:gd name="T18" fmla="*/ 3 w 7"/>
                <a:gd name="T19" fmla="*/ 3 w 7"/>
                <a:gd name="T20" fmla="*/ 3 w 7"/>
                <a:gd name="T21" fmla="*/ 4 w 7"/>
                <a:gd name="T22" fmla="*/ 4 w 7"/>
                <a:gd name="T23" fmla="*/ 4 w 7"/>
                <a:gd name="T24" fmla="*/ 4 w 7"/>
                <a:gd name="T25" fmla="*/ 4 w 7"/>
                <a:gd name="T26" fmla="*/ 4 w 7"/>
                <a:gd name="T27" fmla="*/ 5 w 7"/>
                <a:gd name="T28" fmla="*/ 5 w 7"/>
                <a:gd name="T29" fmla="*/ 5 w 7"/>
                <a:gd name="T30" fmla="*/ 6 w 7"/>
                <a:gd name="T31" fmla="*/ 6 w 7"/>
                <a:gd name="T32" fmla="*/ 6 w 7"/>
                <a:gd name="T33" fmla="*/ 7 w 7"/>
                <a:gd name="T34" fmla="*/ 7 w 7"/>
                <a:gd name="T35" fmla="*/ 7 w 7"/>
              </a:gdLst>
              <a:ahLst/>
              <a:cxnLst>
                <a:cxn ang="0">
                  <a:pos x="T0" y="0"/>
                </a:cxn>
                <a:cxn ang="0">
                  <a:pos x="T1" y="0"/>
                </a:cxn>
                <a:cxn ang="0">
                  <a:pos x="T2" y="0"/>
                </a:cxn>
                <a:cxn ang="0">
                  <a:pos x="T3" y="0"/>
                </a:cxn>
                <a:cxn ang="0">
                  <a:pos x="T4" y="0"/>
                </a:cxn>
                <a:cxn ang="0">
                  <a:pos x="T5" y="0"/>
                </a:cxn>
                <a:cxn ang="0">
                  <a:pos x="T6" y="0"/>
                </a:cxn>
                <a:cxn ang="0">
                  <a:pos x="T7" y="0"/>
                </a:cxn>
                <a:cxn ang="0">
                  <a:pos x="T8" y="0"/>
                </a:cxn>
                <a:cxn ang="0">
                  <a:pos x="T9" y="0"/>
                </a:cxn>
                <a:cxn ang="0">
                  <a:pos x="T10" y="0"/>
                </a:cxn>
                <a:cxn ang="0">
                  <a:pos x="T11" y="0"/>
                </a:cxn>
                <a:cxn ang="0">
                  <a:pos x="T12" y="0"/>
                </a:cxn>
                <a:cxn ang="0">
                  <a:pos x="T13" y="0"/>
                </a:cxn>
                <a:cxn ang="0">
                  <a:pos x="T14" y="0"/>
                </a:cxn>
                <a:cxn ang="0">
                  <a:pos x="T15" y="0"/>
                </a:cxn>
                <a:cxn ang="0">
                  <a:pos x="T16" y="0"/>
                </a:cxn>
                <a:cxn ang="0">
                  <a:pos x="T17" y="0"/>
                </a:cxn>
                <a:cxn ang="0">
                  <a:pos x="T18" y="0"/>
                </a:cxn>
                <a:cxn ang="0">
                  <a:pos x="T19" y="0"/>
                </a:cxn>
                <a:cxn ang="0">
                  <a:pos x="T20" y="0"/>
                </a:cxn>
                <a:cxn ang="0">
                  <a:pos x="T21" y="0"/>
                </a:cxn>
                <a:cxn ang="0">
                  <a:pos x="T22" y="0"/>
                </a:cxn>
                <a:cxn ang="0">
                  <a:pos x="T23" y="0"/>
                </a:cxn>
                <a:cxn ang="0">
                  <a:pos x="T24" y="0"/>
                </a:cxn>
                <a:cxn ang="0">
                  <a:pos x="T25" y="0"/>
                </a:cxn>
                <a:cxn ang="0">
                  <a:pos x="T26" y="0"/>
                </a:cxn>
                <a:cxn ang="0">
                  <a:pos x="T27" y="0"/>
                </a:cxn>
                <a:cxn ang="0">
                  <a:pos x="T28" y="0"/>
                </a:cxn>
                <a:cxn ang="0">
                  <a:pos x="T29" y="0"/>
                </a:cxn>
                <a:cxn ang="0">
                  <a:pos x="T30" y="0"/>
                </a:cxn>
                <a:cxn ang="0">
                  <a:pos x="T31" y="0"/>
                </a:cxn>
                <a:cxn ang="0">
                  <a:pos x="T32" y="0"/>
                </a:cxn>
                <a:cxn ang="0">
                  <a:pos x="T33" y="0"/>
                </a:cxn>
                <a:cxn ang="0">
                  <a:pos x="T34" y="0"/>
                </a:cxn>
                <a:cxn ang="0">
                  <a:pos x="T35" y="0"/>
                </a:cxn>
              </a:cxnLst>
              <a:rect l="0" t="0" r="r" b="b"/>
              <a:pathLst>
                <a:path w="7">
                  <a:moveTo>
                    <a:pt x="0" y="0"/>
                  </a:moveTo>
                  <a:cubicBezTo>
                    <a:pt x="0" y="0"/>
                    <a:pt x="0" y="0"/>
                    <a:pt x="0" y="0"/>
                  </a:cubicBezTo>
                  <a:cubicBezTo>
                    <a:pt x="0" y="0"/>
                    <a:pt x="0" y="0"/>
                    <a:pt x="0" y="0"/>
                  </a:cubicBezTo>
                  <a:moveTo>
                    <a:pt x="0" y="0"/>
                  </a:moveTo>
                  <a:cubicBezTo>
                    <a:pt x="0" y="0"/>
                    <a:pt x="0" y="0"/>
                    <a:pt x="0" y="0"/>
                  </a:cubicBezTo>
                  <a:cubicBezTo>
                    <a:pt x="0" y="0"/>
                    <a:pt x="0" y="0"/>
                    <a:pt x="0" y="0"/>
                  </a:cubicBezTo>
                  <a:moveTo>
                    <a:pt x="1" y="0"/>
                  </a:moveTo>
                  <a:cubicBezTo>
                    <a:pt x="1" y="0"/>
                    <a:pt x="1" y="0"/>
                    <a:pt x="1" y="0"/>
                  </a:cubicBezTo>
                  <a:cubicBezTo>
                    <a:pt x="1" y="0"/>
                    <a:pt x="1" y="0"/>
                    <a:pt x="1" y="0"/>
                  </a:cubicBezTo>
                  <a:moveTo>
                    <a:pt x="1" y="0"/>
                  </a:moveTo>
                  <a:cubicBezTo>
                    <a:pt x="1" y="0"/>
                    <a:pt x="1" y="0"/>
                    <a:pt x="1" y="0"/>
                  </a:cubicBezTo>
                  <a:cubicBezTo>
                    <a:pt x="1" y="0"/>
                    <a:pt x="1" y="0"/>
                    <a:pt x="1" y="0"/>
                  </a:cubicBezTo>
                  <a:moveTo>
                    <a:pt x="2" y="0"/>
                  </a:moveTo>
                  <a:cubicBezTo>
                    <a:pt x="2" y="0"/>
                    <a:pt x="2" y="0"/>
                    <a:pt x="2" y="0"/>
                  </a:cubicBezTo>
                  <a:cubicBezTo>
                    <a:pt x="2" y="0"/>
                    <a:pt x="2" y="0"/>
                    <a:pt x="2" y="0"/>
                  </a:cubicBezTo>
                  <a:moveTo>
                    <a:pt x="2" y="0"/>
                  </a:moveTo>
                  <a:cubicBezTo>
                    <a:pt x="2" y="0"/>
                    <a:pt x="2" y="0"/>
                    <a:pt x="2" y="0"/>
                  </a:cubicBezTo>
                  <a:cubicBezTo>
                    <a:pt x="2" y="0"/>
                    <a:pt x="2" y="0"/>
                    <a:pt x="2" y="0"/>
                  </a:cubicBezTo>
                  <a:moveTo>
                    <a:pt x="3" y="0"/>
                  </a:moveTo>
                  <a:cubicBezTo>
                    <a:pt x="3" y="0"/>
                    <a:pt x="3" y="0"/>
                    <a:pt x="3" y="0"/>
                  </a:cubicBezTo>
                  <a:cubicBezTo>
                    <a:pt x="3" y="0"/>
                    <a:pt x="3" y="0"/>
                    <a:pt x="3" y="0"/>
                  </a:cubicBezTo>
                  <a:moveTo>
                    <a:pt x="4" y="0"/>
                  </a:moveTo>
                  <a:cubicBezTo>
                    <a:pt x="4" y="0"/>
                    <a:pt x="4" y="0"/>
                    <a:pt x="4" y="0"/>
                  </a:cubicBezTo>
                  <a:cubicBezTo>
                    <a:pt x="4" y="0"/>
                    <a:pt x="4" y="0"/>
                    <a:pt x="4" y="0"/>
                  </a:cubicBezTo>
                  <a:moveTo>
                    <a:pt x="4" y="0"/>
                  </a:moveTo>
                  <a:cubicBezTo>
                    <a:pt x="4" y="0"/>
                    <a:pt x="4" y="0"/>
                    <a:pt x="4" y="0"/>
                  </a:cubicBezTo>
                  <a:cubicBezTo>
                    <a:pt x="4" y="0"/>
                    <a:pt x="4" y="0"/>
                    <a:pt x="4" y="0"/>
                  </a:cubicBezTo>
                  <a:moveTo>
                    <a:pt x="5" y="0"/>
                  </a:moveTo>
                  <a:cubicBezTo>
                    <a:pt x="5" y="0"/>
                    <a:pt x="5" y="0"/>
                    <a:pt x="5" y="0"/>
                  </a:cubicBezTo>
                  <a:cubicBezTo>
                    <a:pt x="5" y="0"/>
                    <a:pt x="5" y="0"/>
                    <a:pt x="5" y="0"/>
                  </a:cubicBezTo>
                  <a:moveTo>
                    <a:pt x="6" y="0"/>
                  </a:moveTo>
                  <a:cubicBezTo>
                    <a:pt x="6" y="0"/>
                    <a:pt x="6" y="0"/>
                    <a:pt x="6" y="0"/>
                  </a:cubicBezTo>
                  <a:cubicBezTo>
                    <a:pt x="6" y="0"/>
                    <a:pt x="6" y="0"/>
                    <a:pt x="6" y="0"/>
                  </a:cubicBezTo>
                  <a:moveTo>
                    <a:pt x="7" y="0"/>
                  </a:moveTo>
                  <a:cubicBezTo>
                    <a:pt x="7" y="0"/>
                    <a:pt x="7" y="0"/>
                    <a:pt x="7" y="0"/>
                  </a:cubicBezTo>
                  <a:cubicBezTo>
                    <a:pt x="7" y="0"/>
                    <a:pt x="7" y="0"/>
                    <a:pt x="7" y="0"/>
                  </a:cubicBezTo>
                </a:path>
              </a:pathLst>
            </a:custGeom>
            <a:solidFill>
              <a:srgbClr val="F79D34"/>
            </a:solidFill>
            <a:ln w="9525">
              <a:noFill/>
              <a:round/>
              <a:headEnd/>
              <a:tailEnd/>
            </a:ln>
            <a:extLst/>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sp>
          <p:nvSpPr>
            <p:cNvPr id="23" name="Freeform 17"/>
            <p:cNvSpPr>
              <a:spLocks/>
            </p:cNvSpPr>
            <p:nvPr/>
          </p:nvSpPr>
          <p:spPr bwMode="auto">
            <a:xfrm>
              <a:off x="2530475" y="3676650"/>
              <a:ext cx="749300" cy="769937"/>
            </a:xfrm>
            <a:custGeom>
              <a:avLst/>
              <a:gdLst>
                <a:gd name="T0" fmla="*/ 43 w 203"/>
                <a:gd name="T1" fmla="*/ 0 h 209"/>
                <a:gd name="T2" fmla="*/ 1 w 203"/>
                <a:gd name="T3" fmla="*/ 29 h 209"/>
                <a:gd name="T4" fmla="*/ 1 w 203"/>
                <a:gd name="T5" fmla="*/ 29 h 209"/>
                <a:gd name="T6" fmla="*/ 1 w 203"/>
                <a:gd name="T7" fmla="*/ 29 h 209"/>
                <a:gd name="T8" fmla="*/ 1 w 203"/>
                <a:gd name="T9" fmla="*/ 29 h 209"/>
                <a:gd name="T10" fmla="*/ 1 w 203"/>
                <a:gd name="T11" fmla="*/ 29 h 209"/>
                <a:gd name="T12" fmla="*/ 1 w 203"/>
                <a:gd name="T13" fmla="*/ 29 h 209"/>
                <a:gd name="T14" fmla="*/ 1 w 203"/>
                <a:gd name="T15" fmla="*/ 29 h 209"/>
                <a:gd name="T16" fmla="*/ 1 w 203"/>
                <a:gd name="T17" fmla="*/ 29 h 209"/>
                <a:gd name="T18" fmla="*/ 1 w 203"/>
                <a:gd name="T19" fmla="*/ 29 h 209"/>
                <a:gd name="T20" fmla="*/ 1 w 203"/>
                <a:gd name="T21" fmla="*/ 29 h 209"/>
                <a:gd name="T22" fmla="*/ 0 w 203"/>
                <a:gd name="T23" fmla="*/ 29 h 209"/>
                <a:gd name="T24" fmla="*/ 0 w 203"/>
                <a:gd name="T25" fmla="*/ 29 h 209"/>
                <a:gd name="T26" fmla="*/ 0 w 203"/>
                <a:gd name="T27" fmla="*/ 29 h 209"/>
                <a:gd name="T28" fmla="*/ 0 w 203"/>
                <a:gd name="T29" fmla="*/ 209 h 209"/>
                <a:gd name="T30" fmla="*/ 1 w 203"/>
                <a:gd name="T31" fmla="*/ 209 h 209"/>
                <a:gd name="T32" fmla="*/ 1 w 203"/>
                <a:gd name="T33" fmla="*/ 209 h 209"/>
                <a:gd name="T34" fmla="*/ 1 w 203"/>
                <a:gd name="T35" fmla="*/ 209 h 209"/>
                <a:gd name="T36" fmla="*/ 1 w 203"/>
                <a:gd name="T37" fmla="*/ 209 h 209"/>
                <a:gd name="T38" fmla="*/ 2 w 203"/>
                <a:gd name="T39" fmla="*/ 209 h 209"/>
                <a:gd name="T40" fmla="*/ 2 w 203"/>
                <a:gd name="T41" fmla="*/ 209 h 209"/>
                <a:gd name="T42" fmla="*/ 2 w 203"/>
                <a:gd name="T43" fmla="*/ 209 h 209"/>
                <a:gd name="T44" fmla="*/ 2 w 203"/>
                <a:gd name="T45" fmla="*/ 209 h 209"/>
                <a:gd name="T46" fmla="*/ 3 w 203"/>
                <a:gd name="T47" fmla="*/ 209 h 209"/>
                <a:gd name="T48" fmla="*/ 3 w 203"/>
                <a:gd name="T49" fmla="*/ 209 h 209"/>
                <a:gd name="T50" fmla="*/ 3 w 203"/>
                <a:gd name="T51" fmla="*/ 209 h 209"/>
                <a:gd name="T52" fmla="*/ 3 w 203"/>
                <a:gd name="T53" fmla="*/ 209 h 209"/>
                <a:gd name="T54" fmla="*/ 4 w 203"/>
                <a:gd name="T55" fmla="*/ 209 h 209"/>
                <a:gd name="T56" fmla="*/ 4 w 203"/>
                <a:gd name="T57" fmla="*/ 209 h 209"/>
                <a:gd name="T58" fmla="*/ 5 w 203"/>
                <a:gd name="T59" fmla="*/ 209 h 209"/>
                <a:gd name="T60" fmla="*/ 5 w 203"/>
                <a:gd name="T61" fmla="*/ 209 h 209"/>
                <a:gd name="T62" fmla="*/ 5 w 203"/>
                <a:gd name="T63" fmla="*/ 209 h 209"/>
                <a:gd name="T64" fmla="*/ 5 w 203"/>
                <a:gd name="T65" fmla="*/ 209 h 209"/>
                <a:gd name="T66" fmla="*/ 6 w 203"/>
                <a:gd name="T67" fmla="*/ 209 h 209"/>
                <a:gd name="T68" fmla="*/ 6 w 203"/>
                <a:gd name="T69" fmla="*/ 209 h 209"/>
                <a:gd name="T70" fmla="*/ 7 w 203"/>
                <a:gd name="T71" fmla="*/ 209 h 209"/>
                <a:gd name="T72" fmla="*/ 7 w 203"/>
                <a:gd name="T73" fmla="*/ 209 h 209"/>
                <a:gd name="T74" fmla="*/ 8 w 203"/>
                <a:gd name="T75" fmla="*/ 209 h 209"/>
                <a:gd name="T76" fmla="*/ 8 w 203"/>
                <a:gd name="T77" fmla="*/ 209 h 209"/>
                <a:gd name="T78" fmla="*/ 203 w 203"/>
                <a:gd name="T79" fmla="*/ 84 h 209"/>
                <a:gd name="T80" fmla="*/ 43 w 203"/>
                <a:gd name="T81" fmla="*/ 0 h 2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3" h="209">
                  <a:moveTo>
                    <a:pt x="43" y="0"/>
                  </a:moveTo>
                  <a:cubicBezTo>
                    <a:pt x="36" y="17"/>
                    <a:pt x="20"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1" y="29"/>
                    <a:pt x="1" y="29"/>
                    <a:pt x="1" y="29"/>
                  </a:cubicBezTo>
                  <a:cubicBezTo>
                    <a:pt x="0" y="29"/>
                    <a:pt x="0" y="29"/>
                    <a:pt x="0" y="29"/>
                  </a:cubicBezTo>
                  <a:cubicBezTo>
                    <a:pt x="0" y="29"/>
                    <a:pt x="0" y="29"/>
                    <a:pt x="0" y="29"/>
                  </a:cubicBezTo>
                  <a:cubicBezTo>
                    <a:pt x="0" y="29"/>
                    <a:pt x="0" y="29"/>
                    <a:pt x="0" y="29"/>
                  </a:cubicBezTo>
                  <a:cubicBezTo>
                    <a:pt x="0" y="209"/>
                    <a:pt x="0" y="209"/>
                    <a:pt x="0" y="209"/>
                  </a:cubicBezTo>
                  <a:cubicBezTo>
                    <a:pt x="0" y="209"/>
                    <a:pt x="0" y="209"/>
                    <a:pt x="1" y="209"/>
                  </a:cubicBezTo>
                  <a:cubicBezTo>
                    <a:pt x="1" y="209"/>
                    <a:pt x="1" y="209"/>
                    <a:pt x="1" y="209"/>
                  </a:cubicBezTo>
                  <a:cubicBezTo>
                    <a:pt x="1" y="209"/>
                    <a:pt x="1" y="209"/>
                    <a:pt x="1" y="209"/>
                  </a:cubicBezTo>
                  <a:cubicBezTo>
                    <a:pt x="1" y="209"/>
                    <a:pt x="1" y="209"/>
                    <a:pt x="1" y="209"/>
                  </a:cubicBezTo>
                  <a:cubicBezTo>
                    <a:pt x="1" y="209"/>
                    <a:pt x="1" y="209"/>
                    <a:pt x="2" y="209"/>
                  </a:cubicBezTo>
                  <a:cubicBezTo>
                    <a:pt x="2" y="209"/>
                    <a:pt x="2" y="209"/>
                    <a:pt x="2" y="209"/>
                  </a:cubicBezTo>
                  <a:cubicBezTo>
                    <a:pt x="2" y="209"/>
                    <a:pt x="2" y="209"/>
                    <a:pt x="2" y="209"/>
                  </a:cubicBezTo>
                  <a:cubicBezTo>
                    <a:pt x="2" y="209"/>
                    <a:pt x="2" y="209"/>
                    <a:pt x="2" y="209"/>
                  </a:cubicBezTo>
                  <a:cubicBezTo>
                    <a:pt x="2" y="209"/>
                    <a:pt x="2" y="209"/>
                    <a:pt x="3" y="209"/>
                  </a:cubicBezTo>
                  <a:cubicBezTo>
                    <a:pt x="3" y="209"/>
                    <a:pt x="3" y="209"/>
                    <a:pt x="3" y="209"/>
                  </a:cubicBezTo>
                  <a:cubicBezTo>
                    <a:pt x="3" y="209"/>
                    <a:pt x="3" y="209"/>
                    <a:pt x="3" y="209"/>
                  </a:cubicBezTo>
                  <a:cubicBezTo>
                    <a:pt x="3" y="209"/>
                    <a:pt x="3" y="209"/>
                    <a:pt x="3" y="209"/>
                  </a:cubicBezTo>
                  <a:cubicBezTo>
                    <a:pt x="4" y="209"/>
                    <a:pt x="4" y="209"/>
                    <a:pt x="4" y="209"/>
                  </a:cubicBezTo>
                  <a:cubicBezTo>
                    <a:pt x="4" y="209"/>
                    <a:pt x="4" y="209"/>
                    <a:pt x="4" y="209"/>
                  </a:cubicBezTo>
                  <a:cubicBezTo>
                    <a:pt x="4" y="209"/>
                    <a:pt x="5" y="209"/>
                    <a:pt x="5" y="209"/>
                  </a:cubicBezTo>
                  <a:cubicBezTo>
                    <a:pt x="5" y="209"/>
                    <a:pt x="5" y="209"/>
                    <a:pt x="5" y="209"/>
                  </a:cubicBezTo>
                  <a:cubicBezTo>
                    <a:pt x="5" y="209"/>
                    <a:pt x="5" y="209"/>
                    <a:pt x="5" y="209"/>
                  </a:cubicBezTo>
                  <a:cubicBezTo>
                    <a:pt x="5" y="209"/>
                    <a:pt x="5" y="209"/>
                    <a:pt x="5" y="209"/>
                  </a:cubicBezTo>
                  <a:cubicBezTo>
                    <a:pt x="5" y="209"/>
                    <a:pt x="6" y="209"/>
                    <a:pt x="6" y="209"/>
                  </a:cubicBezTo>
                  <a:cubicBezTo>
                    <a:pt x="6" y="209"/>
                    <a:pt x="6" y="209"/>
                    <a:pt x="6" y="209"/>
                  </a:cubicBezTo>
                  <a:cubicBezTo>
                    <a:pt x="6" y="209"/>
                    <a:pt x="6" y="209"/>
                    <a:pt x="7" y="209"/>
                  </a:cubicBezTo>
                  <a:cubicBezTo>
                    <a:pt x="7" y="209"/>
                    <a:pt x="7" y="209"/>
                    <a:pt x="7" y="209"/>
                  </a:cubicBezTo>
                  <a:cubicBezTo>
                    <a:pt x="7" y="209"/>
                    <a:pt x="7" y="209"/>
                    <a:pt x="8" y="209"/>
                  </a:cubicBezTo>
                  <a:cubicBezTo>
                    <a:pt x="8" y="209"/>
                    <a:pt x="8" y="209"/>
                    <a:pt x="8" y="209"/>
                  </a:cubicBezTo>
                  <a:cubicBezTo>
                    <a:pt x="93" y="206"/>
                    <a:pt x="167" y="156"/>
                    <a:pt x="203" y="84"/>
                  </a:cubicBezTo>
                  <a:cubicBezTo>
                    <a:pt x="43" y="0"/>
                    <a:pt x="43" y="0"/>
                    <a:pt x="43" y="0"/>
                  </a:cubicBezTo>
                </a:path>
              </a:pathLst>
            </a:custGeom>
            <a:solidFill>
              <a:srgbClr val="008AF2"/>
            </a:solidFill>
            <a:ln>
              <a:solidFill>
                <a:srgbClr val="003C6C"/>
              </a:solidFill>
            </a:ln>
          </p:spPr>
          <p:txBody>
            <a:bodyPr vert="horz" wrap="square" lIns="91427" tIns="45713" rIns="91427" bIns="45713" numCol="1" anchor="t" anchorCtr="0" compatLnSpc="1">
              <a:prstTxWarp prst="textNoShape">
                <a:avLst/>
              </a:prstTxWarp>
            </a:bodyPr>
            <a:lstStyle/>
            <a:p>
              <a:endParaRPr lang="en-US">
                <a:solidFill>
                  <a:srgbClr val="FFFFFF"/>
                </a:solidFill>
              </a:endParaRPr>
            </a:p>
          </p:txBody>
        </p:sp>
      </p:grpSp>
      <p:cxnSp>
        <p:nvCxnSpPr>
          <p:cNvPr id="26" name="Straight Connector 25"/>
          <p:cNvCxnSpPr/>
          <p:nvPr/>
        </p:nvCxnSpPr>
        <p:spPr>
          <a:xfrm>
            <a:off x="5722490" y="2265796"/>
            <a:ext cx="546025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70934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250"/>
                                  </p:stCondLst>
                                  <p:childTnLst>
                                    <p:set>
                                      <p:cBhvr>
                                        <p:cTn id="9" dur="1" fill="hold">
                                          <p:stCondLst>
                                            <p:cond delay="0"/>
                                          </p:stCondLst>
                                        </p:cTn>
                                        <p:tgtEl>
                                          <p:spTgt spid="25"/>
                                        </p:tgtEl>
                                        <p:attrNameLst>
                                          <p:attrName>style.visibility</p:attrName>
                                        </p:attrNameLst>
                                      </p:cBhvr>
                                      <p:to>
                                        <p:strVal val="visible"/>
                                      </p:to>
                                    </p:set>
                                    <p:animEffect transition="in" filter="fade">
                                      <p:cBhvr>
                                        <p:cTn id="10" dur="500"/>
                                        <p:tgtEl>
                                          <p:spTgt spid="25"/>
                                        </p:tgtEl>
                                      </p:cBhvr>
                                    </p:animEffect>
                                  </p:childTnLst>
                                </p:cTn>
                              </p:par>
                              <p:par>
                                <p:cTn id="11" presetID="10" presetClass="entr" presetSubtype="0" fill="hold" grpId="0" nodeType="withEffect">
                                  <p:stCondLst>
                                    <p:cond delay="75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500"/>
                                        <p:tgtEl>
                                          <p:spTgt spid="10"/>
                                        </p:tgtEl>
                                      </p:cBhvr>
                                    </p:animEffect>
                                  </p:childTnLst>
                                </p:cTn>
                              </p:par>
                              <p:par>
                                <p:cTn id="14" presetID="10" presetClass="entr" presetSubtype="0" fill="hold" nodeType="withEffect">
                                  <p:stCondLst>
                                    <p:cond delay="125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nodeType="withEffect">
                                  <p:stCondLst>
                                    <p:cond delay="150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childTnLst>
                          </p:cTn>
                        </p:par>
                        <p:par>
                          <p:cTn id="20" fill="hold">
                            <p:stCondLst>
                              <p:cond delay="2000"/>
                            </p:stCondLst>
                            <p:childTnLst>
                              <p:par>
                                <p:cTn id="21" presetID="10" presetClass="entr" presetSubtype="0" fill="hold" grpId="1"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1500"/>
                                        <p:tgtEl>
                                          <p:spTgt spid="16"/>
                                        </p:tgtEl>
                                      </p:cBhvr>
                                    </p:animEffect>
                                  </p:childTnLst>
                                </p:cTn>
                              </p:par>
                              <p:par>
                                <p:cTn id="24" presetID="8" presetClass="emph" presetSubtype="0" fill="hold" grpId="0" nodeType="withEffect">
                                  <p:stCondLst>
                                    <p:cond delay="0"/>
                                  </p:stCondLst>
                                  <p:childTnLst>
                                    <p:animRot by="21600000">
                                      <p:cBhvr>
                                        <p:cTn id="25" dur="6000" fill="hold"/>
                                        <p:tgtEl>
                                          <p:spTgt spid="16"/>
                                        </p:tgtEl>
                                        <p:attrNameLst>
                                          <p:attrName>r</p:attrName>
                                        </p:attrNameLst>
                                      </p:cBhvr>
                                    </p:animRot>
                                  </p:childTnLst>
                                </p:cTn>
                              </p:par>
                              <p:par>
                                <p:cTn id="26" presetID="10" presetClass="exit" presetSubtype="0" fill="hold" grpId="2" nodeType="withEffect">
                                  <p:stCondLst>
                                    <p:cond delay="3000"/>
                                  </p:stCondLst>
                                  <p:childTnLst>
                                    <p:animEffect transition="out" filter="fade">
                                      <p:cBhvr>
                                        <p:cTn id="27" dur="1250"/>
                                        <p:tgtEl>
                                          <p:spTgt spid="16"/>
                                        </p:tgtEl>
                                      </p:cBhvr>
                                    </p:animEffect>
                                    <p:set>
                                      <p:cBhvr>
                                        <p:cTn id="28" dur="1" fill="hold">
                                          <p:stCondLst>
                                            <p:cond delay="1249"/>
                                          </p:stCondLst>
                                        </p:cTn>
                                        <p:tgtEl>
                                          <p:spTgt spid="16"/>
                                        </p:tgtEl>
                                        <p:attrNameLst>
                                          <p:attrName>style.visibility</p:attrName>
                                        </p:attrNameLst>
                                      </p:cBhvr>
                                      <p:to>
                                        <p:strVal val="hidden"/>
                                      </p:to>
                                    </p:set>
                                  </p:childTnLst>
                                </p:cTn>
                              </p:par>
                            </p:childTnLst>
                          </p:cTn>
                        </p:par>
                        <p:par>
                          <p:cTn id="29" fill="hold">
                            <p:stCondLst>
                              <p:cond delay="8000"/>
                            </p:stCondLst>
                            <p:childTnLst>
                              <p:par>
                                <p:cTn id="30" presetID="22" presetClass="entr" presetSubtype="8"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left)">
                                      <p:cBhvr>
                                        <p:cTn id="3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P spid="16" grpId="2" animBg="1"/>
      <p:bldP spid="2"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Storage Architecture</a:t>
            </a:r>
            <a:endParaRPr lang="en-US" dirty="0"/>
          </a:p>
        </p:txBody>
      </p:sp>
      <p:sp>
        <p:nvSpPr>
          <p:cNvPr id="4" name="Rectangle 3"/>
          <p:cNvSpPr/>
          <p:nvPr/>
        </p:nvSpPr>
        <p:spPr bwMode="auto">
          <a:xfrm>
            <a:off x="925817" y="1300036"/>
            <a:ext cx="10594243" cy="933644"/>
          </a:xfrm>
          <a:prstGeom prst="rect">
            <a:avLst/>
          </a:prstGeom>
          <a:ln>
            <a:noFill/>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3137" dirty="0">
                <a:solidFill>
                  <a:srgbClr val="FFFFFF"/>
                </a:solidFill>
              </a:rPr>
              <a:t>Azure Virtual Machine</a:t>
            </a:r>
          </a:p>
        </p:txBody>
      </p:sp>
      <p:sp>
        <p:nvSpPr>
          <p:cNvPr id="5" name="Rectangle 4"/>
          <p:cNvSpPr/>
          <p:nvPr/>
        </p:nvSpPr>
        <p:spPr bwMode="auto">
          <a:xfrm>
            <a:off x="935612" y="2293558"/>
            <a:ext cx="2576171" cy="685242"/>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C:\</a:t>
            </a:r>
          </a:p>
          <a:p>
            <a:pPr algn="ctr" defTabSz="685626" fontAlgn="base">
              <a:spcBef>
                <a:spcPct val="0"/>
              </a:spcBef>
              <a:spcAft>
                <a:spcPct val="0"/>
              </a:spcAft>
            </a:pPr>
            <a:r>
              <a:rPr lang="en-US" sz="1961" dirty="0">
                <a:solidFill>
                  <a:srgbClr val="FFFFFF"/>
                </a:solidFill>
              </a:rPr>
              <a:t>OS Disk</a:t>
            </a:r>
          </a:p>
        </p:txBody>
      </p:sp>
      <p:sp>
        <p:nvSpPr>
          <p:cNvPr id="7" name="Rectangle 6"/>
          <p:cNvSpPr/>
          <p:nvPr/>
        </p:nvSpPr>
        <p:spPr bwMode="auto">
          <a:xfrm>
            <a:off x="6269754" y="2293556"/>
            <a:ext cx="2576171" cy="685243"/>
          </a:xfrm>
          <a:prstGeom prst="rect">
            <a:avLst/>
          </a:prstGeom>
          <a:ln>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E:\  F:\  etc.</a:t>
            </a:r>
          </a:p>
          <a:p>
            <a:pPr algn="ctr" defTabSz="685626" fontAlgn="base">
              <a:spcBef>
                <a:spcPct val="0"/>
              </a:spcBef>
              <a:spcAft>
                <a:spcPct val="0"/>
              </a:spcAft>
            </a:pPr>
            <a:r>
              <a:rPr lang="en-US" sz="1961" dirty="0">
                <a:solidFill>
                  <a:srgbClr val="FFFFFF"/>
                </a:solidFill>
              </a:rPr>
              <a:t>Data Disks</a:t>
            </a:r>
          </a:p>
        </p:txBody>
      </p:sp>
      <p:sp>
        <p:nvSpPr>
          <p:cNvPr id="12" name="Rectangle 11"/>
          <p:cNvSpPr/>
          <p:nvPr/>
        </p:nvSpPr>
        <p:spPr bwMode="auto">
          <a:xfrm>
            <a:off x="3609747" y="2298904"/>
            <a:ext cx="2576171" cy="679896"/>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ysClr val="windowText" lastClr="000000"/>
                </a:solidFill>
              </a:rPr>
              <a:t>D:\</a:t>
            </a:r>
          </a:p>
          <a:p>
            <a:pPr algn="ctr" defTabSz="685626" fontAlgn="base">
              <a:spcBef>
                <a:spcPct val="0"/>
              </a:spcBef>
              <a:spcAft>
                <a:spcPct val="0"/>
              </a:spcAft>
            </a:pPr>
            <a:r>
              <a:rPr lang="en-US" sz="1961" dirty="0">
                <a:solidFill>
                  <a:sysClr val="windowText" lastClr="000000"/>
                </a:solidFill>
              </a:rPr>
              <a:t>Temporary Disk</a:t>
            </a:r>
          </a:p>
        </p:txBody>
      </p:sp>
      <p:sp>
        <p:nvSpPr>
          <p:cNvPr id="13" name="Rectangle 12"/>
          <p:cNvSpPr/>
          <p:nvPr/>
        </p:nvSpPr>
        <p:spPr bwMode="auto">
          <a:xfrm>
            <a:off x="935612" y="3055834"/>
            <a:ext cx="2595641" cy="1493697"/>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6" tIns="34292" rIns="68586" bIns="34292" numCol="1" rtlCol="0" anchor="ctr" anchorCtr="0" compatLnSpc="1">
            <a:prstTxWarp prst="textNoShape">
              <a:avLst/>
            </a:prstTxWarp>
          </a:bodyPr>
          <a:lstStyle/>
          <a:p>
            <a:pPr algn="ctr" defTabSz="685626"/>
            <a:r>
              <a:rPr lang="en-US" sz="2353" i="1" dirty="0">
                <a:solidFill>
                  <a:sysClr val="windowText" lastClr="000000"/>
                </a:solidFill>
                <a:ea typeface="Segoe UI" pitchFamily="34" charset="0"/>
                <a:cs typeface="Segoe UI" pitchFamily="34" charset="0"/>
              </a:rPr>
              <a:t>Disk Cache</a:t>
            </a:r>
          </a:p>
        </p:txBody>
      </p:sp>
      <p:sp>
        <p:nvSpPr>
          <p:cNvPr id="10" name="Can 9"/>
          <p:cNvSpPr/>
          <p:nvPr/>
        </p:nvSpPr>
        <p:spPr bwMode="auto">
          <a:xfrm>
            <a:off x="9303340" y="4549531"/>
            <a:ext cx="2250057" cy="2201388"/>
          </a:xfrm>
          <a:prstGeom prst="can">
            <a:avLst/>
          </a:prstGeom>
          <a:solidFill>
            <a:schemeClr val="accent2">
              <a:lumMod val="60000"/>
              <a:lumOff val="40000"/>
            </a:schemeClr>
          </a:solidFill>
          <a:ln>
            <a:solidFill>
              <a:schemeClr val="bg1">
                <a:lumMod val="50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a:r>
              <a:rPr lang="en-US" sz="2800" dirty="0">
                <a:solidFill>
                  <a:sysClr val="windowText" lastClr="000000">
                    <a:alpha val="98824"/>
                  </a:sysClr>
                </a:solidFill>
                <a:ea typeface="Segoe UI" pitchFamily="34" charset="0"/>
                <a:cs typeface="Segoe UI" pitchFamily="34" charset="0"/>
              </a:rPr>
              <a:t>Premium Storage</a:t>
            </a:r>
          </a:p>
        </p:txBody>
      </p:sp>
      <p:cxnSp>
        <p:nvCxnSpPr>
          <p:cNvPr id="29" name="Straight Arrow Connector 28"/>
          <p:cNvCxnSpPr>
            <a:stCxn id="13" idx="2"/>
            <a:endCxn id="10" idx="2"/>
          </p:cNvCxnSpPr>
          <p:nvPr/>
        </p:nvCxnSpPr>
        <p:spPr>
          <a:xfrm>
            <a:off x="2233432" y="4549531"/>
            <a:ext cx="7069908" cy="1100694"/>
          </a:xfrm>
          <a:prstGeom prst="straightConnector1">
            <a:avLst/>
          </a:prstGeom>
          <a:ln w="571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0" name="Rectangle 19"/>
          <p:cNvSpPr/>
          <p:nvPr/>
        </p:nvSpPr>
        <p:spPr bwMode="auto">
          <a:xfrm>
            <a:off x="6250284" y="3148805"/>
            <a:ext cx="2595641" cy="1493697"/>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6" tIns="34292" rIns="68586" bIns="34292" numCol="1" rtlCol="0" anchor="ctr" anchorCtr="0" compatLnSpc="1">
            <a:prstTxWarp prst="textNoShape">
              <a:avLst/>
            </a:prstTxWarp>
          </a:bodyPr>
          <a:lstStyle/>
          <a:p>
            <a:pPr algn="ctr" defTabSz="685626"/>
            <a:r>
              <a:rPr lang="en-US" sz="2353" i="1" dirty="0">
                <a:solidFill>
                  <a:sysClr val="windowText" lastClr="000000"/>
                </a:solidFill>
                <a:ea typeface="Segoe UI" pitchFamily="34" charset="0"/>
                <a:cs typeface="Segoe UI" pitchFamily="34" charset="0"/>
              </a:rPr>
              <a:t>Disk Cache</a:t>
            </a:r>
          </a:p>
        </p:txBody>
      </p:sp>
      <p:cxnSp>
        <p:nvCxnSpPr>
          <p:cNvPr id="21" name="Straight Arrow Connector 20"/>
          <p:cNvCxnSpPr>
            <a:stCxn id="20" idx="2"/>
            <a:endCxn id="10" idx="2"/>
          </p:cNvCxnSpPr>
          <p:nvPr/>
        </p:nvCxnSpPr>
        <p:spPr>
          <a:xfrm>
            <a:off x="7548104" y="4642502"/>
            <a:ext cx="1755236" cy="1007723"/>
          </a:xfrm>
          <a:prstGeom prst="straightConnector1">
            <a:avLst/>
          </a:prstGeom>
          <a:ln w="5715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19049052"/>
      </p:ext>
    </p:extLst>
  </p:cSld>
  <p:clrMapOvr>
    <a:masterClrMapping/>
  </p:clrMapOvr>
  <p:transition advTm="8055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500"/>
                                        <p:tgtEl>
                                          <p:spTgt spid="13"/>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wipe(left)">
                                      <p:cBhvr>
                                        <p:cTn id="14" dur="500"/>
                                        <p:tgtEl>
                                          <p:spTgt spid="29"/>
                                        </p:tgtEl>
                                      </p:cBhvr>
                                    </p:animEffect>
                                  </p:childTnLst>
                                </p:cTn>
                              </p:par>
                              <p:par>
                                <p:cTn id="15" presetID="22" presetClass="entr" presetSubtype="8" fill="hold" nodeType="with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left)">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66921" y="2854036"/>
            <a:ext cx="8791634" cy="4531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266921" y="1770187"/>
            <a:ext cx="8791634" cy="6373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solidFill>
                  <a:schemeClr val="bg1"/>
                </a:solidFill>
              </a:rPr>
              <a:t>The Pieces of IaaS</a:t>
            </a:r>
          </a:p>
          <a:p>
            <a:pPr lvl="1"/>
            <a:r>
              <a:rPr lang="en-US" sz="2800" dirty="0" smtClean="0"/>
              <a:t>VM </a:t>
            </a:r>
            <a:r>
              <a:rPr lang="en-US" sz="2800" dirty="0" smtClean="0"/>
              <a:t>Storage</a:t>
            </a:r>
          </a:p>
          <a:p>
            <a:pPr lvl="1"/>
            <a:r>
              <a:rPr lang="en-US" sz="2800" dirty="0" smtClean="0">
                <a:solidFill>
                  <a:schemeClr val="bg1"/>
                </a:solidFill>
              </a:rPr>
              <a:t>VM Compute </a:t>
            </a:r>
          </a:p>
          <a:p>
            <a:pPr lvl="3"/>
            <a:r>
              <a:rPr lang="en-US" sz="1608" dirty="0" smtClean="0"/>
              <a:t> Sizes and tiers</a:t>
            </a:r>
          </a:p>
          <a:p>
            <a:pPr lvl="3"/>
            <a:r>
              <a:rPr lang="en-US" sz="1608" dirty="0" smtClean="0"/>
              <a:t> Availability</a:t>
            </a:r>
          </a:p>
          <a:p>
            <a:pPr lvl="1"/>
            <a:r>
              <a:rPr lang="en-US" sz="2800" dirty="0" smtClean="0"/>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849142929"/>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1821766" y="1038229"/>
            <a:ext cx="8605843" cy="751395"/>
          </a:xfrm>
        </p:spPr>
        <p:txBody>
          <a:bodyPr/>
          <a:lstStyle/>
          <a:p>
            <a:r>
              <a:rPr lang="en-US" sz="2059" dirty="0"/>
              <a:t>At a high level, Azure Virtual Machines (VMs) provide traditional virtualized server infrastructure to deploy a given application or service. </a:t>
            </a:r>
          </a:p>
        </p:txBody>
      </p:sp>
      <p:sp>
        <p:nvSpPr>
          <p:cNvPr id="3" name="Title 2"/>
          <p:cNvSpPr>
            <a:spLocks noGrp="1"/>
          </p:cNvSpPr>
          <p:nvPr>
            <p:ph type="title"/>
          </p:nvPr>
        </p:nvSpPr>
        <p:spPr/>
        <p:txBody>
          <a:bodyPr/>
          <a:lstStyle/>
          <a:p>
            <a:r>
              <a:rPr lang="en-US" sz="4706" dirty="0"/>
              <a:t>Virtual Machines</a:t>
            </a:r>
          </a:p>
        </p:txBody>
      </p:sp>
      <p:pic>
        <p:nvPicPr>
          <p:cNvPr id="4" name="Picture 3"/>
          <p:cNvPicPr>
            <a:picLocks noChangeAspect="1"/>
          </p:cNvPicPr>
          <p:nvPr/>
        </p:nvPicPr>
        <p:blipFill>
          <a:blip r:embed="rId2"/>
          <a:stretch>
            <a:fillRect/>
          </a:stretch>
        </p:blipFill>
        <p:spPr>
          <a:xfrm>
            <a:off x="2360420" y="2037093"/>
            <a:ext cx="7471160" cy="4112912"/>
          </a:xfrm>
          <a:prstGeom prst="rect">
            <a:avLst/>
          </a:prstGeom>
        </p:spPr>
      </p:pic>
    </p:spTree>
    <p:extLst>
      <p:ext uri="{BB962C8B-B14F-4D97-AF65-F5344CB8AC3E}">
        <p14:creationId xmlns:p14="http://schemas.microsoft.com/office/powerpoint/2010/main" val="3110465546"/>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567342" y="1411787"/>
            <a:ext cx="9831581" cy="4397468"/>
          </a:xfrm>
        </p:spPr>
        <p:txBody>
          <a:bodyPr/>
          <a:lstStyle/>
          <a:p>
            <a:r>
              <a:rPr lang="en-US" sz="2353" dirty="0">
                <a:solidFill>
                  <a:schemeClr val="accent1"/>
                </a:solidFill>
              </a:rPr>
              <a:t>When deploying applications and solutions using Microsoft Azure Virtual Machines, there are various sizing configurations that are available to organizations. From a sizing perspective, each sizing series represents various properties such as:</a:t>
            </a:r>
          </a:p>
          <a:p>
            <a:endParaRPr lang="en-US" sz="2353" dirty="0">
              <a:solidFill>
                <a:schemeClr val="accent1"/>
              </a:solidFill>
            </a:endParaRPr>
          </a:p>
          <a:p>
            <a:endParaRPr lang="en-US" sz="735" dirty="0">
              <a:solidFill>
                <a:schemeClr val="accent1"/>
              </a:solidFill>
            </a:endParaRPr>
          </a:p>
          <a:p>
            <a:pPr marL="336213" indent="-336213">
              <a:buFont typeface="Arial" panose="020B0604020202020204" pitchFamily="34" charset="0"/>
              <a:buChar char="•"/>
            </a:pPr>
            <a:r>
              <a:rPr lang="en-US" sz="2353" dirty="0">
                <a:solidFill>
                  <a:schemeClr val="tx1"/>
                </a:solidFill>
              </a:rPr>
              <a:t>Number of CPUs</a:t>
            </a:r>
          </a:p>
          <a:p>
            <a:pPr marL="336213" indent="-336213">
              <a:buFont typeface="Arial" panose="020B0604020202020204" pitchFamily="34" charset="0"/>
              <a:buChar char="•"/>
            </a:pPr>
            <a:r>
              <a:rPr lang="en-US" sz="2353" dirty="0">
                <a:solidFill>
                  <a:schemeClr val="tx1"/>
                </a:solidFill>
              </a:rPr>
              <a:t>Memory allocated to each Virtual Machine</a:t>
            </a:r>
          </a:p>
          <a:p>
            <a:pPr marL="336213" indent="-336213">
              <a:buFont typeface="Arial" panose="020B0604020202020204" pitchFamily="34" charset="0"/>
              <a:buChar char="•"/>
            </a:pPr>
            <a:r>
              <a:rPr lang="en-US" sz="2353" dirty="0">
                <a:solidFill>
                  <a:schemeClr val="tx1"/>
                </a:solidFill>
              </a:rPr>
              <a:t>Temporary Local Storage</a:t>
            </a:r>
          </a:p>
          <a:p>
            <a:pPr marL="336213" indent="-336213">
              <a:buFont typeface="Arial" panose="020B0604020202020204" pitchFamily="34" charset="0"/>
              <a:buChar char="•"/>
            </a:pPr>
            <a:r>
              <a:rPr lang="en-US" sz="2353" dirty="0">
                <a:solidFill>
                  <a:schemeClr val="tx1"/>
                </a:solidFill>
              </a:rPr>
              <a:t>Allocated Bandwidth for the Virtual Machine</a:t>
            </a:r>
          </a:p>
          <a:p>
            <a:pPr marL="336213" indent="-336213">
              <a:buFont typeface="Arial" panose="020B0604020202020204" pitchFamily="34" charset="0"/>
              <a:buChar char="•"/>
            </a:pPr>
            <a:r>
              <a:rPr lang="en-US" sz="2353" dirty="0">
                <a:solidFill>
                  <a:schemeClr val="tx1"/>
                </a:solidFill>
              </a:rPr>
              <a:t>Maximum Data Disks</a:t>
            </a:r>
          </a:p>
          <a:p>
            <a:endParaRPr lang="en-US" sz="2353" dirty="0"/>
          </a:p>
        </p:txBody>
      </p:sp>
      <p:sp>
        <p:nvSpPr>
          <p:cNvPr id="3" name="Title 2"/>
          <p:cNvSpPr>
            <a:spLocks noGrp="1"/>
          </p:cNvSpPr>
          <p:nvPr>
            <p:ph type="title"/>
          </p:nvPr>
        </p:nvSpPr>
        <p:spPr/>
        <p:txBody>
          <a:bodyPr/>
          <a:lstStyle/>
          <a:p>
            <a:r>
              <a:rPr lang="en-US" sz="4706" dirty="0"/>
              <a:t>Virtual Machines Sizes and Tiers</a:t>
            </a:r>
          </a:p>
        </p:txBody>
      </p:sp>
    </p:spTree>
    <p:extLst>
      <p:ext uri="{BB962C8B-B14F-4D97-AF65-F5344CB8AC3E}">
        <p14:creationId xmlns:p14="http://schemas.microsoft.com/office/powerpoint/2010/main" val="2632222363"/>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1" y="1785554"/>
            <a:ext cx="12192000" cy="3976530"/>
          </a:xfrm>
          <a:prstGeom prst="rect">
            <a:avLst/>
          </a:prstGeom>
          <a:solidFill>
            <a:schemeClr val="tx2">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a:xfrm>
            <a:off x="506053" y="257107"/>
            <a:ext cx="8190590" cy="2091065"/>
          </a:xfrm>
        </p:spPr>
        <p:txBody>
          <a:bodyPr/>
          <a:lstStyle/>
          <a:p>
            <a:r>
              <a:rPr lang="en-US" sz="5998" dirty="0"/>
              <a:t>Scale-up Options</a:t>
            </a:r>
          </a:p>
        </p:txBody>
      </p:sp>
      <p:pic>
        <p:nvPicPr>
          <p:cNvPr id="6" name="Picture 5"/>
          <p:cNvPicPr>
            <a:picLocks noChangeAspect="1"/>
          </p:cNvPicPr>
          <p:nvPr/>
        </p:nvPicPr>
        <p:blipFill>
          <a:blip r:embed="rId3"/>
          <a:stretch>
            <a:fillRect/>
          </a:stretch>
        </p:blipFill>
        <p:spPr>
          <a:xfrm>
            <a:off x="9203183" y="2843402"/>
            <a:ext cx="2119473" cy="2756758"/>
          </a:xfrm>
          <a:prstGeom prst="rect">
            <a:avLst/>
          </a:prstGeom>
        </p:spPr>
      </p:pic>
      <p:pic>
        <p:nvPicPr>
          <p:cNvPr id="7" name="Picture 6"/>
          <p:cNvPicPr>
            <a:picLocks noChangeAspect="1"/>
          </p:cNvPicPr>
          <p:nvPr/>
        </p:nvPicPr>
        <p:blipFill>
          <a:blip r:embed="rId4"/>
          <a:stretch>
            <a:fillRect/>
          </a:stretch>
        </p:blipFill>
        <p:spPr>
          <a:xfrm>
            <a:off x="683800" y="2843401"/>
            <a:ext cx="2059875" cy="2679240"/>
          </a:xfrm>
          <a:prstGeom prst="rect">
            <a:avLst/>
          </a:prstGeom>
        </p:spPr>
      </p:pic>
      <p:sp>
        <p:nvSpPr>
          <p:cNvPr id="3" name="Rectangle 2"/>
          <p:cNvSpPr/>
          <p:nvPr/>
        </p:nvSpPr>
        <p:spPr bwMode="auto">
          <a:xfrm>
            <a:off x="9094125" y="1981824"/>
            <a:ext cx="2428956" cy="737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Most Memory</a:t>
            </a:r>
          </a:p>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Fastest CPUs</a:t>
            </a:r>
          </a:p>
        </p:txBody>
      </p:sp>
      <p:sp>
        <p:nvSpPr>
          <p:cNvPr id="10" name="Rectangle 9"/>
          <p:cNvSpPr/>
          <p:nvPr/>
        </p:nvSpPr>
        <p:spPr bwMode="auto">
          <a:xfrm>
            <a:off x="3590755" y="1981824"/>
            <a:ext cx="2025001" cy="737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SSD Storage</a:t>
            </a:r>
          </a:p>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Faster CPUs</a:t>
            </a:r>
          </a:p>
        </p:txBody>
      </p:sp>
      <p:pic>
        <p:nvPicPr>
          <p:cNvPr id="5" name="Picture 4"/>
          <p:cNvPicPr>
            <a:picLocks noChangeAspect="1"/>
          </p:cNvPicPr>
          <p:nvPr/>
        </p:nvPicPr>
        <p:blipFill>
          <a:blip r:embed="rId5"/>
          <a:stretch>
            <a:fillRect/>
          </a:stretch>
        </p:blipFill>
        <p:spPr>
          <a:xfrm>
            <a:off x="3473880" y="2716910"/>
            <a:ext cx="2145674" cy="2883249"/>
          </a:xfrm>
          <a:prstGeom prst="rect">
            <a:avLst/>
          </a:prstGeom>
        </p:spPr>
      </p:pic>
      <p:cxnSp>
        <p:nvCxnSpPr>
          <p:cNvPr id="14" name="Straight Arrow Connector 13"/>
          <p:cNvCxnSpPr/>
          <p:nvPr/>
        </p:nvCxnSpPr>
        <p:spPr>
          <a:xfrm flipV="1">
            <a:off x="506053" y="6259140"/>
            <a:ext cx="11017029" cy="27291"/>
          </a:xfrm>
          <a:prstGeom prst="straightConnector1">
            <a:avLst/>
          </a:prstGeom>
          <a:ln w="57150">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bwMode="auto">
          <a:xfrm>
            <a:off x="506054" y="6291212"/>
            <a:ext cx="2237622" cy="4366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FFFFFF"/>
                </a:solidFill>
                <a:ea typeface="Segoe UI" pitchFamily="34" charset="0"/>
                <a:cs typeface="Segoe UI" pitchFamily="34" charset="0"/>
              </a:rPr>
              <a:t>Highest Value</a:t>
            </a:r>
          </a:p>
        </p:txBody>
      </p:sp>
      <p:sp>
        <p:nvSpPr>
          <p:cNvPr id="17" name="Rectangle 16"/>
          <p:cNvSpPr/>
          <p:nvPr/>
        </p:nvSpPr>
        <p:spPr bwMode="auto">
          <a:xfrm>
            <a:off x="8608511" y="6291212"/>
            <a:ext cx="2726597" cy="43666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FFFFFF"/>
                </a:solidFill>
                <a:ea typeface="Segoe UI" pitchFamily="34" charset="0"/>
                <a:cs typeface="Segoe UI" pitchFamily="34" charset="0"/>
              </a:rPr>
              <a:t>Largest Scale-up</a:t>
            </a:r>
          </a:p>
        </p:txBody>
      </p:sp>
      <p:sp>
        <p:nvSpPr>
          <p:cNvPr id="18" name="Rectangle 17"/>
          <p:cNvSpPr/>
          <p:nvPr/>
        </p:nvSpPr>
        <p:spPr bwMode="auto">
          <a:xfrm>
            <a:off x="566923" y="2132486"/>
            <a:ext cx="2293628" cy="737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Highest Value</a:t>
            </a:r>
          </a:p>
        </p:txBody>
      </p:sp>
      <p:pic>
        <p:nvPicPr>
          <p:cNvPr id="16" name="Picture 15"/>
          <p:cNvPicPr>
            <a:picLocks noChangeAspect="1"/>
          </p:cNvPicPr>
          <p:nvPr/>
        </p:nvPicPr>
        <p:blipFill>
          <a:blip r:embed="rId6"/>
          <a:stretch>
            <a:fillRect/>
          </a:stretch>
        </p:blipFill>
        <p:spPr>
          <a:xfrm>
            <a:off x="6172610" y="2716910"/>
            <a:ext cx="2364659" cy="2450820"/>
          </a:xfrm>
          <a:prstGeom prst="rect">
            <a:avLst/>
          </a:prstGeom>
        </p:spPr>
      </p:pic>
      <p:sp>
        <p:nvSpPr>
          <p:cNvPr id="38" name="Rectangle 37"/>
          <p:cNvSpPr/>
          <p:nvPr/>
        </p:nvSpPr>
        <p:spPr bwMode="auto">
          <a:xfrm>
            <a:off x="6349759" y="3484303"/>
            <a:ext cx="2025001" cy="737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b="1" dirty="0">
                <a:gradFill>
                  <a:gsLst>
                    <a:gs pos="0">
                      <a:srgbClr val="FFFFFF"/>
                    </a:gs>
                    <a:gs pos="100000">
                      <a:srgbClr val="FFFFFF"/>
                    </a:gs>
                  </a:gsLst>
                  <a:lin ang="5400000" scaled="0"/>
                </a:gradFill>
                <a:effectLst>
                  <a:outerShdw blurRad="50800" dist="38100" dir="2700000" algn="tl" rotWithShape="0">
                    <a:prstClr val="black">
                      <a:alpha val="40000"/>
                    </a:prstClr>
                  </a:outerShdw>
                </a:effectLst>
                <a:ea typeface="Segoe UI" pitchFamily="34" charset="0"/>
                <a:cs typeface="Segoe UI" pitchFamily="34" charset="0"/>
              </a:rPr>
              <a:t>Premium Storage</a:t>
            </a:r>
          </a:p>
        </p:txBody>
      </p:sp>
      <p:sp>
        <p:nvSpPr>
          <p:cNvPr id="39" name="Rectangle 38"/>
          <p:cNvSpPr/>
          <p:nvPr/>
        </p:nvSpPr>
        <p:spPr bwMode="auto">
          <a:xfrm>
            <a:off x="5962120" y="2107751"/>
            <a:ext cx="2800280" cy="737477"/>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r>
              <a:rPr lang="en-US" sz="2400" dirty="0">
                <a:solidFill>
                  <a:srgbClr val="000000"/>
                </a:solidFill>
                <a:ea typeface="Segoe UI" pitchFamily="34" charset="0"/>
                <a:cs typeface="Segoe UI" pitchFamily="34" charset="0"/>
              </a:rPr>
              <a:t>&gt;50,000s of IOPS</a:t>
            </a:r>
          </a:p>
        </p:txBody>
      </p:sp>
    </p:spTree>
    <p:extLst>
      <p:ext uri="{BB962C8B-B14F-4D97-AF65-F5344CB8AC3E}">
        <p14:creationId xmlns:p14="http://schemas.microsoft.com/office/powerpoint/2010/main" val="225083606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2600"/>
                                        <p:tgtEl>
                                          <p:spTgt spid="4"/>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500"/>
                                        <p:tgtEl>
                                          <p:spTgt spid="18"/>
                                        </p:tgtEl>
                                      </p:cBhvr>
                                    </p:animEffect>
                                  </p:childTnLst>
                                </p:cTn>
                              </p:par>
                              <p:par>
                                <p:cTn id="18" presetID="10" presetClass="entr" presetSubtype="0" fill="hold" nodeType="with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500"/>
                                        <p:tgtEl>
                                          <p:spTgt spid="5"/>
                                        </p:tgtEl>
                                      </p:cBhvr>
                                    </p:animEffect>
                                  </p:childTnLst>
                                </p:cTn>
                              </p:par>
                              <p:par>
                                <p:cTn id="21" presetID="10" presetClass="entr" presetSubtype="0" fill="hold" grpId="0" nodeType="withEffect">
                                  <p:stCondLst>
                                    <p:cond delay="60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par>
                                <p:cTn id="24" presetID="10" presetClass="entr" presetSubtype="0" fill="hold" grpId="0" nodeType="withEffect">
                                  <p:stCondLst>
                                    <p:cond delay="1100"/>
                                  </p:stCondLst>
                                  <p:childTnLst>
                                    <p:set>
                                      <p:cBhvr>
                                        <p:cTn id="25" dur="1" fill="hold">
                                          <p:stCondLst>
                                            <p:cond delay="0"/>
                                          </p:stCondLst>
                                        </p:cTn>
                                        <p:tgtEl>
                                          <p:spTgt spid="38"/>
                                        </p:tgtEl>
                                        <p:attrNameLst>
                                          <p:attrName>style.visibility</p:attrName>
                                        </p:attrNameLst>
                                      </p:cBhvr>
                                      <p:to>
                                        <p:strVal val="visible"/>
                                      </p:to>
                                    </p:set>
                                    <p:animEffect transition="in" filter="fade">
                                      <p:cBhvr>
                                        <p:cTn id="26" dur="500"/>
                                        <p:tgtEl>
                                          <p:spTgt spid="38"/>
                                        </p:tgtEl>
                                      </p:cBhvr>
                                    </p:animEffect>
                                  </p:childTnLst>
                                </p:cTn>
                              </p:par>
                              <p:par>
                                <p:cTn id="27" presetID="10" presetClass="entr" presetSubtype="0" fill="hold" grpId="0" nodeType="withEffect">
                                  <p:stCondLst>
                                    <p:cond delay="1200"/>
                                  </p:stCondLst>
                                  <p:childTnLst>
                                    <p:set>
                                      <p:cBhvr>
                                        <p:cTn id="28" dur="1" fill="hold">
                                          <p:stCondLst>
                                            <p:cond delay="0"/>
                                          </p:stCondLst>
                                        </p:cTn>
                                        <p:tgtEl>
                                          <p:spTgt spid="39"/>
                                        </p:tgtEl>
                                        <p:attrNameLst>
                                          <p:attrName>style.visibility</p:attrName>
                                        </p:attrNameLst>
                                      </p:cBhvr>
                                      <p:to>
                                        <p:strVal val="visible"/>
                                      </p:to>
                                    </p:set>
                                    <p:animEffect transition="in" filter="fade">
                                      <p:cBhvr>
                                        <p:cTn id="29" dur="500"/>
                                        <p:tgtEl>
                                          <p:spTgt spid="39"/>
                                        </p:tgtEl>
                                      </p:cBhvr>
                                    </p:animEffect>
                                  </p:childTnLst>
                                </p:cTn>
                              </p:par>
                              <p:par>
                                <p:cTn id="30" presetID="10" presetClass="entr" presetSubtype="0" fill="hold" nodeType="withEffect">
                                  <p:stCondLst>
                                    <p:cond delay="1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par>
                                <p:cTn id="33" presetID="10" presetClass="entr" presetSubtype="0" fill="hold" nodeType="withEffect">
                                  <p:stCondLst>
                                    <p:cond delay="19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500"/>
                                        <p:tgtEl>
                                          <p:spTgt spid="6"/>
                                        </p:tgtEl>
                                      </p:cBhvr>
                                    </p:animEffect>
                                  </p:childTnLst>
                                </p:cTn>
                              </p:par>
                              <p:par>
                                <p:cTn id="36" presetID="10" presetClass="entr" presetSubtype="0" fill="hold" grpId="0" nodeType="withEffect">
                                  <p:stCondLst>
                                    <p:cond delay="2000"/>
                                  </p:stCondLst>
                                  <p:childTnLst>
                                    <p:set>
                                      <p:cBhvr>
                                        <p:cTn id="37" dur="1" fill="hold">
                                          <p:stCondLst>
                                            <p:cond delay="0"/>
                                          </p:stCondLst>
                                        </p:cTn>
                                        <p:tgtEl>
                                          <p:spTgt spid="3"/>
                                        </p:tgtEl>
                                        <p:attrNameLst>
                                          <p:attrName>style.visibility</p:attrName>
                                        </p:attrNameLst>
                                      </p:cBhvr>
                                      <p:to>
                                        <p:strVal val="visible"/>
                                      </p:to>
                                    </p:set>
                                    <p:animEffect transition="in" filter="fade">
                                      <p:cBhvr>
                                        <p:cTn id="38" dur="500"/>
                                        <p:tgtEl>
                                          <p:spTgt spid="3"/>
                                        </p:tgtEl>
                                      </p:cBhvr>
                                    </p:animEffect>
                                  </p:childTnLst>
                                </p:cTn>
                              </p:par>
                              <p:par>
                                <p:cTn id="39" presetID="22" presetClass="entr" presetSubtype="8" fill="hold" nodeType="withEffect">
                                  <p:stCondLst>
                                    <p:cond delay="2600"/>
                                  </p:stCondLst>
                                  <p:childTnLst>
                                    <p:set>
                                      <p:cBhvr>
                                        <p:cTn id="40" dur="1" fill="hold">
                                          <p:stCondLst>
                                            <p:cond delay="0"/>
                                          </p:stCondLst>
                                        </p:cTn>
                                        <p:tgtEl>
                                          <p:spTgt spid="14"/>
                                        </p:tgtEl>
                                        <p:attrNameLst>
                                          <p:attrName>style.visibility</p:attrName>
                                        </p:attrNameLst>
                                      </p:cBhvr>
                                      <p:to>
                                        <p:strVal val="visible"/>
                                      </p:to>
                                    </p:set>
                                    <p:animEffect transition="in" filter="wipe(left)">
                                      <p:cBhvr>
                                        <p:cTn id="41" dur="500"/>
                                        <p:tgtEl>
                                          <p:spTgt spid="14"/>
                                        </p:tgtEl>
                                      </p:cBhvr>
                                    </p:animEffect>
                                  </p:childTnLst>
                                </p:cTn>
                              </p:par>
                              <p:par>
                                <p:cTn id="42" presetID="10" presetClass="entr" presetSubtype="0" fill="hold" grpId="0" nodeType="withEffect">
                                  <p:stCondLst>
                                    <p:cond delay="270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500"/>
                                        <p:tgtEl>
                                          <p:spTgt spid="15"/>
                                        </p:tgtEl>
                                      </p:cBhvr>
                                    </p:animEffect>
                                  </p:childTnLst>
                                </p:cTn>
                              </p:par>
                              <p:par>
                                <p:cTn id="45" presetID="10" presetClass="entr" presetSubtype="0" fill="hold" grpId="0" nodeType="withEffect">
                                  <p:stCondLst>
                                    <p:cond delay="300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P spid="3" grpId="0"/>
      <p:bldP spid="10" grpId="0"/>
      <p:bldP spid="15" grpId="0"/>
      <p:bldP spid="17" grpId="0"/>
      <p:bldP spid="18" grpId="0"/>
      <p:bldP spid="38" grpId="0"/>
      <p:bldP spid="3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t>The Pieces of IaaS</a:t>
            </a:r>
          </a:p>
          <a:p>
            <a:pPr lvl="1"/>
            <a:r>
              <a:rPr lang="en-US" sz="2800" dirty="0" smtClean="0"/>
              <a:t>VM </a:t>
            </a:r>
            <a:r>
              <a:rPr lang="en-US" sz="2800" dirty="0" smtClean="0"/>
              <a:t>Storage</a:t>
            </a:r>
          </a:p>
          <a:p>
            <a:pPr lvl="1"/>
            <a:r>
              <a:rPr lang="en-US" sz="2800" dirty="0" smtClean="0"/>
              <a:t>VM Compute </a:t>
            </a:r>
          </a:p>
          <a:p>
            <a:pPr lvl="3"/>
            <a:r>
              <a:rPr lang="en-US" sz="1608" dirty="0" smtClean="0"/>
              <a:t> Sizes and tiers</a:t>
            </a:r>
          </a:p>
          <a:p>
            <a:pPr lvl="3"/>
            <a:r>
              <a:rPr lang="en-US" sz="1608" dirty="0" smtClean="0"/>
              <a:t> Availability</a:t>
            </a:r>
          </a:p>
          <a:p>
            <a:pPr lvl="1"/>
            <a:r>
              <a:rPr lang="en-US" sz="2800" dirty="0" smtClean="0"/>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093915678"/>
      </p:ext>
    </p:extLst>
  </p:cSld>
  <p:clrMapOvr>
    <a:masterClrMapping/>
  </p:clrMapOvr>
  <p:transition>
    <p:fade/>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706" dirty="0"/>
              <a:t>Virtual Machine - Sizes and Tiers</a:t>
            </a:r>
          </a:p>
        </p:txBody>
      </p:sp>
      <p:sp>
        <p:nvSpPr>
          <p:cNvPr id="7" name="Text Placeholder 1"/>
          <p:cNvSpPr>
            <a:spLocks noGrp="1"/>
          </p:cNvSpPr>
          <p:nvPr>
            <p:ph type="body" sz="quarter" idx="10"/>
          </p:nvPr>
        </p:nvSpPr>
        <p:spPr>
          <a:xfrm>
            <a:off x="1793079" y="990832"/>
            <a:ext cx="8605843" cy="486596"/>
          </a:xfrm>
        </p:spPr>
        <p:txBody>
          <a:bodyPr/>
          <a:lstStyle/>
          <a:p>
            <a:pPr marL="0" indent="0">
              <a:buNone/>
            </a:pPr>
            <a:r>
              <a:rPr lang="en-US" sz="2206" dirty="0"/>
              <a:t>Different VM Sizes and Tiers target specific workload models:</a:t>
            </a:r>
          </a:p>
        </p:txBody>
      </p:sp>
      <p:graphicFrame>
        <p:nvGraphicFramePr>
          <p:cNvPr id="2" name="Diagram 1"/>
          <p:cNvGraphicFramePr/>
          <p:nvPr>
            <p:extLst/>
          </p:nvPr>
        </p:nvGraphicFramePr>
        <p:xfrm>
          <a:off x="1793079" y="1890484"/>
          <a:ext cx="8605843" cy="35863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642877749"/>
      </p:ext>
    </p:extLst>
  </p:cSld>
  <p:clrMapOvr>
    <a:masterClrMapping/>
  </p:clrMapOvr>
  <p:transition>
    <p:fade/>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08354" y="919057"/>
            <a:ext cx="5393030" cy="2091361"/>
          </a:xfrm>
        </p:spPr>
        <p:txBody>
          <a:bodyPr/>
          <a:lstStyle/>
          <a:p>
            <a:r>
              <a:rPr lang="en-US" sz="7056" dirty="0"/>
              <a:t>The </a:t>
            </a:r>
            <a:r>
              <a:rPr lang="en-US" sz="7840" b="1" dirty="0">
                <a:latin typeface="+mn-lt"/>
              </a:rPr>
              <a:t>D</a:t>
            </a:r>
            <a:r>
              <a:rPr lang="en-US" sz="7056" dirty="0"/>
              <a:t> family</a:t>
            </a:r>
          </a:p>
        </p:txBody>
      </p:sp>
      <p:sp>
        <p:nvSpPr>
          <p:cNvPr id="10" name="Content Placeholder 2"/>
          <p:cNvSpPr txBox="1">
            <a:spLocks/>
          </p:cNvSpPr>
          <p:nvPr/>
        </p:nvSpPr>
        <p:spPr>
          <a:xfrm>
            <a:off x="6658366" y="3613921"/>
            <a:ext cx="5567252" cy="2323267"/>
          </a:xfrm>
          <a:prstGeom prst="rect">
            <a:avLst/>
          </a:prstGeom>
          <a:noFill/>
        </p:spPr>
        <p:txBody>
          <a:bodyPr vert="horz" wrap="square" lIns="143407" tIns="89630" rIns="143407" bIns="8963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60% faster CPU</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Up to 112 GB Memory</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Local SSD storage</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Available in all regions</a:t>
            </a:r>
          </a:p>
        </p:txBody>
      </p:sp>
      <p:cxnSp>
        <p:nvCxnSpPr>
          <p:cNvPr id="4" name="Straight Connector 3"/>
          <p:cNvCxnSpPr/>
          <p:nvPr/>
        </p:nvCxnSpPr>
        <p:spPr>
          <a:xfrm>
            <a:off x="6733056" y="3354309"/>
            <a:ext cx="546025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292239" y="987572"/>
            <a:ext cx="10919093" cy="5638945"/>
            <a:chOff x="291416" y="987225"/>
            <a:chExt cx="10920641" cy="5639745"/>
          </a:xfrm>
        </p:grpSpPr>
        <p:sp>
          <p:nvSpPr>
            <p:cNvPr id="3" name="Rectangle 2"/>
            <p:cNvSpPr/>
            <p:nvPr/>
          </p:nvSpPr>
          <p:spPr bwMode="auto">
            <a:xfrm>
              <a:off x="795468" y="1306320"/>
              <a:ext cx="3517900" cy="24055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291416" y="987225"/>
              <a:ext cx="10920641" cy="5639745"/>
              <a:chOff x="297259" y="1006524"/>
              <a:chExt cx="11139622" cy="5752834"/>
            </a:xfrm>
          </p:grpSpPr>
          <p:pic>
            <p:nvPicPr>
              <p:cNvPr id="15" name="Picture 14"/>
              <p:cNvPicPr>
                <a:picLocks noChangeAspect="1"/>
              </p:cNvPicPr>
              <p:nvPr/>
            </p:nvPicPr>
            <p:blipFill>
              <a:blip r:embed="rId3"/>
              <a:stretch>
                <a:fillRect/>
              </a:stretch>
            </p:blipFill>
            <p:spPr>
              <a:xfrm>
                <a:off x="297259" y="4868195"/>
                <a:ext cx="4480135" cy="1891163"/>
              </a:xfrm>
              <a:prstGeom prst="rect">
                <a:avLst/>
              </a:prstGeom>
            </p:spPr>
          </p:pic>
          <p:sp>
            <p:nvSpPr>
              <p:cNvPr id="24" name="AutoShape 3"/>
              <p:cNvSpPr>
                <a:spLocks noChangeAspect="1" noChangeArrowheads="1" noTextEdit="1"/>
              </p:cNvSpPr>
              <p:nvPr/>
            </p:nvSpPr>
            <p:spPr bwMode="auto">
              <a:xfrm>
                <a:off x="7132637" y="1006524"/>
                <a:ext cx="4304244" cy="38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endParaRPr lang="en-US" sz="1765">
                  <a:solidFill>
                    <a:srgbClr val="FFFFFF"/>
                  </a:solidFill>
                </a:endParaRPr>
              </a:p>
            </p:txBody>
          </p:sp>
          <p:pic>
            <p:nvPicPr>
              <p:cNvPr id="26" name="Picture 25"/>
              <p:cNvPicPr>
                <a:picLocks noChangeAspect="1"/>
              </p:cNvPicPr>
              <p:nvPr/>
            </p:nvPicPr>
            <p:blipFill>
              <a:blip r:embed="rId4"/>
              <a:stretch>
                <a:fillRect/>
              </a:stretch>
            </p:blipFill>
            <p:spPr>
              <a:xfrm>
                <a:off x="514557" y="1019713"/>
                <a:ext cx="4182165" cy="3848481"/>
              </a:xfrm>
              <a:prstGeom prst="rect">
                <a:avLst/>
              </a:prstGeom>
            </p:spPr>
          </p:pic>
        </p:grpSp>
        <p:sp>
          <p:nvSpPr>
            <p:cNvPr id="27" name="TextBox 26"/>
            <p:cNvSpPr txBox="1"/>
            <p:nvPr/>
          </p:nvSpPr>
          <p:spPr>
            <a:xfrm>
              <a:off x="1701170" y="1306320"/>
              <a:ext cx="1603043" cy="2200565"/>
            </a:xfrm>
            <a:prstGeom prst="rect">
              <a:avLst/>
            </a:prstGeom>
            <a:noFill/>
          </p:spPr>
          <p:txBody>
            <a:bodyPr wrap="square" lIns="179259" tIns="143407" rIns="179259" bIns="143407" rtlCol="0">
              <a:spAutoFit/>
            </a:bodyPr>
            <a:lstStyle/>
            <a:p>
              <a:pPr>
                <a:lnSpc>
                  <a:spcPct val="90000"/>
                </a:lnSpc>
                <a:spcAft>
                  <a:spcPts val="588"/>
                </a:spcAft>
              </a:pPr>
              <a:r>
                <a:rPr lang="en-US" sz="13525" b="1" dirty="0">
                  <a:solidFill>
                    <a:srgbClr val="FFFFFF"/>
                  </a:solidFill>
                </a:rPr>
                <a:t>D</a:t>
              </a:r>
            </a:p>
          </p:txBody>
        </p:sp>
      </p:grpSp>
    </p:spTree>
    <p:extLst>
      <p:ext uri="{BB962C8B-B14F-4D97-AF65-F5344CB8AC3E}">
        <p14:creationId xmlns:p14="http://schemas.microsoft.com/office/powerpoint/2010/main" val="25910622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8" decel="10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0-#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8821" y="919057"/>
            <a:ext cx="5393030" cy="2091361"/>
          </a:xfrm>
        </p:spPr>
        <p:txBody>
          <a:bodyPr/>
          <a:lstStyle/>
          <a:p>
            <a:r>
              <a:rPr lang="en-US" sz="7056" dirty="0"/>
              <a:t>The </a:t>
            </a:r>
            <a:r>
              <a:rPr lang="en-US" sz="7840" b="1" dirty="0">
                <a:latin typeface="+mn-lt"/>
              </a:rPr>
              <a:t>G</a:t>
            </a:r>
            <a:r>
              <a:rPr lang="en-US" sz="7056" dirty="0"/>
              <a:t> family</a:t>
            </a:r>
          </a:p>
        </p:txBody>
      </p:sp>
      <p:sp>
        <p:nvSpPr>
          <p:cNvPr id="10" name="Content Placeholder 2"/>
          <p:cNvSpPr txBox="1">
            <a:spLocks/>
          </p:cNvSpPr>
          <p:nvPr/>
        </p:nvSpPr>
        <p:spPr>
          <a:xfrm>
            <a:off x="568833" y="3613921"/>
            <a:ext cx="5567252" cy="2745683"/>
          </a:xfrm>
          <a:prstGeom prst="rect">
            <a:avLst/>
          </a:prstGeom>
          <a:noFill/>
        </p:spPr>
        <p:txBody>
          <a:bodyPr vert="horz" wrap="square" lIns="143407" tIns="89630" rIns="143407" bIns="8963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Optimized for data workloads</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Up to 32 CPU cores, 448 GB RAM, 6.5 TB local SSD</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Latest generation Intel processor</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Up to 64 attached disks!</a:t>
            </a:r>
          </a:p>
        </p:txBody>
      </p:sp>
      <p:cxnSp>
        <p:nvCxnSpPr>
          <p:cNvPr id="4" name="Straight Connector 3"/>
          <p:cNvCxnSpPr/>
          <p:nvPr/>
        </p:nvCxnSpPr>
        <p:spPr>
          <a:xfrm>
            <a:off x="643523" y="3354309"/>
            <a:ext cx="546025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5" name="Group 4"/>
          <p:cNvGrpSpPr/>
          <p:nvPr/>
        </p:nvGrpSpPr>
        <p:grpSpPr>
          <a:xfrm>
            <a:off x="6844902" y="987572"/>
            <a:ext cx="4391442" cy="5714291"/>
            <a:chOff x="6845008" y="987225"/>
            <a:chExt cx="4392065" cy="5715101"/>
          </a:xfrm>
        </p:grpSpPr>
        <p:sp>
          <p:nvSpPr>
            <p:cNvPr id="3" name="Rectangle 2"/>
            <p:cNvSpPr/>
            <p:nvPr/>
          </p:nvSpPr>
          <p:spPr bwMode="auto">
            <a:xfrm>
              <a:off x="7353300" y="1397000"/>
              <a:ext cx="3517900" cy="240551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8" name="Group 7"/>
            <p:cNvGrpSpPr/>
            <p:nvPr/>
          </p:nvGrpSpPr>
          <p:grpSpPr>
            <a:xfrm>
              <a:off x="6845008" y="987225"/>
              <a:ext cx="4392065" cy="5715101"/>
              <a:chOff x="6982264" y="1006524"/>
              <a:chExt cx="4480135" cy="5829701"/>
            </a:xfrm>
          </p:grpSpPr>
          <p:pic>
            <p:nvPicPr>
              <p:cNvPr id="15" name="Picture 14"/>
              <p:cNvPicPr>
                <a:picLocks noChangeAspect="1"/>
              </p:cNvPicPr>
              <p:nvPr/>
            </p:nvPicPr>
            <p:blipFill>
              <a:blip r:embed="rId3"/>
              <a:stretch>
                <a:fillRect/>
              </a:stretch>
            </p:blipFill>
            <p:spPr>
              <a:xfrm>
                <a:off x="6982264" y="4945062"/>
                <a:ext cx="4480135" cy="1891163"/>
              </a:xfrm>
              <a:prstGeom prst="rect">
                <a:avLst/>
              </a:prstGeom>
            </p:spPr>
          </p:pic>
          <p:sp>
            <p:nvSpPr>
              <p:cNvPr id="24" name="AutoShape 3"/>
              <p:cNvSpPr>
                <a:spLocks noChangeAspect="1" noChangeArrowheads="1" noTextEdit="1"/>
              </p:cNvSpPr>
              <p:nvPr/>
            </p:nvSpPr>
            <p:spPr bwMode="auto">
              <a:xfrm>
                <a:off x="7132637" y="1006524"/>
                <a:ext cx="4304244" cy="38981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endParaRPr lang="en-US" sz="1765">
                  <a:solidFill>
                    <a:srgbClr val="FFFFFF"/>
                  </a:solidFill>
                </a:endParaRPr>
              </a:p>
            </p:txBody>
          </p:sp>
          <p:pic>
            <p:nvPicPr>
              <p:cNvPr id="26" name="Picture 25"/>
              <p:cNvPicPr>
                <a:picLocks noChangeAspect="1"/>
              </p:cNvPicPr>
              <p:nvPr/>
            </p:nvPicPr>
            <p:blipFill>
              <a:blip r:embed="rId4"/>
              <a:stretch>
                <a:fillRect/>
              </a:stretch>
            </p:blipFill>
            <p:spPr>
              <a:xfrm>
                <a:off x="7199561" y="1096580"/>
                <a:ext cx="4182165" cy="3848481"/>
              </a:xfrm>
              <a:prstGeom prst="rect">
                <a:avLst/>
              </a:prstGeom>
            </p:spPr>
          </p:pic>
        </p:grpSp>
        <p:sp>
          <p:nvSpPr>
            <p:cNvPr id="27" name="TextBox 26"/>
            <p:cNvSpPr txBox="1"/>
            <p:nvPr/>
          </p:nvSpPr>
          <p:spPr>
            <a:xfrm>
              <a:off x="8302763" y="1639132"/>
              <a:ext cx="1603043" cy="2200565"/>
            </a:xfrm>
            <a:prstGeom prst="rect">
              <a:avLst/>
            </a:prstGeom>
            <a:noFill/>
          </p:spPr>
          <p:txBody>
            <a:bodyPr wrap="square" lIns="179259" tIns="143407" rIns="179259" bIns="143407" rtlCol="0">
              <a:spAutoFit/>
            </a:bodyPr>
            <a:lstStyle/>
            <a:p>
              <a:pPr>
                <a:lnSpc>
                  <a:spcPct val="90000"/>
                </a:lnSpc>
                <a:spcAft>
                  <a:spcPts val="588"/>
                </a:spcAft>
              </a:pPr>
              <a:r>
                <a:rPr lang="en-US" sz="13525" b="1" dirty="0">
                  <a:solidFill>
                    <a:srgbClr val="FFFFFF"/>
                  </a:solidFill>
                </a:rPr>
                <a:t>G</a:t>
              </a:r>
            </a:p>
          </p:txBody>
        </p:sp>
      </p:grpSp>
    </p:spTree>
    <p:extLst>
      <p:ext uri="{BB962C8B-B14F-4D97-AF65-F5344CB8AC3E}">
        <p14:creationId xmlns:p14="http://schemas.microsoft.com/office/powerpoint/2010/main" val="13391969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2" decel="100000"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additive="base">
                                        <p:cTn id="10" dur="500" fill="hold"/>
                                        <p:tgtEl>
                                          <p:spTgt spid="5"/>
                                        </p:tgtEl>
                                        <p:attrNameLst>
                                          <p:attrName>ppt_x</p:attrName>
                                        </p:attrNameLst>
                                      </p:cBhvr>
                                      <p:tavLst>
                                        <p:tav tm="0">
                                          <p:val>
                                            <p:strVal val="1+#ppt_w/2"/>
                                          </p:val>
                                        </p:tav>
                                        <p:tav tm="100000">
                                          <p:val>
                                            <p:strVal val="#ppt_x"/>
                                          </p:val>
                                        </p:tav>
                                      </p:tavLst>
                                    </p:anim>
                                    <p:anim calcmode="lin" valueType="num">
                                      <p:cBhvr additive="base">
                                        <p:cTn id="11" dur="500" fill="hold"/>
                                        <p:tgtEl>
                                          <p:spTgt spid="5"/>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22" presetClass="entr" presetSubtype="8"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500"/>
                                        <p:tgtEl>
                                          <p:spTgt spid="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p:cNvSpPr/>
          <p:nvPr>
            <p:custDataLst>
              <p:tags r:id="rId2"/>
            </p:custDataLst>
          </p:nvPr>
        </p:nvSpPr>
        <p:spPr bwMode="auto">
          <a:xfrm>
            <a:off x="1643727" y="2487089"/>
            <a:ext cx="5273996" cy="2747564"/>
          </a:xfrm>
          <a:prstGeom prst="rect">
            <a:avLst/>
          </a:prstGeom>
          <a:solidFill>
            <a:schemeClr val="accent5"/>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4" tIns="34272" rIns="68544" bIns="34272" numCol="1" spcCol="0" rtlCol="0" anchor="ctr" anchorCtr="0" compatLnSpc="1">
            <a:prstTxWarp prst="textNoShape">
              <a:avLst/>
            </a:prstTxWarp>
          </a:bodyPr>
          <a:lstStyle/>
          <a:p>
            <a:pPr algn="ctr" defTabSz="685214" fontAlgn="base">
              <a:spcBef>
                <a:spcPct val="0"/>
              </a:spcBef>
              <a:spcAft>
                <a:spcPct val="0"/>
              </a:spcAft>
            </a:pPr>
            <a:endParaRPr lang="en-US" sz="1700" dirty="0">
              <a:gradFill>
                <a:gsLst>
                  <a:gs pos="0">
                    <a:srgbClr val="FFFFFF"/>
                  </a:gs>
                  <a:gs pos="100000">
                    <a:srgbClr val="FFFFFF"/>
                  </a:gs>
                </a:gsLst>
                <a:lin ang="5400000" scaled="0"/>
              </a:gradFill>
            </a:endParaRPr>
          </a:p>
        </p:txBody>
      </p:sp>
      <p:sp>
        <p:nvSpPr>
          <p:cNvPr id="19" name="Rectangle 18"/>
          <p:cNvSpPr/>
          <p:nvPr/>
        </p:nvSpPr>
        <p:spPr bwMode="auto">
          <a:xfrm>
            <a:off x="1907751" y="2810591"/>
            <a:ext cx="2088300" cy="2119691"/>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7" tIns="45695" rIns="91387" bIns="91423" numCol="1" spcCol="0" rtlCol="0" anchor="b" anchorCtr="0" compatLnSpc="1">
            <a:prstTxWarp prst="textNoShape">
              <a:avLst/>
            </a:prstTxWarp>
          </a:bodyPr>
          <a:lstStyle/>
          <a:p>
            <a:pPr algn="ctr" defTabSz="685214" fontAlgn="base">
              <a:spcBef>
                <a:spcPct val="0"/>
              </a:spcBef>
              <a:spcAft>
                <a:spcPct val="0"/>
              </a:spcAft>
            </a:pPr>
            <a:r>
              <a:rPr lang="en-US" sz="1765" b="1" dirty="0">
                <a:ln>
                  <a:solidFill>
                    <a:srgbClr val="FFFFFF">
                      <a:alpha val="0"/>
                    </a:srgbClr>
                  </a:solidFill>
                </a:ln>
                <a:solidFill>
                  <a:srgbClr val="FFFFFF"/>
                </a:solidFill>
              </a:rPr>
              <a:t>Virtual Machine</a:t>
            </a:r>
          </a:p>
        </p:txBody>
      </p:sp>
      <p:sp>
        <p:nvSpPr>
          <p:cNvPr id="31" name="Rectangle 30"/>
          <p:cNvSpPr/>
          <p:nvPr/>
        </p:nvSpPr>
        <p:spPr bwMode="auto">
          <a:xfrm>
            <a:off x="4546755" y="2843274"/>
            <a:ext cx="2082538" cy="2087008"/>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387" tIns="45695" rIns="91387" bIns="91423" numCol="1" spcCol="0" rtlCol="0" anchor="b" anchorCtr="0" compatLnSpc="1">
            <a:prstTxWarp prst="textNoShape">
              <a:avLst/>
            </a:prstTxWarp>
          </a:bodyPr>
          <a:lstStyle/>
          <a:p>
            <a:pPr algn="ctr" defTabSz="685214" fontAlgn="base">
              <a:spcBef>
                <a:spcPct val="0"/>
              </a:spcBef>
              <a:spcAft>
                <a:spcPct val="0"/>
              </a:spcAft>
            </a:pPr>
            <a:r>
              <a:rPr lang="en-US" sz="1765" b="1" dirty="0">
                <a:ln>
                  <a:solidFill>
                    <a:srgbClr val="FFFFFF">
                      <a:alpha val="0"/>
                    </a:srgbClr>
                  </a:solidFill>
                </a:ln>
                <a:solidFill>
                  <a:srgbClr val="FFFFFF"/>
                </a:solidFill>
              </a:rPr>
              <a:t>Virtual Machine</a:t>
            </a:r>
          </a:p>
        </p:txBody>
      </p:sp>
      <p:graphicFrame>
        <p:nvGraphicFramePr>
          <p:cNvPr id="10" name="Object 9" hidden="1"/>
          <p:cNvGraphicFramePr>
            <a:graphicFrameLocks noChangeAspect="1"/>
          </p:cNvGraphicFramePr>
          <p:nvPr>
            <p:custDataLst>
              <p:tags r:id="rId3"/>
            </p:custDataLst>
            <p:extLst/>
          </p:nvPr>
        </p:nvGraphicFramePr>
        <p:xfrm>
          <a:off x="1524650" y="857621"/>
          <a:ext cx="119077" cy="119046"/>
        </p:xfrm>
        <a:graphic>
          <a:graphicData uri="http://schemas.openxmlformats.org/presentationml/2006/ole">
            <mc:AlternateContent xmlns:mc="http://schemas.openxmlformats.org/markup-compatibility/2006">
              <mc:Choice xmlns:v="urn:schemas-microsoft-com:vml" Requires="v">
                <p:oleObj spid="_x0000_s1039" name="think-cell Slide" r:id="rId9" imgW="270" imgH="270" progId="TCLayout.ActiveDocument.1">
                  <p:embed/>
                </p:oleObj>
              </mc:Choice>
              <mc:Fallback>
                <p:oleObj name="think-cell Slide" r:id="rId9" imgW="270" imgH="270" progId="TCLayout.ActiveDocument.1">
                  <p:embed/>
                  <p:pic>
                    <p:nvPicPr>
                      <p:cNvPr id="0" name=""/>
                      <p:cNvPicPr/>
                      <p:nvPr/>
                    </p:nvPicPr>
                    <p:blipFill>
                      <a:blip r:embed="rId10"/>
                      <a:stretch>
                        <a:fillRect/>
                      </a:stretch>
                    </p:blipFill>
                    <p:spPr>
                      <a:xfrm>
                        <a:off x="1524650" y="857621"/>
                        <a:ext cx="119077" cy="119046"/>
                      </a:xfrm>
                      <a:prstGeom prst="rect">
                        <a:avLst/>
                      </a:prstGeom>
                    </p:spPr>
                  </p:pic>
                </p:oleObj>
              </mc:Fallback>
            </mc:AlternateContent>
          </a:graphicData>
        </a:graphic>
      </p:graphicFrame>
      <p:sp>
        <p:nvSpPr>
          <p:cNvPr id="4" name="Title 3"/>
          <p:cNvSpPr>
            <a:spLocks noGrp="1"/>
          </p:cNvSpPr>
          <p:nvPr>
            <p:ph type="title"/>
            <p:custDataLst>
              <p:tags r:id="rId4"/>
            </p:custDataLst>
          </p:nvPr>
        </p:nvSpPr>
        <p:spPr/>
        <p:txBody>
          <a:bodyPr/>
          <a:lstStyle/>
          <a:p>
            <a:r>
              <a:rPr lang="en-US" dirty="0" smtClean="0"/>
              <a:t>Availability Sets</a:t>
            </a:r>
            <a:endParaRPr lang="en-US" dirty="0"/>
          </a:p>
        </p:txBody>
      </p:sp>
      <p:grpSp>
        <p:nvGrpSpPr>
          <p:cNvPr id="39" name="Group 38"/>
          <p:cNvGrpSpPr/>
          <p:nvPr/>
        </p:nvGrpSpPr>
        <p:grpSpPr>
          <a:xfrm>
            <a:off x="2015763" y="3066185"/>
            <a:ext cx="1980287" cy="1345022"/>
            <a:chOff x="1" y="2703286"/>
            <a:chExt cx="1520439" cy="1219200"/>
          </a:xfrm>
        </p:grpSpPr>
        <p:pic>
          <p:nvPicPr>
            <p:cNvPr id="40" name="Picture 3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 y="2703286"/>
              <a:ext cx="1520439" cy="1219200"/>
            </a:xfrm>
            <a:prstGeom prst="rect">
              <a:avLst/>
            </a:prstGeom>
          </p:spPr>
        </p:pic>
        <p:sp>
          <p:nvSpPr>
            <p:cNvPr id="41" name="Freeform 6"/>
            <p:cNvSpPr>
              <a:spLocks noEditPoints="1"/>
            </p:cNvSpPr>
            <p:nvPr/>
          </p:nvSpPr>
          <p:spPr bwMode="auto">
            <a:xfrm>
              <a:off x="119095" y="3059930"/>
              <a:ext cx="1288134" cy="8331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noFill/>
            <a:ln>
              <a:noFill/>
            </a:ln>
          </p:spPr>
          <p:txBody>
            <a:bodyPr vert="horz" wrap="square" lIns="91427" tIns="45713" rIns="91427" bIns="45713" numCol="1" anchor="ctr" anchorCtr="0" compatLnSpc="1">
              <a:prstTxWarp prst="textNoShape">
                <a:avLst/>
              </a:prstTxWarp>
            </a:bodyPr>
            <a:lstStyle/>
            <a:p>
              <a:pPr algn="ctr">
                <a:lnSpc>
                  <a:spcPct val="90000"/>
                </a:lnSpc>
              </a:pPr>
              <a:r>
                <a:rPr lang="en-US" sz="1961" dirty="0">
                  <a:solidFill>
                    <a:srgbClr val="000000">
                      <a:alpha val="99000"/>
                    </a:srgbClr>
                  </a:solidFill>
                </a:rPr>
                <a:t>SQL Server</a:t>
              </a:r>
            </a:p>
            <a:p>
              <a:pPr algn="ctr">
                <a:lnSpc>
                  <a:spcPct val="90000"/>
                </a:lnSpc>
              </a:pPr>
              <a:r>
                <a:rPr lang="en-US" sz="1961" dirty="0">
                  <a:solidFill>
                    <a:srgbClr val="000000">
                      <a:alpha val="99000"/>
                    </a:srgbClr>
                  </a:solidFill>
                </a:rPr>
                <a:t>Primary </a:t>
              </a:r>
            </a:p>
          </p:txBody>
        </p:sp>
      </p:grpSp>
      <p:grpSp>
        <p:nvGrpSpPr>
          <p:cNvPr id="42" name="Group 41"/>
          <p:cNvGrpSpPr/>
          <p:nvPr/>
        </p:nvGrpSpPr>
        <p:grpSpPr>
          <a:xfrm>
            <a:off x="4703424" y="3079469"/>
            <a:ext cx="1925868" cy="1303280"/>
            <a:chOff x="1" y="2673510"/>
            <a:chExt cx="1686130" cy="1199863"/>
          </a:xfrm>
        </p:grpSpPr>
        <p:pic>
          <p:nvPicPr>
            <p:cNvPr id="43" name="Picture 42"/>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 y="2673510"/>
              <a:ext cx="1686130" cy="1196285"/>
            </a:xfrm>
            <a:prstGeom prst="rect">
              <a:avLst/>
            </a:prstGeom>
          </p:spPr>
        </p:pic>
        <p:sp>
          <p:nvSpPr>
            <p:cNvPr id="44" name="Freeform 6"/>
            <p:cNvSpPr>
              <a:spLocks noEditPoints="1"/>
            </p:cNvSpPr>
            <p:nvPr/>
          </p:nvSpPr>
          <p:spPr bwMode="auto">
            <a:xfrm>
              <a:off x="222351" y="3040215"/>
              <a:ext cx="1288134" cy="833158"/>
            </a:xfrm>
            <a:custGeom>
              <a:avLst/>
              <a:gdLst>
                <a:gd name="T0" fmla="*/ 482 w 966"/>
                <a:gd name="T1" fmla="*/ 2028 h 2028"/>
                <a:gd name="T2" fmla="*/ 966 w 966"/>
                <a:gd name="T3" fmla="*/ 1866 h 2028"/>
                <a:gd name="T4" fmla="*/ 966 w 966"/>
                <a:gd name="T5" fmla="*/ 162 h 2028"/>
                <a:gd name="T6" fmla="*/ 482 w 966"/>
                <a:gd name="T7" fmla="*/ 0 h 2028"/>
                <a:gd name="T8" fmla="*/ 0 w 966"/>
                <a:gd name="T9" fmla="*/ 162 h 2028"/>
                <a:gd name="T10" fmla="*/ 0 w 966"/>
                <a:gd name="T11" fmla="*/ 1866 h 2028"/>
                <a:gd name="T12" fmla="*/ 482 w 966"/>
                <a:gd name="T13" fmla="*/ 2028 h 2028"/>
                <a:gd name="T14" fmla="*/ 482 w 966"/>
                <a:gd name="T15" fmla="*/ 48 h 2028"/>
                <a:gd name="T16" fmla="*/ 890 w 966"/>
                <a:gd name="T17" fmla="*/ 159 h 2028"/>
                <a:gd name="T18" fmla="*/ 482 w 966"/>
                <a:gd name="T19" fmla="*/ 270 h 2028"/>
                <a:gd name="T20" fmla="*/ 76 w 966"/>
                <a:gd name="T21" fmla="*/ 159 h 2028"/>
                <a:gd name="T22" fmla="*/ 482 w 966"/>
                <a:gd name="T23" fmla="*/ 48 h 20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66" h="2028">
                  <a:moveTo>
                    <a:pt x="482" y="2028"/>
                  </a:moveTo>
                  <a:cubicBezTo>
                    <a:pt x="663" y="2028"/>
                    <a:pt x="966" y="1993"/>
                    <a:pt x="966" y="1866"/>
                  </a:cubicBezTo>
                  <a:cubicBezTo>
                    <a:pt x="966" y="1076"/>
                    <a:pt x="966" y="162"/>
                    <a:pt x="966" y="162"/>
                  </a:cubicBezTo>
                  <a:cubicBezTo>
                    <a:pt x="966" y="34"/>
                    <a:pt x="663" y="0"/>
                    <a:pt x="482" y="0"/>
                  </a:cubicBezTo>
                  <a:cubicBezTo>
                    <a:pt x="303" y="0"/>
                    <a:pt x="0" y="34"/>
                    <a:pt x="0" y="162"/>
                  </a:cubicBezTo>
                  <a:cubicBezTo>
                    <a:pt x="0" y="952"/>
                    <a:pt x="0" y="1866"/>
                    <a:pt x="0" y="1866"/>
                  </a:cubicBezTo>
                  <a:cubicBezTo>
                    <a:pt x="0" y="1993"/>
                    <a:pt x="303" y="2028"/>
                    <a:pt x="482" y="2028"/>
                  </a:cubicBezTo>
                  <a:close/>
                  <a:moveTo>
                    <a:pt x="482" y="48"/>
                  </a:moveTo>
                  <a:cubicBezTo>
                    <a:pt x="708" y="48"/>
                    <a:pt x="890" y="97"/>
                    <a:pt x="890" y="159"/>
                  </a:cubicBezTo>
                  <a:cubicBezTo>
                    <a:pt x="890" y="220"/>
                    <a:pt x="708" y="270"/>
                    <a:pt x="482" y="270"/>
                  </a:cubicBezTo>
                  <a:cubicBezTo>
                    <a:pt x="258" y="270"/>
                    <a:pt x="76" y="220"/>
                    <a:pt x="76" y="159"/>
                  </a:cubicBezTo>
                  <a:cubicBezTo>
                    <a:pt x="76" y="97"/>
                    <a:pt x="258" y="48"/>
                    <a:pt x="482" y="48"/>
                  </a:cubicBezTo>
                  <a:close/>
                </a:path>
              </a:pathLst>
            </a:custGeom>
            <a:noFill/>
            <a:ln>
              <a:noFill/>
            </a:ln>
          </p:spPr>
          <p:txBody>
            <a:bodyPr vert="horz" wrap="square" lIns="91427" tIns="45713" rIns="91427" bIns="45713" numCol="1" anchor="ctr" anchorCtr="0" compatLnSpc="1">
              <a:prstTxWarp prst="textNoShape">
                <a:avLst/>
              </a:prstTxWarp>
            </a:bodyPr>
            <a:lstStyle/>
            <a:p>
              <a:pPr algn="ctr">
                <a:lnSpc>
                  <a:spcPct val="90000"/>
                </a:lnSpc>
              </a:pPr>
              <a:r>
                <a:rPr lang="en-US" sz="1961" dirty="0">
                  <a:solidFill>
                    <a:srgbClr val="000000">
                      <a:alpha val="99000"/>
                    </a:srgbClr>
                  </a:solidFill>
                </a:rPr>
                <a:t>SQL Server</a:t>
              </a:r>
            </a:p>
            <a:p>
              <a:pPr algn="ctr">
                <a:lnSpc>
                  <a:spcPct val="90000"/>
                </a:lnSpc>
              </a:pPr>
              <a:r>
                <a:rPr lang="en-US" sz="1961" dirty="0">
                  <a:solidFill>
                    <a:srgbClr val="000000">
                      <a:alpha val="99000"/>
                    </a:srgbClr>
                  </a:solidFill>
                </a:rPr>
                <a:t>Secondary </a:t>
              </a:r>
            </a:p>
          </p:txBody>
        </p:sp>
      </p:grpSp>
      <p:sp>
        <p:nvSpPr>
          <p:cNvPr id="45" name="Rectangle 44"/>
          <p:cNvSpPr/>
          <p:nvPr>
            <p:custDataLst>
              <p:tags r:id="rId5"/>
            </p:custDataLst>
          </p:nvPr>
        </p:nvSpPr>
        <p:spPr bwMode="auto">
          <a:xfrm>
            <a:off x="2229113" y="1736315"/>
            <a:ext cx="3895870" cy="4633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4" tIns="34272" rIns="68544" bIns="34272" numCol="1" spcCol="0" rtlCol="0" anchor="ctr" anchorCtr="0" compatLnSpc="1">
            <a:prstTxWarp prst="textNoShape">
              <a:avLst/>
            </a:prstTxWarp>
          </a:bodyPr>
          <a:lstStyle/>
          <a:p>
            <a:pPr algn="ctr" defTabSz="685214" fontAlgn="base">
              <a:spcBef>
                <a:spcPct val="0"/>
              </a:spcBef>
              <a:spcAft>
                <a:spcPct val="0"/>
              </a:spcAft>
            </a:pPr>
            <a:r>
              <a:rPr lang="en-US" sz="3921" dirty="0">
                <a:gradFill>
                  <a:gsLst>
                    <a:gs pos="0">
                      <a:srgbClr val="FFFFFF"/>
                    </a:gs>
                    <a:gs pos="100000">
                      <a:srgbClr val="FFFFFF"/>
                    </a:gs>
                  </a:gsLst>
                  <a:lin ang="5400000" scaled="0"/>
                </a:gradFill>
              </a:rPr>
              <a:t>Availability set</a:t>
            </a:r>
          </a:p>
        </p:txBody>
      </p:sp>
      <p:sp>
        <p:nvSpPr>
          <p:cNvPr id="16" name="Rectangle 15"/>
          <p:cNvSpPr/>
          <p:nvPr>
            <p:custDataLst>
              <p:tags r:id="rId6"/>
            </p:custDataLst>
          </p:nvPr>
        </p:nvSpPr>
        <p:spPr bwMode="auto">
          <a:xfrm>
            <a:off x="1554407" y="5724922"/>
            <a:ext cx="5453251" cy="46339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68544" tIns="34272" rIns="68544" bIns="34272" numCol="1" spcCol="0" rtlCol="0" anchor="ctr" anchorCtr="0" compatLnSpc="1">
            <a:prstTxWarp prst="textNoShape">
              <a:avLst/>
            </a:prstTxWarp>
          </a:bodyPr>
          <a:lstStyle/>
          <a:p>
            <a:pPr algn="ctr" defTabSz="685214" fontAlgn="base">
              <a:spcBef>
                <a:spcPct val="0"/>
              </a:spcBef>
              <a:spcAft>
                <a:spcPct val="0"/>
              </a:spcAft>
            </a:pPr>
            <a:r>
              <a:rPr lang="en-US" sz="3137" dirty="0">
                <a:solidFill>
                  <a:srgbClr val="FFFFFF"/>
                </a:solidFill>
              </a:rPr>
              <a:t>SLA</a:t>
            </a:r>
            <a:r>
              <a:rPr lang="en-US" sz="3137" b="1" dirty="0">
                <a:solidFill>
                  <a:srgbClr val="FFFFFF"/>
                </a:solidFill>
              </a:rPr>
              <a:t> </a:t>
            </a:r>
            <a:r>
              <a:rPr lang="en-US" sz="3137" dirty="0">
                <a:solidFill>
                  <a:srgbClr val="FFFFFF"/>
                </a:solidFill>
              </a:rPr>
              <a:t>99.95</a:t>
            </a:r>
          </a:p>
        </p:txBody>
      </p:sp>
      <p:sp>
        <p:nvSpPr>
          <p:cNvPr id="17" name="Left Brace 16"/>
          <p:cNvSpPr/>
          <p:nvPr/>
        </p:nvSpPr>
        <p:spPr>
          <a:xfrm rot="16200000">
            <a:off x="3988954" y="2702173"/>
            <a:ext cx="554401" cy="5483009"/>
          </a:xfrm>
          <a:prstGeom prst="leftBrace">
            <a:avLst/>
          </a:prstGeom>
          <a:ln w="57150">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65" b="1" dirty="0">
              <a:ln>
                <a:solidFill>
                  <a:sysClr val="windowText" lastClr="000000"/>
                </a:solidFill>
              </a:ln>
              <a:solidFill>
                <a:srgbClr val="FFFFFF"/>
              </a:solidFill>
            </a:endParaRPr>
          </a:p>
        </p:txBody>
      </p:sp>
      <p:sp>
        <p:nvSpPr>
          <p:cNvPr id="18" name="Content Placeholder 2"/>
          <p:cNvSpPr txBox="1">
            <a:spLocks/>
          </p:cNvSpPr>
          <p:nvPr/>
        </p:nvSpPr>
        <p:spPr>
          <a:xfrm>
            <a:off x="8057770" y="2409170"/>
            <a:ext cx="4790607" cy="1749987"/>
          </a:xfrm>
          <a:prstGeom prst="rect">
            <a:avLst/>
          </a:prstGeom>
          <a:noFill/>
        </p:spPr>
        <p:txBody>
          <a:bodyPr vert="horz" wrap="square" lIns="143407" tIns="89630" rIns="143407" bIns="8963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SLA High Availability </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Hardware and Software</a:t>
            </a:r>
          </a:p>
          <a:p>
            <a:pPr marL="0" indent="0">
              <a:lnSpc>
                <a:spcPct val="100000"/>
              </a:lnSpc>
              <a:spcBef>
                <a:spcPts val="1175"/>
              </a:spcBef>
              <a:buClr>
                <a:srgbClr val="505050"/>
              </a:buClr>
              <a:buFont typeface="Wingdings" panose="05000000000000000000" pitchFamily="2" charset="2"/>
              <a:buNone/>
            </a:pPr>
            <a:r>
              <a:rPr lang="en-US" sz="2745" dirty="0">
                <a:solidFill>
                  <a:srgbClr val="FFFFFF"/>
                </a:solidFill>
                <a:latin typeface="Segoe UI"/>
              </a:rPr>
              <a:t>Windows and Linux</a:t>
            </a:r>
          </a:p>
        </p:txBody>
      </p:sp>
      <p:cxnSp>
        <p:nvCxnSpPr>
          <p:cNvPr id="20" name="Straight Connector 19"/>
          <p:cNvCxnSpPr/>
          <p:nvPr/>
        </p:nvCxnSpPr>
        <p:spPr>
          <a:xfrm flipV="1">
            <a:off x="8090839" y="2188011"/>
            <a:ext cx="4064405" cy="11703"/>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9452394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25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500"/>
                                        <p:tgtEl>
                                          <p:spTgt spid="18"/>
                                        </p:tgtEl>
                                      </p:cBhvr>
                                    </p:animEffect>
                                  </p:childTnLst>
                                </p:cTn>
                              </p:par>
                            </p:childTnLst>
                          </p:cTn>
                        </p:par>
                        <p:par>
                          <p:cTn id="8" fill="hold">
                            <p:stCondLst>
                              <p:cond delay="750"/>
                            </p:stCondLst>
                            <p:childTnLst>
                              <p:par>
                                <p:cTn id="9" presetID="22" presetClass="entr" presetSubtype="8"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left)">
                                      <p:cBhvr>
                                        <p:cTn id="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Pieces of IaaS…</a:t>
            </a:r>
            <a:endParaRPr lang="en-US" dirty="0"/>
          </a:p>
        </p:txBody>
      </p:sp>
      <p:sp>
        <p:nvSpPr>
          <p:cNvPr id="3" name="Text Placeholder 2"/>
          <p:cNvSpPr>
            <a:spLocks noGrp="1"/>
          </p:cNvSpPr>
          <p:nvPr>
            <p:ph type="body" sz="quarter" idx="11"/>
          </p:nvPr>
        </p:nvSpPr>
        <p:spPr>
          <a:xfrm>
            <a:off x="269240" y="1189176"/>
            <a:ext cx="11655840" cy="727700"/>
          </a:xfrm>
        </p:spPr>
        <p:txBody>
          <a:bodyPr/>
          <a:lstStyle/>
          <a:p>
            <a:r>
              <a:rPr lang="en-US" dirty="0" smtClean="0"/>
              <a:t>Compute: Availability</a:t>
            </a:r>
            <a:endParaRPr lang="en-US" dirty="0"/>
          </a:p>
        </p:txBody>
      </p:sp>
    </p:spTree>
    <p:extLst>
      <p:ext uri="{BB962C8B-B14F-4D97-AF65-F5344CB8AC3E}">
        <p14:creationId xmlns:p14="http://schemas.microsoft.com/office/powerpoint/2010/main" val="1469735538"/>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688016" y="1495380"/>
            <a:ext cx="8605843" cy="1158777"/>
          </a:xfrm>
        </p:spPr>
        <p:txBody>
          <a:bodyPr/>
          <a:lstStyle/>
          <a:p>
            <a:pPr marL="0" indent="0">
              <a:buNone/>
            </a:pPr>
            <a:r>
              <a:rPr lang="en-US" sz="2353" dirty="0"/>
              <a:t>Availability Sets ensures that all instances of each tier have hardware redundancy by distributing them across fault domains, and are not taken down during an update.</a:t>
            </a:r>
            <a:endParaRPr lang="en-US" sz="2206" dirty="0"/>
          </a:p>
        </p:txBody>
      </p:sp>
      <p:sp>
        <p:nvSpPr>
          <p:cNvPr id="3" name="Title 2"/>
          <p:cNvSpPr>
            <a:spLocks noGrp="1"/>
          </p:cNvSpPr>
          <p:nvPr>
            <p:ph type="title"/>
          </p:nvPr>
        </p:nvSpPr>
        <p:spPr/>
        <p:txBody>
          <a:bodyPr/>
          <a:lstStyle/>
          <a:p>
            <a:r>
              <a:rPr lang="en-US" sz="4706" dirty="0"/>
              <a:t>Virtual Machine - Availability Models</a:t>
            </a:r>
          </a:p>
        </p:txBody>
      </p:sp>
      <p:pic>
        <p:nvPicPr>
          <p:cNvPr id="4" name="Picture 3" descr="Availability Sets for Windows Azure VMs"/>
          <p:cNvPicPr/>
          <p:nvPr/>
        </p:nvPicPr>
        <p:blipFill>
          <a:blip r:embed="rId2">
            <a:extLst>
              <a:ext uri="{28A0092B-C50C-407E-A947-70E740481C1C}">
                <a14:useLocalDpi xmlns:a14="http://schemas.microsoft.com/office/drawing/2010/main" val="0"/>
              </a:ext>
            </a:extLst>
          </a:blip>
          <a:srcRect/>
          <a:stretch>
            <a:fillRect/>
          </a:stretch>
        </p:blipFill>
        <p:spPr bwMode="auto">
          <a:xfrm>
            <a:off x="3966628" y="2980713"/>
            <a:ext cx="4370815" cy="2745768"/>
          </a:xfrm>
          <a:prstGeom prst="rect">
            <a:avLst/>
          </a:prstGeom>
          <a:noFill/>
          <a:ln>
            <a:noFill/>
          </a:ln>
        </p:spPr>
      </p:pic>
    </p:spTree>
    <p:extLst>
      <p:ext uri="{BB962C8B-B14F-4D97-AF65-F5344CB8AC3E}">
        <p14:creationId xmlns:p14="http://schemas.microsoft.com/office/powerpoint/2010/main" val="1787570911"/>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Availability Sets</a:t>
            </a:r>
          </a:p>
        </p:txBody>
      </p:sp>
      <p:pic>
        <p:nvPicPr>
          <p:cNvPr id="4" name="Picture 3"/>
          <p:cNvPicPr>
            <a:picLocks noChangeArrowheads="1"/>
          </p:cNvPicPr>
          <p:nvPr/>
        </p:nvPicPr>
        <p:blipFill>
          <a:blip r:embed="rId3" cstate="print"/>
          <a:srcRect/>
          <a:stretch>
            <a:fillRect/>
          </a:stretch>
        </p:blipFill>
        <p:spPr bwMode="auto">
          <a:xfrm>
            <a:off x="1044988" y="1476132"/>
            <a:ext cx="3287981" cy="4761581"/>
          </a:xfrm>
          <a:prstGeom prst="rect">
            <a:avLst/>
          </a:prstGeom>
          <a:noFill/>
          <a:ln w="9525">
            <a:noFill/>
            <a:miter lim="800000"/>
            <a:headEnd/>
            <a:tailEnd/>
          </a:ln>
          <a:effectLst/>
        </p:spPr>
      </p:pic>
      <p:sp>
        <p:nvSpPr>
          <p:cNvPr id="5" name="Rounded Rectangle 4"/>
          <p:cNvSpPr/>
          <p:nvPr/>
        </p:nvSpPr>
        <p:spPr bwMode="auto">
          <a:xfrm>
            <a:off x="6386987" y="2223046"/>
            <a:ext cx="4420081" cy="672224"/>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Physical Machines</a:t>
            </a:r>
          </a:p>
        </p:txBody>
      </p:sp>
      <p:cxnSp>
        <p:nvCxnSpPr>
          <p:cNvPr id="7" name="Straight Arrow Connector 6"/>
          <p:cNvCxnSpPr/>
          <p:nvPr/>
        </p:nvCxnSpPr>
        <p:spPr>
          <a:xfrm>
            <a:off x="4146243" y="1830917"/>
            <a:ext cx="2240745" cy="728241"/>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8" name="Straight Arrow Connector 7"/>
          <p:cNvCxnSpPr/>
          <p:nvPr/>
        </p:nvCxnSpPr>
        <p:spPr>
          <a:xfrm>
            <a:off x="4146243" y="2559155"/>
            <a:ext cx="2240745" cy="0"/>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11" name="Straight Arrow Connector 10"/>
          <p:cNvCxnSpPr/>
          <p:nvPr/>
        </p:nvCxnSpPr>
        <p:spPr>
          <a:xfrm flipV="1">
            <a:off x="3978187" y="2559157"/>
            <a:ext cx="2408800" cy="3361117"/>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cxnSp>
        <p:nvCxnSpPr>
          <p:cNvPr id="14" name="Straight Arrow Connector 13"/>
          <p:cNvCxnSpPr/>
          <p:nvPr/>
        </p:nvCxnSpPr>
        <p:spPr>
          <a:xfrm flipV="1">
            <a:off x="4146243" y="2559156"/>
            <a:ext cx="2240745" cy="578859"/>
          </a:xfrm>
          <a:prstGeom prst="straightConnector1">
            <a:avLst/>
          </a:prstGeom>
          <a:ln w="76200">
            <a:solidFill>
              <a:schemeClr val="accent4"/>
            </a:solidFill>
            <a:headEnd type="none"/>
            <a:tailEnd type="triangle"/>
          </a:ln>
        </p:spPr>
        <p:style>
          <a:lnRef idx="3">
            <a:schemeClr val="dk1"/>
          </a:lnRef>
          <a:fillRef idx="0">
            <a:schemeClr val="dk1"/>
          </a:fillRef>
          <a:effectRef idx="2">
            <a:schemeClr val="dk1"/>
          </a:effectRef>
          <a:fontRef idx="minor">
            <a:schemeClr val="tx1"/>
          </a:fontRef>
        </p:style>
      </p:cxnSp>
      <p:sp>
        <p:nvSpPr>
          <p:cNvPr id="21" name="Rounded Rectangle 20"/>
          <p:cNvSpPr/>
          <p:nvPr/>
        </p:nvSpPr>
        <p:spPr bwMode="auto">
          <a:xfrm>
            <a:off x="6386987" y="3149676"/>
            <a:ext cx="4420081" cy="1172813"/>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Power Unit</a:t>
            </a:r>
          </a:p>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Rack Switch</a:t>
            </a:r>
          </a:p>
        </p:txBody>
      </p:sp>
      <p:cxnSp>
        <p:nvCxnSpPr>
          <p:cNvPr id="22" name="Straight Arrow Connector 21"/>
          <p:cNvCxnSpPr/>
          <p:nvPr/>
        </p:nvCxnSpPr>
        <p:spPr>
          <a:xfrm flipV="1">
            <a:off x="3978187" y="3736083"/>
            <a:ext cx="2408800" cy="717117"/>
          </a:xfrm>
          <a:prstGeom prst="straightConnector1">
            <a:avLst/>
          </a:prstGeom>
          <a:ln w="158750">
            <a:solidFill>
              <a:schemeClr val="accent1"/>
            </a:solidFill>
            <a:headEnd type="none"/>
            <a:tailEnd type="triangle"/>
          </a:ln>
        </p:spPr>
        <p:style>
          <a:lnRef idx="3">
            <a:schemeClr val="dk1"/>
          </a:lnRef>
          <a:fillRef idx="0">
            <a:schemeClr val="dk1"/>
          </a:fillRef>
          <a:effectRef idx="2">
            <a:schemeClr val="dk1"/>
          </a:effectRef>
          <a:fontRef idx="minor">
            <a:schemeClr val="tx1"/>
          </a:fontRef>
        </p:style>
      </p:cxnSp>
    </p:spTree>
    <p:extLst>
      <p:ext uri="{BB962C8B-B14F-4D97-AF65-F5344CB8AC3E}">
        <p14:creationId xmlns:p14="http://schemas.microsoft.com/office/powerpoint/2010/main" val="25566295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left)">
                                      <p:cBhvr>
                                        <p:cTn id="19" dur="500"/>
                                        <p:tgtEl>
                                          <p:spTgt spid="14"/>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left)">
                                      <p:cBhvr>
                                        <p:cTn id="23" dur="500"/>
                                        <p:tgtEl>
                                          <p:spTgt spid="11"/>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xit" presetSubtype="8" fill="hold" nodeType="clickEffect">
                                  <p:stCondLst>
                                    <p:cond delay="0"/>
                                  </p:stCondLst>
                                  <p:childTnLst>
                                    <p:animEffect transition="out" filter="wipe(left)">
                                      <p:cBhvr>
                                        <p:cTn id="27" dur="500"/>
                                        <p:tgtEl>
                                          <p:spTgt spid="7"/>
                                        </p:tgtEl>
                                      </p:cBhvr>
                                    </p:animEffect>
                                    <p:set>
                                      <p:cBhvr>
                                        <p:cTn id="28" dur="1" fill="hold">
                                          <p:stCondLst>
                                            <p:cond delay="499"/>
                                          </p:stCondLst>
                                        </p:cTn>
                                        <p:tgtEl>
                                          <p:spTgt spid="7"/>
                                        </p:tgtEl>
                                        <p:attrNameLst>
                                          <p:attrName>style.visibility</p:attrName>
                                        </p:attrNameLst>
                                      </p:cBhvr>
                                      <p:to>
                                        <p:strVal val="hidden"/>
                                      </p:to>
                                    </p:set>
                                  </p:childTnLst>
                                </p:cTn>
                              </p:par>
                              <p:par>
                                <p:cTn id="29" presetID="22" presetClass="exit" presetSubtype="8" fill="hold" nodeType="withEffect">
                                  <p:stCondLst>
                                    <p:cond delay="0"/>
                                  </p:stCondLst>
                                  <p:childTnLst>
                                    <p:animEffect transition="out" filter="wipe(left)">
                                      <p:cBhvr>
                                        <p:cTn id="30" dur="500"/>
                                        <p:tgtEl>
                                          <p:spTgt spid="8"/>
                                        </p:tgtEl>
                                      </p:cBhvr>
                                    </p:animEffect>
                                    <p:set>
                                      <p:cBhvr>
                                        <p:cTn id="31" dur="1" fill="hold">
                                          <p:stCondLst>
                                            <p:cond delay="499"/>
                                          </p:stCondLst>
                                        </p:cTn>
                                        <p:tgtEl>
                                          <p:spTgt spid="8"/>
                                        </p:tgtEl>
                                        <p:attrNameLst>
                                          <p:attrName>style.visibility</p:attrName>
                                        </p:attrNameLst>
                                      </p:cBhvr>
                                      <p:to>
                                        <p:strVal val="hidden"/>
                                      </p:to>
                                    </p:set>
                                  </p:childTnLst>
                                </p:cTn>
                              </p:par>
                              <p:par>
                                <p:cTn id="32" presetID="22" presetClass="exit" presetSubtype="8" fill="hold" nodeType="withEffect">
                                  <p:stCondLst>
                                    <p:cond delay="0"/>
                                  </p:stCondLst>
                                  <p:childTnLst>
                                    <p:animEffect transition="out" filter="wipe(left)">
                                      <p:cBhvr>
                                        <p:cTn id="33" dur="500"/>
                                        <p:tgtEl>
                                          <p:spTgt spid="14"/>
                                        </p:tgtEl>
                                      </p:cBhvr>
                                    </p:animEffect>
                                    <p:set>
                                      <p:cBhvr>
                                        <p:cTn id="34" dur="1" fill="hold">
                                          <p:stCondLst>
                                            <p:cond delay="499"/>
                                          </p:stCondLst>
                                        </p:cTn>
                                        <p:tgtEl>
                                          <p:spTgt spid="14"/>
                                        </p:tgtEl>
                                        <p:attrNameLst>
                                          <p:attrName>style.visibility</p:attrName>
                                        </p:attrNameLst>
                                      </p:cBhvr>
                                      <p:to>
                                        <p:strVal val="hidden"/>
                                      </p:to>
                                    </p:set>
                                  </p:childTnLst>
                                </p:cTn>
                              </p:par>
                              <p:par>
                                <p:cTn id="35" presetID="22" presetClass="exit" presetSubtype="8" fill="hold" nodeType="withEffect">
                                  <p:stCondLst>
                                    <p:cond delay="0"/>
                                  </p:stCondLst>
                                  <p:childTnLst>
                                    <p:animEffect transition="out" filter="wipe(left)">
                                      <p:cBhvr>
                                        <p:cTn id="36" dur="500"/>
                                        <p:tgtEl>
                                          <p:spTgt spid="11"/>
                                        </p:tgtEl>
                                      </p:cBhvr>
                                    </p:animEffect>
                                    <p:set>
                                      <p:cBhvr>
                                        <p:cTn id="37" dur="1" fill="hold">
                                          <p:stCondLst>
                                            <p:cond delay="499"/>
                                          </p:stCondLst>
                                        </p:cTn>
                                        <p:tgtEl>
                                          <p:spTgt spid="11"/>
                                        </p:tgtEl>
                                        <p:attrNameLst>
                                          <p:attrName>style.visibility</p:attrName>
                                        </p:attrNameLst>
                                      </p:cBhvr>
                                      <p:to>
                                        <p:strVal val="hidden"/>
                                      </p:to>
                                    </p:set>
                                  </p:childTnLst>
                                </p:cTn>
                              </p:par>
                            </p:childTnLst>
                          </p:cTn>
                        </p:par>
                        <p:par>
                          <p:cTn id="38" fill="hold">
                            <p:stCondLst>
                              <p:cond delay="500"/>
                            </p:stCondLst>
                            <p:childTnLst>
                              <p:par>
                                <p:cTn id="39" presetID="10" presetClass="entr" presetSubtype="0" fill="hold" grpId="0" nodeType="afterEffect">
                                  <p:stCondLst>
                                    <p:cond delay="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1000"/>
                            </p:stCondLst>
                            <p:childTnLst>
                              <p:par>
                                <p:cTn id="43" presetID="22" presetClass="entr" presetSubtype="8" fill="hold" nodeType="afterEffect">
                                  <p:stCondLst>
                                    <p:cond delay="0"/>
                                  </p:stCondLst>
                                  <p:childTnLst>
                                    <p:set>
                                      <p:cBhvr>
                                        <p:cTn id="44" dur="1" fill="hold">
                                          <p:stCondLst>
                                            <p:cond delay="0"/>
                                          </p:stCondLst>
                                        </p:cTn>
                                        <p:tgtEl>
                                          <p:spTgt spid="22"/>
                                        </p:tgtEl>
                                        <p:attrNameLst>
                                          <p:attrName>style.visibility</p:attrName>
                                        </p:attrNameLst>
                                      </p:cBhvr>
                                      <p:to>
                                        <p:strVal val="visible"/>
                                      </p:to>
                                    </p:set>
                                    <p:animEffect transition="in" filter="wipe(left)">
                                      <p:cBhvr>
                                        <p:cTn id="45" dur="500"/>
                                        <p:tgtEl>
                                          <p:spTgt spid="22"/>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xit" presetSubtype="8" fill="hold" nodeType="clickEffect">
                                  <p:stCondLst>
                                    <p:cond delay="0"/>
                                  </p:stCondLst>
                                  <p:childTnLst>
                                    <p:animEffect transition="out" filter="wipe(left)">
                                      <p:cBhvr>
                                        <p:cTn id="49" dur="500"/>
                                        <p:tgtEl>
                                          <p:spTgt spid="22"/>
                                        </p:tgtEl>
                                      </p:cBhvr>
                                    </p:animEffect>
                                    <p:set>
                                      <p:cBhvr>
                                        <p:cTn id="50" dur="1" fill="hold">
                                          <p:stCondLst>
                                            <p:cond delay="499"/>
                                          </p:stCondLst>
                                        </p:cTn>
                                        <p:tgtEl>
                                          <p:spTgt spid="2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Availability Sets</a:t>
            </a:r>
          </a:p>
        </p:txBody>
      </p:sp>
      <p:sp>
        <p:nvSpPr>
          <p:cNvPr id="5" name="Rounded Rectangle 4"/>
          <p:cNvSpPr/>
          <p:nvPr/>
        </p:nvSpPr>
        <p:spPr bwMode="auto">
          <a:xfrm>
            <a:off x="6386987" y="2223046"/>
            <a:ext cx="4420081" cy="672224"/>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Physical Machines</a:t>
            </a:r>
          </a:p>
        </p:txBody>
      </p:sp>
      <p:sp>
        <p:nvSpPr>
          <p:cNvPr id="21" name="Rounded Rectangle 20"/>
          <p:cNvSpPr/>
          <p:nvPr/>
        </p:nvSpPr>
        <p:spPr bwMode="auto">
          <a:xfrm>
            <a:off x="6386987" y="3154972"/>
            <a:ext cx="4420081" cy="1172813"/>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Power Unit</a:t>
            </a:r>
          </a:p>
          <a:p>
            <a:pPr algn="ctr" defTabSz="913997" fontAlgn="base">
              <a:lnSpc>
                <a:spcPct val="90000"/>
              </a:lnSpc>
              <a:spcBef>
                <a:spcPct val="0"/>
              </a:spcBef>
              <a:spcAft>
                <a:spcPct val="0"/>
              </a:spcAft>
            </a:pPr>
            <a:r>
              <a:rPr lang="en-US" sz="3528" dirty="0">
                <a:gradFill>
                  <a:gsLst>
                    <a:gs pos="0">
                      <a:srgbClr val="FFFFFF"/>
                    </a:gs>
                    <a:gs pos="100000">
                      <a:srgbClr val="FFFFFF"/>
                    </a:gs>
                  </a:gsLst>
                  <a:lin ang="5400000" scaled="0"/>
                </a:gradFill>
                <a:ea typeface="Segoe UI" pitchFamily="34" charset="0"/>
                <a:cs typeface="Segoe UI" pitchFamily="34" charset="0"/>
              </a:rPr>
              <a:t>Rack Switch</a:t>
            </a:r>
          </a:p>
        </p:txBody>
      </p:sp>
      <p:pic>
        <p:nvPicPr>
          <p:cNvPr id="13" name="Picture 12"/>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pic>
        <p:nvPicPr>
          <p:cNvPr id="15" name="Picture 14"/>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pic>
        <p:nvPicPr>
          <p:cNvPr id="16" name="Picture 15"/>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grpSp>
        <p:nvGrpSpPr>
          <p:cNvPr id="3" name="Group 2"/>
          <p:cNvGrpSpPr/>
          <p:nvPr/>
        </p:nvGrpSpPr>
        <p:grpSpPr>
          <a:xfrm>
            <a:off x="1045770" y="3473956"/>
            <a:ext cx="1862753" cy="1549872"/>
            <a:chOff x="1036347" y="2371447"/>
            <a:chExt cx="2607624" cy="2247949"/>
          </a:xfrm>
        </p:grpSpPr>
        <p:sp>
          <p:nvSpPr>
            <p:cNvPr id="17" name="Hexagon 16"/>
            <p:cNvSpPr/>
            <p:nvPr/>
          </p:nvSpPr>
          <p:spPr bwMode="auto">
            <a:xfrm rot="19780699">
              <a:off x="1036347" y="2371447"/>
              <a:ext cx="2607624" cy="2247949"/>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0" tIns="45706" rIns="91410" bIns="45706" numCol="1" rtlCol="0" anchor="ctr" anchorCtr="0" compatLnSpc="1">
              <a:prstTxWarp prst="textNoShape">
                <a:avLst/>
              </a:prstTxWarp>
            </a:bodyPr>
            <a:lstStyle/>
            <a:p>
              <a:pPr algn="ctr" defTabSz="91381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6041" y="2654038"/>
              <a:ext cx="1135955" cy="1027545"/>
            </a:xfrm>
            <a:prstGeom prst="rect">
              <a:avLst/>
            </a:prstGeom>
          </p:spPr>
        </p:pic>
      </p:grpSp>
      <p:grpSp>
        <p:nvGrpSpPr>
          <p:cNvPr id="19" name="Group 18"/>
          <p:cNvGrpSpPr/>
          <p:nvPr/>
        </p:nvGrpSpPr>
        <p:grpSpPr>
          <a:xfrm>
            <a:off x="3043091" y="3473956"/>
            <a:ext cx="1862753" cy="1549872"/>
            <a:chOff x="1036347" y="2371447"/>
            <a:chExt cx="2607624" cy="2247949"/>
          </a:xfrm>
        </p:grpSpPr>
        <p:sp>
          <p:nvSpPr>
            <p:cNvPr id="20" name="Hexagon 19"/>
            <p:cNvSpPr/>
            <p:nvPr/>
          </p:nvSpPr>
          <p:spPr bwMode="auto">
            <a:xfrm rot="19780699">
              <a:off x="1036347" y="2371447"/>
              <a:ext cx="2607624" cy="2247949"/>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0" tIns="45706" rIns="91410" bIns="45706" numCol="1" rtlCol="0" anchor="ctr" anchorCtr="0" compatLnSpc="1">
              <a:prstTxWarp prst="textNoShape">
                <a:avLst/>
              </a:prstTxWarp>
            </a:bodyPr>
            <a:lstStyle/>
            <a:p>
              <a:pPr algn="ctr" defTabSz="91381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2180" y="2654038"/>
              <a:ext cx="1135955" cy="1027545"/>
            </a:xfrm>
            <a:prstGeom prst="rect">
              <a:avLst/>
            </a:prstGeom>
          </p:spPr>
        </p:pic>
      </p:grpSp>
      <p:sp>
        <p:nvSpPr>
          <p:cNvPr id="6" name="Double Brace 5"/>
          <p:cNvSpPr/>
          <p:nvPr/>
        </p:nvSpPr>
        <p:spPr>
          <a:xfrm rot="5400000">
            <a:off x="1671698" y="2265596"/>
            <a:ext cx="2670222" cy="3922081"/>
          </a:xfrm>
          <a:prstGeom prst="bracePair">
            <a:avLst/>
          </a:prstGeom>
          <a:ln w="1270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65">
              <a:solidFill>
                <a:srgbClr val="FFFFFF"/>
              </a:solidFill>
            </a:endParaRPr>
          </a:p>
        </p:txBody>
      </p:sp>
      <p:sp>
        <p:nvSpPr>
          <p:cNvPr id="24" name="Rectangle 23"/>
          <p:cNvSpPr/>
          <p:nvPr/>
        </p:nvSpPr>
        <p:spPr bwMode="auto">
          <a:xfrm>
            <a:off x="796767" y="5736227"/>
            <a:ext cx="4420081" cy="672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3528" b="1" dirty="0">
                <a:gradFill>
                  <a:gsLst>
                    <a:gs pos="0">
                      <a:srgbClr val="FFFFFF"/>
                    </a:gs>
                    <a:gs pos="100000">
                      <a:srgbClr val="FFFFFF"/>
                    </a:gs>
                  </a:gsLst>
                  <a:lin ang="5400000" scaled="0"/>
                </a:gradFill>
                <a:ea typeface="Segoe UI" pitchFamily="34" charset="0"/>
                <a:cs typeface="Segoe UI" pitchFamily="34" charset="0"/>
              </a:rPr>
              <a:t>Availability Set</a:t>
            </a:r>
          </a:p>
        </p:txBody>
      </p:sp>
      <p:sp>
        <p:nvSpPr>
          <p:cNvPr id="27" name="Rounded Rectangle 26"/>
          <p:cNvSpPr/>
          <p:nvPr/>
        </p:nvSpPr>
        <p:spPr bwMode="auto">
          <a:xfrm>
            <a:off x="6013241" y="4962305"/>
            <a:ext cx="688111" cy="173709"/>
          </a:xfrm>
          <a:prstGeom prst="round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spcBef>
                <a:spcPct val="0"/>
              </a:spcBef>
              <a:spcAft>
                <a:spcPct val="0"/>
              </a:spcAft>
            </a:pPr>
            <a:r>
              <a:rPr lang="en-US" sz="784" b="1" dirty="0">
                <a:gradFill>
                  <a:gsLst>
                    <a:gs pos="0">
                      <a:srgbClr val="FFFFFF"/>
                    </a:gs>
                    <a:gs pos="100000">
                      <a:srgbClr val="FFFFFF"/>
                    </a:gs>
                  </a:gsLst>
                  <a:lin ang="5400000" scaled="0"/>
                </a:gradFill>
                <a:ea typeface="Segoe UI" pitchFamily="34" charset="0"/>
                <a:cs typeface="Segoe UI" pitchFamily="34" charset="0"/>
              </a:rPr>
              <a:t>VM1</a:t>
            </a:r>
          </a:p>
        </p:txBody>
      </p:sp>
      <p:sp>
        <p:nvSpPr>
          <p:cNvPr id="29" name="Rectangle 28"/>
          <p:cNvSpPr/>
          <p:nvPr/>
        </p:nvSpPr>
        <p:spPr bwMode="auto">
          <a:xfrm>
            <a:off x="1360131" y="4405707"/>
            <a:ext cx="1156244" cy="3795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1961" b="1" dirty="0">
                <a:gradFill>
                  <a:gsLst>
                    <a:gs pos="0">
                      <a:srgbClr val="FFFFFF"/>
                    </a:gs>
                    <a:gs pos="100000">
                      <a:srgbClr val="FFFFFF"/>
                    </a:gs>
                  </a:gsLst>
                  <a:lin ang="5400000" scaled="0"/>
                </a:gradFill>
                <a:ea typeface="Segoe UI" pitchFamily="34" charset="0"/>
                <a:cs typeface="Segoe UI" pitchFamily="34" charset="0"/>
              </a:rPr>
              <a:t>VM1</a:t>
            </a:r>
          </a:p>
        </p:txBody>
      </p:sp>
      <p:sp>
        <p:nvSpPr>
          <p:cNvPr id="30" name="Rectangle 29"/>
          <p:cNvSpPr/>
          <p:nvPr/>
        </p:nvSpPr>
        <p:spPr bwMode="auto">
          <a:xfrm>
            <a:off x="3421345" y="4405707"/>
            <a:ext cx="1156244" cy="3795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1961" b="1" dirty="0">
                <a:gradFill>
                  <a:gsLst>
                    <a:gs pos="0">
                      <a:srgbClr val="FFFFFF"/>
                    </a:gs>
                    <a:gs pos="100000">
                      <a:srgbClr val="FFFFFF"/>
                    </a:gs>
                  </a:gsLst>
                  <a:lin ang="5400000" scaled="0"/>
                </a:gradFill>
                <a:ea typeface="Segoe UI" pitchFamily="34" charset="0"/>
                <a:cs typeface="Segoe UI" pitchFamily="34" charset="0"/>
              </a:rPr>
              <a:t>VM2</a:t>
            </a:r>
          </a:p>
        </p:txBody>
      </p:sp>
      <p:sp>
        <p:nvSpPr>
          <p:cNvPr id="32" name="Rounded Rectangle 31"/>
          <p:cNvSpPr/>
          <p:nvPr/>
        </p:nvSpPr>
        <p:spPr bwMode="auto">
          <a:xfrm>
            <a:off x="10788396" y="4620533"/>
            <a:ext cx="696284" cy="164712"/>
          </a:xfrm>
          <a:prstGeom prst="round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spcBef>
                <a:spcPct val="0"/>
              </a:spcBef>
              <a:spcAft>
                <a:spcPct val="0"/>
              </a:spcAft>
            </a:pPr>
            <a:r>
              <a:rPr lang="en-US" sz="784" b="1" dirty="0">
                <a:gradFill>
                  <a:gsLst>
                    <a:gs pos="0">
                      <a:srgbClr val="FFFFFF"/>
                    </a:gs>
                    <a:gs pos="100000">
                      <a:srgbClr val="FFFFFF"/>
                    </a:gs>
                  </a:gsLst>
                  <a:lin ang="5400000" scaled="0"/>
                </a:gradFill>
                <a:ea typeface="Segoe UI" pitchFamily="34" charset="0"/>
                <a:cs typeface="Segoe UI" pitchFamily="34" charset="0"/>
              </a:rPr>
              <a:t>VM2</a:t>
            </a:r>
          </a:p>
        </p:txBody>
      </p:sp>
      <p:sp>
        <p:nvSpPr>
          <p:cNvPr id="45" name="Rectangle 44"/>
          <p:cNvSpPr/>
          <p:nvPr/>
        </p:nvSpPr>
        <p:spPr bwMode="auto">
          <a:xfrm>
            <a:off x="9984064" y="3909605"/>
            <a:ext cx="1668673" cy="2411049"/>
          </a:xfrm>
          <a:prstGeom prst="rect">
            <a:avLst/>
          </a:prstGeom>
          <a:solidFill>
            <a:srgbClr val="FF0000">
              <a:alpha val="6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endParaRPr lang="en-US" sz="3528" b="1" dirty="0">
              <a:gradFill>
                <a:gsLst>
                  <a:gs pos="0">
                    <a:srgbClr val="FFFFFF"/>
                  </a:gs>
                  <a:gs pos="100000">
                    <a:srgbClr val="FFFFFF"/>
                  </a:gs>
                </a:gsLst>
                <a:lin ang="5400000" scaled="0"/>
              </a:gradFill>
              <a:ea typeface="Segoe UI" pitchFamily="34" charset="0"/>
              <a:cs typeface="Segoe UI" pitchFamily="34" charset="0"/>
            </a:endParaRPr>
          </a:p>
        </p:txBody>
      </p:sp>
      <p:cxnSp>
        <p:nvCxnSpPr>
          <p:cNvPr id="7" name="Straight Arrow Connector 6"/>
          <p:cNvCxnSpPr>
            <a:endCxn id="27" idx="0"/>
          </p:cNvCxnSpPr>
          <p:nvPr/>
        </p:nvCxnSpPr>
        <p:spPr>
          <a:xfrm>
            <a:off x="4967850" y="4101319"/>
            <a:ext cx="1389447" cy="860986"/>
          </a:xfrm>
          <a:prstGeom prst="straightConnector1">
            <a:avLst/>
          </a:prstGeom>
          <a:ln w="5715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967850" y="4101319"/>
            <a:ext cx="6133189" cy="519214"/>
          </a:xfrm>
          <a:prstGeom prst="straightConnector1">
            <a:avLst/>
          </a:prstGeom>
          <a:ln w="57150">
            <a:solidFill>
              <a:schemeClr val="accent5">
                <a:lumMod val="75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76016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02783E-6 -1.85202E-6 L 0.4871 0.18089 " pathEditMode="relative" rAng="0" ptsTypes="AA">
                                      <p:cBhvr>
                                        <p:cTn id="6" dur="2000" fill="hold"/>
                                        <p:tgtEl>
                                          <p:spTgt spid="13"/>
                                        </p:tgtEl>
                                        <p:attrNameLst>
                                          <p:attrName>ppt_x</p:attrName>
                                          <p:attrName>ppt_y</p:attrName>
                                        </p:attrNameLst>
                                      </p:cBhvr>
                                      <p:rCtr x="24355" y="9033"/>
                                    </p:animMotion>
                                  </p:childTnLst>
                                </p:cTn>
                              </p:par>
                              <p:par>
                                <p:cTn id="7" presetID="6" presetClass="emph" presetSubtype="0" fill="hold" nodeType="withEffect">
                                  <p:stCondLst>
                                    <p:cond delay="0"/>
                                  </p:stCondLst>
                                  <p:childTnLst>
                                    <p:animScale>
                                      <p:cBhvr>
                                        <p:cTn id="8" dur="2000" fill="hold"/>
                                        <p:tgtEl>
                                          <p:spTgt spid="13"/>
                                        </p:tgtEl>
                                      </p:cBhvr>
                                      <p:by x="50000" y="50000"/>
                                    </p:animScale>
                                  </p:childTnLst>
                                </p:cTn>
                              </p:par>
                              <p:par>
                                <p:cTn id="9" presetID="42" presetClass="path" presetSubtype="0" accel="50000" decel="50000" fill="hold" nodeType="withEffect">
                                  <p:stCondLst>
                                    <p:cond delay="500"/>
                                  </p:stCondLst>
                                  <p:childTnLst>
                                    <p:animMotion origin="layout" path="M 3.02783E-6 -1.85202E-6 L 0.66594 0.18089 " pathEditMode="relative" rAng="0" ptsTypes="AA">
                                      <p:cBhvr>
                                        <p:cTn id="10" dur="2000" fill="hold"/>
                                        <p:tgtEl>
                                          <p:spTgt spid="15"/>
                                        </p:tgtEl>
                                        <p:attrNameLst>
                                          <p:attrName>ppt_x</p:attrName>
                                          <p:attrName>ppt_y</p:attrName>
                                        </p:attrNameLst>
                                      </p:cBhvr>
                                      <p:rCtr x="33291" y="9033"/>
                                    </p:animMotion>
                                  </p:childTnLst>
                                </p:cTn>
                              </p:par>
                              <p:par>
                                <p:cTn id="11" presetID="6" presetClass="emph" presetSubtype="0" fill="hold" nodeType="withEffect">
                                  <p:stCondLst>
                                    <p:cond delay="500"/>
                                  </p:stCondLst>
                                  <p:childTnLst>
                                    <p:animScale>
                                      <p:cBhvr>
                                        <p:cTn id="12" dur="2000" fill="hold"/>
                                        <p:tgtEl>
                                          <p:spTgt spid="15"/>
                                        </p:tgtEl>
                                      </p:cBhvr>
                                      <p:by x="50000" y="50000"/>
                                    </p:animScale>
                                  </p:childTnLst>
                                </p:cTn>
                              </p:par>
                              <p:par>
                                <p:cTn id="13" presetID="42" presetClass="path" presetSubtype="0" accel="50000" decel="50000" fill="hold" nodeType="withEffect">
                                  <p:stCondLst>
                                    <p:cond delay="1000"/>
                                  </p:stCondLst>
                                  <p:childTnLst>
                                    <p:animMotion origin="layout" path="M 3.02783E-6 -1.85202E-6 L 0.30329 0.18362 " pathEditMode="relative" rAng="0" ptsTypes="AA">
                                      <p:cBhvr>
                                        <p:cTn id="14" dur="2000" fill="hold"/>
                                        <p:tgtEl>
                                          <p:spTgt spid="16"/>
                                        </p:tgtEl>
                                        <p:attrNameLst>
                                          <p:attrName>ppt_x</p:attrName>
                                          <p:attrName>ppt_y</p:attrName>
                                        </p:attrNameLst>
                                      </p:cBhvr>
                                      <p:rCtr x="15165" y="9169"/>
                                    </p:animMotion>
                                  </p:childTnLst>
                                </p:cTn>
                              </p:par>
                              <p:par>
                                <p:cTn id="15" presetID="6" presetClass="emph" presetSubtype="0" fill="hold" nodeType="withEffect">
                                  <p:stCondLst>
                                    <p:cond delay="1000"/>
                                  </p:stCondLst>
                                  <p:childTnLst>
                                    <p:animScale>
                                      <p:cBhvr>
                                        <p:cTn id="16" dur="2000" fill="hold"/>
                                        <p:tgtEl>
                                          <p:spTgt spid="16"/>
                                        </p:tgtEl>
                                      </p:cBhvr>
                                      <p:by x="50000" y="50000"/>
                                    </p:animScale>
                                  </p:childTnLst>
                                </p:cTn>
                              </p:par>
                              <p:par>
                                <p:cTn id="17" presetID="42" presetClass="path" presetSubtype="0" accel="50000" decel="50000" fill="hold" grpId="0" nodeType="withEffect">
                                  <p:stCondLst>
                                    <p:cond delay="500"/>
                                  </p:stCondLst>
                                  <p:childTnLst>
                                    <p:animMotion origin="layout" path="M -1.47817E-6 2.44666E-6 L -0.45724 0.43872 " pathEditMode="relative" rAng="0" ptsTypes="AA">
                                      <p:cBhvr>
                                        <p:cTn id="18" dur="2000" fill="hold"/>
                                        <p:tgtEl>
                                          <p:spTgt spid="5"/>
                                        </p:tgtEl>
                                        <p:attrNameLst>
                                          <p:attrName>ppt_x</p:attrName>
                                          <p:attrName>ppt_y</p:attrName>
                                        </p:attrNameLst>
                                      </p:cBhvr>
                                      <p:rCtr x="-22862" y="21925"/>
                                    </p:animMotion>
                                  </p:childTnLst>
                                </p:cTn>
                              </p:par>
                              <p:par>
                                <p:cTn id="19" presetID="42" presetClass="path" presetSubtype="0" accel="50000" decel="50000" fill="hold" grpId="0" nodeType="withEffect">
                                  <p:stCondLst>
                                    <p:cond delay="500"/>
                                  </p:stCondLst>
                                  <p:childTnLst>
                                    <p:animMotion origin="layout" path="M -1.47817E-6 3.90377E-7 L -0.45724 0.12778 " pathEditMode="relative" rAng="0" ptsTypes="AA">
                                      <p:cBhvr>
                                        <p:cTn id="20" dur="2000" fill="hold"/>
                                        <p:tgtEl>
                                          <p:spTgt spid="21"/>
                                        </p:tgtEl>
                                        <p:attrNameLst>
                                          <p:attrName>ppt_x</p:attrName>
                                          <p:attrName>ppt_y</p:attrName>
                                        </p:attrNameLst>
                                      </p:cBhvr>
                                      <p:rCtr x="-22862" y="6378"/>
                                    </p:animMotion>
                                  </p:childTnLst>
                                </p:cTn>
                              </p:par>
                              <p:par>
                                <p:cTn id="21" presetID="6" presetClass="emph" presetSubtype="0" fill="hold" grpId="1" nodeType="withEffect">
                                  <p:stCondLst>
                                    <p:cond delay="500"/>
                                  </p:stCondLst>
                                  <p:childTnLst>
                                    <p:animScale>
                                      <p:cBhvr>
                                        <p:cTn id="22" dur="2000" fill="hold"/>
                                        <p:tgtEl>
                                          <p:spTgt spid="5"/>
                                        </p:tgtEl>
                                      </p:cBhvr>
                                      <p:by x="50000" y="50000"/>
                                    </p:animScale>
                                  </p:childTnLst>
                                </p:cTn>
                              </p:par>
                              <p:par>
                                <p:cTn id="23" presetID="6" presetClass="emph" presetSubtype="0" fill="hold" grpId="1" nodeType="withEffect">
                                  <p:stCondLst>
                                    <p:cond delay="500"/>
                                  </p:stCondLst>
                                  <p:childTnLst>
                                    <p:animScale>
                                      <p:cBhvr>
                                        <p:cTn id="24" dur="2000" fill="hold"/>
                                        <p:tgtEl>
                                          <p:spTgt spid="21"/>
                                        </p:tgtEl>
                                      </p:cBhvr>
                                      <p:by x="50000" y="50000"/>
                                    </p:animScale>
                                  </p:childTnLst>
                                </p:cTn>
                              </p:par>
                            </p:childTnLst>
                          </p:cTn>
                        </p:par>
                      </p:childTnLst>
                    </p:cTn>
                  </p:par>
                  <p:par>
                    <p:cTn id="25" fill="hold">
                      <p:stCondLst>
                        <p:cond delay="indefinite"/>
                      </p:stCondLst>
                      <p:childTnLst>
                        <p:par>
                          <p:cTn id="26" fill="hold">
                            <p:stCondLst>
                              <p:cond delay="0"/>
                            </p:stCondLst>
                            <p:childTnLst>
                              <p:par>
                                <p:cTn id="27" presetID="10" presetClass="exit" presetSubtype="0" fill="hold" grpId="2" nodeType="clickEffect">
                                  <p:stCondLst>
                                    <p:cond delay="0"/>
                                  </p:stCondLst>
                                  <p:childTnLst>
                                    <p:animEffect transition="out" filter="fade">
                                      <p:cBhvr>
                                        <p:cTn id="28" dur="500"/>
                                        <p:tgtEl>
                                          <p:spTgt spid="5"/>
                                        </p:tgtEl>
                                      </p:cBhvr>
                                    </p:animEffect>
                                    <p:set>
                                      <p:cBhvr>
                                        <p:cTn id="29" dur="1" fill="hold">
                                          <p:stCondLst>
                                            <p:cond delay="499"/>
                                          </p:stCondLst>
                                        </p:cTn>
                                        <p:tgtEl>
                                          <p:spTgt spid="5"/>
                                        </p:tgtEl>
                                        <p:attrNameLst>
                                          <p:attrName>style.visibility</p:attrName>
                                        </p:attrNameLst>
                                      </p:cBhvr>
                                      <p:to>
                                        <p:strVal val="hidden"/>
                                      </p:to>
                                    </p:set>
                                  </p:childTnLst>
                                </p:cTn>
                              </p:par>
                              <p:par>
                                <p:cTn id="30" presetID="10" presetClass="exit" presetSubtype="0" fill="hold" grpId="2" nodeType="withEffect">
                                  <p:stCondLst>
                                    <p:cond delay="0"/>
                                  </p:stCondLst>
                                  <p:childTnLst>
                                    <p:animEffect transition="out" filter="fade">
                                      <p:cBhvr>
                                        <p:cTn id="31" dur="500"/>
                                        <p:tgtEl>
                                          <p:spTgt spid="21"/>
                                        </p:tgtEl>
                                      </p:cBhvr>
                                    </p:animEffect>
                                    <p:set>
                                      <p:cBhvr>
                                        <p:cTn id="32" dur="1" fill="hold">
                                          <p:stCondLst>
                                            <p:cond delay="499"/>
                                          </p:stCondLst>
                                        </p:cTn>
                                        <p:tgtEl>
                                          <p:spTgt spid="21"/>
                                        </p:tgtEl>
                                        <p:attrNameLst>
                                          <p:attrName>style.visibility</p:attrName>
                                        </p:attrNameLst>
                                      </p:cBhvr>
                                      <p:to>
                                        <p:strVal val="hidden"/>
                                      </p:to>
                                    </p:set>
                                  </p:childTnLst>
                                </p:cTn>
                              </p:par>
                            </p:childTnLst>
                          </p:cTn>
                        </p:par>
                        <p:par>
                          <p:cTn id="33" fill="hold">
                            <p:stCondLst>
                              <p:cond delay="500"/>
                            </p:stCondLst>
                            <p:childTnLst>
                              <p:par>
                                <p:cTn id="34" presetID="10"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fade">
                                      <p:cBhvr>
                                        <p:cTn id="36" dur="500"/>
                                        <p:tgtEl>
                                          <p:spTgt spid="19"/>
                                        </p:tgtEl>
                                      </p:cBhvr>
                                    </p:animEffect>
                                  </p:childTnLst>
                                </p:cTn>
                              </p:par>
                              <p:par>
                                <p:cTn id="37" presetID="10"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fade">
                                      <p:cBhvr>
                                        <p:cTn id="39" dur="500"/>
                                        <p:tgtEl>
                                          <p:spTgt spid="3"/>
                                        </p:tgtEl>
                                      </p:cBhvr>
                                    </p:animEffect>
                                  </p:childTnLst>
                                </p:cTn>
                              </p:par>
                            </p:childTnLst>
                          </p:cTn>
                        </p:par>
                        <p:par>
                          <p:cTn id="40" fill="hold">
                            <p:stCondLst>
                              <p:cond delay="1000"/>
                            </p:stCondLst>
                            <p:childTnLst>
                              <p:par>
                                <p:cTn id="41" presetID="10" presetClass="entr" presetSubtype="0" fill="hold" grpId="0" nodeType="afterEffect">
                                  <p:stCondLst>
                                    <p:cond delay="0"/>
                                  </p:stCondLst>
                                  <p:childTnLst>
                                    <p:set>
                                      <p:cBhvr>
                                        <p:cTn id="42" dur="1" fill="hold">
                                          <p:stCondLst>
                                            <p:cond delay="0"/>
                                          </p:stCondLst>
                                        </p:cTn>
                                        <p:tgtEl>
                                          <p:spTgt spid="6"/>
                                        </p:tgtEl>
                                        <p:attrNameLst>
                                          <p:attrName>style.visibility</p:attrName>
                                        </p:attrNameLst>
                                      </p:cBhvr>
                                      <p:to>
                                        <p:strVal val="visible"/>
                                      </p:to>
                                    </p:set>
                                    <p:animEffect transition="in" filter="fade">
                                      <p:cBhvr>
                                        <p:cTn id="43" dur="500"/>
                                        <p:tgtEl>
                                          <p:spTgt spid="6"/>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fade">
                                      <p:cBhvr>
                                        <p:cTn id="46" dur="500"/>
                                        <p:tgtEl>
                                          <p:spTgt spid="2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fade">
                                      <p:cBhvr>
                                        <p:cTn id="49" dur="500"/>
                                        <p:tgtEl>
                                          <p:spTgt spid="30"/>
                                        </p:tgtEl>
                                      </p:cBhvr>
                                    </p:animEffect>
                                  </p:childTnLst>
                                </p:cTn>
                              </p:par>
                            </p:childTnLst>
                          </p:cTn>
                        </p:par>
                        <p:par>
                          <p:cTn id="50" fill="hold">
                            <p:stCondLst>
                              <p:cond delay="1500"/>
                            </p:stCondLst>
                            <p:childTnLst>
                              <p:par>
                                <p:cTn id="51" presetID="10" presetClass="entr" presetSubtype="0" fill="hold" grpId="0" nodeType="afterEffect">
                                  <p:stCondLst>
                                    <p:cond delay="0"/>
                                  </p:stCondLst>
                                  <p:childTnLst>
                                    <p:set>
                                      <p:cBhvr>
                                        <p:cTn id="52" dur="1" fill="hold">
                                          <p:stCondLst>
                                            <p:cond delay="0"/>
                                          </p:stCondLst>
                                        </p:cTn>
                                        <p:tgtEl>
                                          <p:spTgt spid="24"/>
                                        </p:tgtEl>
                                        <p:attrNameLst>
                                          <p:attrName>style.visibility</p:attrName>
                                        </p:attrNameLst>
                                      </p:cBhvr>
                                      <p:to>
                                        <p:strVal val="visible"/>
                                      </p:to>
                                    </p:set>
                                    <p:animEffect transition="in" filter="fade">
                                      <p:cBhvr>
                                        <p:cTn id="53" dur="500"/>
                                        <p:tgtEl>
                                          <p:spTgt spid="24"/>
                                        </p:tgtEl>
                                      </p:cBhvr>
                                    </p:animEffect>
                                  </p:childTnLst>
                                </p:cTn>
                              </p:par>
                            </p:childTnLst>
                          </p:cTn>
                        </p:par>
                        <p:par>
                          <p:cTn id="54" fill="hold">
                            <p:stCondLst>
                              <p:cond delay="200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par>
                                <p:cTn id="58" presetID="10" presetClass="entr" presetSubtype="0" fill="hold"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500"/>
                                        <p:tgtEl>
                                          <p:spTgt spid="25"/>
                                        </p:tgtEl>
                                      </p:cBhvr>
                                    </p:animEffect>
                                  </p:childTnLst>
                                </p:cTn>
                              </p:par>
                              <p:par>
                                <p:cTn id="61" presetID="10" presetClass="entr" presetSubtype="0" fill="hold" nodeType="withEffect">
                                  <p:stCondLst>
                                    <p:cond delay="0"/>
                                  </p:stCondLst>
                                  <p:childTnLst>
                                    <p:set>
                                      <p:cBhvr>
                                        <p:cTn id="62" dur="1" fill="hold">
                                          <p:stCondLst>
                                            <p:cond delay="0"/>
                                          </p:stCondLst>
                                        </p:cTn>
                                        <p:tgtEl>
                                          <p:spTgt spid="7"/>
                                        </p:tgtEl>
                                        <p:attrNameLst>
                                          <p:attrName>style.visibility</p:attrName>
                                        </p:attrNameLst>
                                      </p:cBhvr>
                                      <p:to>
                                        <p:strVal val="visible"/>
                                      </p:to>
                                    </p:set>
                                    <p:animEffect transition="in" filter="fade">
                                      <p:cBhvr>
                                        <p:cTn id="63" dur="500"/>
                                        <p:tgtEl>
                                          <p:spTgt spid="7"/>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2"/>
                                        </p:tgtEl>
                                        <p:attrNameLst>
                                          <p:attrName>style.visibility</p:attrName>
                                        </p:attrNameLst>
                                      </p:cBhvr>
                                      <p:to>
                                        <p:strVal val="visible"/>
                                      </p:to>
                                    </p:set>
                                    <p:animEffect transition="in" filter="fade">
                                      <p:cBhvr>
                                        <p:cTn id="66" dur="500"/>
                                        <p:tgtEl>
                                          <p:spTgt spid="32"/>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45"/>
                                        </p:tgtEl>
                                        <p:attrNameLst>
                                          <p:attrName>style.visibility</p:attrName>
                                        </p:attrNameLst>
                                      </p:cBhvr>
                                      <p:to>
                                        <p:strVal val="visible"/>
                                      </p:to>
                                    </p:set>
                                    <p:animEffect transition="in" filter="fade">
                                      <p:cBhvr>
                                        <p:cTn id="71"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21" grpId="0" animBg="1"/>
      <p:bldP spid="21" grpId="1" animBg="1"/>
      <p:bldP spid="21" grpId="2" animBg="1"/>
      <p:bldP spid="6" grpId="0" animBg="1"/>
      <p:bldP spid="24" grpId="0" animBg="1"/>
      <p:bldP spid="27" grpId="0" animBg="1"/>
      <p:bldP spid="29" grpId="0" animBg="1"/>
      <p:bldP spid="30" grpId="0" animBg="1"/>
      <p:bldP spid="32" grpId="0" animBg="1"/>
      <p:bldP spid="4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bwMode="auto">
          <a:xfrm>
            <a:off x="266921" y="3893131"/>
            <a:ext cx="8791634" cy="4531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266921" y="1770187"/>
            <a:ext cx="8791634" cy="6373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solidFill>
                  <a:schemeClr val="bg1"/>
                </a:solidFill>
              </a:rPr>
              <a:t>The Pieces of IaaS</a:t>
            </a:r>
          </a:p>
          <a:p>
            <a:pPr lvl="1"/>
            <a:r>
              <a:rPr lang="en-US" sz="2800" dirty="0" smtClean="0"/>
              <a:t>VM </a:t>
            </a:r>
            <a:r>
              <a:rPr lang="en-US" sz="2800" dirty="0" smtClean="0"/>
              <a:t>Storage</a:t>
            </a:r>
          </a:p>
          <a:p>
            <a:pPr lvl="1"/>
            <a:r>
              <a:rPr lang="en-US" sz="2800" dirty="0" smtClean="0">
                <a:solidFill>
                  <a:schemeClr val="tx1"/>
                </a:solidFill>
              </a:rPr>
              <a:t>VM Compute </a:t>
            </a:r>
          </a:p>
          <a:p>
            <a:pPr lvl="3"/>
            <a:r>
              <a:rPr lang="en-US" sz="1608" dirty="0" smtClean="0"/>
              <a:t> Sizes and tiers</a:t>
            </a:r>
          </a:p>
          <a:p>
            <a:pPr lvl="3"/>
            <a:r>
              <a:rPr lang="en-US" sz="1608" dirty="0" smtClean="0"/>
              <a:t> Availability</a:t>
            </a:r>
          </a:p>
          <a:p>
            <a:pPr lvl="1"/>
            <a:r>
              <a:rPr lang="en-US" sz="2800" dirty="0" smtClean="0">
                <a:solidFill>
                  <a:schemeClr val="bg1"/>
                </a:solidFill>
              </a:rPr>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387572600"/>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p:cNvPicPr>
            <a:picLocks noChangeAspect="1"/>
          </p:cNvPicPr>
          <p:nvPr/>
        </p:nvPicPr>
        <p:blipFill>
          <a:blip r:embed="rId3"/>
          <a:stretch>
            <a:fillRect/>
          </a:stretch>
        </p:blipFill>
        <p:spPr>
          <a:xfrm>
            <a:off x="866" y="1262949"/>
            <a:ext cx="6766020" cy="5631114"/>
          </a:xfrm>
          <a:prstGeom prst="rect">
            <a:avLst/>
          </a:prstGeom>
        </p:spPr>
      </p:pic>
      <p:pic>
        <p:nvPicPr>
          <p:cNvPr id="24" name="Picture 23"/>
          <p:cNvPicPr>
            <a:picLocks noChangeAspect="1"/>
          </p:cNvPicPr>
          <p:nvPr/>
        </p:nvPicPr>
        <p:blipFill>
          <a:blip r:embed="rId4"/>
          <a:stretch>
            <a:fillRect/>
          </a:stretch>
        </p:blipFill>
        <p:spPr>
          <a:xfrm>
            <a:off x="-148823" y="3729772"/>
            <a:ext cx="2290583" cy="3158593"/>
          </a:xfrm>
          <a:prstGeom prst="rect">
            <a:avLst/>
          </a:prstGeom>
        </p:spPr>
      </p:pic>
      <p:pic>
        <p:nvPicPr>
          <p:cNvPr id="23" name="Picture 22"/>
          <p:cNvPicPr>
            <a:picLocks noChangeAspect="1"/>
          </p:cNvPicPr>
          <p:nvPr/>
        </p:nvPicPr>
        <p:blipFill>
          <a:blip r:embed="rId5"/>
          <a:stretch>
            <a:fillRect/>
          </a:stretch>
        </p:blipFill>
        <p:spPr>
          <a:xfrm>
            <a:off x="1294640" y="2493974"/>
            <a:ext cx="2018298" cy="4405234"/>
          </a:xfrm>
          <a:prstGeom prst="rect">
            <a:avLst/>
          </a:prstGeom>
        </p:spPr>
      </p:pic>
      <p:pic>
        <p:nvPicPr>
          <p:cNvPr id="25" name="Picture 24"/>
          <p:cNvPicPr>
            <a:picLocks noChangeAspect="1"/>
          </p:cNvPicPr>
          <p:nvPr/>
        </p:nvPicPr>
        <p:blipFill>
          <a:blip r:embed="rId6"/>
          <a:stretch>
            <a:fillRect/>
          </a:stretch>
        </p:blipFill>
        <p:spPr>
          <a:xfrm>
            <a:off x="34110" y="3100023"/>
            <a:ext cx="1752095" cy="3841749"/>
          </a:xfrm>
          <a:prstGeom prst="rect">
            <a:avLst/>
          </a:prstGeom>
        </p:spPr>
      </p:pic>
      <p:sp>
        <p:nvSpPr>
          <p:cNvPr id="3" name="Rectangle 2"/>
          <p:cNvSpPr/>
          <p:nvPr/>
        </p:nvSpPr>
        <p:spPr bwMode="auto">
          <a:xfrm>
            <a:off x="866" y="-26881"/>
            <a:ext cx="12190271" cy="6900474"/>
          </a:xfrm>
          <a:prstGeom prst="rect">
            <a:avLst/>
          </a:prstGeom>
          <a:solidFill>
            <a:srgbClr val="000000">
              <a:alpha val="32157"/>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pic>
        <p:nvPicPr>
          <p:cNvPr id="30" name="Picture 29"/>
          <p:cNvPicPr>
            <a:picLocks noChangeAspect="1"/>
          </p:cNvPicPr>
          <p:nvPr/>
        </p:nvPicPr>
        <p:blipFill>
          <a:blip r:embed="rId7"/>
          <a:stretch>
            <a:fillRect/>
          </a:stretch>
        </p:blipFill>
        <p:spPr>
          <a:xfrm>
            <a:off x="6320074" y="1130805"/>
            <a:ext cx="3257358" cy="1867649"/>
          </a:xfrm>
          <a:prstGeom prst="rect">
            <a:avLst/>
          </a:prstGeom>
        </p:spPr>
      </p:pic>
      <p:sp>
        <p:nvSpPr>
          <p:cNvPr id="48" name="Title 1"/>
          <p:cNvSpPr txBox="1">
            <a:spLocks/>
          </p:cNvSpPr>
          <p:nvPr/>
        </p:nvSpPr>
        <p:spPr>
          <a:xfrm>
            <a:off x="7245158" y="2013720"/>
            <a:ext cx="1447390" cy="685606"/>
          </a:xfrm>
          <a:prstGeom prst="rect">
            <a:avLst/>
          </a:prstGeom>
          <a:noFill/>
        </p:spPr>
        <p:txBody>
          <a:bodyPr vert="horz" lIns="143366" tIns="89603" rIns="143366" bIns="89603" rtlCol="0" anchor="t" anchorCtr="0">
            <a:normAutofit fontScale="97500" lnSpcReduction="10000"/>
          </a:bodyPr>
          <a:lstStyle>
            <a:lvl1pPr marL="0" algn="l" defTabSz="1088105" rtl="0" eaLnBrk="1" latinLnBrk="0" hangingPunct="1">
              <a:lnSpc>
                <a:spcPct val="90000"/>
              </a:lnSpc>
              <a:spcBef>
                <a:spcPct val="0"/>
              </a:spcBef>
              <a:buNone/>
              <a:defRPr lang="en-US" sz="4000" kern="1200" spc="-98" baseline="0">
                <a:gradFill>
                  <a:gsLst>
                    <a:gs pos="3333">
                      <a:schemeClr val="tx1"/>
                    </a:gs>
                    <a:gs pos="39000">
                      <a:schemeClr val="tx1"/>
                    </a:gs>
                  </a:gsLst>
                  <a:lin ang="5400000" scaled="0"/>
                </a:gradFill>
                <a:latin typeface="Segoe UI Light" pitchFamily="34" charset="0"/>
                <a:ea typeface="Segoe UI" pitchFamily="34" charset="0"/>
                <a:cs typeface="Segoe UI" pitchFamily="34" charset="0"/>
              </a:defRPr>
            </a:lvl1pPr>
          </a:lstStyle>
          <a:p>
            <a:r>
              <a:rPr dirty="0">
                <a:solidFill>
                  <a:srgbClr val="3F5765"/>
                </a:solidFill>
              </a:rPr>
              <a:t>Azure</a:t>
            </a:r>
          </a:p>
        </p:txBody>
      </p:sp>
      <p:grpSp>
        <p:nvGrpSpPr>
          <p:cNvPr id="29" name="Group 28"/>
          <p:cNvGrpSpPr/>
          <p:nvPr/>
        </p:nvGrpSpPr>
        <p:grpSpPr>
          <a:xfrm>
            <a:off x="614966" y="1833565"/>
            <a:ext cx="6399807" cy="5144673"/>
            <a:chOff x="4547574" y="736462"/>
            <a:chExt cx="6868692" cy="5521600"/>
          </a:xfrm>
        </p:grpSpPr>
        <p:pic>
          <p:nvPicPr>
            <p:cNvPr id="31" name="Picture 30"/>
            <p:cNvPicPr>
              <a:picLocks noChangeAspect="1"/>
            </p:cNvPicPr>
            <p:nvPr/>
          </p:nvPicPr>
          <p:blipFill>
            <a:blip r:embed="rId8"/>
            <a:stretch>
              <a:fillRect/>
            </a:stretch>
          </p:blipFill>
          <p:spPr>
            <a:xfrm>
              <a:off x="4547574" y="736462"/>
              <a:ext cx="3341325" cy="5521600"/>
            </a:xfrm>
            <a:prstGeom prst="rect">
              <a:avLst/>
            </a:prstGeom>
          </p:spPr>
        </p:pic>
        <p:pic>
          <p:nvPicPr>
            <p:cNvPr id="32" name="Picture 31"/>
            <p:cNvPicPr>
              <a:picLocks noChangeAspect="1"/>
            </p:cNvPicPr>
            <p:nvPr/>
          </p:nvPicPr>
          <p:blipFill>
            <a:blip r:embed="rId9"/>
            <a:stretch>
              <a:fillRect/>
            </a:stretch>
          </p:blipFill>
          <p:spPr>
            <a:xfrm>
              <a:off x="6090330" y="3788463"/>
              <a:ext cx="5325936" cy="2452800"/>
            </a:xfrm>
            <a:prstGeom prst="rect">
              <a:avLst/>
            </a:prstGeom>
          </p:spPr>
        </p:pic>
      </p:grpSp>
      <p:sp>
        <p:nvSpPr>
          <p:cNvPr id="16" name="Title 1"/>
          <p:cNvSpPr txBox="1">
            <a:spLocks/>
          </p:cNvSpPr>
          <p:nvPr/>
        </p:nvSpPr>
        <p:spPr>
          <a:xfrm>
            <a:off x="270067" y="290403"/>
            <a:ext cx="11654187" cy="899409"/>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293">
                <a:gradFill>
                  <a:gsLst>
                    <a:gs pos="1250">
                      <a:srgbClr val="FFFFFF"/>
                    </a:gs>
                    <a:gs pos="100000">
                      <a:srgbClr val="FFFFFF"/>
                    </a:gs>
                  </a:gsLst>
                  <a:lin ang="5400000" scaled="0"/>
                </a:gradFill>
              </a:rPr>
              <a:t>Connectivity</a:t>
            </a:r>
          </a:p>
        </p:txBody>
      </p:sp>
      <p:sp>
        <p:nvSpPr>
          <p:cNvPr id="20" name="Content Placeholder 2"/>
          <p:cNvSpPr txBox="1">
            <a:spLocks/>
          </p:cNvSpPr>
          <p:nvPr/>
        </p:nvSpPr>
        <p:spPr>
          <a:xfrm>
            <a:off x="2646965" y="4254900"/>
            <a:ext cx="4315649" cy="837176"/>
          </a:xfrm>
          <a:prstGeom prst="rect">
            <a:avLst/>
          </a:prstGeom>
        </p:spPr>
        <p:txBody>
          <a:bodyPr vert="horz" lIns="91414" tIns="45706" rIns="91414" bIns="45706"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914049">
              <a:buFont typeface="Arial" panose="020B0604020202020204" pitchFamily="34" charset="0"/>
              <a:buNone/>
              <a:defRPr/>
            </a:pPr>
            <a:endParaRPr lang="en-US" sz="3528" dirty="0">
              <a:gradFill>
                <a:gsLst>
                  <a:gs pos="0">
                    <a:srgbClr val="7FBA00">
                      <a:lumMod val="5000"/>
                      <a:lumOff val="95000"/>
                    </a:srgbClr>
                  </a:gs>
                  <a:gs pos="100000">
                    <a:srgbClr val="FFFFFF"/>
                  </a:gs>
                </a:gsLst>
                <a:lin ang="5400000" scaled="1"/>
              </a:gradFill>
              <a:latin typeface="Segoe UI Light"/>
            </a:endParaRPr>
          </a:p>
        </p:txBody>
      </p:sp>
      <p:sp>
        <p:nvSpPr>
          <p:cNvPr id="27" name="Content Placeholder 2"/>
          <p:cNvSpPr txBox="1">
            <a:spLocks/>
          </p:cNvSpPr>
          <p:nvPr/>
        </p:nvSpPr>
        <p:spPr>
          <a:xfrm>
            <a:off x="2219311" y="3271839"/>
            <a:ext cx="4772867" cy="837176"/>
          </a:xfrm>
          <a:prstGeom prst="rect">
            <a:avLst/>
          </a:prstGeom>
        </p:spPr>
        <p:txBody>
          <a:bodyPr vert="horz" lIns="91414" tIns="45706" rIns="91414" bIns="45706"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r" defTabSz="914049">
              <a:buFont typeface="Arial" panose="020B0604020202020204" pitchFamily="34" charset="0"/>
              <a:buNone/>
              <a:defRPr/>
            </a:pPr>
            <a:endParaRPr lang="en-US" sz="3528" dirty="0">
              <a:gradFill>
                <a:gsLst>
                  <a:gs pos="0">
                    <a:srgbClr val="7FBA00">
                      <a:lumMod val="5000"/>
                      <a:lumOff val="95000"/>
                    </a:srgbClr>
                  </a:gs>
                  <a:gs pos="100000">
                    <a:srgbClr val="FFFFFF"/>
                  </a:gs>
                </a:gsLst>
                <a:lin ang="5400000" scaled="1"/>
              </a:gradFill>
              <a:latin typeface="Segoe UI Light"/>
            </a:endParaRPr>
          </a:p>
        </p:txBody>
      </p:sp>
      <p:sp>
        <p:nvSpPr>
          <p:cNvPr id="17" name="Bent Arrow 16"/>
          <p:cNvSpPr/>
          <p:nvPr/>
        </p:nvSpPr>
        <p:spPr bwMode="auto">
          <a:xfrm rot="16200000" flipV="1">
            <a:off x="5802254" y="4254376"/>
            <a:ext cx="3266638" cy="841598"/>
          </a:xfrm>
          <a:prstGeom prst="bentArrow">
            <a:avLst/>
          </a:prstGeom>
          <a:solidFill>
            <a:srgbClr val="BDD4DE"/>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27"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Title 1"/>
          <p:cNvSpPr txBox="1">
            <a:spLocks/>
          </p:cNvSpPr>
          <p:nvPr/>
        </p:nvSpPr>
        <p:spPr>
          <a:xfrm>
            <a:off x="9495715" y="296608"/>
            <a:ext cx="3661667" cy="4030012"/>
          </a:xfrm>
          <a:prstGeom prst="rect">
            <a:avLst/>
          </a:prstGeom>
          <a:noFill/>
        </p:spPr>
        <p:txBody>
          <a:bodyPr vert="horz" lIns="143366" tIns="89603" rIns="143366" bIns="89603" rtlCol="0" anchor="t" anchorCtr="0">
            <a:noAutofit/>
          </a:bodyPr>
          <a:lstStyle>
            <a:lvl1pPr marL="0" algn="l" defTabSz="1088105" rtl="0" eaLnBrk="1" latinLnBrk="0" hangingPunct="1">
              <a:lnSpc>
                <a:spcPct val="90000"/>
              </a:lnSpc>
              <a:spcBef>
                <a:spcPct val="0"/>
              </a:spcBef>
              <a:buNone/>
              <a:defRPr lang="en-US" sz="4000" kern="1200" spc="-98" baseline="0">
                <a:gradFill>
                  <a:gsLst>
                    <a:gs pos="3333">
                      <a:schemeClr val="tx1"/>
                    </a:gs>
                    <a:gs pos="39000">
                      <a:schemeClr val="tx1"/>
                    </a:gs>
                  </a:gsLst>
                  <a:lin ang="5400000" scaled="0"/>
                </a:gradFill>
                <a:latin typeface="Segoe UI Light" pitchFamily="34" charset="0"/>
                <a:ea typeface="Segoe UI" pitchFamily="34" charset="0"/>
                <a:cs typeface="Segoe UI" pitchFamily="34" charset="0"/>
              </a:defRPr>
            </a:lvl1pPr>
          </a:lstStyle>
          <a:p>
            <a:r>
              <a:rPr sz="3200" dirty="0">
                <a:solidFill>
                  <a:srgbClr val="FFFFFF"/>
                </a:solidFill>
              </a:rPr>
              <a:t>SSL (P2S)</a:t>
            </a:r>
          </a:p>
          <a:p>
            <a:endParaRPr sz="3200" dirty="0">
              <a:solidFill>
                <a:srgbClr val="FFFFFF"/>
              </a:solidFill>
            </a:endParaRPr>
          </a:p>
          <a:p>
            <a:endParaRPr sz="3200" dirty="0">
              <a:solidFill>
                <a:srgbClr val="FFFFFF"/>
              </a:solidFill>
            </a:endParaRPr>
          </a:p>
          <a:p>
            <a:endParaRPr sz="3200" dirty="0">
              <a:solidFill>
                <a:srgbClr val="FFFFFF"/>
              </a:solidFill>
            </a:endParaRPr>
          </a:p>
          <a:p>
            <a:r>
              <a:rPr sz="3200" dirty="0">
                <a:solidFill>
                  <a:srgbClr val="FFFFFF"/>
                </a:solidFill>
              </a:rPr>
              <a:t>VPN (S2S)</a:t>
            </a:r>
          </a:p>
          <a:p>
            <a:endParaRPr sz="3200" dirty="0">
              <a:solidFill>
                <a:srgbClr val="FFFFFF"/>
              </a:solidFill>
            </a:endParaRPr>
          </a:p>
          <a:p>
            <a:endParaRPr sz="3200" dirty="0">
              <a:solidFill>
                <a:srgbClr val="FFFFFF"/>
              </a:solidFill>
            </a:endParaRPr>
          </a:p>
          <a:p>
            <a:endParaRPr sz="3200" dirty="0">
              <a:solidFill>
                <a:srgbClr val="FFFFFF"/>
              </a:solidFill>
            </a:endParaRPr>
          </a:p>
          <a:p>
            <a:r>
              <a:rPr sz="3200" dirty="0">
                <a:solidFill>
                  <a:srgbClr val="FFFFFF"/>
                </a:solidFill>
              </a:rPr>
              <a:t>ExpressRoute</a:t>
            </a:r>
          </a:p>
        </p:txBody>
      </p:sp>
      <p:sp>
        <p:nvSpPr>
          <p:cNvPr id="2" name="Rectangle 1"/>
          <p:cNvSpPr/>
          <p:nvPr/>
        </p:nvSpPr>
        <p:spPr bwMode="auto">
          <a:xfrm>
            <a:off x="10258429" y="839038"/>
            <a:ext cx="1344637" cy="6720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r>
              <a:rPr lang="en-US" sz="3137" i="1" dirty="0">
                <a:gradFill>
                  <a:gsLst>
                    <a:gs pos="0">
                      <a:srgbClr val="FFFFFF"/>
                    </a:gs>
                    <a:gs pos="100000">
                      <a:srgbClr val="FFFFFF"/>
                    </a:gs>
                  </a:gsLst>
                  <a:lin ang="5400000" scaled="0"/>
                </a:gradFill>
                <a:ea typeface="Segoe UI" pitchFamily="34" charset="0"/>
                <a:cs typeface="Segoe UI" pitchFamily="34" charset="0"/>
              </a:rPr>
              <a:t>:443</a:t>
            </a:r>
          </a:p>
        </p:txBody>
      </p:sp>
      <p:pic>
        <p:nvPicPr>
          <p:cNvPr id="4098" name="Picture 2" descr="http://www.negustore.com/products/images/Internet-Security-Appliance-VPN-Firewall-1U-Gbe-1200-IPSec.jpg"/>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38254" y="1928645"/>
            <a:ext cx="2521195" cy="2521196"/>
          </a:xfrm>
          <a:prstGeom prst="rect">
            <a:avLst/>
          </a:prstGeom>
          <a:ln>
            <a:noFill/>
          </a:ln>
          <a:effectLst>
            <a:softEdge rad="31750"/>
          </a:effectLst>
          <a:extLst>
            <a:ext uri="{909E8E84-426E-40DD-AFC4-6F175D3DCCD1}">
              <a14:hiddenFill xmlns:a14="http://schemas.microsoft.com/office/drawing/2010/main">
                <a:solidFill>
                  <a:srgbClr val="FFFFFF"/>
                </a:solidFill>
              </a14:hiddenFill>
            </a:ext>
          </a:extLst>
        </p:spPr>
      </p:pic>
      <p:sp>
        <p:nvSpPr>
          <p:cNvPr id="21" name="Rectangle 20"/>
          <p:cNvSpPr/>
          <p:nvPr/>
        </p:nvSpPr>
        <p:spPr bwMode="auto">
          <a:xfrm>
            <a:off x="8650829" y="4393339"/>
            <a:ext cx="3346641" cy="237572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6" name="Rectangle 25"/>
          <p:cNvSpPr/>
          <p:nvPr/>
        </p:nvSpPr>
        <p:spPr>
          <a:xfrm>
            <a:off x="8571448" y="4382967"/>
            <a:ext cx="3426022" cy="362072"/>
          </a:xfrm>
          <a:prstGeom prst="rect">
            <a:avLst/>
          </a:prstGeom>
        </p:spPr>
        <p:txBody>
          <a:bodyPr wrap="square">
            <a:spAutoFit/>
            <a:scene3d>
              <a:camera prst="orthographicFront"/>
              <a:lightRig rig="harsh" dir="t"/>
            </a:scene3d>
            <a:sp3d extrusionH="57150" prstMaterial="matte">
              <a:bevelT w="63500" h="12700" prst="angle"/>
              <a:contourClr>
                <a:schemeClr val="bg1">
                  <a:lumMod val="65000"/>
                </a:schemeClr>
              </a:contourClr>
            </a:sp3d>
          </a:bodyPr>
          <a:lstStyle/>
          <a:p>
            <a:pPr algn="ctr"/>
            <a:r>
              <a:rPr lang="en-US" sz="1765" b="1" dirty="0">
                <a:ln/>
                <a:solidFill>
                  <a:srgbClr val="DC3C00"/>
                </a:solidFill>
              </a:rPr>
              <a:t>Express Route Partners</a:t>
            </a:r>
          </a:p>
        </p:txBody>
      </p:sp>
      <p:pic>
        <p:nvPicPr>
          <p:cNvPr id="28" name="Picture 27"/>
          <p:cNvPicPr>
            <a:picLocks noChangeAspect="1"/>
          </p:cNvPicPr>
          <p:nvPr/>
        </p:nvPicPr>
        <p:blipFill>
          <a:blip r:embed="rId11"/>
          <a:stretch>
            <a:fillRect/>
          </a:stretch>
        </p:blipFill>
        <p:spPr>
          <a:xfrm>
            <a:off x="8883960" y="5425290"/>
            <a:ext cx="716126" cy="585921"/>
          </a:xfrm>
          <a:prstGeom prst="rect">
            <a:avLst/>
          </a:prstGeom>
        </p:spPr>
      </p:pic>
      <p:pic>
        <p:nvPicPr>
          <p:cNvPr id="33" name="Picture 32"/>
          <p:cNvPicPr>
            <a:picLocks noChangeAspect="1"/>
          </p:cNvPicPr>
          <p:nvPr/>
        </p:nvPicPr>
        <p:blipFill>
          <a:blip r:embed="rId12"/>
          <a:stretch>
            <a:fillRect/>
          </a:stretch>
        </p:blipFill>
        <p:spPr>
          <a:xfrm>
            <a:off x="9723931" y="5410139"/>
            <a:ext cx="1336996" cy="504306"/>
          </a:xfrm>
          <a:prstGeom prst="rect">
            <a:avLst/>
          </a:prstGeom>
        </p:spPr>
      </p:pic>
      <p:pic>
        <p:nvPicPr>
          <p:cNvPr id="34" name="Picture 33"/>
          <p:cNvPicPr>
            <a:picLocks noChangeAspect="1"/>
          </p:cNvPicPr>
          <p:nvPr/>
        </p:nvPicPr>
        <p:blipFill>
          <a:blip r:embed="rId13"/>
          <a:stretch>
            <a:fillRect/>
          </a:stretch>
        </p:blipFill>
        <p:spPr>
          <a:xfrm>
            <a:off x="8686427" y="6077931"/>
            <a:ext cx="1111193" cy="588279"/>
          </a:xfrm>
          <a:prstGeom prst="rect">
            <a:avLst/>
          </a:prstGeom>
        </p:spPr>
      </p:pic>
      <p:pic>
        <p:nvPicPr>
          <p:cNvPr id="35" name="Picture 2" descr="http://cdn.mothership.sg/wp-content/uploads/2015/01/Singtel.jp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1000424" y="5218271"/>
            <a:ext cx="847032" cy="847032"/>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https://encrypted-tbn2.gstatic.com/images?q=tbn:ANd9GcQpOTcqLqRspfCLwM-skf7CTk1Kn_zx4h75nq54g45T3zijoMHv"/>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739315" y="6201151"/>
            <a:ext cx="997379" cy="257243"/>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6" descr="http://upload.wikimedia.org/wikipedia/commons/thumb/3/3a/Verizon_logo.svg/2000px-Verizon_logo.svg.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739314" y="4707253"/>
            <a:ext cx="1068851" cy="64131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http://isource.com/wp-content/uploads/2014/11/att-logo.jp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8905161" y="4783618"/>
            <a:ext cx="587362" cy="574954"/>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10" descr="http://img1.wikia.nocookie.net/__cb20100705090831/logopedia/images/9/9d/BT_Logo.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10880704" y="6053344"/>
            <a:ext cx="1086469" cy="51426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http://www.blufflake.org/wordpress/wp-content/uploads/Level-3-Communications-logo.jp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10914994" y="4914455"/>
            <a:ext cx="1017887" cy="2806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3303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par>
                                <p:cTn id="10" presetID="10" presetClass="entr" presetSubtype="0" fill="hold" grpId="0" nodeType="withEffect">
                                  <p:stCondLst>
                                    <p:cond delay="0"/>
                                  </p:stCondLst>
                                  <p:childTnLst>
                                    <p:set>
                                      <p:cBhvr>
                                        <p:cTn id="11" dur="1" fill="hold">
                                          <p:stCondLst>
                                            <p:cond delay="0"/>
                                          </p:stCondLst>
                                        </p:cTn>
                                        <p:tgtEl>
                                          <p:spTgt spid="48"/>
                                        </p:tgtEl>
                                        <p:attrNameLst>
                                          <p:attrName>style.visibility</p:attrName>
                                        </p:attrNameLst>
                                      </p:cBhvr>
                                      <p:to>
                                        <p:strVal val="visible"/>
                                      </p:to>
                                    </p:set>
                                    <p:animEffect transition="in" filter="fade">
                                      <p:cBhvr>
                                        <p:cTn id="12" dur="500"/>
                                        <p:tgtEl>
                                          <p:spTgt spid="48"/>
                                        </p:tgtEl>
                                      </p:cBhvr>
                                    </p:animEffect>
                                  </p:childTnLst>
                                </p:cTn>
                              </p:par>
                            </p:childTnLst>
                          </p:cTn>
                        </p:par>
                        <p:par>
                          <p:cTn id="13" fill="hold">
                            <p:stCondLst>
                              <p:cond delay="1000"/>
                            </p:stCondLst>
                            <p:childTnLst>
                              <p:par>
                                <p:cTn id="14" presetID="42" presetClass="entr" presetSubtype="0" fill="hold" nodeType="afterEffect">
                                  <p:stCondLst>
                                    <p:cond delay="0"/>
                                  </p:stCondLst>
                                  <p:childTnLst>
                                    <p:set>
                                      <p:cBhvr>
                                        <p:cTn id="15" dur="1" fill="hold">
                                          <p:stCondLst>
                                            <p:cond delay="0"/>
                                          </p:stCondLst>
                                        </p:cTn>
                                        <p:tgtEl>
                                          <p:spTgt spid="23"/>
                                        </p:tgtEl>
                                        <p:attrNameLst>
                                          <p:attrName>style.visibility</p:attrName>
                                        </p:attrNameLst>
                                      </p:cBhvr>
                                      <p:to>
                                        <p:strVal val="visible"/>
                                      </p:to>
                                    </p:set>
                                    <p:animEffect transition="in" filter="fade">
                                      <p:cBhvr>
                                        <p:cTn id="16" dur="1000"/>
                                        <p:tgtEl>
                                          <p:spTgt spid="23"/>
                                        </p:tgtEl>
                                      </p:cBhvr>
                                    </p:animEffect>
                                    <p:anim calcmode="lin" valueType="num">
                                      <p:cBhvr>
                                        <p:cTn id="17" dur="1000" fill="hold"/>
                                        <p:tgtEl>
                                          <p:spTgt spid="23"/>
                                        </p:tgtEl>
                                        <p:attrNameLst>
                                          <p:attrName>ppt_x</p:attrName>
                                        </p:attrNameLst>
                                      </p:cBhvr>
                                      <p:tavLst>
                                        <p:tav tm="0">
                                          <p:val>
                                            <p:strVal val="#ppt_x"/>
                                          </p:val>
                                        </p:tav>
                                        <p:tav tm="100000">
                                          <p:val>
                                            <p:strVal val="#ppt_x"/>
                                          </p:val>
                                        </p:tav>
                                      </p:tavLst>
                                    </p:anim>
                                    <p:anim calcmode="lin" valueType="num">
                                      <p:cBhvr>
                                        <p:cTn id="18" dur="1000" fill="hold"/>
                                        <p:tgtEl>
                                          <p:spTgt spid="23"/>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25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000"/>
                                        <p:tgtEl>
                                          <p:spTgt spid="25"/>
                                        </p:tgtEl>
                                      </p:cBhvr>
                                    </p:animEffect>
                                    <p:anim calcmode="lin" valueType="num">
                                      <p:cBhvr>
                                        <p:cTn id="22" dur="1000" fill="hold"/>
                                        <p:tgtEl>
                                          <p:spTgt spid="25"/>
                                        </p:tgtEl>
                                        <p:attrNameLst>
                                          <p:attrName>ppt_x</p:attrName>
                                        </p:attrNameLst>
                                      </p:cBhvr>
                                      <p:tavLst>
                                        <p:tav tm="0">
                                          <p:val>
                                            <p:strVal val="#ppt_x"/>
                                          </p:val>
                                        </p:tav>
                                        <p:tav tm="100000">
                                          <p:val>
                                            <p:strVal val="#ppt_x"/>
                                          </p:val>
                                        </p:tav>
                                      </p:tavLst>
                                    </p:anim>
                                    <p:anim calcmode="lin" valueType="num">
                                      <p:cBhvr>
                                        <p:cTn id="23" dur="1000" fill="hold"/>
                                        <p:tgtEl>
                                          <p:spTgt spid="25"/>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100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2000"/>
                                        <p:tgtEl>
                                          <p:spTgt spid="22"/>
                                        </p:tgtEl>
                                      </p:cBhvr>
                                    </p:animEffect>
                                    <p:anim calcmode="lin" valueType="num">
                                      <p:cBhvr>
                                        <p:cTn id="32" dur="2000" fill="hold"/>
                                        <p:tgtEl>
                                          <p:spTgt spid="22"/>
                                        </p:tgtEl>
                                        <p:attrNameLst>
                                          <p:attrName>ppt_x</p:attrName>
                                        </p:attrNameLst>
                                      </p:cBhvr>
                                      <p:tavLst>
                                        <p:tav tm="0">
                                          <p:val>
                                            <p:strVal val="#ppt_x"/>
                                          </p:val>
                                        </p:tav>
                                        <p:tav tm="100000">
                                          <p:val>
                                            <p:strVal val="#ppt_x"/>
                                          </p:val>
                                        </p:tav>
                                      </p:tavLst>
                                    </p:anim>
                                    <p:anim calcmode="lin" valueType="num">
                                      <p:cBhvr>
                                        <p:cTn id="33" dur="2000" fill="hold"/>
                                        <p:tgtEl>
                                          <p:spTgt spid="22"/>
                                        </p:tgtEl>
                                        <p:attrNameLst>
                                          <p:attrName>ppt_y</p:attrName>
                                        </p:attrNameLst>
                                      </p:cBhvr>
                                      <p:tavLst>
                                        <p:tav tm="0">
                                          <p:val>
                                            <p:strVal val="#ppt_y+.1"/>
                                          </p:val>
                                        </p:tav>
                                        <p:tav tm="100000">
                                          <p:val>
                                            <p:strVal val="#ppt_y"/>
                                          </p:val>
                                        </p:tav>
                                      </p:tavLst>
                                    </p:anim>
                                  </p:childTnLst>
                                </p:cTn>
                              </p:par>
                              <p:par>
                                <p:cTn id="34" presetID="22" presetClass="entr" presetSubtype="4" fill="hold" grpId="0" nodeType="withEffect">
                                  <p:stCondLst>
                                    <p:cond delay="500"/>
                                  </p:stCondLst>
                                  <p:childTnLst>
                                    <p:set>
                                      <p:cBhvr>
                                        <p:cTn id="35" dur="1" fill="hold">
                                          <p:stCondLst>
                                            <p:cond delay="0"/>
                                          </p:stCondLst>
                                        </p:cTn>
                                        <p:tgtEl>
                                          <p:spTgt spid="17"/>
                                        </p:tgtEl>
                                        <p:attrNameLst>
                                          <p:attrName>style.visibility</p:attrName>
                                        </p:attrNameLst>
                                      </p:cBhvr>
                                      <p:to>
                                        <p:strVal val="visible"/>
                                      </p:to>
                                    </p:set>
                                    <p:animEffect transition="in" filter="wipe(down)">
                                      <p:cBhvr>
                                        <p:cTn id="36" dur="500"/>
                                        <p:tgtEl>
                                          <p:spTgt spid="17"/>
                                        </p:tgtEl>
                                      </p:cBhvr>
                                    </p:animEffect>
                                  </p:childTnLst>
                                </p:cTn>
                              </p:par>
                              <p:par>
                                <p:cTn id="37" presetID="42" presetClass="entr" presetSubtype="0" fill="hold" grpId="0" nodeType="withEffect">
                                  <p:stCondLst>
                                    <p:cond delay="2000"/>
                                  </p:stCondLst>
                                  <p:childTnLst>
                                    <p:set>
                                      <p:cBhvr>
                                        <p:cTn id="38" dur="1" fill="hold">
                                          <p:stCondLst>
                                            <p:cond delay="0"/>
                                          </p:stCondLst>
                                        </p:cTn>
                                        <p:tgtEl>
                                          <p:spTgt spid="39">
                                            <p:txEl>
                                              <p:pRg st="0" end="0"/>
                                            </p:txEl>
                                          </p:spTgt>
                                        </p:tgtEl>
                                        <p:attrNameLst>
                                          <p:attrName>style.visibility</p:attrName>
                                        </p:attrNameLst>
                                      </p:cBhvr>
                                      <p:to>
                                        <p:strVal val="visible"/>
                                      </p:to>
                                    </p:set>
                                    <p:animEffect transition="in" filter="fade">
                                      <p:cBhvr>
                                        <p:cTn id="39" dur="1000"/>
                                        <p:tgtEl>
                                          <p:spTgt spid="39">
                                            <p:txEl>
                                              <p:pRg st="0" end="0"/>
                                            </p:txEl>
                                          </p:spTgt>
                                        </p:tgtEl>
                                      </p:cBhvr>
                                    </p:animEffect>
                                    <p:anim calcmode="lin" valueType="num">
                                      <p:cBhvr>
                                        <p:cTn id="40" dur="1000" fill="hold"/>
                                        <p:tgtEl>
                                          <p:spTgt spid="39">
                                            <p:txEl>
                                              <p:pRg st="0" end="0"/>
                                            </p:txEl>
                                          </p:spTgt>
                                        </p:tgtEl>
                                        <p:attrNameLst>
                                          <p:attrName>ppt_x</p:attrName>
                                        </p:attrNameLst>
                                      </p:cBhvr>
                                      <p:tavLst>
                                        <p:tav tm="0">
                                          <p:val>
                                            <p:strVal val="#ppt_x"/>
                                          </p:val>
                                        </p:tav>
                                        <p:tav tm="100000">
                                          <p:val>
                                            <p:strVal val="#ppt_x"/>
                                          </p:val>
                                        </p:tav>
                                      </p:tavLst>
                                    </p:anim>
                                    <p:anim calcmode="lin" valueType="num">
                                      <p:cBhvr>
                                        <p:cTn id="41" dur="1000" fill="hold"/>
                                        <p:tgtEl>
                                          <p:spTgt spid="39">
                                            <p:txEl>
                                              <p:pRg st="0" end="0"/>
                                            </p:txEl>
                                          </p:spTgt>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
                                        </p:tgtEl>
                                        <p:attrNameLst>
                                          <p:attrName>style.visibility</p:attrName>
                                        </p:attrNameLst>
                                      </p:cBhvr>
                                      <p:to>
                                        <p:strVal val="visible"/>
                                      </p:to>
                                    </p:set>
                                    <p:animEffect transition="in" filter="fade">
                                      <p:cBhvr>
                                        <p:cTn id="45" dur="500"/>
                                        <p:tgtEl>
                                          <p:spTgt spid="2"/>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grpId="0" nodeType="clickEffect">
                                  <p:stCondLst>
                                    <p:cond delay="2000"/>
                                  </p:stCondLst>
                                  <p:childTnLst>
                                    <p:set>
                                      <p:cBhvr>
                                        <p:cTn id="49" dur="1" fill="hold">
                                          <p:stCondLst>
                                            <p:cond delay="0"/>
                                          </p:stCondLst>
                                        </p:cTn>
                                        <p:tgtEl>
                                          <p:spTgt spid="39">
                                            <p:txEl>
                                              <p:pRg st="4" end="4"/>
                                            </p:txEl>
                                          </p:spTgt>
                                        </p:tgtEl>
                                        <p:attrNameLst>
                                          <p:attrName>style.visibility</p:attrName>
                                        </p:attrNameLst>
                                      </p:cBhvr>
                                      <p:to>
                                        <p:strVal val="visible"/>
                                      </p:to>
                                    </p:set>
                                    <p:animEffect transition="in" filter="fade">
                                      <p:cBhvr>
                                        <p:cTn id="50" dur="1000"/>
                                        <p:tgtEl>
                                          <p:spTgt spid="39">
                                            <p:txEl>
                                              <p:pRg st="4" end="4"/>
                                            </p:txEl>
                                          </p:spTgt>
                                        </p:tgtEl>
                                      </p:cBhvr>
                                    </p:animEffect>
                                    <p:anim calcmode="lin" valueType="num">
                                      <p:cBhvr>
                                        <p:cTn id="51" dur="1000" fill="hold"/>
                                        <p:tgtEl>
                                          <p:spTgt spid="39">
                                            <p:txEl>
                                              <p:pRg st="4" end="4"/>
                                            </p:txEl>
                                          </p:spTgt>
                                        </p:tgtEl>
                                        <p:attrNameLst>
                                          <p:attrName>ppt_x</p:attrName>
                                        </p:attrNameLst>
                                      </p:cBhvr>
                                      <p:tavLst>
                                        <p:tav tm="0">
                                          <p:val>
                                            <p:strVal val="#ppt_x"/>
                                          </p:val>
                                        </p:tav>
                                        <p:tav tm="100000">
                                          <p:val>
                                            <p:strVal val="#ppt_x"/>
                                          </p:val>
                                        </p:tav>
                                      </p:tavLst>
                                    </p:anim>
                                    <p:anim calcmode="lin" valueType="num">
                                      <p:cBhvr>
                                        <p:cTn id="52" dur="1000" fill="hold"/>
                                        <p:tgtEl>
                                          <p:spTgt spid="39">
                                            <p:txEl>
                                              <p:pRg st="4" end="4"/>
                                            </p:txEl>
                                          </p:spTgt>
                                        </p:tgtEl>
                                        <p:attrNameLst>
                                          <p:attrName>ppt_y</p:attrName>
                                        </p:attrNameLst>
                                      </p:cBhvr>
                                      <p:tavLst>
                                        <p:tav tm="0">
                                          <p:val>
                                            <p:strVal val="#ppt_y+.1"/>
                                          </p:val>
                                        </p:tav>
                                        <p:tav tm="100000">
                                          <p:val>
                                            <p:strVal val="#ppt_y"/>
                                          </p:val>
                                        </p:tav>
                                      </p:tavLst>
                                    </p:anim>
                                  </p:childTnLst>
                                </p:cTn>
                              </p:par>
                            </p:childTnLst>
                          </p:cTn>
                        </p:par>
                        <p:par>
                          <p:cTn id="53" fill="hold">
                            <p:stCondLst>
                              <p:cond delay="3000"/>
                            </p:stCondLst>
                            <p:childTnLst>
                              <p:par>
                                <p:cTn id="54" presetID="10" presetClass="entr" presetSubtype="0" fill="hold" nodeType="afterEffect">
                                  <p:stCondLst>
                                    <p:cond delay="0"/>
                                  </p:stCondLst>
                                  <p:childTnLst>
                                    <p:set>
                                      <p:cBhvr>
                                        <p:cTn id="55" dur="1" fill="hold">
                                          <p:stCondLst>
                                            <p:cond delay="0"/>
                                          </p:stCondLst>
                                        </p:cTn>
                                        <p:tgtEl>
                                          <p:spTgt spid="4098"/>
                                        </p:tgtEl>
                                        <p:attrNameLst>
                                          <p:attrName>style.visibility</p:attrName>
                                        </p:attrNameLst>
                                      </p:cBhvr>
                                      <p:to>
                                        <p:strVal val="visible"/>
                                      </p:to>
                                    </p:set>
                                    <p:animEffect transition="in" filter="fade">
                                      <p:cBhvr>
                                        <p:cTn id="56" dur="500"/>
                                        <p:tgtEl>
                                          <p:spTgt spid="4098"/>
                                        </p:tgtEl>
                                      </p:cBhvr>
                                    </p:animEffect>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2000"/>
                                  </p:stCondLst>
                                  <p:childTnLst>
                                    <p:set>
                                      <p:cBhvr>
                                        <p:cTn id="60" dur="1" fill="hold">
                                          <p:stCondLst>
                                            <p:cond delay="0"/>
                                          </p:stCondLst>
                                        </p:cTn>
                                        <p:tgtEl>
                                          <p:spTgt spid="39">
                                            <p:txEl>
                                              <p:pRg st="8" end="8"/>
                                            </p:txEl>
                                          </p:spTgt>
                                        </p:tgtEl>
                                        <p:attrNameLst>
                                          <p:attrName>style.visibility</p:attrName>
                                        </p:attrNameLst>
                                      </p:cBhvr>
                                      <p:to>
                                        <p:strVal val="visible"/>
                                      </p:to>
                                    </p:set>
                                    <p:animEffect transition="in" filter="fade">
                                      <p:cBhvr>
                                        <p:cTn id="61" dur="1000"/>
                                        <p:tgtEl>
                                          <p:spTgt spid="39">
                                            <p:txEl>
                                              <p:pRg st="8" end="8"/>
                                            </p:txEl>
                                          </p:spTgt>
                                        </p:tgtEl>
                                      </p:cBhvr>
                                    </p:animEffect>
                                    <p:anim calcmode="lin" valueType="num">
                                      <p:cBhvr>
                                        <p:cTn id="62" dur="1000" fill="hold"/>
                                        <p:tgtEl>
                                          <p:spTgt spid="39">
                                            <p:txEl>
                                              <p:pRg st="8" end="8"/>
                                            </p:txEl>
                                          </p:spTgt>
                                        </p:tgtEl>
                                        <p:attrNameLst>
                                          <p:attrName>ppt_x</p:attrName>
                                        </p:attrNameLst>
                                      </p:cBhvr>
                                      <p:tavLst>
                                        <p:tav tm="0">
                                          <p:val>
                                            <p:strVal val="#ppt_x"/>
                                          </p:val>
                                        </p:tav>
                                        <p:tav tm="100000">
                                          <p:val>
                                            <p:strVal val="#ppt_x"/>
                                          </p:val>
                                        </p:tav>
                                      </p:tavLst>
                                    </p:anim>
                                    <p:anim calcmode="lin" valueType="num">
                                      <p:cBhvr>
                                        <p:cTn id="63" dur="1000" fill="hold"/>
                                        <p:tgtEl>
                                          <p:spTgt spid="39">
                                            <p:txEl>
                                              <p:pRg st="8" end="8"/>
                                            </p:txEl>
                                          </p:spTgt>
                                        </p:tgtEl>
                                        <p:attrNameLst>
                                          <p:attrName>ppt_y</p:attrName>
                                        </p:attrNameLst>
                                      </p:cBhvr>
                                      <p:tavLst>
                                        <p:tav tm="0">
                                          <p:val>
                                            <p:strVal val="#ppt_y+.1"/>
                                          </p:val>
                                        </p:tav>
                                        <p:tav tm="100000">
                                          <p:val>
                                            <p:strVal val="#ppt_y"/>
                                          </p:val>
                                        </p:tav>
                                      </p:tavLst>
                                    </p:anim>
                                  </p:childTnLst>
                                </p:cTn>
                              </p:par>
                            </p:childTnLst>
                          </p:cTn>
                        </p:par>
                        <p:par>
                          <p:cTn id="64" fill="hold">
                            <p:stCondLst>
                              <p:cond delay="4000"/>
                            </p:stCondLst>
                            <p:childTnLst>
                              <p:par>
                                <p:cTn id="65" presetID="10" presetClass="entr" presetSubtype="0" fill="hold" grpId="0" nodeType="afterEffect">
                                  <p:stCondLst>
                                    <p:cond delay="0"/>
                                  </p:stCondLst>
                                  <p:childTnLst>
                                    <p:set>
                                      <p:cBhvr>
                                        <p:cTn id="66" dur="1" fill="hold">
                                          <p:stCondLst>
                                            <p:cond delay="0"/>
                                          </p:stCondLst>
                                        </p:cTn>
                                        <p:tgtEl>
                                          <p:spTgt spid="21"/>
                                        </p:tgtEl>
                                        <p:attrNameLst>
                                          <p:attrName>style.visibility</p:attrName>
                                        </p:attrNameLst>
                                      </p:cBhvr>
                                      <p:to>
                                        <p:strVal val="visible"/>
                                      </p:to>
                                    </p:set>
                                    <p:animEffect transition="in" filter="fade">
                                      <p:cBhvr>
                                        <p:cTn id="67" dur="500"/>
                                        <p:tgtEl>
                                          <p:spTgt spid="21"/>
                                        </p:tgtEl>
                                      </p:cBhvr>
                                    </p:animEffect>
                                  </p:childTnLst>
                                </p:cTn>
                              </p:par>
                              <p:par>
                                <p:cTn id="68" presetID="10" presetClass="entr" presetSubtype="0" fill="hold" grpId="0" nodeType="withEffect">
                                  <p:stCondLst>
                                    <p:cond delay="400"/>
                                  </p:stCondLst>
                                  <p:childTnLst>
                                    <p:set>
                                      <p:cBhvr>
                                        <p:cTn id="69" dur="1" fill="hold">
                                          <p:stCondLst>
                                            <p:cond delay="0"/>
                                          </p:stCondLst>
                                        </p:cTn>
                                        <p:tgtEl>
                                          <p:spTgt spid="26"/>
                                        </p:tgtEl>
                                        <p:attrNameLst>
                                          <p:attrName>style.visibility</p:attrName>
                                        </p:attrNameLst>
                                      </p:cBhvr>
                                      <p:to>
                                        <p:strVal val="visible"/>
                                      </p:to>
                                    </p:set>
                                    <p:animEffect transition="in" filter="fade">
                                      <p:cBhvr>
                                        <p:cTn id="70" dur="600"/>
                                        <p:tgtEl>
                                          <p:spTgt spid="26"/>
                                        </p:tgtEl>
                                      </p:cBhvr>
                                    </p:animEffect>
                                  </p:childTnLst>
                                </p:cTn>
                              </p:par>
                              <p:par>
                                <p:cTn id="71" presetID="10" presetClass="entr" presetSubtype="0" fill="hold" nodeType="withEffect">
                                  <p:stCondLst>
                                    <p:cond delay="400"/>
                                  </p:stCondLst>
                                  <p:childTnLst>
                                    <p:set>
                                      <p:cBhvr>
                                        <p:cTn id="72" dur="1" fill="hold">
                                          <p:stCondLst>
                                            <p:cond delay="0"/>
                                          </p:stCondLst>
                                        </p:cTn>
                                        <p:tgtEl>
                                          <p:spTgt spid="28"/>
                                        </p:tgtEl>
                                        <p:attrNameLst>
                                          <p:attrName>style.visibility</p:attrName>
                                        </p:attrNameLst>
                                      </p:cBhvr>
                                      <p:to>
                                        <p:strVal val="visible"/>
                                      </p:to>
                                    </p:set>
                                    <p:animEffect transition="in" filter="fade">
                                      <p:cBhvr>
                                        <p:cTn id="73" dur="500"/>
                                        <p:tgtEl>
                                          <p:spTgt spid="28"/>
                                        </p:tgtEl>
                                      </p:cBhvr>
                                    </p:animEffect>
                                  </p:childTnLst>
                                </p:cTn>
                              </p:par>
                              <p:par>
                                <p:cTn id="74" presetID="10" presetClass="entr" presetSubtype="0" fill="hold" nodeType="withEffect">
                                  <p:stCondLst>
                                    <p:cond delay="400"/>
                                  </p:stCondLst>
                                  <p:childTnLst>
                                    <p:set>
                                      <p:cBhvr>
                                        <p:cTn id="75" dur="1" fill="hold">
                                          <p:stCondLst>
                                            <p:cond delay="0"/>
                                          </p:stCondLst>
                                        </p:cTn>
                                        <p:tgtEl>
                                          <p:spTgt spid="33"/>
                                        </p:tgtEl>
                                        <p:attrNameLst>
                                          <p:attrName>style.visibility</p:attrName>
                                        </p:attrNameLst>
                                      </p:cBhvr>
                                      <p:to>
                                        <p:strVal val="visible"/>
                                      </p:to>
                                    </p:set>
                                    <p:animEffect transition="in" filter="fade">
                                      <p:cBhvr>
                                        <p:cTn id="76" dur="500"/>
                                        <p:tgtEl>
                                          <p:spTgt spid="33"/>
                                        </p:tgtEl>
                                      </p:cBhvr>
                                    </p:animEffect>
                                  </p:childTnLst>
                                </p:cTn>
                              </p:par>
                              <p:par>
                                <p:cTn id="77" presetID="10" presetClass="entr" presetSubtype="0" fill="hold" nodeType="withEffect">
                                  <p:stCondLst>
                                    <p:cond delay="400"/>
                                  </p:stCondLst>
                                  <p:childTnLst>
                                    <p:set>
                                      <p:cBhvr>
                                        <p:cTn id="78" dur="1" fill="hold">
                                          <p:stCondLst>
                                            <p:cond delay="0"/>
                                          </p:stCondLst>
                                        </p:cTn>
                                        <p:tgtEl>
                                          <p:spTgt spid="34"/>
                                        </p:tgtEl>
                                        <p:attrNameLst>
                                          <p:attrName>style.visibility</p:attrName>
                                        </p:attrNameLst>
                                      </p:cBhvr>
                                      <p:to>
                                        <p:strVal val="visible"/>
                                      </p:to>
                                    </p:set>
                                    <p:animEffect transition="in" filter="fade">
                                      <p:cBhvr>
                                        <p:cTn id="79" dur="500"/>
                                        <p:tgtEl>
                                          <p:spTgt spid="34"/>
                                        </p:tgtEl>
                                      </p:cBhvr>
                                    </p:animEffect>
                                  </p:childTnLst>
                                </p:cTn>
                              </p:par>
                              <p:par>
                                <p:cTn id="80" presetID="10" presetClass="entr" presetSubtype="0" fill="hold" nodeType="withEffect">
                                  <p:stCondLst>
                                    <p:cond delay="400"/>
                                  </p:stCondLst>
                                  <p:childTnLst>
                                    <p:set>
                                      <p:cBhvr>
                                        <p:cTn id="81" dur="1" fill="hold">
                                          <p:stCondLst>
                                            <p:cond delay="0"/>
                                          </p:stCondLst>
                                        </p:cTn>
                                        <p:tgtEl>
                                          <p:spTgt spid="35"/>
                                        </p:tgtEl>
                                        <p:attrNameLst>
                                          <p:attrName>style.visibility</p:attrName>
                                        </p:attrNameLst>
                                      </p:cBhvr>
                                      <p:to>
                                        <p:strVal val="visible"/>
                                      </p:to>
                                    </p:set>
                                    <p:animEffect transition="in" filter="fade">
                                      <p:cBhvr>
                                        <p:cTn id="82" dur="500"/>
                                        <p:tgtEl>
                                          <p:spTgt spid="35"/>
                                        </p:tgtEl>
                                      </p:cBhvr>
                                    </p:animEffect>
                                  </p:childTnLst>
                                </p:cTn>
                              </p:par>
                              <p:par>
                                <p:cTn id="83" presetID="10" presetClass="entr" presetSubtype="0" fill="hold" nodeType="withEffect">
                                  <p:stCondLst>
                                    <p:cond delay="400"/>
                                  </p:stCondLst>
                                  <p:childTnLst>
                                    <p:set>
                                      <p:cBhvr>
                                        <p:cTn id="84" dur="1" fill="hold">
                                          <p:stCondLst>
                                            <p:cond delay="0"/>
                                          </p:stCondLst>
                                        </p:cTn>
                                        <p:tgtEl>
                                          <p:spTgt spid="36"/>
                                        </p:tgtEl>
                                        <p:attrNameLst>
                                          <p:attrName>style.visibility</p:attrName>
                                        </p:attrNameLst>
                                      </p:cBhvr>
                                      <p:to>
                                        <p:strVal val="visible"/>
                                      </p:to>
                                    </p:set>
                                    <p:animEffect transition="in" filter="fade">
                                      <p:cBhvr>
                                        <p:cTn id="85" dur="500"/>
                                        <p:tgtEl>
                                          <p:spTgt spid="36"/>
                                        </p:tgtEl>
                                      </p:cBhvr>
                                    </p:animEffect>
                                  </p:childTnLst>
                                </p:cTn>
                              </p:par>
                              <p:par>
                                <p:cTn id="86" presetID="10" presetClass="entr" presetSubtype="0" fill="hold" nodeType="withEffect">
                                  <p:stCondLst>
                                    <p:cond delay="400"/>
                                  </p:stCondLst>
                                  <p:childTnLst>
                                    <p:set>
                                      <p:cBhvr>
                                        <p:cTn id="87" dur="1" fill="hold">
                                          <p:stCondLst>
                                            <p:cond delay="0"/>
                                          </p:stCondLst>
                                        </p:cTn>
                                        <p:tgtEl>
                                          <p:spTgt spid="40"/>
                                        </p:tgtEl>
                                        <p:attrNameLst>
                                          <p:attrName>style.visibility</p:attrName>
                                        </p:attrNameLst>
                                      </p:cBhvr>
                                      <p:to>
                                        <p:strVal val="visible"/>
                                      </p:to>
                                    </p:set>
                                    <p:animEffect transition="in" filter="fade">
                                      <p:cBhvr>
                                        <p:cTn id="88" dur="500"/>
                                        <p:tgtEl>
                                          <p:spTgt spid="40"/>
                                        </p:tgtEl>
                                      </p:cBhvr>
                                    </p:animEffect>
                                  </p:childTnLst>
                                </p:cTn>
                              </p:par>
                              <p:par>
                                <p:cTn id="89" presetID="10" presetClass="entr" presetSubtype="0" fill="hold" nodeType="withEffect">
                                  <p:stCondLst>
                                    <p:cond delay="40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par>
                                <p:cTn id="92" presetID="10" presetClass="entr" presetSubtype="0" fill="hold" nodeType="withEffect">
                                  <p:stCondLst>
                                    <p:cond delay="400"/>
                                  </p:stCondLst>
                                  <p:childTnLst>
                                    <p:set>
                                      <p:cBhvr>
                                        <p:cTn id="93" dur="1" fill="hold">
                                          <p:stCondLst>
                                            <p:cond delay="0"/>
                                          </p:stCondLst>
                                        </p:cTn>
                                        <p:tgtEl>
                                          <p:spTgt spid="37"/>
                                        </p:tgtEl>
                                        <p:attrNameLst>
                                          <p:attrName>style.visibility</p:attrName>
                                        </p:attrNameLst>
                                      </p:cBhvr>
                                      <p:to>
                                        <p:strVal val="visible"/>
                                      </p:to>
                                    </p:set>
                                    <p:animEffect transition="in" filter="fade">
                                      <p:cBhvr>
                                        <p:cTn id="94" dur="500"/>
                                        <p:tgtEl>
                                          <p:spTgt spid="37"/>
                                        </p:tgtEl>
                                      </p:cBhvr>
                                    </p:animEffect>
                                  </p:childTnLst>
                                </p:cTn>
                              </p:par>
                              <p:par>
                                <p:cTn id="95" presetID="10" presetClass="entr" presetSubtype="0" fill="hold" nodeType="withEffect">
                                  <p:stCondLst>
                                    <p:cond delay="400"/>
                                  </p:stCondLst>
                                  <p:childTnLst>
                                    <p:set>
                                      <p:cBhvr>
                                        <p:cTn id="96" dur="1" fill="hold">
                                          <p:stCondLst>
                                            <p:cond delay="0"/>
                                          </p:stCondLst>
                                        </p:cTn>
                                        <p:tgtEl>
                                          <p:spTgt spid="41"/>
                                        </p:tgtEl>
                                        <p:attrNameLst>
                                          <p:attrName>style.visibility</p:attrName>
                                        </p:attrNameLst>
                                      </p:cBhvr>
                                      <p:to>
                                        <p:strVal val="visible"/>
                                      </p:to>
                                    </p:set>
                                    <p:animEffect transition="in" filter="fade">
                                      <p:cBhvr>
                                        <p:cTn id="97"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17" grpId="0" animBg="1"/>
      <p:bldP spid="39" grpId="0" build="p"/>
      <p:bldP spid="2" grpId="0"/>
      <p:bldP spid="21" grpId="0" animBg="1"/>
      <p:bldP spid="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69239" y="1288473"/>
            <a:ext cx="8791634" cy="6373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bg1"/>
                </a:solidFill>
              </a:rPr>
              <a:t>Azure Platform – Trust and Control</a:t>
            </a:r>
          </a:p>
          <a:p>
            <a:r>
              <a:rPr lang="en-US" sz="3600" dirty="0" smtClean="0"/>
              <a:t>The Pieces of IaaS</a:t>
            </a:r>
          </a:p>
          <a:p>
            <a:pPr lvl="1"/>
            <a:r>
              <a:rPr lang="en-US" sz="2800" dirty="0" smtClean="0"/>
              <a:t>VM </a:t>
            </a:r>
            <a:r>
              <a:rPr lang="en-US" sz="2800" dirty="0" smtClean="0"/>
              <a:t>Storage</a:t>
            </a:r>
          </a:p>
          <a:p>
            <a:pPr lvl="1"/>
            <a:r>
              <a:rPr lang="en-US" sz="2800" dirty="0" smtClean="0"/>
              <a:t>VM Compute </a:t>
            </a:r>
          </a:p>
          <a:p>
            <a:pPr lvl="3"/>
            <a:r>
              <a:rPr lang="en-US" sz="1608" dirty="0" smtClean="0"/>
              <a:t> Sizes and tiers</a:t>
            </a:r>
          </a:p>
          <a:p>
            <a:pPr lvl="3"/>
            <a:r>
              <a:rPr lang="en-US" sz="1608" dirty="0" smtClean="0"/>
              <a:t> Availability</a:t>
            </a:r>
          </a:p>
          <a:p>
            <a:pPr lvl="1"/>
            <a:r>
              <a:rPr lang="en-US" sz="2800" dirty="0" smtClean="0"/>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611644436"/>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Oval 92"/>
          <p:cNvSpPr/>
          <p:nvPr/>
        </p:nvSpPr>
        <p:spPr bwMode="auto">
          <a:xfrm>
            <a:off x="6177937" y="1137623"/>
            <a:ext cx="5834334" cy="4233631"/>
          </a:xfrm>
          <a:prstGeom prst="ellipse">
            <a:avLst/>
          </a:prstGeom>
          <a:solidFill>
            <a:schemeClr val="accent2">
              <a:lumMod val="20000"/>
              <a:lumOff val="8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Point-to-Site Connectivity</a:t>
            </a:r>
            <a:endParaRPr lang="en-US" dirty="0"/>
          </a:p>
        </p:txBody>
      </p:sp>
      <p:pic>
        <p:nvPicPr>
          <p:cNvPr id="3" name="Picture 2"/>
          <p:cNvPicPr>
            <a:picLocks noChangeAspect="1"/>
          </p:cNvPicPr>
          <p:nvPr/>
        </p:nvPicPr>
        <p:blipFill>
          <a:blip r:embed="rId2"/>
          <a:stretch>
            <a:fillRect/>
          </a:stretch>
        </p:blipFill>
        <p:spPr>
          <a:xfrm>
            <a:off x="6797917" y="1673187"/>
            <a:ext cx="1694444" cy="2097883"/>
          </a:xfrm>
          <a:prstGeom prst="rect">
            <a:avLst/>
          </a:prstGeom>
        </p:spPr>
      </p:pic>
      <p:grpSp>
        <p:nvGrpSpPr>
          <p:cNvPr id="4" name="Group 11"/>
          <p:cNvGrpSpPr/>
          <p:nvPr/>
        </p:nvGrpSpPr>
        <p:grpSpPr>
          <a:xfrm>
            <a:off x="2120633" y="3019471"/>
            <a:ext cx="1592196" cy="2126760"/>
            <a:chOff x="9593834" y="3578458"/>
            <a:chExt cx="1986709" cy="2824073"/>
          </a:xfrm>
        </p:grpSpPr>
        <p:sp>
          <p:nvSpPr>
            <p:cNvPr id="5" name="Rectangle 30"/>
            <p:cNvSpPr/>
            <p:nvPr/>
          </p:nvSpPr>
          <p:spPr bwMode="auto">
            <a:xfrm>
              <a:off x="9677400" y="5259245"/>
              <a:ext cx="1273051" cy="955818"/>
            </a:xfrm>
            <a:prstGeom prst="rect">
              <a:avLst/>
            </a:prstGeom>
            <a:solidFill>
              <a:srgbClr val="FFFFFF"/>
            </a:solid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745" kern="0" dirty="0">
                <a:gradFill>
                  <a:gsLst>
                    <a:gs pos="0">
                      <a:srgbClr val="FFFFFF"/>
                    </a:gs>
                    <a:gs pos="100000">
                      <a:srgbClr val="FFFFFF"/>
                    </a:gs>
                  </a:gsLst>
                  <a:lin ang="5400000" scaled="0"/>
                </a:gradFill>
              </a:endParaRPr>
            </a:p>
          </p:txBody>
        </p:sp>
        <p:grpSp>
          <p:nvGrpSpPr>
            <p:cNvPr id="6" name="Group 31"/>
            <p:cNvGrpSpPr>
              <a:grpSpLocks noChangeAspect="1"/>
            </p:cNvGrpSpPr>
            <p:nvPr/>
          </p:nvGrpSpPr>
          <p:grpSpPr>
            <a:xfrm>
              <a:off x="9622866" y="5223627"/>
              <a:ext cx="1957677" cy="1178904"/>
              <a:chOff x="3742936" y="4845974"/>
              <a:chExt cx="1611848" cy="970652"/>
            </a:xfrm>
            <a:solidFill>
              <a:srgbClr val="0072C6">
                <a:lumMod val="75000"/>
              </a:srgbClr>
            </a:solidFill>
          </p:grpSpPr>
          <p:sp>
            <p:nvSpPr>
              <p:cNvPr id="55" name="Freeform 186"/>
              <p:cNvSpPr>
                <a:spLocks noEditPoints="1"/>
              </p:cNvSpPr>
              <p:nvPr/>
            </p:nvSpPr>
            <p:spPr bwMode="black">
              <a:xfrm>
                <a:off x="4953857" y="5008123"/>
                <a:ext cx="400927" cy="808503"/>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68217A">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6" name="Freeform 88"/>
              <p:cNvSpPr>
                <a:spLocks noEditPoints="1"/>
              </p:cNvSpPr>
              <p:nvPr/>
            </p:nvSpPr>
            <p:spPr bwMode="black">
              <a:xfrm>
                <a:off x="3742936" y="4845974"/>
                <a:ext cx="1144646" cy="970652"/>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68217A">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7" name="Group 32"/>
            <p:cNvGrpSpPr/>
            <p:nvPr/>
          </p:nvGrpSpPr>
          <p:grpSpPr>
            <a:xfrm>
              <a:off x="9809853" y="5348588"/>
              <a:ext cx="1014780" cy="768770"/>
              <a:chOff x="-1748541" y="1986635"/>
              <a:chExt cx="1206735" cy="914192"/>
            </a:xfrm>
          </p:grpSpPr>
          <p:sp>
            <p:nvSpPr>
              <p:cNvPr id="38" name="Rectangle 35"/>
              <p:cNvSpPr>
                <a:spLocks noChangeArrowheads="1"/>
              </p:cNvSpPr>
              <p:nvPr/>
            </p:nvSpPr>
            <p:spPr bwMode="auto">
              <a:xfrm>
                <a:off x="-1318870" y="2263178"/>
                <a:ext cx="50281" cy="21483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9" name="Rectangle 36"/>
              <p:cNvSpPr>
                <a:spLocks noChangeArrowheads="1"/>
              </p:cNvSpPr>
              <p:nvPr/>
            </p:nvSpPr>
            <p:spPr bwMode="auto">
              <a:xfrm>
                <a:off x="-1538277" y="2564861"/>
                <a:ext cx="25368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0" name="Rectangle 37"/>
              <p:cNvSpPr>
                <a:spLocks noChangeArrowheads="1"/>
              </p:cNvSpPr>
              <p:nvPr/>
            </p:nvSpPr>
            <p:spPr bwMode="auto">
              <a:xfrm>
                <a:off x="-1602270" y="2564861"/>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1" name="Rectangle 38"/>
              <p:cNvSpPr>
                <a:spLocks noChangeArrowheads="1"/>
              </p:cNvSpPr>
              <p:nvPr/>
            </p:nvSpPr>
            <p:spPr bwMode="auto">
              <a:xfrm>
                <a:off x="-1538277" y="2647139"/>
                <a:ext cx="27425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2" name="Rectangle 39"/>
              <p:cNvSpPr>
                <a:spLocks noChangeArrowheads="1"/>
              </p:cNvSpPr>
              <p:nvPr/>
            </p:nvSpPr>
            <p:spPr bwMode="auto">
              <a:xfrm>
                <a:off x="-1602270" y="2647139"/>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3" name="Rectangle 40"/>
              <p:cNvSpPr>
                <a:spLocks noChangeArrowheads="1"/>
              </p:cNvSpPr>
              <p:nvPr/>
            </p:nvSpPr>
            <p:spPr bwMode="auto">
              <a:xfrm>
                <a:off x="-1538277" y="2724845"/>
                <a:ext cx="20340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4" name="Rectangle 41"/>
              <p:cNvSpPr>
                <a:spLocks noChangeArrowheads="1"/>
              </p:cNvSpPr>
              <p:nvPr/>
            </p:nvSpPr>
            <p:spPr bwMode="auto">
              <a:xfrm>
                <a:off x="-1602270" y="2724845"/>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5" name="Rectangle 42"/>
              <p:cNvSpPr>
                <a:spLocks noChangeArrowheads="1"/>
              </p:cNvSpPr>
              <p:nvPr/>
            </p:nvSpPr>
            <p:spPr bwMode="auto">
              <a:xfrm>
                <a:off x="-1389720" y="2423162"/>
                <a:ext cx="50281" cy="54852"/>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6" name="Rectangle 43"/>
              <p:cNvSpPr>
                <a:spLocks noChangeArrowheads="1"/>
              </p:cNvSpPr>
              <p:nvPr/>
            </p:nvSpPr>
            <p:spPr bwMode="auto">
              <a:xfrm>
                <a:off x="-1460570" y="2329457"/>
                <a:ext cx="50281" cy="148556"/>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7" name="Rectangle 44"/>
              <p:cNvSpPr>
                <a:spLocks noChangeArrowheads="1"/>
              </p:cNvSpPr>
              <p:nvPr/>
            </p:nvSpPr>
            <p:spPr bwMode="auto">
              <a:xfrm>
                <a:off x="-1533706" y="2290604"/>
                <a:ext cx="50281" cy="187409"/>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8" name="Rectangle 45"/>
              <p:cNvSpPr>
                <a:spLocks noChangeArrowheads="1"/>
              </p:cNvSpPr>
              <p:nvPr/>
            </p:nvSpPr>
            <p:spPr bwMode="auto">
              <a:xfrm>
                <a:off x="-1604556" y="2361454"/>
                <a:ext cx="50281" cy="116559"/>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49"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0"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1"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2"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3"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54"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sp>
          <p:nvSpPr>
            <p:cNvPr id="8" name="Freeform 40"/>
            <p:cNvSpPr>
              <a:spLocks/>
            </p:cNvSpPr>
            <p:nvPr/>
          </p:nvSpPr>
          <p:spPr bwMode="auto">
            <a:xfrm>
              <a:off x="10641093" y="4320582"/>
              <a:ext cx="618715" cy="1059637"/>
            </a:xfrm>
            <a:custGeom>
              <a:avLst/>
              <a:gdLst>
                <a:gd name="T0" fmla="*/ 301 w 301"/>
                <a:gd name="T1" fmla="*/ 496 h 515"/>
                <a:gd name="T2" fmla="*/ 281 w 301"/>
                <a:gd name="T3" fmla="*/ 515 h 515"/>
                <a:gd name="T4" fmla="*/ 20 w 301"/>
                <a:gd name="T5" fmla="*/ 515 h 515"/>
                <a:gd name="T6" fmla="*/ 0 w 301"/>
                <a:gd name="T7" fmla="*/ 496 h 515"/>
                <a:gd name="T8" fmla="*/ 0 w 301"/>
                <a:gd name="T9" fmla="*/ 20 h 515"/>
                <a:gd name="T10" fmla="*/ 20 w 301"/>
                <a:gd name="T11" fmla="*/ 0 h 515"/>
                <a:gd name="T12" fmla="*/ 281 w 301"/>
                <a:gd name="T13" fmla="*/ 0 h 515"/>
                <a:gd name="T14" fmla="*/ 301 w 301"/>
                <a:gd name="T15" fmla="*/ 20 h 515"/>
                <a:gd name="T16" fmla="*/ 301 w 301"/>
                <a:gd name="T17" fmla="*/ 49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515">
                  <a:moveTo>
                    <a:pt x="301" y="496"/>
                  </a:moveTo>
                  <a:cubicBezTo>
                    <a:pt x="301" y="506"/>
                    <a:pt x="292" y="515"/>
                    <a:pt x="281" y="515"/>
                  </a:cubicBezTo>
                  <a:cubicBezTo>
                    <a:pt x="20" y="515"/>
                    <a:pt x="20" y="515"/>
                    <a:pt x="20" y="515"/>
                  </a:cubicBezTo>
                  <a:cubicBezTo>
                    <a:pt x="9" y="515"/>
                    <a:pt x="0" y="506"/>
                    <a:pt x="0" y="496"/>
                  </a:cubicBezTo>
                  <a:cubicBezTo>
                    <a:pt x="0" y="20"/>
                    <a:pt x="0" y="20"/>
                    <a:pt x="0" y="20"/>
                  </a:cubicBezTo>
                  <a:cubicBezTo>
                    <a:pt x="0" y="9"/>
                    <a:pt x="9" y="0"/>
                    <a:pt x="20" y="0"/>
                  </a:cubicBezTo>
                  <a:cubicBezTo>
                    <a:pt x="281" y="0"/>
                    <a:pt x="281" y="0"/>
                    <a:pt x="281" y="0"/>
                  </a:cubicBezTo>
                  <a:cubicBezTo>
                    <a:pt x="292" y="0"/>
                    <a:pt x="301" y="9"/>
                    <a:pt x="301" y="20"/>
                  </a:cubicBezTo>
                  <a:lnTo>
                    <a:pt x="301" y="496"/>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sp>
          <p:nvSpPr>
            <p:cNvPr id="9" name="Rectangle 41"/>
            <p:cNvSpPr>
              <a:spLocks noChangeArrowheads="1"/>
            </p:cNvSpPr>
            <p:nvPr/>
          </p:nvSpPr>
          <p:spPr bwMode="auto">
            <a:xfrm>
              <a:off x="10701034" y="4380523"/>
              <a:ext cx="499848" cy="835112"/>
            </a:xfrm>
            <a:prstGeom prst="rect">
              <a:avLst/>
            </a:prstGeom>
            <a:solidFill>
              <a:srgbClr val="FFFFFF"/>
            </a:solidFill>
            <a:ln>
              <a:noFill/>
            </a:ln>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sp>
          <p:nvSpPr>
            <p:cNvPr id="10" name="Oval 48"/>
            <p:cNvSpPr>
              <a:spLocks noChangeArrowheads="1"/>
            </p:cNvSpPr>
            <p:nvPr/>
          </p:nvSpPr>
          <p:spPr bwMode="auto">
            <a:xfrm>
              <a:off x="10920480" y="5263385"/>
              <a:ext cx="59941" cy="56893"/>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grpSp>
          <p:nvGrpSpPr>
            <p:cNvPr id="11" name="Group 36"/>
            <p:cNvGrpSpPr/>
            <p:nvPr/>
          </p:nvGrpSpPr>
          <p:grpSpPr>
            <a:xfrm>
              <a:off x="10793141" y="4495622"/>
              <a:ext cx="323327" cy="323327"/>
              <a:chOff x="10588373" y="2765981"/>
              <a:chExt cx="370932" cy="370932"/>
            </a:xfrm>
          </p:grpSpPr>
          <p:sp>
            <p:nvSpPr>
              <p:cNvPr id="36" name="Freeform 46"/>
              <p:cNvSpPr>
                <a:spLocks/>
              </p:cNvSpPr>
              <p:nvPr/>
            </p:nvSpPr>
            <p:spPr bwMode="auto">
              <a:xfrm>
                <a:off x="10588373" y="2796732"/>
                <a:ext cx="338260" cy="340181"/>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7" name="Freeform 48"/>
              <p:cNvSpPr>
                <a:spLocks/>
              </p:cNvSpPr>
              <p:nvPr/>
            </p:nvSpPr>
            <p:spPr bwMode="auto">
              <a:xfrm>
                <a:off x="10790175" y="2765981"/>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12" name="Group 37"/>
            <p:cNvGrpSpPr/>
            <p:nvPr/>
          </p:nvGrpSpPr>
          <p:grpSpPr>
            <a:xfrm>
              <a:off x="10793141" y="4880935"/>
              <a:ext cx="323975" cy="207168"/>
              <a:chOff x="10083334" y="5733541"/>
              <a:chExt cx="282525" cy="180662"/>
            </a:xfrm>
          </p:grpSpPr>
          <p:sp>
            <p:nvSpPr>
              <p:cNvPr id="31"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2"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3"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4"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5"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sp>
          <p:nvSpPr>
            <p:cNvPr id="13" name="Rounded Rectangle 38"/>
            <p:cNvSpPr/>
            <p:nvPr/>
          </p:nvSpPr>
          <p:spPr bwMode="auto">
            <a:xfrm>
              <a:off x="9593834" y="3578458"/>
              <a:ext cx="994307" cy="1455563"/>
            </a:xfrm>
            <a:prstGeom prst="roundRect">
              <a:avLst>
                <a:gd name="adj" fmla="val 6754"/>
              </a:avLst>
            </a:prstGeom>
            <a:solidFill>
              <a:srgbClr val="442359"/>
            </a:solid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745" kern="0" dirty="0">
                <a:gradFill>
                  <a:gsLst>
                    <a:gs pos="0">
                      <a:srgbClr val="FFFFFF"/>
                    </a:gs>
                    <a:gs pos="100000">
                      <a:srgbClr val="FFFFFF"/>
                    </a:gs>
                  </a:gsLst>
                  <a:lin ang="5400000" scaled="0"/>
                </a:gradFill>
              </a:endParaRPr>
            </a:p>
          </p:txBody>
        </p:sp>
        <p:sp>
          <p:nvSpPr>
            <p:cNvPr id="14" name="Rectangle 28"/>
            <p:cNvSpPr>
              <a:spLocks noChangeArrowheads="1"/>
            </p:cNvSpPr>
            <p:nvPr/>
          </p:nvSpPr>
          <p:spPr bwMode="auto">
            <a:xfrm>
              <a:off x="9685172" y="3673103"/>
              <a:ext cx="808284" cy="1266275"/>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grpSp>
          <p:nvGrpSpPr>
            <p:cNvPr id="15" name="Group 40"/>
            <p:cNvGrpSpPr/>
            <p:nvPr/>
          </p:nvGrpSpPr>
          <p:grpSpPr>
            <a:xfrm>
              <a:off x="9773358" y="4602405"/>
              <a:ext cx="403787" cy="237362"/>
              <a:chOff x="10085257" y="5987235"/>
              <a:chExt cx="284445" cy="167208"/>
            </a:xfrm>
          </p:grpSpPr>
          <p:sp>
            <p:nvSpPr>
              <p:cNvPr id="25" name="Rectangle 36"/>
              <p:cNvSpPr>
                <a:spLocks noChangeArrowheads="1"/>
              </p:cNvSpPr>
              <p:nvPr/>
            </p:nvSpPr>
            <p:spPr bwMode="auto">
              <a:xfrm>
                <a:off x="10139070" y="5987235"/>
                <a:ext cx="21333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6" name="Rectangle 37"/>
              <p:cNvSpPr>
                <a:spLocks noChangeArrowheads="1"/>
              </p:cNvSpPr>
              <p:nvPr/>
            </p:nvSpPr>
            <p:spPr bwMode="auto">
              <a:xfrm>
                <a:off x="10085257" y="598723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7" name="Rectangle 38"/>
              <p:cNvSpPr>
                <a:spLocks noChangeArrowheads="1"/>
              </p:cNvSpPr>
              <p:nvPr/>
            </p:nvSpPr>
            <p:spPr bwMode="auto">
              <a:xfrm>
                <a:off x="10139070" y="6056425"/>
                <a:ext cx="23063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 name="Rectangle 39"/>
              <p:cNvSpPr>
                <a:spLocks noChangeArrowheads="1"/>
              </p:cNvSpPr>
              <p:nvPr/>
            </p:nvSpPr>
            <p:spPr bwMode="auto">
              <a:xfrm>
                <a:off x="10085257" y="605642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 name="Rectangle 40"/>
              <p:cNvSpPr>
                <a:spLocks noChangeArrowheads="1"/>
              </p:cNvSpPr>
              <p:nvPr/>
            </p:nvSpPr>
            <p:spPr bwMode="auto">
              <a:xfrm>
                <a:off x="10139070" y="6121770"/>
                <a:ext cx="17105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 name="Rectangle 41"/>
              <p:cNvSpPr>
                <a:spLocks noChangeArrowheads="1"/>
              </p:cNvSpPr>
              <p:nvPr/>
            </p:nvSpPr>
            <p:spPr bwMode="auto">
              <a:xfrm>
                <a:off x="10085257" y="6121770"/>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16" name="Group 41"/>
            <p:cNvGrpSpPr/>
            <p:nvPr/>
          </p:nvGrpSpPr>
          <p:grpSpPr>
            <a:xfrm>
              <a:off x="9783875" y="3775414"/>
              <a:ext cx="447325" cy="286045"/>
              <a:chOff x="10083334" y="5733541"/>
              <a:chExt cx="282525" cy="180662"/>
            </a:xfrm>
          </p:grpSpPr>
          <p:sp>
            <p:nvSpPr>
              <p:cNvPr id="20"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1"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2"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3"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4"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17" name="Group 42"/>
            <p:cNvGrpSpPr/>
            <p:nvPr/>
          </p:nvGrpSpPr>
          <p:grpSpPr>
            <a:xfrm>
              <a:off x="9815319" y="4156195"/>
              <a:ext cx="357382" cy="357382"/>
              <a:chOff x="10588373" y="2765981"/>
              <a:chExt cx="370932" cy="370932"/>
            </a:xfrm>
          </p:grpSpPr>
          <p:sp>
            <p:nvSpPr>
              <p:cNvPr id="18" name="Freeform 46"/>
              <p:cNvSpPr>
                <a:spLocks/>
              </p:cNvSpPr>
              <p:nvPr/>
            </p:nvSpPr>
            <p:spPr bwMode="auto">
              <a:xfrm>
                <a:off x="10588373" y="2796732"/>
                <a:ext cx="338260" cy="340181"/>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19" name="Freeform 48"/>
              <p:cNvSpPr>
                <a:spLocks/>
              </p:cNvSpPr>
              <p:nvPr/>
            </p:nvSpPr>
            <p:spPr bwMode="auto">
              <a:xfrm>
                <a:off x="10790175" y="2765981"/>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grpSp>
        <p:nvGrpSpPr>
          <p:cNvPr id="57" name="Group 37"/>
          <p:cNvGrpSpPr/>
          <p:nvPr/>
        </p:nvGrpSpPr>
        <p:grpSpPr>
          <a:xfrm>
            <a:off x="876506" y="2997175"/>
            <a:ext cx="1084429" cy="2090889"/>
            <a:chOff x="5893176" y="3792885"/>
            <a:chExt cx="585200" cy="1674708"/>
          </a:xfrm>
        </p:grpSpPr>
        <p:sp>
          <p:nvSpPr>
            <p:cNvPr id="58" name="Rectangle 630"/>
            <p:cNvSpPr>
              <a:spLocks noChangeArrowheads="1"/>
            </p:cNvSpPr>
            <p:nvPr/>
          </p:nvSpPr>
          <p:spPr bwMode="auto">
            <a:xfrm>
              <a:off x="6132059" y="4189759"/>
              <a:ext cx="101114" cy="298288"/>
            </a:xfrm>
            <a:prstGeom prst="rect">
              <a:avLst/>
            </a:prstGeom>
            <a:solidFill>
              <a:srgbClr val="FFFFFF"/>
            </a:solidFill>
            <a:ln w="9525">
              <a:solidFill>
                <a:srgbClr val="000000"/>
              </a:solidFill>
              <a:miter lim="800000"/>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59" name="Freeform 631"/>
            <p:cNvSpPr>
              <a:spLocks/>
            </p:cNvSpPr>
            <p:nvPr/>
          </p:nvSpPr>
          <p:spPr bwMode="auto">
            <a:xfrm>
              <a:off x="6048639"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0" name="Freeform 632"/>
            <p:cNvSpPr>
              <a:spLocks/>
            </p:cNvSpPr>
            <p:nvPr/>
          </p:nvSpPr>
          <p:spPr bwMode="auto">
            <a:xfrm>
              <a:off x="6188936"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1" name="Freeform 633"/>
            <p:cNvSpPr>
              <a:spLocks/>
            </p:cNvSpPr>
            <p:nvPr/>
          </p:nvSpPr>
          <p:spPr bwMode="auto">
            <a:xfrm>
              <a:off x="6092877" y="3929390"/>
              <a:ext cx="197173" cy="236355"/>
            </a:xfrm>
            <a:custGeom>
              <a:avLst/>
              <a:gdLst>
                <a:gd name="T0" fmla="*/ 59 w 66"/>
                <a:gd name="T1" fmla="*/ 45 h 79"/>
                <a:gd name="T2" fmla="*/ 23 w 66"/>
                <a:gd name="T3" fmla="*/ 74 h 79"/>
                <a:gd name="T4" fmla="*/ 6 w 66"/>
                <a:gd name="T5" fmla="*/ 30 h 79"/>
                <a:gd name="T6" fmla="*/ 46 w 66"/>
                <a:gd name="T7" fmla="*/ 5 h 79"/>
                <a:gd name="T8" fmla="*/ 59 w 66"/>
                <a:gd name="T9" fmla="*/ 45 h 79"/>
              </a:gdLst>
              <a:ahLst/>
              <a:cxnLst>
                <a:cxn ang="0">
                  <a:pos x="T0" y="T1"/>
                </a:cxn>
                <a:cxn ang="0">
                  <a:pos x="T2" y="T3"/>
                </a:cxn>
                <a:cxn ang="0">
                  <a:pos x="T4" y="T5"/>
                </a:cxn>
                <a:cxn ang="0">
                  <a:pos x="T6" y="T7"/>
                </a:cxn>
                <a:cxn ang="0">
                  <a:pos x="T8" y="T9"/>
                </a:cxn>
              </a:cxnLst>
              <a:rect l="0" t="0" r="r" b="b"/>
              <a:pathLst>
                <a:path w="66" h="79">
                  <a:moveTo>
                    <a:pt x="59" y="45"/>
                  </a:moveTo>
                  <a:cubicBezTo>
                    <a:pt x="53" y="64"/>
                    <a:pt x="39" y="79"/>
                    <a:pt x="23" y="74"/>
                  </a:cubicBezTo>
                  <a:cubicBezTo>
                    <a:pt x="8" y="69"/>
                    <a:pt x="0" y="49"/>
                    <a:pt x="6" y="30"/>
                  </a:cubicBezTo>
                  <a:cubicBezTo>
                    <a:pt x="13" y="11"/>
                    <a:pt x="30" y="0"/>
                    <a:pt x="46" y="5"/>
                  </a:cubicBezTo>
                  <a:cubicBezTo>
                    <a:pt x="62" y="10"/>
                    <a:pt x="66" y="26"/>
                    <a:pt x="59" y="45"/>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2" name="Freeform 634"/>
            <p:cNvSpPr>
              <a:spLocks/>
            </p:cNvSpPr>
            <p:nvPr/>
          </p:nvSpPr>
          <p:spPr bwMode="auto">
            <a:xfrm>
              <a:off x="6066334" y="3902847"/>
              <a:ext cx="194645" cy="221188"/>
            </a:xfrm>
            <a:custGeom>
              <a:avLst/>
              <a:gdLst>
                <a:gd name="T0" fmla="*/ 56 w 65"/>
                <a:gd name="T1" fmla="*/ 24 h 74"/>
                <a:gd name="T2" fmla="*/ 50 w 65"/>
                <a:gd name="T3" fmla="*/ 67 h 74"/>
                <a:gd name="T4" fmla="*/ 10 w 65"/>
                <a:gd name="T5" fmla="*/ 51 h 74"/>
                <a:gd name="T6" fmla="*/ 15 w 65"/>
                <a:gd name="T7" fmla="*/ 8 h 74"/>
                <a:gd name="T8" fmla="*/ 56 w 65"/>
                <a:gd name="T9" fmla="*/ 24 h 74"/>
              </a:gdLst>
              <a:ahLst/>
              <a:cxnLst>
                <a:cxn ang="0">
                  <a:pos x="T0" y="T1"/>
                </a:cxn>
                <a:cxn ang="0">
                  <a:pos x="T2" y="T3"/>
                </a:cxn>
                <a:cxn ang="0">
                  <a:pos x="T4" y="T5"/>
                </a:cxn>
                <a:cxn ang="0">
                  <a:pos x="T6" y="T7"/>
                </a:cxn>
                <a:cxn ang="0">
                  <a:pos x="T8" y="T9"/>
                </a:cxn>
              </a:cxnLst>
              <a:rect l="0" t="0" r="r" b="b"/>
              <a:pathLst>
                <a:path w="65" h="74">
                  <a:moveTo>
                    <a:pt x="56" y="24"/>
                  </a:moveTo>
                  <a:cubicBezTo>
                    <a:pt x="65" y="40"/>
                    <a:pt x="63" y="59"/>
                    <a:pt x="50" y="67"/>
                  </a:cubicBezTo>
                  <a:cubicBezTo>
                    <a:pt x="37" y="74"/>
                    <a:pt x="19" y="67"/>
                    <a:pt x="10" y="51"/>
                  </a:cubicBezTo>
                  <a:cubicBezTo>
                    <a:pt x="0" y="34"/>
                    <a:pt x="3" y="15"/>
                    <a:pt x="15" y="8"/>
                  </a:cubicBezTo>
                  <a:cubicBezTo>
                    <a:pt x="28" y="0"/>
                    <a:pt x="46" y="7"/>
                    <a:pt x="56" y="24"/>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3" name="Freeform 635"/>
            <p:cNvSpPr>
              <a:spLocks/>
            </p:cNvSpPr>
            <p:nvPr/>
          </p:nvSpPr>
          <p:spPr bwMode="auto">
            <a:xfrm>
              <a:off x="6132059" y="4108868"/>
              <a:ext cx="101114" cy="104906"/>
            </a:xfrm>
            <a:custGeom>
              <a:avLst/>
              <a:gdLst>
                <a:gd name="T0" fmla="*/ 80 w 80"/>
                <a:gd name="T1" fmla="*/ 64 h 83"/>
                <a:gd name="T2" fmla="*/ 40 w 80"/>
                <a:gd name="T3" fmla="*/ 83 h 83"/>
                <a:gd name="T4" fmla="*/ 0 w 80"/>
                <a:gd name="T5" fmla="*/ 64 h 83"/>
                <a:gd name="T6" fmla="*/ 0 w 80"/>
                <a:gd name="T7" fmla="*/ 0 h 83"/>
                <a:gd name="T8" fmla="*/ 80 w 80"/>
                <a:gd name="T9" fmla="*/ 0 h 83"/>
                <a:gd name="T10" fmla="*/ 80 w 80"/>
                <a:gd name="T11" fmla="*/ 64 h 83"/>
              </a:gdLst>
              <a:ahLst/>
              <a:cxnLst>
                <a:cxn ang="0">
                  <a:pos x="T0" y="T1"/>
                </a:cxn>
                <a:cxn ang="0">
                  <a:pos x="T2" y="T3"/>
                </a:cxn>
                <a:cxn ang="0">
                  <a:pos x="T4" y="T5"/>
                </a:cxn>
                <a:cxn ang="0">
                  <a:pos x="T6" y="T7"/>
                </a:cxn>
                <a:cxn ang="0">
                  <a:pos x="T8" y="T9"/>
                </a:cxn>
                <a:cxn ang="0">
                  <a:pos x="T10" y="T11"/>
                </a:cxn>
              </a:cxnLst>
              <a:rect l="0" t="0" r="r" b="b"/>
              <a:pathLst>
                <a:path w="80" h="83">
                  <a:moveTo>
                    <a:pt x="80" y="64"/>
                  </a:moveTo>
                  <a:lnTo>
                    <a:pt x="40" y="83"/>
                  </a:lnTo>
                  <a:lnTo>
                    <a:pt x="0" y="64"/>
                  </a:lnTo>
                  <a:lnTo>
                    <a:pt x="0" y="0"/>
                  </a:lnTo>
                  <a:lnTo>
                    <a:pt x="80" y="0"/>
                  </a:lnTo>
                  <a:lnTo>
                    <a:pt x="80" y="64"/>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4" name="Freeform 636"/>
            <p:cNvSpPr>
              <a:spLocks/>
            </p:cNvSpPr>
            <p:nvPr/>
          </p:nvSpPr>
          <p:spPr bwMode="auto">
            <a:xfrm>
              <a:off x="6153546" y="4213774"/>
              <a:ext cx="56877" cy="399402"/>
            </a:xfrm>
            <a:custGeom>
              <a:avLst/>
              <a:gdLst>
                <a:gd name="T0" fmla="*/ 35 w 45"/>
                <a:gd name="T1" fmla="*/ 23 h 316"/>
                <a:gd name="T2" fmla="*/ 45 w 45"/>
                <a:gd name="T3" fmla="*/ 19 h 316"/>
                <a:gd name="T4" fmla="*/ 23 w 45"/>
                <a:gd name="T5" fmla="*/ 0 h 316"/>
                <a:gd name="T6" fmla="*/ 0 w 45"/>
                <a:gd name="T7" fmla="*/ 19 h 316"/>
                <a:gd name="T8" fmla="*/ 11 w 45"/>
                <a:gd name="T9" fmla="*/ 23 h 316"/>
                <a:gd name="T10" fmla="*/ 9 w 45"/>
                <a:gd name="T11" fmla="*/ 290 h 316"/>
                <a:gd name="T12" fmla="*/ 23 w 45"/>
                <a:gd name="T13" fmla="*/ 316 h 316"/>
                <a:gd name="T14" fmla="*/ 35 w 45"/>
                <a:gd name="T15" fmla="*/ 290 h 316"/>
                <a:gd name="T16" fmla="*/ 35 w 45"/>
                <a:gd name="T17" fmla="*/ 2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16">
                  <a:moveTo>
                    <a:pt x="35" y="23"/>
                  </a:moveTo>
                  <a:lnTo>
                    <a:pt x="45" y="19"/>
                  </a:lnTo>
                  <a:lnTo>
                    <a:pt x="23" y="0"/>
                  </a:lnTo>
                  <a:lnTo>
                    <a:pt x="0" y="19"/>
                  </a:lnTo>
                  <a:lnTo>
                    <a:pt x="11" y="23"/>
                  </a:lnTo>
                  <a:lnTo>
                    <a:pt x="9" y="290"/>
                  </a:lnTo>
                  <a:lnTo>
                    <a:pt x="23" y="316"/>
                  </a:lnTo>
                  <a:lnTo>
                    <a:pt x="35" y="290"/>
                  </a:lnTo>
                  <a:lnTo>
                    <a:pt x="35" y="23"/>
                  </a:lnTo>
                  <a:close/>
                </a:path>
              </a:pathLst>
            </a:custGeom>
            <a:solidFill>
              <a:srgbClr val="68217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5" name="Freeform 637"/>
            <p:cNvSpPr>
              <a:spLocks/>
            </p:cNvSpPr>
            <p:nvPr/>
          </p:nvSpPr>
          <p:spPr bwMode="auto">
            <a:xfrm>
              <a:off x="5893176" y="4218830"/>
              <a:ext cx="214868" cy="558658"/>
            </a:xfrm>
            <a:custGeom>
              <a:avLst/>
              <a:gdLst>
                <a:gd name="T0" fmla="*/ 72 w 72"/>
                <a:gd name="T1" fmla="*/ 8 h 187"/>
                <a:gd name="T2" fmla="*/ 43 w 72"/>
                <a:gd name="T3" fmla="*/ 0 h 187"/>
                <a:gd name="T4" fmla="*/ 0 w 72"/>
                <a:gd name="T5" fmla="*/ 187 h 187"/>
                <a:gd name="T6" fmla="*/ 29 w 72"/>
                <a:gd name="T7" fmla="*/ 187 h 187"/>
                <a:gd name="T8" fmla="*/ 72 w 72"/>
                <a:gd name="T9" fmla="*/ 8 h 187"/>
              </a:gdLst>
              <a:ahLst/>
              <a:cxnLst>
                <a:cxn ang="0">
                  <a:pos x="T0" y="T1"/>
                </a:cxn>
                <a:cxn ang="0">
                  <a:pos x="T2" y="T3"/>
                </a:cxn>
                <a:cxn ang="0">
                  <a:pos x="T4" y="T5"/>
                </a:cxn>
                <a:cxn ang="0">
                  <a:pos x="T6" y="T7"/>
                </a:cxn>
                <a:cxn ang="0">
                  <a:pos x="T8" y="T9"/>
                </a:cxn>
              </a:cxnLst>
              <a:rect l="0" t="0" r="r" b="b"/>
              <a:pathLst>
                <a:path w="72" h="187">
                  <a:moveTo>
                    <a:pt x="72" y="8"/>
                  </a:moveTo>
                  <a:cubicBezTo>
                    <a:pt x="62" y="5"/>
                    <a:pt x="53" y="3"/>
                    <a:pt x="43" y="0"/>
                  </a:cubicBezTo>
                  <a:cubicBezTo>
                    <a:pt x="15" y="60"/>
                    <a:pt x="6" y="121"/>
                    <a:pt x="0" y="187"/>
                  </a:cubicBezTo>
                  <a:cubicBezTo>
                    <a:pt x="29" y="187"/>
                    <a:pt x="29" y="187"/>
                    <a:pt x="29" y="187"/>
                  </a:cubicBezTo>
                  <a:cubicBezTo>
                    <a:pt x="36" y="123"/>
                    <a:pt x="45" y="66"/>
                    <a:pt x="72"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6" name="Freeform 638"/>
            <p:cNvSpPr>
              <a:spLocks/>
            </p:cNvSpPr>
            <p:nvPr/>
          </p:nvSpPr>
          <p:spPr bwMode="auto">
            <a:xfrm>
              <a:off x="6260980" y="4218830"/>
              <a:ext cx="214868" cy="558658"/>
            </a:xfrm>
            <a:custGeom>
              <a:avLst/>
              <a:gdLst>
                <a:gd name="T0" fmla="*/ 0 w 72"/>
                <a:gd name="T1" fmla="*/ 8 h 187"/>
                <a:gd name="T2" fmla="*/ 28 w 72"/>
                <a:gd name="T3" fmla="*/ 0 h 187"/>
                <a:gd name="T4" fmla="*/ 72 w 72"/>
                <a:gd name="T5" fmla="*/ 187 h 187"/>
                <a:gd name="T6" fmla="*/ 43 w 72"/>
                <a:gd name="T7" fmla="*/ 187 h 187"/>
                <a:gd name="T8" fmla="*/ 0 w 72"/>
                <a:gd name="T9" fmla="*/ 8 h 187"/>
              </a:gdLst>
              <a:ahLst/>
              <a:cxnLst>
                <a:cxn ang="0">
                  <a:pos x="T0" y="T1"/>
                </a:cxn>
                <a:cxn ang="0">
                  <a:pos x="T2" y="T3"/>
                </a:cxn>
                <a:cxn ang="0">
                  <a:pos x="T4" y="T5"/>
                </a:cxn>
                <a:cxn ang="0">
                  <a:pos x="T6" y="T7"/>
                </a:cxn>
                <a:cxn ang="0">
                  <a:pos x="T8" y="T9"/>
                </a:cxn>
              </a:cxnLst>
              <a:rect l="0" t="0" r="r" b="b"/>
              <a:pathLst>
                <a:path w="72" h="187">
                  <a:moveTo>
                    <a:pt x="0" y="8"/>
                  </a:moveTo>
                  <a:cubicBezTo>
                    <a:pt x="9" y="5"/>
                    <a:pt x="19" y="3"/>
                    <a:pt x="28" y="0"/>
                  </a:cubicBezTo>
                  <a:cubicBezTo>
                    <a:pt x="56" y="60"/>
                    <a:pt x="66" y="121"/>
                    <a:pt x="72" y="187"/>
                  </a:cubicBezTo>
                  <a:cubicBezTo>
                    <a:pt x="43" y="187"/>
                    <a:pt x="43" y="187"/>
                    <a:pt x="43" y="187"/>
                  </a:cubicBezTo>
                  <a:cubicBezTo>
                    <a:pt x="36" y="123"/>
                    <a:pt x="27" y="66"/>
                    <a:pt x="0"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7" name="Freeform 639"/>
            <p:cNvSpPr>
              <a:spLocks/>
            </p:cNvSpPr>
            <p:nvPr/>
          </p:nvSpPr>
          <p:spPr bwMode="auto">
            <a:xfrm>
              <a:off x="6048639" y="4828045"/>
              <a:ext cx="131449" cy="585200"/>
            </a:xfrm>
            <a:custGeom>
              <a:avLst/>
              <a:gdLst>
                <a:gd name="T0" fmla="*/ 85 w 104"/>
                <a:gd name="T1" fmla="*/ 463 h 463"/>
                <a:gd name="T2" fmla="*/ 14 w 104"/>
                <a:gd name="T3" fmla="*/ 463 h 463"/>
                <a:gd name="T4" fmla="*/ 0 w 104"/>
                <a:gd name="T5" fmla="*/ 0 h 463"/>
                <a:gd name="T6" fmla="*/ 104 w 104"/>
                <a:gd name="T7" fmla="*/ 0 h 463"/>
                <a:gd name="T8" fmla="*/ 85 w 104"/>
                <a:gd name="T9" fmla="*/ 463 h 463"/>
              </a:gdLst>
              <a:ahLst/>
              <a:cxnLst>
                <a:cxn ang="0">
                  <a:pos x="T0" y="T1"/>
                </a:cxn>
                <a:cxn ang="0">
                  <a:pos x="T2" y="T3"/>
                </a:cxn>
                <a:cxn ang="0">
                  <a:pos x="T4" y="T5"/>
                </a:cxn>
                <a:cxn ang="0">
                  <a:pos x="T6" y="T7"/>
                </a:cxn>
                <a:cxn ang="0">
                  <a:pos x="T8" y="T9"/>
                </a:cxn>
              </a:cxnLst>
              <a:rect l="0" t="0" r="r" b="b"/>
              <a:pathLst>
                <a:path w="104" h="463">
                  <a:moveTo>
                    <a:pt x="85" y="463"/>
                  </a:moveTo>
                  <a:lnTo>
                    <a:pt x="14" y="463"/>
                  </a:lnTo>
                  <a:lnTo>
                    <a:pt x="0" y="0"/>
                  </a:lnTo>
                  <a:lnTo>
                    <a:pt x="104" y="0"/>
                  </a:lnTo>
                  <a:lnTo>
                    <a:pt x="85"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8" name="Freeform 640"/>
            <p:cNvSpPr>
              <a:spLocks/>
            </p:cNvSpPr>
            <p:nvPr/>
          </p:nvSpPr>
          <p:spPr bwMode="auto">
            <a:xfrm>
              <a:off x="6182616" y="4828045"/>
              <a:ext cx="131449" cy="585200"/>
            </a:xfrm>
            <a:custGeom>
              <a:avLst/>
              <a:gdLst>
                <a:gd name="T0" fmla="*/ 90 w 104"/>
                <a:gd name="T1" fmla="*/ 463 h 463"/>
                <a:gd name="T2" fmla="*/ 19 w 104"/>
                <a:gd name="T3" fmla="*/ 463 h 463"/>
                <a:gd name="T4" fmla="*/ 0 w 104"/>
                <a:gd name="T5" fmla="*/ 0 h 463"/>
                <a:gd name="T6" fmla="*/ 104 w 104"/>
                <a:gd name="T7" fmla="*/ 0 h 463"/>
                <a:gd name="T8" fmla="*/ 90 w 104"/>
                <a:gd name="T9" fmla="*/ 463 h 463"/>
              </a:gdLst>
              <a:ahLst/>
              <a:cxnLst>
                <a:cxn ang="0">
                  <a:pos x="T0" y="T1"/>
                </a:cxn>
                <a:cxn ang="0">
                  <a:pos x="T2" y="T3"/>
                </a:cxn>
                <a:cxn ang="0">
                  <a:pos x="T4" y="T5"/>
                </a:cxn>
                <a:cxn ang="0">
                  <a:pos x="T6" y="T7"/>
                </a:cxn>
                <a:cxn ang="0">
                  <a:pos x="T8" y="T9"/>
                </a:cxn>
              </a:cxnLst>
              <a:rect l="0" t="0" r="r" b="b"/>
              <a:pathLst>
                <a:path w="104" h="463">
                  <a:moveTo>
                    <a:pt x="90" y="463"/>
                  </a:moveTo>
                  <a:lnTo>
                    <a:pt x="19" y="463"/>
                  </a:lnTo>
                  <a:lnTo>
                    <a:pt x="0" y="0"/>
                  </a:lnTo>
                  <a:lnTo>
                    <a:pt x="104" y="0"/>
                  </a:lnTo>
                  <a:lnTo>
                    <a:pt x="90"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69" name="Freeform 641"/>
            <p:cNvSpPr>
              <a:spLocks/>
            </p:cNvSpPr>
            <p:nvPr/>
          </p:nvSpPr>
          <p:spPr bwMode="auto">
            <a:xfrm>
              <a:off x="5905815" y="4777487"/>
              <a:ext cx="61933" cy="72044"/>
            </a:xfrm>
            <a:custGeom>
              <a:avLst/>
              <a:gdLst>
                <a:gd name="T0" fmla="*/ 0 w 21"/>
                <a:gd name="T1" fmla="*/ 0 h 24"/>
                <a:gd name="T2" fmla="*/ 0 w 21"/>
                <a:gd name="T3" fmla="*/ 13 h 24"/>
                <a:gd name="T4" fmla="*/ 10 w 21"/>
                <a:gd name="T5" fmla="*/ 24 h 24"/>
                <a:gd name="T6" fmla="*/ 21 w 21"/>
                <a:gd name="T7" fmla="*/ 13 h 24"/>
                <a:gd name="T8" fmla="*/ 21 w 21"/>
                <a:gd name="T9" fmla="*/ 0 h 24"/>
                <a:gd name="T10" fmla="*/ 0 w 21"/>
                <a:gd name="T11" fmla="*/ 0 h 24"/>
              </a:gdLst>
              <a:ahLst/>
              <a:cxnLst>
                <a:cxn ang="0">
                  <a:pos x="T0" y="T1"/>
                </a:cxn>
                <a:cxn ang="0">
                  <a:pos x="T2" y="T3"/>
                </a:cxn>
                <a:cxn ang="0">
                  <a:pos x="T4" y="T5"/>
                </a:cxn>
                <a:cxn ang="0">
                  <a:pos x="T6" y="T7"/>
                </a:cxn>
                <a:cxn ang="0">
                  <a:pos x="T8" y="T9"/>
                </a:cxn>
                <a:cxn ang="0">
                  <a:pos x="T10" y="T11"/>
                </a:cxn>
              </a:cxnLst>
              <a:rect l="0" t="0" r="r" b="b"/>
              <a:pathLst>
                <a:path w="21" h="24">
                  <a:moveTo>
                    <a:pt x="0" y="0"/>
                  </a:moveTo>
                  <a:cubicBezTo>
                    <a:pt x="0" y="13"/>
                    <a:pt x="0" y="13"/>
                    <a:pt x="0" y="13"/>
                  </a:cubicBezTo>
                  <a:cubicBezTo>
                    <a:pt x="0" y="19"/>
                    <a:pt x="4" y="24"/>
                    <a:pt x="10" y="24"/>
                  </a:cubicBezTo>
                  <a:cubicBezTo>
                    <a:pt x="16" y="24"/>
                    <a:pt x="21" y="19"/>
                    <a:pt x="21" y="13"/>
                  </a:cubicBezTo>
                  <a:cubicBezTo>
                    <a:pt x="21" y="0"/>
                    <a:pt x="21" y="0"/>
                    <a:pt x="21"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0" name="Freeform 642"/>
            <p:cNvSpPr>
              <a:spLocks/>
            </p:cNvSpPr>
            <p:nvPr/>
          </p:nvSpPr>
          <p:spPr bwMode="auto">
            <a:xfrm>
              <a:off x="6397484" y="4777487"/>
              <a:ext cx="65724" cy="72044"/>
            </a:xfrm>
            <a:custGeom>
              <a:avLst/>
              <a:gdLst>
                <a:gd name="T0" fmla="*/ 0 w 22"/>
                <a:gd name="T1" fmla="*/ 0 h 24"/>
                <a:gd name="T2" fmla="*/ 0 w 22"/>
                <a:gd name="T3" fmla="*/ 13 h 24"/>
                <a:gd name="T4" fmla="*/ 11 w 22"/>
                <a:gd name="T5" fmla="*/ 24 h 24"/>
                <a:gd name="T6" fmla="*/ 22 w 22"/>
                <a:gd name="T7" fmla="*/ 13 h 24"/>
                <a:gd name="T8" fmla="*/ 22 w 22"/>
                <a:gd name="T9" fmla="*/ 0 h 24"/>
                <a:gd name="T10" fmla="*/ 0 w 22"/>
                <a:gd name="T11" fmla="*/ 0 h 24"/>
              </a:gdLst>
              <a:ahLst/>
              <a:cxnLst>
                <a:cxn ang="0">
                  <a:pos x="T0" y="T1"/>
                </a:cxn>
                <a:cxn ang="0">
                  <a:pos x="T2" y="T3"/>
                </a:cxn>
                <a:cxn ang="0">
                  <a:pos x="T4" y="T5"/>
                </a:cxn>
                <a:cxn ang="0">
                  <a:pos x="T6" y="T7"/>
                </a:cxn>
                <a:cxn ang="0">
                  <a:pos x="T8" y="T9"/>
                </a:cxn>
                <a:cxn ang="0">
                  <a:pos x="T10" y="T11"/>
                </a:cxn>
              </a:cxnLst>
              <a:rect l="0" t="0" r="r" b="b"/>
              <a:pathLst>
                <a:path w="22" h="24">
                  <a:moveTo>
                    <a:pt x="0" y="0"/>
                  </a:moveTo>
                  <a:cubicBezTo>
                    <a:pt x="0" y="13"/>
                    <a:pt x="0" y="13"/>
                    <a:pt x="0" y="13"/>
                  </a:cubicBezTo>
                  <a:cubicBezTo>
                    <a:pt x="0" y="19"/>
                    <a:pt x="5" y="24"/>
                    <a:pt x="11" y="24"/>
                  </a:cubicBezTo>
                  <a:cubicBezTo>
                    <a:pt x="17" y="24"/>
                    <a:pt x="22" y="19"/>
                    <a:pt x="22" y="13"/>
                  </a:cubicBezTo>
                  <a:cubicBezTo>
                    <a:pt x="22" y="0"/>
                    <a:pt x="22" y="0"/>
                    <a:pt x="22"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1" name="Freeform 643"/>
            <p:cNvSpPr>
              <a:spLocks/>
            </p:cNvSpPr>
            <p:nvPr/>
          </p:nvSpPr>
          <p:spPr bwMode="auto">
            <a:xfrm>
              <a:off x="6022097" y="4189759"/>
              <a:ext cx="322302" cy="638285"/>
            </a:xfrm>
            <a:custGeom>
              <a:avLst/>
              <a:gdLst>
                <a:gd name="T0" fmla="*/ 167 w 255"/>
                <a:gd name="T1" fmla="*/ 0 h 505"/>
                <a:gd name="T2" fmla="*/ 127 w 255"/>
                <a:gd name="T3" fmla="*/ 314 h 505"/>
                <a:gd name="T4" fmla="*/ 87 w 255"/>
                <a:gd name="T5" fmla="*/ 0 h 505"/>
                <a:gd name="T6" fmla="*/ 0 w 255"/>
                <a:gd name="T7" fmla="*/ 23 h 505"/>
                <a:gd name="T8" fmla="*/ 4 w 255"/>
                <a:gd name="T9" fmla="*/ 505 h 505"/>
                <a:gd name="T10" fmla="*/ 250 w 255"/>
                <a:gd name="T11" fmla="*/ 505 h 505"/>
                <a:gd name="T12" fmla="*/ 255 w 255"/>
                <a:gd name="T13" fmla="*/ 23 h 505"/>
                <a:gd name="T14" fmla="*/ 167 w 255"/>
                <a:gd name="T15" fmla="*/ 0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05">
                  <a:moveTo>
                    <a:pt x="167" y="0"/>
                  </a:moveTo>
                  <a:lnTo>
                    <a:pt x="127" y="314"/>
                  </a:lnTo>
                  <a:lnTo>
                    <a:pt x="87" y="0"/>
                  </a:lnTo>
                  <a:lnTo>
                    <a:pt x="0" y="23"/>
                  </a:lnTo>
                  <a:lnTo>
                    <a:pt x="4" y="505"/>
                  </a:lnTo>
                  <a:lnTo>
                    <a:pt x="250" y="505"/>
                  </a:lnTo>
                  <a:lnTo>
                    <a:pt x="255" y="23"/>
                  </a:lnTo>
                  <a:lnTo>
                    <a:pt x="167" y="0"/>
                  </a:ln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2" name="Freeform 644"/>
            <p:cNvSpPr>
              <a:spLocks/>
            </p:cNvSpPr>
            <p:nvPr/>
          </p:nvSpPr>
          <p:spPr bwMode="auto">
            <a:xfrm>
              <a:off x="6263508"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3" name="Freeform 645"/>
            <p:cNvSpPr>
              <a:spLocks/>
            </p:cNvSpPr>
            <p:nvPr/>
          </p:nvSpPr>
          <p:spPr bwMode="auto">
            <a:xfrm>
              <a:off x="6263508"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4" name="Freeform 646"/>
            <p:cNvSpPr>
              <a:spLocks/>
            </p:cNvSpPr>
            <p:nvPr/>
          </p:nvSpPr>
          <p:spPr bwMode="auto">
            <a:xfrm>
              <a:off x="6260980" y="39951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5" name="Freeform 647"/>
            <p:cNvSpPr>
              <a:spLocks/>
            </p:cNvSpPr>
            <p:nvPr/>
          </p:nvSpPr>
          <p:spPr bwMode="auto">
            <a:xfrm>
              <a:off x="6260980"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6" name="Freeform 648"/>
            <p:cNvSpPr>
              <a:spLocks/>
            </p:cNvSpPr>
            <p:nvPr/>
          </p:nvSpPr>
          <p:spPr bwMode="auto">
            <a:xfrm>
              <a:off x="6102988"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7" name="Freeform 649"/>
            <p:cNvSpPr>
              <a:spLocks/>
            </p:cNvSpPr>
            <p:nvPr/>
          </p:nvSpPr>
          <p:spPr bwMode="auto">
            <a:xfrm>
              <a:off x="6266035" y="4010281"/>
              <a:ext cx="0" cy="252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8" name="Freeform 650"/>
            <p:cNvSpPr>
              <a:spLocks/>
            </p:cNvSpPr>
            <p:nvPr/>
          </p:nvSpPr>
          <p:spPr bwMode="auto">
            <a:xfrm>
              <a:off x="6266035" y="4012809"/>
              <a:ext cx="0" cy="379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79" name="Freeform 651"/>
            <p:cNvSpPr>
              <a:spLocks/>
            </p:cNvSpPr>
            <p:nvPr/>
          </p:nvSpPr>
          <p:spPr bwMode="auto">
            <a:xfrm>
              <a:off x="6257188" y="39925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0" name="Freeform 652"/>
            <p:cNvSpPr>
              <a:spLocks/>
            </p:cNvSpPr>
            <p:nvPr/>
          </p:nvSpPr>
          <p:spPr bwMode="auto">
            <a:xfrm>
              <a:off x="6096669" y="40128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1" name="Freeform 653"/>
            <p:cNvSpPr>
              <a:spLocks/>
            </p:cNvSpPr>
            <p:nvPr/>
          </p:nvSpPr>
          <p:spPr bwMode="auto">
            <a:xfrm>
              <a:off x="6099197"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2" name="Freeform 654"/>
            <p:cNvSpPr>
              <a:spLocks/>
            </p:cNvSpPr>
            <p:nvPr/>
          </p:nvSpPr>
          <p:spPr bwMode="auto">
            <a:xfrm>
              <a:off x="6099197" y="40014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3" name="Freeform 655"/>
            <p:cNvSpPr>
              <a:spLocks/>
            </p:cNvSpPr>
            <p:nvPr/>
          </p:nvSpPr>
          <p:spPr bwMode="auto">
            <a:xfrm>
              <a:off x="6096669"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4" name="Freeform 656"/>
            <p:cNvSpPr>
              <a:spLocks/>
            </p:cNvSpPr>
            <p:nvPr/>
          </p:nvSpPr>
          <p:spPr bwMode="auto">
            <a:xfrm>
              <a:off x="6081501" y="3986267"/>
              <a:ext cx="199701" cy="179478"/>
            </a:xfrm>
            <a:custGeom>
              <a:avLst/>
              <a:gdLst>
                <a:gd name="T0" fmla="*/ 64 w 67"/>
                <a:gd name="T1" fmla="*/ 15 h 60"/>
                <a:gd name="T2" fmla="*/ 62 w 67"/>
                <a:gd name="T3" fmla="*/ 14 h 60"/>
                <a:gd name="T4" fmla="*/ 62 w 67"/>
                <a:gd name="T5" fmla="*/ 10 h 60"/>
                <a:gd name="T6" fmla="*/ 62 w 67"/>
                <a:gd name="T7" fmla="*/ 9 h 60"/>
                <a:gd name="T8" fmla="*/ 62 w 67"/>
                <a:gd name="T9" fmla="*/ 9 h 60"/>
                <a:gd name="T10" fmla="*/ 62 w 67"/>
                <a:gd name="T11" fmla="*/ 8 h 60"/>
                <a:gd name="T12" fmla="*/ 61 w 67"/>
                <a:gd name="T13" fmla="*/ 7 h 60"/>
                <a:gd name="T14" fmla="*/ 61 w 67"/>
                <a:gd name="T15" fmla="*/ 7 h 60"/>
                <a:gd name="T16" fmla="*/ 61 w 67"/>
                <a:gd name="T17" fmla="*/ 6 h 60"/>
                <a:gd name="T18" fmla="*/ 61 w 67"/>
                <a:gd name="T19" fmla="*/ 6 h 60"/>
                <a:gd name="T20" fmla="*/ 60 w 67"/>
                <a:gd name="T21" fmla="*/ 4 h 60"/>
                <a:gd name="T22" fmla="*/ 60 w 67"/>
                <a:gd name="T23" fmla="*/ 4 h 60"/>
                <a:gd name="T24" fmla="*/ 60 w 67"/>
                <a:gd name="T25" fmla="*/ 3 h 60"/>
                <a:gd name="T26" fmla="*/ 60 w 67"/>
                <a:gd name="T27" fmla="*/ 3 h 60"/>
                <a:gd name="T28" fmla="*/ 59 w 67"/>
                <a:gd name="T29" fmla="*/ 2 h 60"/>
                <a:gd name="T30" fmla="*/ 59 w 67"/>
                <a:gd name="T31" fmla="*/ 2 h 60"/>
                <a:gd name="T32" fmla="*/ 54 w 67"/>
                <a:gd name="T33" fmla="*/ 3 h 60"/>
                <a:gd name="T34" fmla="*/ 45 w 67"/>
                <a:gd name="T35" fmla="*/ 1 h 60"/>
                <a:gd name="T36" fmla="*/ 27 w 67"/>
                <a:gd name="T37" fmla="*/ 3 h 60"/>
                <a:gd name="T38" fmla="*/ 9 w 67"/>
                <a:gd name="T39" fmla="*/ 0 h 60"/>
                <a:gd name="T40" fmla="*/ 7 w 67"/>
                <a:gd name="T41" fmla="*/ 4 h 60"/>
                <a:gd name="T42" fmla="*/ 7 w 67"/>
                <a:gd name="T43" fmla="*/ 4 h 60"/>
                <a:gd name="T44" fmla="*/ 6 w 67"/>
                <a:gd name="T45" fmla="*/ 5 h 60"/>
                <a:gd name="T46" fmla="*/ 6 w 67"/>
                <a:gd name="T47" fmla="*/ 5 h 60"/>
                <a:gd name="T48" fmla="*/ 6 w 67"/>
                <a:gd name="T49" fmla="*/ 6 h 60"/>
                <a:gd name="T50" fmla="*/ 6 w 67"/>
                <a:gd name="T51" fmla="*/ 6 h 60"/>
                <a:gd name="T52" fmla="*/ 5 w 67"/>
                <a:gd name="T53" fmla="*/ 7 h 60"/>
                <a:gd name="T54" fmla="*/ 5 w 67"/>
                <a:gd name="T55" fmla="*/ 7 h 60"/>
                <a:gd name="T56" fmla="*/ 5 w 67"/>
                <a:gd name="T57" fmla="*/ 9 h 60"/>
                <a:gd name="T58" fmla="*/ 5 w 67"/>
                <a:gd name="T59" fmla="*/ 9 h 60"/>
                <a:gd name="T60" fmla="*/ 5 w 67"/>
                <a:gd name="T61" fmla="*/ 10 h 60"/>
                <a:gd name="T62" fmla="*/ 5 w 67"/>
                <a:gd name="T63" fmla="*/ 14 h 60"/>
                <a:gd name="T64" fmla="*/ 4 w 67"/>
                <a:gd name="T65" fmla="*/ 14 h 60"/>
                <a:gd name="T66" fmla="*/ 0 w 67"/>
                <a:gd name="T67" fmla="*/ 19 h 60"/>
                <a:gd name="T68" fmla="*/ 0 w 67"/>
                <a:gd name="T69" fmla="*/ 30 h 60"/>
                <a:gd name="T70" fmla="*/ 5 w 67"/>
                <a:gd name="T71" fmla="*/ 35 h 60"/>
                <a:gd name="T72" fmla="*/ 21 w 67"/>
                <a:gd name="T73" fmla="*/ 60 h 60"/>
                <a:gd name="T74" fmla="*/ 46 w 67"/>
                <a:gd name="T75" fmla="*/ 60 h 60"/>
                <a:gd name="T76" fmla="*/ 62 w 67"/>
                <a:gd name="T77" fmla="*/ 35 h 60"/>
                <a:gd name="T78" fmla="*/ 67 w 67"/>
                <a:gd name="T79" fmla="*/ 30 h 60"/>
                <a:gd name="T80" fmla="*/ 67 w 67"/>
                <a:gd name="T81" fmla="*/ 19 h 60"/>
                <a:gd name="T82" fmla="*/ 64 w 67"/>
                <a:gd name="T8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60">
                  <a:moveTo>
                    <a:pt x="64" y="15"/>
                  </a:moveTo>
                  <a:cubicBezTo>
                    <a:pt x="63" y="15"/>
                    <a:pt x="62" y="14"/>
                    <a:pt x="62" y="14"/>
                  </a:cubicBezTo>
                  <a:cubicBezTo>
                    <a:pt x="62" y="10"/>
                    <a:pt x="62" y="10"/>
                    <a:pt x="62" y="10"/>
                  </a:cubicBezTo>
                  <a:cubicBezTo>
                    <a:pt x="62" y="10"/>
                    <a:pt x="62" y="9"/>
                    <a:pt x="62" y="9"/>
                  </a:cubicBezTo>
                  <a:cubicBezTo>
                    <a:pt x="62" y="9"/>
                    <a:pt x="62" y="9"/>
                    <a:pt x="62" y="9"/>
                  </a:cubicBezTo>
                  <a:cubicBezTo>
                    <a:pt x="62" y="8"/>
                    <a:pt x="62" y="8"/>
                    <a:pt x="62" y="8"/>
                  </a:cubicBezTo>
                  <a:cubicBezTo>
                    <a:pt x="62" y="8"/>
                    <a:pt x="62" y="7"/>
                    <a:pt x="61" y="7"/>
                  </a:cubicBezTo>
                  <a:cubicBezTo>
                    <a:pt x="61" y="7"/>
                    <a:pt x="61" y="7"/>
                    <a:pt x="61" y="7"/>
                  </a:cubicBezTo>
                  <a:cubicBezTo>
                    <a:pt x="61" y="6"/>
                    <a:pt x="61" y="6"/>
                    <a:pt x="61" y="6"/>
                  </a:cubicBezTo>
                  <a:cubicBezTo>
                    <a:pt x="61" y="6"/>
                    <a:pt x="61" y="6"/>
                    <a:pt x="61" y="6"/>
                  </a:cubicBezTo>
                  <a:cubicBezTo>
                    <a:pt x="61" y="5"/>
                    <a:pt x="61" y="5"/>
                    <a:pt x="60" y="4"/>
                  </a:cubicBezTo>
                  <a:cubicBezTo>
                    <a:pt x="60" y="4"/>
                    <a:pt x="60" y="4"/>
                    <a:pt x="60" y="4"/>
                  </a:cubicBezTo>
                  <a:cubicBezTo>
                    <a:pt x="60" y="4"/>
                    <a:pt x="60" y="4"/>
                    <a:pt x="60" y="3"/>
                  </a:cubicBezTo>
                  <a:cubicBezTo>
                    <a:pt x="60" y="3"/>
                    <a:pt x="60" y="3"/>
                    <a:pt x="60" y="3"/>
                  </a:cubicBezTo>
                  <a:cubicBezTo>
                    <a:pt x="60" y="3"/>
                    <a:pt x="59" y="3"/>
                    <a:pt x="59" y="2"/>
                  </a:cubicBezTo>
                  <a:cubicBezTo>
                    <a:pt x="59" y="2"/>
                    <a:pt x="59" y="2"/>
                    <a:pt x="59" y="2"/>
                  </a:cubicBezTo>
                  <a:cubicBezTo>
                    <a:pt x="58" y="3"/>
                    <a:pt x="56" y="3"/>
                    <a:pt x="54" y="3"/>
                  </a:cubicBezTo>
                  <a:cubicBezTo>
                    <a:pt x="50" y="3"/>
                    <a:pt x="47" y="2"/>
                    <a:pt x="45" y="1"/>
                  </a:cubicBezTo>
                  <a:cubicBezTo>
                    <a:pt x="40" y="2"/>
                    <a:pt x="34" y="3"/>
                    <a:pt x="27" y="3"/>
                  </a:cubicBezTo>
                  <a:cubicBezTo>
                    <a:pt x="20" y="3"/>
                    <a:pt x="14" y="2"/>
                    <a:pt x="9" y="0"/>
                  </a:cubicBezTo>
                  <a:cubicBezTo>
                    <a:pt x="8" y="1"/>
                    <a:pt x="7" y="2"/>
                    <a:pt x="7" y="4"/>
                  </a:cubicBezTo>
                  <a:cubicBezTo>
                    <a:pt x="7" y="4"/>
                    <a:pt x="7" y="4"/>
                    <a:pt x="7" y="4"/>
                  </a:cubicBezTo>
                  <a:cubicBezTo>
                    <a:pt x="6" y="4"/>
                    <a:pt x="6" y="4"/>
                    <a:pt x="6" y="5"/>
                  </a:cubicBezTo>
                  <a:cubicBezTo>
                    <a:pt x="6" y="5"/>
                    <a:pt x="6" y="5"/>
                    <a:pt x="6" y="5"/>
                  </a:cubicBezTo>
                  <a:cubicBezTo>
                    <a:pt x="6" y="5"/>
                    <a:pt x="6" y="6"/>
                    <a:pt x="6" y="6"/>
                  </a:cubicBezTo>
                  <a:cubicBezTo>
                    <a:pt x="6" y="6"/>
                    <a:pt x="6" y="6"/>
                    <a:pt x="6" y="6"/>
                  </a:cubicBezTo>
                  <a:cubicBezTo>
                    <a:pt x="5" y="6"/>
                    <a:pt x="5" y="7"/>
                    <a:pt x="5" y="7"/>
                  </a:cubicBezTo>
                  <a:cubicBezTo>
                    <a:pt x="5" y="7"/>
                    <a:pt x="5" y="7"/>
                    <a:pt x="5" y="7"/>
                  </a:cubicBezTo>
                  <a:cubicBezTo>
                    <a:pt x="5" y="8"/>
                    <a:pt x="5" y="8"/>
                    <a:pt x="5" y="9"/>
                  </a:cubicBezTo>
                  <a:cubicBezTo>
                    <a:pt x="5" y="9"/>
                    <a:pt x="5" y="9"/>
                    <a:pt x="5" y="9"/>
                  </a:cubicBezTo>
                  <a:cubicBezTo>
                    <a:pt x="5" y="9"/>
                    <a:pt x="5" y="10"/>
                    <a:pt x="5" y="10"/>
                  </a:cubicBezTo>
                  <a:cubicBezTo>
                    <a:pt x="5" y="14"/>
                    <a:pt x="5" y="14"/>
                    <a:pt x="5" y="14"/>
                  </a:cubicBezTo>
                  <a:cubicBezTo>
                    <a:pt x="5" y="14"/>
                    <a:pt x="4" y="14"/>
                    <a:pt x="4" y="14"/>
                  </a:cubicBezTo>
                  <a:cubicBezTo>
                    <a:pt x="2" y="15"/>
                    <a:pt x="0" y="17"/>
                    <a:pt x="0" y="19"/>
                  </a:cubicBezTo>
                  <a:cubicBezTo>
                    <a:pt x="0" y="30"/>
                    <a:pt x="0" y="30"/>
                    <a:pt x="0" y="30"/>
                  </a:cubicBezTo>
                  <a:cubicBezTo>
                    <a:pt x="0" y="32"/>
                    <a:pt x="2" y="35"/>
                    <a:pt x="5" y="35"/>
                  </a:cubicBezTo>
                  <a:cubicBezTo>
                    <a:pt x="5" y="35"/>
                    <a:pt x="13" y="60"/>
                    <a:pt x="21" y="60"/>
                  </a:cubicBezTo>
                  <a:cubicBezTo>
                    <a:pt x="46" y="60"/>
                    <a:pt x="46" y="60"/>
                    <a:pt x="46" y="60"/>
                  </a:cubicBezTo>
                  <a:cubicBezTo>
                    <a:pt x="54" y="60"/>
                    <a:pt x="62" y="35"/>
                    <a:pt x="62" y="35"/>
                  </a:cubicBezTo>
                  <a:cubicBezTo>
                    <a:pt x="65" y="35"/>
                    <a:pt x="67" y="32"/>
                    <a:pt x="67" y="30"/>
                  </a:cubicBezTo>
                  <a:cubicBezTo>
                    <a:pt x="67" y="19"/>
                    <a:pt x="67" y="19"/>
                    <a:pt x="67" y="19"/>
                  </a:cubicBezTo>
                  <a:cubicBezTo>
                    <a:pt x="67" y="17"/>
                    <a:pt x="65" y="15"/>
                    <a:pt x="64" y="15"/>
                  </a:cubicBez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5" name="Freeform 657"/>
            <p:cNvSpPr>
              <a:spLocks noEditPoints="1"/>
            </p:cNvSpPr>
            <p:nvPr/>
          </p:nvSpPr>
          <p:spPr bwMode="auto">
            <a:xfrm>
              <a:off x="6099197" y="4022921"/>
              <a:ext cx="170631" cy="55613"/>
            </a:xfrm>
            <a:custGeom>
              <a:avLst/>
              <a:gdLst>
                <a:gd name="T0" fmla="*/ 56 w 57"/>
                <a:gd name="T1" fmla="*/ 2 h 19"/>
                <a:gd name="T2" fmla="*/ 42 w 57"/>
                <a:gd name="T3" fmla="*/ 1 h 19"/>
                <a:gd name="T4" fmla="*/ 28 w 57"/>
                <a:gd name="T5" fmla="*/ 4 h 19"/>
                <a:gd name="T6" fmla="*/ 15 w 57"/>
                <a:gd name="T7" fmla="*/ 1 h 19"/>
                <a:gd name="T8" fmla="*/ 0 w 57"/>
                <a:gd name="T9" fmla="*/ 2 h 19"/>
                <a:gd name="T10" fmla="*/ 0 w 57"/>
                <a:gd name="T11" fmla="*/ 4 h 19"/>
                <a:gd name="T12" fmla="*/ 2 w 57"/>
                <a:gd name="T13" fmla="*/ 6 h 19"/>
                <a:gd name="T14" fmla="*/ 3 w 57"/>
                <a:gd name="T15" fmla="*/ 10 h 19"/>
                <a:gd name="T16" fmla="*/ 17 w 57"/>
                <a:gd name="T17" fmla="*/ 18 h 19"/>
                <a:gd name="T18" fmla="*/ 26 w 57"/>
                <a:gd name="T19" fmla="*/ 8 h 19"/>
                <a:gd name="T20" fmla="*/ 28 w 57"/>
                <a:gd name="T21" fmla="*/ 7 h 19"/>
                <a:gd name="T22" fmla="*/ 30 w 57"/>
                <a:gd name="T23" fmla="*/ 8 h 19"/>
                <a:gd name="T24" fmla="*/ 40 w 57"/>
                <a:gd name="T25" fmla="*/ 18 h 19"/>
                <a:gd name="T26" fmla="*/ 53 w 57"/>
                <a:gd name="T27" fmla="*/ 10 h 19"/>
                <a:gd name="T28" fmla="*/ 55 w 57"/>
                <a:gd name="T29" fmla="*/ 6 h 19"/>
                <a:gd name="T30" fmla="*/ 56 w 57"/>
                <a:gd name="T31" fmla="*/ 4 h 19"/>
                <a:gd name="T32" fmla="*/ 56 w 57"/>
                <a:gd name="T33" fmla="*/ 2 h 19"/>
                <a:gd name="T34" fmla="*/ 21 w 57"/>
                <a:gd name="T35" fmla="*/ 14 h 19"/>
                <a:gd name="T36" fmla="*/ 11 w 57"/>
                <a:gd name="T37" fmla="*/ 16 h 19"/>
                <a:gd name="T38" fmla="*/ 5 w 57"/>
                <a:gd name="T39" fmla="*/ 7 h 19"/>
                <a:gd name="T40" fmla="*/ 15 w 57"/>
                <a:gd name="T41" fmla="*/ 2 h 19"/>
                <a:gd name="T42" fmla="*/ 22 w 57"/>
                <a:gd name="T43" fmla="*/ 4 h 19"/>
                <a:gd name="T44" fmla="*/ 21 w 57"/>
                <a:gd name="T45" fmla="*/ 14 h 19"/>
                <a:gd name="T46" fmla="*/ 45 w 57"/>
                <a:gd name="T47" fmla="*/ 16 h 19"/>
                <a:gd name="T48" fmla="*/ 35 w 57"/>
                <a:gd name="T49" fmla="*/ 14 h 19"/>
                <a:gd name="T50" fmla="*/ 35 w 57"/>
                <a:gd name="T51" fmla="*/ 4 h 19"/>
                <a:gd name="T52" fmla="*/ 42 w 57"/>
                <a:gd name="T53" fmla="*/ 2 h 19"/>
                <a:gd name="T54" fmla="*/ 52 w 57"/>
                <a:gd name="T55" fmla="*/ 7 h 19"/>
                <a:gd name="T56" fmla="*/ 45 w 57"/>
                <a:gd name="T5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9">
                  <a:moveTo>
                    <a:pt x="56" y="2"/>
                  </a:moveTo>
                  <a:cubicBezTo>
                    <a:pt x="56" y="2"/>
                    <a:pt x="48" y="0"/>
                    <a:pt x="42" y="1"/>
                  </a:cubicBezTo>
                  <a:cubicBezTo>
                    <a:pt x="36" y="2"/>
                    <a:pt x="31" y="4"/>
                    <a:pt x="28" y="4"/>
                  </a:cubicBezTo>
                  <a:cubicBezTo>
                    <a:pt x="26" y="4"/>
                    <a:pt x="21" y="2"/>
                    <a:pt x="15" y="1"/>
                  </a:cubicBezTo>
                  <a:cubicBezTo>
                    <a:pt x="8" y="0"/>
                    <a:pt x="0" y="2"/>
                    <a:pt x="0" y="2"/>
                  </a:cubicBezTo>
                  <a:cubicBezTo>
                    <a:pt x="0" y="2"/>
                    <a:pt x="0" y="3"/>
                    <a:pt x="0" y="4"/>
                  </a:cubicBezTo>
                  <a:cubicBezTo>
                    <a:pt x="0" y="5"/>
                    <a:pt x="0" y="5"/>
                    <a:pt x="2" y="6"/>
                  </a:cubicBezTo>
                  <a:cubicBezTo>
                    <a:pt x="3" y="6"/>
                    <a:pt x="3" y="10"/>
                    <a:pt x="3" y="10"/>
                  </a:cubicBezTo>
                  <a:cubicBezTo>
                    <a:pt x="5" y="17"/>
                    <a:pt x="10" y="19"/>
                    <a:pt x="17" y="18"/>
                  </a:cubicBezTo>
                  <a:cubicBezTo>
                    <a:pt x="24" y="17"/>
                    <a:pt x="25" y="9"/>
                    <a:pt x="26" y="8"/>
                  </a:cubicBezTo>
                  <a:cubicBezTo>
                    <a:pt x="27" y="7"/>
                    <a:pt x="28" y="7"/>
                    <a:pt x="28" y="7"/>
                  </a:cubicBezTo>
                  <a:cubicBezTo>
                    <a:pt x="28" y="7"/>
                    <a:pt x="30" y="7"/>
                    <a:pt x="30" y="8"/>
                  </a:cubicBezTo>
                  <a:cubicBezTo>
                    <a:pt x="31" y="9"/>
                    <a:pt x="33" y="17"/>
                    <a:pt x="40" y="18"/>
                  </a:cubicBezTo>
                  <a:cubicBezTo>
                    <a:pt x="47" y="19"/>
                    <a:pt x="52" y="17"/>
                    <a:pt x="53" y="10"/>
                  </a:cubicBezTo>
                  <a:cubicBezTo>
                    <a:pt x="53" y="10"/>
                    <a:pt x="53" y="6"/>
                    <a:pt x="55" y="6"/>
                  </a:cubicBezTo>
                  <a:cubicBezTo>
                    <a:pt x="56" y="5"/>
                    <a:pt x="56" y="5"/>
                    <a:pt x="56" y="4"/>
                  </a:cubicBezTo>
                  <a:cubicBezTo>
                    <a:pt x="56" y="3"/>
                    <a:pt x="57" y="2"/>
                    <a:pt x="56" y="2"/>
                  </a:cubicBezTo>
                  <a:close/>
                  <a:moveTo>
                    <a:pt x="21" y="14"/>
                  </a:moveTo>
                  <a:cubicBezTo>
                    <a:pt x="19" y="16"/>
                    <a:pt x="16" y="17"/>
                    <a:pt x="11" y="16"/>
                  </a:cubicBezTo>
                  <a:cubicBezTo>
                    <a:pt x="6" y="16"/>
                    <a:pt x="5" y="12"/>
                    <a:pt x="5" y="7"/>
                  </a:cubicBezTo>
                  <a:cubicBezTo>
                    <a:pt x="5" y="1"/>
                    <a:pt x="15" y="2"/>
                    <a:pt x="15" y="2"/>
                  </a:cubicBezTo>
                  <a:cubicBezTo>
                    <a:pt x="19" y="3"/>
                    <a:pt x="19" y="3"/>
                    <a:pt x="22" y="4"/>
                  </a:cubicBezTo>
                  <a:cubicBezTo>
                    <a:pt x="25" y="5"/>
                    <a:pt x="23" y="11"/>
                    <a:pt x="21" y="14"/>
                  </a:cubicBezTo>
                  <a:close/>
                  <a:moveTo>
                    <a:pt x="45" y="16"/>
                  </a:moveTo>
                  <a:cubicBezTo>
                    <a:pt x="41" y="17"/>
                    <a:pt x="37" y="16"/>
                    <a:pt x="35" y="14"/>
                  </a:cubicBezTo>
                  <a:cubicBezTo>
                    <a:pt x="33" y="11"/>
                    <a:pt x="31" y="5"/>
                    <a:pt x="35" y="4"/>
                  </a:cubicBezTo>
                  <a:cubicBezTo>
                    <a:pt x="38" y="3"/>
                    <a:pt x="38" y="3"/>
                    <a:pt x="42" y="2"/>
                  </a:cubicBezTo>
                  <a:cubicBezTo>
                    <a:pt x="42" y="2"/>
                    <a:pt x="52" y="1"/>
                    <a:pt x="52" y="7"/>
                  </a:cubicBezTo>
                  <a:cubicBezTo>
                    <a:pt x="52" y="12"/>
                    <a:pt x="50" y="16"/>
                    <a:pt x="45" y="16"/>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6" name="Oval 658"/>
            <p:cNvSpPr>
              <a:spLocks noChangeArrowheads="1"/>
            </p:cNvSpPr>
            <p:nvPr/>
          </p:nvSpPr>
          <p:spPr bwMode="auto">
            <a:xfrm>
              <a:off x="6102988" y="4027976"/>
              <a:ext cx="5056"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7" name="Oval 659"/>
            <p:cNvSpPr>
              <a:spLocks noChangeArrowheads="1"/>
            </p:cNvSpPr>
            <p:nvPr/>
          </p:nvSpPr>
          <p:spPr bwMode="auto">
            <a:xfrm>
              <a:off x="6260980" y="4027976"/>
              <a:ext cx="2528"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8" name="Freeform 682"/>
            <p:cNvSpPr>
              <a:spLocks/>
            </p:cNvSpPr>
            <p:nvPr/>
          </p:nvSpPr>
          <p:spPr bwMode="auto">
            <a:xfrm>
              <a:off x="6478376" y="3797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89" name="Freeform 685"/>
            <p:cNvSpPr>
              <a:spLocks/>
            </p:cNvSpPr>
            <p:nvPr/>
          </p:nvSpPr>
          <p:spPr bwMode="auto">
            <a:xfrm>
              <a:off x="6478376" y="3792885"/>
              <a:ext cx="0" cy="252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grpSp>
      <p:sp>
        <p:nvSpPr>
          <p:cNvPr id="90" name="Rectangle 89"/>
          <p:cNvSpPr/>
          <p:nvPr/>
        </p:nvSpPr>
        <p:spPr bwMode="auto">
          <a:xfrm>
            <a:off x="2802130" y="2349369"/>
            <a:ext cx="2677724" cy="8317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r>
              <a:rPr lang="en-US" sz="3137" dirty="0">
                <a:solidFill>
                  <a:schemeClr val="tx1"/>
                </a:solidFill>
                <a:ea typeface="Segoe UI" pitchFamily="34" charset="0"/>
                <a:cs typeface="Segoe UI" pitchFamily="34" charset="0"/>
              </a:rPr>
              <a:t>VPN Connection</a:t>
            </a:r>
          </a:p>
        </p:txBody>
      </p:sp>
      <p:cxnSp>
        <p:nvCxnSpPr>
          <p:cNvPr id="92" name="Straight Connector 91"/>
          <p:cNvCxnSpPr/>
          <p:nvPr/>
        </p:nvCxnSpPr>
        <p:spPr>
          <a:xfrm flipV="1">
            <a:off x="3928572" y="3419553"/>
            <a:ext cx="2249365" cy="784195"/>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95" name="Picture 94"/>
          <p:cNvPicPr>
            <a:picLocks noChangeAspect="1"/>
          </p:cNvPicPr>
          <p:nvPr/>
        </p:nvPicPr>
        <p:blipFill>
          <a:blip r:embed="rId2"/>
          <a:stretch>
            <a:fillRect/>
          </a:stretch>
        </p:blipFill>
        <p:spPr>
          <a:xfrm>
            <a:off x="8208994" y="1659356"/>
            <a:ext cx="1694444" cy="2097883"/>
          </a:xfrm>
          <a:prstGeom prst="rect">
            <a:avLst/>
          </a:prstGeom>
        </p:spPr>
      </p:pic>
      <p:pic>
        <p:nvPicPr>
          <p:cNvPr id="96" name="Picture 95"/>
          <p:cNvPicPr>
            <a:picLocks noChangeAspect="1"/>
          </p:cNvPicPr>
          <p:nvPr/>
        </p:nvPicPr>
        <p:blipFill>
          <a:blip r:embed="rId2"/>
          <a:stretch>
            <a:fillRect/>
          </a:stretch>
        </p:blipFill>
        <p:spPr>
          <a:xfrm>
            <a:off x="9693924" y="1633863"/>
            <a:ext cx="1694444" cy="2097883"/>
          </a:xfrm>
          <a:prstGeom prst="rect">
            <a:avLst/>
          </a:prstGeom>
        </p:spPr>
      </p:pic>
      <p:pic>
        <p:nvPicPr>
          <p:cNvPr id="97" name="Picture 96"/>
          <p:cNvPicPr>
            <a:picLocks noChangeAspect="1"/>
          </p:cNvPicPr>
          <p:nvPr/>
        </p:nvPicPr>
        <p:blipFill>
          <a:blip r:embed="rId2"/>
          <a:stretch>
            <a:fillRect/>
          </a:stretch>
        </p:blipFill>
        <p:spPr>
          <a:xfrm>
            <a:off x="8301369" y="3689226"/>
            <a:ext cx="1176811" cy="1457005"/>
          </a:xfrm>
          <a:prstGeom prst="rect">
            <a:avLst/>
          </a:prstGeom>
        </p:spPr>
      </p:pic>
      <p:pic>
        <p:nvPicPr>
          <p:cNvPr id="98" name="Picture 97"/>
          <p:cNvPicPr>
            <a:picLocks noChangeAspect="1"/>
          </p:cNvPicPr>
          <p:nvPr/>
        </p:nvPicPr>
        <p:blipFill>
          <a:blip r:embed="rId2"/>
          <a:stretch>
            <a:fillRect/>
          </a:stretch>
        </p:blipFill>
        <p:spPr>
          <a:xfrm>
            <a:off x="9364335" y="3689226"/>
            <a:ext cx="1176811" cy="1457005"/>
          </a:xfrm>
          <a:prstGeom prst="rect">
            <a:avLst/>
          </a:prstGeom>
        </p:spPr>
      </p:pic>
      <p:sp>
        <p:nvSpPr>
          <p:cNvPr id="99" name="Double Brace 98"/>
          <p:cNvSpPr/>
          <p:nvPr/>
        </p:nvSpPr>
        <p:spPr>
          <a:xfrm>
            <a:off x="6037703" y="1096101"/>
            <a:ext cx="6091308" cy="4307118"/>
          </a:xfrm>
          <a:prstGeom prst="bracePair">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65">
              <a:solidFill>
                <a:srgbClr val="FFFFFF"/>
              </a:solidFill>
            </a:endParaRPr>
          </a:p>
        </p:txBody>
      </p:sp>
      <p:pic>
        <p:nvPicPr>
          <p:cNvPr id="100" name="Picture 99"/>
          <p:cNvPicPr>
            <a:picLocks noChangeAspect="1"/>
          </p:cNvPicPr>
          <p:nvPr/>
        </p:nvPicPr>
        <p:blipFill rotWithShape="1">
          <a:blip r:embed="rId3">
            <a:clrChange>
              <a:clrFrom>
                <a:srgbClr val="FFFFFF"/>
              </a:clrFrom>
              <a:clrTo>
                <a:srgbClr val="FFFFFF">
                  <a:alpha val="0"/>
                </a:srgbClr>
              </a:clrTo>
            </a:clrChange>
          </a:blip>
          <a:srcRect t="5352"/>
          <a:stretch/>
        </p:blipFill>
        <p:spPr>
          <a:xfrm>
            <a:off x="3315286" y="3469103"/>
            <a:ext cx="1400953" cy="1061838"/>
          </a:xfrm>
          <a:prstGeom prst="rect">
            <a:avLst/>
          </a:prstGeom>
        </p:spPr>
      </p:pic>
      <p:sp>
        <p:nvSpPr>
          <p:cNvPr id="101" name="Rectangle 100"/>
          <p:cNvSpPr/>
          <p:nvPr/>
        </p:nvSpPr>
        <p:spPr bwMode="auto">
          <a:xfrm>
            <a:off x="6815760" y="5395977"/>
            <a:ext cx="4558686" cy="831708"/>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r>
              <a:rPr lang="en-US" sz="3921" dirty="0">
                <a:solidFill>
                  <a:schemeClr val="tx1"/>
                </a:solidFill>
                <a:ea typeface="Segoe UI" pitchFamily="34" charset="0"/>
                <a:cs typeface="Segoe UI" pitchFamily="34" charset="0"/>
              </a:rPr>
              <a:t>Virtual Network</a:t>
            </a:r>
          </a:p>
        </p:txBody>
      </p:sp>
    </p:spTree>
    <p:extLst>
      <p:ext uri="{BB962C8B-B14F-4D97-AF65-F5344CB8AC3E}">
        <p14:creationId xmlns:p14="http://schemas.microsoft.com/office/powerpoint/2010/main" val="21135145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par>
                                <p:cTn id="8" presetID="10" presetClass="entr" presetSubtype="0" fill="hold" nodeType="withEffect">
                                  <p:stCondLst>
                                    <p:cond delay="0"/>
                                  </p:stCondLst>
                                  <p:childTnLst>
                                    <p:set>
                                      <p:cBhvr>
                                        <p:cTn id="9" dur="1" fill="hold">
                                          <p:stCondLst>
                                            <p:cond delay="0"/>
                                          </p:stCondLst>
                                        </p:cTn>
                                        <p:tgtEl>
                                          <p:spTgt spid="95"/>
                                        </p:tgtEl>
                                        <p:attrNameLst>
                                          <p:attrName>style.visibility</p:attrName>
                                        </p:attrNameLst>
                                      </p:cBhvr>
                                      <p:to>
                                        <p:strVal val="visible"/>
                                      </p:to>
                                    </p:set>
                                    <p:animEffect transition="in" filter="fade">
                                      <p:cBhvr>
                                        <p:cTn id="10" dur="500"/>
                                        <p:tgtEl>
                                          <p:spTgt spid="95"/>
                                        </p:tgtEl>
                                      </p:cBhvr>
                                    </p:animEffect>
                                  </p:childTnLst>
                                </p:cTn>
                              </p:par>
                              <p:par>
                                <p:cTn id="11" presetID="10"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Effect transition="in" filter="fade">
                                      <p:cBhvr>
                                        <p:cTn id="13" dur="500"/>
                                        <p:tgtEl>
                                          <p:spTgt spid="96"/>
                                        </p:tgtEl>
                                      </p:cBhvr>
                                    </p:animEffect>
                                  </p:childTnLst>
                                </p:cTn>
                              </p:par>
                              <p:par>
                                <p:cTn id="14" presetID="10" presetClass="entr" presetSubtype="0" fill="hold" nodeType="withEffect">
                                  <p:stCondLst>
                                    <p:cond delay="0"/>
                                  </p:stCondLst>
                                  <p:childTnLst>
                                    <p:set>
                                      <p:cBhvr>
                                        <p:cTn id="15" dur="1" fill="hold">
                                          <p:stCondLst>
                                            <p:cond delay="0"/>
                                          </p:stCondLst>
                                        </p:cTn>
                                        <p:tgtEl>
                                          <p:spTgt spid="97"/>
                                        </p:tgtEl>
                                        <p:attrNameLst>
                                          <p:attrName>style.visibility</p:attrName>
                                        </p:attrNameLst>
                                      </p:cBhvr>
                                      <p:to>
                                        <p:strVal val="visible"/>
                                      </p:to>
                                    </p:set>
                                    <p:animEffect transition="in" filter="fade">
                                      <p:cBhvr>
                                        <p:cTn id="16" dur="500"/>
                                        <p:tgtEl>
                                          <p:spTgt spid="97"/>
                                        </p:tgtEl>
                                      </p:cBhvr>
                                    </p:animEffect>
                                  </p:childTnLst>
                                </p:cTn>
                              </p:par>
                              <p:par>
                                <p:cTn id="17" presetID="10" presetClass="entr" presetSubtype="0" fill="hold" nodeType="withEffect">
                                  <p:stCondLst>
                                    <p:cond delay="0"/>
                                  </p:stCondLst>
                                  <p:childTnLst>
                                    <p:set>
                                      <p:cBhvr>
                                        <p:cTn id="18" dur="1" fill="hold">
                                          <p:stCondLst>
                                            <p:cond delay="0"/>
                                          </p:stCondLst>
                                        </p:cTn>
                                        <p:tgtEl>
                                          <p:spTgt spid="98"/>
                                        </p:tgtEl>
                                        <p:attrNameLst>
                                          <p:attrName>style.visibility</p:attrName>
                                        </p:attrNameLst>
                                      </p:cBhvr>
                                      <p:to>
                                        <p:strVal val="visible"/>
                                      </p:to>
                                    </p:set>
                                    <p:animEffect transition="in" filter="fade">
                                      <p:cBhvr>
                                        <p:cTn id="19" dur="500"/>
                                        <p:tgtEl>
                                          <p:spTgt spid="9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01"/>
                                        </p:tgtEl>
                                        <p:attrNameLst>
                                          <p:attrName>style.visibility</p:attrName>
                                        </p:attrNameLst>
                                      </p:cBhvr>
                                      <p:to>
                                        <p:strVal val="visible"/>
                                      </p:to>
                                    </p:set>
                                    <p:animEffect transition="in" filter="fade">
                                      <p:cBhvr>
                                        <p:cTn id="22" dur="500"/>
                                        <p:tgtEl>
                                          <p:spTgt spid="101"/>
                                        </p:tgtEl>
                                      </p:cBhvr>
                                    </p:animEffect>
                                  </p:childTnLst>
                                </p:cTn>
                              </p:par>
                              <p:par>
                                <p:cTn id="23" presetID="10" presetClass="entr" presetSubtype="0" fill="hold" grpId="1" nodeType="withEffect">
                                  <p:stCondLst>
                                    <p:cond delay="0"/>
                                  </p:stCondLst>
                                  <p:childTnLst>
                                    <p:set>
                                      <p:cBhvr>
                                        <p:cTn id="24" dur="1" fill="hold">
                                          <p:stCondLst>
                                            <p:cond delay="0"/>
                                          </p:stCondLst>
                                        </p:cTn>
                                        <p:tgtEl>
                                          <p:spTgt spid="99"/>
                                        </p:tgtEl>
                                        <p:attrNameLst>
                                          <p:attrName>style.visibility</p:attrName>
                                        </p:attrNameLst>
                                      </p:cBhvr>
                                      <p:to>
                                        <p:strVal val="visible"/>
                                      </p:to>
                                    </p:set>
                                    <p:animEffect transition="in" filter="fade">
                                      <p:cBhvr>
                                        <p:cTn id="25" dur="500"/>
                                        <p:tgtEl>
                                          <p:spTgt spid="99"/>
                                        </p:tgtEl>
                                      </p:cBhvr>
                                    </p:animEffect>
                                  </p:childTnLst>
                                </p:cTn>
                              </p:par>
                            </p:childTnLst>
                          </p:cTn>
                        </p:par>
                        <p:par>
                          <p:cTn id="26" fill="hold">
                            <p:stCondLst>
                              <p:cond delay="500"/>
                            </p:stCondLst>
                            <p:childTnLst>
                              <p:par>
                                <p:cTn id="27" presetID="10" presetClass="entr" presetSubtype="0" fill="hold" nodeType="afterEffect">
                                  <p:stCondLst>
                                    <p:cond delay="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90"/>
                                        </p:tgtEl>
                                        <p:attrNameLst>
                                          <p:attrName>style.visibility</p:attrName>
                                        </p:attrNameLst>
                                      </p:cBhvr>
                                      <p:to>
                                        <p:strVal val="visible"/>
                                      </p:to>
                                    </p:set>
                                    <p:animEffect transition="in" filter="fade">
                                      <p:cBhvr>
                                        <p:cTn id="37" dur="500"/>
                                        <p:tgtEl>
                                          <p:spTgt spid="90"/>
                                        </p:tgtEl>
                                      </p:cBhvr>
                                    </p:animEffect>
                                  </p:childTnLst>
                                </p:cTn>
                              </p:par>
                              <p:par>
                                <p:cTn id="38" presetID="10" presetClass="exit" presetSubtype="0" fill="hold" grpId="0" nodeType="withEffect">
                                  <p:stCondLst>
                                    <p:cond delay="0"/>
                                  </p:stCondLst>
                                  <p:childTnLst>
                                    <p:animEffect transition="out" filter="fade">
                                      <p:cBhvr>
                                        <p:cTn id="39" dur="500"/>
                                        <p:tgtEl>
                                          <p:spTgt spid="99"/>
                                        </p:tgtEl>
                                      </p:cBhvr>
                                    </p:animEffect>
                                    <p:set>
                                      <p:cBhvr>
                                        <p:cTn id="40" dur="1" fill="hold">
                                          <p:stCondLst>
                                            <p:cond delay="499"/>
                                          </p:stCondLst>
                                        </p:cTn>
                                        <p:tgtEl>
                                          <p:spTgt spid="99"/>
                                        </p:tgtEl>
                                        <p:attrNameLst>
                                          <p:attrName>style.visibility</p:attrName>
                                        </p:attrNameLst>
                                      </p:cBhvr>
                                      <p:to>
                                        <p:strVal val="hidden"/>
                                      </p:to>
                                    </p:set>
                                  </p:childTnLst>
                                </p:cTn>
                              </p:par>
                              <p:par>
                                <p:cTn id="41" presetID="22" presetClass="entr" presetSubtype="8" fill="hold" nodeType="with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wipe(left)">
                                      <p:cBhvr>
                                        <p:cTn id="43" dur="500"/>
                                        <p:tgtEl>
                                          <p:spTgt spid="100"/>
                                        </p:tgtEl>
                                      </p:cBhvr>
                                    </p:animEffect>
                                  </p:childTnLst>
                                </p:cTn>
                              </p:par>
                            </p:childTnLst>
                          </p:cTn>
                        </p:par>
                        <p:par>
                          <p:cTn id="44" fill="hold">
                            <p:stCondLst>
                              <p:cond delay="500"/>
                            </p:stCondLst>
                            <p:childTnLst>
                              <p:par>
                                <p:cTn id="45" presetID="22" presetClass="entr" presetSubtype="8" fill="hold" nodeType="afterEffect">
                                  <p:stCondLst>
                                    <p:cond delay="0"/>
                                  </p:stCondLst>
                                  <p:childTnLst>
                                    <p:set>
                                      <p:cBhvr>
                                        <p:cTn id="46" dur="1" fill="hold">
                                          <p:stCondLst>
                                            <p:cond delay="0"/>
                                          </p:stCondLst>
                                        </p:cTn>
                                        <p:tgtEl>
                                          <p:spTgt spid="92"/>
                                        </p:tgtEl>
                                        <p:attrNameLst>
                                          <p:attrName>style.visibility</p:attrName>
                                        </p:attrNameLst>
                                      </p:cBhvr>
                                      <p:to>
                                        <p:strVal val="visible"/>
                                      </p:to>
                                    </p:set>
                                    <p:animEffect transition="in" filter="wipe(left)">
                                      <p:cBhvr>
                                        <p:cTn id="47" dur="500"/>
                                        <p:tgtEl>
                                          <p:spTgt spid="92"/>
                                        </p:tgtEl>
                                      </p:cBhvr>
                                    </p:animEffect>
                                  </p:childTnLst>
                                </p:cTn>
                              </p:par>
                            </p:childTnLst>
                          </p:cTn>
                        </p:par>
                        <p:par>
                          <p:cTn id="48" fill="hold">
                            <p:stCondLst>
                              <p:cond delay="1000"/>
                            </p:stCondLst>
                            <p:childTnLst>
                              <p:par>
                                <p:cTn id="49" presetID="22" presetClass="entr" presetSubtype="8" fill="hold" grpId="0" nodeType="afterEffect">
                                  <p:stCondLst>
                                    <p:cond delay="0"/>
                                  </p:stCondLst>
                                  <p:childTnLst>
                                    <p:set>
                                      <p:cBhvr>
                                        <p:cTn id="50" dur="1" fill="hold">
                                          <p:stCondLst>
                                            <p:cond delay="0"/>
                                          </p:stCondLst>
                                        </p:cTn>
                                        <p:tgtEl>
                                          <p:spTgt spid="93"/>
                                        </p:tgtEl>
                                        <p:attrNameLst>
                                          <p:attrName>style.visibility</p:attrName>
                                        </p:attrNameLst>
                                      </p:cBhvr>
                                      <p:to>
                                        <p:strVal val="visible"/>
                                      </p:to>
                                    </p:set>
                                    <p:animEffect transition="in" filter="wipe(left)">
                                      <p:cBhvr>
                                        <p:cTn id="5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P spid="90" grpId="0"/>
      <p:bldP spid="99" grpId="0" animBg="1"/>
      <p:bldP spid="99" grpId="1" animBg="1"/>
      <p:bldP spid="10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Pieces of IaaS…</a:t>
            </a:r>
            <a:endParaRPr lang="en-US" dirty="0"/>
          </a:p>
        </p:txBody>
      </p:sp>
      <p:sp>
        <p:nvSpPr>
          <p:cNvPr id="3" name="Text Placeholder 2"/>
          <p:cNvSpPr>
            <a:spLocks noGrp="1"/>
          </p:cNvSpPr>
          <p:nvPr>
            <p:ph type="body" sz="quarter" idx="11"/>
          </p:nvPr>
        </p:nvSpPr>
        <p:spPr>
          <a:xfrm>
            <a:off x="269240" y="1189176"/>
            <a:ext cx="11655840" cy="727700"/>
          </a:xfrm>
        </p:spPr>
        <p:txBody>
          <a:bodyPr/>
          <a:lstStyle/>
          <a:p>
            <a:r>
              <a:rPr lang="en-US" dirty="0" smtClean="0"/>
              <a:t>Network: Load balancing</a:t>
            </a:r>
            <a:endParaRPr lang="en-US" dirty="0"/>
          </a:p>
        </p:txBody>
      </p:sp>
    </p:spTree>
    <p:extLst>
      <p:ext uri="{BB962C8B-B14F-4D97-AF65-F5344CB8AC3E}">
        <p14:creationId xmlns:p14="http://schemas.microsoft.com/office/powerpoint/2010/main" val="3168972475"/>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Balancing</a:t>
            </a:r>
            <a:endParaRPr lang="en-US" dirty="0"/>
          </a:p>
        </p:txBody>
      </p:sp>
      <p:sp>
        <p:nvSpPr>
          <p:cNvPr id="23" name="Trapezoid 22"/>
          <p:cNvSpPr/>
          <p:nvPr/>
        </p:nvSpPr>
        <p:spPr bwMode="auto">
          <a:xfrm rot="16200000">
            <a:off x="5390483" y="2873204"/>
            <a:ext cx="4246054" cy="1280311"/>
          </a:xfrm>
          <a:prstGeom prst="trapezoid">
            <a:avLst>
              <a:gd name="adj" fmla="val 39542"/>
            </a:avLst>
          </a:prstGeom>
          <a:gradFill flip="none" rotWithShape="1">
            <a:gsLst>
              <a:gs pos="0">
                <a:sysClr val="window" lastClr="FFFFFF">
                  <a:lumMod val="95000"/>
                  <a:alpha val="0"/>
                </a:sysClr>
              </a:gs>
              <a:gs pos="50000">
                <a:schemeClr val="tx1">
                  <a:alpha val="30000"/>
                </a:schemeClr>
              </a:gs>
              <a:gs pos="100000">
                <a:schemeClr val="tx1">
                  <a:alpha val="35000"/>
                </a:schemeClr>
              </a:gs>
            </a:gsLst>
            <a:lin ang="16200000" scaled="1"/>
            <a:tileRect/>
          </a:gra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14" tIns="45712" rIns="45714" bIns="45712" numCol="1" rtlCol="0" anchor="ctr" anchorCtr="0" compatLnSpc="1">
            <a:prstTxWarp prst="textNoShape">
              <a:avLst/>
            </a:prstTxWarp>
          </a:bodyPr>
          <a:lstStyle/>
          <a:p>
            <a:pPr defTabSz="913833" fontAlgn="base">
              <a:spcBef>
                <a:spcPct val="0"/>
              </a:spcBef>
              <a:spcAft>
                <a:spcPct val="0"/>
              </a:spcAft>
            </a:pPr>
            <a:endParaRPr lang="en-US" sz="3200" spc="-51" dirty="0">
              <a:ln>
                <a:solidFill>
                  <a:srgbClr val="000000">
                    <a:alpha val="0"/>
                  </a:srgbClr>
                </a:solidFill>
              </a:ln>
              <a:solidFill>
                <a:srgbClr val="FFFFFF"/>
              </a:solidFill>
            </a:endParaRPr>
          </a:p>
        </p:txBody>
      </p:sp>
      <p:sp>
        <p:nvSpPr>
          <p:cNvPr id="25" name="Rectangle 24"/>
          <p:cNvSpPr/>
          <p:nvPr/>
        </p:nvSpPr>
        <p:spPr bwMode="auto">
          <a:xfrm>
            <a:off x="8012707" y="3346773"/>
            <a:ext cx="3921244" cy="950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VM2</a:t>
            </a:r>
          </a:p>
          <a:p>
            <a:pPr algn="ctr" defTabSz="899362" fontAlgn="base">
              <a:spcBef>
                <a:spcPct val="0"/>
              </a:spcBef>
              <a:spcAft>
                <a:spcPct val="0"/>
              </a:spcAft>
            </a:pPr>
            <a:r>
              <a:rPr lang="en-US" sz="1600" dirty="0">
                <a:ln>
                  <a:solidFill>
                    <a:srgbClr val="000000">
                      <a:alpha val="0"/>
                    </a:srgbClr>
                  </a:solidFill>
                </a:ln>
                <a:solidFill>
                  <a:srgbClr val="FFFFFF"/>
                </a:solidFill>
              </a:rPr>
              <a:t>LBHTTP</a:t>
            </a:r>
          </a:p>
        </p:txBody>
      </p:sp>
      <p:sp>
        <p:nvSpPr>
          <p:cNvPr id="27" name="Trapezoid 26"/>
          <p:cNvSpPr/>
          <p:nvPr/>
        </p:nvSpPr>
        <p:spPr bwMode="auto">
          <a:xfrm rot="16200000">
            <a:off x="4942952" y="2880440"/>
            <a:ext cx="3674570" cy="1280311"/>
          </a:xfrm>
          <a:prstGeom prst="trapezoid">
            <a:avLst>
              <a:gd name="adj" fmla="val 37559"/>
            </a:avLst>
          </a:prstGeom>
          <a:solidFill>
            <a:schemeClr val="accent6"/>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14" tIns="45712" rIns="45714" bIns="45712" numCol="1" rtlCol="0" anchor="ctr" anchorCtr="0" compatLnSpc="1">
            <a:prstTxWarp prst="textNoShape">
              <a:avLst/>
            </a:prstTxWarp>
          </a:bodyPr>
          <a:lstStyle/>
          <a:p>
            <a:pPr algn="ctr" defTabSz="913833" fontAlgn="base">
              <a:spcBef>
                <a:spcPct val="0"/>
              </a:spcBef>
              <a:spcAft>
                <a:spcPct val="0"/>
              </a:spcAft>
            </a:pPr>
            <a:r>
              <a:rPr lang="en-US" sz="3200" spc="-51" dirty="0">
                <a:ln>
                  <a:solidFill>
                    <a:srgbClr val="000000">
                      <a:alpha val="0"/>
                    </a:srgbClr>
                  </a:solidFill>
                </a:ln>
                <a:solidFill>
                  <a:srgbClr val="FFFFFF"/>
                </a:solidFill>
              </a:rPr>
              <a:t>LB</a:t>
            </a:r>
          </a:p>
        </p:txBody>
      </p:sp>
      <p:sp>
        <p:nvSpPr>
          <p:cNvPr id="31" name="Rectangle 30"/>
          <p:cNvSpPr/>
          <p:nvPr/>
        </p:nvSpPr>
        <p:spPr bwMode="auto">
          <a:xfrm>
            <a:off x="8012707" y="2234997"/>
            <a:ext cx="3921244" cy="95417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VM1</a:t>
            </a:r>
          </a:p>
          <a:p>
            <a:pPr algn="ctr" defTabSz="899362" fontAlgn="base">
              <a:spcBef>
                <a:spcPct val="0"/>
              </a:spcBef>
              <a:spcAft>
                <a:spcPct val="0"/>
              </a:spcAft>
            </a:pPr>
            <a:r>
              <a:rPr lang="en-US" sz="1600" dirty="0">
                <a:ln>
                  <a:solidFill>
                    <a:srgbClr val="000000">
                      <a:alpha val="0"/>
                    </a:srgbClr>
                  </a:solidFill>
                </a:ln>
                <a:solidFill>
                  <a:srgbClr val="FFFFFF"/>
                </a:solidFill>
              </a:rPr>
              <a:t>LBHTTP</a:t>
            </a:r>
          </a:p>
        </p:txBody>
      </p:sp>
      <p:sp>
        <p:nvSpPr>
          <p:cNvPr id="46" name="Right Arrow 45"/>
          <p:cNvSpPr/>
          <p:nvPr/>
        </p:nvSpPr>
        <p:spPr bwMode="auto">
          <a:xfrm>
            <a:off x="3681583" y="3172589"/>
            <a:ext cx="2421813" cy="834662"/>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2745" b="1" dirty="0">
                <a:ln>
                  <a:solidFill>
                    <a:srgbClr val="000000">
                      <a:alpha val="0"/>
                    </a:srgbClr>
                  </a:solidFill>
                </a:ln>
                <a:solidFill>
                  <a:srgbClr val="FFFFFF">
                    <a:lumMod val="75000"/>
                    <a:lumOff val="25000"/>
                  </a:srgbClr>
                </a:solidFill>
              </a:rPr>
              <a:t>PORT 80</a:t>
            </a:r>
          </a:p>
        </p:txBody>
      </p:sp>
      <p:sp>
        <p:nvSpPr>
          <p:cNvPr id="50" name="Rectangle 49"/>
          <p:cNvSpPr/>
          <p:nvPr/>
        </p:nvSpPr>
        <p:spPr bwMode="auto">
          <a:xfrm>
            <a:off x="8013173" y="4447005"/>
            <a:ext cx="3921244" cy="950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VM3</a:t>
            </a:r>
          </a:p>
          <a:p>
            <a:pPr algn="ctr" defTabSz="899362" fontAlgn="base">
              <a:spcBef>
                <a:spcPct val="0"/>
              </a:spcBef>
              <a:spcAft>
                <a:spcPct val="0"/>
              </a:spcAft>
            </a:pPr>
            <a:r>
              <a:rPr lang="en-US" sz="1600" dirty="0">
                <a:ln>
                  <a:solidFill>
                    <a:srgbClr val="000000">
                      <a:alpha val="0"/>
                    </a:srgbClr>
                  </a:solidFill>
                </a:ln>
                <a:solidFill>
                  <a:srgbClr val="FFFFFF"/>
                </a:solidFill>
              </a:rPr>
              <a:t>LBHTTP</a:t>
            </a:r>
          </a:p>
        </p:txBody>
      </p:sp>
      <p:sp>
        <p:nvSpPr>
          <p:cNvPr id="17" name="Right Arrow 16"/>
          <p:cNvSpPr/>
          <p:nvPr/>
        </p:nvSpPr>
        <p:spPr bwMode="auto">
          <a:xfrm>
            <a:off x="7420393" y="2420551"/>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18" name="Right Arrow 17"/>
          <p:cNvSpPr/>
          <p:nvPr/>
        </p:nvSpPr>
        <p:spPr bwMode="auto">
          <a:xfrm>
            <a:off x="7419458" y="3513357"/>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19" name="Right Arrow 18"/>
          <p:cNvSpPr/>
          <p:nvPr/>
        </p:nvSpPr>
        <p:spPr bwMode="auto">
          <a:xfrm>
            <a:off x="7420393" y="4581444"/>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14" name="Rectangle 13"/>
          <p:cNvSpPr/>
          <p:nvPr/>
        </p:nvSpPr>
        <p:spPr bwMode="auto">
          <a:xfrm>
            <a:off x="269241" y="4917993"/>
            <a:ext cx="3452135" cy="2823669"/>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21903" tIns="60952" rIns="60952" bIns="60952" numCol="1" spcCol="0" rtlCol="0" fromWordArt="0" anchor="ctr" anchorCtr="0" forceAA="0" compatLnSpc="1">
            <a:prstTxWarp prst="textNoShape">
              <a:avLst/>
            </a:prstTxWarp>
            <a:noAutofit/>
          </a:bodyPr>
          <a:lstStyle/>
          <a:p>
            <a:pPr>
              <a:lnSpc>
                <a:spcPct val="90000"/>
              </a:lnSpc>
              <a:spcBef>
                <a:spcPct val="20000"/>
              </a:spcBef>
              <a:buSzPct val="80000"/>
            </a:pPr>
            <a:endParaRPr lang="en-US" sz="2132" dirty="0">
              <a:solidFill>
                <a:srgbClr val="FFFFFF">
                  <a:alpha val="99000"/>
                </a:srgbClr>
              </a:solidFill>
            </a:endParaRPr>
          </a:p>
        </p:txBody>
      </p:sp>
      <p:sp>
        <p:nvSpPr>
          <p:cNvPr id="15" name="Content Placeholder 2"/>
          <p:cNvSpPr txBox="1">
            <a:spLocks/>
          </p:cNvSpPr>
          <p:nvPr/>
        </p:nvSpPr>
        <p:spPr>
          <a:xfrm>
            <a:off x="267026" y="2242234"/>
            <a:ext cx="4790607" cy="2323267"/>
          </a:xfrm>
          <a:prstGeom prst="rect">
            <a:avLst/>
          </a:prstGeom>
          <a:noFill/>
        </p:spPr>
        <p:txBody>
          <a:bodyPr vert="horz" wrap="square" lIns="143407" tIns="89630" rIns="143407" bIns="89630" rtlCol="0">
            <a:spAutoFit/>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00000"/>
              </a:lnSpc>
              <a:spcBef>
                <a:spcPts val="1175"/>
              </a:spcBef>
              <a:buClr>
                <a:srgbClr val="000000"/>
              </a:buClr>
              <a:buFont typeface="Wingdings" panose="05000000000000000000" pitchFamily="2" charset="2"/>
              <a:buNone/>
            </a:pPr>
            <a:r>
              <a:rPr lang="en-US" sz="2745" dirty="0">
                <a:solidFill>
                  <a:srgbClr val="FFFFFF"/>
                </a:solidFill>
                <a:latin typeface="Segoe UI"/>
              </a:rPr>
              <a:t>Internal and External</a:t>
            </a:r>
          </a:p>
          <a:p>
            <a:pPr marL="0" indent="0">
              <a:lnSpc>
                <a:spcPct val="100000"/>
              </a:lnSpc>
              <a:spcBef>
                <a:spcPts val="1175"/>
              </a:spcBef>
              <a:buClr>
                <a:srgbClr val="000000"/>
              </a:buClr>
              <a:buFont typeface="Wingdings" panose="05000000000000000000" pitchFamily="2" charset="2"/>
              <a:buNone/>
            </a:pPr>
            <a:r>
              <a:rPr lang="en-US" sz="2745" dirty="0">
                <a:solidFill>
                  <a:srgbClr val="FFFFFF"/>
                </a:solidFill>
                <a:latin typeface="Segoe UI"/>
              </a:rPr>
              <a:t>TCP/UDP</a:t>
            </a:r>
          </a:p>
          <a:p>
            <a:pPr marL="0" indent="0">
              <a:lnSpc>
                <a:spcPct val="100000"/>
              </a:lnSpc>
              <a:spcBef>
                <a:spcPts val="1175"/>
              </a:spcBef>
              <a:buClr>
                <a:srgbClr val="000000"/>
              </a:buClr>
              <a:buFont typeface="Wingdings" panose="05000000000000000000" pitchFamily="2" charset="2"/>
              <a:buNone/>
            </a:pPr>
            <a:r>
              <a:rPr lang="en-US" sz="2745" dirty="0">
                <a:solidFill>
                  <a:srgbClr val="FFFFFF"/>
                </a:solidFill>
                <a:latin typeface="Segoe UI"/>
              </a:rPr>
              <a:t>ACLs</a:t>
            </a:r>
          </a:p>
          <a:p>
            <a:pPr marL="0" indent="0">
              <a:lnSpc>
                <a:spcPct val="100000"/>
              </a:lnSpc>
              <a:spcBef>
                <a:spcPts val="1175"/>
              </a:spcBef>
              <a:buClr>
                <a:srgbClr val="000000"/>
              </a:buClr>
              <a:buFont typeface="Wingdings" panose="05000000000000000000" pitchFamily="2" charset="2"/>
              <a:buNone/>
            </a:pPr>
            <a:r>
              <a:rPr lang="en-US" sz="2745" dirty="0">
                <a:solidFill>
                  <a:srgbClr val="FFFFFF"/>
                </a:solidFill>
                <a:latin typeface="Segoe UI"/>
              </a:rPr>
              <a:t>Client Affinity </a:t>
            </a:r>
          </a:p>
        </p:txBody>
      </p:sp>
      <p:cxnSp>
        <p:nvCxnSpPr>
          <p:cNvPr id="16" name="Straight Connector 15"/>
          <p:cNvCxnSpPr/>
          <p:nvPr/>
        </p:nvCxnSpPr>
        <p:spPr>
          <a:xfrm flipV="1">
            <a:off x="300095" y="2021075"/>
            <a:ext cx="4064405" cy="11703"/>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20" name="Trapezoid 19"/>
          <p:cNvSpPr/>
          <p:nvPr/>
        </p:nvSpPr>
        <p:spPr bwMode="auto">
          <a:xfrm rot="16200000">
            <a:off x="5381613" y="2880442"/>
            <a:ext cx="4246054" cy="1280311"/>
          </a:xfrm>
          <a:prstGeom prst="trapezoid">
            <a:avLst>
              <a:gd name="adj" fmla="val 39542"/>
            </a:avLst>
          </a:prstGeom>
          <a:gradFill flip="none" rotWithShape="1">
            <a:gsLst>
              <a:gs pos="0">
                <a:sysClr val="window" lastClr="FFFFFF">
                  <a:lumMod val="95000"/>
                  <a:alpha val="0"/>
                </a:sysClr>
              </a:gs>
              <a:gs pos="50000">
                <a:schemeClr val="tx1">
                  <a:alpha val="30000"/>
                </a:schemeClr>
              </a:gs>
              <a:gs pos="100000">
                <a:schemeClr val="tx1">
                  <a:alpha val="35000"/>
                </a:schemeClr>
              </a:gs>
            </a:gsLst>
            <a:lin ang="16200000" scaled="1"/>
            <a:tileRect/>
          </a:gra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14" tIns="45712" rIns="45714" bIns="45712" numCol="1" rtlCol="0" anchor="ctr" anchorCtr="0" compatLnSpc="1">
            <a:prstTxWarp prst="textNoShape">
              <a:avLst/>
            </a:prstTxWarp>
          </a:bodyPr>
          <a:lstStyle/>
          <a:p>
            <a:pPr defTabSz="913833" fontAlgn="base">
              <a:spcBef>
                <a:spcPct val="0"/>
              </a:spcBef>
              <a:spcAft>
                <a:spcPct val="0"/>
              </a:spcAft>
            </a:pPr>
            <a:endParaRPr lang="en-US" sz="3200" spc="-51" dirty="0">
              <a:ln>
                <a:solidFill>
                  <a:srgbClr val="000000">
                    <a:alpha val="0"/>
                  </a:srgbClr>
                </a:solidFill>
              </a:ln>
              <a:solidFill>
                <a:srgbClr val="FFFFFF"/>
              </a:solidFill>
            </a:endParaRPr>
          </a:p>
        </p:txBody>
      </p:sp>
      <p:sp>
        <p:nvSpPr>
          <p:cNvPr id="21" name="Rectangle 20"/>
          <p:cNvSpPr/>
          <p:nvPr/>
        </p:nvSpPr>
        <p:spPr bwMode="auto">
          <a:xfrm>
            <a:off x="8003837" y="3354011"/>
            <a:ext cx="3921244" cy="950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VM2</a:t>
            </a:r>
          </a:p>
          <a:p>
            <a:pPr algn="ctr" defTabSz="674538" fontAlgn="base">
              <a:spcBef>
                <a:spcPct val="0"/>
              </a:spcBef>
              <a:spcAft>
                <a:spcPct val="0"/>
              </a:spcAft>
            </a:pPr>
            <a:r>
              <a:rPr lang="en-US" sz="1600" dirty="0">
                <a:ln>
                  <a:solidFill>
                    <a:srgbClr val="000000">
                      <a:alpha val="0"/>
                    </a:srgbClr>
                  </a:solidFill>
                </a:ln>
                <a:solidFill>
                  <a:srgbClr val="FFFFFF"/>
                </a:solidFill>
              </a:rPr>
              <a:t>/healthcheck.aspx</a:t>
            </a:r>
          </a:p>
        </p:txBody>
      </p:sp>
      <p:sp>
        <p:nvSpPr>
          <p:cNvPr id="22" name="Trapezoid 21"/>
          <p:cNvSpPr/>
          <p:nvPr/>
        </p:nvSpPr>
        <p:spPr bwMode="auto">
          <a:xfrm rot="16200000">
            <a:off x="4934081" y="2887678"/>
            <a:ext cx="3674570" cy="1280311"/>
          </a:xfrm>
          <a:prstGeom prst="trapezoid">
            <a:avLst>
              <a:gd name="adj" fmla="val 37559"/>
            </a:avLst>
          </a:prstGeom>
          <a:solidFill>
            <a:schemeClr val="accent6"/>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vert="vert" wrap="square" lIns="45714" tIns="45712" rIns="45714" bIns="45712" numCol="1" rtlCol="0" anchor="ctr" anchorCtr="0" compatLnSpc="1">
            <a:prstTxWarp prst="textNoShape">
              <a:avLst/>
            </a:prstTxWarp>
          </a:bodyPr>
          <a:lstStyle/>
          <a:p>
            <a:pPr algn="ctr" defTabSz="913833" fontAlgn="base">
              <a:spcBef>
                <a:spcPct val="0"/>
              </a:spcBef>
              <a:spcAft>
                <a:spcPct val="0"/>
              </a:spcAft>
            </a:pPr>
            <a:r>
              <a:rPr lang="en-US" sz="3200" spc="-51" dirty="0">
                <a:ln>
                  <a:solidFill>
                    <a:srgbClr val="000000">
                      <a:alpha val="0"/>
                    </a:srgbClr>
                  </a:solidFill>
                </a:ln>
                <a:solidFill>
                  <a:srgbClr val="FFFFFF"/>
                </a:solidFill>
              </a:rPr>
              <a:t>LB</a:t>
            </a:r>
          </a:p>
        </p:txBody>
      </p:sp>
      <p:sp>
        <p:nvSpPr>
          <p:cNvPr id="24" name="Rectangle 23"/>
          <p:cNvSpPr/>
          <p:nvPr/>
        </p:nvSpPr>
        <p:spPr bwMode="auto">
          <a:xfrm>
            <a:off x="8003837" y="2242235"/>
            <a:ext cx="3921244" cy="954172"/>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VM1</a:t>
            </a:r>
          </a:p>
          <a:p>
            <a:pPr algn="ctr" defTabSz="674538" fontAlgn="base">
              <a:spcBef>
                <a:spcPct val="0"/>
              </a:spcBef>
              <a:spcAft>
                <a:spcPct val="0"/>
              </a:spcAft>
            </a:pPr>
            <a:r>
              <a:rPr lang="en-US" sz="1600" dirty="0">
                <a:ln>
                  <a:solidFill>
                    <a:srgbClr val="000000">
                      <a:alpha val="0"/>
                    </a:srgbClr>
                  </a:solidFill>
                </a:ln>
                <a:solidFill>
                  <a:srgbClr val="FFFFFF"/>
                </a:solidFill>
              </a:rPr>
              <a:t>/healthcheck.aspx</a:t>
            </a:r>
          </a:p>
        </p:txBody>
      </p:sp>
      <p:sp>
        <p:nvSpPr>
          <p:cNvPr id="26" name="Right Arrow 25"/>
          <p:cNvSpPr/>
          <p:nvPr/>
        </p:nvSpPr>
        <p:spPr bwMode="auto">
          <a:xfrm>
            <a:off x="3671877" y="3176641"/>
            <a:ext cx="2421813" cy="834662"/>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2745" b="1" dirty="0">
                <a:ln>
                  <a:solidFill>
                    <a:srgbClr val="000000">
                      <a:alpha val="0"/>
                    </a:srgbClr>
                  </a:solidFill>
                </a:ln>
                <a:solidFill>
                  <a:srgbClr val="FFFFFF">
                    <a:lumMod val="75000"/>
                    <a:lumOff val="25000"/>
                  </a:srgbClr>
                </a:solidFill>
              </a:rPr>
              <a:t>PORT 80</a:t>
            </a:r>
          </a:p>
        </p:txBody>
      </p:sp>
      <p:sp>
        <p:nvSpPr>
          <p:cNvPr id="28" name="Rectangle 27"/>
          <p:cNvSpPr/>
          <p:nvPr/>
        </p:nvSpPr>
        <p:spPr bwMode="auto">
          <a:xfrm>
            <a:off x="8004303" y="4454243"/>
            <a:ext cx="3921244" cy="950841"/>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19956" tIns="59979" rIns="119956" bIns="59979" numCol="1" rtlCol="0" anchor="ctr" anchorCtr="0" compatLnSpc="1">
            <a:prstTxWarp prst="textNoShape">
              <a:avLst/>
            </a:prstTxWarp>
          </a:bodyPr>
          <a:lstStyle/>
          <a:p>
            <a:pPr algn="ctr" defTabSz="899362" fontAlgn="base">
              <a:spcBef>
                <a:spcPct val="0"/>
              </a:spcBef>
              <a:spcAft>
                <a:spcPct val="0"/>
              </a:spcAft>
            </a:pPr>
            <a:r>
              <a:rPr lang="en-US" sz="2400" dirty="0">
                <a:ln>
                  <a:solidFill>
                    <a:srgbClr val="000000">
                      <a:alpha val="0"/>
                    </a:srgbClr>
                  </a:solidFill>
                </a:ln>
                <a:solidFill>
                  <a:srgbClr val="FFFFFF"/>
                </a:solidFill>
              </a:rPr>
              <a:t>VM3</a:t>
            </a:r>
          </a:p>
          <a:p>
            <a:pPr algn="ctr" defTabSz="674538" fontAlgn="base">
              <a:spcBef>
                <a:spcPct val="0"/>
              </a:spcBef>
              <a:spcAft>
                <a:spcPct val="0"/>
              </a:spcAft>
            </a:pPr>
            <a:r>
              <a:rPr lang="en-US" sz="1600" dirty="0">
                <a:ln>
                  <a:solidFill>
                    <a:srgbClr val="000000">
                      <a:alpha val="0"/>
                    </a:srgbClr>
                  </a:solidFill>
                </a:ln>
                <a:solidFill>
                  <a:srgbClr val="FFFFFF"/>
                </a:solidFill>
              </a:rPr>
              <a:t>/healthcheck.aspx</a:t>
            </a:r>
          </a:p>
        </p:txBody>
      </p:sp>
      <p:sp>
        <p:nvSpPr>
          <p:cNvPr id="29" name="Right Arrow 28"/>
          <p:cNvSpPr/>
          <p:nvPr/>
        </p:nvSpPr>
        <p:spPr bwMode="auto">
          <a:xfrm>
            <a:off x="7411523" y="2427789"/>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30" name="Right Arrow 29"/>
          <p:cNvSpPr/>
          <p:nvPr/>
        </p:nvSpPr>
        <p:spPr bwMode="auto">
          <a:xfrm>
            <a:off x="7410588" y="3520595"/>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32" name="Right Arrow 31"/>
          <p:cNvSpPr/>
          <p:nvPr/>
        </p:nvSpPr>
        <p:spPr bwMode="auto">
          <a:xfrm>
            <a:off x="7411523" y="4588682"/>
            <a:ext cx="1185564" cy="673097"/>
          </a:xfrm>
          <a:prstGeom prst="rightArrow">
            <a:avLst>
              <a:gd name="adj1" fmla="val 74419"/>
              <a:gd name="adj2" fmla="val 50000"/>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21892" tIns="60946" rIns="121892" bIns="60946" numCol="1" rtlCol="0" anchor="ctr" anchorCtr="0" compatLnSpc="1">
            <a:prstTxWarp prst="textNoShape">
              <a:avLst/>
            </a:prstTxWarp>
          </a:bodyPr>
          <a:lstStyle/>
          <a:p>
            <a:pPr algn="ctr" defTabSz="913908" fontAlgn="base">
              <a:spcBef>
                <a:spcPct val="0"/>
              </a:spcBef>
              <a:spcAft>
                <a:spcPct val="0"/>
              </a:spcAft>
            </a:pPr>
            <a:r>
              <a:rPr lang="en-US" sz="1176" b="1" dirty="0">
                <a:ln>
                  <a:solidFill>
                    <a:srgbClr val="000000">
                      <a:alpha val="0"/>
                    </a:srgbClr>
                  </a:solidFill>
                </a:ln>
                <a:solidFill>
                  <a:srgbClr val="FFFFFF">
                    <a:lumMod val="75000"/>
                    <a:lumOff val="25000"/>
                  </a:srgbClr>
                </a:solidFill>
              </a:rPr>
              <a:t>PORT 80</a:t>
            </a:r>
          </a:p>
        </p:txBody>
      </p:sp>
      <p:sp>
        <p:nvSpPr>
          <p:cNvPr id="37" name="Rectangle 36"/>
          <p:cNvSpPr/>
          <p:nvPr/>
        </p:nvSpPr>
        <p:spPr bwMode="auto">
          <a:xfrm>
            <a:off x="798572" y="1639387"/>
            <a:ext cx="2575080" cy="2200253"/>
          </a:xfrm>
          <a:prstGeom prst="rect">
            <a:avLst/>
          </a:prstGeom>
          <a:noFill/>
          <a:ln w="3175">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5720" rIns="0" bIns="45720" numCol="1" rtlCol="0" anchor="ctr" anchorCtr="0" compatLnSpc="1">
            <a:prstTxWarp prst="textNoShape">
              <a:avLst/>
            </a:prstTxWarp>
          </a:bodyPr>
          <a:lstStyle/>
          <a:p>
            <a:pPr algn="ctr" defTabSz="914102" fontAlgn="base">
              <a:spcBef>
                <a:spcPct val="0"/>
              </a:spcBef>
              <a:spcAft>
                <a:spcPct val="0"/>
              </a:spcAft>
            </a:pPr>
            <a:endParaRPr lang="en-US" sz="1961" dirty="0">
              <a:solidFill>
                <a:srgbClr val="F1F430"/>
              </a:solidFill>
            </a:endParaRPr>
          </a:p>
        </p:txBody>
      </p:sp>
    </p:spTree>
    <p:extLst>
      <p:ext uri="{BB962C8B-B14F-4D97-AF65-F5344CB8AC3E}">
        <p14:creationId xmlns:p14="http://schemas.microsoft.com/office/powerpoint/2010/main" val="379301054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fade">
                                      <p:cBhvr>
                                        <p:cTn id="11" dur="500"/>
                                        <p:tgtEl>
                                          <p:spTgt spid="27"/>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500"/>
                                        <p:tgtEl>
                                          <p:spTgt spid="2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fade">
                                      <p:cBhvr>
                                        <p:cTn id="21" dur="500"/>
                                        <p:tgtEl>
                                          <p:spTgt spid="31"/>
                                        </p:tgtEl>
                                      </p:cBhvr>
                                    </p:animEffect>
                                  </p:childTnLst>
                                </p:cTn>
                              </p:par>
                            </p:childTnLst>
                          </p:cTn>
                        </p:par>
                        <p:par>
                          <p:cTn id="22" fill="hold">
                            <p:stCondLst>
                              <p:cond delay="1500"/>
                            </p:stCondLst>
                            <p:childTnLst>
                              <p:par>
                                <p:cTn id="23" presetID="22" presetClass="entr" presetSubtype="8"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wipe(left)">
                                      <p:cBhvr>
                                        <p:cTn id="25" dur="500"/>
                                        <p:tgtEl>
                                          <p:spTgt spid="1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fade">
                                      <p:cBhvr>
                                        <p:cTn id="28" dur="500"/>
                                        <p:tgtEl>
                                          <p:spTgt spid="2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wipe(left)">
                                      <p:cBhvr>
                                        <p:cTn id="32" dur="500"/>
                                        <p:tgtEl>
                                          <p:spTgt spid="1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fade">
                                      <p:cBhvr>
                                        <p:cTn id="35" dur="500"/>
                                        <p:tgtEl>
                                          <p:spTgt spid="50"/>
                                        </p:tgtEl>
                                      </p:cBhvr>
                                    </p:animEffect>
                                  </p:childTnLst>
                                </p:cTn>
                              </p:par>
                              <p:par>
                                <p:cTn id="36" presetID="10" presetClass="entr" presetSubtype="0" fill="hold" grpId="0" nodeType="withEffect">
                                  <p:stCondLst>
                                    <p:cond delay="250"/>
                                  </p:stCondLst>
                                  <p:childTnLst>
                                    <p:set>
                                      <p:cBhvr>
                                        <p:cTn id="37" dur="1" fill="hold">
                                          <p:stCondLst>
                                            <p:cond delay="0"/>
                                          </p:stCondLst>
                                        </p:cTn>
                                        <p:tgtEl>
                                          <p:spTgt spid="15">
                                            <p:txEl>
                                              <p:pRg st="0" end="0"/>
                                            </p:txEl>
                                          </p:spTgt>
                                        </p:tgtEl>
                                        <p:attrNameLst>
                                          <p:attrName>style.visibility</p:attrName>
                                        </p:attrNameLst>
                                      </p:cBhvr>
                                      <p:to>
                                        <p:strVal val="visible"/>
                                      </p:to>
                                    </p:set>
                                    <p:animEffect transition="in" filter="fade">
                                      <p:cBhvr>
                                        <p:cTn id="38" dur="500"/>
                                        <p:tgtEl>
                                          <p:spTgt spid="15">
                                            <p:txEl>
                                              <p:pRg st="0" end="0"/>
                                            </p:txEl>
                                          </p:spTgt>
                                        </p:tgtEl>
                                      </p:cBhvr>
                                    </p:animEffect>
                                  </p:childTnLst>
                                </p:cTn>
                              </p:par>
                              <p:par>
                                <p:cTn id="39" presetID="10" presetClass="entr" presetSubtype="0" fill="hold" grpId="0" nodeType="withEffect">
                                  <p:stCondLst>
                                    <p:cond delay="250"/>
                                  </p:stCondLst>
                                  <p:childTnLst>
                                    <p:set>
                                      <p:cBhvr>
                                        <p:cTn id="40" dur="1" fill="hold">
                                          <p:stCondLst>
                                            <p:cond delay="0"/>
                                          </p:stCondLst>
                                        </p:cTn>
                                        <p:tgtEl>
                                          <p:spTgt spid="15">
                                            <p:txEl>
                                              <p:pRg st="1" end="1"/>
                                            </p:txEl>
                                          </p:spTgt>
                                        </p:tgtEl>
                                        <p:attrNameLst>
                                          <p:attrName>style.visibility</p:attrName>
                                        </p:attrNameLst>
                                      </p:cBhvr>
                                      <p:to>
                                        <p:strVal val="visible"/>
                                      </p:to>
                                    </p:set>
                                    <p:animEffect transition="in" filter="fade">
                                      <p:cBhvr>
                                        <p:cTn id="41" dur="500"/>
                                        <p:tgtEl>
                                          <p:spTgt spid="15">
                                            <p:txEl>
                                              <p:pRg st="1" end="1"/>
                                            </p:txEl>
                                          </p:spTgt>
                                        </p:tgtEl>
                                      </p:cBhvr>
                                    </p:animEffect>
                                  </p:childTnLst>
                                </p:cTn>
                              </p:par>
                              <p:par>
                                <p:cTn id="42" presetID="10" presetClass="entr" presetSubtype="0" fill="hold" grpId="0" nodeType="withEffect">
                                  <p:stCondLst>
                                    <p:cond delay="250"/>
                                  </p:stCondLst>
                                  <p:childTnLst>
                                    <p:set>
                                      <p:cBhvr>
                                        <p:cTn id="43" dur="1" fill="hold">
                                          <p:stCondLst>
                                            <p:cond delay="0"/>
                                          </p:stCondLst>
                                        </p:cTn>
                                        <p:tgtEl>
                                          <p:spTgt spid="15">
                                            <p:txEl>
                                              <p:pRg st="2" end="2"/>
                                            </p:txEl>
                                          </p:spTgt>
                                        </p:tgtEl>
                                        <p:attrNameLst>
                                          <p:attrName>style.visibility</p:attrName>
                                        </p:attrNameLst>
                                      </p:cBhvr>
                                      <p:to>
                                        <p:strVal val="visible"/>
                                      </p:to>
                                    </p:set>
                                    <p:animEffect transition="in" filter="fade">
                                      <p:cBhvr>
                                        <p:cTn id="44" dur="500"/>
                                        <p:tgtEl>
                                          <p:spTgt spid="15">
                                            <p:txEl>
                                              <p:pRg st="2" end="2"/>
                                            </p:txEl>
                                          </p:spTgt>
                                        </p:tgtEl>
                                      </p:cBhvr>
                                    </p:animEffect>
                                  </p:childTnLst>
                                </p:cTn>
                              </p:par>
                              <p:par>
                                <p:cTn id="45" presetID="10" presetClass="entr" presetSubtype="0" fill="hold" grpId="0" nodeType="withEffect">
                                  <p:stCondLst>
                                    <p:cond delay="250"/>
                                  </p:stCondLst>
                                  <p:childTnLst>
                                    <p:set>
                                      <p:cBhvr>
                                        <p:cTn id="46" dur="1" fill="hold">
                                          <p:stCondLst>
                                            <p:cond delay="0"/>
                                          </p:stCondLst>
                                        </p:cTn>
                                        <p:tgtEl>
                                          <p:spTgt spid="15">
                                            <p:txEl>
                                              <p:pRg st="3" end="3"/>
                                            </p:txEl>
                                          </p:spTgt>
                                        </p:tgtEl>
                                        <p:attrNameLst>
                                          <p:attrName>style.visibility</p:attrName>
                                        </p:attrNameLst>
                                      </p:cBhvr>
                                      <p:to>
                                        <p:strVal val="visible"/>
                                      </p:to>
                                    </p:set>
                                    <p:animEffect transition="in" filter="fade">
                                      <p:cBhvr>
                                        <p:cTn id="47" dur="500"/>
                                        <p:tgtEl>
                                          <p:spTgt spid="15">
                                            <p:txEl>
                                              <p:pRg st="3" end="3"/>
                                            </p:txEl>
                                          </p:spTgt>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20"/>
                                        </p:tgtEl>
                                        <p:attrNameLst>
                                          <p:attrName>style.visibility</p:attrName>
                                        </p:attrNameLst>
                                      </p:cBhvr>
                                      <p:to>
                                        <p:strVal val="visible"/>
                                      </p:to>
                                    </p:set>
                                    <p:animEffect transition="in" filter="fade">
                                      <p:cBhvr>
                                        <p:cTn id="50" dur="500"/>
                                        <p:tgtEl>
                                          <p:spTgt spid="20"/>
                                        </p:tgtEl>
                                      </p:cBhvr>
                                    </p:animEffect>
                                  </p:childTnLst>
                                </p:cTn>
                              </p:par>
                            </p:childTnLst>
                          </p:cTn>
                        </p:par>
                        <p:par>
                          <p:cTn id="51" fill="hold">
                            <p:stCondLst>
                              <p:cond delay="275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fade">
                                      <p:cBhvr>
                                        <p:cTn id="57" dur="500"/>
                                        <p:tgtEl>
                                          <p:spTgt spid="21"/>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fade">
                                      <p:cBhvr>
                                        <p:cTn id="60" dur="500"/>
                                        <p:tgtEl>
                                          <p:spTgt spid="2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24"/>
                                        </p:tgtEl>
                                        <p:attrNameLst>
                                          <p:attrName>style.visibility</p:attrName>
                                        </p:attrNameLst>
                                      </p:cBhvr>
                                      <p:to>
                                        <p:strVal val="visible"/>
                                      </p:to>
                                    </p:set>
                                    <p:animEffect transition="in" filter="fade">
                                      <p:cBhvr>
                                        <p:cTn id="63" dur="500"/>
                                        <p:tgtEl>
                                          <p:spTgt spid="24"/>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26"/>
                                        </p:tgtEl>
                                        <p:attrNameLst>
                                          <p:attrName>style.visibility</p:attrName>
                                        </p:attrNameLst>
                                      </p:cBhvr>
                                      <p:to>
                                        <p:strVal val="visible"/>
                                      </p:to>
                                    </p:set>
                                    <p:animEffect transition="in" filter="fade">
                                      <p:cBhvr>
                                        <p:cTn id="66" dur="500"/>
                                        <p:tgtEl>
                                          <p:spTgt spid="2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500"/>
                                        <p:tgtEl>
                                          <p:spTgt spid="2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Effect transition="in" filter="fade">
                                      <p:cBhvr>
                                        <p:cTn id="72" dur="500"/>
                                        <p:tgtEl>
                                          <p:spTgt spid="29"/>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32"/>
                                        </p:tgtEl>
                                        <p:attrNameLst>
                                          <p:attrName>style.visibility</p:attrName>
                                        </p:attrNameLst>
                                      </p:cBhvr>
                                      <p:to>
                                        <p:strVal val="visible"/>
                                      </p:to>
                                    </p:set>
                                    <p:animEffect transition="in" filter="fade">
                                      <p:cBhvr>
                                        <p:cTn id="7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5" grpId="0" animBg="1"/>
      <p:bldP spid="27" grpId="0" animBg="1"/>
      <p:bldP spid="31" grpId="0" animBg="1"/>
      <p:bldP spid="46" grpId="0" animBg="1"/>
      <p:bldP spid="50" grpId="0" animBg="1"/>
      <p:bldP spid="17" grpId="0" animBg="1"/>
      <p:bldP spid="18" grpId="0" animBg="1"/>
      <p:bldP spid="19" grpId="0" animBg="1"/>
      <p:bldP spid="15" grpId="0" build="p"/>
      <p:bldP spid="20" grpId="0" animBg="1"/>
      <p:bldP spid="21" grpId="0" animBg="1"/>
      <p:bldP spid="22" grpId="0" animBg="1"/>
      <p:bldP spid="24" grpId="0" animBg="1"/>
      <p:bldP spid="26" grpId="0" animBg="1"/>
      <p:bldP spid="28" grpId="0" animBg="1"/>
      <p:bldP spid="29" grpId="0" animBg="1"/>
      <p:bldP spid="30" grpId="0" animBg="1"/>
      <p:bldP spid="3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 name="Internal Access"/>
          <p:cNvSpPr/>
          <p:nvPr/>
        </p:nvSpPr>
        <p:spPr>
          <a:xfrm rot="997003">
            <a:off x="5810900" y="3358397"/>
            <a:ext cx="5098041" cy="1343866"/>
          </a:xfrm>
          <a:custGeom>
            <a:avLst/>
            <a:gdLst>
              <a:gd name="connsiteX0" fmla="*/ 0 w 3370521"/>
              <a:gd name="connsiteY0" fmla="*/ 1046896 h 1046896"/>
              <a:gd name="connsiteX1" fmla="*/ 946298 w 3370521"/>
              <a:gd name="connsiteY1" fmla="*/ 4905 h 1046896"/>
              <a:gd name="connsiteX2" fmla="*/ 3370521 w 3370521"/>
              <a:gd name="connsiteY2" fmla="*/ 727919 h 1046896"/>
              <a:gd name="connsiteX0" fmla="*/ 0 w 3370521"/>
              <a:gd name="connsiteY0" fmla="*/ 1046896 h 1046896"/>
              <a:gd name="connsiteX1" fmla="*/ 1733108 w 3370521"/>
              <a:gd name="connsiteY1" fmla="*/ 4905 h 1046896"/>
              <a:gd name="connsiteX2" fmla="*/ 3370521 w 3370521"/>
              <a:gd name="connsiteY2" fmla="*/ 727919 h 1046896"/>
              <a:gd name="connsiteX0" fmla="*/ 0 w 3370521"/>
              <a:gd name="connsiteY0" fmla="*/ 1054112 h 1054112"/>
              <a:gd name="connsiteX1" fmla="*/ 1733108 w 3370521"/>
              <a:gd name="connsiteY1" fmla="*/ 12121 h 1054112"/>
              <a:gd name="connsiteX2" fmla="*/ 3370521 w 3370521"/>
              <a:gd name="connsiteY2" fmla="*/ 735135 h 1054112"/>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195368 h 1195368"/>
              <a:gd name="connsiteX1" fmla="*/ 1658680 w 3370521"/>
              <a:gd name="connsiteY1" fmla="*/ 15154 h 1195368"/>
              <a:gd name="connsiteX2" fmla="*/ 3370521 w 3370521"/>
              <a:gd name="connsiteY2" fmla="*/ 876391 h 1195368"/>
              <a:gd name="connsiteX0" fmla="*/ 0 w 3370521"/>
              <a:gd name="connsiteY0" fmla="*/ 1181675 h 1181675"/>
              <a:gd name="connsiteX1" fmla="*/ 1658680 w 3370521"/>
              <a:gd name="connsiteY1" fmla="*/ 1461 h 1181675"/>
              <a:gd name="connsiteX2" fmla="*/ 3370521 w 3370521"/>
              <a:gd name="connsiteY2" fmla="*/ 862698 h 1181675"/>
              <a:gd name="connsiteX0" fmla="*/ 0 w 3370521"/>
              <a:gd name="connsiteY0" fmla="*/ 1181675 h 1181675"/>
              <a:gd name="connsiteX1" fmla="*/ 1754373 w 3370521"/>
              <a:gd name="connsiteY1" fmla="*/ 1461 h 1181675"/>
              <a:gd name="connsiteX2" fmla="*/ 3370521 w 3370521"/>
              <a:gd name="connsiteY2" fmla="*/ 862698 h 1181675"/>
              <a:gd name="connsiteX0" fmla="*/ 0 w 3359888"/>
              <a:gd name="connsiteY0" fmla="*/ 1165323 h 1165323"/>
              <a:gd name="connsiteX1" fmla="*/ 1743740 w 3359888"/>
              <a:gd name="connsiteY1" fmla="*/ 6374 h 1165323"/>
              <a:gd name="connsiteX2" fmla="*/ 3359888 w 3359888"/>
              <a:gd name="connsiteY2" fmla="*/ 867611 h 1165323"/>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616149 w 3359888"/>
              <a:gd name="connsiteY1" fmla="*/ 5131 h 1238508"/>
              <a:gd name="connsiteX2" fmla="*/ 3359888 w 3359888"/>
              <a:gd name="connsiteY2" fmla="*/ 940796 h 1238508"/>
              <a:gd name="connsiteX0" fmla="*/ 0 w 3359888"/>
              <a:gd name="connsiteY0" fmla="*/ 1186180 h 1186180"/>
              <a:gd name="connsiteX1" fmla="*/ 1594884 w 3359888"/>
              <a:gd name="connsiteY1" fmla="*/ 5966 h 1186180"/>
              <a:gd name="connsiteX2" fmla="*/ 3359888 w 3359888"/>
              <a:gd name="connsiteY2" fmla="*/ 888468 h 1186180"/>
              <a:gd name="connsiteX0" fmla="*/ 0 w 3327990"/>
              <a:gd name="connsiteY0" fmla="*/ 1109431 h 1109431"/>
              <a:gd name="connsiteX1" fmla="*/ 1562986 w 3327990"/>
              <a:gd name="connsiteY1" fmla="*/ 3645 h 1109431"/>
              <a:gd name="connsiteX2" fmla="*/ 3327990 w 3327990"/>
              <a:gd name="connsiteY2" fmla="*/ 886147 h 1109431"/>
              <a:gd name="connsiteX0" fmla="*/ 0 w 3327990"/>
              <a:gd name="connsiteY0" fmla="*/ 1088442 h 1088442"/>
              <a:gd name="connsiteX1" fmla="*/ 1679944 w 3327990"/>
              <a:gd name="connsiteY1" fmla="*/ 3921 h 1088442"/>
              <a:gd name="connsiteX2" fmla="*/ 3327990 w 3327990"/>
              <a:gd name="connsiteY2" fmla="*/ 865158 h 1088442"/>
              <a:gd name="connsiteX0" fmla="*/ 0 w 3327990"/>
              <a:gd name="connsiteY0" fmla="*/ 1204235 h 1204235"/>
              <a:gd name="connsiteX1" fmla="*/ 1658679 w 3327990"/>
              <a:gd name="connsiteY1" fmla="*/ 2756 h 1204235"/>
              <a:gd name="connsiteX2" fmla="*/ 3327990 w 3327990"/>
              <a:gd name="connsiteY2" fmla="*/ 980951 h 1204235"/>
              <a:gd name="connsiteX0" fmla="*/ 0 w 3327990"/>
              <a:gd name="connsiteY0" fmla="*/ 1204235 h 1204235"/>
              <a:gd name="connsiteX1" fmla="*/ 1755407 w 3327990"/>
              <a:gd name="connsiteY1" fmla="*/ 2756 h 1204235"/>
              <a:gd name="connsiteX2" fmla="*/ 3327990 w 3327990"/>
              <a:gd name="connsiteY2" fmla="*/ 980951 h 1204235"/>
              <a:gd name="connsiteX0" fmla="*/ 0 w 3327990"/>
              <a:gd name="connsiteY0" fmla="*/ 1202212 h 1202212"/>
              <a:gd name="connsiteX1" fmla="*/ 1755407 w 3327990"/>
              <a:gd name="connsiteY1" fmla="*/ 733 h 1202212"/>
              <a:gd name="connsiteX2" fmla="*/ 3327990 w 3327990"/>
              <a:gd name="connsiteY2" fmla="*/ 978928 h 1202212"/>
            </a:gdLst>
            <a:ahLst/>
            <a:cxnLst>
              <a:cxn ang="0">
                <a:pos x="connsiteX0" y="connsiteY0"/>
              </a:cxn>
              <a:cxn ang="0">
                <a:pos x="connsiteX1" y="connsiteY1"/>
              </a:cxn>
              <a:cxn ang="0">
                <a:pos x="connsiteX2" y="connsiteY2"/>
              </a:cxn>
            </a:cxnLst>
            <a:rect l="l" t="t" r="r" b="b"/>
            <a:pathLst>
              <a:path w="3327990" h="1202212">
                <a:moveTo>
                  <a:pt x="0" y="1202212"/>
                </a:moveTo>
                <a:cubicBezTo>
                  <a:pt x="373025" y="208068"/>
                  <a:pt x="1189995" y="-14699"/>
                  <a:pt x="1755407" y="733"/>
                </a:cubicBezTo>
                <a:cubicBezTo>
                  <a:pt x="2320819" y="16165"/>
                  <a:pt x="2758262" y="303760"/>
                  <a:pt x="3327990" y="978928"/>
                </a:cubicBezTo>
              </a:path>
            </a:pathLst>
          </a:custGeom>
          <a:noFill/>
          <a:ln w="28575" cap="flat" cmpd="sng" algn="ctr">
            <a:solidFill>
              <a:srgbClr val="FFC000"/>
            </a:solidFill>
            <a:prstDash val="sysDot"/>
            <a:miter lim="800000"/>
          </a:ln>
          <a:effectLst/>
        </p:spPr>
        <p:txBody>
          <a:bodyPr rtlCol="0" anchor="ctr"/>
          <a:lstStyle/>
          <a:p>
            <a:pPr algn="ctr" defTabSz="914049">
              <a:defRPr/>
            </a:pPr>
            <a:endParaRPr lang="en-US" sz="2353" kern="0">
              <a:solidFill>
                <a:prstClr val="white"/>
              </a:solidFill>
              <a:latin typeface="Calibri" panose="020F0502020204030204"/>
            </a:endParaRPr>
          </a:p>
        </p:txBody>
      </p:sp>
      <p:cxnSp>
        <p:nvCxnSpPr>
          <p:cNvPr id="362" name="Straight Connector 361"/>
          <p:cNvCxnSpPr>
            <a:stCxn id="222" idx="1"/>
          </p:cNvCxnSpPr>
          <p:nvPr/>
        </p:nvCxnSpPr>
        <p:spPr>
          <a:xfrm flipH="1">
            <a:off x="7162427" y="5375754"/>
            <a:ext cx="840786" cy="334763"/>
          </a:xfrm>
          <a:prstGeom prst="line">
            <a:avLst/>
          </a:prstGeom>
          <a:noFill/>
          <a:ln w="38100" cap="flat" cmpd="sng" algn="ctr">
            <a:solidFill>
              <a:srgbClr val="FFC000"/>
            </a:solidFill>
            <a:prstDash val="solid"/>
            <a:miter lim="800000"/>
            <a:headEnd type="triangle" w="med" len="med"/>
            <a:tailEnd type="none" w="med" len="med"/>
          </a:ln>
          <a:effectLst/>
        </p:spPr>
      </p:cxnSp>
      <p:sp>
        <p:nvSpPr>
          <p:cNvPr id="396" name="External Access"/>
          <p:cNvSpPr/>
          <p:nvPr/>
        </p:nvSpPr>
        <p:spPr>
          <a:xfrm rot="9088444" flipV="1">
            <a:off x="5192893" y="1617498"/>
            <a:ext cx="5516412" cy="1250754"/>
          </a:xfrm>
          <a:custGeom>
            <a:avLst/>
            <a:gdLst>
              <a:gd name="connsiteX0" fmla="*/ 0 w 3370521"/>
              <a:gd name="connsiteY0" fmla="*/ 1046896 h 1046896"/>
              <a:gd name="connsiteX1" fmla="*/ 946298 w 3370521"/>
              <a:gd name="connsiteY1" fmla="*/ 4905 h 1046896"/>
              <a:gd name="connsiteX2" fmla="*/ 3370521 w 3370521"/>
              <a:gd name="connsiteY2" fmla="*/ 727919 h 1046896"/>
              <a:gd name="connsiteX0" fmla="*/ 0 w 3370521"/>
              <a:gd name="connsiteY0" fmla="*/ 1046896 h 1046896"/>
              <a:gd name="connsiteX1" fmla="*/ 1733108 w 3370521"/>
              <a:gd name="connsiteY1" fmla="*/ 4905 h 1046896"/>
              <a:gd name="connsiteX2" fmla="*/ 3370521 w 3370521"/>
              <a:gd name="connsiteY2" fmla="*/ 727919 h 1046896"/>
              <a:gd name="connsiteX0" fmla="*/ 0 w 3370521"/>
              <a:gd name="connsiteY0" fmla="*/ 1054112 h 1054112"/>
              <a:gd name="connsiteX1" fmla="*/ 1733108 w 3370521"/>
              <a:gd name="connsiteY1" fmla="*/ 12121 h 1054112"/>
              <a:gd name="connsiteX2" fmla="*/ 3370521 w 3370521"/>
              <a:gd name="connsiteY2" fmla="*/ 735135 h 1054112"/>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195368 h 1195368"/>
              <a:gd name="connsiteX1" fmla="*/ 1658680 w 3370521"/>
              <a:gd name="connsiteY1" fmla="*/ 15154 h 1195368"/>
              <a:gd name="connsiteX2" fmla="*/ 3370521 w 3370521"/>
              <a:gd name="connsiteY2" fmla="*/ 876391 h 1195368"/>
              <a:gd name="connsiteX0" fmla="*/ 0 w 3370521"/>
              <a:gd name="connsiteY0" fmla="*/ 1181675 h 1181675"/>
              <a:gd name="connsiteX1" fmla="*/ 1658680 w 3370521"/>
              <a:gd name="connsiteY1" fmla="*/ 1461 h 1181675"/>
              <a:gd name="connsiteX2" fmla="*/ 3370521 w 3370521"/>
              <a:gd name="connsiteY2" fmla="*/ 862698 h 1181675"/>
              <a:gd name="connsiteX0" fmla="*/ 0 w 3370521"/>
              <a:gd name="connsiteY0" fmla="*/ 1181675 h 1181675"/>
              <a:gd name="connsiteX1" fmla="*/ 1754373 w 3370521"/>
              <a:gd name="connsiteY1" fmla="*/ 1461 h 1181675"/>
              <a:gd name="connsiteX2" fmla="*/ 3370521 w 3370521"/>
              <a:gd name="connsiteY2" fmla="*/ 862698 h 1181675"/>
              <a:gd name="connsiteX0" fmla="*/ 0 w 3359888"/>
              <a:gd name="connsiteY0" fmla="*/ 1165323 h 1165323"/>
              <a:gd name="connsiteX1" fmla="*/ 1743740 w 3359888"/>
              <a:gd name="connsiteY1" fmla="*/ 6374 h 1165323"/>
              <a:gd name="connsiteX2" fmla="*/ 3359888 w 3359888"/>
              <a:gd name="connsiteY2" fmla="*/ 867611 h 1165323"/>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616149 w 3359888"/>
              <a:gd name="connsiteY1" fmla="*/ 5131 h 1238508"/>
              <a:gd name="connsiteX2" fmla="*/ 3359888 w 3359888"/>
              <a:gd name="connsiteY2" fmla="*/ 940796 h 1238508"/>
              <a:gd name="connsiteX0" fmla="*/ 0 w 3359888"/>
              <a:gd name="connsiteY0" fmla="*/ 1186180 h 1186180"/>
              <a:gd name="connsiteX1" fmla="*/ 1594884 w 3359888"/>
              <a:gd name="connsiteY1" fmla="*/ 5966 h 1186180"/>
              <a:gd name="connsiteX2" fmla="*/ 3359888 w 3359888"/>
              <a:gd name="connsiteY2" fmla="*/ 888468 h 1186180"/>
              <a:gd name="connsiteX0" fmla="*/ 0 w 3327990"/>
              <a:gd name="connsiteY0" fmla="*/ 1109431 h 1109431"/>
              <a:gd name="connsiteX1" fmla="*/ 1562986 w 3327990"/>
              <a:gd name="connsiteY1" fmla="*/ 3645 h 1109431"/>
              <a:gd name="connsiteX2" fmla="*/ 3327990 w 3327990"/>
              <a:gd name="connsiteY2" fmla="*/ 886147 h 1109431"/>
              <a:gd name="connsiteX0" fmla="*/ 0 w 3327990"/>
              <a:gd name="connsiteY0" fmla="*/ 1088442 h 1088442"/>
              <a:gd name="connsiteX1" fmla="*/ 1679944 w 3327990"/>
              <a:gd name="connsiteY1" fmla="*/ 3921 h 1088442"/>
              <a:gd name="connsiteX2" fmla="*/ 3327990 w 3327990"/>
              <a:gd name="connsiteY2" fmla="*/ 865158 h 1088442"/>
              <a:gd name="connsiteX0" fmla="*/ 0 w 3327990"/>
              <a:gd name="connsiteY0" fmla="*/ 1204235 h 1204235"/>
              <a:gd name="connsiteX1" fmla="*/ 1658679 w 3327990"/>
              <a:gd name="connsiteY1" fmla="*/ 2756 h 1204235"/>
              <a:gd name="connsiteX2" fmla="*/ 3327990 w 3327990"/>
              <a:gd name="connsiteY2" fmla="*/ 980951 h 1204235"/>
              <a:gd name="connsiteX0" fmla="*/ 0 w 3327990"/>
              <a:gd name="connsiteY0" fmla="*/ 1204235 h 1204235"/>
              <a:gd name="connsiteX1" fmla="*/ 1755407 w 3327990"/>
              <a:gd name="connsiteY1" fmla="*/ 2756 h 1204235"/>
              <a:gd name="connsiteX2" fmla="*/ 3327990 w 3327990"/>
              <a:gd name="connsiteY2" fmla="*/ 980951 h 1204235"/>
              <a:gd name="connsiteX0" fmla="*/ 0 w 3327990"/>
              <a:gd name="connsiteY0" fmla="*/ 1202212 h 1202212"/>
              <a:gd name="connsiteX1" fmla="*/ 1755407 w 3327990"/>
              <a:gd name="connsiteY1" fmla="*/ 733 h 1202212"/>
              <a:gd name="connsiteX2" fmla="*/ 3327990 w 3327990"/>
              <a:gd name="connsiteY2" fmla="*/ 978928 h 1202212"/>
            </a:gdLst>
            <a:ahLst/>
            <a:cxnLst>
              <a:cxn ang="0">
                <a:pos x="connsiteX0" y="connsiteY0"/>
              </a:cxn>
              <a:cxn ang="0">
                <a:pos x="connsiteX1" y="connsiteY1"/>
              </a:cxn>
              <a:cxn ang="0">
                <a:pos x="connsiteX2" y="connsiteY2"/>
              </a:cxn>
            </a:cxnLst>
            <a:rect l="l" t="t" r="r" b="b"/>
            <a:pathLst>
              <a:path w="3327990" h="1202212">
                <a:moveTo>
                  <a:pt x="0" y="1202212"/>
                </a:moveTo>
                <a:cubicBezTo>
                  <a:pt x="373025" y="208068"/>
                  <a:pt x="1189995" y="-14699"/>
                  <a:pt x="1755407" y="733"/>
                </a:cubicBezTo>
                <a:cubicBezTo>
                  <a:pt x="2320819" y="16165"/>
                  <a:pt x="2758262" y="303760"/>
                  <a:pt x="3327990" y="978928"/>
                </a:cubicBezTo>
              </a:path>
            </a:pathLst>
          </a:custGeom>
          <a:noFill/>
          <a:ln w="28575" cap="flat" cmpd="sng" algn="ctr">
            <a:solidFill>
              <a:srgbClr val="FFC000"/>
            </a:solidFill>
            <a:prstDash val="sysDot"/>
            <a:miter lim="800000"/>
          </a:ln>
          <a:effectLst/>
        </p:spPr>
        <p:txBody>
          <a:bodyPr rtlCol="0" anchor="ctr"/>
          <a:lstStyle/>
          <a:p>
            <a:pPr algn="ctr" defTabSz="914049">
              <a:defRPr/>
            </a:pPr>
            <a:endParaRPr lang="en-US" sz="2353" kern="0">
              <a:solidFill>
                <a:prstClr val="white"/>
              </a:solidFill>
              <a:latin typeface="Calibri" panose="020F0502020204030204"/>
            </a:endParaRPr>
          </a:p>
        </p:txBody>
      </p:sp>
      <p:sp>
        <p:nvSpPr>
          <p:cNvPr id="9" name="Text Placeholder 8"/>
          <p:cNvSpPr>
            <a:spLocks noGrp="1"/>
          </p:cNvSpPr>
          <p:nvPr>
            <p:ph type="body" sz="quarter" idx="10"/>
          </p:nvPr>
        </p:nvSpPr>
        <p:spPr/>
        <p:txBody>
          <a:bodyPr>
            <a:noAutofit/>
          </a:bodyPr>
          <a:lstStyle/>
          <a:p>
            <a:pPr marL="0" indent="0">
              <a:buNone/>
            </a:pPr>
            <a:endParaRPr lang="en-US" dirty="0">
              <a:gradFill>
                <a:gsLst>
                  <a:gs pos="1250">
                    <a:schemeClr val="tx2"/>
                  </a:gs>
                  <a:gs pos="100000">
                    <a:schemeClr val="tx2"/>
                  </a:gs>
                </a:gsLst>
                <a:lin ang="5400000" scaled="0"/>
              </a:gradFill>
            </a:endParaRPr>
          </a:p>
          <a:p>
            <a:pPr marL="0" indent="0">
              <a:buNone/>
            </a:pPr>
            <a:endParaRPr lang="en-US" dirty="0" smtClean="0">
              <a:gradFill>
                <a:gsLst>
                  <a:gs pos="1250">
                    <a:schemeClr val="tx2"/>
                  </a:gs>
                  <a:gs pos="100000">
                    <a:schemeClr val="tx2"/>
                  </a:gs>
                </a:gsLst>
                <a:lin ang="5400000" scaled="0"/>
              </a:gradFill>
            </a:endParaRPr>
          </a:p>
        </p:txBody>
      </p:sp>
      <p:sp>
        <p:nvSpPr>
          <p:cNvPr id="8" name="Title 7"/>
          <p:cNvSpPr>
            <a:spLocks noGrp="1"/>
          </p:cNvSpPr>
          <p:nvPr>
            <p:ph type="title"/>
          </p:nvPr>
        </p:nvSpPr>
        <p:spPr/>
        <p:txBody>
          <a:bodyPr/>
          <a:lstStyle/>
          <a:p>
            <a:r>
              <a:rPr lang="en-US" dirty="0" smtClean="0"/>
              <a:t>Load-Balancing in different ways</a:t>
            </a:r>
            <a:endParaRPr lang="en-US" dirty="0"/>
          </a:p>
        </p:txBody>
      </p:sp>
      <p:sp>
        <p:nvSpPr>
          <p:cNvPr id="180" name="Freeform 29"/>
          <p:cNvSpPr>
            <a:spLocks/>
          </p:cNvSpPr>
          <p:nvPr/>
        </p:nvSpPr>
        <p:spPr bwMode="auto">
          <a:xfrm>
            <a:off x="1539175" y="5795653"/>
            <a:ext cx="5447592" cy="806859"/>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9A500"/>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81" name="Freeform 29"/>
          <p:cNvSpPr>
            <a:spLocks/>
          </p:cNvSpPr>
          <p:nvPr/>
        </p:nvSpPr>
        <p:spPr bwMode="auto">
          <a:xfrm>
            <a:off x="5980842" y="5498677"/>
            <a:ext cx="4747103" cy="1043501"/>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9A500"/>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grpSp>
        <p:nvGrpSpPr>
          <p:cNvPr id="182" name="Group 181"/>
          <p:cNvGrpSpPr/>
          <p:nvPr/>
        </p:nvGrpSpPr>
        <p:grpSpPr>
          <a:xfrm>
            <a:off x="5124703" y="5739617"/>
            <a:ext cx="165457" cy="320694"/>
            <a:chOff x="8003343" y="6072433"/>
            <a:chExt cx="145517" cy="282045"/>
          </a:xfrm>
        </p:grpSpPr>
        <p:sp>
          <p:nvSpPr>
            <p:cNvPr id="183" name="Freeform 14"/>
            <p:cNvSpPr>
              <a:spLocks/>
            </p:cNvSpPr>
            <p:nvPr/>
          </p:nvSpPr>
          <p:spPr bwMode="auto">
            <a:xfrm>
              <a:off x="8061978" y="6244485"/>
              <a:ext cx="29959" cy="109993"/>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84" name="Freeform 15"/>
            <p:cNvSpPr>
              <a:spLocks/>
            </p:cNvSpPr>
            <p:nvPr/>
          </p:nvSpPr>
          <p:spPr bwMode="auto">
            <a:xfrm>
              <a:off x="8003343" y="6147759"/>
              <a:ext cx="145517" cy="146373"/>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9A500"/>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85" name="Freeform 16"/>
            <p:cNvSpPr>
              <a:spLocks/>
            </p:cNvSpPr>
            <p:nvPr/>
          </p:nvSpPr>
          <p:spPr bwMode="auto">
            <a:xfrm>
              <a:off x="8022603" y="6072433"/>
              <a:ext cx="106570" cy="106997"/>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9A500"/>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grpSp>
      <p:grpSp>
        <p:nvGrpSpPr>
          <p:cNvPr id="186" name="Group 185"/>
          <p:cNvGrpSpPr/>
          <p:nvPr/>
        </p:nvGrpSpPr>
        <p:grpSpPr>
          <a:xfrm>
            <a:off x="3302161" y="5832187"/>
            <a:ext cx="221894" cy="430084"/>
            <a:chOff x="8018355" y="6002801"/>
            <a:chExt cx="145517" cy="282046"/>
          </a:xfrm>
        </p:grpSpPr>
        <p:sp>
          <p:nvSpPr>
            <p:cNvPr id="187" name="Freeform 14"/>
            <p:cNvSpPr>
              <a:spLocks/>
            </p:cNvSpPr>
            <p:nvPr/>
          </p:nvSpPr>
          <p:spPr bwMode="auto">
            <a:xfrm>
              <a:off x="8076990" y="6174854"/>
              <a:ext cx="29959" cy="109993"/>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88" name="Freeform 15"/>
            <p:cNvSpPr>
              <a:spLocks/>
            </p:cNvSpPr>
            <p:nvPr/>
          </p:nvSpPr>
          <p:spPr bwMode="auto">
            <a:xfrm>
              <a:off x="8018355" y="6078127"/>
              <a:ext cx="145517" cy="146373"/>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89" name="Freeform 16"/>
            <p:cNvSpPr>
              <a:spLocks/>
            </p:cNvSpPr>
            <p:nvPr/>
          </p:nvSpPr>
          <p:spPr bwMode="auto">
            <a:xfrm>
              <a:off x="8037615" y="6002801"/>
              <a:ext cx="106570" cy="106997"/>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grpSp>
      <p:grpSp>
        <p:nvGrpSpPr>
          <p:cNvPr id="190" name="Group 189"/>
          <p:cNvGrpSpPr/>
          <p:nvPr/>
        </p:nvGrpSpPr>
        <p:grpSpPr>
          <a:xfrm>
            <a:off x="9660088" y="5568513"/>
            <a:ext cx="177102" cy="343263"/>
            <a:chOff x="8018355" y="6002801"/>
            <a:chExt cx="145517" cy="282046"/>
          </a:xfrm>
        </p:grpSpPr>
        <p:sp>
          <p:nvSpPr>
            <p:cNvPr id="191" name="Freeform 14"/>
            <p:cNvSpPr>
              <a:spLocks/>
            </p:cNvSpPr>
            <p:nvPr/>
          </p:nvSpPr>
          <p:spPr bwMode="auto">
            <a:xfrm>
              <a:off x="8076990" y="6174854"/>
              <a:ext cx="29959" cy="109993"/>
            </a:xfrm>
            <a:custGeom>
              <a:avLst/>
              <a:gdLst>
                <a:gd name="T0" fmla="*/ 70 w 70"/>
                <a:gd name="T1" fmla="*/ 257 h 257"/>
                <a:gd name="T2" fmla="*/ 70 w 70"/>
                <a:gd name="T3" fmla="*/ 257 h 257"/>
                <a:gd name="T4" fmla="*/ 0 w 70"/>
                <a:gd name="T5" fmla="*/ 257 h 257"/>
                <a:gd name="T6" fmla="*/ 0 w 70"/>
                <a:gd name="T7" fmla="*/ 0 h 257"/>
                <a:gd name="T8" fmla="*/ 70 w 70"/>
                <a:gd name="T9" fmla="*/ 0 h 257"/>
                <a:gd name="T10" fmla="*/ 70 w 70"/>
                <a:gd name="T11" fmla="*/ 257 h 257"/>
                <a:gd name="T12" fmla="*/ 70 w 70"/>
                <a:gd name="T13" fmla="*/ 257 h 257"/>
                <a:gd name="T14" fmla="*/ 70 w 70"/>
                <a:gd name="T15" fmla="*/ 257 h 2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0" h="257">
                  <a:moveTo>
                    <a:pt x="70" y="257"/>
                  </a:moveTo>
                  <a:lnTo>
                    <a:pt x="70" y="257"/>
                  </a:lnTo>
                  <a:lnTo>
                    <a:pt x="0" y="257"/>
                  </a:lnTo>
                  <a:lnTo>
                    <a:pt x="0" y="0"/>
                  </a:lnTo>
                  <a:lnTo>
                    <a:pt x="70" y="0"/>
                  </a:lnTo>
                  <a:lnTo>
                    <a:pt x="70" y="257"/>
                  </a:lnTo>
                  <a:lnTo>
                    <a:pt x="70" y="257"/>
                  </a:lnTo>
                  <a:lnTo>
                    <a:pt x="70" y="257"/>
                  </a:lnTo>
                  <a:close/>
                </a:path>
              </a:pathLst>
            </a:custGeom>
            <a:solidFill>
              <a:srgbClr val="9696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92" name="Freeform 15"/>
            <p:cNvSpPr>
              <a:spLocks/>
            </p:cNvSpPr>
            <p:nvPr/>
          </p:nvSpPr>
          <p:spPr bwMode="auto">
            <a:xfrm>
              <a:off x="8018355" y="6078127"/>
              <a:ext cx="145517" cy="146373"/>
            </a:xfrm>
            <a:custGeom>
              <a:avLst/>
              <a:gdLst>
                <a:gd name="T0" fmla="*/ 97 w 97"/>
                <a:gd name="T1" fmla="*/ 48 h 97"/>
                <a:gd name="T2" fmla="*/ 97 w 97"/>
                <a:gd name="T3" fmla="*/ 48 h 97"/>
                <a:gd name="T4" fmla="*/ 48 w 97"/>
                <a:gd name="T5" fmla="*/ 97 h 97"/>
                <a:gd name="T6" fmla="*/ 0 w 97"/>
                <a:gd name="T7" fmla="*/ 48 h 97"/>
                <a:gd name="T8" fmla="*/ 48 w 97"/>
                <a:gd name="T9" fmla="*/ 0 h 97"/>
                <a:gd name="T10" fmla="*/ 97 w 97"/>
                <a:gd name="T11" fmla="*/ 48 h 97"/>
              </a:gdLst>
              <a:ahLst/>
              <a:cxnLst>
                <a:cxn ang="0">
                  <a:pos x="T0" y="T1"/>
                </a:cxn>
                <a:cxn ang="0">
                  <a:pos x="T2" y="T3"/>
                </a:cxn>
                <a:cxn ang="0">
                  <a:pos x="T4" y="T5"/>
                </a:cxn>
                <a:cxn ang="0">
                  <a:pos x="T6" y="T7"/>
                </a:cxn>
                <a:cxn ang="0">
                  <a:pos x="T8" y="T9"/>
                </a:cxn>
                <a:cxn ang="0">
                  <a:pos x="T10" y="T11"/>
                </a:cxn>
              </a:cxnLst>
              <a:rect l="0" t="0" r="r" b="b"/>
              <a:pathLst>
                <a:path w="97" h="97">
                  <a:moveTo>
                    <a:pt x="97" y="48"/>
                  </a:moveTo>
                  <a:cubicBezTo>
                    <a:pt x="97" y="48"/>
                    <a:pt x="97" y="48"/>
                    <a:pt x="97" y="48"/>
                  </a:cubicBezTo>
                  <a:cubicBezTo>
                    <a:pt x="97" y="75"/>
                    <a:pt x="75" y="97"/>
                    <a:pt x="48" y="97"/>
                  </a:cubicBezTo>
                  <a:cubicBezTo>
                    <a:pt x="22" y="97"/>
                    <a:pt x="0" y="75"/>
                    <a:pt x="0" y="48"/>
                  </a:cubicBezTo>
                  <a:cubicBezTo>
                    <a:pt x="0" y="22"/>
                    <a:pt x="22" y="0"/>
                    <a:pt x="48" y="0"/>
                  </a:cubicBezTo>
                  <a:cubicBezTo>
                    <a:pt x="75" y="0"/>
                    <a:pt x="97" y="22"/>
                    <a:pt x="97" y="48"/>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193" name="Freeform 16"/>
            <p:cNvSpPr>
              <a:spLocks/>
            </p:cNvSpPr>
            <p:nvPr/>
          </p:nvSpPr>
          <p:spPr bwMode="auto">
            <a:xfrm>
              <a:off x="8037615" y="6002801"/>
              <a:ext cx="106570" cy="106997"/>
            </a:xfrm>
            <a:custGeom>
              <a:avLst/>
              <a:gdLst>
                <a:gd name="T0" fmla="*/ 71 w 71"/>
                <a:gd name="T1" fmla="*/ 35 h 71"/>
                <a:gd name="T2" fmla="*/ 71 w 71"/>
                <a:gd name="T3" fmla="*/ 35 h 71"/>
                <a:gd name="T4" fmla="*/ 35 w 71"/>
                <a:gd name="T5" fmla="*/ 71 h 71"/>
                <a:gd name="T6" fmla="*/ 0 w 71"/>
                <a:gd name="T7" fmla="*/ 35 h 71"/>
                <a:gd name="T8" fmla="*/ 35 w 71"/>
                <a:gd name="T9" fmla="*/ 0 h 71"/>
                <a:gd name="T10" fmla="*/ 71 w 71"/>
                <a:gd name="T11" fmla="*/ 35 h 71"/>
              </a:gdLst>
              <a:ahLst/>
              <a:cxnLst>
                <a:cxn ang="0">
                  <a:pos x="T0" y="T1"/>
                </a:cxn>
                <a:cxn ang="0">
                  <a:pos x="T2" y="T3"/>
                </a:cxn>
                <a:cxn ang="0">
                  <a:pos x="T4" y="T5"/>
                </a:cxn>
                <a:cxn ang="0">
                  <a:pos x="T6" y="T7"/>
                </a:cxn>
                <a:cxn ang="0">
                  <a:pos x="T8" y="T9"/>
                </a:cxn>
                <a:cxn ang="0">
                  <a:pos x="T10" y="T11"/>
                </a:cxn>
              </a:cxnLst>
              <a:rect l="0" t="0" r="r" b="b"/>
              <a:pathLst>
                <a:path w="71" h="71">
                  <a:moveTo>
                    <a:pt x="71" y="35"/>
                  </a:moveTo>
                  <a:cubicBezTo>
                    <a:pt x="71" y="35"/>
                    <a:pt x="71" y="35"/>
                    <a:pt x="71" y="35"/>
                  </a:cubicBezTo>
                  <a:cubicBezTo>
                    <a:pt x="71" y="55"/>
                    <a:pt x="55" y="71"/>
                    <a:pt x="35" y="71"/>
                  </a:cubicBezTo>
                  <a:cubicBezTo>
                    <a:pt x="16" y="71"/>
                    <a:pt x="0" y="55"/>
                    <a:pt x="0" y="35"/>
                  </a:cubicBezTo>
                  <a:cubicBezTo>
                    <a:pt x="0" y="16"/>
                    <a:pt x="16" y="0"/>
                    <a:pt x="35" y="0"/>
                  </a:cubicBezTo>
                  <a:cubicBezTo>
                    <a:pt x="55" y="0"/>
                    <a:pt x="71" y="16"/>
                    <a:pt x="71" y="35"/>
                  </a:cubicBezTo>
                  <a:close/>
                </a:path>
              </a:pathLst>
            </a:cu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grpSp>
      <p:cxnSp>
        <p:nvCxnSpPr>
          <p:cNvPr id="194" name="Straight Connector 193"/>
          <p:cNvCxnSpPr/>
          <p:nvPr/>
        </p:nvCxnSpPr>
        <p:spPr>
          <a:xfrm flipH="1" flipV="1">
            <a:off x="5722248" y="4701945"/>
            <a:ext cx="69741" cy="586080"/>
          </a:xfrm>
          <a:prstGeom prst="line">
            <a:avLst/>
          </a:prstGeom>
          <a:noFill/>
          <a:ln w="38100" cap="flat" cmpd="sng" algn="ctr">
            <a:solidFill>
              <a:srgbClr val="FFC000"/>
            </a:solidFill>
            <a:prstDash val="solid"/>
            <a:miter lim="800000"/>
            <a:headEnd type="triangle" w="med" len="med"/>
            <a:tailEnd type="none" w="med" len="med"/>
          </a:ln>
          <a:effectLst/>
        </p:spPr>
      </p:cxnSp>
      <p:cxnSp>
        <p:nvCxnSpPr>
          <p:cNvPr id="195" name="Straight Connector 194"/>
          <p:cNvCxnSpPr>
            <a:endCxn id="246" idx="0"/>
          </p:cNvCxnSpPr>
          <p:nvPr/>
        </p:nvCxnSpPr>
        <p:spPr>
          <a:xfrm flipH="1">
            <a:off x="5027478" y="4691396"/>
            <a:ext cx="561559" cy="448359"/>
          </a:xfrm>
          <a:prstGeom prst="line">
            <a:avLst/>
          </a:prstGeom>
          <a:noFill/>
          <a:ln w="38100" cap="flat" cmpd="sng" algn="ctr">
            <a:solidFill>
              <a:srgbClr val="FFC000"/>
            </a:solidFill>
            <a:prstDash val="solid"/>
            <a:miter lim="800000"/>
            <a:headEnd type="none" w="med" len="med"/>
            <a:tailEnd type="triangle" w="med" len="med"/>
          </a:ln>
          <a:effectLst/>
        </p:spPr>
      </p:cxnSp>
      <p:sp>
        <p:nvSpPr>
          <p:cNvPr id="200" name="Freeform 29"/>
          <p:cNvSpPr>
            <a:spLocks/>
          </p:cNvSpPr>
          <p:nvPr/>
        </p:nvSpPr>
        <p:spPr bwMode="auto">
          <a:xfrm>
            <a:off x="4868969" y="5975785"/>
            <a:ext cx="3958349" cy="548794"/>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7FBA00"/>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203" name="Rectangle 202"/>
          <p:cNvSpPr/>
          <p:nvPr/>
        </p:nvSpPr>
        <p:spPr>
          <a:xfrm>
            <a:off x="6695900" y="3782543"/>
            <a:ext cx="2880858" cy="512935"/>
          </a:xfrm>
          <a:prstGeom prst="rect">
            <a:avLst/>
          </a:prstGeom>
        </p:spPr>
        <p:txBody>
          <a:bodyPr wrap="none">
            <a:spAutoFit/>
          </a:bodyPr>
          <a:lstStyle/>
          <a:p>
            <a:pPr defTabSz="914049"/>
            <a:r>
              <a:rPr lang="en-US" sz="2745" dirty="0">
                <a:solidFill>
                  <a:srgbClr val="FFFFFF"/>
                </a:solidFill>
                <a:latin typeface="Calibri" panose="020F0502020204030204"/>
              </a:rPr>
              <a:t>Customer Network</a:t>
            </a:r>
          </a:p>
        </p:txBody>
      </p:sp>
      <p:sp>
        <p:nvSpPr>
          <p:cNvPr id="204" name="Freeform 29"/>
          <p:cNvSpPr>
            <a:spLocks/>
          </p:cNvSpPr>
          <p:nvPr/>
        </p:nvSpPr>
        <p:spPr bwMode="auto">
          <a:xfrm>
            <a:off x="3903227" y="6030078"/>
            <a:ext cx="3133664" cy="504462"/>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205" name="Freeform 55"/>
          <p:cNvSpPr>
            <a:spLocks/>
          </p:cNvSpPr>
          <p:nvPr/>
        </p:nvSpPr>
        <p:spPr bwMode="auto">
          <a:xfrm>
            <a:off x="4448794" y="6149179"/>
            <a:ext cx="647340" cy="139579"/>
          </a:xfrm>
          <a:custGeom>
            <a:avLst/>
            <a:gdLst>
              <a:gd name="T0" fmla="*/ 186 w 589"/>
              <a:gd name="T1" fmla="*/ 0 h 127"/>
              <a:gd name="T2" fmla="*/ 589 w 589"/>
              <a:gd name="T3" fmla="*/ 0 h 127"/>
              <a:gd name="T4" fmla="*/ 407 w 589"/>
              <a:gd name="T5" fmla="*/ 127 h 127"/>
              <a:gd name="T6" fmla="*/ 0 w 589"/>
              <a:gd name="T7" fmla="*/ 127 h 127"/>
              <a:gd name="T8" fmla="*/ 186 w 589"/>
              <a:gd name="T9" fmla="*/ 0 h 127"/>
            </a:gdLst>
            <a:ahLst/>
            <a:cxnLst>
              <a:cxn ang="0">
                <a:pos x="T0" y="T1"/>
              </a:cxn>
              <a:cxn ang="0">
                <a:pos x="T2" y="T3"/>
              </a:cxn>
              <a:cxn ang="0">
                <a:pos x="T4" y="T5"/>
              </a:cxn>
              <a:cxn ang="0">
                <a:pos x="T6" y="T7"/>
              </a:cxn>
              <a:cxn ang="0">
                <a:pos x="T8" y="T9"/>
              </a:cxn>
            </a:cxnLst>
            <a:rect l="0" t="0" r="r" b="b"/>
            <a:pathLst>
              <a:path w="589" h="127">
                <a:moveTo>
                  <a:pt x="186" y="0"/>
                </a:moveTo>
                <a:lnTo>
                  <a:pt x="589" y="0"/>
                </a:lnTo>
                <a:lnTo>
                  <a:pt x="407" y="127"/>
                </a:lnTo>
                <a:lnTo>
                  <a:pt x="0" y="127"/>
                </a:lnTo>
                <a:lnTo>
                  <a:pt x="186" y="0"/>
                </a:lnTo>
                <a:close/>
              </a:path>
            </a:pathLst>
          </a:custGeom>
          <a:solidFill>
            <a:sysClr val="windowText" lastClr="000000">
              <a:lumMod val="50000"/>
              <a:alpha val="19000"/>
            </a:sysClr>
          </a:solidFill>
          <a:ln>
            <a:noFill/>
          </a:ln>
          <a:extLst/>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06" name="Oval 205"/>
          <p:cNvSpPr/>
          <p:nvPr/>
        </p:nvSpPr>
        <p:spPr bwMode="auto">
          <a:xfrm>
            <a:off x="7812780" y="5743177"/>
            <a:ext cx="1554818" cy="178983"/>
          </a:xfrm>
          <a:prstGeom prst="ellipse">
            <a:avLst/>
          </a:prstGeom>
          <a:noFill/>
          <a:ln w="19050" cap="flat" cmpd="sng" algn="ctr">
            <a:solidFill>
              <a:srgbClr val="5B9BD5">
                <a:lumMod val="20000"/>
                <a:lumOff val="80000"/>
              </a:srgbClr>
            </a:solidFill>
            <a:prstDash val="dash"/>
            <a:miter lim="800000"/>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3137"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211" name="Group 210"/>
          <p:cNvGrpSpPr/>
          <p:nvPr/>
        </p:nvGrpSpPr>
        <p:grpSpPr>
          <a:xfrm>
            <a:off x="8484431" y="4945166"/>
            <a:ext cx="653862" cy="884904"/>
            <a:chOff x="10520791" y="5710226"/>
            <a:chExt cx="813223" cy="1100576"/>
          </a:xfrm>
        </p:grpSpPr>
        <p:sp>
          <p:nvSpPr>
            <p:cNvPr id="212" name="Rectangle 5"/>
            <p:cNvSpPr>
              <a:spLocks noChangeArrowheads="1"/>
            </p:cNvSpPr>
            <p:nvPr/>
          </p:nvSpPr>
          <p:spPr bwMode="auto">
            <a:xfrm>
              <a:off x="10520791" y="5710226"/>
              <a:ext cx="813223" cy="1100576"/>
            </a:xfrm>
            <a:prstGeom prst="rect">
              <a:avLst/>
            </a:prstGeom>
            <a:solidFill>
              <a:srgbClr val="00B0F0"/>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3"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4"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5"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6"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7" name="Oval 14"/>
            <p:cNvSpPr>
              <a:spLocks noChangeArrowheads="1"/>
            </p:cNvSpPr>
            <p:nvPr/>
          </p:nvSpPr>
          <p:spPr bwMode="auto">
            <a:xfrm>
              <a:off x="11124807" y="586245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8" name="Oval 15"/>
            <p:cNvSpPr>
              <a:spLocks noChangeArrowheads="1"/>
            </p:cNvSpPr>
            <p:nvPr/>
          </p:nvSpPr>
          <p:spPr bwMode="auto">
            <a:xfrm>
              <a:off x="11124807" y="6061076"/>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19" name="Oval 16"/>
            <p:cNvSpPr>
              <a:spLocks noChangeArrowheads="1"/>
            </p:cNvSpPr>
            <p:nvPr/>
          </p:nvSpPr>
          <p:spPr bwMode="auto">
            <a:xfrm>
              <a:off x="11124807" y="625970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0" name="Oval 17"/>
            <p:cNvSpPr>
              <a:spLocks noChangeArrowheads="1"/>
            </p:cNvSpPr>
            <p:nvPr/>
          </p:nvSpPr>
          <p:spPr bwMode="auto">
            <a:xfrm>
              <a:off x="11124807" y="6458325"/>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grpSp>
      <p:grpSp>
        <p:nvGrpSpPr>
          <p:cNvPr id="221" name="Group 220"/>
          <p:cNvGrpSpPr/>
          <p:nvPr/>
        </p:nvGrpSpPr>
        <p:grpSpPr>
          <a:xfrm>
            <a:off x="8003214" y="4908691"/>
            <a:ext cx="690232" cy="934125"/>
            <a:chOff x="10520791" y="5710226"/>
            <a:chExt cx="813223" cy="1100576"/>
          </a:xfrm>
        </p:grpSpPr>
        <p:sp>
          <p:nvSpPr>
            <p:cNvPr id="222" name="Rectangle 5"/>
            <p:cNvSpPr>
              <a:spLocks noChangeArrowheads="1"/>
            </p:cNvSpPr>
            <p:nvPr/>
          </p:nvSpPr>
          <p:spPr bwMode="auto">
            <a:xfrm>
              <a:off x="10520791" y="5710226"/>
              <a:ext cx="813223" cy="1100576"/>
            </a:xfrm>
            <a:prstGeom prst="rect">
              <a:avLst/>
            </a:prstGeom>
            <a:solidFill>
              <a:srgbClr val="008EC0"/>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3"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4"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5"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6"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9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7" name="Oval 14"/>
            <p:cNvSpPr>
              <a:spLocks noChangeArrowheads="1"/>
            </p:cNvSpPr>
            <p:nvPr/>
          </p:nvSpPr>
          <p:spPr bwMode="auto">
            <a:xfrm>
              <a:off x="11124807" y="586245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8" name="Oval 15"/>
            <p:cNvSpPr>
              <a:spLocks noChangeArrowheads="1"/>
            </p:cNvSpPr>
            <p:nvPr/>
          </p:nvSpPr>
          <p:spPr bwMode="auto">
            <a:xfrm>
              <a:off x="11124807" y="6061076"/>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29" name="Oval 16"/>
            <p:cNvSpPr>
              <a:spLocks noChangeArrowheads="1"/>
            </p:cNvSpPr>
            <p:nvPr/>
          </p:nvSpPr>
          <p:spPr bwMode="auto">
            <a:xfrm>
              <a:off x="11124807" y="625970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30" name="Oval 17"/>
            <p:cNvSpPr>
              <a:spLocks noChangeArrowheads="1"/>
            </p:cNvSpPr>
            <p:nvPr/>
          </p:nvSpPr>
          <p:spPr bwMode="auto">
            <a:xfrm>
              <a:off x="11124807" y="6458325"/>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grpSp>
      <p:sp>
        <p:nvSpPr>
          <p:cNvPr id="231" name="TextBox 230"/>
          <p:cNvSpPr txBox="1"/>
          <p:nvPr/>
        </p:nvSpPr>
        <p:spPr>
          <a:xfrm>
            <a:off x="7906516" y="5601155"/>
            <a:ext cx="1282272" cy="331899"/>
          </a:xfrm>
          <a:prstGeom prst="rect">
            <a:avLst/>
          </a:prstGeom>
          <a:noFill/>
        </p:spPr>
        <p:txBody>
          <a:bodyPr wrap="square" rtlCol="0">
            <a:spAutoFit/>
          </a:bodyPr>
          <a:lstStyle/>
          <a:p>
            <a:pPr algn="ctr" defTabSz="914049"/>
            <a:r>
              <a:rPr lang="en-US" sz="1568" dirty="0">
                <a:solidFill>
                  <a:prstClr val="white"/>
                </a:solidFill>
                <a:latin typeface="Calibri" panose="020F0502020204030204"/>
              </a:rPr>
              <a:t>Back end</a:t>
            </a:r>
          </a:p>
        </p:txBody>
      </p:sp>
      <p:sp>
        <p:nvSpPr>
          <p:cNvPr id="232" name="Oval 231"/>
          <p:cNvSpPr/>
          <p:nvPr/>
        </p:nvSpPr>
        <p:spPr bwMode="auto">
          <a:xfrm>
            <a:off x="4485763" y="6165134"/>
            <a:ext cx="1748695" cy="176271"/>
          </a:xfrm>
          <a:prstGeom prst="ellipse">
            <a:avLst/>
          </a:prstGeom>
          <a:noFill/>
          <a:ln w="19050" cap="flat" cmpd="sng" algn="ctr">
            <a:solidFill>
              <a:srgbClr val="FF0000"/>
            </a:solidFill>
            <a:prstDash val="dash"/>
            <a:miter lim="800000"/>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3137"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233" name="Group 232"/>
          <p:cNvGrpSpPr/>
          <p:nvPr/>
        </p:nvGrpSpPr>
        <p:grpSpPr>
          <a:xfrm>
            <a:off x="5375916" y="5286285"/>
            <a:ext cx="861799" cy="1004565"/>
            <a:chOff x="6060998" y="5195244"/>
            <a:chExt cx="1141909" cy="1331079"/>
          </a:xfrm>
        </p:grpSpPr>
        <p:sp>
          <p:nvSpPr>
            <p:cNvPr id="234" name="Freeform 55"/>
            <p:cNvSpPr>
              <a:spLocks/>
            </p:cNvSpPr>
            <p:nvPr/>
          </p:nvSpPr>
          <p:spPr bwMode="auto">
            <a:xfrm>
              <a:off x="6494236" y="6373520"/>
              <a:ext cx="708671" cy="152803"/>
            </a:xfrm>
            <a:custGeom>
              <a:avLst/>
              <a:gdLst>
                <a:gd name="T0" fmla="*/ 186 w 589"/>
                <a:gd name="T1" fmla="*/ 0 h 127"/>
                <a:gd name="T2" fmla="*/ 589 w 589"/>
                <a:gd name="T3" fmla="*/ 0 h 127"/>
                <a:gd name="T4" fmla="*/ 407 w 589"/>
                <a:gd name="T5" fmla="*/ 127 h 127"/>
                <a:gd name="T6" fmla="*/ 0 w 589"/>
                <a:gd name="T7" fmla="*/ 127 h 127"/>
                <a:gd name="T8" fmla="*/ 186 w 589"/>
                <a:gd name="T9" fmla="*/ 0 h 127"/>
              </a:gdLst>
              <a:ahLst/>
              <a:cxnLst>
                <a:cxn ang="0">
                  <a:pos x="T0" y="T1"/>
                </a:cxn>
                <a:cxn ang="0">
                  <a:pos x="T2" y="T3"/>
                </a:cxn>
                <a:cxn ang="0">
                  <a:pos x="T4" y="T5"/>
                </a:cxn>
                <a:cxn ang="0">
                  <a:pos x="T6" y="T7"/>
                </a:cxn>
                <a:cxn ang="0">
                  <a:pos x="T8" y="T9"/>
                </a:cxn>
              </a:cxnLst>
              <a:rect l="0" t="0" r="r" b="b"/>
              <a:pathLst>
                <a:path w="589" h="127">
                  <a:moveTo>
                    <a:pt x="186" y="0"/>
                  </a:moveTo>
                  <a:lnTo>
                    <a:pt x="589" y="0"/>
                  </a:lnTo>
                  <a:lnTo>
                    <a:pt x="407" y="127"/>
                  </a:lnTo>
                  <a:lnTo>
                    <a:pt x="0" y="127"/>
                  </a:lnTo>
                  <a:lnTo>
                    <a:pt x="186" y="0"/>
                  </a:lnTo>
                  <a:close/>
                </a:path>
              </a:pathLst>
            </a:custGeom>
            <a:solidFill>
              <a:sysClr val="windowText" lastClr="000000">
                <a:lumMod val="50000"/>
                <a:alpha val="19000"/>
              </a:sysClr>
            </a:solidFill>
            <a:ln>
              <a:noFill/>
            </a:ln>
            <a:extLst/>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grpSp>
          <p:nvGrpSpPr>
            <p:cNvPr id="235" name="Group 234"/>
            <p:cNvGrpSpPr/>
            <p:nvPr/>
          </p:nvGrpSpPr>
          <p:grpSpPr>
            <a:xfrm>
              <a:off x="6060998" y="5195244"/>
              <a:ext cx="957102" cy="1324945"/>
              <a:chOff x="13103226" y="2775830"/>
              <a:chExt cx="1039812" cy="1407232"/>
            </a:xfrm>
          </p:grpSpPr>
          <p:sp>
            <p:nvSpPr>
              <p:cNvPr id="236" name="Rectangle 5"/>
              <p:cNvSpPr>
                <a:spLocks noChangeArrowheads="1"/>
              </p:cNvSpPr>
              <p:nvPr/>
            </p:nvSpPr>
            <p:spPr bwMode="auto">
              <a:xfrm>
                <a:off x="13103226" y="2775830"/>
                <a:ext cx="1039812" cy="1407232"/>
              </a:xfrm>
              <a:prstGeom prst="rect">
                <a:avLst/>
              </a:prstGeom>
              <a:solidFill>
                <a:srgbClr val="873AC0"/>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37"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38"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39"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40"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41" name="Oval 14"/>
              <p:cNvSpPr>
                <a:spLocks noChangeArrowheads="1"/>
              </p:cNvSpPr>
              <p:nvPr/>
            </p:nvSpPr>
            <p:spPr bwMode="auto">
              <a:xfrm>
                <a:off x="13875539" y="2970470"/>
                <a:ext cx="79105" cy="79105"/>
              </a:xfrm>
              <a:prstGeom prst="ellipse">
                <a:avLst/>
              </a:prstGeom>
              <a:solidFill>
                <a:srgbClr val="5B9BD5"/>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42" name="Oval 15"/>
              <p:cNvSpPr>
                <a:spLocks noChangeArrowheads="1"/>
              </p:cNvSpPr>
              <p:nvPr/>
            </p:nvSpPr>
            <p:spPr bwMode="auto">
              <a:xfrm>
                <a:off x="13875539" y="3224438"/>
                <a:ext cx="79105" cy="79105"/>
              </a:xfrm>
              <a:prstGeom prst="ellipse">
                <a:avLst/>
              </a:prstGeom>
              <a:solidFill>
                <a:srgbClr val="5B9BD5"/>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43" name="Oval 16"/>
              <p:cNvSpPr>
                <a:spLocks noChangeArrowheads="1"/>
              </p:cNvSpPr>
              <p:nvPr/>
            </p:nvSpPr>
            <p:spPr bwMode="auto">
              <a:xfrm>
                <a:off x="13875539" y="3478406"/>
                <a:ext cx="79105" cy="79105"/>
              </a:xfrm>
              <a:prstGeom prst="ellipse">
                <a:avLst/>
              </a:prstGeom>
              <a:solidFill>
                <a:srgbClr val="5B9BD5"/>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sp>
            <p:nvSpPr>
              <p:cNvPr id="244" name="Oval 17"/>
              <p:cNvSpPr>
                <a:spLocks noChangeArrowheads="1"/>
              </p:cNvSpPr>
              <p:nvPr/>
            </p:nvSpPr>
            <p:spPr bwMode="auto">
              <a:xfrm>
                <a:off x="13875539" y="3732374"/>
                <a:ext cx="79105" cy="79105"/>
              </a:xfrm>
              <a:prstGeom prst="ellipse">
                <a:avLst/>
              </a:prstGeom>
              <a:solidFill>
                <a:srgbClr val="5B9BD5"/>
              </a:solidFill>
              <a:ln>
                <a:noFill/>
              </a:ln>
            </p:spPr>
            <p:txBody>
              <a:bodyPr vert="horz" wrap="square" lIns="91414" tIns="45706" rIns="91414" bIns="45706" numCol="1" anchor="t" anchorCtr="0" compatLnSpc="1">
                <a:prstTxWarp prst="textNoShape">
                  <a:avLst/>
                </a:prstTxWarp>
              </a:bodyPr>
              <a:lstStyle/>
              <a:p>
                <a:pPr defTabSz="914049">
                  <a:defRPr/>
                </a:pPr>
                <a:endParaRPr lang="en-US" sz="2353" kern="0">
                  <a:solidFill>
                    <a:srgbClr val="505050"/>
                  </a:solidFill>
                  <a:latin typeface="Calibri" panose="020F0502020204030204"/>
                </a:endParaRPr>
              </a:p>
            </p:txBody>
          </p:sp>
        </p:grpSp>
      </p:grpSp>
      <p:grpSp>
        <p:nvGrpSpPr>
          <p:cNvPr id="245" name="Group 244"/>
          <p:cNvGrpSpPr/>
          <p:nvPr/>
        </p:nvGrpSpPr>
        <p:grpSpPr>
          <a:xfrm>
            <a:off x="4605113" y="5139755"/>
            <a:ext cx="844731" cy="1143213"/>
            <a:chOff x="10520791" y="5710226"/>
            <a:chExt cx="813223" cy="1100576"/>
          </a:xfrm>
        </p:grpSpPr>
        <p:sp>
          <p:nvSpPr>
            <p:cNvPr id="246" name="Rectangle 5"/>
            <p:cNvSpPr>
              <a:spLocks noChangeArrowheads="1"/>
            </p:cNvSpPr>
            <p:nvPr/>
          </p:nvSpPr>
          <p:spPr bwMode="auto">
            <a:xfrm>
              <a:off x="10520791" y="5710226"/>
              <a:ext cx="813223" cy="1100576"/>
            </a:xfrm>
            <a:prstGeom prst="rect">
              <a:avLst/>
            </a:prstGeom>
            <a:solidFill>
              <a:srgbClr val="7030A0"/>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47" name="Freeform 6"/>
            <p:cNvSpPr>
              <a:spLocks/>
            </p:cNvSpPr>
            <p:nvPr/>
          </p:nvSpPr>
          <p:spPr bwMode="auto">
            <a:xfrm>
              <a:off x="10607894" y="5838844"/>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48" name="Freeform 7"/>
            <p:cNvSpPr>
              <a:spLocks/>
            </p:cNvSpPr>
            <p:nvPr/>
          </p:nvSpPr>
          <p:spPr bwMode="auto">
            <a:xfrm>
              <a:off x="10607894" y="6037469"/>
              <a:ext cx="639019" cy="112337"/>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49" name="Freeform 8"/>
            <p:cNvSpPr>
              <a:spLocks/>
            </p:cNvSpPr>
            <p:nvPr/>
          </p:nvSpPr>
          <p:spPr bwMode="auto">
            <a:xfrm>
              <a:off x="10607894" y="6234465"/>
              <a:ext cx="639019" cy="112337"/>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50" name="Freeform 9"/>
            <p:cNvSpPr>
              <a:spLocks/>
            </p:cNvSpPr>
            <p:nvPr/>
          </p:nvSpPr>
          <p:spPr bwMode="auto">
            <a:xfrm>
              <a:off x="10607894" y="6433090"/>
              <a:ext cx="639019" cy="112337"/>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51" name="Oval 14"/>
            <p:cNvSpPr>
              <a:spLocks noChangeArrowheads="1"/>
            </p:cNvSpPr>
            <p:nvPr/>
          </p:nvSpPr>
          <p:spPr bwMode="auto">
            <a:xfrm>
              <a:off x="11124807" y="586245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52" name="Oval 15"/>
            <p:cNvSpPr>
              <a:spLocks noChangeArrowheads="1"/>
            </p:cNvSpPr>
            <p:nvPr/>
          </p:nvSpPr>
          <p:spPr bwMode="auto">
            <a:xfrm>
              <a:off x="11124807" y="6061076"/>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53" name="Oval 16"/>
            <p:cNvSpPr>
              <a:spLocks noChangeArrowheads="1"/>
            </p:cNvSpPr>
            <p:nvPr/>
          </p:nvSpPr>
          <p:spPr bwMode="auto">
            <a:xfrm>
              <a:off x="11124807" y="6259701"/>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sp>
          <p:nvSpPr>
            <p:cNvPr id="254" name="Oval 17"/>
            <p:cNvSpPr>
              <a:spLocks noChangeArrowheads="1"/>
            </p:cNvSpPr>
            <p:nvPr/>
          </p:nvSpPr>
          <p:spPr bwMode="auto">
            <a:xfrm>
              <a:off x="11124807" y="6458325"/>
              <a:ext cx="61867" cy="61867"/>
            </a:xfrm>
            <a:prstGeom prst="ellipse">
              <a:avLst/>
            </a:prstGeom>
            <a:solidFill>
              <a:srgbClr val="5B9BD5"/>
            </a:solidFill>
            <a:ln>
              <a:noFill/>
            </a:ln>
          </p:spPr>
          <p:txBody>
            <a:bodyPr vert="horz" wrap="square" lIns="89617" tIns="44808" rIns="89617" bIns="44808" numCol="1" anchor="t" anchorCtr="0" compatLnSpc="1">
              <a:prstTxWarp prst="textNoShape">
                <a:avLst/>
              </a:prstTxWarp>
            </a:bodyPr>
            <a:lstStyle/>
            <a:p>
              <a:pPr defTabSz="913598">
                <a:defRPr/>
              </a:pPr>
              <a:endParaRPr lang="en-US" sz="2353" kern="0">
                <a:solidFill>
                  <a:srgbClr val="000000"/>
                </a:solidFill>
                <a:latin typeface="Calibri" panose="020F0502020204030204"/>
              </a:endParaRPr>
            </a:p>
          </p:txBody>
        </p:sp>
      </p:grpSp>
      <p:sp>
        <p:nvSpPr>
          <p:cNvPr id="255" name="TextBox 254"/>
          <p:cNvSpPr txBox="1"/>
          <p:nvPr/>
        </p:nvSpPr>
        <p:spPr>
          <a:xfrm>
            <a:off x="4974133" y="6008710"/>
            <a:ext cx="974628" cy="331899"/>
          </a:xfrm>
          <a:prstGeom prst="rect">
            <a:avLst/>
          </a:prstGeom>
          <a:noFill/>
        </p:spPr>
        <p:txBody>
          <a:bodyPr wrap="square" rtlCol="0">
            <a:spAutoFit/>
          </a:bodyPr>
          <a:lstStyle/>
          <a:p>
            <a:pPr algn="ctr" defTabSz="914049"/>
            <a:r>
              <a:rPr lang="en-US" sz="1568" dirty="0">
                <a:solidFill>
                  <a:prstClr val="white"/>
                </a:solidFill>
                <a:latin typeface="Calibri" panose="020F0502020204030204"/>
              </a:rPr>
              <a:t>Front end</a:t>
            </a:r>
          </a:p>
        </p:txBody>
      </p:sp>
      <p:sp>
        <p:nvSpPr>
          <p:cNvPr id="176" name="External Access"/>
          <p:cNvSpPr/>
          <p:nvPr/>
        </p:nvSpPr>
        <p:spPr>
          <a:xfrm rot="997003">
            <a:off x="6068076" y="1834524"/>
            <a:ext cx="5116245" cy="2882608"/>
          </a:xfrm>
          <a:custGeom>
            <a:avLst/>
            <a:gdLst>
              <a:gd name="connsiteX0" fmla="*/ 0 w 3370521"/>
              <a:gd name="connsiteY0" fmla="*/ 1046896 h 1046896"/>
              <a:gd name="connsiteX1" fmla="*/ 946298 w 3370521"/>
              <a:gd name="connsiteY1" fmla="*/ 4905 h 1046896"/>
              <a:gd name="connsiteX2" fmla="*/ 3370521 w 3370521"/>
              <a:gd name="connsiteY2" fmla="*/ 727919 h 1046896"/>
              <a:gd name="connsiteX0" fmla="*/ 0 w 3370521"/>
              <a:gd name="connsiteY0" fmla="*/ 1046896 h 1046896"/>
              <a:gd name="connsiteX1" fmla="*/ 1733108 w 3370521"/>
              <a:gd name="connsiteY1" fmla="*/ 4905 h 1046896"/>
              <a:gd name="connsiteX2" fmla="*/ 3370521 w 3370521"/>
              <a:gd name="connsiteY2" fmla="*/ 727919 h 1046896"/>
              <a:gd name="connsiteX0" fmla="*/ 0 w 3370521"/>
              <a:gd name="connsiteY0" fmla="*/ 1054112 h 1054112"/>
              <a:gd name="connsiteX1" fmla="*/ 1733108 w 3370521"/>
              <a:gd name="connsiteY1" fmla="*/ 12121 h 1054112"/>
              <a:gd name="connsiteX2" fmla="*/ 3370521 w 3370521"/>
              <a:gd name="connsiteY2" fmla="*/ 735135 h 1054112"/>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064887 h 1064887"/>
              <a:gd name="connsiteX1" fmla="*/ 1733108 w 3370521"/>
              <a:gd name="connsiteY1" fmla="*/ 22896 h 1064887"/>
              <a:gd name="connsiteX2" fmla="*/ 3370521 w 3370521"/>
              <a:gd name="connsiteY2" fmla="*/ 745910 h 1064887"/>
              <a:gd name="connsiteX0" fmla="*/ 0 w 3370521"/>
              <a:gd name="connsiteY0" fmla="*/ 1195368 h 1195368"/>
              <a:gd name="connsiteX1" fmla="*/ 1658680 w 3370521"/>
              <a:gd name="connsiteY1" fmla="*/ 15154 h 1195368"/>
              <a:gd name="connsiteX2" fmla="*/ 3370521 w 3370521"/>
              <a:gd name="connsiteY2" fmla="*/ 876391 h 1195368"/>
              <a:gd name="connsiteX0" fmla="*/ 0 w 3370521"/>
              <a:gd name="connsiteY0" fmla="*/ 1181675 h 1181675"/>
              <a:gd name="connsiteX1" fmla="*/ 1658680 w 3370521"/>
              <a:gd name="connsiteY1" fmla="*/ 1461 h 1181675"/>
              <a:gd name="connsiteX2" fmla="*/ 3370521 w 3370521"/>
              <a:gd name="connsiteY2" fmla="*/ 862698 h 1181675"/>
              <a:gd name="connsiteX0" fmla="*/ 0 w 3370521"/>
              <a:gd name="connsiteY0" fmla="*/ 1181675 h 1181675"/>
              <a:gd name="connsiteX1" fmla="*/ 1754373 w 3370521"/>
              <a:gd name="connsiteY1" fmla="*/ 1461 h 1181675"/>
              <a:gd name="connsiteX2" fmla="*/ 3370521 w 3370521"/>
              <a:gd name="connsiteY2" fmla="*/ 862698 h 1181675"/>
              <a:gd name="connsiteX0" fmla="*/ 0 w 3359888"/>
              <a:gd name="connsiteY0" fmla="*/ 1165323 h 1165323"/>
              <a:gd name="connsiteX1" fmla="*/ 1743740 w 3359888"/>
              <a:gd name="connsiteY1" fmla="*/ 6374 h 1165323"/>
              <a:gd name="connsiteX2" fmla="*/ 3359888 w 3359888"/>
              <a:gd name="connsiteY2" fmla="*/ 867611 h 1165323"/>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414131 w 3359888"/>
              <a:gd name="connsiteY1" fmla="*/ 5131 h 1238508"/>
              <a:gd name="connsiteX2" fmla="*/ 3359888 w 3359888"/>
              <a:gd name="connsiteY2" fmla="*/ 940796 h 1238508"/>
              <a:gd name="connsiteX0" fmla="*/ 0 w 3359888"/>
              <a:gd name="connsiteY0" fmla="*/ 1238508 h 1238508"/>
              <a:gd name="connsiteX1" fmla="*/ 1616149 w 3359888"/>
              <a:gd name="connsiteY1" fmla="*/ 5131 h 1238508"/>
              <a:gd name="connsiteX2" fmla="*/ 3359888 w 3359888"/>
              <a:gd name="connsiteY2" fmla="*/ 940796 h 1238508"/>
              <a:gd name="connsiteX0" fmla="*/ 0 w 3359888"/>
              <a:gd name="connsiteY0" fmla="*/ 1186180 h 1186180"/>
              <a:gd name="connsiteX1" fmla="*/ 1594884 w 3359888"/>
              <a:gd name="connsiteY1" fmla="*/ 5966 h 1186180"/>
              <a:gd name="connsiteX2" fmla="*/ 3359888 w 3359888"/>
              <a:gd name="connsiteY2" fmla="*/ 888468 h 1186180"/>
              <a:gd name="connsiteX0" fmla="*/ 0 w 3327990"/>
              <a:gd name="connsiteY0" fmla="*/ 1109431 h 1109431"/>
              <a:gd name="connsiteX1" fmla="*/ 1562986 w 3327990"/>
              <a:gd name="connsiteY1" fmla="*/ 3645 h 1109431"/>
              <a:gd name="connsiteX2" fmla="*/ 3327990 w 3327990"/>
              <a:gd name="connsiteY2" fmla="*/ 886147 h 1109431"/>
              <a:gd name="connsiteX0" fmla="*/ 0 w 3327990"/>
              <a:gd name="connsiteY0" fmla="*/ 1088442 h 1088442"/>
              <a:gd name="connsiteX1" fmla="*/ 1679944 w 3327990"/>
              <a:gd name="connsiteY1" fmla="*/ 3921 h 1088442"/>
              <a:gd name="connsiteX2" fmla="*/ 3327990 w 3327990"/>
              <a:gd name="connsiteY2" fmla="*/ 865158 h 1088442"/>
              <a:gd name="connsiteX0" fmla="*/ 0 w 3327990"/>
              <a:gd name="connsiteY0" fmla="*/ 1204235 h 1204235"/>
              <a:gd name="connsiteX1" fmla="*/ 1658679 w 3327990"/>
              <a:gd name="connsiteY1" fmla="*/ 2756 h 1204235"/>
              <a:gd name="connsiteX2" fmla="*/ 3327990 w 3327990"/>
              <a:gd name="connsiteY2" fmla="*/ 980951 h 1204235"/>
              <a:gd name="connsiteX0" fmla="*/ 0 w 3327990"/>
              <a:gd name="connsiteY0" fmla="*/ 1204235 h 1204235"/>
              <a:gd name="connsiteX1" fmla="*/ 1755407 w 3327990"/>
              <a:gd name="connsiteY1" fmla="*/ 2756 h 1204235"/>
              <a:gd name="connsiteX2" fmla="*/ 3327990 w 3327990"/>
              <a:gd name="connsiteY2" fmla="*/ 980951 h 1204235"/>
              <a:gd name="connsiteX0" fmla="*/ 0 w 3327990"/>
              <a:gd name="connsiteY0" fmla="*/ 1202212 h 1202212"/>
              <a:gd name="connsiteX1" fmla="*/ 1755407 w 3327990"/>
              <a:gd name="connsiteY1" fmla="*/ 733 h 1202212"/>
              <a:gd name="connsiteX2" fmla="*/ 3327990 w 3327990"/>
              <a:gd name="connsiteY2" fmla="*/ 978928 h 1202212"/>
            </a:gdLst>
            <a:ahLst/>
            <a:cxnLst>
              <a:cxn ang="0">
                <a:pos x="connsiteX0" y="connsiteY0"/>
              </a:cxn>
              <a:cxn ang="0">
                <a:pos x="connsiteX1" y="connsiteY1"/>
              </a:cxn>
              <a:cxn ang="0">
                <a:pos x="connsiteX2" y="connsiteY2"/>
              </a:cxn>
            </a:cxnLst>
            <a:rect l="l" t="t" r="r" b="b"/>
            <a:pathLst>
              <a:path w="3327990" h="1202212">
                <a:moveTo>
                  <a:pt x="0" y="1202212"/>
                </a:moveTo>
                <a:cubicBezTo>
                  <a:pt x="373025" y="208068"/>
                  <a:pt x="1189995" y="-14699"/>
                  <a:pt x="1755407" y="733"/>
                </a:cubicBezTo>
                <a:cubicBezTo>
                  <a:pt x="2320819" y="16165"/>
                  <a:pt x="2758262" y="303760"/>
                  <a:pt x="3327990" y="978928"/>
                </a:cubicBezTo>
              </a:path>
            </a:pathLst>
          </a:custGeom>
          <a:noFill/>
          <a:ln w="28575" cap="flat" cmpd="sng" algn="ctr">
            <a:solidFill>
              <a:srgbClr val="FFC000"/>
            </a:solidFill>
            <a:prstDash val="sysDot"/>
            <a:miter lim="800000"/>
          </a:ln>
          <a:effectLst/>
        </p:spPr>
        <p:txBody>
          <a:bodyPr rtlCol="0" anchor="ctr"/>
          <a:lstStyle/>
          <a:p>
            <a:pPr algn="ctr" defTabSz="914049">
              <a:defRPr/>
            </a:pPr>
            <a:endParaRPr lang="en-US" sz="2353" kern="0">
              <a:solidFill>
                <a:prstClr val="white"/>
              </a:solidFill>
              <a:latin typeface="Calibri" panose="020F0502020204030204"/>
            </a:endParaRPr>
          </a:p>
        </p:txBody>
      </p:sp>
      <p:grpSp>
        <p:nvGrpSpPr>
          <p:cNvPr id="2" name="Group 1"/>
          <p:cNvGrpSpPr/>
          <p:nvPr/>
        </p:nvGrpSpPr>
        <p:grpSpPr>
          <a:xfrm>
            <a:off x="6299510" y="1253604"/>
            <a:ext cx="2155697" cy="1251535"/>
            <a:chOff x="5101061" y="1464839"/>
            <a:chExt cx="1747905" cy="1135128"/>
          </a:xfrm>
        </p:grpSpPr>
        <p:sp>
          <p:nvSpPr>
            <p:cNvPr id="258" name="Freeform 95"/>
            <p:cNvSpPr>
              <a:spLocks/>
            </p:cNvSpPr>
            <p:nvPr/>
          </p:nvSpPr>
          <p:spPr bwMode="auto">
            <a:xfrm flipH="1">
              <a:off x="5101061" y="1464839"/>
              <a:ext cx="1747905" cy="1135128"/>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B0F0"/>
            </a:solidFill>
            <a:ln w="28575">
              <a:noFill/>
              <a:round/>
              <a:headEnd/>
              <a:tailEnd/>
            </a:ln>
            <a:extLst/>
          </p:spPr>
          <p:txBody>
            <a:bodyPr vert="horz" wrap="square" lIns="91414" tIns="45706" rIns="91414" bIns="45706" numCol="1" anchor="t" anchorCtr="0" compatLnSpc="1">
              <a:prstTxWarp prst="textNoShape">
                <a:avLst/>
              </a:prstTxWarp>
            </a:bodyPr>
            <a:lstStyle/>
            <a:p>
              <a:pPr defTabSz="914049"/>
              <a:endParaRPr lang="en-US" sz="3529" kern="0">
                <a:solidFill>
                  <a:srgbClr val="505050"/>
                </a:solidFill>
                <a:latin typeface="Calibri" panose="020F0502020204030204"/>
              </a:endParaRPr>
            </a:p>
          </p:txBody>
        </p:sp>
        <p:sp>
          <p:nvSpPr>
            <p:cNvPr id="259" name="Rectangle 54"/>
            <p:cNvSpPr/>
            <p:nvPr/>
          </p:nvSpPr>
          <p:spPr bwMode="auto">
            <a:xfrm>
              <a:off x="5182131" y="1776001"/>
              <a:ext cx="1443609" cy="675908"/>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91414" tIns="0" rIns="0" bIns="0" numCol="1" spcCol="0" rtlCol="0" fromWordArt="0" anchor="ctr" anchorCtr="0" forceAA="0" compatLnSpc="1">
              <a:prstTxWarp prst="textNoShape">
                <a:avLst/>
              </a:prstTxWarp>
              <a:noAutofit/>
            </a:bodyPr>
            <a:lstStyle/>
            <a:p>
              <a:pPr algn="ctr" defTabSz="932114" fontAlgn="base">
                <a:lnSpc>
                  <a:spcPct val="90000"/>
                </a:lnSpc>
                <a:spcBef>
                  <a:spcPct val="0"/>
                </a:spcBef>
                <a:spcAft>
                  <a:spcPct val="0"/>
                </a:spcAft>
              </a:pPr>
              <a:r>
                <a:rPr lang="en-US" sz="2745" b="1" kern="0" dirty="0">
                  <a:solidFill>
                    <a:prstClr val="white"/>
                  </a:solidFill>
                  <a:latin typeface="Calibri" panose="020F0502020204030204"/>
                  <a:ea typeface="Segoe UI" pitchFamily="34" charset="0"/>
                  <a:cs typeface="Segoe UI" pitchFamily="34" charset="0"/>
                </a:rPr>
                <a:t>Internet</a:t>
              </a:r>
            </a:p>
          </p:txBody>
        </p:sp>
      </p:grpSp>
      <p:sp>
        <p:nvSpPr>
          <p:cNvPr id="260" name="Freeform 29"/>
          <p:cNvSpPr>
            <a:spLocks/>
          </p:cNvSpPr>
          <p:nvPr/>
        </p:nvSpPr>
        <p:spPr bwMode="auto">
          <a:xfrm>
            <a:off x="9173933" y="6009964"/>
            <a:ext cx="3016341" cy="504462"/>
          </a:xfrm>
          <a:custGeom>
            <a:avLst/>
            <a:gdLst>
              <a:gd name="T0" fmla="*/ 344 w 556"/>
              <a:gd name="T1" fmla="*/ 21 h 130"/>
              <a:gd name="T2" fmla="*/ 344 w 556"/>
              <a:gd name="T3" fmla="*/ 21 h 130"/>
              <a:gd name="T4" fmla="*/ 0 w 556"/>
              <a:gd name="T5" fmla="*/ 130 h 130"/>
              <a:gd name="T6" fmla="*/ 197 w 556"/>
              <a:gd name="T7" fmla="*/ 130 h 130"/>
              <a:gd name="T8" fmla="*/ 556 w 556"/>
              <a:gd name="T9" fmla="*/ 130 h 130"/>
              <a:gd name="T10" fmla="*/ 344 w 556"/>
              <a:gd name="T11" fmla="*/ 21 h 130"/>
            </a:gdLst>
            <a:ahLst/>
            <a:cxnLst>
              <a:cxn ang="0">
                <a:pos x="T0" y="T1"/>
              </a:cxn>
              <a:cxn ang="0">
                <a:pos x="T2" y="T3"/>
              </a:cxn>
              <a:cxn ang="0">
                <a:pos x="T4" y="T5"/>
              </a:cxn>
              <a:cxn ang="0">
                <a:pos x="T6" y="T7"/>
              </a:cxn>
              <a:cxn ang="0">
                <a:pos x="T8" y="T9"/>
              </a:cxn>
              <a:cxn ang="0">
                <a:pos x="T10" y="T11"/>
              </a:cxn>
            </a:cxnLst>
            <a:rect l="0" t="0" r="r" b="b"/>
            <a:pathLst>
              <a:path w="556" h="130">
                <a:moveTo>
                  <a:pt x="344" y="21"/>
                </a:moveTo>
                <a:cubicBezTo>
                  <a:pt x="344" y="21"/>
                  <a:pt x="344" y="21"/>
                  <a:pt x="344" y="21"/>
                </a:cubicBezTo>
                <a:cubicBezTo>
                  <a:pt x="223" y="0"/>
                  <a:pt x="94" y="37"/>
                  <a:pt x="0" y="130"/>
                </a:cubicBezTo>
                <a:cubicBezTo>
                  <a:pt x="197" y="130"/>
                  <a:pt x="197" y="130"/>
                  <a:pt x="197" y="130"/>
                </a:cubicBezTo>
                <a:cubicBezTo>
                  <a:pt x="556" y="130"/>
                  <a:pt x="556" y="130"/>
                  <a:pt x="556" y="130"/>
                </a:cubicBezTo>
                <a:cubicBezTo>
                  <a:pt x="496" y="70"/>
                  <a:pt x="422" y="34"/>
                  <a:pt x="344" y="21"/>
                </a:cubicBezTo>
                <a:close/>
              </a:path>
            </a:pathLst>
          </a:custGeom>
          <a:solidFill>
            <a:srgbClr val="BAD80A"/>
          </a:solidFill>
          <a:ln>
            <a:noFill/>
          </a:ln>
          <a:extLst/>
        </p:spPr>
        <p:txBody>
          <a:bodyPr vert="horz" wrap="square" lIns="89617" tIns="44808" rIns="89617" bIns="44808" numCol="1" anchor="t" anchorCtr="0" compatLnSpc="1">
            <a:prstTxWarp prst="textNoShape">
              <a:avLst/>
            </a:prstTxWarp>
          </a:bodyPr>
          <a:lstStyle/>
          <a:p>
            <a:pPr defTabSz="913598"/>
            <a:endParaRPr lang="en-US" sz="2353">
              <a:solidFill>
                <a:srgbClr val="000000"/>
              </a:solidFill>
              <a:latin typeface="Calibri" panose="020F0502020204030204"/>
            </a:endParaRPr>
          </a:p>
        </p:txBody>
      </p:sp>
      <p:sp>
        <p:nvSpPr>
          <p:cNvPr id="262" name="Oval 261"/>
          <p:cNvSpPr/>
          <p:nvPr/>
        </p:nvSpPr>
        <p:spPr bwMode="auto">
          <a:xfrm>
            <a:off x="3952958" y="2687848"/>
            <a:ext cx="6815762" cy="5832127"/>
          </a:xfrm>
          <a:prstGeom prst="ellipse">
            <a:avLst/>
          </a:prstGeom>
          <a:noFill/>
          <a:ln w="28575" cap="flat" cmpd="sng" algn="ctr">
            <a:solidFill>
              <a:srgbClr val="00B0F0"/>
            </a:solidFill>
            <a:prstDash val="sysDash"/>
            <a:miter lim="800000"/>
            <a:headEnd type="none" w="med" len="med"/>
            <a:tailEnd type="none" w="med" len="med"/>
          </a:ln>
          <a:effectLst/>
        </p:spPr>
        <p:txBody>
          <a:bodyPr rot="0" spcFirstLastPara="0" vertOverflow="overflow" horzOverflow="overflow" vert="horz" wrap="square" lIns="182828" tIns="146263" rIns="182828" bIns="146263" numCol="1" spcCol="0" rtlCol="0" fromWordArt="0" anchor="t" anchorCtr="0" forceAA="0" compatLnSpc="1">
            <a:prstTxWarp prst="textNoShape">
              <a:avLst/>
            </a:prstTxWarp>
            <a:noAutofit/>
          </a:bodyPr>
          <a:lstStyle/>
          <a:p>
            <a:pPr algn="ctr" defTabSz="932114" fontAlgn="base">
              <a:lnSpc>
                <a:spcPct val="90000"/>
              </a:lnSpc>
              <a:spcBef>
                <a:spcPct val="0"/>
              </a:spcBef>
              <a:spcAft>
                <a:spcPct val="0"/>
              </a:spcAft>
              <a:defRPr/>
            </a:pPr>
            <a:endParaRPr lang="en-US" sz="2400" kern="0" dirty="0" err="1">
              <a:gradFill>
                <a:gsLst>
                  <a:gs pos="0">
                    <a:srgbClr val="FFFFFF"/>
                  </a:gs>
                  <a:gs pos="100000">
                    <a:srgbClr val="FFFFFF"/>
                  </a:gs>
                </a:gsLst>
                <a:lin ang="5400000" scaled="0"/>
              </a:gradFill>
              <a:latin typeface="Calibri" panose="020F0502020204030204"/>
              <a:ea typeface="Segoe UI" pitchFamily="34" charset="0"/>
              <a:cs typeface="Segoe UI" pitchFamily="34" charset="0"/>
            </a:endParaRPr>
          </a:p>
        </p:txBody>
      </p:sp>
      <p:grpSp>
        <p:nvGrpSpPr>
          <p:cNvPr id="263" name="Group 11"/>
          <p:cNvGrpSpPr/>
          <p:nvPr/>
        </p:nvGrpSpPr>
        <p:grpSpPr>
          <a:xfrm>
            <a:off x="10320363" y="4815024"/>
            <a:ext cx="1112677" cy="1581655"/>
            <a:chOff x="9593834" y="3578458"/>
            <a:chExt cx="1986709" cy="2824073"/>
          </a:xfrm>
        </p:grpSpPr>
        <p:sp>
          <p:nvSpPr>
            <p:cNvPr id="264" name="Rectangle 30"/>
            <p:cNvSpPr/>
            <p:nvPr/>
          </p:nvSpPr>
          <p:spPr bwMode="auto">
            <a:xfrm>
              <a:off x="9677400" y="5259245"/>
              <a:ext cx="1273051" cy="955818"/>
            </a:xfrm>
            <a:prstGeom prst="rect">
              <a:avLst/>
            </a:prstGeom>
            <a:solidFill>
              <a:srgbClr val="FFFFFF"/>
            </a:solid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745" kern="0" dirty="0">
                <a:gradFill>
                  <a:gsLst>
                    <a:gs pos="0">
                      <a:srgbClr val="FFFFFF"/>
                    </a:gs>
                    <a:gs pos="100000">
                      <a:srgbClr val="FFFFFF"/>
                    </a:gs>
                  </a:gsLst>
                  <a:lin ang="5400000" scaled="0"/>
                </a:gradFill>
              </a:endParaRPr>
            </a:p>
          </p:txBody>
        </p:sp>
        <p:grpSp>
          <p:nvGrpSpPr>
            <p:cNvPr id="265" name="Group 31"/>
            <p:cNvGrpSpPr>
              <a:grpSpLocks noChangeAspect="1"/>
            </p:cNvGrpSpPr>
            <p:nvPr/>
          </p:nvGrpSpPr>
          <p:grpSpPr>
            <a:xfrm>
              <a:off x="9622866" y="5223627"/>
              <a:ext cx="1957677" cy="1178904"/>
              <a:chOff x="3742936" y="4845974"/>
              <a:chExt cx="1611848" cy="970652"/>
            </a:xfrm>
            <a:solidFill>
              <a:srgbClr val="0072C6">
                <a:lumMod val="75000"/>
              </a:srgbClr>
            </a:solidFill>
          </p:grpSpPr>
          <p:sp>
            <p:nvSpPr>
              <p:cNvPr id="314" name="Freeform 186"/>
              <p:cNvSpPr>
                <a:spLocks noEditPoints="1"/>
              </p:cNvSpPr>
              <p:nvPr/>
            </p:nvSpPr>
            <p:spPr bwMode="black">
              <a:xfrm>
                <a:off x="4953857" y="5008123"/>
                <a:ext cx="400927" cy="808503"/>
              </a:xfrm>
              <a:custGeom>
                <a:avLst/>
                <a:gdLst/>
                <a:ahLst/>
                <a:cxnLst>
                  <a:cxn ang="0">
                    <a:pos x="260" y="0"/>
                  </a:cxn>
                  <a:cxn ang="0">
                    <a:pos x="7" y="0"/>
                  </a:cxn>
                  <a:cxn ang="0">
                    <a:pos x="0" y="7"/>
                  </a:cxn>
                  <a:cxn ang="0">
                    <a:pos x="0" y="112"/>
                  </a:cxn>
                  <a:cxn ang="0">
                    <a:pos x="0" y="119"/>
                  </a:cxn>
                  <a:cxn ang="0">
                    <a:pos x="0" y="531"/>
                  </a:cxn>
                  <a:cxn ang="0">
                    <a:pos x="7" y="538"/>
                  </a:cxn>
                  <a:cxn ang="0">
                    <a:pos x="260" y="538"/>
                  </a:cxn>
                  <a:cxn ang="0">
                    <a:pos x="267" y="531"/>
                  </a:cxn>
                  <a:cxn ang="0">
                    <a:pos x="267" y="119"/>
                  </a:cxn>
                  <a:cxn ang="0">
                    <a:pos x="267" y="112"/>
                  </a:cxn>
                  <a:cxn ang="0">
                    <a:pos x="267" y="7"/>
                  </a:cxn>
                  <a:cxn ang="0">
                    <a:pos x="260" y="0"/>
                  </a:cxn>
                  <a:cxn ang="0">
                    <a:pos x="32" y="82"/>
                  </a:cxn>
                  <a:cxn ang="0">
                    <a:pos x="32" y="57"/>
                  </a:cxn>
                  <a:cxn ang="0">
                    <a:pos x="39" y="50"/>
                  </a:cxn>
                  <a:cxn ang="0">
                    <a:pos x="228" y="50"/>
                  </a:cxn>
                  <a:cxn ang="0">
                    <a:pos x="235" y="57"/>
                  </a:cxn>
                  <a:cxn ang="0">
                    <a:pos x="235" y="82"/>
                  </a:cxn>
                  <a:cxn ang="0">
                    <a:pos x="228" y="89"/>
                  </a:cxn>
                  <a:cxn ang="0">
                    <a:pos x="39" y="89"/>
                  </a:cxn>
                  <a:cxn ang="0">
                    <a:pos x="32" y="82"/>
                  </a:cxn>
                  <a:cxn ang="0">
                    <a:pos x="213" y="254"/>
                  </a:cxn>
                  <a:cxn ang="0">
                    <a:pos x="195" y="236"/>
                  </a:cxn>
                  <a:cxn ang="0">
                    <a:pos x="213" y="218"/>
                  </a:cxn>
                  <a:cxn ang="0">
                    <a:pos x="232" y="236"/>
                  </a:cxn>
                  <a:cxn ang="0">
                    <a:pos x="213" y="254"/>
                  </a:cxn>
                  <a:cxn ang="0">
                    <a:pos x="213" y="194"/>
                  </a:cxn>
                  <a:cxn ang="0">
                    <a:pos x="189" y="170"/>
                  </a:cxn>
                  <a:cxn ang="0">
                    <a:pos x="213" y="146"/>
                  </a:cxn>
                  <a:cxn ang="0">
                    <a:pos x="238" y="170"/>
                  </a:cxn>
                  <a:cxn ang="0">
                    <a:pos x="213" y="194"/>
                  </a:cxn>
                </a:cxnLst>
                <a:rect l="0" t="0" r="r" b="b"/>
                <a:pathLst>
                  <a:path w="267" h="538">
                    <a:moveTo>
                      <a:pt x="260" y="0"/>
                    </a:moveTo>
                    <a:cubicBezTo>
                      <a:pt x="7" y="0"/>
                      <a:pt x="7" y="0"/>
                      <a:pt x="7" y="0"/>
                    </a:cubicBezTo>
                    <a:cubicBezTo>
                      <a:pt x="3" y="0"/>
                      <a:pt x="0" y="3"/>
                      <a:pt x="0" y="7"/>
                    </a:cubicBezTo>
                    <a:cubicBezTo>
                      <a:pt x="0" y="112"/>
                      <a:pt x="0" y="112"/>
                      <a:pt x="0" y="112"/>
                    </a:cubicBezTo>
                    <a:cubicBezTo>
                      <a:pt x="0" y="119"/>
                      <a:pt x="0" y="119"/>
                      <a:pt x="0" y="119"/>
                    </a:cubicBezTo>
                    <a:cubicBezTo>
                      <a:pt x="0" y="531"/>
                      <a:pt x="0" y="531"/>
                      <a:pt x="0" y="531"/>
                    </a:cubicBezTo>
                    <a:cubicBezTo>
                      <a:pt x="0" y="535"/>
                      <a:pt x="3" y="538"/>
                      <a:pt x="7" y="538"/>
                    </a:cubicBezTo>
                    <a:cubicBezTo>
                      <a:pt x="260" y="538"/>
                      <a:pt x="260" y="538"/>
                      <a:pt x="260" y="538"/>
                    </a:cubicBezTo>
                    <a:cubicBezTo>
                      <a:pt x="264" y="538"/>
                      <a:pt x="267" y="535"/>
                      <a:pt x="267" y="531"/>
                    </a:cubicBezTo>
                    <a:cubicBezTo>
                      <a:pt x="267" y="119"/>
                      <a:pt x="267" y="119"/>
                      <a:pt x="267" y="119"/>
                    </a:cubicBezTo>
                    <a:cubicBezTo>
                      <a:pt x="267" y="112"/>
                      <a:pt x="267" y="112"/>
                      <a:pt x="267" y="112"/>
                    </a:cubicBezTo>
                    <a:cubicBezTo>
                      <a:pt x="267" y="7"/>
                      <a:pt x="267" y="7"/>
                      <a:pt x="267" y="7"/>
                    </a:cubicBezTo>
                    <a:cubicBezTo>
                      <a:pt x="267" y="3"/>
                      <a:pt x="264" y="0"/>
                      <a:pt x="260" y="0"/>
                    </a:cubicBezTo>
                    <a:close/>
                    <a:moveTo>
                      <a:pt x="32" y="82"/>
                    </a:moveTo>
                    <a:cubicBezTo>
                      <a:pt x="32" y="57"/>
                      <a:pt x="32" y="57"/>
                      <a:pt x="32" y="57"/>
                    </a:cubicBezTo>
                    <a:cubicBezTo>
                      <a:pt x="32" y="53"/>
                      <a:pt x="35" y="50"/>
                      <a:pt x="39" y="50"/>
                    </a:cubicBezTo>
                    <a:cubicBezTo>
                      <a:pt x="228" y="50"/>
                      <a:pt x="228" y="50"/>
                      <a:pt x="228" y="50"/>
                    </a:cubicBezTo>
                    <a:cubicBezTo>
                      <a:pt x="232" y="50"/>
                      <a:pt x="235" y="53"/>
                      <a:pt x="235" y="57"/>
                    </a:cubicBezTo>
                    <a:cubicBezTo>
                      <a:pt x="235" y="82"/>
                      <a:pt x="235" y="82"/>
                      <a:pt x="235" y="82"/>
                    </a:cubicBezTo>
                    <a:cubicBezTo>
                      <a:pt x="235" y="86"/>
                      <a:pt x="232" y="89"/>
                      <a:pt x="228" y="89"/>
                    </a:cubicBezTo>
                    <a:cubicBezTo>
                      <a:pt x="39" y="89"/>
                      <a:pt x="39" y="89"/>
                      <a:pt x="39" y="89"/>
                    </a:cubicBezTo>
                    <a:cubicBezTo>
                      <a:pt x="35" y="89"/>
                      <a:pt x="32" y="86"/>
                      <a:pt x="32" y="82"/>
                    </a:cubicBezTo>
                    <a:close/>
                    <a:moveTo>
                      <a:pt x="213" y="254"/>
                    </a:moveTo>
                    <a:cubicBezTo>
                      <a:pt x="203" y="254"/>
                      <a:pt x="195" y="246"/>
                      <a:pt x="195" y="236"/>
                    </a:cubicBezTo>
                    <a:cubicBezTo>
                      <a:pt x="195" y="226"/>
                      <a:pt x="203" y="218"/>
                      <a:pt x="213" y="218"/>
                    </a:cubicBezTo>
                    <a:cubicBezTo>
                      <a:pt x="223" y="218"/>
                      <a:pt x="232" y="226"/>
                      <a:pt x="232" y="236"/>
                    </a:cubicBezTo>
                    <a:cubicBezTo>
                      <a:pt x="232" y="246"/>
                      <a:pt x="223" y="254"/>
                      <a:pt x="213" y="254"/>
                    </a:cubicBezTo>
                    <a:close/>
                    <a:moveTo>
                      <a:pt x="213" y="194"/>
                    </a:moveTo>
                    <a:cubicBezTo>
                      <a:pt x="200" y="194"/>
                      <a:pt x="189" y="183"/>
                      <a:pt x="189" y="170"/>
                    </a:cubicBezTo>
                    <a:cubicBezTo>
                      <a:pt x="189" y="156"/>
                      <a:pt x="200" y="146"/>
                      <a:pt x="213" y="146"/>
                    </a:cubicBezTo>
                    <a:cubicBezTo>
                      <a:pt x="227" y="146"/>
                      <a:pt x="238" y="156"/>
                      <a:pt x="238" y="170"/>
                    </a:cubicBezTo>
                    <a:cubicBezTo>
                      <a:pt x="238" y="183"/>
                      <a:pt x="227" y="194"/>
                      <a:pt x="213" y="194"/>
                    </a:cubicBezTo>
                    <a:close/>
                  </a:path>
                </a:pathLst>
              </a:custGeom>
              <a:solidFill>
                <a:srgbClr val="68217A">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15" name="Freeform 88"/>
              <p:cNvSpPr>
                <a:spLocks noEditPoints="1"/>
              </p:cNvSpPr>
              <p:nvPr/>
            </p:nvSpPr>
            <p:spPr bwMode="black">
              <a:xfrm>
                <a:off x="3742936" y="4845974"/>
                <a:ext cx="1144646" cy="970652"/>
              </a:xfrm>
              <a:custGeom>
                <a:avLst/>
                <a:gdLst/>
                <a:ahLst/>
                <a:cxnLst>
                  <a:cxn ang="0">
                    <a:pos x="494" y="0"/>
                  </a:cxn>
                  <a:cxn ang="0">
                    <a:pos x="17" y="0"/>
                  </a:cxn>
                  <a:cxn ang="0">
                    <a:pos x="0" y="16"/>
                  </a:cxn>
                  <a:cxn ang="0">
                    <a:pos x="0" y="361"/>
                  </a:cxn>
                  <a:cxn ang="0">
                    <a:pos x="17" y="377"/>
                  </a:cxn>
                  <a:cxn ang="0">
                    <a:pos x="174" y="377"/>
                  </a:cxn>
                  <a:cxn ang="0">
                    <a:pos x="174" y="402"/>
                  </a:cxn>
                  <a:cxn ang="0">
                    <a:pos x="139" y="435"/>
                  </a:cxn>
                  <a:cxn ang="0">
                    <a:pos x="380" y="435"/>
                  </a:cxn>
                  <a:cxn ang="0">
                    <a:pos x="346" y="402"/>
                  </a:cxn>
                  <a:cxn ang="0">
                    <a:pos x="346" y="377"/>
                  </a:cxn>
                  <a:cxn ang="0">
                    <a:pos x="494" y="377"/>
                  </a:cxn>
                  <a:cxn ang="0">
                    <a:pos x="510" y="361"/>
                  </a:cxn>
                  <a:cxn ang="0">
                    <a:pos x="510" y="16"/>
                  </a:cxn>
                  <a:cxn ang="0">
                    <a:pos x="494" y="0"/>
                  </a:cxn>
                  <a:cxn ang="0">
                    <a:pos x="481" y="335"/>
                  </a:cxn>
                  <a:cxn ang="0">
                    <a:pos x="467" y="349"/>
                  </a:cxn>
                  <a:cxn ang="0">
                    <a:pos x="44" y="349"/>
                  </a:cxn>
                  <a:cxn ang="0">
                    <a:pos x="30" y="335"/>
                  </a:cxn>
                  <a:cxn ang="0">
                    <a:pos x="30" y="42"/>
                  </a:cxn>
                  <a:cxn ang="0">
                    <a:pos x="44" y="28"/>
                  </a:cxn>
                  <a:cxn ang="0">
                    <a:pos x="467" y="28"/>
                  </a:cxn>
                  <a:cxn ang="0">
                    <a:pos x="481" y="42"/>
                  </a:cxn>
                  <a:cxn ang="0">
                    <a:pos x="481" y="335"/>
                  </a:cxn>
                </a:cxnLst>
                <a:rect l="0" t="0" r="r" b="b"/>
                <a:pathLst>
                  <a:path w="510" h="435">
                    <a:moveTo>
                      <a:pt x="494" y="0"/>
                    </a:moveTo>
                    <a:cubicBezTo>
                      <a:pt x="17" y="0"/>
                      <a:pt x="17" y="0"/>
                      <a:pt x="17" y="0"/>
                    </a:cubicBezTo>
                    <a:cubicBezTo>
                      <a:pt x="8" y="0"/>
                      <a:pt x="0" y="7"/>
                      <a:pt x="0" y="16"/>
                    </a:cubicBezTo>
                    <a:cubicBezTo>
                      <a:pt x="0" y="361"/>
                      <a:pt x="0" y="361"/>
                      <a:pt x="0" y="361"/>
                    </a:cubicBezTo>
                    <a:cubicBezTo>
                      <a:pt x="0" y="370"/>
                      <a:pt x="8" y="377"/>
                      <a:pt x="17" y="377"/>
                    </a:cubicBezTo>
                    <a:cubicBezTo>
                      <a:pt x="174" y="377"/>
                      <a:pt x="174" y="377"/>
                      <a:pt x="174" y="377"/>
                    </a:cubicBezTo>
                    <a:cubicBezTo>
                      <a:pt x="174" y="402"/>
                      <a:pt x="174" y="402"/>
                      <a:pt x="174" y="402"/>
                    </a:cubicBezTo>
                    <a:cubicBezTo>
                      <a:pt x="139" y="435"/>
                      <a:pt x="139" y="435"/>
                      <a:pt x="139" y="435"/>
                    </a:cubicBezTo>
                    <a:cubicBezTo>
                      <a:pt x="380" y="435"/>
                      <a:pt x="380" y="435"/>
                      <a:pt x="380" y="435"/>
                    </a:cubicBezTo>
                    <a:cubicBezTo>
                      <a:pt x="346" y="402"/>
                      <a:pt x="346" y="402"/>
                      <a:pt x="346" y="402"/>
                    </a:cubicBezTo>
                    <a:cubicBezTo>
                      <a:pt x="346" y="377"/>
                      <a:pt x="346" y="377"/>
                      <a:pt x="346" y="377"/>
                    </a:cubicBezTo>
                    <a:cubicBezTo>
                      <a:pt x="494" y="377"/>
                      <a:pt x="494" y="377"/>
                      <a:pt x="494" y="377"/>
                    </a:cubicBezTo>
                    <a:cubicBezTo>
                      <a:pt x="503" y="377"/>
                      <a:pt x="510" y="370"/>
                      <a:pt x="510" y="361"/>
                    </a:cubicBezTo>
                    <a:cubicBezTo>
                      <a:pt x="510" y="16"/>
                      <a:pt x="510" y="16"/>
                      <a:pt x="510" y="16"/>
                    </a:cubicBezTo>
                    <a:cubicBezTo>
                      <a:pt x="510" y="7"/>
                      <a:pt x="503" y="0"/>
                      <a:pt x="494" y="0"/>
                    </a:cubicBezTo>
                    <a:close/>
                    <a:moveTo>
                      <a:pt x="481" y="335"/>
                    </a:moveTo>
                    <a:cubicBezTo>
                      <a:pt x="481" y="343"/>
                      <a:pt x="475" y="349"/>
                      <a:pt x="467" y="349"/>
                    </a:cubicBezTo>
                    <a:cubicBezTo>
                      <a:pt x="44" y="349"/>
                      <a:pt x="44" y="349"/>
                      <a:pt x="44" y="349"/>
                    </a:cubicBezTo>
                    <a:cubicBezTo>
                      <a:pt x="36" y="349"/>
                      <a:pt x="30" y="343"/>
                      <a:pt x="30" y="335"/>
                    </a:cubicBezTo>
                    <a:cubicBezTo>
                      <a:pt x="30" y="42"/>
                      <a:pt x="30" y="42"/>
                      <a:pt x="30" y="42"/>
                    </a:cubicBezTo>
                    <a:cubicBezTo>
                      <a:pt x="30" y="34"/>
                      <a:pt x="36" y="28"/>
                      <a:pt x="44" y="28"/>
                    </a:cubicBezTo>
                    <a:cubicBezTo>
                      <a:pt x="467" y="28"/>
                      <a:pt x="467" y="28"/>
                      <a:pt x="467" y="28"/>
                    </a:cubicBezTo>
                    <a:cubicBezTo>
                      <a:pt x="475" y="28"/>
                      <a:pt x="481" y="34"/>
                      <a:pt x="481" y="42"/>
                    </a:cubicBezTo>
                    <a:lnTo>
                      <a:pt x="481" y="335"/>
                    </a:lnTo>
                    <a:close/>
                  </a:path>
                </a:pathLst>
              </a:custGeom>
              <a:solidFill>
                <a:srgbClr val="68217A">
                  <a:lumMod val="75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266" name="Group 32"/>
            <p:cNvGrpSpPr/>
            <p:nvPr/>
          </p:nvGrpSpPr>
          <p:grpSpPr>
            <a:xfrm>
              <a:off x="9809853" y="5348588"/>
              <a:ext cx="1014780" cy="768770"/>
              <a:chOff x="-1748541" y="1986635"/>
              <a:chExt cx="1206735" cy="914192"/>
            </a:xfrm>
          </p:grpSpPr>
          <p:sp>
            <p:nvSpPr>
              <p:cNvPr id="297" name="Rectangle 35"/>
              <p:cNvSpPr>
                <a:spLocks noChangeArrowheads="1"/>
              </p:cNvSpPr>
              <p:nvPr/>
            </p:nvSpPr>
            <p:spPr bwMode="auto">
              <a:xfrm>
                <a:off x="-1318870" y="2263178"/>
                <a:ext cx="50281" cy="214835"/>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8" name="Rectangle 36"/>
              <p:cNvSpPr>
                <a:spLocks noChangeArrowheads="1"/>
              </p:cNvSpPr>
              <p:nvPr/>
            </p:nvSpPr>
            <p:spPr bwMode="auto">
              <a:xfrm>
                <a:off x="-1538277" y="2564861"/>
                <a:ext cx="25368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9" name="Rectangle 37"/>
              <p:cNvSpPr>
                <a:spLocks noChangeArrowheads="1"/>
              </p:cNvSpPr>
              <p:nvPr/>
            </p:nvSpPr>
            <p:spPr bwMode="auto">
              <a:xfrm>
                <a:off x="-1602270" y="2564861"/>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0" name="Rectangle 38"/>
              <p:cNvSpPr>
                <a:spLocks noChangeArrowheads="1"/>
              </p:cNvSpPr>
              <p:nvPr/>
            </p:nvSpPr>
            <p:spPr bwMode="auto">
              <a:xfrm>
                <a:off x="-1538277" y="2647139"/>
                <a:ext cx="27425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1" name="Rectangle 39"/>
              <p:cNvSpPr>
                <a:spLocks noChangeArrowheads="1"/>
              </p:cNvSpPr>
              <p:nvPr/>
            </p:nvSpPr>
            <p:spPr bwMode="auto">
              <a:xfrm>
                <a:off x="-1602270" y="2647139"/>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2" name="Rectangle 40"/>
              <p:cNvSpPr>
                <a:spLocks noChangeArrowheads="1"/>
              </p:cNvSpPr>
              <p:nvPr/>
            </p:nvSpPr>
            <p:spPr bwMode="auto">
              <a:xfrm>
                <a:off x="-1538277" y="2724845"/>
                <a:ext cx="203408"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3" name="Rectangle 41"/>
              <p:cNvSpPr>
                <a:spLocks noChangeArrowheads="1"/>
              </p:cNvSpPr>
              <p:nvPr/>
            </p:nvSpPr>
            <p:spPr bwMode="auto">
              <a:xfrm>
                <a:off x="-1602270" y="2724845"/>
                <a:ext cx="41139" cy="3885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4" name="Rectangle 42"/>
              <p:cNvSpPr>
                <a:spLocks noChangeArrowheads="1"/>
              </p:cNvSpPr>
              <p:nvPr/>
            </p:nvSpPr>
            <p:spPr bwMode="auto">
              <a:xfrm>
                <a:off x="-1389720" y="2423162"/>
                <a:ext cx="50281" cy="54852"/>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5" name="Rectangle 43"/>
              <p:cNvSpPr>
                <a:spLocks noChangeArrowheads="1"/>
              </p:cNvSpPr>
              <p:nvPr/>
            </p:nvSpPr>
            <p:spPr bwMode="auto">
              <a:xfrm>
                <a:off x="-1460570" y="2329457"/>
                <a:ext cx="50281" cy="148556"/>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6" name="Rectangle 44"/>
              <p:cNvSpPr>
                <a:spLocks noChangeArrowheads="1"/>
              </p:cNvSpPr>
              <p:nvPr/>
            </p:nvSpPr>
            <p:spPr bwMode="auto">
              <a:xfrm>
                <a:off x="-1533706" y="2290604"/>
                <a:ext cx="50281" cy="187409"/>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7" name="Rectangle 45"/>
              <p:cNvSpPr>
                <a:spLocks noChangeArrowheads="1"/>
              </p:cNvSpPr>
              <p:nvPr/>
            </p:nvSpPr>
            <p:spPr bwMode="auto">
              <a:xfrm>
                <a:off x="-1604556" y="2361454"/>
                <a:ext cx="50281" cy="116559"/>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8" name="Freeform 46"/>
              <p:cNvSpPr>
                <a:spLocks/>
              </p:cNvSpPr>
              <p:nvPr/>
            </p:nvSpPr>
            <p:spPr bwMode="auto">
              <a:xfrm>
                <a:off x="-1149744" y="2347741"/>
                <a:ext cx="402245" cy="404530"/>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09" name="Freeform 47"/>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10" name="Freeform 48"/>
              <p:cNvSpPr>
                <a:spLocks/>
              </p:cNvSpPr>
              <p:nvPr/>
            </p:nvSpPr>
            <p:spPr bwMode="auto">
              <a:xfrm>
                <a:off x="-909769" y="2311173"/>
                <a:ext cx="201123" cy="20569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11" name="Rectangle 49"/>
              <p:cNvSpPr>
                <a:spLocks noChangeArrowheads="1"/>
              </p:cNvSpPr>
              <p:nvPr/>
            </p:nvSpPr>
            <p:spPr bwMode="auto">
              <a:xfrm>
                <a:off x="-715598" y="2036820"/>
                <a:ext cx="38853" cy="38853"/>
              </a:xfrm>
              <a:prstGeom prst="rect">
                <a:avLst/>
              </a:prstGeom>
              <a:solidFill>
                <a:srgbClr val="D9D9D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12" name="Freeform 50"/>
              <p:cNvSpPr>
                <a:spLocks noEditPoints="1"/>
              </p:cNvSpPr>
              <p:nvPr/>
            </p:nvSpPr>
            <p:spPr bwMode="auto">
              <a:xfrm>
                <a:off x="-1746256" y="1986635"/>
                <a:ext cx="1204450" cy="121130"/>
              </a:xfrm>
              <a:custGeom>
                <a:avLst/>
                <a:gdLst>
                  <a:gd name="T0" fmla="*/ 0 w 1054"/>
                  <a:gd name="T1" fmla="*/ 0 h 106"/>
                  <a:gd name="T2" fmla="*/ 0 w 1054"/>
                  <a:gd name="T3" fmla="*/ 106 h 106"/>
                  <a:gd name="T4" fmla="*/ 1054 w 1054"/>
                  <a:gd name="T5" fmla="*/ 106 h 106"/>
                  <a:gd name="T6" fmla="*/ 1054 w 1054"/>
                  <a:gd name="T7" fmla="*/ 0 h 106"/>
                  <a:gd name="T8" fmla="*/ 0 w 1054"/>
                  <a:gd name="T9" fmla="*/ 0 h 106"/>
                  <a:gd name="T10" fmla="*/ 860 w 1054"/>
                  <a:gd name="T11" fmla="*/ 88 h 106"/>
                  <a:gd name="T12" fmla="*/ 798 w 1054"/>
                  <a:gd name="T13" fmla="*/ 88 h 106"/>
                  <a:gd name="T14" fmla="*/ 798 w 1054"/>
                  <a:gd name="T15" fmla="*/ 72 h 106"/>
                  <a:gd name="T16" fmla="*/ 860 w 1054"/>
                  <a:gd name="T17" fmla="*/ 72 h 106"/>
                  <a:gd name="T18" fmla="*/ 860 w 1054"/>
                  <a:gd name="T19" fmla="*/ 88 h 106"/>
                  <a:gd name="T20" fmla="*/ 946 w 1054"/>
                  <a:gd name="T21" fmla="*/ 90 h 106"/>
                  <a:gd name="T22" fmla="*/ 890 w 1054"/>
                  <a:gd name="T23" fmla="*/ 90 h 106"/>
                  <a:gd name="T24" fmla="*/ 890 w 1054"/>
                  <a:gd name="T25" fmla="*/ 32 h 106"/>
                  <a:gd name="T26" fmla="*/ 946 w 1054"/>
                  <a:gd name="T27" fmla="*/ 32 h 106"/>
                  <a:gd name="T28" fmla="*/ 946 w 1054"/>
                  <a:gd name="T29" fmla="*/ 90 h 106"/>
                  <a:gd name="T30" fmla="*/ 1032 w 1054"/>
                  <a:gd name="T31" fmla="*/ 78 h 106"/>
                  <a:gd name="T32" fmla="*/ 1020 w 1054"/>
                  <a:gd name="T33" fmla="*/ 90 h 106"/>
                  <a:gd name="T34" fmla="*/ 1004 w 1054"/>
                  <a:gd name="T35" fmla="*/ 74 h 106"/>
                  <a:gd name="T36" fmla="*/ 988 w 1054"/>
                  <a:gd name="T37" fmla="*/ 90 h 106"/>
                  <a:gd name="T38" fmla="*/ 976 w 1054"/>
                  <a:gd name="T39" fmla="*/ 78 h 106"/>
                  <a:gd name="T40" fmla="*/ 992 w 1054"/>
                  <a:gd name="T41" fmla="*/ 62 h 106"/>
                  <a:gd name="T42" fmla="*/ 976 w 1054"/>
                  <a:gd name="T43" fmla="*/ 44 h 106"/>
                  <a:gd name="T44" fmla="*/ 988 w 1054"/>
                  <a:gd name="T45" fmla="*/ 32 h 106"/>
                  <a:gd name="T46" fmla="*/ 1004 w 1054"/>
                  <a:gd name="T47" fmla="*/ 48 h 106"/>
                  <a:gd name="T48" fmla="*/ 1020 w 1054"/>
                  <a:gd name="T49" fmla="*/ 32 h 106"/>
                  <a:gd name="T50" fmla="*/ 1032 w 1054"/>
                  <a:gd name="T51" fmla="*/ 44 h 106"/>
                  <a:gd name="T52" fmla="*/ 1016 w 1054"/>
                  <a:gd name="T53" fmla="*/ 62 h 106"/>
                  <a:gd name="T54" fmla="*/ 1032 w 1054"/>
                  <a:gd name="T55" fmla="*/ 78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054" h="106">
                    <a:moveTo>
                      <a:pt x="0" y="0"/>
                    </a:moveTo>
                    <a:lnTo>
                      <a:pt x="0" y="106"/>
                    </a:lnTo>
                    <a:lnTo>
                      <a:pt x="1054" y="106"/>
                    </a:lnTo>
                    <a:lnTo>
                      <a:pt x="1054" y="0"/>
                    </a:lnTo>
                    <a:lnTo>
                      <a:pt x="0" y="0"/>
                    </a:lnTo>
                    <a:close/>
                    <a:moveTo>
                      <a:pt x="860" y="88"/>
                    </a:moveTo>
                    <a:lnTo>
                      <a:pt x="798" y="88"/>
                    </a:lnTo>
                    <a:lnTo>
                      <a:pt x="798" y="72"/>
                    </a:lnTo>
                    <a:lnTo>
                      <a:pt x="860" y="72"/>
                    </a:lnTo>
                    <a:lnTo>
                      <a:pt x="860" y="88"/>
                    </a:lnTo>
                    <a:close/>
                    <a:moveTo>
                      <a:pt x="946" y="90"/>
                    </a:moveTo>
                    <a:lnTo>
                      <a:pt x="890" y="90"/>
                    </a:lnTo>
                    <a:lnTo>
                      <a:pt x="890" y="32"/>
                    </a:lnTo>
                    <a:lnTo>
                      <a:pt x="946" y="32"/>
                    </a:lnTo>
                    <a:lnTo>
                      <a:pt x="946" y="90"/>
                    </a:lnTo>
                    <a:close/>
                    <a:moveTo>
                      <a:pt x="1032" y="78"/>
                    </a:moveTo>
                    <a:lnTo>
                      <a:pt x="1020" y="90"/>
                    </a:lnTo>
                    <a:lnTo>
                      <a:pt x="1004" y="74"/>
                    </a:lnTo>
                    <a:lnTo>
                      <a:pt x="988" y="90"/>
                    </a:lnTo>
                    <a:lnTo>
                      <a:pt x="976" y="78"/>
                    </a:lnTo>
                    <a:lnTo>
                      <a:pt x="992" y="62"/>
                    </a:lnTo>
                    <a:lnTo>
                      <a:pt x="976" y="44"/>
                    </a:lnTo>
                    <a:lnTo>
                      <a:pt x="988" y="32"/>
                    </a:lnTo>
                    <a:lnTo>
                      <a:pt x="1004" y="48"/>
                    </a:lnTo>
                    <a:lnTo>
                      <a:pt x="1020" y="32"/>
                    </a:lnTo>
                    <a:lnTo>
                      <a:pt x="1032" y="44"/>
                    </a:lnTo>
                    <a:lnTo>
                      <a:pt x="1016" y="62"/>
                    </a:lnTo>
                    <a:lnTo>
                      <a:pt x="1032" y="78"/>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313" name="Freeform 51"/>
              <p:cNvSpPr>
                <a:spLocks noEditPoints="1"/>
              </p:cNvSpPr>
              <p:nvPr/>
            </p:nvSpPr>
            <p:spPr bwMode="auto">
              <a:xfrm>
                <a:off x="-1748541" y="2132906"/>
                <a:ext cx="1202164" cy="767921"/>
              </a:xfrm>
              <a:custGeom>
                <a:avLst/>
                <a:gdLst>
                  <a:gd name="T0" fmla="*/ 0 w 1052"/>
                  <a:gd name="T1" fmla="*/ 0 h 672"/>
                  <a:gd name="T2" fmla="*/ 0 w 1052"/>
                  <a:gd name="T3" fmla="*/ 672 h 672"/>
                  <a:gd name="T4" fmla="*/ 1052 w 1052"/>
                  <a:gd name="T5" fmla="*/ 672 h 672"/>
                  <a:gd name="T6" fmla="*/ 1052 w 1052"/>
                  <a:gd name="T7" fmla="*/ 0 h 672"/>
                  <a:gd name="T8" fmla="*/ 0 w 1052"/>
                  <a:gd name="T9" fmla="*/ 0 h 672"/>
                  <a:gd name="T10" fmla="*/ 1000 w 1052"/>
                  <a:gd name="T11" fmla="*/ 620 h 672"/>
                  <a:gd name="T12" fmla="*/ 54 w 1052"/>
                  <a:gd name="T13" fmla="*/ 620 h 672"/>
                  <a:gd name="T14" fmla="*/ 54 w 1052"/>
                  <a:gd name="T15" fmla="*/ 52 h 672"/>
                  <a:gd name="T16" fmla="*/ 1000 w 1052"/>
                  <a:gd name="T17" fmla="*/ 52 h 672"/>
                  <a:gd name="T18" fmla="*/ 1000 w 1052"/>
                  <a:gd name="T19" fmla="*/ 620 h 6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52" h="672">
                    <a:moveTo>
                      <a:pt x="0" y="0"/>
                    </a:moveTo>
                    <a:lnTo>
                      <a:pt x="0" y="672"/>
                    </a:lnTo>
                    <a:lnTo>
                      <a:pt x="1052" y="672"/>
                    </a:lnTo>
                    <a:lnTo>
                      <a:pt x="1052" y="0"/>
                    </a:lnTo>
                    <a:lnTo>
                      <a:pt x="0" y="0"/>
                    </a:lnTo>
                    <a:close/>
                    <a:moveTo>
                      <a:pt x="1000" y="620"/>
                    </a:moveTo>
                    <a:lnTo>
                      <a:pt x="54" y="620"/>
                    </a:lnTo>
                    <a:lnTo>
                      <a:pt x="54" y="52"/>
                    </a:lnTo>
                    <a:lnTo>
                      <a:pt x="1000" y="52"/>
                    </a:lnTo>
                    <a:lnTo>
                      <a:pt x="1000" y="620"/>
                    </a:lnTo>
                    <a:close/>
                  </a:path>
                </a:pathLst>
              </a:custGeom>
              <a:solidFill>
                <a:srgbClr val="D9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sp>
          <p:nvSpPr>
            <p:cNvPr id="267" name="Freeform 40"/>
            <p:cNvSpPr>
              <a:spLocks/>
            </p:cNvSpPr>
            <p:nvPr/>
          </p:nvSpPr>
          <p:spPr bwMode="auto">
            <a:xfrm>
              <a:off x="10641093" y="4320582"/>
              <a:ext cx="618715" cy="1059637"/>
            </a:xfrm>
            <a:custGeom>
              <a:avLst/>
              <a:gdLst>
                <a:gd name="T0" fmla="*/ 301 w 301"/>
                <a:gd name="T1" fmla="*/ 496 h 515"/>
                <a:gd name="T2" fmla="*/ 281 w 301"/>
                <a:gd name="T3" fmla="*/ 515 h 515"/>
                <a:gd name="T4" fmla="*/ 20 w 301"/>
                <a:gd name="T5" fmla="*/ 515 h 515"/>
                <a:gd name="T6" fmla="*/ 0 w 301"/>
                <a:gd name="T7" fmla="*/ 496 h 515"/>
                <a:gd name="T8" fmla="*/ 0 w 301"/>
                <a:gd name="T9" fmla="*/ 20 h 515"/>
                <a:gd name="T10" fmla="*/ 20 w 301"/>
                <a:gd name="T11" fmla="*/ 0 h 515"/>
                <a:gd name="T12" fmla="*/ 281 w 301"/>
                <a:gd name="T13" fmla="*/ 0 h 515"/>
                <a:gd name="T14" fmla="*/ 301 w 301"/>
                <a:gd name="T15" fmla="*/ 20 h 515"/>
                <a:gd name="T16" fmla="*/ 301 w 301"/>
                <a:gd name="T17" fmla="*/ 496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515">
                  <a:moveTo>
                    <a:pt x="301" y="496"/>
                  </a:moveTo>
                  <a:cubicBezTo>
                    <a:pt x="301" y="506"/>
                    <a:pt x="292" y="515"/>
                    <a:pt x="281" y="515"/>
                  </a:cubicBezTo>
                  <a:cubicBezTo>
                    <a:pt x="20" y="515"/>
                    <a:pt x="20" y="515"/>
                    <a:pt x="20" y="515"/>
                  </a:cubicBezTo>
                  <a:cubicBezTo>
                    <a:pt x="9" y="515"/>
                    <a:pt x="0" y="506"/>
                    <a:pt x="0" y="496"/>
                  </a:cubicBezTo>
                  <a:cubicBezTo>
                    <a:pt x="0" y="20"/>
                    <a:pt x="0" y="20"/>
                    <a:pt x="0" y="20"/>
                  </a:cubicBezTo>
                  <a:cubicBezTo>
                    <a:pt x="0" y="9"/>
                    <a:pt x="9" y="0"/>
                    <a:pt x="20" y="0"/>
                  </a:cubicBezTo>
                  <a:cubicBezTo>
                    <a:pt x="281" y="0"/>
                    <a:pt x="281" y="0"/>
                    <a:pt x="281" y="0"/>
                  </a:cubicBezTo>
                  <a:cubicBezTo>
                    <a:pt x="292" y="0"/>
                    <a:pt x="301" y="9"/>
                    <a:pt x="301" y="20"/>
                  </a:cubicBezTo>
                  <a:lnTo>
                    <a:pt x="301" y="496"/>
                  </a:lnTo>
                  <a:close/>
                </a:path>
              </a:pathLst>
            </a:custGeom>
            <a:solidFill>
              <a:srgbClr val="68217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sp>
          <p:nvSpPr>
            <p:cNvPr id="268" name="Rectangle 41"/>
            <p:cNvSpPr>
              <a:spLocks noChangeArrowheads="1"/>
            </p:cNvSpPr>
            <p:nvPr/>
          </p:nvSpPr>
          <p:spPr bwMode="auto">
            <a:xfrm>
              <a:off x="10701034" y="4380523"/>
              <a:ext cx="499848" cy="835112"/>
            </a:xfrm>
            <a:prstGeom prst="rect">
              <a:avLst/>
            </a:prstGeom>
            <a:solidFill>
              <a:srgbClr val="FFFFFF"/>
            </a:solidFill>
            <a:ln>
              <a:noFill/>
            </a:ln>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sp>
          <p:nvSpPr>
            <p:cNvPr id="269" name="Oval 48"/>
            <p:cNvSpPr>
              <a:spLocks noChangeArrowheads="1"/>
            </p:cNvSpPr>
            <p:nvPr/>
          </p:nvSpPr>
          <p:spPr bwMode="auto">
            <a:xfrm>
              <a:off x="10920480" y="5263385"/>
              <a:ext cx="59941" cy="56893"/>
            </a:xfrm>
            <a:prstGeom prst="ellipse">
              <a:avLst/>
            </a:prstGeom>
            <a:solidFill>
              <a:srgbClr val="F5F5F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grpSp>
          <p:nvGrpSpPr>
            <p:cNvPr id="270" name="Group 36"/>
            <p:cNvGrpSpPr/>
            <p:nvPr/>
          </p:nvGrpSpPr>
          <p:grpSpPr>
            <a:xfrm>
              <a:off x="10793141" y="4495622"/>
              <a:ext cx="323327" cy="323327"/>
              <a:chOff x="10588373" y="2765981"/>
              <a:chExt cx="370932" cy="370932"/>
            </a:xfrm>
          </p:grpSpPr>
          <p:sp>
            <p:nvSpPr>
              <p:cNvPr id="295" name="Freeform 46"/>
              <p:cNvSpPr>
                <a:spLocks/>
              </p:cNvSpPr>
              <p:nvPr/>
            </p:nvSpPr>
            <p:spPr bwMode="auto">
              <a:xfrm>
                <a:off x="10588373" y="2796732"/>
                <a:ext cx="338260" cy="340181"/>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6" name="Freeform 48"/>
              <p:cNvSpPr>
                <a:spLocks/>
              </p:cNvSpPr>
              <p:nvPr/>
            </p:nvSpPr>
            <p:spPr bwMode="auto">
              <a:xfrm>
                <a:off x="10790175" y="2765981"/>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271" name="Group 37"/>
            <p:cNvGrpSpPr/>
            <p:nvPr/>
          </p:nvGrpSpPr>
          <p:grpSpPr>
            <a:xfrm>
              <a:off x="10793141" y="4880935"/>
              <a:ext cx="323975" cy="207168"/>
              <a:chOff x="10083334" y="5733541"/>
              <a:chExt cx="282525" cy="180662"/>
            </a:xfrm>
          </p:grpSpPr>
          <p:sp>
            <p:nvSpPr>
              <p:cNvPr id="290"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1"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2"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3"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94"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sp>
          <p:nvSpPr>
            <p:cNvPr id="272" name="Rounded Rectangle 38"/>
            <p:cNvSpPr/>
            <p:nvPr/>
          </p:nvSpPr>
          <p:spPr bwMode="auto">
            <a:xfrm>
              <a:off x="9593834" y="3578458"/>
              <a:ext cx="994307" cy="1455563"/>
            </a:xfrm>
            <a:prstGeom prst="roundRect">
              <a:avLst>
                <a:gd name="adj" fmla="val 6754"/>
              </a:avLst>
            </a:prstGeom>
            <a:solidFill>
              <a:srgbClr val="442359"/>
            </a:solidFill>
            <a:ln w="10795" cap="flat" cmpd="sng" algn="ctr">
              <a:noFill/>
              <a:prstDash val="solid"/>
              <a:headEnd type="none" w="med" len="med"/>
              <a:tailEnd type="none" w="med" len="med"/>
            </a:ln>
            <a:effectLst/>
          </p:spPr>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defRPr/>
              </a:pPr>
              <a:endParaRPr lang="en-US" sz="2745" kern="0" dirty="0">
                <a:gradFill>
                  <a:gsLst>
                    <a:gs pos="0">
                      <a:srgbClr val="FFFFFF"/>
                    </a:gs>
                    <a:gs pos="100000">
                      <a:srgbClr val="FFFFFF"/>
                    </a:gs>
                  </a:gsLst>
                  <a:lin ang="5400000" scaled="0"/>
                </a:gradFill>
              </a:endParaRPr>
            </a:p>
          </p:txBody>
        </p:sp>
        <p:sp>
          <p:nvSpPr>
            <p:cNvPr id="273" name="Rectangle 28"/>
            <p:cNvSpPr>
              <a:spLocks noChangeArrowheads="1"/>
            </p:cNvSpPr>
            <p:nvPr/>
          </p:nvSpPr>
          <p:spPr bwMode="auto">
            <a:xfrm>
              <a:off x="9685172" y="3673103"/>
              <a:ext cx="808284" cy="1266275"/>
            </a:xfrm>
            <a:prstGeom prst="rect">
              <a:avLst/>
            </a:prstGeom>
            <a:solidFill>
              <a:srgbClr val="F5F5F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a:solidFill>
                  <a:srgbClr val="505050"/>
                </a:solidFill>
              </a:endParaRPr>
            </a:p>
          </p:txBody>
        </p:sp>
        <p:grpSp>
          <p:nvGrpSpPr>
            <p:cNvPr id="274" name="Group 40"/>
            <p:cNvGrpSpPr/>
            <p:nvPr/>
          </p:nvGrpSpPr>
          <p:grpSpPr>
            <a:xfrm>
              <a:off x="9773358" y="4602405"/>
              <a:ext cx="403787" cy="237362"/>
              <a:chOff x="10085257" y="5987235"/>
              <a:chExt cx="284445" cy="167208"/>
            </a:xfrm>
          </p:grpSpPr>
          <p:sp>
            <p:nvSpPr>
              <p:cNvPr id="284" name="Rectangle 36"/>
              <p:cNvSpPr>
                <a:spLocks noChangeArrowheads="1"/>
              </p:cNvSpPr>
              <p:nvPr/>
            </p:nvSpPr>
            <p:spPr bwMode="auto">
              <a:xfrm>
                <a:off x="10139070" y="5987235"/>
                <a:ext cx="21333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5" name="Rectangle 37"/>
              <p:cNvSpPr>
                <a:spLocks noChangeArrowheads="1"/>
              </p:cNvSpPr>
              <p:nvPr/>
            </p:nvSpPr>
            <p:spPr bwMode="auto">
              <a:xfrm>
                <a:off x="10085257" y="598723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6" name="Rectangle 38"/>
              <p:cNvSpPr>
                <a:spLocks noChangeArrowheads="1"/>
              </p:cNvSpPr>
              <p:nvPr/>
            </p:nvSpPr>
            <p:spPr bwMode="auto">
              <a:xfrm>
                <a:off x="10139070" y="6056425"/>
                <a:ext cx="23063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7" name="Rectangle 39"/>
              <p:cNvSpPr>
                <a:spLocks noChangeArrowheads="1"/>
              </p:cNvSpPr>
              <p:nvPr/>
            </p:nvSpPr>
            <p:spPr bwMode="auto">
              <a:xfrm>
                <a:off x="10085257" y="6056425"/>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8" name="Rectangle 40"/>
              <p:cNvSpPr>
                <a:spLocks noChangeArrowheads="1"/>
              </p:cNvSpPr>
              <p:nvPr/>
            </p:nvSpPr>
            <p:spPr bwMode="auto">
              <a:xfrm>
                <a:off x="10139070" y="6121770"/>
                <a:ext cx="171052"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9" name="Rectangle 41"/>
              <p:cNvSpPr>
                <a:spLocks noChangeArrowheads="1"/>
              </p:cNvSpPr>
              <p:nvPr/>
            </p:nvSpPr>
            <p:spPr bwMode="auto">
              <a:xfrm>
                <a:off x="10085257" y="6121770"/>
                <a:ext cx="34595" cy="32673"/>
              </a:xfrm>
              <a:prstGeom prst="rect">
                <a:avLst/>
              </a:prstGeom>
              <a:solidFill>
                <a:srgbClr val="0072C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275" name="Group 41"/>
            <p:cNvGrpSpPr/>
            <p:nvPr/>
          </p:nvGrpSpPr>
          <p:grpSpPr>
            <a:xfrm>
              <a:off x="9783875" y="3775414"/>
              <a:ext cx="447325" cy="286045"/>
              <a:chOff x="10083334" y="5733541"/>
              <a:chExt cx="282525" cy="180662"/>
            </a:xfrm>
          </p:grpSpPr>
          <p:sp>
            <p:nvSpPr>
              <p:cNvPr id="279" name="Rectangle 35"/>
              <p:cNvSpPr>
                <a:spLocks noChangeArrowheads="1"/>
              </p:cNvSpPr>
              <p:nvPr/>
            </p:nvSpPr>
            <p:spPr bwMode="auto">
              <a:xfrm>
                <a:off x="10323576" y="5733541"/>
                <a:ext cx="42283" cy="180661"/>
              </a:xfrm>
              <a:prstGeom prst="rect">
                <a:avLst/>
              </a:prstGeom>
              <a:solidFill>
                <a:srgbClr val="68217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0" name="Rectangle 42"/>
              <p:cNvSpPr>
                <a:spLocks noChangeArrowheads="1"/>
              </p:cNvSpPr>
              <p:nvPr/>
            </p:nvSpPr>
            <p:spPr bwMode="auto">
              <a:xfrm>
                <a:off x="10263996" y="5868076"/>
                <a:ext cx="42283" cy="46127"/>
              </a:xfrm>
              <a:prstGeom prst="rect">
                <a:avLst/>
              </a:prstGeom>
              <a:solidFill>
                <a:srgbClr val="68217A">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1" name="Rectangle 43"/>
              <p:cNvSpPr>
                <a:spLocks noChangeArrowheads="1"/>
              </p:cNvSpPr>
              <p:nvPr/>
            </p:nvSpPr>
            <p:spPr bwMode="auto">
              <a:xfrm>
                <a:off x="10204417" y="5789277"/>
                <a:ext cx="42283" cy="124925"/>
              </a:xfrm>
              <a:prstGeom prst="rect">
                <a:avLst/>
              </a:prstGeom>
              <a:solidFill>
                <a:srgbClr val="442359">
                  <a:lumMod val="60000"/>
                  <a:lumOff val="4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2" name="Rectangle 44"/>
              <p:cNvSpPr>
                <a:spLocks noChangeArrowheads="1"/>
              </p:cNvSpPr>
              <p:nvPr/>
            </p:nvSpPr>
            <p:spPr bwMode="auto">
              <a:xfrm>
                <a:off x="10142914" y="5756604"/>
                <a:ext cx="42283" cy="157598"/>
              </a:xfrm>
              <a:prstGeom prst="rect">
                <a:avLst/>
              </a:prstGeom>
              <a:solidFill>
                <a:srgbClr val="442359"/>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83" name="Rectangle 45"/>
              <p:cNvSpPr>
                <a:spLocks noChangeArrowheads="1"/>
              </p:cNvSpPr>
              <p:nvPr/>
            </p:nvSpPr>
            <p:spPr bwMode="auto">
              <a:xfrm>
                <a:off x="10083334" y="5816184"/>
                <a:ext cx="42283" cy="98018"/>
              </a:xfrm>
              <a:prstGeom prst="rect">
                <a:avLst/>
              </a:prstGeom>
              <a:solidFill>
                <a:srgbClr val="68217A">
                  <a:lumMod val="40000"/>
                  <a:lumOff val="6000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nvGrpSpPr>
            <p:cNvPr id="276" name="Group 42"/>
            <p:cNvGrpSpPr/>
            <p:nvPr/>
          </p:nvGrpSpPr>
          <p:grpSpPr>
            <a:xfrm>
              <a:off x="9815319" y="4156195"/>
              <a:ext cx="357382" cy="357382"/>
              <a:chOff x="10588373" y="2765981"/>
              <a:chExt cx="370932" cy="370932"/>
            </a:xfrm>
          </p:grpSpPr>
          <p:sp>
            <p:nvSpPr>
              <p:cNvPr id="277" name="Freeform 46"/>
              <p:cNvSpPr>
                <a:spLocks/>
              </p:cNvSpPr>
              <p:nvPr/>
            </p:nvSpPr>
            <p:spPr bwMode="auto">
              <a:xfrm>
                <a:off x="10588373" y="2796732"/>
                <a:ext cx="338260" cy="340181"/>
              </a:xfrm>
              <a:custGeom>
                <a:avLst/>
                <a:gdLst>
                  <a:gd name="T0" fmla="*/ 176 w 352"/>
                  <a:gd name="T1" fmla="*/ 0 h 354"/>
                  <a:gd name="T2" fmla="*/ 176 w 352"/>
                  <a:gd name="T3" fmla="*/ 0 h 354"/>
                  <a:gd name="T4" fmla="*/ 158 w 352"/>
                  <a:gd name="T5" fmla="*/ 2 h 354"/>
                  <a:gd name="T6" fmla="*/ 140 w 352"/>
                  <a:gd name="T7" fmla="*/ 4 h 354"/>
                  <a:gd name="T8" fmla="*/ 124 w 352"/>
                  <a:gd name="T9" fmla="*/ 8 h 354"/>
                  <a:gd name="T10" fmla="*/ 108 w 352"/>
                  <a:gd name="T11" fmla="*/ 14 h 354"/>
                  <a:gd name="T12" fmla="*/ 92 w 352"/>
                  <a:gd name="T13" fmla="*/ 22 h 354"/>
                  <a:gd name="T14" fmla="*/ 78 w 352"/>
                  <a:gd name="T15" fmla="*/ 30 h 354"/>
                  <a:gd name="T16" fmla="*/ 64 w 352"/>
                  <a:gd name="T17" fmla="*/ 42 h 354"/>
                  <a:gd name="T18" fmla="*/ 52 w 352"/>
                  <a:gd name="T19" fmla="*/ 52 h 354"/>
                  <a:gd name="T20" fmla="*/ 40 w 352"/>
                  <a:gd name="T21" fmla="*/ 64 h 354"/>
                  <a:gd name="T22" fmla="*/ 30 w 352"/>
                  <a:gd name="T23" fmla="*/ 78 h 354"/>
                  <a:gd name="T24" fmla="*/ 20 w 352"/>
                  <a:gd name="T25" fmla="*/ 94 h 354"/>
                  <a:gd name="T26" fmla="*/ 14 w 352"/>
                  <a:gd name="T27" fmla="*/ 108 h 354"/>
                  <a:gd name="T28" fmla="*/ 8 w 352"/>
                  <a:gd name="T29" fmla="*/ 124 h 354"/>
                  <a:gd name="T30" fmla="*/ 2 w 352"/>
                  <a:gd name="T31" fmla="*/ 142 h 354"/>
                  <a:gd name="T32" fmla="*/ 0 w 352"/>
                  <a:gd name="T33" fmla="*/ 160 h 354"/>
                  <a:gd name="T34" fmla="*/ 0 w 352"/>
                  <a:gd name="T35" fmla="*/ 178 h 354"/>
                  <a:gd name="T36" fmla="*/ 0 w 352"/>
                  <a:gd name="T37" fmla="*/ 178 h 354"/>
                  <a:gd name="T38" fmla="*/ 0 w 352"/>
                  <a:gd name="T39" fmla="*/ 196 h 354"/>
                  <a:gd name="T40" fmla="*/ 2 w 352"/>
                  <a:gd name="T41" fmla="*/ 212 h 354"/>
                  <a:gd name="T42" fmla="*/ 8 w 352"/>
                  <a:gd name="T43" fmla="*/ 230 h 354"/>
                  <a:gd name="T44" fmla="*/ 14 w 352"/>
                  <a:gd name="T45" fmla="*/ 246 h 354"/>
                  <a:gd name="T46" fmla="*/ 20 w 352"/>
                  <a:gd name="T47" fmla="*/ 262 h 354"/>
                  <a:gd name="T48" fmla="*/ 30 w 352"/>
                  <a:gd name="T49" fmla="*/ 276 h 354"/>
                  <a:gd name="T50" fmla="*/ 40 w 352"/>
                  <a:gd name="T51" fmla="*/ 290 h 354"/>
                  <a:gd name="T52" fmla="*/ 52 w 352"/>
                  <a:gd name="T53" fmla="*/ 302 h 354"/>
                  <a:gd name="T54" fmla="*/ 64 w 352"/>
                  <a:gd name="T55" fmla="*/ 314 h 354"/>
                  <a:gd name="T56" fmla="*/ 78 w 352"/>
                  <a:gd name="T57" fmla="*/ 324 h 354"/>
                  <a:gd name="T58" fmla="*/ 92 w 352"/>
                  <a:gd name="T59" fmla="*/ 332 h 354"/>
                  <a:gd name="T60" fmla="*/ 108 w 352"/>
                  <a:gd name="T61" fmla="*/ 340 h 354"/>
                  <a:gd name="T62" fmla="*/ 124 w 352"/>
                  <a:gd name="T63" fmla="*/ 346 h 354"/>
                  <a:gd name="T64" fmla="*/ 140 w 352"/>
                  <a:gd name="T65" fmla="*/ 350 h 354"/>
                  <a:gd name="T66" fmla="*/ 158 w 352"/>
                  <a:gd name="T67" fmla="*/ 352 h 354"/>
                  <a:gd name="T68" fmla="*/ 176 w 352"/>
                  <a:gd name="T69" fmla="*/ 354 h 354"/>
                  <a:gd name="T70" fmla="*/ 176 w 352"/>
                  <a:gd name="T71" fmla="*/ 354 h 354"/>
                  <a:gd name="T72" fmla="*/ 194 w 352"/>
                  <a:gd name="T73" fmla="*/ 352 h 354"/>
                  <a:gd name="T74" fmla="*/ 210 w 352"/>
                  <a:gd name="T75" fmla="*/ 350 h 354"/>
                  <a:gd name="T76" fmla="*/ 228 w 352"/>
                  <a:gd name="T77" fmla="*/ 346 h 354"/>
                  <a:gd name="T78" fmla="*/ 244 w 352"/>
                  <a:gd name="T79" fmla="*/ 340 h 354"/>
                  <a:gd name="T80" fmla="*/ 258 w 352"/>
                  <a:gd name="T81" fmla="*/ 332 h 354"/>
                  <a:gd name="T82" fmla="*/ 274 w 352"/>
                  <a:gd name="T83" fmla="*/ 324 h 354"/>
                  <a:gd name="T84" fmla="*/ 286 w 352"/>
                  <a:gd name="T85" fmla="*/ 314 h 354"/>
                  <a:gd name="T86" fmla="*/ 300 w 352"/>
                  <a:gd name="T87" fmla="*/ 304 h 354"/>
                  <a:gd name="T88" fmla="*/ 310 w 352"/>
                  <a:gd name="T89" fmla="*/ 292 h 354"/>
                  <a:gd name="T90" fmla="*/ 320 w 352"/>
                  <a:gd name="T91" fmla="*/ 278 h 354"/>
                  <a:gd name="T92" fmla="*/ 330 w 352"/>
                  <a:gd name="T93" fmla="*/ 264 h 354"/>
                  <a:gd name="T94" fmla="*/ 336 w 352"/>
                  <a:gd name="T95" fmla="*/ 248 h 354"/>
                  <a:gd name="T96" fmla="*/ 344 w 352"/>
                  <a:gd name="T97" fmla="*/ 232 h 354"/>
                  <a:gd name="T98" fmla="*/ 348 w 352"/>
                  <a:gd name="T99" fmla="*/ 216 h 354"/>
                  <a:gd name="T100" fmla="*/ 350 w 352"/>
                  <a:gd name="T101" fmla="*/ 200 h 354"/>
                  <a:gd name="T102" fmla="*/ 352 w 352"/>
                  <a:gd name="T103" fmla="*/ 182 h 354"/>
                  <a:gd name="T104" fmla="*/ 176 w 352"/>
                  <a:gd name="T105" fmla="*/ 182 h 354"/>
                  <a:gd name="T106" fmla="*/ 176 w 352"/>
                  <a:gd name="T107"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52" h="354">
                    <a:moveTo>
                      <a:pt x="176" y="0"/>
                    </a:moveTo>
                    <a:lnTo>
                      <a:pt x="176" y="0"/>
                    </a:lnTo>
                    <a:lnTo>
                      <a:pt x="158" y="2"/>
                    </a:lnTo>
                    <a:lnTo>
                      <a:pt x="140" y="4"/>
                    </a:lnTo>
                    <a:lnTo>
                      <a:pt x="124" y="8"/>
                    </a:lnTo>
                    <a:lnTo>
                      <a:pt x="108" y="14"/>
                    </a:lnTo>
                    <a:lnTo>
                      <a:pt x="92" y="22"/>
                    </a:lnTo>
                    <a:lnTo>
                      <a:pt x="78" y="30"/>
                    </a:lnTo>
                    <a:lnTo>
                      <a:pt x="64" y="42"/>
                    </a:lnTo>
                    <a:lnTo>
                      <a:pt x="52" y="52"/>
                    </a:lnTo>
                    <a:lnTo>
                      <a:pt x="40" y="64"/>
                    </a:lnTo>
                    <a:lnTo>
                      <a:pt x="30" y="78"/>
                    </a:lnTo>
                    <a:lnTo>
                      <a:pt x="20" y="94"/>
                    </a:lnTo>
                    <a:lnTo>
                      <a:pt x="14" y="108"/>
                    </a:lnTo>
                    <a:lnTo>
                      <a:pt x="8" y="124"/>
                    </a:lnTo>
                    <a:lnTo>
                      <a:pt x="2" y="142"/>
                    </a:lnTo>
                    <a:lnTo>
                      <a:pt x="0" y="160"/>
                    </a:lnTo>
                    <a:lnTo>
                      <a:pt x="0" y="178"/>
                    </a:lnTo>
                    <a:lnTo>
                      <a:pt x="0" y="178"/>
                    </a:lnTo>
                    <a:lnTo>
                      <a:pt x="0" y="196"/>
                    </a:lnTo>
                    <a:lnTo>
                      <a:pt x="2" y="212"/>
                    </a:lnTo>
                    <a:lnTo>
                      <a:pt x="8" y="230"/>
                    </a:lnTo>
                    <a:lnTo>
                      <a:pt x="14" y="246"/>
                    </a:lnTo>
                    <a:lnTo>
                      <a:pt x="20" y="262"/>
                    </a:lnTo>
                    <a:lnTo>
                      <a:pt x="30" y="276"/>
                    </a:lnTo>
                    <a:lnTo>
                      <a:pt x="40" y="290"/>
                    </a:lnTo>
                    <a:lnTo>
                      <a:pt x="52" y="302"/>
                    </a:lnTo>
                    <a:lnTo>
                      <a:pt x="64" y="314"/>
                    </a:lnTo>
                    <a:lnTo>
                      <a:pt x="78" y="324"/>
                    </a:lnTo>
                    <a:lnTo>
                      <a:pt x="92" y="332"/>
                    </a:lnTo>
                    <a:lnTo>
                      <a:pt x="108" y="340"/>
                    </a:lnTo>
                    <a:lnTo>
                      <a:pt x="124" y="346"/>
                    </a:lnTo>
                    <a:lnTo>
                      <a:pt x="140" y="350"/>
                    </a:lnTo>
                    <a:lnTo>
                      <a:pt x="158" y="352"/>
                    </a:lnTo>
                    <a:lnTo>
                      <a:pt x="176" y="354"/>
                    </a:lnTo>
                    <a:lnTo>
                      <a:pt x="176" y="354"/>
                    </a:lnTo>
                    <a:lnTo>
                      <a:pt x="194" y="352"/>
                    </a:lnTo>
                    <a:lnTo>
                      <a:pt x="210" y="350"/>
                    </a:lnTo>
                    <a:lnTo>
                      <a:pt x="228" y="346"/>
                    </a:lnTo>
                    <a:lnTo>
                      <a:pt x="244" y="340"/>
                    </a:lnTo>
                    <a:lnTo>
                      <a:pt x="258" y="332"/>
                    </a:lnTo>
                    <a:lnTo>
                      <a:pt x="274" y="324"/>
                    </a:lnTo>
                    <a:lnTo>
                      <a:pt x="286" y="314"/>
                    </a:lnTo>
                    <a:lnTo>
                      <a:pt x="300" y="304"/>
                    </a:lnTo>
                    <a:lnTo>
                      <a:pt x="310" y="292"/>
                    </a:lnTo>
                    <a:lnTo>
                      <a:pt x="320" y="278"/>
                    </a:lnTo>
                    <a:lnTo>
                      <a:pt x="330" y="264"/>
                    </a:lnTo>
                    <a:lnTo>
                      <a:pt x="336" y="248"/>
                    </a:lnTo>
                    <a:lnTo>
                      <a:pt x="344" y="232"/>
                    </a:lnTo>
                    <a:lnTo>
                      <a:pt x="348" y="216"/>
                    </a:lnTo>
                    <a:lnTo>
                      <a:pt x="350" y="200"/>
                    </a:lnTo>
                    <a:lnTo>
                      <a:pt x="352" y="182"/>
                    </a:lnTo>
                    <a:lnTo>
                      <a:pt x="176" y="182"/>
                    </a:lnTo>
                    <a:lnTo>
                      <a:pt x="176" y="0"/>
                    </a:lnTo>
                    <a:close/>
                  </a:path>
                </a:pathLst>
              </a:custGeom>
              <a:solidFill>
                <a:srgbClr val="DC3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sp>
            <p:nvSpPr>
              <p:cNvPr id="278" name="Freeform 48"/>
              <p:cNvSpPr>
                <a:spLocks/>
              </p:cNvSpPr>
              <p:nvPr/>
            </p:nvSpPr>
            <p:spPr bwMode="auto">
              <a:xfrm>
                <a:off x="10790175" y="2765981"/>
                <a:ext cx="169130" cy="172973"/>
              </a:xfrm>
              <a:custGeom>
                <a:avLst/>
                <a:gdLst>
                  <a:gd name="T0" fmla="*/ 0 w 176"/>
                  <a:gd name="T1" fmla="*/ 0 h 180"/>
                  <a:gd name="T2" fmla="*/ 0 w 176"/>
                  <a:gd name="T3" fmla="*/ 180 h 180"/>
                  <a:gd name="T4" fmla="*/ 176 w 176"/>
                  <a:gd name="T5" fmla="*/ 180 h 180"/>
                  <a:gd name="T6" fmla="*/ 176 w 176"/>
                  <a:gd name="T7" fmla="*/ 176 h 180"/>
                  <a:gd name="T8" fmla="*/ 176 w 176"/>
                  <a:gd name="T9" fmla="*/ 176 h 180"/>
                  <a:gd name="T10" fmla="*/ 174 w 176"/>
                  <a:gd name="T11" fmla="*/ 158 h 180"/>
                  <a:gd name="T12" fmla="*/ 172 w 176"/>
                  <a:gd name="T13" fmla="*/ 140 h 180"/>
                  <a:gd name="T14" fmla="*/ 168 w 176"/>
                  <a:gd name="T15" fmla="*/ 124 h 180"/>
                  <a:gd name="T16" fmla="*/ 162 w 176"/>
                  <a:gd name="T17" fmla="*/ 106 h 180"/>
                  <a:gd name="T18" fmla="*/ 154 w 176"/>
                  <a:gd name="T19" fmla="*/ 92 h 180"/>
                  <a:gd name="T20" fmla="*/ 146 w 176"/>
                  <a:gd name="T21" fmla="*/ 76 h 180"/>
                  <a:gd name="T22" fmla="*/ 136 w 176"/>
                  <a:gd name="T23" fmla="*/ 64 h 180"/>
                  <a:gd name="T24" fmla="*/ 124 w 176"/>
                  <a:gd name="T25" fmla="*/ 50 h 180"/>
                  <a:gd name="T26" fmla="*/ 112 w 176"/>
                  <a:gd name="T27" fmla="*/ 40 h 180"/>
                  <a:gd name="T28" fmla="*/ 98 w 176"/>
                  <a:gd name="T29" fmla="*/ 30 h 180"/>
                  <a:gd name="T30" fmla="*/ 84 w 176"/>
                  <a:gd name="T31" fmla="*/ 20 h 180"/>
                  <a:gd name="T32" fmla="*/ 68 w 176"/>
                  <a:gd name="T33" fmla="*/ 14 h 180"/>
                  <a:gd name="T34" fmla="*/ 52 w 176"/>
                  <a:gd name="T35" fmla="*/ 8 h 180"/>
                  <a:gd name="T36" fmla="*/ 34 w 176"/>
                  <a:gd name="T37" fmla="*/ 2 h 180"/>
                  <a:gd name="T38" fmla="*/ 18 w 176"/>
                  <a:gd name="T39" fmla="*/ 0 h 180"/>
                  <a:gd name="T40" fmla="*/ 0 w 176"/>
                  <a:gd name="T41"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76" h="180">
                    <a:moveTo>
                      <a:pt x="0" y="0"/>
                    </a:moveTo>
                    <a:lnTo>
                      <a:pt x="0" y="180"/>
                    </a:lnTo>
                    <a:lnTo>
                      <a:pt x="176" y="180"/>
                    </a:lnTo>
                    <a:lnTo>
                      <a:pt x="176" y="176"/>
                    </a:lnTo>
                    <a:lnTo>
                      <a:pt x="176" y="176"/>
                    </a:lnTo>
                    <a:lnTo>
                      <a:pt x="174" y="158"/>
                    </a:lnTo>
                    <a:lnTo>
                      <a:pt x="172" y="140"/>
                    </a:lnTo>
                    <a:lnTo>
                      <a:pt x="168" y="124"/>
                    </a:lnTo>
                    <a:lnTo>
                      <a:pt x="162" y="106"/>
                    </a:lnTo>
                    <a:lnTo>
                      <a:pt x="154" y="92"/>
                    </a:lnTo>
                    <a:lnTo>
                      <a:pt x="146" y="76"/>
                    </a:lnTo>
                    <a:lnTo>
                      <a:pt x="136" y="64"/>
                    </a:lnTo>
                    <a:lnTo>
                      <a:pt x="124" y="50"/>
                    </a:lnTo>
                    <a:lnTo>
                      <a:pt x="112" y="40"/>
                    </a:lnTo>
                    <a:lnTo>
                      <a:pt x="98" y="30"/>
                    </a:lnTo>
                    <a:lnTo>
                      <a:pt x="84" y="20"/>
                    </a:lnTo>
                    <a:lnTo>
                      <a:pt x="68" y="14"/>
                    </a:lnTo>
                    <a:lnTo>
                      <a:pt x="52" y="8"/>
                    </a:lnTo>
                    <a:lnTo>
                      <a:pt x="34" y="2"/>
                    </a:lnTo>
                    <a:lnTo>
                      <a:pt x="18" y="0"/>
                    </a:lnTo>
                    <a:lnTo>
                      <a:pt x="0" y="0"/>
                    </a:lnTo>
                  </a:path>
                </a:pathLst>
              </a:custGeom>
              <a:solidFill>
                <a:srgbClr val="FF8C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4" tIns="45706" rIns="91414" bIns="45706" numCol="1" anchor="t" anchorCtr="0" compatLnSpc="1">
                <a:prstTxWarp prst="textNoShape">
                  <a:avLst/>
                </a:prstTxWarp>
              </a:bodyPr>
              <a:lstStyle/>
              <a:p>
                <a:pPr defTabSz="932329">
                  <a:defRPr/>
                </a:pPr>
                <a:endParaRPr lang="en-US" sz="2353" kern="0" dirty="0">
                  <a:solidFill>
                    <a:srgbClr val="505050"/>
                  </a:solidFill>
                </a:endParaRPr>
              </a:p>
            </p:txBody>
          </p:sp>
        </p:grpSp>
      </p:grpSp>
      <p:grpSp>
        <p:nvGrpSpPr>
          <p:cNvPr id="316" name="Group 37"/>
          <p:cNvGrpSpPr/>
          <p:nvPr/>
        </p:nvGrpSpPr>
        <p:grpSpPr>
          <a:xfrm>
            <a:off x="11394474" y="4856282"/>
            <a:ext cx="551702" cy="1578844"/>
            <a:chOff x="5893176" y="3792885"/>
            <a:chExt cx="585200" cy="1674708"/>
          </a:xfrm>
        </p:grpSpPr>
        <p:sp>
          <p:nvSpPr>
            <p:cNvPr id="317" name="Rectangle 630"/>
            <p:cNvSpPr>
              <a:spLocks noChangeArrowheads="1"/>
            </p:cNvSpPr>
            <p:nvPr/>
          </p:nvSpPr>
          <p:spPr bwMode="auto">
            <a:xfrm>
              <a:off x="6132059" y="4189759"/>
              <a:ext cx="101114" cy="298288"/>
            </a:xfrm>
            <a:prstGeom prst="rect">
              <a:avLst/>
            </a:prstGeom>
            <a:solidFill>
              <a:srgbClr val="FFFFFF"/>
            </a:solidFill>
            <a:ln w="9525">
              <a:solidFill>
                <a:srgbClr val="000000"/>
              </a:solidFill>
              <a:miter lim="800000"/>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18" name="Freeform 631"/>
            <p:cNvSpPr>
              <a:spLocks/>
            </p:cNvSpPr>
            <p:nvPr/>
          </p:nvSpPr>
          <p:spPr bwMode="auto">
            <a:xfrm>
              <a:off x="6048639"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19" name="Freeform 632"/>
            <p:cNvSpPr>
              <a:spLocks/>
            </p:cNvSpPr>
            <p:nvPr/>
          </p:nvSpPr>
          <p:spPr bwMode="auto">
            <a:xfrm>
              <a:off x="6188936"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0" name="Freeform 633"/>
            <p:cNvSpPr>
              <a:spLocks/>
            </p:cNvSpPr>
            <p:nvPr/>
          </p:nvSpPr>
          <p:spPr bwMode="auto">
            <a:xfrm>
              <a:off x="6092877" y="3929390"/>
              <a:ext cx="197173" cy="236355"/>
            </a:xfrm>
            <a:custGeom>
              <a:avLst/>
              <a:gdLst>
                <a:gd name="T0" fmla="*/ 59 w 66"/>
                <a:gd name="T1" fmla="*/ 45 h 79"/>
                <a:gd name="T2" fmla="*/ 23 w 66"/>
                <a:gd name="T3" fmla="*/ 74 h 79"/>
                <a:gd name="T4" fmla="*/ 6 w 66"/>
                <a:gd name="T5" fmla="*/ 30 h 79"/>
                <a:gd name="T6" fmla="*/ 46 w 66"/>
                <a:gd name="T7" fmla="*/ 5 h 79"/>
                <a:gd name="T8" fmla="*/ 59 w 66"/>
                <a:gd name="T9" fmla="*/ 45 h 79"/>
              </a:gdLst>
              <a:ahLst/>
              <a:cxnLst>
                <a:cxn ang="0">
                  <a:pos x="T0" y="T1"/>
                </a:cxn>
                <a:cxn ang="0">
                  <a:pos x="T2" y="T3"/>
                </a:cxn>
                <a:cxn ang="0">
                  <a:pos x="T4" y="T5"/>
                </a:cxn>
                <a:cxn ang="0">
                  <a:pos x="T6" y="T7"/>
                </a:cxn>
                <a:cxn ang="0">
                  <a:pos x="T8" y="T9"/>
                </a:cxn>
              </a:cxnLst>
              <a:rect l="0" t="0" r="r" b="b"/>
              <a:pathLst>
                <a:path w="66" h="79">
                  <a:moveTo>
                    <a:pt x="59" y="45"/>
                  </a:moveTo>
                  <a:cubicBezTo>
                    <a:pt x="53" y="64"/>
                    <a:pt x="39" y="79"/>
                    <a:pt x="23" y="74"/>
                  </a:cubicBezTo>
                  <a:cubicBezTo>
                    <a:pt x="8" y="69"/>
                    <a:pt x="0" y="49"/>
                    <a:pt x="6" y="30"/>
                  </a:cubicBezTo>
                  <a:cubicBezTo>
                    <a:pt x="13" y="11"/>
                    <a:pt x="30" y="0"/>
                    <a:pt x="46" y="5"/>
                  </a:cubicBezTo>
                  <a:cubicBezTo>
                    <a:pt x="62" y="10"/>
                    <a:pt x="66" y="26"/>
                    <a:pt x="59" y="45"/>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1" name="Freeform 634"/>
            <p:cNvSpPr>
              <a:spLocks/>
            </p:cNvSpPr>
            <p:nvPr/>
          </p:nvSpPr>
          <p:spPr bwMode="auto">
            <a:xfrm>
              <a:off x="6066334" y="3902847"/>
              <a:ext cx="194645" cy="221188"/>
            </a:xfrm>
            <a:custGeom>
              <a:avLst/>
              <a:gdLst>
                <a:gd name="T0" fmla="*/ 56 w 65"/>
                <a:gd name="T1" fmla="*/ 24 h 74"/>
                <a:gd name="T2" fmla="*/ 50 w 65"/>
                <a:gd name="T3" fmla="*/ 67 h 74"/>
                <a:gd name="T4" fmla="*/ 10 w 65"/>
                <a:gd name="T5" fmla="*/ 51 h 74"/>
                <a:gd name="T6" fmla="*/ 15 w 65"/>
                <a:gd name="T7" fmla="*/ 8 h 74"/>
                <a:gd name="T8" fmla="*/ 56 w 65"/>
                <a:gd name="T9" fmla="*/ 24 h 74"/>
              </a:gdLst>
              <a:ahLst/>
              <a:cxnLst>
                <a:cxn ang="0">
                  <a:pos x="T0" y="T1"/>
                </a:cxn>
                <a:cxn ang="0">
                  <a:pos x="T2" y="T3"/>
                </a:cxn>
                <a:cxn ang="0">
                  <a:pos x="T4" y="T5"/>
                </a:cxn>
                <a:cxn ang="0">
                  <a:pos x="T6" y="T7"/>
                </a:cxn>
                <a:cxn ang="0">
                  <a:pos x="T8" y="T9"/>
                </a:cxn>
              </a:cxnLst>
              <a:rect l="0" t="0" r="r" b="b"/>
              <a:pathLst>
                <a:path w="65" h="74">
                  <a:moveTo>
                    <a:pt x="56" y="24"/>
                  </a:moveTo>
                  <a:cubicBezTo>
                    <a:pt x="65" y="40"/>
                    <a:pt x="63" y="59"/>
                    <a:pt x="50" y="67"/>
                  </a:cubicBezTo>
                  <a:cubicBezTo>
                    <a:pt x="37" y="74"/>
                    <a:pt x="19" y="67"/>
                    <a:pt x="10" y="51"/>
                  </a:cubicBezTo>
                  <a:cubicBezTo>
                    <a:pt x="0" y="34"/>
                    <a:pt x="3" y="15"/>
                    <a:pt x="15" y="8"/>
                  </a:cubicBezTo>
                  <a:cubicBezTo>
                    <a:pt x="28" y="0"/>
                    <a:pt x="46" y="7"/>
                    <a:pt x="56" y="24"/>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2" name="Freeform 635"/>
            <p:cNvSpPr>
              <a:spLocks/>
            </p:cNvSpPr>
            <p:nvPr/>
          </p:nvSpPr>
          <p:spPr bwMode="auto">
            <a:xfrm>
              <a:off x="6132059" y="4108868"/>
              <a:ext cx="101114" cy="104906"/>
            </a:xfrm>
            <a:custGeom>
              <a:avLst/>
              <a:gdLst>
                <a:gd name="T0" fmla="*/ 80 w 80"/>
                <a:gd name="T1" fmla="*/ 64 h 83"/>
                <a:gd name="T2" fmla="*/ 40 w 80"/>
                <a:gd name="T3" fmla="*/ 83 h 83"/>
                <a:gd name="T4" fmla="*/ 0 w 80"/>
                <a:gd name="T5" fmla="*/ 64 h 83"/>
                <a:gd name="T6" fmla="*/ 0 w 80"/>
                <a:gd name="T7" fmla="*/ 0 h 83"/>
                <a:gd name="T8" fmla="*/ 80 w 80"/>
                <a:gd name="T9" fmla="*/ 0 h 83"/>
                <a:gd name="T10" fmla="*/ 80 w 80"/>
                <a:gd name="T11" fmla="*/ 64 h 83"/>
              </a:gdLst>
              <a:ahLst/>
              <a:cxnLst>
                <a:cxn ang="0">
                  <a:pos x="T0" y="T1"/>
                </a:cxn>
                <a:cxn ang="0">
                  <a:pos x="T2" y="T3"/>
                </a:cxn>
                <a:cxn ang="0">
                  <a:pos x="T4" y="T5"/>
                </a:cxn>
                <a:cxn ang="0">
                  <a:pos x="T6" y="T7"/>
                </a:cxn>
                <a:cxn ang="0">
                  <a:pos x="T8" y="T9"/>
                </a:cxn>
                <a:cxn ang="0">
                  <a:pos x="T10" y="T11"/>
                </a:cxn>
              </a:cxnLst>
              <a:rect l="0" t="0" r="r" b="b"/>
              <a:pathLst>
                <a:path w="80" h="83">
                  <a:moveTo>
                    <a:pt x="80" y="64"/>
                  </a:moveTo>
                  <a:lnTo>
                    <a:pt x="40" y="83"/>
                  </a:lnTo>
                  <a:lnTo>
                    <a:pt x="0" y="64"/>
                  </a:lnTo>
                  <a:lnTo>
                    <a:pt x="0" y="0"/>
                  </a:lnTo>
                  <a:lnTo>
                    <a:pt x="80" y="0"/>
                  </a:lnTo>
                  <a:lnTo>
                    <a:pt x="80" y="64"/>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3" name="Freeform 636"/>
            <p:cNvSpPr>
              <a:spLocks/>
            </p:cNvSpPr>
            <p:nvPr/>
          </p:nvSpPr>
          <p:spPr bwMode="auto">
            <a:xfrm>
              <a:off x="6153546" y="4213774"/>
              <a:ext cx="56877" cy="399402"/>
            </a:xfrm>
            <a:custGeom>
              <a:avLst/>
              <a:gdLst>
                <a:gd name="T0" fmla="*/ 35 w 45"/>
                <a:gd name="T1" fmla="*/ 23 h 316"/>
                <a:gd name="T2" fmla="*/ 45 w 45"/>
                <a:gd name="T3" fmla="*/ 19 h 316"/>
                <a:gd name="T4" fmla="*/ 23 w 45"/>
                <a:gd name="T5" fmla="*/ 0 h 316"/>
                <a:gd name="T6" fmla="*/ 0 w 45"/>
                <a:gd name="T7" fmla="*/ 19 h 316"/>
                <a:gd name="T8" fmla="*/ 11 w 45"/>
                <a:gd name="T9" fmla="*/ 23 h 316"/>
                <a:gd name="T10" fmla="*/ 9 w 45"/>
                <a:gd name="T11" fmla="*/ 290 h 316"/>
                <a:gd name="T12" fmla="*/ 23 w 45"/>
                <a:gd name="T13" fmla="*/ 316 h 316"/>
                <a:gd name="T14" fmla="*/ 35 w 45"/>
                <a:gd name="T15" fmla="*/ 290 h 316"/>
                <a:gd name="T16" fmla="*/ 35 w 45"/>
                <a:gd name="T17" fmla="*/ 2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16">
                  <a:moveTo>
                    <a:pt x="35" y="23"/>
                  </a:moveTo>
                  <a:lnTo>
                    <a:pt x="45" y="19"/>
                  </a:lnTo>
                  <a:lnTo>
                    <a:pt x="23" y="0"/>
                  </a:lnTo>
                  <a:lnTo>
                    <a:pt x="0" y="19"/>
                  </a:lnTo>
                  <a:lnTo>
                    <a:pt x="11" y="23"/>
                  </a:lnTo>
                  <a:lnTo>
                    <a:pt x="9" y="290"/>
                  </a:lnTo>
                  <a:lnTo>
                    <a:pt x="23" y="316"/>
                  </a:lnTo>
                  <a:lnTo>
                    <a:pt x="35" y="290"/>
                  </a:lnTo>
                  <a:lnTo>
                    <a:pt x="35" y="23"/>
                  </a:lnTo>
                  <a:close/>
                </a:path>
              </a:pathLst>
            </a:custGeom>
            <a:solidFill>
              <a:srgbClr val="68217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4" name="Freeform 637"/>
            <p:cNvSpPr>
              <a:spLocks/>
            </p:cNvSpPr>
            <p:nvPr/>
          </p:nvSpPr>
          <p:spPr bwMode="auto">
            <a:xfrm>
              <a:off x="5893176" y="4218830"/>
              <a:ext cx="214868" cy="558658"/>
            </a:xfrm>
            <a:custGeom>
              <a:avLst/>
              <a:gdLst>
                <a:gd name="T0" fmla="*/ 72 w 72"/>
                <a:gd name="T1" fmla="*/ 8 h 187"/>
                <a:gd name="T2" fmla="*/ 43 w 72"/>
                <a:gd name="T3" fmla="*/ 0 h 187"/>
                <a:gd name="T4" fmla="*/ 0 w 72"/>
                <a:gd name="T5" fmla="*/ 187 h 187"/>
                <a:gd name="T6" fmla="*/ 29 w 72"/>
                <a:gd name="T7" fmla="*/ 187 h 187"/>
                <a:gd name="T8" fmla="*/ 72 w 72"/>
                <a:gd name="T9" fmla="*/ 8 h 187"/>
              </a:gdLst>
              <a:ahLst/>
              <a:cxnLst>
                <a:cxn ang="0">
                  <a:pos x="T0" y="T1"/>
                </a:cxn>
                <a:cxn ang="0">
                  <a:pos x="T2" y="T3"/>
                </a:cxn>
                <a:cxn ang="0">
                  <a:pos x="T4" y="T5"/>
                </a:cxn>
                <a:cxn ang="0">
                  <a:pos x="T6" y="T7"/>
                </a:cxn>
                <a:cxn ang="0">
                  <a:pos x="T8" y="T9"/>
                </a:cxn>
              </a:cxnLst>
              <a:rect l="0" t="0" r="r" b="b"/>
              <a:pathLst>
                <a:path w="72" h="187">
                  <a:moveTo>
                    <a:pt x="72" y="8"/>
                  </a:moveTo>
                  <a:cubicBezTo>
                    <a:pt x="62" y="5"/>
                    <a:pt x="53" y="3"/>
                    <a:pt x="43" y="0"/>
                  </a:cubicBezTo>
                  <a:cubicBezTo>
                    <a:pt x="15" y="60"/>
                    <a:pt x="6" y="121"/>
                    <a:pt x="0" y="187"/>
                  </a:cubicBezTo>
                  <a:cubicBezTo>
                    <a:pt x="29" y="187"/>
                    <a:pt x="29" y="187"/>
                    <a:pt x="29" y="187"/>
                  </a:cubicBezTo>
                  <a:cubicBezTo>
                    <a:pt x="36" y="123"/>
                    <a:pt x="45" y="66"/>
                    <a:pt x="72"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5" name="Freeform 638"/>
            <p:cNvSpPr>
              <a:spLocks/>
            </p:cNvSpPr>
            <p:nvPr/>
          </p:nvSpPr>
          <p:spPr bwMode="auto">
            <a:xfrm>
              <a:off x="6260980" y="4218830"/>
              <a:ext cx="214868" cy="558658"/>
            </a:xfrm>
            <a:custGeom>
              <a:avLst/>
              <a:gdLst>
                <a:gd name="T0" fmla="*/ 0 w 72"/>
                <a:gd name="T1" fmla="*/ 8 h 187"/>
                <a:gd name="T2" fmla="*/ 28 w 72"/>
                <a:gd name="T3" fmla="*/ 0 h 187"/>
                <a:gd name="T4" fmla="*/ 72 w 72"/>
                <a:gd name="T5" fmla="*/ 187 h 187"/>
                <a:gd name="T6" fmla="*/ 43 w 72"/>
                <a:gd name="T7" fmla="*/ 187 h 187"/>
                <a:gd name="T8" fmla="*/ 0 w 72"/>
                <a:gd name="T9" fmla="*/ 8 h 187"/>
              </a:gdLst>
              <a:ahLst/>
              <a:cxnLst>
                <a:cxn ang="0">
                  <a:pos x="T0" y="T1"/>
                </a:cxn>
                <a:cxn ang="0">
                  <a:pos x="T2" y="T3"/>
                </a:cxn>
                <a:cxn ang="0">
                  <a:pos x="T4" y="T5"/>
                </a:cxn>
                <a:cxn ang="0">
                  <a:pos x="T6" y="T7"/>
                </a:cxn>
                <a:cxn ang="0">
                  <a:pos x="T8" y="T9"/>
                </a:cxn>
              </a:cxnLst>
              <a:rect l="0" t="0" r="r" b="b"/>
              <a:pathLst>
                <a:path w="72" h="187">
                  <a:moveTo>
                    <a:pt x="0" y="8"/>
                  </a:moveTo>
                  <a:cubicBezTo>
                    <a:pt x="9" y="5"/>
                    <a:pt x="19" y="3"/>
                    <a:pt x="28" y="0"/>
                  </a:cubicBezTo>
                  <a:cubicBezTo>
                    <a:pt x="56" y="60"/>
                    <a:pt x="66" y="121"/>
                    <a:pt x="72" y="187"/>
                  </a:cubicBezTo>
                  <a:cubicBezTo>
                    <a:pt x="43" y="187"/>
                    <a:pt x="43" y="187"/>
                    <a:pt x="43" y="187"/>
                  </a:cubicBezTo>
                  <a:cubicBezTo>
                    <a:pt x="36" y="123"/>
                    <a:pt x="27" y="66"/>
                    <a:pt x="0"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6" name="Freeform 639"/>
            <p:cNvSpPr>
              <a:spLocks/>
            </p:cNvSpPr>
            <p:nvPr/>
          </p:nvSpPr>
          <p:spPr bwMode="auto">
            <a:xfrm>
              <a:off x="6048639" y="4828045"/>
              <a:ext cx="131449" cy="585200"/>
            </a:xfrm>
            <a:custGeom>
              <a:avLst/>
              <a:gdLst>
                <a:gd name="T0" fmla="*/ 85 w 104"/>
                <a:gd name="T1" fmla="*/ 463 h 463"/>
                <a:gd name="T2" fmla="*/ 14 w 104"/>
                <a:gd name="T3" fmla="*/ 463 h 463"/>
                <a:gd name="T4" fmla="*/ 0 w 104"/>
                <a:gd name="T5" fmla="*/ 0 h 463"/>
                <a:gd name="T6" fmla="*/ 104 w 104"/>
                <a:gd name="T7" fmla="*/ 0 h 463"/>
                <a:gd name="T8" fmla="*/ 85 w 104"/>
                <a:gd name="T9" fmla="*/ 463 h 463"/>
              </a:gdLst>
              <a:ahLst/>
              <a:cxnLst>
                <a:cxn ang="0">
                  <a:pos x="T0" y="T1"/>
                </a:cxn>
                <a:cxn ang="0">
                  <a:pos x="T2" y="T3"/>
                </a:cxn>
                <a:cxn ang="0">
                  <a:pos x="T4" y="T5"/>
                </a:cxn>
                <a:cxn ang="0">
                  <a:pos x="T6" y="T7"/>
                </a:cxn>
                <a:cxn ang="0">
                  <a:pos x="T8" y="T9"/>
                </a:cxn>
              </a:cxnLst>
              <a:rect l="0" t="0" r="r" b="b"/>
              <a:pathLst>
                <a:path w="104" h="463">
                  <a:moveTo>
                    <a:pt x="85" y="463"/>
                  </a:moveTo>
                  <a:lnTo>
                    <a:pt x="14" y="463"/>
                  </a:lnTo>
                  <a:lnTo>
                    <a:pt x="0" y="0"/>
                  </a:lnTo>
                  <a:lnTo>
                    <a:pt x="104" y="0"/>
                  </a:lnTo>
                  <a:lnTo>
                    <a:pt x="85"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7" name="Freeform 640"/>
            <p:cNvSpPr>
              <a:spLocks/>
            </p:cNvSpPr>
            <p:nvPr/>
          </p:nvSpPr>
          <p:spPr bwMode="auto">
            <a:xfrm>
              <a:off x="6182616" y="4828045"/>
              <a:ext cx="131449" cy="585200"/>
            </a:xfrm>
            <a:custGeom>
              <a:avLst/>
              <a:gdLst>
                <a:gd name="T0" fmla="*/ 90 w 104"/>
                <a:gd name="T1" fmla="*/ 463 h 463"/>
                <a:gd name="T2" fmla="*/ 19 w 104"/>
                <a:gd name="T3" fmla="*/ 463 h 463"/>
                <a:gd name="T4" fmla="*/ 0 w 104"/>
                <a:gd name="T5" fmla="*/ 0 h 463"/>
                <a:gd name="T6" fmla="*/ 104 w 104"/>
                <a:gd name="T7" fmla="*/ 0 h 463"/>
                <a:gd name="T8" fmla="*/ 90 w 104"/>
                <a:gd name="T9" fmla="*/ 463 h 463"/>
              </a:gdLst>
              <a:ahLst/>
              <a:cxnLst>
                <a:cxn ang="0">
                  <a:pos x="T0" y="T1"/>
                </a:cxn>
                <a:cxn ang="0">
                  <a:pos x="T2" y="T3"/>
                </a:cxn>
                <a:cxn ang="0">
                  <a:pos x="T4" y="T5"/>
                </a:cxn>
                <a:cxn ang="0">
                  <a:pos x="T6" y="T7"/>
                </a:cxn>
                <a:cxn ang="0">
                  <a:pos x="T8" y="T9"/>
                </a:cxn>
              </a:cxnLst>
              <a:rect l="0" t="0" r="r" b="b"/>
              <a:pathLst>
                <a:path w="104" h="463">
                  <a:moveTo>
                    <a:pt x="90" y="463"/>
                  </a:moveTo>
                  <a:lnTo>
                    <a:pt x="19" y="463"/>
                  </a:lnTo>
                  <a:lnTo>
                    <a:pt x="0" y="0"/>
                  </a:lnTo>
                  <a:lnTo>
                    <a:pt x="104" y="0"/>
                  </a:lnTo>
                  <a:lnTo>
                    <a:pt x="90"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8" name="Freeform 641"/>
            <p:cNvSpPr>
              <a:spLocks/>
            </p:cNvSpPr>
            <p:nvPr/>
          </p:nvSpPr>
          <p:spPr bwMode="auto">
            <a:xfrm>
              <a:off x="5905815" y="4777487"/>
              <a:ext cx="61933" cy="72044"/>
            </a:xfrm>
            <a:custGeom>
              <a:avLst/>
              <a:gdLst>
                <a:gd name="T0" fmla="*/ 0 w 21"/>
                <a:gd name="T1" fmla="*/ 0 h 24"/>
                <a:gd name="T2" fmla="*/ 0 w 21"/>
                <a:gd name="T3" fmla="*/ 13 h 24"/>
                <a:gd name="T4" fmla="*/ 10 w 21"/>
                <a:gd name="T5" fmla="*/ 24 h 24"/>
                <a:gd name="T6" fmla="*/ 21 w 21"/>
                <a:gd name="T7" fmla="*/ 13 h 24"/>
                <a:gd name="T8" fmla="*/ 21 w 21"/>
                <a:gd name="T9" fmla="*/ 0 h 24"/>
                <a:gd name="T10" fmla="*/ 0 w 21"/>
                <a:gd name="T11" fmla="*/ 0 h 24"/>
              </a:gdLst>
              <a:ahLst/>
              <a:cxnLst>
                <a:cxn ang="0">
                  <a:pos x="T0" y="T1"/>
                </a:cxn>
                <a:cxn ang="0">
                  <a:pos x="T2" y="T3"/>
                </a:cxn>
                <a:cxn ang="0">
                  <a:pos x="T4" y="T5"/>
                </a:cxn>
                <a:cxn ang="0">
                  <a:pos x="T6" y="T7"/>
                </a:cxn>
                <a:cxn ang="0">
                  <a:pos x="T8" y="T9"/>
                </a:cxn>
                <a:cxn ang="0">
                  <a:pos x="T10" y="T11"/>
                </a:cxn>
              </a:cxnLst>
              <a:rect l="0" t="0" r="r" b="b"/>
              <a:pathLst>
                <a:path w="21" h="24">
                  <a:moveTo>
                    <a:pt x="0" y="0"/>
                  </a:moveTo>
                  <a:cubicBezTo>
                    <a:pt x="0" y="13"/>
                    <a:pt x="0" y="13"/>
                    <a:pt x="0" y="13"/>
                  </a:cubicBezTo>
                  <a:cubicBezTo>
                    <a:pt x="0" y="19"/>
                    <a:pt x="4" y="24"/>
                    <a:pt x="10" y="24"/>
                  </a:cubicBezTo>
                  <a:cubicBezTo>
                    <a:pt x="16" y="24"/>
                    <a:pt x="21" y="19"/>
                    <a:pt x="21" y="13"/>
                  </a:cubicBezTo>
                  <a:cubicBezTo>
                    <a:pt x="21" y="0"/>
                    <a:pt x="21" y="0"/>
                    <a:pt x="21"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29" name="Freeform 642"/>
            <p:cNvSpPr>
              <a:spLocks/>
            </p:cNvSpPr>
            <p:nvPr/>
          </p:nvSpPr>
          <p:spPr bwMode="auto">
            <a:xfrm>
              <a:off x="6397484" y="4777487"/>
              <a:ext cx="65724" cy="72044"/>
            </a:xfrm>
            <a:custGeom>
              <a:avLst/>
              <a:gdLst>
                <a:gd name="T0" fmla="*/ 0 w 22"/>
                <a:gd name="T1" fmla="*/ 0 h 24"/>
                <a:gd name="T2" fmla="*/ 0 w 22"/>
                <a:gd name="T3" fmla="*/ 13 h 24"/>
                <a:gd name="T4" fmla="*/ 11 w 22"/>
                <a:gd name="T5" fmla="*/ 24 h 24"/>
                <a:gd name="T6" fmla="*/ 22 w 22"/>
                <a:gd name="T7" fmla="*/ 13 h 24"/>
                <a:gd name="T8" fmla="*/ 22 w 22"/>
                <a:gd name="T9" fmla="*/ 0 h 24"/>
                <a:gd name="T10" fmla="*/ 0 w 22"/>
                <a:gd name="T11" fmla="*/ 0 h 24"/>
              </a:gdLst>
              <a:ahLst/>
              <a:cxnLst>
                <a:cxn ang="0">
                  <a:pos x="T0" y="T1"/>
                </a:cxn>
                <a:cxn ang="0">
                  <a:pos x="T2" y="T3"/>
                </a:cxn>
                <a:cxn ang="0">
                  <a:pos x="T4" y="T5"/>
                </a:cxn>
                <a:cxn ang="0">
                  <a:pos x="T6" y="T7"/>
                </a:cxn>
                <a:cxn ang="0">
                  <a:pos x="T8" y="T9"/>
                </a:cxn>
                <a:cxn ang="0">
                  <a:pos x="T10" y="T11"/>
                </a:cxn>
              </a:cxnLst>
              <a:rect l="0" t="0" r="r" b="b"/>
              <a:pathLst>
                <a:path w="22" h="24">
                  <a:moveTo>
                    <a:pt x="0" y="0"/>
                  </a:moveTo>
                  <a:cubicBezTo>
                    <a:pt x="0" y="13"/>
                    <a:pt x="0" y="13"/>
                    <a:pt x="0" y="13"/>
                  </a:cubicBezTo>
                  <a:cubicBezTo>
                    <a:pt x="0" y="19"/>
                    <a:pt x="5" y="24"/>
                    <a:pt x="11" y="24"/>
                  </a:cubicBezTo>
                  <a:cubicBezTo>
                    <a:pt x="17" y="24"/>
                    <a:pt x="22" y="19"/>
                    <a:pt x="22" y="13"/>
                  </a:cubicBezTo>
                  <a:cubicBezTo>
                    <a:pt x="22" y="0"/>
                    <a:pt x="22" y="0"/>
                    <a:pt x="22"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0" name="Freeform 643"/>
            <p:cNvSpPr>
              <a:spLocks/>
            </p:cNvSpPr>
            <p:nvPr/>
          </p:nvSpPr>
          <p:spPr bwMode="auto">
            <a:xfrm>
              <a:off x="6022097" y="4189759"/>
              <a:ext cx="322302" cy="638285"/>
            </a:xfrm>
            <a:custGeom>
              <a:avLst/>
              <a:gdLst>
                <a:gd name="T0" fmla="*/ 167 w 255"/>
                <a:gd name="T1" fmla="*/ 0 h 505"/>
                <a:gd name="T2" fmla="*/ 127 w 255"/>
                <a:gd name="T3" fmla="*/ 314 h 505"/>
                <a:gd name="T4" fmla="*/ 87 w 255"/>
                <a:gd name="T5" fmla="*/ 0 h 505"/>
                <a:gd name="T6" fmla="*/ 0 w 255"/>
                <a:gd name="T7" fmla="*/ 23 h 505"/>
                <a:gd name="T8" fmla="*/ 4 w 255"/>
                <a:gd name="T9" fmla="*/ 505 h 505"/>
                <a:gd name="T10" fmla="*/ 250 w 255"/>
                <a:gd name="T11" fmla="*/ 505 h 505"/>
                <a:gd name="T12" fmla="*/ 255 w 255"/>
                <a:gd name="T13" fmla="*/ 23 h 505"/>
                <a:gd name="T14" fmla="*/ 167 w 255"/>
                <a:gd name="T15" fmla="*/ 0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05">
                  <a:moveTo>
                    <a:pt x="167" y="0"/>
                  </a:moveTo>
                  <a:lnTo>
                    <a:pt x="127" y="314"/>
                  </a:lnTo>
                  <a:lnTo>
                    <a:pt x="87" y="0"/>
                  </a:lnTo>
                  <a:lnTo>
                    <a:pt x="0" y="23"/>
                  </a:lnTo>
                  <a:lnTo>
                    <a:pt x="4" y="505"/>
                  </a:lnTo>
                  <a:lnTo>
                    <a:pt x="250" y="505"/>
                  </a:lnTo>
                  <a:lnTo>
                    <a:pt x="255" y="23"/>
                  </a:lnTo>
                  <a:lnTo>
                    <a:pt x="167" y="0"/>
                  </a:ln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1" name="Freeform 644"/>
            <p:cNvSpPr>
              <a:spLocks/>
            </p:cNvSpPr>
            <p:nvPr/>
          </p:nvSpPr>
          <p:spPr bwMode="auto">
            <a:xfrm>
              <a:off x="6263508"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2" name="Freeform 645"/>
            <p:cNvSpPr>
              <a:spLocks/>
            </p:cNvSpPr>
            <p:nvPr/>
          </p:nvSpPr>
          <p:spPr bwMode="auto">
            <a:xfrm>
              <a:off x="6263508"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3" name="Freeform 646"/>
            <p:cNvSpPr>
              <a:spLocks/>
            </p:cNvSpPr>
            <p:nvPr/>
          </p:nvSpPr>
          <p:spPr bwMode="auto">
            <a:xfrm>
              <a:off x="6260980" y="39951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4" name="Freeform 647"/>
            <p:cNvSpPr>
              <a:spLocks/>
            </p:cNvSpPr>
            <p:nvPr/>
          </p:nvSpPr>
          <p:spPr bwMode="auto">
            <a:xfrm>
              <a:off x="6260980"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5" name="Freeform 648"/>
            <p:cNvSpPr>
              <a:spLocks/>
            </p:cNvSpPr>
            <p:nvPr/>
          </p:nvSpPr>
          <p:spPr bwMode="auto">
            <a:xfrm>
              <a:off x="6102988"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6" name="Freeform 649"/>
            <p:cNvSpPr>
              <a:spLocks/>
            </p:cNvSpPr>
            <p:nvPr/>
          </p:nvSpPr>
          <p:spPr bwMode="auto">
            <a:xfrm>
              <a:off x="6266035" y="4010281"/>
              <a:ext cx="0" cy="252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7" name="Freeform 650"/>
            <p:cNvSpPr>
              <a:spLocks/>
            </p:cNvSpPr>
            <p:nvPr/>
          </p:nvSpPr>
          <p:spPr bwMode="auto">
            <a:xfrm>
              <a:off x="6266035" y="4012809"/>
              <a:ext cx="0" cy="379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8" name="Freeform 651"/>
            <p:cNvSpPr>
              <a:spLocks/>
            </p:cNvSpPr>
            <p:nvPr/>
          </p:nvSpPr>
          <p:spPr bwMode="auto">
            <a:xfrm>
              <a:off x="6257188" y="39925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39" name="Freeform 652"/>
            <p:cNvSpPr>
              <a:spLocks/>
            </p:cNvSpPr>
            <p:nvPr/>
          </p:nvSpPr>
          <p:spPr bwMode="auto">
            <a:xfrm>
              <a:off x="6096669" y="40128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0" name="Freeform 653"/>
            <p:cNvSpPr>
              <a:spLocks/>
            </p:cNvSpPr>
            <p:nvPr/>
          </p:nvSpPr>
          <p:spPr bwMode="auto">
            <a:xfrm>
              <a:off x="6099197"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1" name="Freeform 654"/>
            <p:cNvSpPr>
              <a:spLocks/>
            </p:cNvSpPr>
            <p:nvPr/>
          </p:nvSpPr>
          <p:spPr bwMode="auto">
            <a:xfrm>
              <a:off x="6099197" y="40014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2" name="Freeform 655"/>
            <p:cNvSpPr>
              <a:spLocks/>
            </p:cNvSpPr>
            <p:nvPr/>
          </p:nvSpPr>
          <p:spPr bwMode="auto">
            <a:xfrm>
              <a:off x="6096669"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3" name="Freeform 656"/>
            <p:cNvSpPr>
              <a:spLocks/>
            </p:cNvSpPr>
            <p:nvPr/>
          </p:nvSpPr>
          <p:spPr bwMode="auto">
            <a:xfrm>
              <a:off x="6081501" y="3986267"/>
              <a:ext cx="199701" cy="179478"/>
            </a:xfrm>
            <a:custGeom>
              <a:avLst/>
              <a:gdLst>
                <a:gd name="T0" fmla="*/ 64 w 67"/>
                <a:gd name="T1" fmla="*/ 15 h 60"/>
                <a:gd name="T2" fmla="*/ 62 w 67"/>
                <a:gd name="T3" fmla="*/ 14 h 60"/>
                <a:gd name="T4" fmla="*/ 62 w 67"/>
                <a:gd name="T5" fmla="*/ 10 h 60"/>
                <a:gd name="T6" fmla="*/ 62 w 67"/>
                <a:gd name="T7" fmla="*/ 9 h 60"/>
                <a:gd name="T8" fmla="*/ 62 w 67"/>
                <a:gd name="T9" fmla="*/ 9 h 60"/>
                <a:gd name="T10" fmla="*/ 62 w 67"/>
                <a:gd name="T11" fmla="*/ 8 h 60"/>
                <a:gd name="T12" fmla="*/ 61 w 67"/>
                <a:gd name="T13" fmla="*/ 7 h 60"/>
                <a:gd name="T14" fmla="*/ 61 w 67"/>
                <a:gd name="T15" fmla="*/ 7 h 60"/>
                <a:gd name="T16" fmla="*/ 61 w 67"/>
                <a:gd name="T17" fmla="*/ 6 h 60"/>
                <a:gd name="T18" fmla="*/ 61 w 67"/>
                <a:gd name="T19" fmla="*/ 6 h 60"/>
                <a:gd name="T20" fmla="*/ 60 w 67"/>
                <a:gd name="T21" fmla="*/ 4 h 60"/>
                <a:gd name="T22" fmla="*/ 60 w 67"/>
                <a:gd name="T23" fmla="*/ 4 h 60"/>
                <a:gd name="T24" fmla="*/ 60 w 67"/>
                <a:gd name="T25" fmla="*/ 3 h 60"/>
                <a:gd name="T26" fmla="*/ 60 w 67"/>
                <a:gd name="T27" fmla="*/ 3 h 60"/>
                <a:gd name="T28" fmla="*/ 59 w 67"/>
                <a:gd name="T29" fmla="*/ 2 h 60"/>
                <a:gd name="T30" fmla="*/ 59 w 67"/>
                <a:gd name="T31" fmla="*/ 2 h 60"/>
                <a:gd name="T32" fmla="*/ 54 w 67"/>
                <a:gd name="T33" fmla="*/ 3 h 60"/>
                <a:gd name="T34" fmla="*/ 45 w 67"/>
                <a:gd name="T35" fmla="*/ 1 h 60"/>
                <a:gd name="T36" fmla="*/ 27 w 67"/>
                <a:gd name="T37" fmla="*/ 3 h 60"/>
                <a:gd name="T38" fmla="*/ 9 w 67"/>
                <a:gd name="T39" fmla="*/ 0 h 60"/>
                <a:gd name="T40" fmla="*/ 7 w 67"/>
                <a:gd name="T41" fmla="*/ 4 h 60"/>
                <a:gd name="T42" fmla="*/ 7 w 67"/>
                <a:gd name="T43" fmla="*/ 4 h 60"/>
                <a:gd name="T44" fmla="*/ 6 w 67"/>
                <a:gd name="T45" fmla="*/ 5 h 60"/>
                <a:gd name="T46" fmla="*/ 6 w 67"/>
                <a:gd name="T47" fmla="*/ 5 h 60"/>
                <a:gd name="T48" fmla="*/ 6 w 67"/>
                <a:gd name="T49" fmla="*/ 6 h 60"/>
                <a:gd name="T50" fmla="*/ 6 w 67"/>
                <a:gd name="T51" fmla="*/ 6 h 60"/>
                <a:gd name="T52" fmla="*/ 5 w 67"/>
                <a:gd name="T53" fmla="*/ 7 h 60"/>
                <a:gd name="T54" fmla="*/ 5 w 67"/>
                <a:gd name="T55" fmla="*/ 7 h 60"/>
                <a:gd name="T56" fmla="*/ 5 w 67"/>
                <a:gd name="T57" fmla="*/ 9 h 60"/>
                <a:gd name="T58" fmla="*/ 5 w 67"/>
                <a:gd name="T59" fmla="*/ 9 h 60"/>
                <a:gd name="T60" fmla="*/ 5 w 67"/>
                <a:gd name="T61" fmla="*/ 10 h 60"/>
                <a:gd name="T62" fmla="*/ 5 w 67"/>
                <a:gd name="T63" fmla="*/ 14 h 60"/>
                <a:gd name="T64" fmla="*/ 4 w 67"/>
                <a:gd name="T65" fmla="*/ 14 h 60"/>
                <a:gd name="T66" fmla="*/ 0 w 67"/>
                <a:gd name="T67" fmla="*/ 19 h 60"/>
                <a:gd name="T68" fmla="*/ 0 w 67"/>
                <a:gd name="T69" fmla="*/ 30 h 60"/>
                <a:gd name="T70" fmla="*/ 5 w 67"/>
                <a:gd name="T71" fmla="*/ 35 h 60"/>
                <a:gd name="T72" fmla="*/ 21 w 67"/>
                <a:gd name="T73" fmla="*/ 60 h 60"/>
                <a:gd name="T74" fmla="*/ 46 w 67"/>
                <a:gd name="T75" fmla="*/ 60 h 60"/>
                <a:gd name="T76" fmla="*/ 62 w 67"/>
                <a:gd name="T77" fmla="*/ 35 h 60"/>
                <a:gd name="T78" fmla="*/ 67 w 67"/>
                <a:gd name="T79" fmla="*/ 30 h 60"/>
                <a:gd name="T80" fmla="*/ 67 w 67"/>
                <a:gd name="T81" fmla="*/ 19 h 60"/>
                <a:gd name="T82" fmla="*/ 64 w 67"/>
                <a:gd name="T8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60">
                  <a:moveTo>
                    <a:pt x="64" y="15"/>
                  </a:moveTo>
                  <a:cubicBezTo>
                    <a:pt x="63" y="15"/>
                    <a:pt x="62" y="14"/>
                    <a:pt x="62" y="14"/>
                  </a:cubicBezTo>
                  <a:cubicBezTo>
                    <a:pt x="62" y="10"/>
                    <a:pt x="62" y="10"/>
                    <a:pt x="62" y="10"/>
                  </a:cubicBezTo>
                  <a:cubicBezTo>
                    <a:pt x="62" y="10"/>
                    <a:pt x="62" y="9"/>
                    <a:pt x="62" y="9"/>
                  </a:cubicBezTo>
                  <a:cubicBezTo>
                    <a:pt x="62" y="9"/>
                    <a:pt x="62" y="9"/>
                    <a:pt x="62" y="9"/>
                  </a:cubicBezTo>
                  <a:cubicBezTo>
                    <a:pt x="62" y="8"/>
                    <a:pt x="62" y="8"/>
                    <a:pt x="62" y="8"/>
                  </a:cubicBezTo>
                  <a:cubicBezTo>
                    <a:pt x="62" y="8"/>
                    <a:pt x="62" y="7"/>
                    <a:pt x="61" y="7"/>
                  </a:cubicBezTo>
                  <a:cubicBezTo>
                    <a:pt x="61" y="7"/>
                    <a:pt x="61" y="7"/>
                    <a:pt x="61" y="7"/>
                  </a:cubicBezTo>
                  <a:cubicBezTo>
                    <a:pt x="61" y="6"/>
                    <a:pt x="61" y="6"/>
                    <a:pt x="61" y="6"/>
                  </a:cubicBezTo>
                  <a:cubicBezTo>
                    <a:pt x="61" y="6"/>
                    <a:pt x="61" y="6"/>
                    <a:pt x="61" y="6"/>
                  </a:cubicBezTo>
                  <a:cubicBezTo>
                    <a:pt x="61" y="5"/>
                    <a:pt x="61" y="5"/>
                    <a:pt x="60" y="4"/>
                  </a:cubicBezTo>
                  <a:cubicBezTo>
                    <a:pt x="60" y="4"/>
                    <a:pt x="60" y="4"/>
                    <a:pt x="60" y="4"/>
                  </a:cubicBezTo>
                  <a:cubicBezTo>
                    <a:pt x="60" y="4"/>
                    <a:pt x="60" y="4"/>
                    <a:pt x="60" y="3"/>
                  </a:cubicBezTo>
                  <a:cubicBezTo>
                    <a:pt x="60" y="3"/>
                    <a:pt x="60" y="3"/>
                    <a:pt x="60" y="3"/>
                  </a:cubicBezTo>
                  <a:cubicBezTo>
                    <a:pt x="60" y="3"/>
                    <a:pt x="59" y="3"/>
                    <a:pt x="59" y="2"/>
                  </a:cubicBezTo>
                  <a:cubicBezTo>
                    <a:pt x="59" y="2"/>
                    <a:pt x="59" y="2"/>
                    <a:pt x="59" y="2"/>
                  </a:cubicBezTo>
                  <a:cubicBezTo>
                    <a:pt x="58" y="3"/>
                    <a:pt x="56" y="3"/>
                    <a:pt x="54" y="3"/>
                  </a:cubicBezTo>
                  <a:cubicBezTo>
                    <a:pt x="50" y="3"/>
                    <a:pt x="47" y="2"/>
                    <a:pt x="45" y="1"/>
                  </a:cubicBezTo>
                  <a:cubicBezTo>
                    <a:pt x="40" y="2"/>
                    <a:pt x="34" y="3"/>
                    <a:pt x="27" y="3"/>
                  </a:cubicBezTo>
                  <a:cubicBezTo>
                    <a:pt x="20" y="3"/>
                    <a:pt x="14" y="2"/>
                    <a:pt x="9" y="0"/>
                  </a:cubicBezTo>
                  <a:cubicBezTo>
                    <a:pt x="8" y="1"/>
                    <a:pt x="7" y="2"/>
                    <a:pt x="7" y="4"/>
                  </a:cubicBezTo>
                  <a:cubicBezTo>
                    <a:pt x="7" y="4"/>
                    <a:pt x="7" y="4"/>
                    <a:pt x="7" y="4"/>
                  </a:cubicBezTo>
                  <a:cubicBezTo>
                    <a:pt x="6" y="4"/>
                    <a:pt x="6" y="4"/>
                    <a:pt x="6" y="5"/>
                  </a:cubicBezTo>
                  <a:cubicBezTo>
                    <a:pt x="6" y="5"/>
                    <a:pt x="6" y="5"/>
                    <a:pt x="6" y="5"/>
                  </a:cubicBezTo>
                  <a:cubicBezTo>
                    <a:pt x="6" y="5"/>
                    <a:pt x="6" y="6"/>
                    <a:pt x="6" y="6"/>
                  </a:cubicBezTo>
                  <a:cubicBezTo>
                    <a:pt x="6" y="6"/>
                    <a:pt x="6" y="6"/>
                    <a:pt x="6" y="6"/>
                  </a:cubicBezTo>
                  <a:cubicBezTo>
                    <a:pt x="5" y="6"/>
                    <a:pt x="5" y="7"/>
                    <a:pt x="5" y="7"/>
                  </a:cubicBezTo>
                  <a:cubicBezTo>
                    <a:pt x="5" y="7"/>
                    <a:pt x="5" y="7"/>
                    <a:pt x="5" y="7"/>
                  </a:cubicBezTo>
                  <a:cubicBezTo>
                    <a:pt x="5" y="8"/>
                    <a:pt x="5" y="8"/>
                    <a:pt x="5" y="9"/>
                  </a:cubicBezTo>
                  <a:cubicBezTo>
                    <a:pt x="5" y="9"/>
                    <a:pt x="5" y="9"/>
                    <a:pt x="5" y="9"/>
                  </a:cubicBezTo>
                  <a:cubicBezTo>
                    <a:pt x="5" y="9"/>
                    <a:pt x="5" y="10"/>
                    <a:pt x="5" y="10"/>
                  </a:cubicBezTo>
                  <a:cubicBezTo>
                    <a:pt x="5" y="14"/>
                    <a:pt x="5" y="14"/>
                    <a:pt x="5" y="14"/>
                  </a:cubicBezTo>
                  <a:cubicBezTo>
                    <a:pt x="5" y="14"/>
                    <a:pt x="4" y="14"/>
                    <a:pt x="4" y="14"/>
                  </a:cubicBezTo>
                  <a:cubicBezTo>
                    <a:pt x="2" y="15"/>
                    <a:pt x="0" y="17"/>
                    <a:pt x="0" y="19"/>
                  </a:cubicBezTo>
                  <a:cubicBezTo>
                    <a:pt x="0" y="30"/>
                    <a:pt x="0" y="30"/>
                    <a:pt x="0" y="30"/>
                  </a:cubicBezTo>
                  <a:cubicBezTo>
                    <a:pt x="0" y="32"/>
                    <a:pt x="2" y="35"/>
                    <a:pt x="5" y="35"/>
                  </a:cubicBezTo>
                  <a:cubicBezTo>
                    <a:pt x="5" y="35"/>
                    <a:pt x="13" y="60"/>
                    <a:pt x="21" y="60"/>
                  </a:cubicBezTo>
                  <a:cubicBezTo>
                    <a:pt x="46" y="60"/>
                    <a:pt x="46" y="60"/>
                    <a:pt x="46" y="60"/>
                  </a:cubicBezTo>
                  <a:cubicBezTo>
                    <a:pt x="54" y="60"/>
                    <a:pt x="62" y="35"/>
                    <a:pt x="62" y="35"/>
                  </a:cubicBezTo>
                  <a:cubicBezTo>
                    <a:pt x="65" y="35"/>
                    <a:pt x="67" y="32"/>
                    <a:pt x="67" y="30"/>
                  </a:cubicBezTo>
                  <a:cubicBezTo>
                    <a:pt x="67" y="19"/>
                    <a:pt x="67" y="19"/>
                    <a:pt x="67" y="19"/>
                  </a:cubicBezTo>
                  <a:cubicBezTo>
                    <a:pt x="67" y="17"/>
                    <a:pt x="65" y="15"/>
                    <a:pt x="64" y="15"/>
                  </a:cubicBez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4" name="Freeform 657"/>
            <p:cNvSpPr>
              <a:spLocks noEditPoints="1"/>
            </p:cNvSpPr>
            <p:nvPr/>
          </p:nvSpPr>
          <p:spPr bwMode="auto">
            <a:xfrm>
              <a:off x="6099197" y="4022921"/>
              <a:ext cx="170631" cy="55613"/>
            </a:xfrm>
            <a:custGeom>
              <a:avLst/>
              <a:gdLst>
                <a:gd name="T0" fmla="*/ 56 w 57"/>
                <a:gd name="T1" fmla="*/ 2 h 19"/>
                <a:gd name="T2" fmla="*/ 42 w 57"/>
                <a:gd name="T3" fmla="*/ 1 h 19"/>
                <a:gd name="T4" fmla="*/ 28 w 57"/>
                <a:gd name="T5" fmla="*/ 4 h 19"/>
                <a:gd name="T6" fmla="*/ 15 w 57"/>
                <a:gd name="T7" fmla="*/ 1 h 19"/>
                <a:gd name="T8" fmla="*/ 0 w 57"/>
                <a:gd name="T9" fmla="*/ 2 h 19"/>
                <a:gd name="T10" fmla="*/ 0 w 57"/>
                <a:gd name="T11" fmla="*/ 4 h 19"/>
                <a:gd name="T12" fmla="*/ 2 w 57"/>
                <a:gd name="T13" fmla="*/ 6 h 19"/>
                <a:gd name="T14" fmla="*/ 3 w 57"/>
                <a:gd name="T15" fmla="*/ 10 h 19"/>
                <a:gd name="T16" fmla="*/ 17 w 57"/>
                <a:gd name="T17" fmla="*/ 18 h 19"/>
                <a:gd name="T18" fmla="*/ 26 w 57"/>
                <a:gd name="T19" fmla="*/ 8 h 19"/>
                <a:gd name="T20" fmla="*/ 28 w 57"/>
                <a:gd name="T21" fmla="*/ 7 h 19"/>
                <a:gd name="T22" fmla="*/ 30 w 57"/>
                <a:gd name="T23" fmla="*/ 8 h 19"/>
                <a:gd name="T24" fmla="*/ 40 w 57"/>
                <a:gd name="T25" fmla="*/ 18 h 19"/>
                <a:gd name="T26" fmla="*/ 53 w 57"/>
                <a:gd name="T27" fmla="*/ 10 h 19"/>
                <a:gd name="T28" fmla="*/ 55 w 57"/>
                <a:gd name="T29" fmla="*/ 6 h 19"/>
                <a:gd name="T30" fmla="*/ 56 w 57"/>
                <a:gd name="T31" fmla="*/ 4 h 19"/>
                <a:gd name="T32" fmla="*/ 56 w 57"/>
                <a:gd name="T33" fmla="*/ 2 h 19"/>
                <a:gd name="T34" fmla="*/ 21 w 57"/>
                <a:gd name="T35" fmla="*/ 14 h 19"/>
                <a:gd name="T36" fmla="*/ 11 w 57"/>
                <a:gd name="T37" fmla="*/ 16 h 19"/>
                <a:gd name="T38" fmla="*/ 5 w 57"/>
                <a:gd name="T39" fmla="*/ 7 h 19"/>
                <a:gd name="T40" fmla="*/ 15 w 57"/>
                <a:gd name="T41" fmla="*/ 2 h 19"/>
                <a:gd name="T42" fmla="*/ 22 w 57"/>
                <a:gd name="T43" fmla="*/ 4 h 19"/>
                <a:gd name="T44" fmla="*/ 21 w 57"/>
                <a:gd name="T45" fmla="*/ 14 h 19"/>
                <a:gd name="T46" fmla="*/ 45 w 57"/>
                <a:gd name="T47" fmla="*/ 16 h 19"/>
                <a:gd name="T48" fmla="*/ 35 w 57"/>
                <a:gd name="T49" fmla="*/ 14 h 19"/>
                <a:gd name="T50" fmla="*/ 35 w 57"/>
                <a:gd name="T51" fmla="*/ 4 h 19"/>
                <a:gd name="T52" fmla="*/ 42 w 57"/>
                <a:gd name="T53" fmla="*/ 2 h 19"/>
                <a:gd name="T54" fmla="*/ 52 w 57"/>
                <a:gd name="T55" fmla="*/ 7 h 19"/>
                <a:gd name="T56" fmla="*/ 45 w 57"/>
                <a:gd name="T5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9">
                  <a:moveTo>
                    <a:pt x="56" y="2"/>
                  </a:moveTo>
                  <a:cubicBezTo>
                    <a:pt x="56" y="2"/>
                    <a:pt x="48" y="0"/>
                    <a:pt x="42" y="1"/>
                  </a:cubicBezTo>
                  <a:cubicBezTo>
                    <a:pt x="36" y="2"/>
                    <a:pt x="31" y="4"/>
                    <a:pt x="28" y="4"/>
                  </a:cubicBezTo>
                  <a:cubicBezTo>
                    <a:pt x="26" y="4"/>
                    <a:pt x="21" y="2"/>
                    <a:pt x="15" y="1"/>
                  </a:cubicBezTo>
                  <a:cubicBezTo>
                    <a:pt x="8" y="0"/>
                    <a:pt x="0" y="2"/>
                    <a:pt x="0" y="2"/>
                  </a:cubicBezTo>
                  <a:cubicBezTo>
                    <a:pt x="0" y="2"/>
                    <a:pt x="0" y="3"/>
                    <a:pt x="0" y="4"/>
                  </a:cubicBezTo>
                  <a:cubicBezTo>
                    <a:pt x="0" y="5"/>
                    <a:pt x="0" y="5"/>
                    <a:pt x="2" y="6"/>
                  </a:cubicBezTo>
                  <a:cubicBezTo>
                    <a:pt x="3" y="6"/>
                    <a:pt x="3" y="10"/>
                    <a:pt x="3" y="10"/>
                  </a:cubicBezTo>
                  <a:cubicBezTo>
                    <a:pt x="5" y="17"/>
                    <a:pt x="10" y="19"/>
                    <a:pt x="17" y="18"/>
                  </a:cubicBezTo>
                  <a:cubicBezTo>
                    <a:pt x="24" y="17"/>
                    <a:pt x="25" y="9"/>
                    <a:pt x="26" y="8"/>
                  </a:cubicBezTo>
                  <a:cubicBezTo>
                    <a:pt x="27" y="7"/>
                    <a:pt x="28" y="7"/>
                    <a:pt x="28" y="7"/>
                  </a:cubicBezTo>
                  <a:cubicBezTo>
                    <a:pt x="28" y="7"/>
                    <a:pt x="30" y="7"/>
                    <a:pt x="30" y="8"/>
                  </a:cubicBezTo>
                  <a:cubicBezTo>
                    <a:pt x="31" y="9"/>
                    <a:pt x="33" y="17"/>
                    <a:pt x="40" y="18"/>
                  </a:cubicBezTo>
                  <a:cubicBezTo>
                    <a:pt x="47" y="19"/>
                    <a:pt x="52" y="17"/>
                    <a:pt x="53" y="10"/>
                  </a:cubicBezTo>
                  <a:cubicBezTo>
                    <a:pt x="53" y="10"/>
                    <a:pt x="53" y="6"/>
                    <a:pt x="55" y="6"/>
                  </a:cubicBezTo>
                  <a:cubicBezTo>
                    <a:pt x="56" y="5"/>
                    <a:pt x="56" y="5"/>
                    <a:pt x="56" y="4"/>
                  </a:cubicBezTo>
                  <a:cubicBezTo>
                    <a:pt x="56" y="3"/>
                    <a:pt x="57" y="2"/>
                    <a:pt x="56" y="2"/>
                  </a:cubicBezTo>
                  <a:close/>
                  <a:moveTo>
                    <a:pt x="21" y="14"/>
                  </a:moveTo>
                  <a:cubicBezTo>
                    <a:pt x="19" y="16"/>
                    <a:pt x="16" y="17"/>
                    <a:pt x="11" y="16"/>
                  </a:cubicBezTo>
                  <a:cubicBezTo>
                    <a:pt x="6" y="16"/>
                    <a:pt x="5" y="12"/>
                    <a:pt x="5" y="7"/>
                  </a:cubicBezTo>
                  <a:cubicBezTo>
                    <a:pt x="5" y="1"/>
                    <a:pt x="15" y="2"/>
                    <a:pt x="15" y="2"/>
                  </a:cubicBezTo>
                  <a:cubicBezTo>
                    <a:pt x="19" y="3"/>
                    <a:pt x="19" y="3"/>
                    <a:pt x="22" y="4"/>
                  </a:cubicBezTo>
                  <a:cubicBezTo>
                    <a:pt x="25" y="5"/>
                    <a:pt x="23" y="11"/>
                    <a:pt x="21" y="14"/>
                  </a:cubicBezTo>
                  <a:close/>
                  <a:moveTo>
                    <a:pt x="45" y="16"/>
                  </a:moveTo>
                  <a:cubicBezTo>
                    <a:pt x="41" y="17"/>
                    <a:pt x="37" y="16"/>
                    <a:pt x="35" y="14"/>
                  </a:cubicBezTo>
                  <a:cubicBezTo>
                    <a:pt x="33" y="11"/>
                    <a:pt x="31" y="5"/>
                    <a:pt x="35" y="4"/>
                  </a:cubicBezTo>
                  <a:cubicBezTo>
                    <a:pt x="38" y="3"/>
                    <a:pt x="38" y="3"/>
                    <a:pt x="42" y="2"/>
                  </a:cubicBezTo>
                  <a:cubicBezTo>
                    <a:pt x="42" y="2"/>
                    <a:pt x="52" y="1"/>
                    <a:pt x="52" y="7"/>
                  </a:cubicBezTo>
                  <a:cubicBezTo>
                    <a:pt x="52" y="12"/>
                    <a:pt x="50" y="16"/>
                    <a:pt x="45" y="16"/>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5" name="Oval 658"/>
            <p:cNvSpPr>
              <a:spLocks noChangeArrowheads="1"/>
            </p:cNvSpPr>
            <p:nvPr/>
          </p:nvSpPr>
          <p:spPr bwMode="auto">
            <a:xfrm>
              <a:off x="6102988" y="4027976"/>
              <a:ext cx="5056"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6" name="Oval 659"/>
            <p:cNvSpPr>
              <a:spLocks noChangeArrowheads="1"/>
            </p:cNvSpPr>
            <p:nvPr/>
          </p:nvSpPr>
          <p:spPr bwMode="auto">
            <a:xfrm>
              <a:off x="6260980" y="4027976"/>
              <a:ext cx="2528"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7" name="Freeform 682"/>
            <p:cNvSpPr>
              <a:spLocks/>
            </p:cNvSpPr>
            <p:nvPr/>
          </p:nvSpPr>
          <p:spPr bwMode="auto">
            <a:xfrm>
              <a:off x="6478376" y="3797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48" name="Freeform 685"/>
            <p:cNvSpPr>
              <a:spLocks/>
            </p:cNvSpPr>
            <p:nvPr/>
          </p:nvSpPr>
          <p:spPr bwMode="auto">
            <a:xfrm>
              <a:off x="6478376" y="3792885"/>
              <a:ext cx="0" cy="252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grpSp>
      <p:cxnSp>
        <p:nvCxnSpPr>
          <p:cNvPr id="350" name="Straight Connector 349"/>
          <p:cNvCxnSpPr>
            <a:endCxn id="236" idx="3"/>
          </p:cNvCxnSpPr>
          <p:nvPr/>
        </p:nvCxnSpPr>
        <p:spPr>
          <a:xfrm flipH="1">
            <a:off x="6098242" y="5775557"/>
            <a:ext cx="1900141" cy="10697"/>
          </a:xfrm>
          <a:prstGeom prst="line">
            <a:avLst/>
          </a:prstGeom>
          <a:noFill/>
          <a:ln w="38100" cap="flat" cmpd="sng" algn="ctr">
            <a:solidFill>
              <a:srgbClr val="FFC000"/>
            </a:solidFill>
            <a:prstDash val="solid"/>
            <a:miter lim="800000"/>
            <a:headEnd type="triangle" w="med" len="med"/>
            <a:tailEnd type="none" w="med" len="med"/>
          </a:ln>
          <a:effectLst/>
        </p:spPr>
      </p:cxnSp>
      <p:sp>
        <p:nvSpPr>
          <p:cNvPr id="354" name="Internal IP"/>
          <p:cNvSpPr txBox="1"/>
          <p:nvPr/>
        </p:nvSpPr>
        <p:spPr>
          <a:xfrm>
            <a:off x="6350382" y="5594204"/>
            <a:ext cx="1204307" cy="338849"/>
          </a:xfrm>
          <a:prstGeom prst="rect">
            <a:avLst/>
          </a:prstGeom>
          <a:solidFill>
            <a:srgbClr val="FFC000"/>
          </a:solidFill>
        </p:spPr>
        <p:txBody>
          <a:bodyPr wrap="square" rtlCol="0">
            <a:spAutoFit/>
          </a:bodyPr>
          <a:lstStyle/>
          <a:p>
            <a:pPr defTabSz="914049">
              <a:defRPr/>
            </a:pPr>
            <a:r>
              <a:rPr lang="en-US" sz="1568" b="1" kern="0" dirty="0">
                <a:solidFill>
                  <a:sysClr val="windowText" lastClr="000000"/>
                </a:solidFill>
                <a:latin typeface="Calibri" panose="020F0502020204030204"/>
              </a:rPr>
              <a:t>Internal VIP</a:t>
            </a:r>
          </a:p>
        </p:txBody>
      </p:sp>
      <p:grpSp>
        <p:nvGrpSpPr>
          <p:cNvPr id="5" name="Group 4"/>
          <p:cNvGrpSpPr/>
          <p:nvPr/>
        </p:nvGrpSpPr>
        <p:grpSpPr>
          <a:xfrm>
            <a:off x="5088536" y="3918438"/>
            <a:ext cx="1226481" cy="885647"/>
            <a:chOff x="5165105" y="4004114"/>
            <a:chExt cx="1251074" cy="903406"/>
          </a:xfrm>
        </p:grpSpPr>
        <p:sp>
          <p:nvSpPr>
            <p:cNvPr id="4" name="Flowchart: Decision 3"/>
            <p:cNvSpPr/>
            <p:nvPr/>
          </p:nvSpPr>
          <p:spPr bwMode="auto">
            <a:xfrm>
              <a:off x="5165105" y="4004114"/>
              <a:ext cx="1251074" cy="903406"/>
            </a:xfrm>
            <a:prstGeom prst="flowChartDecisio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353" name="TextBox 352"/>
            <p:cNvSpPr txBox="1"/>
            <p:nvPr/>
          </p:nvSpPr>
          <p:spPr>
            <a:xfrm>
              <a:off x="5434233" y="4196005"/>
              <a:ext cx="737288" cy="584775"/>
            </a:xfrm>
            <a:prstGeom prst="rect">
              <a:avLst/>
            </a:prstGeom>
            <a:noFill/>
          </p:spPr>
          <p:txBody>
            <a:bodyPr wrap="square" rtlCol="0">
              <a:spAutoFit/>
            </a:bodyPr>
            <a:lstStyle/>
            <a:p>
              <a:pPr algn="ctr" defTabSz="914049">
                <a:defRPr/>
              </a:pPr>
              <a:r>
                <a:rPr lang="en-US" sz="1568" b="1" kern="0" dirty="0">
                  <a:solidFill>
                    <a:sysClr val="windowText" lastClr="000000"/>
                  </a:solidFill>
                  <a:latin typeface="Calibri" panose="020F0502020204030204"/>
                </a:rPr>
                <a:t>Public </a:t>
              </a:r>
            </a:p>
            <a:p>
              <a:pPr algn="ctr" defTabSz="914049">
                <a:defRPr/>
              </a:pPr>
              <a:r>
                <a:rPr lang="en-US" sz="1568" b="1" kern="0" dirty="0">
                  <a:solidFill>
                    <a:sysClr val="windowText" lastClr="000000"/>
                  </a:solidFill>
                  <a:latin typeface="Calibri" panose="020F0502020204030204"/>
                </a:rPr>
                <a:t>IP</a:t>
              </a:r>
            </a:p>
          </p:txBody>
        </p:sp>
      </p:grpSp>
      <p:grpSp>
        <p:nvGrpSpPr>
          <p:cNvPr id="355" name="Group 354"/>
          <p:cNvGrpSpPr/>
          <p:nvPr/>
        </p:nvGrpSpPr>
        <p:grpSpPr>
          <a:xfrm>
            <a:off x="5081436" y="3915714"/>
            <a:ext cx="1226481" cy="1081153"/>
            <a:chOff x="5165105" y="4004114"/>
            <a:chExt cx="1251074" cy="1102832"/>
          </a:xfrm>
        </p:grpSpPr>
        <p:sp>
          <p:nvSpPr>
            <p:cNvPr id="356" name="Flowchart: Decision 355"/>
            <p:cNvSpPr/>
            <p:nvPr/>
          </p:nvSpPr>
          <p:spPr bwMode="auto">
            <a:xfrm>
              <a:off x="5165105" y="4004114"/>
              <a:ext cx="1251074" cy="903406"/>
            </a:xfrm>
            <a:prstGeom prst="flowChartDecision">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357" name="TextBox 356"/>
            <p:cNvSpPr txBox="1"/>
            <p:nvPr/>
          </p:nvSpPr>
          <p:spPr>
            <a:xfrm>
              <a:off x="5358063" y="4181584"/>
              <a:ext cx="936371" cy="925362"/>
            </a:xfrm>
            <a:prstGeom prst="rect">
              <a:avLst/>
            </a:prstGeom>
            <a:noFill/>
          </p:spPr>
          <p:txBody>
            <a:bodyPr wrap="square" rtlCol="0">
              <a:spAutoFit/>
            </a:bodyPr>
            <a:lstStyle/>
            <a:p>
              <a:pPr algn="ctr" defTabSz="914049">
                <a:defRPr/>
              </a:pPr>
              <a:r>
                <a:rPr lang="en-US" sz="1765" b="1" kern="0" dirty="0">
                  <a:solidFill>
                    <a:sysClr val="windowText" lastClr="000000"/>
                  </a:solidFill>
                  <a:latin typeface="Calibri" panose="020F0502020204030204"/>
                </a:rPr>
                <a:t>Internal</a:t>
              </a:r>
            </a:p>
            <a:p>
              <a:pPr algn="ctr" defTabSz="914049">
                <a:defRPr/>
              </a:pPr>
              <a:r>
                <a:rPr lang="en-US" sz="1765" b="1" kern="0" dirty="0">
                  <a:solidFill>
                    <a:sysClr val="windowText" lastClr="000000"/>
                  </a:solidFill>
                  <a:latin typeface="Calibri" panose="020F0502020204030204"/>
                </a:rPr>
                <a:t>IP</a:t>
              </a:r>
            </a:p>
          </p:txBody>
        </p:sp>
      </p:grpSp>
      <p:grpSp>
        <p:nvGrpSpPr>
          <p:cNvPr id="359" name="Group 358"/>
          <p:cNvGrpSpPr/>
          <p:nvPr/>
        </p:nvGrpSpPr>
        <p:grpSpPr>
          <a:xfrm>
            <a:off x="6243180" y="5345804"/>
            <a:ext cx="1226481" cy="1081823"/>
            <a:chOff x="5165105" y="4004114"/>
            <a:chExt cx="1251074" cy="1103516"/>
          </a:xfrm>
        </p:grpSpPr>
        <p:sp>
          <p:nvSpPr>
            <p:cNvPr id="360" name="Flowchart: Decision 359"/>
            <p:cNvSpPr/>
            <p:nvPr/>
          </p:nvSpPr>
          <p:spPr bwMode="auto">
            <a:xfrm>
              <a:off x="5165105" y="4004114"/>
              <a:ext cx="1251074" cy="903406"/>
            </a:xfrm>
            <a:prstGeom prst="flowChartDecision">
              <a:avLst/>
            </a:prstGeom>
            <a:solidFill>
              <a:srgbClr val="FFFF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a:gradFill>
                  <a:gsLst>
                    <a:gs pos="0">
                      <a:srgbClr val="FFFFFF"/>
                    </a:gs>
                    <a:gs pos="100000">
                      <a:srgbClr val="FFFFFF"/>
                    </a:gs>
                  </a:gsLst>
                  <a:lin ang="5400000" scaled="0"/>
                </a:gradFill>
                <a:ea typeface="Segoe UI" pitchFamily="34" charset="0"/>
                <a:cs typeface="Segoe UI" pitchFamily="34" charset="0"/>
              </a:endParaRPr>
            </a:p>
          </p:txBody>
        </p:sp>
        <p:sp>
          <p:nvSpPr>
            <p:cNvPr id="361" name="TextBox 360"/>
            <p:cNvSpPr txBox="1"/>
            <p:nvPr/>
          </p:nvSpPr>
          <p:spPr>
            <a:xfrm>
              <a:off x="5346368" y="4182268"/>
              <a:ext cx="936371" cy="925362"/>
            </a:xfrm>
            <a:prstGeom prst="rect">
              <a:avLst/>
            </a:prstGeom>
            <a:noFill/>
          </p:spPr>
          <p:txBody>
            <a:bodyPr wrap="square" rtlCol="0">
              <a:spAutoFit/>
            </a:bodyPr>
            <a:lstStyle/>
            <a:p>
              <a:pPr algn="ctr" defTabSz="914049">
                <a:defRPr/>
              </a:pPr>
              <a:r>
                <a:rPr lang="en-US" sz="1765" b="1" kern="0" dirty="0">
                  <a:solidFill>
                    <a:sysClr val="windowText" lastClr="000000"/>
                  </a:solidFill>
                  <a:latin typeface="Calibri" panose="020F0502020204030204"/>
                </a:rPr>
                <a:t>Internal</a:t>
              </a:r>
            </a:p>
            <a:p>
              <a:pPr algn="ctr" defTabSz="914049">
                <a:defRPr/>
              </a:pPr>
              <a:r>
                <a:rPr lang="en-US" sz="1765" b="1" kern="0" dirty="0">
                  <a:solidFill>
                    <a:sysClr val="windowText" lastClr="000000"/>
                  </a:solidFill>
                  <a:latin typeface="Calibri" panose="020F0502020204030204"/>
                </a:rPr>
                <a:t>IP</a:t>
              </a:r>
            </a:p>
          </p:txBody>
        </p:sp>
      </p:grpSp>
      <p:grpSp>
        <p:nvGrpSpPr>
          <p:cNvPr id="363" name="Group 37"/>
          <p:cNvGrpSpPr/>
          <p:nvPr/>
        </p:nvGrpSpPr>
        <p:grpSpPr>
          <a:xfrm>
            <a:off x="10677327" y="520945"/>
            <a:ext cx="551702" cy="1578844"/>
            <a:chOff x="5893176" y="3792885"/>
            <a:chExt cx="585200" cy="1674708"/>
          </a:xfrm>
        </p:grpSpPr>
        <p:sp>
          <p:nvSpPr>
            <p:cNvPr id="364" name="Rectangle 630"/>
            <p:cNvSpPr>
              <a:spLocks noChangeArrowheads="1"/>
            </p:cNvSpPr>
            <p:nvPr/>
          </p:nvSpPr>
          <p:spPr bwMode="auto">
            <a:xfrm>
              <a:off x="6132059" y="4189759"/>
              <a:ext cx="101114" cy="298288"/>
            </a:xfrm>
            <a:prstGeom prst="rect">
              <a:avLst/>
            </a:prstGeom>
            <a:solidFill>
              <a:srgbClr val="FFFFFF"/>
            </a:solidFill>
            <a:ln w="9525">
              <a:solidFill>
                <a:srgbClr val="000000"/>
              </a:solidFill>
              <a:miter lim="800000"/>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65" name="Freeform 631"/>
            <p:cNvSpPr>
              <a:spLocks/>
            </p:cNvSpPr>
            <p:nvPr/>
          </p:nvSpPr>
          <p:spPr bwMode="auto">
            <a:xfrm>
              <a:off x="6048639"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66" name="Freeform 632"/>
            <p:cNvSpPr>
              <a:spLocks/>
            </p:cNvSpPr>
            <p:nvPr/>
          </p:nvSpPr>
          <p:spPr bwMode="auto">
            <a:xfrm>
              <a:off x="6188936" y="5401869"/>
              <a:ext cx="125129" cy="65724"/>
            </a:xfrm>
            <a:custGeom>
              <a:avLst/>
              <a:gdLst>
                <a:gd name="T0" fmla="*/ 21 w 42"/>
                <a:gd name="T1" fmla="*/ 0 h 22"/>
                <a:gd name="T2" fmla="*/ 0 w 42"/>
                <a:gd name="T3" fmla="*/ 22 h 22"/>
                <a:gd name="T4" fmla="*/ 42 w 42"/>
                <a:gd name="T5" fmla="*/ 22 h 22"/>
                <a:gd name="T6" fmla="*/ 21 w 42"/>
                <a:gd name="T7" fmla="*/ 0 h 22"/>
              </a:gdLst>
              <a:ahLst/>
              <a:cxnLst>
                <a:cxn ang="0">
                  <a:pos x="T0" y="T1"/>
                </a:cxn>
                <a:cxn ang="0">
                  <a:pos x="T2" y="T3"/>
                </a:cxn>
                <a:cxn ang="0">
                  <a:pos x="T4" y="T5"/>
                </a:cxn>
                <a:cxn ang="0">
                  <a:pos x="T6" y="T7"/>
                </a:cxn>
              </a:cxnLst>
              <a:rect l="0" t="0" r="r" b="b"/>
              <a:pathLst>
                <a:path w="42" h="22">
                  <a:moveTo>
                    <a:pt x="21" y="0"/>
                  </a:moveTo>
                  <a:cubicBezTo>
                    <a:pt x="9" y="0"/>
                    <a:pt x="0" y="10"/>
                    <a:pt x="0" y="22"/>
                  </a:cubicBezTo>
                  <a:cubicBezTo>
                    <a:pt x="42" y="22"/>
                    <a:pt x="42" y="22"/>
                    <a:pt x="42" y="22"/>
                  </a:cubicBezTo>
                  <a:cubicBezTo>
                    <a:pt x="42" y="10"/>
                    <a:pt x="33" y="0"/>
                    <a:pt x="21" y="0"/>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67" name="Freeform 633"/>
            <p:cNvSpPr>
              <a:spLocks/>
            </p:cNvSpPr>
            <p:nvPr/>
          </p:nvSpPr>
          <p:spPr bwMode="auto">
            <a:xfrm>
              <a:off x="6092877" y="3929390"/>
              <a:ext cx="197173" cy="236355"/>
            </a:xfrm>
            <a:custGeom>
              <a:avLst/>
              <a:gdLst>
                <a:gd name="T0" fmla="*/ 59 w 66"/>
                <a:gd name="T1" fmla="*/ 45 h 79"/>
                <a:gd name="T2" fmla="*/ 23 w 66"/>
                <a:gd name="T3" fmla="*/ 74 h 79"/>
                <a:gd name="T4" fmla="*/ 6 w 66"/>
                <a:gd name="T5" fmla="*/ 30 h 79"/>
                <a:gd name="T6" fmla="*/ 46 w 66"/>
                <a:gd name="T7" fmla="*/ 5 h 79"/>
                <a:gd name="T8" fmla="*/ 59 w 66"/>
                <a:gd name="T9" fmla="*/ 45 h 79"/>
              </a:gdLst>
              <a:ahLst/>
              <a:cxnLst>
                <a:cxn ang="0">
                  <a:pos x="T0" y="T1"/>
                </a:cxn>
                <a:cxn ang="0">
                  <a:pos x="T2" y="T3"/>
                </a:cxn>
                <a:cxn ang="0">
                  <a:pos x="T4" y="T5"/>
                </a:cxn>
                <a:cxn ang="0">
                  <a:pos x="T6" y="T7"/>
                </a:cxn>
                <a:cxn ang="0">
                  <a:pos x="T8" y="T9"/>
                </a:cxn>
              </a:cxnLst>
              <a:rect l="0" t="0" r="r" b="b"/>
              <a:pathLst>
                <a:path w="66" h="79">
                  <a:moveTo>
                    <a:pt x="59" y="45"/>
                  </a:moveTo>
                  <a:cubicBezTo>
                    <a:pt x="53" y="64"/>
                    <a:pt x="39" y="79"/>
                    <a:pt x="23" y="74"/>
                  </a:cubicBezTo>
                  <a:cubicBezTo>
                    <a:pt x="8" y="69"/>
                    <a:pt x="0" y="49"/>
                    <a:pt x="6" y="30"/>
                  </a:cubicBezTo>
                  <a:cubicBezTo>
                    <a:pt x="13" y="11"/>
                    <a:pt x="30" y="0"/>
                    <a:pt x="46" y="5"/>
                  </a:cubicBezTo>
                  <a:cubicBezTo>
                    <a:pt x="62" y="10"/>
                    <a:pt x="66" y="26"/>
                    <a:pt x="59" y="45"/>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68" name="Freeform 634"/>
            <p:cNvSpPr>
              <a:spLocks/>
            </p:cNvSpPr>
            <p:nvPr/>
          </p:nvSpPr>
          <p:spPr bwMode="auto">
            <a:xfrm>
              <a:off x="6066334" y="3902847"/>
              <a:ext cx="194645" cy="221188"/>
            </a:xfrm>
            <a:custGeom>
              <a:avLst/>
              <a:gdLst>
                <a:gd name="T0" fmla="*/ 56 w 65"/>
                <a:gd name="T1" fmla="*/ 24 h 74"/>
                <a:gd name="T2" fmla="*/ 50 w 65"/>
                <a:gd name="T3" fmla="*/ 67 h 74"/>
                <a:gd name="T4" fmla="*/ 10 w 65"/>
                <a:gd name="T5" fmla="*/ 51 h 74"/>
                <a:gd name="T6" fmla="*/ 15 w 65"/>
                <a:gd name="T7" fmla="*/ 8 h 74"/>
                <a:gd name="T8" fmla="*/ 56 w 65"/>
                <a:gd name="T9" fmla="*/ 24 h 74"/>
              </a:gdLst>
              <a:ahLst/>
              <a:cxnLst>
                <a:cxn ang="0">
                  <a:pos x="T0" y="T1"/>
                </a:cxn>
                <a:cxn ang="0">
                  <a:pos x="T2" y="T3"/>
                </a:cxn>
                <a:cxn ang="0">
                  <a:pos x="T4" y="T5"/>
                </a:cxn>
                <a:cxn ang="0">
                  <a:pos x="T6" y="T7"/>
                </a:cxn>
                <a:cxn ang="0">
                  <a:pos x="T8" y="T9"/>
                </a:cxn>
              </a:cxnLst>
              <a:rect l="0" t="0" r="r" b="b"/>
              <a:pathLst>
                <a:path w="65" h="74">
                  <a:moveTo>
                    <a:pt x="56" y="24"/>
                  </a:moveTo>
                  <a:cubicBezTo>
                    <a:pt x="65" y="40"/>
                    <a:pt x="63" y="59"/>
                    <a:pt x="50" y="67"/>
                  </a:cubicBezTo>
                  <a:cubicBezTo>
                    <a:pt x="37" y="74"/>
                    <a:pt x="19" y="67"/>
                    <a:pt x="10" y="51"/>
                  </a:cubicBezTo>
                  <a:cubicBezTo>
                    <a:pt x="0" y="34"/>
                    <a:pt x="3" y="15"/>
                    <a:pt x="15" y="8"/>
                  </a:cubicBezTo>
                  <a:cubicBezTo>
                    <a:pt x="28" y="0"/>
                    <a:pt x="46" y="7"/>
                    <a:pt x="56" y="24"/>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69" name="Freeform 635"/>
            <p:cNvSpPr>
              <a:spLocks/>
            </p:cNvSpPr>
            <p:nvPr/>
          </p:nvSpPr>
          <p:spPr bwMode="auto">
            <a:xfrm>
              <a:off x="6132059" y="4108868"/>
              <a:ext cx="101114" cy="104906"/>
            </a:xfrm>
            <a:custGeom>
              <a:avLst/>
              <a:gdLst>
                <a:gd name="T0" fmla="*/ 80 w 80"/>
                <a:gd name="T1" fmla="*/ 64 h 83"/>
                <a:gd name="T2" fmla="*/ 40 w 80"/>
                <a:gd name="T3" fmla="*/ 83 h 83"/>
                <a:gd name="T4" fmla="*/ 0 w 80"/>
                <a:gd name="T5" fmla="*/ 64 h 83"/>
                <a:gd name="T6" fmla="*/ 0 w 80"/>
                <a:gd name="T7" fmla="*/ 0 h 83"/>
                <a:gd name="T8" fmla="*/ 80 w 80"/>
                <a:gd name="T9" fmla="*/ 0 h 83"/>
                <a:gd name="T10" fmla="*/ 80 w 80"/>
                <a:gd name="T11" fmla="*/ 64 h 83"/>
              </a:gdLst>
              <a:ahLst/>
              <a:cxnLst>
                <a:cxn ang="0">
                  <a:pos x="T0" y="T1"/>
                </a:cxn>
                <a:cxn ang="0">
                  <a:pos x="T2" y="T3"/>
                </a:cxn>
                <a:cxn ang="0">
                  <a:pos x="T4" y="T5"/>
                </a:cxn>
                <a:cxn ang="0">
                  <a:pos x="T6" y="T7"/>
                </a:cxn>
                <a:cxn ang="0">
                  <a:pos x="T8" y="T9"/>
                </a:cxn>
                <a:cxn ang="0">
                  <a:pos x="T10" y="T11"/>
                </a:cxn>
              </a:cxnLst>
              <a:rect l="0" t="0" r="r" b="b"/>
              <a:pathLst>
                <a:path w="80" h="83">
                  <a:moveTo>
                    <a:pt x="80" y="64"/>
                  </a:moveTo>
                  <a:lnTo>
                    <a:pt x="40" y="83"/>
                  </a:lnTo>
                  <a:lnTo>
                    <a:pt x="0" y="64"/>
                  </a:lnTo>
                  <a:lnTo>
                    <a:pt x="0" y="0"/>
                  </a:lnTo>
                  <a:lnTo>
                    <a:pt x="80" y="0"/>
                  </a:lnTo>
                  <a:lnTo>
                    <a:pt x="80" y="64"/>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0" name="Freeform 636"/>
            <p:cNvSpPr>
              <a:spLocks/>
            </p:cNvSpPr>
            <p:nvPr/>
          </p:nvSpPr>
          <p:spPr bwMode="auto">
            <a:xfrm>
              <a:off x="6153546" y="4213774"/>
              <a:ext cx="56877" cy="399402"/>
            </a:xfrm>
            <a:custGeom>
              <a:avLst/>
              <a:gdLst>
                <a:gd name="T0" fmla="*/ 35 w 45"/>
                <a:gd name="T1" fmla="*/ 23 h 316"/>
                <a:gd name="T2" fmla="*/ 45 w 45"/>
                <a:gd name="T3" fmla="*/ 19 h 316"/>
                <a:gd name="T4" fmla="*/ 23 w 45"/>
                <a:gd name="T5" fmla="*/ 0 h 316"/>
                <a:gd name="T6" fmla="*/ 0 w 45"/>
                <a:gd name="T7" fmla="*/ 19 h 316"/>
                <a:gd name="T8" fmla="*/ 11 w 45"/>
                <a:gd name="T9" fmla="*/ 23 h 316"/>
                <a:gd name="T10" fmla="*/ 9 w 45"/>
                <a:gd name="T11" fmla="*/ 290 h 316"/>
                <a:gd name="T12" fmla="*/ 23 w 45"/>
                <a:gd name="T13" fmla="*/ 316 h 316"/>
                <a:gd name="T14" fmla="*/ 35 w 45"/>
                <a:gd name="T15" fmla="*/ 290 h 316"/>
                <a:gd name="T16" fmla="*/ 35 w 45"/>
                <a:gd name="T17" fmla="*/ 23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316">
                  <a:moveTo>
                    <a:pt x="35" y="23"/>
                  </a:moveTo>
                  <a:lnTo>
                    <a:pt x="45" y="19"/>
                  </a:lnTo>
                  <a:lnTo>
                    <a:pt x="23" y="0"/>
                  </a:lnTo>
                  <a:lnTo>
                    <a:pt x="0" y="19"/>
                  </a:lnTo>
                  <a:lnTo>
                    <a:pt x="11" y="23"/>
                  </a:lnTo>
                  <a:lnTo>
                    <a:pt x="9" y="290"/>
                  </a:lnTo>
                  <a:lnTo>
                    <a:pt x="23" y="316"/>
                  </a:lnTo>
                  <a:lnTo>
                    <a:pt x="35" y="290"/>
                  </a:lnTo>
                  <a:lnTo>
                    <a:pt x="35" y="23"/>
                  </a:lnTo>
                  <a:close/>
                </a:path>
              </a:pathLst>
            </a:custGeom>
            <a:solidFill>
              <a:srgbClr val="68217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1" name="Freeform 637"/>
            <p:cNvSpPr>
              <a:spLocks/>
            </p:cNvSpPr>
            <p:nvPr/>
          </p:nvSpPr>
          <p:spPr bwMode="auto">
            <a:xfrm>
              <a:off x="5893176" y="4218830"/>
              <a:ext cx="214868" cy="558658"/>
            </a:xfrm>
            <a:custGeom>
              <a:avLst/>
              <a:gdLst>
                <a:gd name="T0" fmla="*/ 72 w 72"/>
                <a:gd name="T1" fmla="*/ 8 h 187"/>
                <a:gd name="T2" fmla="*/ 43 w 72"/>
                <a:gd name="T3" fmla="*/ 0 h 187"/>
                <a:gd name="T4" fmla="*/ 0 w 72"/>
                <a:gd name="T5" fmla="*/ 187 h 187"/>
                <a:gd name="T6" fmla="*/ 29 w 72"/>
                <a:gd name="T7" fmla="*/ 187 h 187"/>
                <a:gd name="T8" fmla="*/ 72 w 72"/>
                <a:gd name="T9" fmla="*/ 8 h 187"/>
              </a:gdLst>
              <a:ahLst/>
              <a:cxnLst>
                <a:cxn ang="0">
                  <a:pos x="T0" y="T1"/>
                </a:cxn>
                <a:cxn ang="0">
                  <a:pos x="T2" y="T3"/>
                </a:cxn>
                <a:cxn ang="0">
                  <a:pos x="T4" y="T5"/>
                </a:cxn>
                <a:cxn ang="0">
                  <a:pos x="T6" y="T7"/>
                </a:cxn>
                <a:cxn ang="0">
                  <a:pos x="T8" y="T9"/>
                </a:cxn>
              </a:cxnLst>
              <a:rect l="0" t="0" r="r" b="b"/>
              <a:pathLst>
                <a:path w="72" h="187">
                  <a:moveTo>
                    <a:pt x="72" y="8"/>
                  </a:moveTo>
                  <a:cubicBezTo>
                    <a:pt x="62" y="5"/>
                    <a:pt x="53" y="3"/>
                    <a:pt x="43" y="0"/>
                  </a:cubicBezTo>
                  <a:cubicBezTo>
                    <a:pt x="15" y="60"/>
                    <a:pt x="6" y="121"/>
                    <a:pt x="0" y="187"/>
                  </a:cubicBezTo>
                  <a:cubicBezTo>
                    <a:pt x="29" y="187"/>
                    <a:pt x="29" y="187"/>
                    <a:pt x="29" y="187"/>
                  </a:cubicBezTo>
                  <a:cubicBezTo>
                    <a:pt x="36" y="123"/>
                    <a:pt x="45" y="66"/>
                    <a:pt x="72"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2" name="Freeform 638"/>
            <p:cNvSpPr>
              <a:spLocks/>
            </p:cNvSpPr>
            <p:nvPr/>
          </p:nvSpPr>
          <p:spPr bwMode="auto">
            <a:xfrm>
              <a:off x="6260980" y="4218830"/>
              <a:ext cx="214868" cy="558658"/>
            </a:xfrm>
            <a:custGeom>
              <a:avLst/>
              <a:gdLst>
                <a:gd name="T0" fmla="*/ 0 w 72"/>
                <a:gd name="T1" fmla="*/ 8 h 187"/>
                <a:gd name="T2" fmla="*/ 28 w 72"/>
                <a:gd name="T3" fmla="*/ 0 h 187"/>
                <a:gd name="T4" fmla="*/ 72 w 72"/>
                <a:gd name="T5" fmla="*/ 187 h 187"/>
                <a:gd name="T6" fmla="*/ 43 w 72"/>
                <a:gd name="T7" fmla="*/ 187 h 187"/>
                <a:gd name="T8" fmla="*/ 0 w 72"/>
                <a:gd name="T9" fmla="*/ 8 h 187"/>
              </a:gdLst>
              <a:ahLst/>
              <a:cxnLst>
                <a:cxn ang="0">
                  <a:pos x="T0" y="T1"/>
                </a:cxn>
                <a:cxn ang="0">
                  <a:pos x="T2" y="T3"/>
                </a:cxn>
                <a:cxn ang="0">
                  <a:pos x="T4" y="T5"/>
                </a:cxn>
                <a:cxn ang="0">
                  <a:pos x="T6" y="T7"/>
                </a:cxn>
                <a:cxn ang="0">
                  <a:pos x="T8" y="T9"/>
                </a:cxn>
              </a:cxnLst>
              <a:rect l="0" t="0" r="r" b="b"/>
              <a:pathLst>
                <a:path w="72" h="187">
                  <a:moveTo>
                    <a:pt x="0" y="8"/>
                  </a:moveTo>
                  <a:cubicBezTo>
                    <a:pt x="9" y="5"/>
                    <a:pt x="19" y="3"/>
                    <a:pt x="28" y="0"/>
                  </a:cubicBezTo>
                  <a:cubicBezTo>
                    <a:pt x="56" y="60"/>
                    <a:pt x="66" y="121"/>
                    <a:pt x="72" y="187"/>
                  </a:cubicBezTo>
                  <a:cubicBezTo>
                    <a:pt x="43" y="187"/>
                    <a:pt x="43" y="187"/>
                    <a:pt x="43" y="187"/>
                  </a:cubicBezTo>
                  <a:cubicBezTo>
                    <a:pt x="36" y="123"/>
                    <a:pt x="27" y="66"/>
                    <a:pt x="0" y="8"/>
                  </a:cubicBez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3" name="Freeform 639"/>
            <p:cNvSpPr>
              <a:spLocks/>
            </p:cNvSpPr>
            <p:nvPr/>
          </p:nvSpPr>
          <p:spPr bwMode="auto">
            <a:xfrm>
              <a:off x="6048639" y="4828045"/>
              <a:ext cx="131449" cy="585200"/>
            </a:xfrm>
            <a:custGeom>
              <a:avLst/>
              <a:gdLst>
                <a:gd name="T0" fmla="*/ 85 w 104"/>
                <a:gd name="T1" fmla="*/ 463 h 463"/>
                <a:gd name="T2" fmla="*/ 14 w 104"/>
                <a:gd name="T3" fmla="*/ 463 h 463"/>
                <a:gd name="T4" fmla="*/ 0 w 104"/>
                <a:gd name="T5" fmla="*/ 0 h 463"/>
                <a:gd name="T6" fmla="*/ 104 w 104"/>
                <a:gd name="T7" fmla="*/ 0 h 463"/>
                <a:gd name="T8" fmla="*/ 85 w 104"/>
                <a:gd name="T9" fmla="*/ 463 h 463"/>
              </a:gdLst>
              <a:ahLst/>
              <a:cxnLst>
                <a:cxn ang="0">
                  <a:pos x="T0" y="T1"/>
                </a:cxn>
                <a:cxn ang="0">
                  <a:pos x="T2" y="T3"/>
                </a:cxn>
                <a:cxn ang="0">
                  <a:pos x="T4" y="T5"/>
                </a:cxn>
                <a:cxn ang="0">
                  <a:pos x="T6" y="T7"/>
                </a:cxn>
                <a:cxn ang="0">
                  <a:pos x="T8" y="T9"/>
                </a:cxn>
              </a:cxnLst>
              <a:rect l="0" t="0" r="r" b="b"/>
              <a:pathLst>
                <a:path w="104" h="463">
                  <a:moveTo>
                    <a:pt x="85" y="463"/>
                  </a:moveTo>
                  <a:lnTo>
                    <a:pt x="14" y="463"/>
                  </a:lnTo>
                  <a:lnTo>
                    <a:pt x="0" y="0"/>
                  </a:lnTo>
                  <a:lnTo>
                    <a:pt x="104" y="0"/>
                  </a:lnTo>
                  <a:lnTo>
                    <a:pt x="85"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4" name="Freeform 640"/>
            <p:cNvSpPr>
              <a:spLocks/>
            </p:cNvSpPr>
            <p:nvPr/>
          </p:nvSpPr>
          <p:spPr bwMode="auto">
            <a:xfrm>
              <a:off x="6182616" y="4828045"/>
              <a:ext cx="131449" cy="585200"/>
            </a:xfrm>
            <a:custGeom>
              <a:avLst/>
              <a:gdLst>
                <a:gd name="T0" fmla="*/ 90 w 104"/>
                <a:gd name="T1" fmla="*/ 463 h 463"/>
                <a:gd name="T2" fmla="*/ 19 w 104"/>
                <a:gd name="T3" fmla="*/ 463 h 463"/>
                <a:gd name="T4" fmla="*/ 0 w 104"/>
                <a:gd name="T5" fmla="*/ 0 h 463"/>
                <a:gd name="T6" fmla="*/ 104 w 104"/>
                <a:gd name="T7" fmla="*/ 0 h 463"/>
                <a:gd name="T8" fmla="*/ 90 w 104"/>
                <a:gd name="T9" fmla="*/ 463 h 463"/>
              </a:gdLst>
              <a:ahLst/>
              <a:cxnLst>
                <a:cxn ang="0">
                  <a:pos x="T0" y="T1"/>
                </a:cxn>
                <a:cxn ang="0">
                  <a:pos x="T2" y="T3"/>
                </a:cxn>
                <a:cxn ang="0">
                  <a:pos x="T4" y="T5"/>
                </a:cxn>
                <a:cxn ang="0">
                  <a:pos x="T6" y="T7"/>
                </a:cxn>
                <a:cxn ang="0">
                  <a:pos x="T8" y="T9"/>
                </a:cxn>
              </a:cxnLst>
              <a:rect l="0" t="0" r="r" b="b"/>
              <a:pathLst>
                <a:path w="104" h="463">
                  <a:moveTo>
                    <a:pt x="90" y="463"/>
                  </a:moveTo>
                  <a:lnTo>
                    <a:pt x="19" y="463"/>
                  </a:lnTo>
                  <a:lnTo>
                    <a:pt x="0" y="0"/>
                  </a:lnTo>
                  <a:lnTo>
                    <a:pt x="104" y="0"/>
                  </a:lnTo>
                  <a:lnTo>
                    <a:pt x="90" y="463"/>
                  </a:lnTo>
                  <a:close/>
                </a:path>
              </a:pathLst>
            </a:custGeom>
            <a:solidFill>
              <a:srgbClr val="0072C6"/>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5" name="Freeform 641"/>
            <p:cNvSpPr>
              <a:spLocks/>
            </p:cNvSpPr>
            <p:nvPr/>
          </p:nvSpPr>
          <p:spPr bwMode="auto">
            <a:xfrm>
              <a:off x="5905815" y="4777487"/>
              <a:ext cx="61933" cy="72044"/>
            </a:xfrm>
            <a:custGeom>
              <a:avLst/>
              <a:gdLst>
                <a:gd name="T0" fmla="*/ 0 w 21"/>
                <a:gd name="T1" fmla="*/ 0 h 24"/>
                <a:gd name="T2" fmla="*/ 0 w 21"/>
                <a:gd name="T3" fmla="*/ 13 h 24"/>
                <a:gd name="T4" fmla="*/ 10 w 21"/>
                <a:gd name="T5" fmla="*/ 24 h 24"/>
                <a:gd name="T6" fmla="*/ 21 w 21"/>
                <a:gd name="T7" fmla="*/ 13 h 24"/>
                <a:gd name="T8" fmla="*/ 21 w 21"/>
                <a:gd name="T9" fmla="*/ 0 h 24"/>
                <a:gd name="T10" fmla="*/ 0 w 21"/>
                <a:gd name="T11" fmla="*/ 0 h 24"/>
              </a:gdLst>
              <a:ahLst/>
              <a:cxnLst>
                <a:cxn ang="0">
                  <a:pos x="T0" y="T1"/>
                </a:cxn>
                <a:cxn ang="0">
                  <a:pos x="T2" y="T3"/>
                </a:cxn>
                <a:cxn ang="0">
                  <a:pos x="T4" y="T5"/>
                </a:cxn>
                <a:cxn ang="0">
                  <a:pos x="T6" y="T7"/>
                </a:cxn>
                <a:cxn ang="0">
                  <a:pos x="T8" y="T9"/>
                </a:cxn>
                <a:cxn ang="0">
                  <a:pos x="T10" y="T11"/>
                </a:cxn>
              </a:cxnLst>
              <a:rect l="0" t="0" r="r" b="b"/>
              <a:pathLst>
                <a:path w="21" h="24">
                  <a:moveTo>
                    <a:pt x="0" y="0"/>
                  </a:moveTo>
                  <a:cubicBezTo>
                    <a:pt x="0" y="13"/>
                    <a:pt x="0" y="13"/>
                    <a:pt x="0" y="13"/>
                  </a:cubicBezTo>
                  <a:cubicBezTo>
                    <a:pt x="0" y="19"/>
                    <a:pt x="4" y="24"/>
                    <a:pt x="10" y="24"/>
                  </a:cubicBezTo>
                  <a:cubicBezTo>
                    <a:pt x="16" y="24"/>
                    <a:pt x="21" y="19"/>
                    <a:pt x="21" y="13"/>
                  </a:cubicBezTo>
                  <a:cubicBezTo>
                    <a:pt x="21" y="0"/>
                    <a:pt x="21" y="0"/>
                    <a:pt x="21"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6" name="Freeform 642"/>
            <p:cNvSpPr>
              <a:spLocks/>
            </p:cNvSpPr>
            <p:nvPr/>
          </p:nvSpPr>
          <p:spPr bwMode="auto">
            <a:xfrm>
              <a:off x="6397484" y="4777487"/>
              <a:ext cx="65724" cy="72044"/>
            </a:xfrm>
            <a:custGeom>
              <a:avLst/>
              <a:gdLst>
                <a:gd name="T0" fmla="*/ 0 w 22"/>
                <a:gd name="T1" fmla="*/ 0 h 24"/>
                <a:gd name="T2" fmla="*/ 0 w 22"/>
                <a:gd name="T3" fmla="*/ 13 h 24"/>
                <a:gd name="T4" fmla="*/ 11 w 22"/>
                <a:gd name="T5" fmla="*/ 24 h 24"/>
                <a:gd name="T6" fmla="*/ 22 w 22"/>
                <a:gd name="T7" fmla="*/ 13 h 24"/>
                <a:gd name="T8" fmla="*/ 22 w 22"/>
                <a:gd name="T9" fmla="*/ 0 h 24"/>
                <a:gd name="T10" fmla="*/ 0 w 22"/>
                <a:gd name="T11" fmla="*/ 0 h 24"/>
              </a:gdLst>
              <a:ahLst/>
              <a:cxnLst>
                <a:cxn ang="0">
                  <a:pos x="T0" y="T1"/>
                </a:cxn>
                <a:cxn ang="0">
                  <a:pos x="T2" y="T3"/>
                </a:cxn>
                <a:cxn ang="0">
                  <a:pos x="T4" y="T5"/>
                </a:cxn>
                <a:cxn ang="0">
                  <a:pos x="T6" y="T7"/>
                </a:cxn>
                <a:cxn ang="0">
                  <a:pos x="T8" y="T9"/>
                </a:cxn>
                <a:cxn ang="0">
                  <a:pos x="T10" y="T11"/>
                </a:cxn>
              </a:cxnLst>
              <a:rect l="0" t="0" r="r" b="b"/>
              <a:pathLst>
                <a:path w="22" h="24">
                  <a:moveTo>
                    <a:pt x="0" y="0"/>
                  </a:moveTo>
                  <a:cubicBezTo>
                    <a:pt x="0" y="13"/>
                    <a:pt x="0" y="13"/>
                    <a:pt x="0" y="13"/>
                  </a:cubicBezTo>
                  <a:cubicBezTo>
                    <a:pt x="0" y="19"/>
                    <a:pt x="5" y="24"/>
                    <a:pt x="11" y="24"/>
                  </a:cubicBezTo>
                  <a:cubicBezTo>
                    <a:pt x="17" y="24"/>
                    <a:pt x="22" y="19"/>
                    <a:pt x="22" y="13"/>
                  </a:cubicBezTo>
                  <a:cubicBezTo>
                    <a:pt x="22" y="0"/>
                    <a:pt x="22" y="0"/>
                    <a:pt x="22" y="0"/>
                  </a:cubicBezTo>
                  <a:lnTo>
                    <a:pt x="0" y="0"/>
                  </a:ln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7" name="Freeform 643"/>
            <p:cNvSpPr>
              <a:spLocks/>
            </p:cNvSpPr>
            <p:nvPr/>
          </p:nvSpPr>
          <p:spPr bwMode="auto">
            <a:xfrm>
              <a:off x="6022097" y="4189759"/>
              <a:ext cx="322302" cy="638285"/>
            </a:xfrm>
            <a:custGeom>
              <a:avLst/>
              <a:gdLst>
                <a:gd name="T0" fmla="*/ 167 w 255"/>
                <a:gd name="T1" fmla="*/ 0 h 505"/>
                <a:gd name="T2" fmla="*/ 127 w 255"/>
                <a:gd name="T3" fmla="*/ 314 h 505"/>
                <a:gd name="T4" fmla="*/ 87 w 255"/>
                <a:gd name="T5" fmla="*/ 0 h 505"/>
                <a:gd name="T6" fmla="*/ 0 w 255"/>
                <a:gd name="T7" fmla="*/ 23 h 505"/>
                <a:gd name="T8" fmla="*/ 4 w 255"/>
                <a:gd name="T9" fmla="*/ 505 h 505"/>
                <a:gd name="T10" fmla="*/ 250 w 255"/>
                <a:gd name="T11" fmla="*/ 505 h 505"/>
                <a:gd name="T12" fmla="*/ 255 w 255"/>
                <a:gd name="T13" fmla="*/ 23 h 505"/>
                <a:gd name="T14" fmla="*/ 167 w 255"/>
                <a:gd name="T15" fmla="*/ 0 h 50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5" h="505">
                  <a:moveTo>
                    <a:pt x="167" y="0"/>
                  </a:moveTo>
                  <a:lnTo>
                    <a:pt x="127" y="314"/>
                  </a:lnTo>
                  <a:lnTo>
                    <a:pt x="87" y="0"/>
                  </a:lnTo>
                  <a:lnTo>
                    <a:pt x="0" y="23"/>
                  </a:lnTo>
                  <a:lnTo>
                    <a:pt x="4" y="505"/>
                  </a:lnTo>
                  <a:lnTo>
                    <a:pt x="250" y="505"/>
                  </a:lnTo>
                  <a:lnTo>
                    <a:pt x="255" y="23"/>
                  </a:lnTo>
                  <a:lnTo>
                    <a:pt x="167" y="0"/>
                  </a:lnTo>
                  <a:close/>
                </a:path>
              </a:pathLst>
            </a:custGeom>
            <a:solidFill>
              <a:srgbClr val="442359"/>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8" name="Freeform 644"/>
            <p:cNvSpPr>
              <a:spLocks/>
            </p:cNvSpPr>
            <p:nvPr/>
          </p:nvSpPr>
          <p:spPr bwMode="auto">
            <a:xfrm>
              <a:off x="6263508"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79" name="Freeform 645"/>
            <p:cNvSpPr>
              <a:spLocks/>
            </p:cNvSpPr>
            <p:nvPr/>
          </p:nvSpPr>
          <p:spPr bwMode="auto">
            <a:xfrm>
              <a:off x="6263508"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0" name="Freeform 646"/>
            <p:cNvSpPr>
              <a:spLocks/>
            </p:cNvSpPr>
            <p:nvPr/>
          </p:nvSpPr>
          <p:spPr bwMode="auto">
            <a:xfrm>
              <a:off x="6260980" y="399511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1" name="Freeform 647"/>
            <p:cNvSpPr>
              <a:spLocks/>
            </p:cNvSpPr>
            <p:nvPr/>
          </p:nvSpPr>
          <p:spPr bwMode="auto">
            <a:xfrm>
              <a:off x="6260980"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2" name="Freeform 648"/>
            <p:cNvSpPr>
              <a:spLocks/>
            </p:cNvSpPr>
            <p:nvPr/>
          </p:nvSpPr>
          <p:spPr bwMode="auto">
            <a:xfrm>
              <a:off x="6102988" y="399890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3" name="Freeform 649"/>
            <p:cNvSpPr>
              <a:spLocks/>
            </p:cNvSpPr>
            <p:nvPr/>
          </p:nvSpPr>
          <p:spPr bwMode="auto">
            <a:xfrm>
              <a:off x="6266035" y="4010281"/>
              <a:ext cx="0" cy="252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4" name="Freeform 650"/>
            <p:cNvSpPr>
              <a:spLocks/>
            </p:cNvSpPr>
            <p:nvPr/>
          </p:nvSpPr>
          <p:spPr bwMode="auto">
            <a:xfrm>
              <a:off x="6266035" y="4012809"/>
              <a:ext cx="0" cy="3792"/>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1"/>
                    <a:pt x="0" y="0"/>
                    <a:pt x="0" y="0"/>
                  </a:cubicBezTo>
                  <a:cubicBezTo>
                    <a:pt x="0" y="0"/>
                    <a:pt x="0" y="1"/>
                    <a:pt x="0" y="1"/>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5" name="Freeform 651"/>
            <p:cNvSpPr>
              <a:spLocks/>
            </p:cNvSpPr>
            <p:nvPr/>
          </p:nvSpPr>
          <p:spPr bwMode="auto">
            <a:xfrm>
              <a:off x="6257188" y="3992586"/>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6" name="Freeform 652"/>
            <p:cNvSpPr>
              <a:spLocks/>
            </p:cNvSpPr>
            <p:nvPr/>
          </p:nvSpPr>
          <p:spPr bwMode="auto">
            <a:xfrm>
              <a:off x="6096669" y="4012809"/>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7" name="Freeform 653"/>
            <p:cNvSpPr>
              <a:spLocks/>
            </p:cNvSpPr>
            <p:nvPr/>
          </p:nvSpPr>
          <p:spPr bwMode="auto">
            <a:xfrm>
              <a:off x="6099197" y="4003962"/>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8" name="Freeform 654"/>
            <p:cNvSpPr>
              <a:spLocks/>
            </p:cNvSpPr>
            <p:nvPr/>
          </p:nvSpPr>
          <p:spPr bwMode="auto">
            <a:xfrm>
              <a:off x="6099197" y="4001434"/>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89" name="Freeform 655"/>
            <p:cNvSpPr>
              <a:spLocks/>
            </p:cNvSpPr>
            <p:nvPr/>
          </p:nvSpPr>
          <p:spPr bwMode="auto">
            <a:xfrm>
              <a:off x="6096669" y="4007753"/>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0" name="Freeform 656"/>
            <p:cNvSpPr>
              <a:spLocks/>
            </p:cNvSpPr>
            <p:nvPr/>
          </p:nvSpPr>
          <p:spPr bwMode="auto">
            <a:xfrm>
              <a:off x="6081501" y="3986267"/>
              <a:ext cx="199701" cy="179478"/>
            </a:xfrm>
            <a:custGeom>
              <a:avLst/>
              <a:gdLst>
                <a:gd name="T0" fmla="*/ 64 w 67"/>
                <a:gd name="T1" fmla="*/ 15 h 60"/>
                <a:gd name="T2" fmla="*/ 62 w 67"/>
                <a:gd name="T3" fmla="*/ 14 h 60"/>
                <a:gd name="T4" fmla="*/ 62 w 67"/>
                <a:gd name="T5" fmla="*/ 10 h 60"/>
                <a:gd name="T6" fmla="*/ 62 w 67"/>
                <a:gd name="T7" fmla="*/ 9 h 60"/>
                <a:gd name="T8" fmla="*/ 62 w 67"/>
                <a:gd name="T9" fmla="*/ 9 h 60"/>
                <a:gd name="T10" fmla="*/ 62 w 67"/>
                <a:gd name="T11" fmla="*/ 8 h 60"/>
                <a:gd name="T12" fmla="*/ 61 w 67"/>
                <a:gd name="T13" fmla="*/ 7 h 60"/>
                <a:gd name="T14" fmla="*/ 61 w 67"/>
                <a:gd name="T15" fmla="*/ 7 h 60"/>
                <a:gd name="T16" fmla="*/ 61 w 67"/>
                <a:gd name="T17" fmla="*/ 6 h 60"/>
                <a:gd name="T18" fmla="*/ 61 w 67"/>
                <a:gd name="T19" fmla="*/ 6 h 60"/>
                <a:gd name="T20" fmla="*/ 60 w 67"/>
                <a:gd name="T21" fmla="*/ 4 h 60"/>
                <a:gd name="T22" fmla="*/ 60 w 67"/>
                <a:gd name="T23" fmla="*/ 4 h 60"/>
                <a:gd name="T24" fmla="*/ 60 w 67"/>
                <a:gd name="T25" fmla="*/ 3 h 60"/>
                <a:gd name="T26" fmla="*/ 60 w 67"/>
                <a:gd name="T27" fmla="*/ 3 h 60"/>
                <a:gd name="T28" fmla="*/ 59 w 67"/>
                <a:gd name="T29" fmla="*/ 2 h 60"/>
                <a:gd name="T30" fmla="*/ 59 w 67"/>
                <a:gd name="T31" fmla="*/ 2 h 60"/>
                <a:gd name="T32" fmla="*/ 54 w 67"/>
                <a:gd name="T33" fmla="*/ 3 h 60"/>
                <a:gd name="T34" fmla="*/ 45 w 67"/>
                <a:gd name="T35" fmla="*/ 1 h 60"/>
                <a:gd name="T36" fmla="*/ 27 w 67"/>
                <a:gd name="T37" fmla="*/ 3 h 60"/>
                <a:gd name="T38" fmla="*/ 9 w 67"/>
                <a:gd name="T39" fmla="*/ 0 h 60"/>
                <a:gd name="T40" fmla="*/ 7 w 67"/>
                <a:gd name="T41" fmla="*/ 4 h 60"/>
                <a:gd name="T42" fmla="*/ 7 w 67"/>
                <a:gd name="T43" fmla="*/ 4 h 60"/>
                <a:gd name="T44" fmla="*/ 6 w 67"/>
                <a:gd name="T45" fmla="*/ 5 h 60"/>
                <a:gd name="T46" fmla="*/ 6 w 67"/>
                <a:gd name="T47" fmla="*/ 5 h 60"/>
                <a:gd name="T48" fmla="*/ 6 w 67"/>
                <a:gd name="T49" fmla="*/ 6 h 60"/>
                <a:gd name="T50" fmla="*/ 6 w 67"/>
                <a:gd name="T51" fmla="*/ 6 h 60"/>
                <a:gd name="T52" fmla="*/ 5 w 67"/>
                <a:gd name="T53" fmla="*/ 7 h 60"/>
                <a:gd name="T54" fmla="*/ 5 w 67"/>
                <a:gd name="T55" fmla="*/ 7 h 60"/>
                <a:gd name="T56" fmla="*/ 5 w 67"/>
                <a:gd name="T57" fmla="*/ 9 h 60"/>
                <a:gd name="T58" fmla="*/ 5 w 67"/>
                <a:gd name="T59" fmla="*/ 9 h 60"/>
                <a:gd name="T60" fmla="*/ 5 w 67"/>
                <a:gd name="T61" fmla="*/ 10 h 60"/>
                <a:gd name="T62" fmla="*/ 5 w 67"/>
                <a:gd name="T63" fmla="*/ 14 h 60"/>
                <a:gd name="T64" fmla="*/ 4 w 67"/>
                <a:gd name="T65" fmla="*/ 14 h 60"/>
                <a:gd name="T66" fmla="*/ 0 w 67"/>
                <a:gd name="T67" fmla="*/ 19 h 60"/>
                <a:gd name="T68" fmla="*/ 0 w 67"/>
                <a:gd name="T69" fmla="*/ 30 h 60"/>
                <a:gd name="T70" fmla="*/ 5 w 67"/>
                <a:gd name="T71" fmla="*/ 35 h 60"/>
                <a:gd name="T72" fmla="*/ 21 w 67"/>
                <a:gd name="T73" fmla="*/ 60 h 60"/>
                <a:gd name="T74" fmla="*/ 46 w 67"/>
                <a:gd name="T75" fmla="*/ 60 h 60"/>
                <a:gd name="T76" fmla="*/ 62 w 67"/>
                <a:gd name="T77" fmla="*/ 35 h 60"/>
                <a:gd name="T78" fmla="*/ 67 w 67"/>
                <a:gd name="T79" fmla="*/ 30 h 60"/>
                <a:gd name="T80" fmla="*/ 67 w 67"/>
                <a:gd name="T81" fmla="*/ 19 h 60"/>
                <a:gd name="T82" fmla="*/ 64 w 67"/>
                <a:gd name="T83" fmla="*/ 15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7" h="60">
                  <a:moveTo>
                    <a:pt x="64" y="15"/>
                  </a:moveTo>
                  <a:cubicBezTo>
                    <a:pt x="63" y="15"/>
                    <a:pt x="62" y="14"/>
                    <a:pt x="62" y="14"/>
                  </a:cubicBezTo>
                  <a:cubicBezTo>
                    <a:pt x="62" y="10"/>
                    <a:pt x="62" y="10"/>
                    <a:pt x="62" y="10"/>
                  </a:cubicBezTo>
                  <a:cubicBezTo>
                    <a:pt x="62" y="10"/>
                    <a:pt x="62" y="9"/>
                    <a:pt x="62" y="9"/>
                  </a:cubicBezTo>
                  <a:cubicBezTo>
                    <a:pt x="62" y="9"/>
                    <a:pt x="62" y="9"/>
                    <a:pt x="62" y="9"/>
                  </a:cubicBezTo>
                  <a:cubicBezTo>
                    <a:pt x="62" y="8"/>
                    <a:pt x="62" y="8"/>
                    <a:pt x="62" y="8"/>
                  </a:cubicBezTo>
                  <a:cubicBezTo>
                    <a:pt x="62" y="8"/>
                    <a:pt x="62" y="7"/>
                    <a:pt x="61" y="7"/>
                  </a:cubicBezTo>
                  <a:cubicBezTo>
                    <a:pt x="61" y="7"/>
                    <a:pt x="61" y="7"/>
                    <a:pt x="61" y="7"/>
                  </a:cubicBezTo>
                  <a:cubicBezTo>
                    <a:pt x="61" y="6"/>
                    <a:pt x="61" y="6"/>
                    <a:pt x="61" y="6"/>
                  </a:cubicBezTo>
                  <a:cubicBezTo>
                    <a:pt x="61" y="6"/>
                    <a:pt x="61" y="6"/>
                    <a:pt x="61" y="6"/>
                  </a:cubicBezTo>
                  <a:cubicBezTo>
                    <a:pt x="61" y="5"/>
                    <a:pt x="61" y="5"/>
                    <a:pt x="60" y="4"/>
                  </a:cubicBezTo>
                  <a:cubicBezTo>
                    <a:pt x="60" y="4"/>
                    <a:pt x="60" y="4"/>
                    <a:pt x="60" y="4"/>
                  </a:cubicBezTo>
                  <a:cubicBezTo>
                    <a:pt x="60" y="4"/>
                    <a:pt x="60" y="4"/>
                    <a:pt x="60" y="3"/>
                  </a:cubicBezTo>
                  <a:cubicBezTo>
                    <a:pt x="60" y="3"/>
                    <a:pt x="60" y="3"/>
                    <a:pt x="60" y="3"/>
                  </a:cubicBezTo>
                  <a:cubicBezTo>
                    <a:pt x="60" y="3"/>
                    <a:pt x="59" y="3"/>
                    <a:pt x="59" y="2"/>
                  </a:cubicBezTo>
                  <a:cubicBezTo>
                    <a:pt x="59" y="2"/>
                    <a:pt x="59" y="2"/>
                    <a:pt x="59" y="2"/>
                  </a:cubicBezTo>
                  <a:cubicBezTo>
                    <a:pt x="58" y="3"/>
                    <a:pt x="56" y="3"/>
                    <a:pt x="54" y="3"/>
                  </a:cubicBezTo>
                  <a:cubicBezTo>
                    <a:pt x="50" y="3"/>
                    <a:pt x="47" y="2"/>
                    <a:pt x="45" y="1"/>
                  </a:cubicBezTo>
                  <a:cubicBezTo>
                    <a:pt x="40" y="2"/>
                    <a:pt x="34" y="3"/>
                    <a:pt x="27" y="3"/>
                  </a:cubicBezTo>
                  <a:cubicBezTo>
                    <a:pt x="20" y="3"/>
                    <a:pt x="14" y="2"/>
                    <a:pt x="9" y="0"/>
                  </a:cubicBezTo>
                  <a:cubicBezTo>
                    <a:pt x="8" y="1"/>
                    <a:pt x="7" y="2"/>
                    <a:pt x="7" y="4"/>
                  </a:cubicBezTo>
                  <a:cubicBezTo>
                    <a:pt x="7" y="4"/>
                    <a:pt x="7" y="4"/>
                    <a:pt x="7" y="4"/>
                  </a:cubicBezTo>
                  <a:cubicBezTo>
                    <a:pt x="6" y="4"/>
                    <a:pt x="6" y="4"/>
                    <a:pt x="6" y="5"/>
                  </a:cubicBezTo>
                  <a:cubicBezTo>
                    <a:pt x="6" y="5"/>
                    <a:pt x="6" y="5"/>
                    <a:pt x="6" y="5"/>
                  </a:cubicBezTo>
                  <a:cubicBezTo>
                    <a:pt x="6" y="5"/>
                    <a:pt x="6" y="6"/>
                    <a:pt x="6" y="6"/>
                  </a:cubicBezTo>
                  <a:cubicBezTo>
                    <a:pt x="6" y="6"/>
                    <a:pt x="6" y="6"/>
                    <a:pt x="6" y="6"/>
                  </a:cubicBezTo>
                  <a:cubicBezTo>
                    <a:pt x="5" y="6"/>
                    <a:pt x="5" y="7"/>
                    <a:pt x="5" y="7"/>
                  </a:cubicBezTo>
                  <a:cubicBezTo>
                    <a:pt x="5" y="7"/>
                    <a:pt x="5" y="7"/>
                    <a:pt x="5" y="7"/>
                  </a:cubicBezTo>
                  <a:cubicBezTo>
                    <a:pt x="5" y="8"/>
                    <a:pt x="5" y="8"/>
                    <a:pt x="5" y="9"/>
                  </a:cubicBezTo>
                  <a:cubicBezTo>
                    <a:pt x="5" y="9"/>
                    <a:pt x="5" y="9"/>
                    <a:pt x="5" y="9"/>
                  </a:cubicBezTo>
                  <a:cubicBezTo>
                    <a:pt x="5" y="9"/>
                    <a:pt x="5" y="10"/>
                    <a:pt x="5" y="10"/>
                  </a:cubicBezTo>
                  <a:cubicBezTo>
                    <a:pt x="5" y="14"/>
                    <a:pt x="5" y="14"/>
                    <a:pt x="5" y="14"/>
                  </a:cubicBezTo>
                  <a:cubicBezTo>
                    <a:pt x="5" y="14"/>
                    <a:pt x="4" y="14"/>
                    <a:pt x="4" y="14"/>
                  </a:cubicBezTo>
                  <a:cubicBezTo>
                    <a:pt x="2" y="15"/>
                    <a:pt x="0" y="17"/>
                    <a:pt x="0" y="19"/>
                  </a:cubicBezTo>
                  <a:cubicBezTo>
                    <a:pt x="0" y="30"/>
                    <a:pt x="0" y="30"/>
                    <a:pt x="0" y="30"/>
                  </a:cubicBezTo>
                  <a:cubicBezTo>
                    <a:pt x="0" y="32"/>
                    <a:pt x="2" y="35"/>
                    <a:pt x="5" y="35"/>
                  </a:cubicBezTo>
                  <a:cubicBezTo>
                    <a:pt x="5" y="35"/>
                    <a:pt x="13" y="60"/>
                    <a:pt x="21" y="60"/>
                  </a:cubicBezTo>
                  <a:cubicBezTo>
                    <a:pt x="46" y="60"/>
                    <a:pt x="46" y="60"/>
                    <a:pt x="46" y="60"/>
                  </a:cubicBezTo>
                  <a:cubicBezTo>
                    <a:pt x="54" y="60"/>
                    <a:pt x="62" y="35"/>
                    <a:pt x="62" y="35"/>
                  </a:cubicBezTo>
                  <a:cubicBezTo>
                    <a:pt x="65" y="35"/>
                    <a:pt x="67" y="32"/>
                    <a:pt x="67" y="30"/>
                  </a:cubicBezTo>
                  <a:cubicBezTo>
                    <a:pt x="67" y="19"/>
                    <a:pt x="67" y="19"/>
                    <a:pt x="67" y="19"/>
                  </a:cubicBezTo>
                  <a:cubicBezTo>
                    <a:pt x="67" y="17"/>
                    <a:pt x="65" y="15"/>
                    <a:pt x="64" y="15"/>
                  </a:cubicBezTo>
                  <a:close/>
                </a:path>
              </a:pathLst>
            </a:custGeom>
            <a:solidFill>
              <a:srgbClr val="FFB9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1" name="Freeform 657"/>
            <p:cNvSpPr>
              <a:spLocks noEditPoints="1"/>
            </p:cNvSpPr>
            <p:nvPr/>
          </p:nvSpPr>
          <p:spPr bwMode="auto">
            <a:xfrm>
              <a:off x="6099197" y="4022921"/>
              <a:ext cx="170631" cy="55613"/>
            </a:xfrm>
            <a:custGeom>
              <a:avLst/>
              <a:gdLst>
                <a:gd name="T0" fmla="*/ 56 w 57"/>
                <a:gd name="T1" fmla="*/ 2 h 19"/>
                <a:gd name="T2" fmla="*/ 42 w 57"/>
                <a:gd name="T3" fmla="*/ 1 h 19"/>
                <a:gd name="T4" fmla="*/ 28 w 57"/>
                <a:gd name="T5" fmla="*/ 4 h 19"/>
                <a:gd name="T6" fmla="*/ 15 w 57"/>
                <a:gd name="T7" fmla="*/ 1 h 19"/>
                <a:gd name="T8" fmla="*/ 0 w 57"/>
                <a:gd name="T9" fmla="*/ 2 h 19"/>
                <a:gd name="T10" fmla="*/ 0 w 57"/>
                <a:gd name="T11" fmla="*/ 4 h 19"/>
                <a:gd name="T12" fmla="*/ 2 w 57"/>
                <a:gd name="T13" fmla="*/ 6 h 19"/>
                <a:gd name="T14" fmla="*/ 3 w 57"/>
                <a:gd name="T15" fmla="*/ 10 h 19"/>
                <a:gd name="T16" fmla="*/ 17 w 57"/>
                <a:gd name="T17" fmla="*/ 18 h 19"/>
                <a:gd name="T18" fmla="*/ 26 w 57"/>
                <a:gd name="T19" fmla="*/ 8 h 19"/>
                <a:gd name="T20" fmla="*/ 28 w 57"/>
                <a:gd name="T21" fmla="*/ 7 h 19"/>
                <a:gd name="T22" fmla="*/ 30 w 57"/>
                <a:gd name="T23" fmla="*/ 8 h 19"/>
                <a:gd name="T24" fmla="*/ 40 w 57"/>
                <a:gd name="T25" fmla="*/ 18 h 19"/>
                <a:gd name="T26" fmla="*/ 53 w 57"/>
                <a:gd name="T27" fmla="*/ 10 h 19"/>
                <a:gd name="T28" fmla="*/ 55 w 57"/>
                <a:gd name="T29" fmla="*/ 6 h 19"/>
                <a:gd name="T30" fmla="*/ 56 w 57"/>
                <a:gd name="T31" fmla="*/ 4 h 19"/>
                <a:gd name="T32" fmla="*/ 56 w 57"/>
                <a:gd name="T33" fmla="*/ 2 h 19"/>
                <a:gd name="T34" fmla="*/ 21 w 57"/>
                <a:gd name="T35" fmla="*/ 14 h 19"/>
                <a:gd name="T36" fmla="*/ 11 w 57"/>
                <a:gd name="T37" fmla="*/ 16 h 19"/>
                <a:gd name="T38" fmla="*/ 5 w 57"/>
                <a:gd name="T39" fmla="*/ 7 h 19"/>
                <a:gd name="T40" fmla="*/ 15 w 57"/>
                <a:gd name="T41" fmla="*/ 2 h 19"/>
                <a:gd name="T42" fmla="*/ 22 w 57"/>
                <a:gd name="T43" fmla="*/ 4 h 19"/>
                <a:gd name="T44" fmla="*/ 21 w 57"/>
                <a:gd name="T45" fmla="*/ 14 h 19"/>
                <a:gd name="T46" fmla="*/ 45 w 57"/>
                <a:gd name="T47" fmla="*/ 16 h 19"/>
                <a:gd name="T48" fmla="*/ 35 w 57"/>
                <a:gd name="T49" fmla="*/ 14 h 19"/>
                <a:gd name="T50" fmla="*/ 35 w 57"/>
                <a:gd name="T51" fmla="*/ 4 h 19"/>
                <a:gd name="T52" fmla="*/ 42 w 57"/>
                <a:gd name="T53" fmla="*/ 2 h 19"/>
                <a:gd name="T54" fmla="*/ 52 w 57"/>
                <a:gd name="T55" fmla="*/ 7 h 19"/>
                <a:gd name="T56" fmla="*/ 45 w 57"/>
                <a:gd name="T5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19">
                  <a:moveTo>
                    <a:pt x="56" y="2"/>
                  </a:moveTo>
                  <a:cubicBezTo>
                    <a:pt x="56" y="2"/>
                    <a:pt x="48" y="0"/>
                    <a:pt x="42" y="1"/>
                  </a:cubicBezTo>
                  <a:cubicBezTo>
                    <a:pt x="36" y="2"/>
                    <a:pt x="31" y="4"/>
                    <a:pt x="28" y="4"/>
                  </a:cubicBezTo>
                  <a:cubicBezTo>
                    <a:pt x="26" y="4"/>
                    <a:pt x="21" y="2"/>
                    <a:pt x="15" y="1"/>
                  </a:cubicBezTo>
                  <a:cubicBezTo>
                    <a:pt x="8" y="0"/>
                    <a:pt x="0" y="2"/>
                    <a:pt x="0" y="2"/>
                  </a:cubicBezTo>
                  <a:cubicBezTo>
                    <a:pt x="0" y="2"/>
                    <a:pt x="0" y="3"/>
                    <a:pt x="0" y="4"/>
                  </a:cubicBezTo>
                  <a:cubicBezTo>
                    <a:pt x="0" y="5"/>
                    <a:pt x="0" y="5"/>
                    <a:pt x="2" y="6"/>
                  </a:cubicBezTo>
                  <a:cubicBezTo>
                    <a:pt x="3" y="6"/>
                    <a:pt x="3" y="10"/>
                    <a:pt x="3" y="10"/>
                  </a:cubicBezTo>
                  <a:cubicBezTo>
                    <a:pt x="5" y="17"/>
                    <a:pt x="10" y="19"/>
                    <a:pt x="17" y="18"/>
                  </a:cubicBezTo>
                  <a:cubicBezTo>
                    <a:pt x="24" y="17"/>
                    <a:pt x="25" y="9"/>
                    <a:pt x="26" y="8"/>
                  </a:cubicBezTo>
                  <a:cubicBezTo>
                    <a:pt x="27" y="7"/>
                    <a:pt x="28" y="7"/>
                    <a:pt x="28" y="7"/>
                  </a:cubicBezTo>
                  <a:cubicBezTo>
                    <a:pt x="28" y="7"/>
                    <a:pt x="30" y="7"/>
                    <a:pt x="30" y="8"/>
                  </a:cubicBezTo>
                  <a:cubicBezTo>
                    <a:pt x="31" y="9"/>
                    <a:pt x="33" y="17"/>
                    <a:pt x="40" y="18"/>
                  </a:cubicBezTo>
                  <a:cubicBezTo>
                    <a:pt x="47" y="19"/>
                    <a:pt x="52" y="17"/>
                    <a:pt x="53" y="10"/>
                  </a:cubicBezTo>
                  <a:cubicBezTo>
                    <a:pt x="53" y="10"/>
                    <a:pt x="53" y="6"/>
                    <a:pt x="55" y="6"/>
                  </a:cubicBezTo>
                  <a:cubicBezTo>
                    <a:pt x="56" y="5"/>
                    <a:pt x="56" y="5"/>
                    <a:pt x="56" y="4"/>
                  </a:cubicBezTo>
                  <a:cubicBezTo>
                    <a:pt x="56" y="3"/>
                    <a:pt x="57" y="2"/>
                    <a:pt x="56" y="2"/>
                  </a:cubicBezTo>
                  <a:close/>
                  <a:moveTo>
                    <a:pt x="21" y="14"/>
                  </a:moveTo>
                  <a:cubicBezTo>
                    <a:pt x="19" y="16"/>
                    <a:pt x="16" y="17"/>
                    <a:pt x="11" y="16"/>
                  </a:cubicBezTo>
                  <a:cubicBezTo>
                    <a:pt x="6" y="16"/>
                    <a:pt x="5" y="12"/>
                    <a:pt x="5" y="7"/>
                  </a:cubicBezTo>
                  <a:cubicBezTo>
                    <a:pt x="5" y="1"/>
                    <a:pt x="15" y="2"/>
                    <a:pt x="15" y="2"/>
                  </a:cubicBezTo>
                  <a:cubicBezTo>
                    <a:pt x="19" y="3"/>
                    <a:pt x="19" y="3"/>
                    <a:pt x="22" y="4"/>
                  </a:cubicBezTo>
                  <a:cubicBezTo>
                    <a:pt x="25" y="5"/>
                    <a:pt x="23" y="11"/>
                    <a:pt x="21" y="14"/>
                  </a:cubicBezTo>
                  <a:close/>
                  <a:moveTo>
                    <a:pt x="45" y="16"/>
                  </a:moveTo>
                  <a:cubicBezTo>
                    <a:pt x="41" y="17"/>
                    <a:pt x="37" y="16"/>
                    <a:pt x="35" y="14"/>
                  </a:cubicBezTo>
                  <a:cubicBezTo>
                    <a:pt x="33" y="11"/>
                    <a:pt x="31" y="5"/>
                    <a:pt x="35" y="4"/>
                  </a:cubicBezTo>
                  <a:cubicBezTo>
                    <a:pt x="38" y="3"/>
                    <a:pt x="38" y="3"/>
                    <a:pt x="42" y="2"/>
                  </a:cubicBezTo>
                  <a:cubicBezTo>
                    <a:pt x="42" y="2"/>
                    <a:pt x="52" y="1"/>
                    <a:pt x="52" y="7"/>
                  </a:cubicBezTo>
                  <a:cubicBezTo>
                    <a:pt x="52" y="12"/>
                    <a:pt x="50" y="16"/>
                    <a:pt x="45" y="16"/>
                  </a:cubicBezTo>
                  <a:close/>
                </a:path>
              </a:pathLst>
            </a:custGeom>
            <a:solidFill>
              <a:srgbClr val="000000"/>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2" name="Oval 658"/>
            <p:cNvSpPr>
              <a:spLocks noChangeArrowheads="1"/>
            </p:cNvSpPr>
            <p:nvPr/>
          </p:nvSpPr>
          <p:spPr bwMode="auto">
            <a:xfrm>
              <a:off x="6102988" y="4027976"/>
              <a:ext cx="5056"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3" name="Oval 659"/>
            <p:cNvSpPr>
              <a:spLocks noChangeArrowheads="1"/>
            </p:cNvSpPr>
            <p:nvPr/>
          </p:nvSpPr>
          <p:spPr bwMode="auto">
            <a:xfrm>
              <a:off x="6260980" y="4027976"/>
              <a:ext cx="2528" cy="6320"/>
            </a:xfrm>
            <a:prstGeom prst="ellipse">
              <a:avLst/>
            </a:prstGeom>
            <a:solidFill>
              <a:srgbClr val="FFFFFF"/>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4" name="Freeform 682"/>
            <p:cNvSpPr>
              <a:spLocks/>
            </p:cNvSpPr>
            <p:nvPr/>
          </p:nvSpPr>
          <p:spPr bwMode="auto">
            <a:xfrm>
              <a:off x="6478376" y="3797941"/>
              <a:ext cx="0" cy="0"/>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sp>
          <p:nvSpPr>
            <p:cNvPr id="395" name="Freeform 685"/>
            <p:cNvSpPr>
              <a:spLocks/>
            </p:cNvSpPr>
            <p:nvPr/>
          </p:nvSpPr>
          <p:spPr bwMode="auto">
            <a:xfrm>
              <a:off x="6478376" y="3792885"/>
              <a:ext cx="0" cy="2528"/>
            </a:xfrm>
            <a:custGeom>
              <a:avLst/>
              <a:gdLst>
                <a:gd name="T0" fmla="*/ 0 h 1"/>
                <a:gd name="T1" fmla="*/ 1 h 1"/>
                <a:gd name="T2" fmla="*/ 0 h 1"/>
              </a:gdLst>
              <a:ahLst/>
              <a:cxnLst>
                <a:cxn ang="0">
                  <a:pos x="0" y="T0"/>
                </a:cxn>
                <a:cxn ang="0">
                  <a:pos x="0" y="T1"/>
                </a:cxn>
                <a:cxn ang="0">
                  <a:pos x="0" y="T2"/>
                </a:cxn>
              </a:cxnLst>
              <a:rect l="0" t="0" r="r" b="b"/>
              <a:pathLst>
                <a:path h="1">
                  <a:moveTo>
                    <a:pt x="0" y="0"/>
                  </a:moveTo>
                  <a:cubicBezTo>
                    <a:pt x="0" y="1"/>
                    <a:pt x="0" y="1"/>
                    <a:pt x="0" y="1"/>
                  </a:cubicBezTo>
                  <a:cubicBezTo>
                    <a:pt x="0" y="1"/>
                    <a:pt x="0" y="1"/>
                    <a:pt x="0" y="0"/>
                  </a:cubicBezTo>
                  <a:close/>
                </a:path>
              </a:pathLst>
            </a:custGeom>
            <a:solidFill>
              <a:srgbClr val="FFD60A"/>
            </a:solidFill>
            <a:ln w="9525">
              <a:solidFill>
                <a:srgbClr val="000000"/>
              </a:solidFill>
              <a:round/>
              <a:headEnd/>
              <a:tailEnd/>
            </a:ln>
            <a:extLst/>
          </p:spPr>
          <p:txBody>
            <a:bodyPr vert="horz" wrap="square" lIns="91414" tIns="45706" rIns="91414" bIns="45706" numCol="1" anchor="t" anchorCtr="0" compatLnSpc="1">
              <a:prstTxWarp prst="textNoShape">
                <a:avLst/>
              </a:prstTxWarp>
            </a:bodyPr>
            <a:lstStyle/>
            <a:p>
              <a:pPr defTabSz="914192"/>
              <a:endParaRPr lang="en-US" sz="2353">
                <a:solidFill>
                  <a:srgbClr val="000000"/>
                </a:solidFill>
                <a:latin typeface="Calibri" panose="020F0502020204030204"/>
              </a:endParaRPr>
            </a:p>
          </p:txBody>
        </p:sp>
      </p:grpSp>
      <p:sp>
        <p:nvSpPr>
          <p:cNvPr id="13" name="Rectangle 12"/>
          <p:cNvSpPr/>
          <p:nvPr/>
        </p:nvSpPr>
        <p:spPr bwMode="auto">
          <a:xfrm>
            <a:off x="1539175" y="6460027"/>
            <a:ext cx="10743188" cy="636294"/>
          </a:xfrm>
          <a:prstGeom prst="rect">
            <a:avLst/>
          </a:prstGeom>
          <a:solidFill>
            <a:srgbClr val="44235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36927642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right)">
                                      <p:cBhvr>
                                        <p:cTn id="7" dur="500"/>
                                        <p:tgtEl>
                                          <p:spTgt spid="176"/>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96"/>
                                        </p:tgtEl>
                                        <p:attrNameLst>
                                          <p:attrName>style.visibility</p:attrName>
                                        </p:attrNameLst>
                                      </p:cBhvr>
                                      <p:to>
                                        <p:strVal val="visible"/>
                                      </p:to>
                                    </p:set>
                                    <p:animEffect transition="in" filter="wipe(right)">
                                      <p:cBhvr>
                                        <p:cTn id="11" dur="500"/>
                                        <p:tgtEl>
                                          <p:spTgt spid="396"/>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76"/>
                                        </p:tgtEl>
                                      </p:cBhvr>
                                    </p:animEffect>
                                    <p:set>
                                      <p:cBhvr>
                                        <p:cTn id="16" dur="1" fill="hold">
                                          <p:stCondLst>
                                            <p:cond delay="499"/>
                                          </p:stCondLst>
                                        </p:cTn>
                                        <p:tgtEl>
                                          <p:spTgt spid="176"/>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396"/>
                                        </p:tgtEl>
                                      </p:cBhvr>
                                    </p:animEffect>
                                    <p:set>
                                      <p:cBhvr>
                                        <p:cTn id="19" dur="1" fill="hold">
                                          <p:stCondLst>
                                            <p:cond delay="499"/>
                                          </p:stCondLst>
                                        </p:cTn>
                                        <p:tgtEl>
                                          <p:spTgt spid="396"/>
                                        </p:tgtEl>
                                        <p:attrNameLst>
                                          <p:attrName>style.visibility</p:attrName>
                                        </p:attrNameLst>
                                      </p:cBhvr>
                                      <p:to>
                                        <p:strVal val="hidden"/>
                                      </p:to>
                                    </p:set>
                                  </p:childTnLst>
                                </p:cTn>
                              </p:par>
                              <p:par>
                                <p:cTn id="20" presetID="10" presetClass="exit" presetSubtype="0" fill="hold" nodeType="withEffect">
                                  <p:stCondLst>
                                    <p:cond delay="0"/>
                                  </p:stCondLst>
                                  <p:childTnLst>
                                    <p:animEffect transition="out" filter="fade">
                                      <p:cBhvr>
                                        <p:cTn id="21" dur="500"/>
                                        <p:tgtEl>
                                          <p:spTgt spid="2"/>
                                        </p:tgtEl>
                                      </p:cBhvr>
                                    </p:animEffect>
                                    <p:set>
                                      <p:cBhvr>
                                        <p:cTn id="22" dur="1" fill="hold">
                                          <p:stCondLst>
                                            <p:cond delay="499"/>
                                          </p:stCondLst>
                                        </p:cTn>
                                        <p:tgtEl>
                                          <p:spTgt spid="2"/>
                                        </p:tgtEl>
                                        <p:attrNameLst>
                                          <p:attrName>style.visibility</p:attrName>
                                        </p:attrNameLst>
                                      </p:cBhvr>
                                      <p:to>
                                        <p:strVal val="hidden"/>
                                      </p:to>
                                    </p:set>
                                  </p:childTnLst>
                                </p:cTn>
                              </p:par>
                              <p:par>
                                <p:cTn id="23" presetID="10" presetClass="exit" presetSubtype="0" fill="hold" nodeType="withEffect">
                                  <p:stCondLst>
                                    <p:cond delay="0"/>
                                  </p:stCondLst>
                                  <p:childTnLst>
                                    <p:animEffect transition="out" filter="fade">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10" presetClass="exit" presetSubtype="0" fill="hold" nodeType="withEffect">
                                  <p:stCondLst>
                                    <p:cond delay="0"/>
                                  </p:stCondLst>
                                  <p:childTnLst>
                                    <p:animEffect transition="out" filter="fade">
                                      <p:cBhvr>
                                        <p:cTn id="27" dur="500"/>
                                        <p:tgtEl>
                                          <p:spTgt spid="363"/>
                                        </p:tgtEl>
                                      </p:cBhvr>
                                    </p:animEffect>
                                    <p:set>
                                      <p:cBhvr>
                                        <p:cTn id="28" dur="1" fill="hold">
                                          <p:stCondLst>
                                            <p:cond delay="499"/>
                                          </p:stCondLst>
                                        </p:cTn>
                                        <p:tgtEl>
                                          <p:spTgt spid="363"/>
                                        </p:tgtEl>
                                        <p:attrNameLst>
                                          <p:attrName>style.visibility</p:attrName>
                                        </p:attrNameLst>
                                      </p:cBhvr>
                                      <p:to>
                                        <p:strVal val="hidden"/>
                                      </p:to>
                                    </p:set>
                                  </p:childTnLst>
                                </p:cTn>
                              </p:par>
                              <p:par>
                                <p:cTn id="29" presetID="10" presetClass="entr" presetSubtype="0" fill="hold" nodeType="withEffect">
                                  <p:stCondLst>
                                    <p:cond delay="0"/>
                                  </p:stCondLst>
                                  <p:childTnLst>
                                    <p:set>
                                      <p:cBhvr>
                                        <p:cTn id="30" dur="1" fill="hold">
                                          <p:stCondLst>
                                            <p:cond delay="0"/>
                                          </p:stCondLst>
                                        </p:cTn>
                                        <p:tgtEl>
                                          <p:spTgt spid="355"/>
                                        </p:tgtEl>
                                        <p:attrNameLst>
                                          <p:attrName>style.visibility</p:attrName>
                                        </p:attrNameLst>
                                      </p:cBhvr>
                                      <p:to>
                                        <p:strVal val="visible"/>
                                      </p:to>
                                    </p:set>
                                    <p:animEffect transition="in" filter="fade">
                                      <p:cBhvr>
                                        <p:cTn id="31" dur="500"/>
                                        <p:tgtEl>
                                          <p:spTgt spid="355"/>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203"/>
                                        </p:tgtEl>
                                        <p:attrNameLst>
                                          <p:attrName>style.visibility</p:attrName>
                                        </p:attrNameLst>
                                      </p:cBhvr>
                                      <p:to>
                                        <p:strVal val="visible"/>
                                      </p:to>
                                    </p:set>
                                    <p:animEffect transition="in" filter="fade">
                                      <p:cBhvr>
                                        <p:cTn id="34" dur="500"/>
                                        <p:tgtEl>
                                          <p:spTgt spid="203"/>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261"/>
                                        </p:tgtEl>
                                        <p:attrNameLst>
                                          <p:attrName>style.visibility</p:attrName>
                                        </p:attrNameLst>
                                      </p:cBhvr>
                                      <p:to>
                                        <p:strVal val="visible"/>
                                      </p:to>
                                    </p:set>
                                    <p:animEffect transition="in" filter="wipe(right)">
                                      <p:cBhvr>
                                        <p:cTn id="37" dur="500"/>
                                        <p:tgtEl>
                                          <p:spTgt spid="261"/>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11"/>
                                        </p:tgtEl>
                                        <p:attrNameLst>
                                          <p:attrName>style.visibility</p:attrName>
                                        </p:attrNameLst>
                                      </p:cBhvr>
                                      <p:to>
                                        <p:strVal val="visible"/>
                                      </p:to>
                                    </p:set>
                                    <p:animEffect transition="in" filter="fade">
                                      <p:cBhvr>
                                        <p:cTn id="42" dur="500"/>
                                        <p:tgtEl>
                                          <p:spTgt spid="211"/>
                                        </p:tgtEl>
                                      </p:cBhvr>
                                    </p:animEffect>
                                  </p:childTnLst>
                                </p:cTn>
                              </p:par>
                              <p:par>
                                <p:cTn id="43" presetID="10" presetClass="entr" presetSubtype="0" fill="hold" nodeType="withEffect">
                                  <p:stCondLst>
                                    <p:cond delay="0"/>
                                  </p:stCondLst>
                                  <p:childTnLst>
                                    <p:set>
                                      <p:cBhvr>
                                        <p:cTn id="44" dur="1" fill="hold">
                                          <p:stCondLst>
                                            <p:cond delay="0"/>
                                          </p:stCondLst>
                                        </p:cTn>
                                        <p:tgtEl>
                                          <p:spTgt spid="359"/>
                                        </p:tgtEl>
                                        <p:attrNameLst>
                                          <p:attrName>style.visibility</p:attrName>
                                        </p:attrNameLst>
                                      </p:cBhvr>
                                      <p:to>
                                        <p:strVal val="visible"/>
                                      </p:to>
                                    </p:set>
                                    <p:animEffect transition="in" filter="fade">
                                      <p:cBhvr>
                                        <p:cTn id="45" dur="500"/>
                                        <p:tgtEl>
                                          <p:spTgt spid="359"/>
                                        </p:tgtEl>
                                      </p:cBhvr>
                                    </p:animEffect>
                                  </p:childTnLst>
                                </p:cTn>
                              </p:par>
                              <p:par>
                                <p:cTn id="46" presetID="10" presetClass="exit" presetSubtype="0" fill="hold" grpId="0" nodeType="withEffect">
                                  <p:stCondLst>
                                    <p:cond delay="0"/>
                                  </p:stCondLst>
                                  <p:childTnLst>
                                    <p:animEffect transition="out" filter="fade">
                                      <p:cBhvr>
                                        <p:cTn id="47" dur="500"/>
                                        <p:tgtEl>
                                          <p:spTgt spid="354"/>
                                        </p:tgtEl>
                                      </p:cBhvr>
                                    </p:animEffect>
                                    <p:set>
                                      <p:cBhvr>
                                        <p:cTn id="48" dur="1" fill="hold">
                                          <p:stCondLst>
                                            <p:cond delay="499"/>
                                          </p:stCondLst>
                                        </p:cTn>
                                        <p:tgtEl>
                                          <p:spTgt spid="354"/>
                                        </p:tgtEl>
                                        <p:attrNameLst>
                                          <p:attrName>style.visibility</p:attrName>
                                        </p:attrNameLst>
                                      </p:cBhvr>
                                      <p:to>
                                        <p:strVal val="hidden"/>
                                      </p:to>
                                    </p:set>
                                  </p:childTnLst>
                                </p:cTn>
                              </p:par>
                              <p:par>
                                <p:cTn id="49" presetID="10" presetClass="entr" presetSubtype="0" fill="hold" nodeType="withEffect">
                                  <p:stCondLst>
                                    <p:cond delay="0"/>
                                  </p:stCondLst>
                                  <p:childTnLst>
                                    <p:set>
                                      <p:cBhvr>
                                        <p:cTn id="50" dur="1" fill="hold">
                                          <p:stCondLst>
                                            <p:cond delay="0"/>
                                          </p:stCondLst>
                                        </p:cTn>
                                        <p:tgtEl>
                                          <p:spTgt spid="362"/>
                                        </p:tgtEl>
                                        <p:attrNameLst>
                                          <p:attrName>style.visibility</p:attrName>
                                        </p:attrNameLst>
                                      </p:cBhvr>
                                      <p:to>
                                        <p:strVal val="visible"/>
                                      </p:to>
                                    </p:set>
                                    <p:animEffect transition="in" filter="fade">
                                      <p:cBhvr>
                                        <p:cTn id="51" dur="500"/>
                                        <p:tgtEl>
                                          <p:spTgt spid="3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1" grpId="0" animBg="1"/>
      <p:bldP spid="396" grpId="0" animBg="1"/>
      <p:bldP spid="396" grpId="1" animBg="1"/>
      <p:bldP spid="203" grpId="0"/>
      <p:bldP spid="176" grpId="0" animBg="1"/>
      <p:bldP spid="176" grpId="1" animBg="1"/>
      <p:bldP spid="354"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High availability features</a:t>
            </a:r>
          </a:p>
        </p:txBody>
      </p:sp>
      <p:pic>
        <p:nvPicPr>
          <p:cNvPr id="13" name="Picture 12"/>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pic>
        <p:nvPicPr>
          <p:cNvPr id="15" name="Picture 14"/>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pic>
        <p:nvPicPr>
          <p:cNvPr id="16" name="Picture 15"/>
          <p:cNvPicPr>
            <a:picLocks noChangeArrowheads="1"/>
          </p:cNvPicPr>
          <p:nvPr/>
        </p:nvPicPr>
        <p:blipFill>
          <a:blip r:embed="rId3" cstate="print"/>
          <a:srcRect/>
          <a:stretch>
            <a:fillRect/>
          </a:stretch>
        </p:blipFill>
        <p:spPr bwMode="auto">
          <a:xfrm>
            <a:off x="1045768" y="1477920"/>
            <a:ext cx="3287981" cy="4761581"/>
          </a:xfrm>
          <a:prstGeom prst="rect">
            <a:avLst/>
          </a:prstGeom>
          <a:noFill/>
          <a:ln w="9525">
            <a:noFill/>
            <a:miter lim="800000"/>
            <a:headEnd/>
            <a:tailEnd/>
          </a:ln>
          <a:effectLst/>
        </p:spPr>
      </p:pic>
      <p:grpSp>
        <p:nvGrpSpPr>
          <p:cNvPr id="3" name="Group 2"/>
          <p:cNvGrpSpPr/>
          <p:nvPr/>
        </p:nvGrpSpPr>
        <p:grpSpPr>
          <a:xfrm>
            <a:off x="1045770" y="3473956"/>
            <a:ext cx="1862753" cy="1549872"/>
            <a:chOff x="1036347" y="2371447"/>
            <a:chExt cx="2607624" cy="2247949"/>
          </a:xfrm>
        </p:grpSpPr>
        <p:sp>
          <p:nvSpPr>
            <p:cNvPr id="17" name="Hexagon 16"/>
            <p:cNvSpPr/>
            <p:nvPr/>
          </p:nvSpPr>
          <p:spPr bwMode="auto">
            <a:xfrm rot="19780699">
              <a:off x="1036347" y="2371447"/>
              <a:ext cx="2607624" cy="2247949"/>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0" tIns="45706" rIns="91410" bIns="45706" numCol="1" rtlCol="0" anchor="ctr" anchorCtr="0" compatLnSpc="1">
              <a:prstTxWarp prst="textNoShape">
                <a:avLst/>
              </a:prstTxWarp>
            </a:bodyPr>
            <a:lstStyle/>
            <a:p>
              <a:pPr algn="ctr" defTabSz="91381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18" name="Picture 1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46041" y="2654038"/>
              <a:ext cx="1135955" cy="1027545"/>
            </a:xfrm>
            <a:prstGeom prst="rect">
              <a:avLst/>
            </a:prstGeom>
          </p:spPr>
        </p:pic>
      </p:grpSp>
      <p:grpSp>
        <p:nvGrpSpPr>
          <p:cNvPr id="19" name="Group 18"/>
          <p:cNvGrpSpPr/>
          <p:nvPr/>
        </p:nvGrpSpPr>
        <p:grpSpPr>
          <a:xfrm>
            <a:off x="3043091" y="3473956"/>
            <a:ext cx="1862753" cy="1549872"/>
            <a:chOff x="1036347" y="2371447"/>
            <a:chExt cx="2607624" cy="2247949"/>
          </a:xfrm>
        </p:grpSpPr>
        <p:sp>
          <p:nvSpPr>
            <p:cNvPr id="20" name="Hexagon 19"/>
            <p:cNvSpPr/>
            <p:nvPr/>
          </p:nvSpPr>
          <p:spPr bwMode="auto">
            <a:xfrm rot="19780699">
              <a:off x="1036347" y="2371447"/>
              <a:ext cx="2607624" cy="2247949"/>
            </a:xfrm>
            <a:prstGeom prst="hexagon">
              <a:avLst>
                <a:gd name="adj" fmla="val 28905"/>
                <a:gd name="vf" fmla="val 115470"/>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91410" tIns="45706" rIns="91410" bIns="45706" numCol="1" rtlCol="0" anchor="ctr" anchorCtr="0" compatLnSpc="1">
              <a:prstTxWarp prst="textNoShape">
                <a:avLst/>
              </a:prstTxWarp>
            </a:bodyPr>
            <a:lstStyle/>
            <a:p>
              <a:pPr algn="ctr" defTabSz="913818" fontAlgn="base">
                <a:spcBef>
                  <a:spcPct val="0"/>
                </a:spcBef>
                <a:spcAft>
                  <a:spcPct val="0"/>
                </a:spcAft>
              </a:pPr>
              <a:endParaRPr lang="en-US" sz="2200" dirty="0">
                <a:gradFill>
                  <a:gsLst>
                    <a:gs pos="0">
                      <a:srgbClr val="FFFFFF"/>
                    </a:gs>
                    <a:gs pos="100000">
                      <a:srgbClr val="FFFFFF"/>
                    </a:gs>
                  </a:gsLst>
                  <a:lin ang="5400000" scaled="0"/>
                </a:gradFill>
              </a:endParaRPr>
            </a:p>
          </p:txBody>
        </p:sp>
        <p:pic>
          <p:nvPicPr>
            <p:cNvPr id="23" name="Picture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72180" y="2654038"/>
              <a:ext cx="1135955" cy="1027545"/>
            </a:xfrm>
            <a:prstGeom prst="rect">
              <a:avLst/>
            </a:prstGeom>
          </p:spPr>
        </p:pic>
      </p:grpSp>
      <p:sp>
        <p:nvSpPr>
          <p:cNvPr id="6" name="Double Brace 5"/>
          <p:cNvSpPr/>
          <p:nvPr/>
        </p:nvSpPr>
        <p:spPr>
          <a:xfrm rot="5400000">
            <a:off x="1671698" y="2265596"/>
            <a:ext cx="2670222" cy="3922081"/>
          </a:xfrm>
          <a:prstGeom prst="bracePair">
            <a:avLst/>
          </a:prstGeom>
          <a:ln w="127000">
            <a:solidFill>
              <a:schemeClr val="accent4"/>
            </a:solidFill>
            <a:headEnd type="none"/>
            <a:tailEnd type="none"/>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765">
              <a:solidFill>
                <a:srgbClr val="FFFFFF"/>
              </a:solidFill>
            </a:endParaRPr>
          </a:p>
        </p:txBody>
      </p:sp>
      <p:sp>
        <p:nvSpPr>
          <p:cNvPr id="24" name="Rectangle 23"/>
          <p:cNvSpPr/>
          <p:nvPr/>
        </p:nvSpPr>
        <p:spPr bwMode="auto">
          <a:xfrm>
            <a:off x="796767" y="5736227"/>
            <a:ext cx="4420081" cy="672224"/>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3528" b="1" dirty="0">
                <a:gradFill>
                  <a:gsLst>
                    <a:gs pos="0">
                      <a:srgbClr val="FFFFFF"/>
                    </a:gs>
                    <a:gs pos="100000">
                      <a:srgbClr val="FFFFFF"/>
                    </a:gs>
                  </a:gsLst>
                  <a:lin ang="5400000" scaled="0"/>
                </a:gradFill>
                <a:ea typeface="Segoe UI" pitchFamily="34" charset="0"/>
                <a:cs typeface="Segoe UI" pitchFamily="34" charset="0"/>
              </a:rPr>
              <a:t>Availability Set</a:t>
            </a:r>
          </a:p>
        </p:txBody>
      </p:sp>
      <p:sp>
        <p:nvSpPr>
          <p:cNvPr id="27" name="Rounded Rectangle 26"/>
          <p:cNvSpPr/>
          <p:nvPr/>
        </p:nvSpPr>
        <p:spPr bwMode="auto">
          <a:xfrm>
            <a:off x="6013241" y="4962305"/>
            <a:ext cx="688111" cy="173709"/>
          </a:xfrm>
          <a:prstGeom prst="round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spcBef>
                <a:spcPct val="0"/>
              </a:spcBef>
              <a:spcAft>
                <a:spcPct val="0"/>
              </a:spcAft>
            </a:pPr>
            <a:r>
              <a:rPr lang="en-US" sz="784" b="1" dirty="0">
                <a:gradFill>
                  <a:gsLst>
                    <a:gs pos="0">
                      <a:srgbClr val="FFFFFF"/>
                    </a:gs>
                    <a:gs pos="100000">
                      <a:srgbClr val="FFFFFF"/>
                    </a:gs>
                  </a:gsLst>
                  <a:lin ang="5400000" scaled="0"/>
                </a:gradFill>
                <a:ea typeface="Segoe UI" pitchFamily="34" charset="0"/>
                <a:cs typeface="Segoe UI" pitchFamily="34" charset="0"/>
              </a:rPr>
              <a:t>VM1</a:t>
            </a:r>
          </a:p>
        </p:txBody>
      </p:sp>
      <p:sp>
        <p:nvSpPr>
          <p:cNvPr id="29" name="Rectangle 28"/>
          <p:cNvSpPr/>
          <p:nvPr/>
        </p:nvSpPr>
        <p:spPr bwMode="auto">
          <a:xfrm>
            <a:off x="1360131" y="4405707"/>
            <a:ext cx="1156244" cy="3795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1961" b="1" dirty="0">
                <a:gradFill>
                  <a:gsLst>
                    <a:gs pos="0">
                      <a:srgbClr val="FFFFFF"/>
                    </a:gs>
                    <a:gs pos="100000">
                      <a:srgbClr val="FFFFFF"/>
                    </a:gs>
                  </a:gsLst>
                  <a:lin ang="5400000" scaled="0"/>
                </a:gradFill>
                <a:ea typeface="Segoe UI" pitchFamily="34" charset="0"/>
                <a:cs typeface="Segoe UI" pitchFamily="34" charset="0"/>
              </a:rPr>
              <a:t>VM1</a:t>
            </a:r>
          </a:p>
        </p:txBody>
      </p:sp>
      <p:sp>
        <p:nvSpPr>
          <p:cNvPr id="30" name="Rectangle 29"/>
          <p:cNvSpPr/>
          <p:nvPr/>
        </p:nvSpPr>
        <p:spPr bwMode="auto">
          <a:xfrm>
            <a:off x="3421345" y="4405707"/>
            <a:ext cx="1156244" cy="379538"/>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1961" b="1" dirty="0">
                <a:gradFill>
                  <a:gsLst>
                    <a:gs pos="0">
                      <a:srgbClr val="FFFFFF"/>
                    </a:gs>
                    <a:gs pos="100000">
                      <a:srgbClr val="FFFFFF"/>
                    </a:gs>
                  </a:gsLst>
                  <a:lin ang="5400000" scaled="0"/>
                </a:gradFill>
                <a:ea typeface="Segoe UI" pitchFamily="34" charset="0"/>
                <a:cs typeface="Segoe UI" pitchFamily="34" charset="0"/>
              </a:rPr>
              <a:t>VM2</a:t>
            </a:r>
          </a:p>
        </p:txBody>
      </p:sp>
      <p:sp>
        <p:nvSpPr>
          <p:cNvPr id="32" name="Rounded Rectangle 31"/>
          <p:cNvSpPr/>
          <p:nvPr/>
        </p:nvSpPr>
        <p:spPr bwMode="auto">
          <a:xfrm>
            <a:off x="10788396" y="4620533"/>
            <a:ext cx="696284" cy="164712"/>
          </a:xfrm>
          <a:prstGeom prst="roundRect">
            <a:avLst/>
          </a:prstGeom>
          <a:solidFill>
            <a:schemeClr val="accent5"/>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spcBef>
                <a:spcPct val="0"/>
              </a:spcBef>
              <a:spcAft>
                <a:spcPct val="0"/>
              </a:spcAft>
            </a:pPr>
            <a:r>
              <a:rPr lang="en-US" sz="784" b="1" dirty="0">
                <a:gradFill>
                  <a:gsLst>
                    <a:gs pos="0">
                      <a:srgbClr val="FFFFFF"/>
                    </a:gs>
                    <a:gs pos="100000">
                      <a:srgbClr val="FFFFFF"/>
                    </a:gs>
                  </a:gsLst>
                  <a:lin ang="5400000" scaled="0"/>
                </a:gradFill>
                <a:ea typeface="Segoe UI" pitchFamily="34" charset="0"/>
                <a:cs typeface="Segoe UI" pitchFamily="34" charset="0"/>
              </a:rPr>
              <a:t>VM2</a:t>
            </a:r>
          </a:p>
        </p:txBody>
      </p:sp>
      <p:sp>
        <p:nvSpPr>
          <p:cNvPr id="33" name="Rectangle 32"/>
          <p:cNvSpPr/>
          <p:nvPr/>
        </p:nvSpPr>
        <p:spPr bwMode="auto">
          <a:xfrm>
            <a:off x="796767" y="2003462"/>
            <a:ext cx="4420081" cy="672224"/>
          </a:xfrm>
          <a:prstGeom prst="rect">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r>
              <a:rPr lang="en-US" sz="3528" b="1" dirty="0">
                <a:gradFill>
                  <a:gsLst>
                    <a:gs pos="0">
                      <a:srgbClr val="FFFFFF"/>
                    </a:gs>
                    <a:gs pos="100000">
                      <a:srgbClr val="FFFFFF"/>
                    </a:gs>
                  </a:gsLst>
                  <a:lin ang="5400000" scaled="0"/>
                </a:gradFill>
                <a:ea typeface="Segoe UI" pitchFamily="34" charset="0"/>
                <a:cs typeface="Segoe UI" pitchFamily="34" charset="0"/>
              </a:rPr>
              <a:t>Load-Balanced Set</a:t>
            </a:r>
          </a:p>
        </p:txBody>
      </p:sp>
      <p:cxnSp>
        <p:nvCxnSpPr>
          <p:cNvPr id="36" name="Straight Arrow Connector 35"/>
          <p:cNvCxnSpPr>
            <a:endCxn id="27" idx="0"/>
          </p:cNvCxnSpPr>
          <p:nvPr/>
        </p:nvCxnSpPr>
        <p:spPr>
          <a:xfrm flipH="1">
            <a:off x="6357295" y="2891524"/>
            <a:ext cx="2239734" cy="2070782"/>
          </a:xfrm>
          <a:prstGeom prst="straightConnector1">
            <a:avLst/>
          </a:prstGeom>
          <a:ln w="63500">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a:endCxn id="32" idx="0"/>
          </p:cNvCxnSpPr>
          <p:nvPr/>
        </p:nvCxnSpPr>
        <p:spPr>
          <a:xfrm>
            <a:off x="8731038" y="2891523"/>
            <a:ext cx="2405499" cy="1729010"/>
          </a:xfrm>
          <a:prstGeom prst="straightConnector1">
            <a:avLst/>
          </a:prstGeom>
          <a:ln w="63500">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flipH="1">
            <a:off x="8626719" y="957740"/>
            <a:ext cx="832563" cy="734666"/>
          </a:xfrm>
          <a:prstGeom prst="straightConnector1">
            <a:avLst/>
          </a:prstGeom>
          <a:ln w="127000">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46" name="Straight Arrow Connector 45"/>
          <p:cNvCxnSpPr>
            <a:endCxn id="27" idx="0"/>
          </p:cNvCxnSpPr>
          <p:nvPr/>
        </p:nvCxnSpPr>
        <p:spPr>
          <a:xfrm flipH="1">
            <a:off x="6357295" y="2891524"/>
            <a:ext cx="2239734" cy="2070782"/>
          </a:xfrm>
          <a:prstGeom prst="straightConnector1">
            <a:avLst/>
          </a:prstGeom>
          <a:ln w="127000">
            <a:solidFill>
              <a:schemeClr val="accent6"/>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34" name="Diamond 33"/>
          <p:cNvSpPr/>
          <p:nvPr/>
        </p:nvSpPr>
        <p:spPr bwMode="auto">
          <a:xfrm>
            <a:off x="6713804" y="1692408"/>
            <a:ext cx="3766447" cy="1417350"/>
          </a:xfrm>
          <a:prstGeom prst="diamond">
            <a:avLst/>
          </a:prstGeom>
          <a:solidFill>
            <a:schemeClr val="accent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ctr" anchorCtr="0" forceAA="0" compatLnSpc="1">
            <a:prstTxWarp prst="textNoShape">
              <a:avLst/>
            </a:prstTxWarp>
            <a:noAutofit/>
          </a:bodyPr>
          <a:lstStyle/>
          <a:p>
            <a:pPr algn="ctr" defTabSz="913997" fontAlgn="base">
              <a:spcBef>
                <a:spcPct val="0"/>
              </a:spcBef>
              <a:spcAft>
                <a:spcPct val="0"/>
              </a:spcAft>
            </a:pPr>
            <a:r>
              <a:rPr lang="en-US" sz="2745" b="1" dirty="0">
                <a:gradFill>
                  <a:gsLst>
                    <a:gs pos="0">
                      <a:srgbClr val="FFFFFF"/>
                    </a:gs>
                    <a:gs pos="100000">
                      <a:srgbClr val="FFFFFF"/>
                    </a:gs>
                  </a:gsLst>
                  <a:lin ang="5400000" scaled="0"/>
                </a:gradFill>
                <a:ea typeface="Segoe UI" pitchFamily="34" charset="0"/>
                <a:cs typeface="Segoe UI" pitchFamily="34" charset="0"/>
              </a:rPr>
              <a:t>Load Balancer</a:t>
            </a:r>
          </a:p>
        </p:txBody>
      </p:sp>
      <p:grpSp>
        <p:nvGrpSpPr>
          <p:cNvPr id="64" name="Group 63"/>
          <p:cNvGrpSpPr/>
          <p:nvPr/>
        </p:nvGrpSpPr>
        <p:grpSpPr>
          <a:xfrm>
            <a:off x="9562327" y="378446"/>
            <a:ext cx="917925" cy="1136907"/>
            <a:chOff x="10937718" y="2035607"/>
            <a:chExt cx="863086" cy="1068988"/>
          </a:xfrm>
          <a:solidFill>
            <a:schemeClr val="tx2"/>
          </a:solidFill>
        </p:grpSpPr>
        <p:sp>
          <p:nvSpPr>
            <p:cNvPr id="65" name="Oval 742"/>
            <p:cNvSpPr>
              <a:spLocks noChangeArrowheads="1"/>
            </p:cNvSpPr>
            <p:nvPr/>
          </p:nvSpPr>
          <p:spPr bwMode="auto">
            <a:xfrm>
              <a:off x="11480295" y="2035607"/>
              <a:ext cx="239439" cy="241323"/>
            </a:xfrm>
            <a:prstGeom prst="ellipse">
              <a:avLst/>
            </a:prstGeom>
            <a:grpFill/>
            <a:ln>
              <a:solidFill>
                <a:srgbClr val="000000"/>
              </a:solidFill>
            </a:ln>
            <a:extLst/>
          </p:spPr>
          <p:txBody>
            <a:bodyPr vert="horz" wrap="square" lIns="89631" tIns="44814" rIns="89631" bIns="44814" numCol="1" anchor="t" anchorCtr="0" compatLnSpc="1">
              <a:prstTxWarp prst="textNoShape">
                <a:avLst/>
              </a:prstTxWarp>
            </a:bodyPr>
            <a:lstStyle/>
            <a:p>
              <a:pPr defTabSz="895560"/>
              <a:endParaRPr lang="en-US" sz="1765">
                <a:solidFill>
                  <a:srgbClr val="FFFFFF"/>
                </a:solidFill>
              </a:endParaRPr>
            </a:p>
          </p:txBody>
        </p:sp>
        <p:sp>
          <p:nvSpPr>
            <p:cNvPr id="66" name="Freeform 741"/>
            <p:cNvSpPr>
              <a:spLocks/>
            </p:cNvSpPr>
            <p:nvPr/>
          </p:nvSpPr>
          <p:spPr bwMode="auto">
            <a:xfrm>
              <a:off x="11399226" y="2299555"/>
              <a:ext cx="401578" cy="805040"/>
            </a:xfrm>
            <a:custGeom>
              <a:avLst/>
              <a:gdLst>
                <a:gd name="T0" fmla="*/ 73 w 90"/>
                <a:gd name="T1" fmla="*/ 0 h 181"/>
                <a:gd name="T2" fmla="*/ 17 w 90"/>
                <a:gd name="T3" fmla="*/ 0 h 181"/>
                <a:gd name="T4" fmla="*/ 0 w 90"/>
                <a:gd name="T5" fmla="*/ 17 h 181"/>
                <a:gd name="T6" fmla="*/ 0 w 90"/>
                <a:gd name="T7" fmla="*/ 93 h 181"/>
                <a:gd name="T8" fmla="*/ 17 w 90"/>
                <a:gd name="T9" fmla="*/ 110 h 181"/>
                <a:gd name="T10" fmla="*/ 17 w 90"/>
                <a:gd name="T11" fmla="*/ 110 h 181"/>
                <a:gd name="T12" fmla="*/ 17 w 90"/>
                <a:gd name="T13" fmla="*/ 164 h 181"/>
                <a:gd name="T14" fmla="*/ 33 w 90"/>
                <a:gd name="T15" fmla="*/ 181 h 181"/>
                <a:gd name="T16" fmla="*/ 57 w 90"/>
                <a:gd name="T17" fmla="*/ 181 h 181"/>
                <a:gd name="T18" fmla="*/ 73 w 90"/>
                <a:gd name="T19" fmla="*/ 164 h 181"/>
                <a:gd name="T20" fmla="*/ 73 w 90"/>
                <a:gd name="T21" fmla="*/ 110 h 181"/>
                <a:gd name="T22" fmla="*/ 73 w 90"/>
                <a:gd name="T23" fmla="*/ 110 h 181"/>
                <a:gd name="T24" fmla="*/ 90 w 90"/>
                <a:gd name="T25" fmla="*/ 93 h 181"/>
                <a:gd name="T26" fmla="*/ 90 w 90"/>
                <a:gd name="T27" fmla="*/ 17 h 181"/>
                <a:gd name="T28" fmla="*/ 73 w 90"/>
                <a:gd name="T29" fmla="*/ 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81">
                  <a:moveTo>
                    <a:pt x="73" y="0"/>
                  </a:moveTo>
                  <a:cubicBezTo>
                    <a:pt x="17" y="0"/>
                    <a:pt x="17" y="0"/>
                    <a:pt x="17" y="0"/>
                  </a:cubicBezTo>
                  <a:cubicBezTo>
                    <a:pt x="8" y="0"/>
                    <a:pt x="0" y="8"/>
                    <a:pt x="0" y="17"/>
                  </a:cubicBezTo>
                  <a:cubicBezTo>
                    <a:pt x="0" y="93"/>
                    <a:pt x="0" y="93"/>
                    <a:pt x="0" y="93"/>
                  </a:cubicBezTo>
                  <a:cubicBezTo>
                    <a:pt x="0" y="102"/>
                    <a:pt x="8" y="110"/>
                    <a:pt x="17" y="110"/>
                  </a:cubicBezTo>
                  <a:cubicBezTo>
                    <a:pt x="17" y="110"/>
                    <a:pt x="17" y="110"/>
                    <a:pt x="17" y="110"/>
                  </a:cubicBezTo>
                  <a:cubicBezTo>
                    <a:pt x="17" y="164"/>
                    <a:pt x="17" y="164"/>
                    <a:pt x="17" y="164"/>
                  </a:cubicBezTo>
                  <a:cubicBezTo>
                    <a:pt x="17" y="173"/>
                    <a:pt x="24" y="181"/>
                    <a:pt x="33" y="181"/>
                  </a:cubicBezTo>
                  <a:cubicBezTo>
                    <a:pt x="57" y="181"/>
                    <a:pt x="57" y="181"/>
                    <a:pt x="57" y="181"/>
                  </a:cubicBezTo>
                  <a:cubicBezTo>
                    <a:pt x="66" y="181"/>
                    <a:pt x="73" y="173"/>
                    <a:pt x="73" y="164"/>
                  </a:cubicBezTo>
                  <a:cubicBezTo>
                    <a:pt x="73" y="110"/>
                    <a:pt x="73" y="110"/>
                    <a:pt x="73" y="110"/>
                  </a:cubicBezTo>
                  <a:cubicBezTo>
                    <a:pt x="73" y="110"/>
                    <a:pt x="73" y="110"/>
                    <a:pt x="73" y="110"/>
                  </a:cubicBezTo>
                  <a:cubicBezTo>
                    <a:pt x="82" y="110"/>
                    <a:pt x="90" y="102"/>
                    <a:pt x="90" y="93"/>
                  </a:cubicBezTo>
                  <a:cubicBezTo>
                    <a:pt x="90" y="17"/>
                    <a:pt x="90" y="17"/>
                    <a:pt x="90" y="17"/>
                  </a:cubicBezTo>
                  <a:cubicBezTo>
                    <a:pt x="90" y="8"/>
                    <a:pt x="82" y="0"/>
                    <a:pt x="73" y="0"/>
                  </a:cubicBezTo>
                  <a:close/>
                </a:path>
              </a:pathLst>
            </a:custGeom>
            <a:grpFill/>
            <a:ln>
              <a:solidFill>
                <a:srgbClr val="000000"/>
              </a:solidFill>
            </a:ln>
            <a:extLst/>
          </p:spPr>
          <p:txBody>
            <a:bodyPr vert="horz" wrap="square" lIns="89631" tIns="44814" rIns="89631" bIns="44814" numCol="1" anchor="t" anchorCtr="0" compatLnSpc="1">
              <a:prstTxWarp prst="textNoShape">
                <a:avLst/>
              </a:prstTxWarp>
            </a:bodyPr>
            <a:lstStyle/>
            <a:p>
              <a:pPr defTabSz="895560"/>
              <a:endParaRPr lang="en-US" sz="1765">
                <a:solidFill>
                  <a:srgbClr val="FFFFFF"/>
                </a:solidFill>
              </a:endParaRPr>
            </a:p>
          </p:txBody>
        </p:sp>
        <p:sp>
          <p:nvSpPr>
            <p:cNvPr id="67" name="Freeform 12"/>
            <p:cNvSpPr>
              <a:spLocks noEditPoints="1"/>
            </p:cNvSpPr>
            <p:nvPr/>
          </p:nvSpPr>
          <p:spPr bwMode="auto">
            <a:xfrm>
              <a:off x="10937718" y="2418948"/>
              <a:ext cx="440948" cy="365434"/>
            </a:xfrm>
            <a:custGeom>
              <a:avLst/>
              <a:gdLst>
                <a:gd name="T0" fmla="*/ 22 w 87"/>
                <a:gd name="T1" fmla="*/ 47 h 72"/>
                <a:gd name="T2" fmla="*/ 65 w 87"/>
                <a:gd name="T3" fmla="*/ 47 h 72"/>
                <a:gd name="T4" fmla="*/ 74 w 87"/>
                <a:gd name="T5" fmla="*/ 38 h 72"/>
                <a:gd name="T6" fmla="*/ 74 w 87"/>
                <a:gd name="T7" fmla="*/ 9 h 72"/>
                <a:gd name="T8" fmla="*/ 65 w 87"/>
                <a:gd name="T9" fmla="*/ 0 h 72"/>
                <a:gd name="T10" fmla="*/ 22 w 87"/>
                <a:gd name="T11" fmla="*/ 0 h 72"/>
                <a:gd name="T12" fmla="*/ 13 w 87"/>
                <a:gd name="T13" fmla="*/ 9 h 72"/>
                <a:gd name="T14" fmla="*/ 13 w 87"/>
                <a:gd name="T15" fmla="*/ 38 h 72"/>
                <a:gd name="T16" fmla="*/ 22 w 87"/>
                <a:gd name="T17" fmla="*/ 47 h 72"/>
                <a:gd name="T18" fmla="*/ 19 w 87"/>
                <a:gd name="T19" fmla="*/ 9 h 72"/>
                <a:gd name="T20" fmla="*/ 22 w 87"/>
                <a:gd name="T21" fmla="*/ 5 h 72"/>
                <a:gd name="T22" fmla="*/ 65 w 87"/>
                <a:gd name="T23" fmla="*/ 5 h 72"/>
                <a:gd name="T24" fmla="*/ 69 w 87"/>
                <a:gd name="T25" fmla="*/ 9 h 72"/>
                <a:gd name="T26" fmla="*/ 69 w 87"/>
                <a:gd name="T27" fmla="*/ 38 h 72"/>
                <a:gd name="T28" fmla="*/ 65 w 87"/>
                <a:gd name="T29" fmla="*/ 42 h 72"/>
                <a:gd name="T30" fmla="*/ 22 w 87"/>
                <a:gd name="T31" fmla="*/ 42 h 72"/>
                <a:gd name="T32" fmla="*/ 19 w 87"/>
                <a:gd name="T33" fmla="*/ 38 h 72"/>
                <a:gd name="T34" fmla="*/ 19 w 87"/>
                <a:gd name="T35" fmla="*/ 9 h 72"/>
                <a:gd name="T36" fmla="*/ 19 w 87"/>
                <a:gd name="T37" fmla="*/ 9 h 72"/>
                <a:gd name="T38" fmla="*/ 3 w 87"/>
                <a:gd name="T39" fmla="*/ 72 h 72"/>
                <a:gd name="T40" fmla="*/ 85 w 87"/>
                <a:gd name="T41" fmla="*/ 72 h 72"/>
                <a:gd name="T42" fmla="*/ 87 w 87"/>
                <a:gd name="T43" fmla="*/ 70 h 72"/>
                <a:gd name="T44" fmla="*/ 87 w 87"/>
                <a:gd name="T45" fmla="*/ 69 h 72"/>
                <a:gd name="T46" fmla="*/ 86 w 87"/>
                <a:gd name="T47" fmla="*/ 65 h 72"/>
                <a:gd name="T48" fmla="*/ 75 w 87"/>
                <a:gd name="T49" fmla="*/ 52 h 72"/>
                <a:gd name="T50" fmla="*/ 71 w 87"/>
                <a:gd name="T51" fmla="*/ 50 h 72"/>
                <a:gd name="T52" fmla="*/ 17 w 87"/>
                <a:gd name="T53" fmla="*/ 50 h 72"/>
                <a:gd name="T54" fmla="*/ 13 w 87"/>
                <a:gd name="T55" fmla="*/ 52 h 72"/>
                <a:gd name="T56" fmla="*/ 2 w 87"/>
                <a:gd name="T57" fmla="*/ 65 h 72"/>
                <a:gd name="T58" fmla="*/ 0 w 87"/>
                <a:gd name="T59" fmla="*/ 69 h 72"/>
                <a:gd name="T60" fmla="*/ 0 w 87"/>
                <a:gd name="T61" fmla="*/ 70 h 72"/>
                <a:gd name="T62" fmla="*/ 3 w 87"/>
                <a:gd name="T63" fmla="*/ 7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7" h="72">
                  <a:moveTo>
                    <a:pt x="22" y="47"/>
                  </a:moveTo>
                  <a:cubicBezTo>
                    <a:pt x="65" y="47"/>
                    <a:pt x="65" y="47"/>
                    <a:pt x="65" y="47"/>
                  </a:cubicBezTo>
                  <a:cubicBezTo>
                    <a:pt x="70" y="47"/>
                    <a:pt x="74" y="43"/>
                    <a:pt x="74" y="38"/>
                  </a:cubicBezTo>
                  <a:cubicBezTo>
                    <a:pt x="74" y="9"/>
                    <a:pt x="74" y="9"/>
                    <a:pt x="74" y="9"/>
                  </a:cubicBezTo>
                  <a:cubicBezTo>
                    <a:pt x="74" y="4"/>
                    <a:pt x="70" y="0"/>
                    <a:pt x="65" y="0"/>
                  </a:cubicBezTo>
                  <a:cubicBezTo>
                    <a:pt x="22" y="0"/>
                    <a:pt x="22" y="0"/>
                    <a:pt x="22" y="0"/>
                  </a:cubicBezTo>
                  <a:cubicBezTo>
                    <a:pt x="17" y="0"/>
                    <a:pt x="13" y="4"/>
                    <a:pt x="13" y="9"/>
                  </a:cubicBezTo>
                  <a:cubicBezTo>
                    <a:pt x="13" y="38"/>
                    <a:pt x="13" y="38"/>
                    <a:pt x="13" y="38"/>
                  </a:cubicBezTo>
                  <a:cubicBezTo>
                    <a:pt x="13" y="43"/>
                    <a:pt x="17" y="47"/>
                    <a:pt x="22" y="47"/>
                  </a:cubicBezTo>
                  <a:close/>
                  <a:moveTo>
                    <a:pt x="19" y="9"/>
                  </a:moveTo>
                  <a:cubicBezTo>
                    <a:pt x="19" y="6"/>
                    <a:pt x="20" y="5"/>
                    <a:pt x="22" y="5"/>
                  </a:cubicBezTo>
                  <a:cubicBezTo>
                    <a:pt x="65" y="5"/>
                    <a:pt x="65" y="5"/>
                    <a:pt x="65" y="5"/>
                  </a:cubicBezTo>
                  <a:cubicBezTo>
                    <a:pt x="67" y="5"/>
                    <a:pt x="69" y="6"/>
                    <a:pt x="69" y="9"/>
                  </a:cubicBezTo>
                  <a:cubicBezTo>
                    <a:pt x="69" y="38"/>
                    <a:pt x="69" y="38"/>
                    <a:pt x="69" y="38"/>
                  </a:cubicBezTo>
                  <a:cubicBezTo>
                    <a:pt x="69" y="40"/>
                    <a:pt x="67" y="42"/>
                    <a:pt x="65" y="42"/>
                  </a:cubicBezTo>
                  <a:cubicBezTo>
                    <a:pt x="22" y="42"/>
                    <a:pt x="22" y="42"/>
                    <a:pt x="22" y="42"/>
                  </a:cubicBezTo>
                  <a:cubicBezTo>
                    <a:pt x="20" y="42"/>
                    <a:pt x="19" y="40"/>
                    <a:pt x="19" y="38"/>
                  </a:cubicBezTo>
                  <a:cubicBezTo>
                    <a:pt x="19" y="9"/>
                    <a:pt x="19" y="9"/>
                    <a:pt x="19" y="9"/>
                  </a:cubicBezTo>
                  <a:cubicBezTo>
                    <a:pt x="19" y="9"/>
                    <a:pt x="19" y="9"/>
                    <a:pt x="19" y="9"/>
                  </a:cubicBezTo>
                  <a:close/>
                  <a:moveTo>
                    <a:pt x="3" y="72"/>
                  </a:moveTo>
                  <a:cubicBezTo>
                    <a:pt x="85" y="72"/>
                    <a:pt x="85" y="72"/>
                    <a:pt x="85" y="72"/>
                  </a:cubicBezTo>
                  <a:cubicBezTo>
                    <a:pt x="86" y="72"/>
                    <a:pt x="87" y="71"/>
                    <a:pt x="87" y="70"/>
                  </a:cubicBezTo>
                  <a:cubicBezTo>
                    <a:pt x="87" y="69"/>
                    <a:pt x="87" y="69"/>
                    <a:pt x="87" y="69"/>
                  </a:cubicBezTo>
                  <a:cubicBezTo>
                    <a:pt x="87" y="67"/>
                    <a:pt x="87" y="66"/>
                    <a:pt x="86" y="65"/>
                  </a:cubicBezTo>
                  <a:cubicBezTo>
                    <a:pt x="75" y="52"/>
                    <a:pt x="75" y="52"/>
                    <a:pt x="75" y="52"/>
                  </a:cubicBezTo>
                  <a:cubicBezTo>
                    <a:pt x="74" y="51"/>
                    <a:pt x="73" y="50"/>
                    <a:pt x="71" y="50"/>
                  </a:cubicBezTo>
                  <a:cubicBezTo>
                    <a:pt x="17" y="50"/>
                    <a:pt x="17" y="50"/>
                    <a:pt x="17" y="50"/>
                  </a:cubicBezTo>
                  <a:cubicBezTo>
                    <a:pt x="15" y="50"/>
                    <a:pt x="14" y="51"/>
                    <a:pt x="13" y="52"/>
                  </a:cubicBezTo>
                  <a:cubicBezTo>
                    <a:pt x="2" y="65"/>
                    <a:pt x="2" y="65"/>
                    <a:pt x="2" y="65"/>
                  </a:cubicBezTo>
                  <a:cubicBezTo>
                    <a:pt x="1" y="66"/>
                    <a:pt x="0" y="67"/>
                    <a:pt x="0" y="69"/>
                  </a:cubicBezTo>
                  <a:cubicBezTo>
                    <a:pt x="0" y="70"/>
                    <a:pt x="0" y="70"/>
                    <a:pt x="0" y="70"/>
                  </a:cubicBezTo>
                  <a:cubicBezTo>
                    <a:pt x="0" y="71"/>
                    <a:pt x="2" y="72"/>
                    <a:pt x="3" y="72"/>
                  </a:cubicBezTo>
                  <a:close/>
                </a:path>
              </a:pathLst>
            </a:custGeom>
            <a:grpFill/>
            <a:ln>
              <a:solidFill>
                <a:srgbClr val="000000"/>
              </a:solidFill>
            </a:ln>
          </p:spPr>
          <p:txBody>
            <a:bodyPr vert="horz" wrap="square" lIns="89631" tIns="44814" rIns="89631" bIns="44814" numCol="1" anchor="t" anchorCtr="0" compatLnSpc="1">
              <a:prstTxWarp prst="textNoShape">
                <a:avLst/>
              </a:prstTxWarp>
            </a:bodyPr>
            <a:lstStyle/>
            <a:p>
              <a:endParaRPr lang="en-US" sz="1765">
                <a:solidFill>
                  <a:srgbClr val="FFFFFF"/>
                </a:solidFill>
              </a:endParaRPr>
            </a:p>
          </p:txBody>
        </p:sp>
      </p:grpSp>
      <p:sp>
        <p:nvSpPr>
          <p:cNvPr id="45" name="Rectangle 44"/>
          <p:cNvSpPr/>
          <p:nvPr/>
        </p:nvSpPr>
        <p:spPr bwMode="auto">
          <a:xfrm>
            <a:off x="9984064" y="3909605"/>
            <a:ext cx="1668673" cy="2411049"/>
          </a:xfrm>
          <a:prstGeom prst="rect">
            <a:avLst/>
          </a:prstGeom>
          <a:solidFill>
            <a:srgbClr val="FF0000">
              <a:alpha val="68000"/>
            </a:srgb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algn="ctr" defTabSz="913997" fontAlgn="base">
              <a:lnSpc>
                <a:spcPct val="90000"/>
              </a:lnSpc>
              <a:spcBef>
                <a:spcPct val="0"/>
              </a:spcBef>
              <a:spcAft>
                <a:spcPct val="0"/>
              </a:spcAft>
            </a:pPr>
            <a:endParaRPr lang="en-US" sz="3528" b="1" dirty="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830697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0"/>
                                  </p:stCondLst>
                                  <p:childTnLst>
                                    <p:animMotion origin="layout" path="M 3.02783E-6 -1.85202E-6 L 0.4871 0.18089 " pathEditMode="relative" rAng="0" ptsTypes="AA">
                                      <p:cBhvr>
                                        <p:cTn id="6" dur="2000" fill="hold"/>
                                        <p:tgtEl>
                                          <p:spTgt spid="13"/>
                                        </p:tgtEl>
                                        <p:attrNameLst>
                                          <p:attrName>ppt_x</p:attrName>
                                          <p:attrName>ppt_y</p:attrName>
                                        </p:attrNameLst>
                                      </p:cBhvr>
                                      <p:rCtr x="24355" y="9033"/>
                                    </p:animMotion>
                                  </p:childTnLst>
                                </p:cTn>
                              </p:par>
                              <p:par>
                                <p:cTn id="7" presetID="6" presetClass="emph" presetSubtype="0" fill="hold" nodeType="withEffect">
                                  <p:stCondLst>
                                    <p:cond delay="0"/>
                                  </p:stCondLst>
                                  <p:childTnLst>
                                    <p:animScale>
                                      <p:cBhvr>
                                        <p:cTn id="8" dur="2000" fill="hold"/>
                                        <p:tgtEl>
                                          <p:spTgt spid="13"/>
                                        </p:tgtEl>
                                      </p:cBhvr>
                                      <p:by x="50000" y="50000"/>
                                    </p:animScale>
                                  </p:childTnLst>
                                </p:cTn>
                              </p:par>
                              <p:par>
                                <p:cTn id="9" presetID="42" presetClass="path" presetSubtype="0" accel="50000" decel="50000" fill="hold" nodeType="withEffect">
                                  <p:stCondLst>
                                    <p:cond delay="500"/>
                                  </p:stCondLst>
                                  <p:childTnLst>
                                    <p:animMotion origin="layout" path="M 3.02783E-6 -1.85202E-6 L 0.66594 0.18089 " pathEditMode="relative" rAng="0" ptsTypes="AA">
                                      <p:cBhvr>
                                        <p:cTn id="10" dur="2000" fill="hold"/>
                                        <p:tgtEl>
                                          <p:spTgt spid="15"/>
                                        </p:tgtEl>
                                        <p:attrNameLst>
                                          <p:attrName>ppt_x</p:attrName>
                                          <p:attrName>ppt_y</p:attrName>
                                        </p:attrNameLst>
                                      </p:cBhvr>
                                      <p:rCtr x="33291" y="9033"/>
                                    </p:animMotion>
                                  </p:childTnLst>
                                </p:cTn>
                              </p:par>
                              <p:par>
                                <p:cTn id="11" presetID="6" presetClass="emph" presetSubtype="0" fill="hold" nodeType="withEffect">
                                  <p:stCondLst>
                                    <p:cond delay="500"/>
                                  </p:stCondLst>
                                  <p:childTnLst>
                                    <p:animScale>
                                      <p:cBhvr>
                                        <p:cTn id="12" dur="2000" fill="hold"/>
                                        <p:tgtEl>
                                          <p:spTgt spid="15"/>
                                        </p:tgtEl>
                                      </p:cBhvr>
                                      <p:by x="50000" y="50000"/>
                                    </p:animScale>
                                  </p:childTnLst>
                                </p:cTn>
                              </p:par>
                              <p:par>
                                <p:cTn id="13" presetID="42" presetClass="path" presetSubtype="0" accel="50000" decel="50000" fill="hold" nodeType="withEffect">
                                  <p:stCondLst>
                                    <p:cond delay="1000"/>
                                  </p:stCondLst>
                                  <p:childTnLst>
                                    <p:animMotion origin="layout" path="M 3.02783E-6 -1.85202E-6 L 0.30329 0.18362 " pathEditMode="relative" rAng="0" ptsTypes="AA">
                                      <p:cBhvr>
                                        <p:cTn id="14" dur="2000" fill="hold"/>
                                        <p:tgtEl>
                                          <p:spTgt spid="16"/>
                                        </p:tgtEl>
                                        <p:attrNameLst>
                                          <p:attrName>ppt_x</p:attrName>
                                          <p:attrName>ppt_y</p:attrName>
                                        </p:attrNameLst>
                                      </p:cBhvr>
                                      <p:rCtr x="15165" y="9169"/>
                                    </p:animMotion>
                                  </p:childTnLst>
                                </p:cTn>
                              </p:par>
                              <p:par>
                                <p:cTn id="15" presetID="6" presetClass="emph" presetSubtype="0" fill="hold" nodeType="withEffect">
                                  <p:stCondLst>
                                    <p:cond delay="1000"/>
                                  </p:stCondLst>
                                  <p:childTnLst>
                                    <p:animScale>
                                      <p:cBhvr>
                                        <p:cTn id="16" dur="2000" fill="hold"/>
                                        <p:tgtEl>
                                          <p:spTgt spid="16"/>
                                        </p:tgtEl>
                                      </p:cBhvr>
                                      <p:by x="50000" y="50000"/>
                                    </p:animScale>
                                  </p:childTnLst>
                                </p:cTn>
                              </p:par>
                            </p:childTnLst>
                          </p:cTn>
                        </p:par>
                        <p:par>
                          <p:cTn id="17" fill="hold">
                            <p:stCondLst>
                              <p:cond delay="3000"/>
                            </p:stCondLst>
                            <p:childTnLst>
                              <p:par>
                                <p:cTn id="18" presetID="10" presetClass="entr" presetSubtype="0" fill="hold" nodeType="afterEffect">
                                  <p:stCondLst>
                                    <p:cond delay="0"/>
                                  </p:stCondLst>
                                  <p:childTnLst>
                                    <p:set>
                                      <p:cBhvr>
                                        <p:cTn id="19" dur="1" fill="hold">
                                          <p:stCondLst>
                                            <p:cond delay="0"/>
                                          </p:stCondLst>
                                        </p:cTn>
                                        <p:tgtEl>
                                          <p:spTgt spid="19"/>
                                        </p:tgtEl>
                                        <p:attrNameLst>
                                          <p:attrName>style.visibility</p:attrName>
                                        </p:attrNameLst>
                                      </p:cBhvr>
                                      <p:to>
                                        <p:strVal val="visible"/>
                                      </p:to>
                                    </p:set>
                                    <p:animEffect transition="in" filter="fade">
                                      <p:cBhvr>
                                        <p:cTn id="20" dur="500"/>
                                        <p:tgtEl>
                                          <p:spTgt spid="19"/>
                                        </p:tgtEl>
                                      </p:cBhvr>
                                    </p:animEffec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35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500"/>
                                        <p:tgtEl>
                                          <p:spTgt spid="29"/>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500"/>
                                        <p:tgtEl>
                                          <p:spTgt spid="30"/>
                                        </p:tgtEl>
                                      </p:cBhvr>
                                    </p:animEffect>
                                  </p:childTnLst>
                                </p:cTn>
                              </p:par>
                            </p:childTnLst>
                          </p:cTn>
                        </p:par>
                        <p:par>
                          <p:cTn id="34" fill="hold">
                            <p:stCondLst>
                              <p:cond delay="4000"/>
                            </p:stCondLst>
                            <p:childTnLst>
                              <p:par>
                                <p:cTn id="35" presetID="10" presetClass="entr" presetSubtype="0" fill="hold" grpId="0" nodeType="after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4500"/>
                            </p:stCondLst>
                            <p:childTnLst>
                              <p:par>
                                <p:cTn id="39" presetID="10" presetClass="entr" presetSubtype="0" fill="hold" grpId="0" nodeType="after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fade">
                                      <p:cBhvr>
                                        <p:cTn id="41" dur="500"/>
                                        <p:tgtEl>
                                          <p:spTgt spid="27"/>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2"/>
                                        </p:tgtEl>
                                        <p:attrNameLst>
                                          <p:attrName>style.visibility</p:attrName>
                                        </p:attrNameLst>
                                      </p:cBhvr>
                                      <p:to>
                                        <p:strVal val="visible"/>
                                      </p:to>
                                    </p:set>
                                    <p:animEffect transition="in" filter="fade">
                                      <p:cBhvr>
                                        <p:cTn id="44" dur="500"/>
                                        <p:tgtEl>
                                          <p:spTgt spid="32"/>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33"/>
                                        </p:tgtEl>
                                        <p:attrNameLst>
                                          <p:attrName>style.visibility</p:attrName>
                                        </p:attrNameLst>
                                      </p:cBhvr>
                                      <p:to>
                                        <p:strVal val="visible"/>
                                      </p:to>
                                    </p:set>
                                    <p:animEffect transition="in" filter="fade">
                                      <p:cBhvr>
                                        <p:cTn id="49" dur="500"/>
                                        <p:tgtEl>
                                          <p:spTgt spid="33"/>
                                        </p:tgtEl>
                                      </p:cBhvr>
                                    </p:animEffect>
                                  </p:childTnLst>
                                </p:cTn>
                              </p:par>
                              <p:par>
                                <p:cTn id="50" presetID="10" presetClass="entr" presetSubtype="0" fill="hold" nodeType="withEffect">
                                  <p:stCondLst>
                                    <p:cond delay="0"/>
                                  </p:stCondLst>
                                  <p:childTnLst>
                                    <p:set>
                                      <p:cBhvr>
                                        <p:cTn id="51" dur="1" fill="hold">
                                          <p:stCondLst>
                                            <p:cond delay="0"/>
                                          </p:stCondLst>
                                        </p:cTn>
                                        <p:tgtEl>
                                          <p:spTgt spid="64"/>
                                        </p:tgtEl>
                                        <p:attrNameLst>
                                          <p:attrName>style.visibility</p:attrName>
                                        </p:attrNameLst>
                                      </p:cBhvr>
                                      <p:to>
                                        <p:strVal val="visible"/>
                                      </p:to>
                                    </p:set>
                                    <p:animEffect transition="in" filter="fade">
                                      <p:cBhvr>
                                        <p:cTn id="52" dur="500"/>
                                        <p:tgtEl>
                                          <p:spTgt spid="64"/>
                                        </p:tgtEl>
                                      </p:cBhvr>
                                    </p:animEffect>
                                  </p:childTnLst>
                                </p:cTn>
                              </p:par>
                            </p:childTnLst>
                          </p:cTn>
                        </p:par>
                        <p:par>
                          <p:cTn id="53" fill="hold">
                            <p:stCondLst>
                              <p:cond delay="500"/>
                            </p:stCondLst>
                            <p:childTnLst>
                              <p:par>
                                <p:cTn id="54" presetID="10" presetClass="entr" presetSubtype="0" fill="hold" grpId="0" nodeType="afterEffect">
                                  <p:stCondLst>
                                    <p:cond delay="0"/>
                                  </p:stCondLst>
                                  <p:childTnLst>
                                    <p:set>
                                      <p:cBhvr>
                                        <p:cTn id="55" dur="1" fill="hold">
                                          <p:stCondLst>
                                            <p:cond delay="0"/>
                                          </p:stCondLst>
                                        </p:cTn>
                                        <p:tgtEl>
                                          <p:spTgt spid="34"/>
                                        </p:tgtEl>
                                        <p:attrNameLst>
                                          <p:attrName>style.visibility</p:attrName>
                                        </p:attrNameLst>
                                      </p:cBhvr>
                                      <p:to>
                                        <p:strVal val="visible"/>
                                      </p:to>
                                    </p:set>
                                    <p:animEffect transition="in" filter="fade">
                                      <p:cBhvr>
                                        <p:cTn id="56" dur="500"/>
                                        <p:tgtEl>
                                          <p:spTgt spid="34"/>
                                        </p:tgtEl>
                                      </p:cBhvr>
                                    </p:animEffect>
                                  </p:childTnLst>
                                </p:cTn>
                              </p:par>
                            </p:childTnLst>
                          </p:cTn>
                        </p:par>
                        <p:par>
                          <p:cTn id="57" fill="hold">
                            <p:stCondLst>
                              <p:cond delay="1000"/>
                            </p:stCondLst>
                            <p:childTnLst>
                              <p:par>
                                <p:cTn id="58" presetID="22" presetClass="entr" presetSubtype="1" fill="hold" nodeType="afterEffect">
                                  <p:stCondLst>
                                    <p:cond delay="0"/>
                                  </p:stCondLst>
                                  <p:childTnLst>
                                    <p:set>
                                      <p:cBhvr>
                                        <p:cTn id="59" dur="1" fill="hold">
                                          <p:stCondLst>
                                            <p:cond delay="0"/>
                                          </p:stCondLst>
                                        </p:cTn>
                                        <p:tgtEl>
                                          <p:spTgt spid="42"/>
                                        </p:tgtEl>
                                        <p:attrNameLst>
                                          <p:attrName>style.visibility</p:attrName>
                                        </p:attrNameLst>
                                      </p:cBhvr>
                                      <p:to>
                                        <p:strVal val="visible"/>
                                      </p:to>
                                    </p:set>
                                    <p:animEffect transition="in" filter="wipe(up)">
                                      <p:cBhvr>
                                        <p:cTn id="60" dur="500"/>
                                        <p:tgtEl>
                                          <p:spTgt spid="42"/>
                                        </p:tgtEl>
                                      </p:cBhvr>
                                    </p:animEffect>
                                  </p:childTnLst>
                                </p:cTn>
                              </p:par>
                            </p:childTnLst>
                          </p:cTn>
                        </p:par>
                        <p:par>
                          <p:cTn id="61" fill="hold">
                            <p:stCondLst>
                              <p:cond delay="1500"/>
                            </p:stCondLst>
                            <p:childTnLst>
                              <p:par>
                                <p:cTn id="62" presetID="22" presetClass="entr" presetSubtype="1" fill="hold" nodeType="after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500"/>
                                        <p:tgtEl>
                                          <p:spTgt spid="36"/>
                                        </p:tgtEl>
                                      </p:cBhvr>
                                    </p:animEffect>
                                  </p:childTnLst>
                                </p:cTn>
                              </p:par>
                              <p:par>
                                <p:cTn id="65" presetID="22" presetClass="entr" presetSubtype="1" fill="hold" nodeType="withEffect">
                                  <p:stCondLst>
                                    <p:cond delay="0"/>
                                  </p:stCondLst>
                                  <p:childTnLst>
                                    <p:set>
                                      <p:cBhvr>
                                        <p:cTn id="66" dur="1" fill="hold">
                                          <p:stCondLst>
                                            <p:cond delay="0"/>
                                          </p:stCondLst>
                                        </p:cTn>
                                        <p:tgtEl>
                                          <p:spTgt spid="37"/>
                                        </p:tgtEl>
                                        <p:attrNameLst>
                                          <p:attrName>style.visibility</p:attrName>
                                        </p:attrNameLst>
                                      </p:cBhvr>
                                      <p:to>
                                        <p:strVal val="visible"/>
                                      </p:to>
                                    </p:set>
                                    <p:animEffect transition="in" filter="wipe(up)">
                                      <p:cBhvr>
                                        <p:cTn id="67" dur="500"/>
                                        <p:tgtEl>
                                          <p:spTgt spid="37"/>
                                        </p:tgtEl>
                                      </p:cBhvr>
                                    </p:animEffect>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fade">
                                      <p:cBhvr>
                                        <p:cTn id="72" dur="500"/>
                                        <p:tgtEl>
                                          <p:spTgt spid="45"/>
                                        </p:tgtEl>
                                      </p:cBhvr>
                                    </p:animEffect>
                                  </p:childTnLst>
                                </p:cTn>
                              </p:par>
                              <p:par>
                                <p:cTn id="73" presetID="7" presetClass="emph" presetSubtype="2" fill="hold" nodeType="withEffect">
                                  <p:stCondLst>
                                    <p:cond delay="0"/>
                                  </p:stCondLst>
                                  <p:childTnLst>
                                    <p:animClr clrSpc="rgb" dir="cw">
                                      <p:cBhvr>
                                        <p:cTn id="74" dur="2000" fill="hold"/>
                                        <p:tgtEl>
                                          <p:spTgt spid="37"/>
                                        </p:tgtEl>
                                        <p:attrNameLst>
                                          <p:attrName>stroke.color</p:attrName>
                                        </p:attrNameLst>
                                      </p:cBhvr>
                                      <p:to>
                                        <a:srgbClr val="FF0000"/>
                                      </p:to>
                                    </p:animClr>
                                    <p:set>
                                      <p:cBhvr>
                                        <p:cTn id="75" dur="2000" fill="hold"/>
                                        <p:tgtEl>
                                          <p:spTgt spid="37"/>
                                        </p:tgtEl>
                                        <p:attrNameLst>
                                          <p:attrName>stroke.on</p:attrName>
                                        </p:attrNameLst>
                                      </p:cBhvr>
                                      <p:to>
                                        <p:strVal val="true"/>
                                      </p:to>
                                    </p:set>
                                  </p:childTnLst>
                                </p:cTn>
                              </p:par>
                            </p:childTnLst>
                          </p:cTn>
                        </p:par>
                        <p:par>
                          <p:cTn id="76" fill="hold">
                            <p:stCondLst>
                              <p:cond delay="2000"/>
                            </p:stCondLst>
                            <p:childTnLst>
                              <p:par>
                                <p:cTn id="77" presetID="22" presetClass="exit" presetSubtype="4" fill="hold" nodeType="afterEffect">
                                  <p:stCondLst>
                                    <p:cond delay="0"/>
                                  </p:stCondLst>
                                  <p:childTnLst>
                                    <p:animEffect transition="out" filter="wipe(down)">
                                      <p:cBhvr>
                                        <p:cTn id="78" dur="500"/>
                                        <p:tgtEl>
                                          <p:spTgt spid="37"/>
                                        </p:tgtEl>
                                      </p:cBhvr>
                                    </p:animEffect>
                                    <p:set>
                                      <p:cBhvr>
                                        <p:cTn id="79" dur="1" fill="hold">
                                          <p:stCondLst>
                                            <p:cond delay="499"/>
                                          </p:stCondLst>
                                        </p:cTn>
                                        <p:tgtEl>
                                          <p:spTgt spid="37"/>
                                        </p:tgtEl>
                                        <p:attrNameLst>
                                          <p:attrName>style.visibility</p:attrName>
                                        </p:attrNameLst>
                                      </p:cBhvr>
                                      <p:to>
                                        <p:strVal val="hidden"/>
                                      </p:to>
                                    </p:set>
                                  </p:childTnLst>
                                </p:cTn>
                              </p:par>
                              <p:par>
                                <p:cTn id="80" presetID="22" presetClass="entr" presetSubtype="1" fill="hold" nodeType="withEffect">
                                  <p:stCondLst>
                                    <p:cond delay="0"/>
                                  </p:stCondLst>
                                  <p:childTnLst>
                                    <p:set>
                                      <p:cBhvr>
                                        <p:cTn id="81" dur="1" fill="hold">
                                          <p:stCondLst>
                                            <p:cond delay="0"/>
                                          </p:stCondLst>
                                        </p:cTn>
                                        <p:tgtEl>
                                          <p:spTgt spid="46"/>
                                        </p:tgtEl>
                                        <p:attrNameLst>
                                          <p:attrName>style.visibility</p:attrName>
                                        </p:attrNameLst>
                                      </p:cBhvr>
                                      <p:to>
                                        <p:strVal val="visible"/>
                                      </p:to>
                                    </p:set>
                                    <p:animEffect transition="in" filter="wipe(up)">
                                      <p:cBhvr>
                                        <p:cTn id="82"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4" grpId="0" animBg="1"/>
      <p:bldP spid="27" grpId="0" animBg="1"/>
      <p:bldP spid="29" grpId="0" animBg="1"/>
      <p:bldP spid="30" grpId="0" animBg="1"/>
      <p:bldP spid="32" grpId="0" animBg="1"/>
      <p:bldP spid="33" grpId="0" animBg="1"/>
      <p:bldP spid="34" grpId="0" animBg="1"/>
      <p:bldP spid="4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Pieces of IaaS…</a:t>
            </a:r>
            <a:endParaRPr lang="en-US" dirty="0"/>
          </a:p>
        </p:txBody>
      </p:sp>
      <p:sp>
        <p:nvSpPr>
          <p:cNvPr id="3" name="Text Placeholder 2"/>
          <p:cNvSpPr>
            <a:spLocks noGrp="1"/>
          </p:cNvSpPr>
          <p:nvPr>
            <p:ph type="body" sz="quarter" idx="11"/>
          </p:nvPr>
        </p:nvSpPr>
        <p:spPr>
          <a:xfrm>
            <a:off x="269240" y="1189176"/>
            <a:ext cx="11655840" cy="727700"/>
          </a:xfrm>
        </p:spPr>
        <p:txBody>
          <a:bodyPr/>
          <a:lstStyle/>
          <a:p>
            <a:r>
              <a:rPr lang="en-US" dirty="0" smtClean="0"/>
              <a:t>Network: Extensions</a:t>
            </a:r>
            <a:endParaRPr lang="en-US" dirty="0"/>
          </a:p>
        </p:txBody>
      </p:sp>
    </p:spTree>
    <p:extLst>
      <p:ext uri="{BB962C8B-B14F-4D97-AF65-F5344CB8AC3E}">
        <p14:creationId xmlns:p14="http://schemas.microsoft.com/office/powerpoint/2010/main" val="73336316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2"/>
          <p:cNvSpPr>
            <a:spLocks noGrp="1"/>
          </p:cNvSpPr>
          <p:nvPr>
            <p:ph type="body" sz="quarter" idx="4294967295"/>
          </p:nvPr>
        </p:nvSpPr>
        <p:spPr>
          <a:xfrm>
            <a:off x="4945901" y="851800"/>
            <a:ext cx="7248420" cy="1955186"/>
          </a:xfrm>
          <a:prstGeom prst="rect">
            <a:avLst/>
          </a:prstGeom>
        </p:spPr>
        <p:txBody>
          <a:bodyPr/>
          <a:lstStyle/>
          <a:p>
            <a:r>
              <a:rPr lang="en-US" sz="2745" dirty="0">
                <a:solidFill>
                  <a:schemeClr val="tx1"/>
                </a:solidFill>
                <a:latin typeface="+mn-lt"/>
              </a:rPr>
              <a:t>Extending the power of your VM</a:t>
            </a:r>
          </a:p>
          <a:p>
            <a:r>
              <a:rPr lang="en-US" sz="2745" dirty="0">
                <a:solidFill>
                  <a:schemeClr val="tx1"/>
                </a:solidFill>
                <a:latin typeface="+mn-lt"/>
              </a:rPr>
              <a:t>Enable easier management</a:t>
            </a:r>
          </a:p>
          <a:p>
            <a:r>
              <a:rPr lang="en-US" sz="2745" dirty="0">
                <a:solidFill>
                  <a:schemeClr val="tx1"/>
                </a:solidFill>
                <a:latin typeface="+mn-lt"/>
              </a:rPr>
              <a:t>Support partner ecosystem</a:t>
            </a:r>
          </a:p>
          <a:p>
            <a:r>
              <a:rPr lang="en-US" sz="2745" dirty="0">
                <a:solidFill>
                  <a:schemeClr val="tx1"/>
                </a:solidFill>
                <a:latin typeface="+mn-lt"/>
              </a:rPr>
              <a:t>Full control still with you!</a:t>
            </a:r>
          </a:p>
        </p:txBody>
      </p:sp>
      <p:sp>
        <p:nvSpPr>
          <p:cNvPr id="5" name="Rectangle 4"/>
          <p:cNvSpPr/>
          <p:nvPr/>
        </p:nvSpPr>
        <p:spPr bwMode="auto">
          <a:xfrm>
            <a:off x="1" y="487"/>
            <a:ext cx="4676660" cy="6857026"/>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6" name="Title 1"/>
          <p:cNvSpPr>
            <a:spLocks noGrp="1"/>
          </p:cNvSpPr>
          <p:nvPr>
            <p:ph type="title"/>
          </p:nvPr>
        </p:nvSpPr>
        <p:spPr>
          <a:xfrm>
            <a:off x="269241" y="289957"/>
            <a:ext cx="11655840" cy="899537"/>
          </a:xfrm>
        </p:spPr>
        <p:txBody>
          <a:bodyPr/>
          <a:lstStyle/>
          <a:p>
            <a:r>
              <a:rPr lang="en-US" dirty="0" smtClean="0"/>
              <a:t>VM Extensions</a:t>
            </a:r>
            <a:endParaRPr lang="en-US" dirty="0"/>
          </a:p>
        </p:txBody>
      </p:sp>
      <p:sp>
        <p:nvSpPr>
          <p:cNvPr id="7" name="Text Placeholder 12"/>
          <p:cNvSpPr txBox="1">
            <a:spLocks/>
          </p:cNvSpPr>
          <p:nvPr/>
        </p:nvSpPr>
        <p:spPr>
          <a:xfrm>
            <a:off x="269764" y="2030531"/>
            <a:ext cx="4033387" cy="832711"/>
          </a:xfrm>
          <a:prstGeom prst="rect">
            <a:avLst/>
          </a:prstGeom>
          <a:solidFill>
            <a:srgbClr val="008172"/>
          </a:solidFill>
          <a:ln>
            <a:solidFill>
              <a:srgbClr val="003C6C"/>
            </a:solidFill>
          </a:ln>
        </p:spPr>
        <p:txBody>
          <a:bodyPr vert="horz" wrap="square" lIns="143387" tIns="89616" rIns="143387" bIns="89616" rtlCol="0">
            <a:spAutoFit/>
          </a:bodyPr>
          <a:lstStyle>
            <a:lvl1pPr marL="336111" marR="0" indent="-336111" algn="l" defTabSz="914274" rtl="0" eaLnBrk="1" fontAlgn="auto" latinLnBrk="0" hangingPunct="1">
              <a:lnSpc>
                <a:spcPct val="90000"/>
              </a:lnSpc>
              <a:spcBef>
                <a:spcPct val="20000"/>
              </a:spcBef>
              <a:spcAft>
                <a:spcPts val="0"/>
              </a:spcAft>
              <a:buClrTx/>
              <a:buSzPct val="90000"/>
              <a:buFont typeface="Arial" pitchFamily="34" charset="0"/>
              <a:buChar char="•"/>
              <a:tabLst/>
              <a:defRPr sz="3900" kern="1200" spc="0" baseline="0">
                <a:gradFill>
                  <a:gsLst>
                    <a:gs pos="1250">
                      <a:schemeClr val="tx2"/>
                    </a:gs>
                    <a:gs pos="99000">
                      <a:schemeClr val="tx2"/>
                    </a:gs>
                  </a:gsLst>
                  <a:lin ang="5400000" scaled="0"/>
                </a:gradFill>
                <a:latin typeface="+mj-lt"/>
                <a:ea typeface="+mn-ea"/>
                <a:cs typeface="+mn-cs"/>
              </a:defRPr>
            </a:lvl1pPr>
            <a:lvl2pPr marL="572633" marR="0" indent="-236522"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784258"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08332"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32405" marR="0" indent="-224074" algn="l" defTabSz="914274"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14252"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390"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527"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665" indent="-228569" algn="l" defTabSz="914274"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705" dirty="0">
                <a:gradFill>
                  <a:gsLst>
                    <a:gs pos="1250">
                      <a:srgbClr val="FFFFFF"/>
                    </a:gs>
                    <a:gs pos="100000">
                      <a:srgbClr val="FFFFFF"/>
                    </a:gs>
                  </a:gsLst>
                  <a:lin ang="5400000" scaled="0"/>
                </a:gradFill>
              </a:rPr>
              <a:t>IaaS extended</a:t>
            </a:r>
          </a:p>
        </p:txBody>
      </p:sp>
      <p:grpSp>
        <p:nvGrpSpPr>
          <p:cNvPr id="8" name="Group 7"/>
          <p:cNvGrpSpPr/>
          <p:nvPr/>
        </p:nvGrpSpPr>
        <p:grpSpPr>
          <a:xfrm>
            <a:off x="268998" y="5368094"/>
            <a:ext cx="722019" cy="762476"/>
            <a:chOff x="252413" y="1214438"/>
            <a:chExt cx="736601" cy="777875"/>
          </a:xfrm>
        </p:grpSpPr>
        <p:sp>
          <p:nvSpPr>
            <p:cNvPr id="9" name="AutoShape 3"/>
            <p:cNvSpPr>
              <a:spLocks noChangeAspect="1" noChangeArrowheads="1" noTextEdit="1"/>
            </p:cNvSpPr>
            <p:nvPr/>
          </p:nvSpPr>
          <p:spPr bwMode="auto">
            <a:xfrm>
              <a:off x="271463" y="1214438"/>
              <a:ext cx="7175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89630" tIns="44814" rIns="89630" bIns="44814" numCol="1" anchor="t" anchorCtr="0" compatLnSpc="1">
              <a:prstTxWarp prst="textNoShape">
                <a:avLst/>
              </a:prstTxWarp>
            </a:bodyPr>
            <a:lstStyle/>
            <a:p>
              <a:pPr defTabSz="914192">
                <a:defRPr/>
              </a:pPr>
              <a:endParaRPr lang="en-GB" sz="1765" kern="0">
                <a:solidFill>
                  <a:srgbClr val="505050"/>
                </a:solidFill>
              </a:endParaRPr>
            </a:p>
          </p:txBody>
        </p:sp>
        <p:sp>
          <p:nvSpPr>
            <p:cNvPr id="10" name="Freeform 5"/>
            <p:cNvSpPr>
              <a:spLocks/>
            </p:cNvSpPr>
            <p:nvPr/>
          </p:nvSpPr>
          <p:spPr bwMode="auto">
            <a:xfrm>
              <a:off x="252413" y="1303338"/>
              <a:ext cx="300038" cy="485775"/>
            </a:xfrm>
            <a:custGeom>
              <a:avLst/>
              <a:gdLst>
                <a:gd name="T0" fmla="*/ 295 w 463"/>
                <a:gd name="T1" fmla="*/ 587 h 753"/>
                <a:gd name="T2" fmla="*/ 456 w 463"/>
                <a:gd name="T3" fmla="*/ 349 h 753"/>
                <a:gd name="T4" fmla="*/ 395 w 463"/>
                <a:gd name="T5" fmla="*/ 320 h 753"/>
                <a:gd name="T6" fmla="*/ 463 w 463"/>
                <a:gd name="T7" fmla="*/ 258 h 753"/>
                <a:gd name="T8" fmla="*/ 432 w 463"/>
                <a:gd name="T9" fmla="*/ 121 h 753"/>
                <a:gd name="T10" fmla="*/ 440 w 463"/>
                <a:gd name="T11" fmla="*/ 51 h 753"/>
                <a:gd name="T12" fmla="*/ 320 w 463"/>
                <a:gd name="T13" fmla="*/ 0 h 753"/>
                <a:gd name="T14" fmla="*/ 151 w 463"/>
                <a:gd name="T15" fmla="*/ 169 h 753"/>
                <a:gd name="T16" fmla="*/ 233 w 463"/>
                <a:gd name="T17" fmla="*/ 313 h 753"/>
                <a:gd name="T18" fmla="*/ 58 w 463"/>
                <a:gd name="T19" fmla="*/ 489 h 753"/>
                <a:gd name="T20" fmla="*/ 43 w 463"/>
                <a:gd name="T21" fmla="*/ 662 h 753"/>
                <a:gd name="T22" fmla="*/ 74 w 463"/>
                <a:gd name="T23" fmla="*/ 597 h 753"/>
                <a:gd name="T24" fmla="*/ 83 w 463"/>
                <a:gd name="T25" fmla="*/ 684 h 753"/>
                <a:gd name="T26" fmla="*/ 246 w 463"/>
                <a:gd name="T27" fmla="*/ 753 h 753"/>
                <a:gd name="T28" fmla="*/ 295 w 463"/>
                <a:gd name="T29" fmla="*/ 587 h 7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3" h="753">
                  <a:moveTo>
                    <a:pt x="295" y="587"/>
                  </a:moveTo>
                  <a:cubicBezTo>
                    <a:pt x="340" y="484"/>
                    <a:pt x="386" y="404"/>
                    <a:pt x="456" y="349"/>
                  </a:cubicBezTo>
                  <a:cubicBezTo>
                    <a:pt x="437" y="337"/>
                    <a:pt x="417" y="327"/>
                    <a:pt x="395" y="320"/>
                  </a:cubicBezTo>
                  <a:cubicBezTo>
                    <a:pt x="423" y="306"/>
                    <a:pt x="447" y="284"/>
                    <a:pt x="463" y="258"/>
                  </a:cubicBezTo>
                  <a:cubicBezTo>
                    <a:pt x="443" y="215"/>
                    <a:pt x="432" y="169"/>
                    <a:pt x="432" y="121"/>
                  </a:cubicBezTo>
                  <a:cubicBezTo>
                    <a:pt x="432" y="97"/>
                    <a:pt x="435" y="73"/>
                    <a:pt x="440" y="51"/>
                  </a:cubicBezTo>
                  <a:cubicBezTo>
                    <a:pt x="410" y="20"/>
                    <a:pt x="367" y="0"/>
                    <a:pt x="320" y="0"/>
                  </a:cubicBezTo>
                  <a:cubicBezTo>
                    <a:pt x="227" y="0"/>
                    <a:pt x="151" y="76"/>
                    <a:pt x="151" y="169"/>
                  </a:cubicBezTo>
                  <a:cubicBezTo>
                    <a:pt x="151" y="230"/>
                    <a:pt x="184" y="284"/>
                    <a:pt x="233" y="313"/>
                  </a:cubicBezTo>
                  <a:cubicBezTo>
                    <a:pt x="149" y="331"/>
                    <a:pt x="105" y="382"/>
                    <a:pt x="58" y="489"/>
                  </a:cubicBezTo>
                  <a:cubicBezTo>
                    <a:pt x="0" y="625"/>
                    <a:pt x="43" y="662"/>
                    <a:pt x="43" y="662"/>
                  </a:cubicBezTo>
                  <a:cubicBezTo>
                    <a:pt x="74" y="597"/>
                    <a:pt x="74" y="597"/>
                    <a:pt x="74" y="597"/>
                  </a:cubicBezTo>
                  <a:cubicBezTo>
                    <a:pt x="83" y="684"/>
                    <a:pt x="83" y="684"/>
                    <a:pt x="83" y="684"/>
                  </a:cubicBezTo>
                  <a:cubicBezTo>
                    <a:pt x="83" y="684"/>
                    <a:pt x="126" y="736"/>
                    <a:pt x="246" y="753"/>
                  </a:cubicBezTo>
                  <a:cubicBezTo>
                    <a:pt x="251" y="709"/>
                    <a:pt x="266" y="654"/>
                    <a:pt x="295" y="587"/>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defTabSz="914192">
                <a:defRPr/>
              </a:pPr>
              <a:endParaRPr lang="en-GB" sz="1765" kern="0">
                <a:solidFill>
                  <a:srgbClr val="505050"/>
                </a:solidFill>
              </a:endParaRPr>
            </a:p>
          </p:txBody>
        </p:sp>
        <p:sp>
          <p:nvSpPr>
            <p:cNvPr id="11" name="Freeform 6"/>
            <p:cNvSpPr>
              <a:spLocks/>
            </p:cNvSpPr>
            <p:nvPr/>
          </p:nvSpPr>
          <p:spPr bwMode="auto">
            <a:xfrm>
              <a:off x="422276" y="1214438"/>
              <a:ext cx="566738" cy="777875"/>
            </a:xfrm>
            <a:custGeom>
              <a:avLst/>
              <a:gdLst>
                <a:gd name="T0" fmla="*/ 606 w 877"/>
                <a:gd name="T1" fmla="*/ 490 h 1206"/>
                <a:gd name="T2" fmla="*/ 749 w 877"/>
                <a:gd name="T3" fmla="*/ 259 h 1206"/>
                <a:gd name="T4" fmla="*/ 491 w 877"/>
                <a:gd name="T5" fmla="*/ 0 h 1206"/>
                <a:gd name="T6" fmla="*/ 232 w 877"/>
                <a:gd name="T7" fmla="*/ 259 h 1206"/>
                <a:gd name="T8" fmla="*/ 358 w 877"/>
                <a:gd name="T9" fmla="*/ 481 h 1206"/>
                <a:gd name="T10" fmla="*/ 90 w 877"/>
                <a:gd name="T11" fmla="*/ 750 h 1206"/>
                <a:gd name="T12" fmla="*/ 66 w 877"/>
                <a:gd name="T13" fmla="*/ 1016 h 1206"/>
                <a:gd name="T14" fmla="*/ 113 w 877"/>
                <a:gd name="T15" fmla="*/ 916 h 1206"/>
                <a:gd name="T16" fmla="*/ 128 w 877"/>
                <a:gd name="T17" fmla="*/ 1049 h 1206"/>
                <a:gd name="T18" fmla="*/ 422 w 877"/>
                <a:gd name="T19" fmla="*/ 1161 h 1206"/>
                <a:gd name="T20" fmla="*/ 877 w 877"/>
                <a:gd name="T21" fmla="*/ 916 h 1206"/>
                <a:gd name="T22" fmla="*/ 606 w 877"/>
                <a:gd name="T23" fmla="*/ 490 h 1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77" h="1206">
                  <a:moveTo>
                    <a:pt x="606" y="490"/>
                  </a:moveTo>
                  <a:cubicBezTo>
                    <a:pt x="691" y="448"/>
                    <a:pt x="749" y="360"/>
                    <a:pt x="749" y="259"/>
                  </a:cubicBezTo>
                  <a:cubicBezTo>
                    <a:pt x="749" y="116"/>
                    <a:pt x="634" y="0"/>
                    <a:pt x="491" y="0"/>
                  </a:cubicBezTo>
                  <a:cubicBezTo>
                    <a:pt x="348" y="0"/>
                    <a:pt x="232" y="116"/>
                    <a:pt x="232" y="259"/>
                  </a:cubicBezTo>
                  <a:cubicBezTo>
                    <a:pt x="232" y="353"/>
                    <a:pt x="282" y="435"/>
                    <a:pt x="358" y="481"/>
                  </a:cubicBezTo>
                  <a:cubicBezTo>
                    <a:pt x="228" y="507"/>
                    <a:pt x="160" y="586"/>
                    <a:pt x="90" y="750"/>
                  </a:cubicBezTo>
                  <a:cubicBezTo>
                    <a:pt x="0" y="959"/>
                    <a:pt x="66" y="1016"/>
                    <a:pt x="66" y="1016"/>
                  </a:cubicBezTo>
                  <a:cubicBezTo>
                    <a:pt x="113" y="916"/>
                    <a:pt x="113" y="916"/>
                    <a:pt x="113" y="916"/>
                  </a:cubicBezTo>
                  <a:cubicBezTo>
                    <a:pt x="128" y="1049"/>
                    <a:pt x="128" y="1049"/>
                    <a:pt x="128" y="1049"/>
                  </a:cubicBezTo>
                  <a:cubicBezTo>
                    <a:pt x="128" y="1049"/>
                    <a:pt x="204" y="1142"/>
                    <a:pt x="422" y="1161"/>
                  </a:cubicBezTo>
                  <a:cubicBezTo>
                    <a:pt x="654" y="1181"/>
                    <a:pt x="877" y="1206"/>
                    <a:pt x="877" y="916"/>
                  </a:cubicBezTo>
                  <a:cubicBezTo>
                    <a:pt x="877" y="687"/>
                    <a:pt x="761" y="541"/>
                    <a:pt x="606" y="490"/>
                  </a:cubicBezTo>
                  <a:close/>
                </a:path>
              </a:pathLst>
            </a:custGeom>
            <a:solidFill>
              <a:schemeClr val="bg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89630" tIns="44814" rIns="89630" bIns="44814" numCol="1" anchor="t" anchorCtr="0" compatLnSpc="1">
              <a:prstTxWarp prst="textNoShape">
                <a:avLst/>
              </a:prstTxWarp>
            </a:bodyPr>
            <a:lstStyle/>
            <a:p>
              <a:pPr defTabSz="914192">
                <a:defRPr/>
              </a:pPr>
              <a:endParaRPr lang="en-GB" sz="1765" kern="0">
                <a:solidFill>
                  <a:srgbClr val="505050"/>
                </a:solidFill>
              </a:endParaRPr>
            </a:p>
          </p:txBody>
        </p:sp>
      </p:grpSp>
      <p:cxnSp>
        <p:nvCxnSpPr>
          <p:cNvPr id="12" name="Straight Connector 11"/>
          <p:cNvCxnSpPr/>
          <p:nvPr/>
        </p:nvCxnSpPr>
        <p:spPr>
          <a:xfrm flipH="1">
            <a:off x="991017" y="5688365"/>
            <a:ext cx="523537" cy="0"/>
          </a:xfrm>
          <a:prstGeom prst="line">
            <a:avLst/>
          </a:prstGeom>
          <a:noFill/>
          <a:ln w="76200" cap="flat" cmpd="sng" algn="ctr">
            <a:solidFill>
              <a:srgbClr val="003C6C"/>
            </a:solidFill>
            <a:prstDash val="sysDash"/>
            <a:headEnd type="triangle"/>
            <a:tailEnd type="none"/>
          </a:ln>
          <a:effectLst/>
        </p:spPr>
      </p:cxnSp>
      <p:cxnSp>
        <p:nvCxnSpPr>
          <p:cNvPr id="13" name="Straight Connector 12"/>
          <p:cNvCxnSpPr/>
          <p:nvPr/>
        </p:nvCxnSpPr>
        <p:spPr>
          <a:xfrm>
            <a:off x="5628010" y="3021561"/>
            <a:ext cx="0" cy="0"/>
          </a:xfrm>
          <a:prstGeom prst="line">
            <a:avLst/>
          </a:prstGeom>
          <a:noFill/>
          <a:ln w="9525" cap="flat" cmpd="sng" algn="ctr">
            <a:solidFill>
              <a:srgbClr val="505050"/>
            </a:solidFill>
            <a:prstDash val="solid"/>
            <a:headEnd type="none"/>
            <a:tailEnd type="none"/>
          </a:ln>
          <a:effectLst/>
        </p:spPr>
      </p:cxnSp>
      <p:cxnSp>
        <p:nvCxnSpPr>
          <p:cNvPr id="14" name="Straight Connector 13"/>
          <p:cNvCxnSpPr/>
          <p:nvPr/>
        </p:nvCxnSpPr>
        <p:spPr>
          <a:xfrm>
            <a:off x="5793682" y="2912470"/>
            <a:ext cx="0" cy="0"/>
          </a:xfrm>
          <a:prstGeom prst="line">
            <a:avLst/>
          </a:prstGeom>
          <a:noFill/>
          <a:ln w="25400" cap="flat" cmpd="sng" algn="ctr">
            <a:solidFill>
              <a:srgbClr val="DC3C00"/>
            </a:solidFill>
            <a:prstDash val="solid"/>
            <a:headEnd type="none"/>
            <a:tailEnd type="none"/>
          </a:ln>
          <a:effectLst/>
        </p:spPr>
      </p:cxnSp>
      <p:sp>
        <p:nvSpPr>
          <p:cNvPr id="15" name="Freeform 128"/>
          <p:cNvSpPr>
            <a:spLocks noChangeAspect="1"/>
          </p:cNvSpPr>
          <p:nvPr/>
        </p:nvSpPr>
        <p:spPr bwMode="black">
          <a:xfrm>
            <a:off x="3509039" y="3279596"/>
            <a:ext cx="8197077" cy="3089523"/>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003C6C"/>
          </a:solidFill>
          <a:extLst/>
        </p:spPr>
        <p:txBody>
          <a:bodyPr vert="horz" wrap="square" lIns="87867" tIns="43934" rIns="87867" bIns="43934" numCol="1" anchor="b" anchorCtr="1" compatLnSpc="1">
            <a:prstTxWarp prst="textNoShape">
              <a:avLst/>
            </a:prstTxWarp>
          </a:bodyPr>
          <a:lstStyle/>
          <a:p>
            <a:pPr defTabSz="895953">
              <a:defRPr/>
            </a:pPr>
            <a:endParaRPr lang="en-US" sz="1729" kern="0" dirty="0">
              <a:solidFill>
                <a:srgbClr val="FFFFFF"/>
              </a:solidFill>
            </a:endParaRPr>
          </a:p>
        </p:txBody>
      </p:sp>
      <p:cxnSp>
        <p:nvCxnSpPr>
          <p:cNvPr id="16" name="Elbow Connector 15"/>
          <p:cNvCxnSpPr/>
          <p:nvPr/>
        </p:nvCxnSpPr>
        <p:spPr>
          <a:xfrm flipV="1">
            <a:off x="3705534" y="4380454"/>
            <a:ext cx="1574025" cy="268664"/>
          </a:xfrm>
          <a:prstGeom prst="bentConnector3">
            <a:avLst>
              <a:gd name="adj1" fmla="val 50000"/>
            </a:avLst>
          </a:prstGeom>
          <a:noFill/>
          <a:ln w="76200" cap="flat" cmpd="sng" algn="ctr">
            <a:solidFill>
              <a:srgbClr val="003C6C"/>
            </a:solidFill>
            <a:prstDash val="sysDash"/>
            <a:headEnd type="none"/>
            <a:tailEnd type="triangle"/>
          </a:ln>
          <a:effectLst/>
        </p:spPr>
      </p:cxnSp>
      <p:sp>
        <p:nvSpPr>
          <p:cNvPr id="17" name="Rectangle 16"/>
          <p:cNvSpPr/>
          <p:nvPr/>
        </p:nvSpPr>
        <p:spPr bwMode="auto">
          <a:xfrm>
            <a:off x="5729246" y="5582197"/>
            <a:ext cx="2150950" cy="76018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3529" kern="0" dirty="0">
                <a:gradFill>
                  <a:gsLst>
                    <a:gs pos="0">
                      <a:srgbClr val="FFFFFF"/>
                    </a:gs>
                    <a:gs pos="100000">
                      <a:srgbClr val="FFFFFF"/>
                    </a:gs>
                  </a:gsLst>
                  <a:lin ang="5400000" scaled="0"/>
                </a:gradFill>
                <a:ea typeface="Segoe UI" pitchFamily="34" charset="0"/>
                <a:cs typeface="Segoe UI" pitchFamily="34" charset="0"/>
              </a:rPr>
              <a:t>Azure</a:t>
            </a:r>
          </a:p>
        </p:txBody>
      </p:sp>
      <p:pic>
        <p:nvPicPr>
          <p:cNvPr id="18" name="Picture 4" descr="http://www.getinthesky.com/wp-content/uploads/logo-powershell1.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59048" y="3784177"/>
            <a:ext cx="1681568" cy="1681568"/>
          </a:xfrm>
          <a:prstGeom prst="rect">
            <a:avLst/>
          </a:prstGeom>
          <a:noFill/>
          <a:extLst>
            <a:ext uri="{909E8E84-426E-40DD-AFC4-6F175D3DCCD1}">
              <a14:hiddenFill xmlns:a14="http://schemas.microsoft.com/office/drawing/2010/main">
                <a:solidFill>
                  <a:srgbClr val="FFFFFF"/>
                </a:solidFill>
              </a14:hiddenFill>
            </a:ext>
          </a:extLst>
        </p:spPr>
      </p:pic>
      <p:cxnSp>
        <p:nvCxnSpPr>
          <p:cNvPr id="19" name="Straight Connector 18"/>
          <p:cNvCxnSpPr/>
          <p:nvPr/>
        </p:nvCxnSpPr>
        <p:spPr>
          <a:xfrm flipH="1">
            <a:off x="991017" y="4619362"/>
            <a:ext cx="672942" cy="1069003"/>
          </a:xfrm>
          <a:prstGeom prst="line">
            <a:avLst/>
          </a:prstGeom>
          <a:noFill/>
          <a:ln w="76200" cap="flat" cmpd="sng" algn="ctr">
            <a:solidFill>
              <a:srgbClr val="003C6C"/>
            </a:solidFill>
            <a:prstDash val="sysDash"/>
            <a:headEnd type="triangle"/>
            <a:tailEnd type="none"/>
          </a:ln>
          <a:effectLst/>
        </p:spPr>
      </p:cxnSp>
      <p:cxnSp>
        <p:nvCxnSpPr>
          <p:cNvPr id="20" name="Elbow Connector 19"/>
          <p:cNvCxnSpPr/>
          <p:nvPr/>
        </p:nvCxnSpPr>
        <p:spPr>
          <a:xfrm flipV="1">
            <a:off x="3441464" y="4869305"/>
            <a:ext cx="2077701" cy="880026"/>
          </a:xfrm>
          <a:prstGeom prst="bentConnector3">
            <a:avLst>
              <a:gd name="adj1" fmla="val 50000"/>
            </a:avLst>
          </a:prstGeom>
          <a:noFill/>
          <a:ln w="76200" cap="flat" cmpd="sng" algn="ctr">
            <a:solidFill>
              <a:schemeClr val="bg1"/>
            </a:solidFill>
            <a:prstDash val="sysDash"/>
            <a:headEnd type="none"/>
            <a:tailEnd type="triangle"/>
          </a:ln>
          <a:effectLst/>
        </p:spPr>
      </p:cxnSp>
      <p:sp>
        <p:nvSpPr>
          <p:cNvPr id="21" name="Rectangle 5"/>
          <p:cNvSpPr>
            <a:spLocks noChangeArrowheads="1"/>
          </p:cNvSpPr>
          <p:nvPr/>
        </p:nvSpPr>
        <p:spPr bwMode="auto">
          <a:xfrm>
            <a:off x="5564153" y="3849322"/>
            <a:ext cx="1296312" cy="1691743"/>
          </a:xfrm>
          <a:prstGeom prst="rect">
            <a:avLst/>
          </a:prstGeom>
          <a:solidFill>
            <a:srgbClr val="7030A0"/>
          </a:solidFill>
          <a:ln>
            <a:noFill/>
          </a:ln>
        </p:spPr>
        <p:txBody>
          <a:bodyPr vert="horz" wrap="square" lIns="89630" tIns="44814" rIns="89630" bIns="44814" numCol="1" anchor="t" anchorCtr="0" compatLnSpc="1">
            <a:prstTxWarp prst="textNoShape">
              <a:avLst/>
            </a:prstTxWarp>
          </a:bodyPr>
          <a:lstStyle/>
          <a:p>
            <a:pPr defTabSz="913774">
              <a:defRPr/>
            </a:pPr>
            <a:endParaRPr lang="en-US" kern="0">
              <a:solidFill>
                <a:srgbClr val="000000"/>
              </a:solidFill>
              <a:latin typeface="Calibri" panose="020F0502020204030204"/>
            </a:endParaRPr>
          </a:p>
        </p:txBody>
      </p:sp>
      <p:sp>
        <p:nvSpPr>
          <p:cNvPr id="22" name="Freeform 8"/>
          <p:cNvSpPr>
            <a:spLocks/>
          </p:cNvSpPr>
          <p:nvPr/>
        </p:nvSpPr>
        <p:spPr bwMode="auto">
          <a:xfrm>
            <a:off x="5702999" y="4473917"/>
            <a:ext cx="1018623" cy="323982"/>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30" tIns="44814" rIns="89630" bIns="44814" numCol="1" anchor="t" anchorCtr="0" compatLnSpc="1">
            <a:prstTxWarp prst="textNoShape">
              <a:avLst/>
            </a:prstTxWarp>
          </a:bodyPr>
          <a:lstStyle/>
          <a:p>
            <a:pPr defTabSz="913774">
              <a:defRPr/>
            </a:pPr>
            <a:endParaRPr lang="en-US" kern="0">
              <a:solidFill>
                <a:srgbClr val="000000"/>
              </a:solidFill>
              <a:latin typeface="Calibri" panose="020F0502020204030204"/>
            </a:endParaRPr>
          </a:p>
        </p:txBody>
      </p:sp>
      <p:sp>
        <p:nvSpPr>
          <p:cNvPr id="23" name="Freeform 9"/>
          <p:cNvSpPr>
            <a:spLocks/>
          </p:cNvSpPr>
          <p:nvPr/>
        </p:nvSpPr>
        <p:spPr bwMode="auto">
          <a:xfrm>
            <a:off x="5702999" y="4960467"/>
            <a:ext cx="1018623" cy="267375"/>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ysClr val="window" lastClr="FFFFFF">
              <a:lumMod val="85000"/>
            </a:sysClr>
          </a:solidFill>
          <a:ln>
            <a:noFill/>
          </a:ln>
        </p:spPr>
        <p:txBody>
          <a:bodyPr vert="horz" wrap="square" lIns="89630" tIns="44814" rIns="89630" bIns="44814" numCol="1" anchor="t" anchorCtr="0" compatLnSpc="1">
            <a:prstTxWarp prst="textNoShape">
              <a:avLst/>
            </a:prstTxWarp>
          </a:bodyPr>
          <a:lstStyle/>
          <a:p>
            <a:pPr defTabSz="913774">
              <a:defRPr/>
            </a:pPr>
            <a:endParaRPr lang="en-US" b="1" kern="0" dirty="0">
              <a:solidFill>
                <a:srgbClr val="000000"/>
              </a:solidFill>
              <a:latin typeface="Calibri" panose="020F0502020204030204"/>
            </a:endParaRPr>
          </a:p>
        </p:txBody>
      </p:sp>
      <p:sp>
        <p:nvSpPr>
          <p:cNvPr id="24" name="Oval 16"/>
          <p:cNvSpPr>
            <a:spLocks noChangeArrowheads="1"/>
          </p:cNvSpPr>
          <p:nvPr/>
        </p:nvSpPr>
        <p:spPr bwMode="auto">
          <a:xfrm>
            <a:off x="6526980" y="4649118"/>
            <a:ext cx="98618" cy="95098"/>
          </a:xfrm>
          <a:prstGeom prst="ellipse">
            <a:avLst/>
          </a:prstGeom>
          <a:solidFill>
            <a:srgbClr val="5B9BD5"/>
          </a:solidFill>
          <a:ln>
            <a:noFill/>
          </a:ln>
        </p:spPr>
        <p:txBody>
          <a:bodyPr vert="horz" wrap="square" lIns="89630" tIns="44814" rIns="89630" bIns="44814" numCol="1" anchor="t" anchorCtr="0" compatLnSpc="1">
            <a:prstTxWarp prst="textNoShape">
              <a:avLst/>
            </a:prstTxWarp>
          </a:bodyPr>
          <a:lstStyle/>
          <a:p>
            <a:pPr defTabSz="913774">
              <a:defRPr/>
            </a:pPr>
            <a:endParaRPr lang="en-US" kern="0">
              <a:solidFill>
                <a:srgbClr val="000000"/>
              </a:solidFill>
              <a:latin typeface="Calibri" panose="020F0502020204030204"/>
            </a:endParaRPr>
          </a:p>
        </p:txBody>
      </p:sp>
      <p:sp>
        <p:nvSpPr>
          <p:cNvPr id="25" name="Oval 17"/>
          <p:cNvSpPr>
            <a:spLocks noChangeArrowheads="1"/>
          </p:cNvSpPr>
          <p:nvPr/>
        </p:nvSpPr>
        <p:spPr bwMode="auto">
          <a:xfrm>
            <a:off x="6526980" y="5052670"/>
            <a:ext cx="98618" cy="95098"/>
          </a:xfrm>
          <a:prstGeom prst="ellipse">
            <a:avLst/>
          </a:prstGeom>
          <a:solidFill>
            <a:srgbClr val="5B9BD5"/>
          </a:solidFill>
          <a:ln>
            <a:noFill/>
          </a:ln>
        </p:spPr>
        <p:txBody>
          <a:bodyPr vert="horz" wrap="square" lIns="89630" tIns="44814" rIns="89630" bIns="44814" numCol="1" anchor="t" anchorCtr="0" compatLnSpc="1">
            <a:prstTxWarp prst="textNoShape">
              <a:avLst/>
            </a:prstTxWarp>
          </a:bodyPr>
          <a:lstStyle/>
          <a:p>
            <a:pPr defTabSz="913774">
              <a:defRPr/>
            </a:pPr>
            <a:endParaRPr lang="en-US" kern="0">
              <a:solidFill>
                <a:srgbClr val="000000"/>
              </a:solidFill>
              <a:latin typeface="Calibri" panose="020F0502020204030204"/>
            </a:endParaRPr>
          </a:p>
        </p:txBody>
      </p:sp>
      <p:sp>
        <p:nvSpPr>
          <p:cNvPr id="26" name="Flowchart: Magnetic Disk 25"/>
          <p:cNvSpPr/>
          <p:nvPr/>
        </p:nvSpPr>
        <p:spPr bwMode="auto">
          <a:xfrm>
            <a:off x="7418220" y="4483727"/>
            <a:ext cx="1668524" cy="1447664"/>
          </a:xfrm>
          <a:prstGeom prst="flowChartMagneticDisk">
            <a:avLst/>
          </a:prstGeom>
          <a:ln>
            <a:solidFill>
              <a:schemeClr val="bg1"/>
            </a:solidFill>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79285" tIns="143428" rIns="179285" bIns="143428" numCol="1" spcCol="0" rtlCol="0" fromWordArt="0" anchor="t" anchorCtr="0" forceAA="0" compatLnSpc="1">
            <a:prstTxWarp prst="textNoShape">
              <a:avLst/>
            </a:prstTxWarp>
            <a:noAutofit/>
          </a:bodyPr>
          <a:lstStyle/>
          <a:p>
            <a:pPr algn="ctr" defTabSz="914102"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7" name="Straight Arrow Connector 26"/>
          <p:cNvCxnSpPr/>
          <p:nvPr/>
        </p:nvCxnSpPr>
        <p:spPr>
          <a:xfrm flipV="1">
            <a:off x="9239547" y="4892682"/>
            <a:ext cx="652632" cy="74414"/>
          </a:xfrm>
          <a:prstGeom prst="straightConnector1">
            <a:avLst/>
          </a:prstGeom>
          <a:ln w="57150">
            <a:solidFill>
              <a:srgbClr val="FFFFFF"/>
            </a:solidFill>
            <a:headEnd type="none"/>
            <a:tailEnd type="triangle"/>
          </a:ln>
        </p:spPr>
        <p:style>
          <a:lnRef idx="3">
            <a:schemeClr val="dk1"/>
          </a:lnRef>
          <a:fillRef idx="0">
            <a:schemeClr val="dk1"/>
          </a:fillRef>
          <a:effectRef idx="2">
            <a:schemeClr val="dk1"/>
          </a:effectRef>
          <a:fontRef idx="minor">
            <a:schemeClr val="tx1"/>
          </a:fontRef>
        </p:style>
      </p:cxnSp>
      <p:sp>
        <p:nvSpPr>
          <p:cNvPr id="28" name="Rectangle 27"/>
          <p:cNvSpPr/>
          <p:nvPr/>
        </p:nvSpPr>
        <p:spPr bwMode="auto">
          <a:xfrm>
            <a:off x="9555167" y="4506011"/>
            <a:ext cx="2150950" cy="760184"/>
          </a:xfrm>
          <a:prstGeom prst="rect">
            <a:avLst/>
          </a:prstGeom>
          <a:noFill/>
          <a:ln w="9525" cap="flat" cmpd="sng" algn="ctr">
            <a:noFill/>
            <a:prstDash val="solid"/>
            <a:headEnd type="none" w="med" len="med"/>
            <a:tailEnd type="none" w="med" len="med"/>
          </a:ln>
          <a:effectLst/>
        </p:spPr>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defRPr/>
            </a:pPr>
            <a:r>
              <a:rPr lang="en-US" sz="2745" kern="0" dirty="0">
                <a:gradFill>
                  <a:gsLst>
                    <a:gs pos="0">
                      <a:srgbClr val="FFFFFF"/>
                    </a:gs>
                    <a:gs pos="100000">
                      <a:srgbClr val="FFFFFF"/>
                    </a:gs>
                  </a:gsLst>
                  <a:lin ang="5400000" scaled="0"/>
                </a:gradFill>
                <a:ea typeface="Segoe UI" pitchFamily="34" charset="0"/>
                <a:cs typeface="Segoe UI" pitchFamily="34" charset="0"/>
              </a:rPr>
              <a:t>Curated Extensions</a:t>
            </a:r>
          </a:p>
        </p:txBody>
      </p:sp>
      <p:pic>
        <p:nvPicPr>
          <p:cNvPr id="29" name="Picture 4" descr="http://www.getinthesky.com/wp-content/uploads/logo-powershell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423302" y="4984681"/>
            <a:ext cx="896443" cy="896443"/>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2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774231" y="4615116"/>
            <a:ext cx="1027918" cy="270986"/>
          </a:xfrm>
          <a:prstGeom prst="rect">
            <a:avLst/>
          </a:prstGeom>
        </p:spPr>
      </p:pic>
      <p:cxnSp>
        <p:nvCxnSpPr>
          <p:cNvPr id="31" name="Elbow Connector 30"/>
          <p:cNvCxnSpPr>
            <a:endCxn id="29" idx="1"/>
          </p:cNvCxnSpPr>
          <p:nvPr/>
        </p:nvCxnSpPr>
        <p:spPr>
          <a:xfrm>
            <a:off x="6728997" y="5103336"/>
            <a:ext cx="694304" cy="329567"/>
          </a:xfrm>
          <a:prstGeom prst="bentConnector3">
            <a:avLst>
              <a:gd name="adj1" fmla="val 50000"/>
            </a:avLst>
          </a:prstGeom>
          <a:noFill/>
          <a:ln w="76200" cap="flat" cmpd="sng" algn="ctr">
            <a:solidFill>
              <a:schemeClr val="bg1"/>
            </a:solidFill>
            <a:prstDash val="sysDash"/>
            <a:headEnd type="none"/>
            <a:tailEnd type="triangle"/>
          </a:ln>
          <a:effectLst/>
        </p:spPr>
      </p:cxnSp>
      <p:sp>
        <p:nvSpPr>
          <p:cNvPr id="32" name="Rectangle 31"/>
          <p:cNvSpPr/>
          <p:nvPr/>
        </p:nvSpPr>
        <p:spPr>
          <a:xfrm>
            <a:off x="5693613" y="4904123"/>
            <a:ext cx="737344" cy="362072"/>
          </a:xfrm>
          <a:prstGeom prst="rect">
            <a:avLst/>
          </a:prstGeom>
        </p:spPr>
        <p:txBody>
          <a:bodyPr wrap="none">
            <a:spAutoFit/>
          </a:bodyPr>
          <a:lstStyle/>
          <a:p>
            <a:pPr defTabSz="913774">
              <a:defRPr/>
            </a:pPr>
            <a:r>
              <a:rPr lang="en-US" sz="1765" b="1" kern="0" dirty="0">
                <a:solidFill>
                  <a:srgbClr val="000000"/>
                </a:solidFill>
                <a:latin typeface="Calibri" panose="020F0502020204030204"/>
              </a:rPr>
              <a:t>Agent</a:t>
            </a:r>
          </a:p>
        </p:txBody>
      </p:sp>
      <p:sp>
        <p:nvSpPr>
          <p:cNvPr id="33" name="Oval 16"/>
          <p:cNvSpPr>
            <a:spLocks noChangeArrowheads="1"/>
          </p:cNvSpPr>
          <p:nvPr/>
        </p:nvSpPr>
        <p:spPr bwMode="auto">
          <a:xfrm>
            <a:off x="6523395" y="4506968"/>
            <a:ext cx="98618" cy="95098"/>
          </a:xfrm>
          <a:prstGeom prst="ellipse">
            <a:avLst/>
          </a:prstGeom>
          <a:solidFill>
            <a:srgbClr val="5B9BD5"/>
          </a:solidFill>
          <a:ln>
            <a:noFill/>
          </a:ln>
        </p:spPr>
        <p:txBody>
          <a:bodyPr vert="horz" wrap="square" lIns="89630" tIns="44814" rIns="89630" bIns="44814" numCol="1" anchor="t" anchorCtr="0" compatLnSpc="1">
            <a:prstTxWarp prst="textNoShape">
              <a:avLst/>
            </a:prstTxWarp>
          </a:bodyPr>
          <a:lstStyle/>
          <a:p>
            <a:pPr defTabSz="913774">
              <a:defRPr/>
            </a:pPr>
            <a:endParaRPr lang="en-US" kern="0">
              <a:solidFill>
                <a:srgbClr val="000000"/>
              </a:solidFill>
              <a:latin typeface="Calibri" panose="020F0502020204030204"/>
            </a:endParaRPr>
          </a:p>
        </p:txBody>
      </p:sp>
      <p:pic>
        <p:nvPicPr>
          <p:cNvPr id="34" name="Picture 33"/>
          <p:cNvPicPr/>
          <p:nvPr/>
        </p:nvPicPr>
        <p:blipFill rotWithShape="1">
          <a:blip r:embed="rId5" cstate="print">
            <a:extLst>
              <a:ext uri="{28A0092B-C50C-407E-A947-70E740481C1C}">
                <a14:useLocalDpi xmlns:a14="http://schemas.microsoft.com/office/drawing/2010/main" val="0"/>
              </a:ext>
            </a:extLst>
          </a:blip>
          <a:srcRect b="10114"/>
          <a:stretch/>
        </p:blipFill>
        <p:spPr bwMode="auto">
          <a:xfrm>
            <a:off x="1585885" y="5275705"/>
            <a:ext cx="1805079" cy="1126512"/>
          </a:xfrm>
          <a:prstGeom prst="rect">
            <a:avLst/>
          </a:prstGeom>
          <a:noFill/>
          <a:ln>
            <a:noFill/>
          </a:ln>
        </p:spPr>
      </p:pic>
      <p:pic>
        <p:nvPicPr>
          <p:cNvPr id="35" name="Picture 34"/>
          <p:cNvPicPr>
            <a:picLocks noChangeAspect="1"/>
          </p:cNvPicPr>
          <p:nvPr/>
        </p:nvPicPr>
        <p:blipFill>
          <a:blip r:embed="rId6">
            <a:biLevel thresh="75000"/>
          </a:blip>
          <a:stretch>
            <a:fillRect/>
          </a:stretch>
        </p:blipFill>
        <p:spPr>
          <a:xfrm>
            <a:off x="8228737" y="4967096"/>
            <a:ext cx="868829" cy="950923"/>
          </a:xfrm>
          <a:prstGeom prst="rect">
            <a:avLst/>
          </a:prstGeom>
        </p:spPr>
      </p:pic>
      <p:cxnSp>
        <p:nvCxnSpPr>
          <p:cNvPr id="36" name="Straight Connector 35"/>
          <p:cNvCxnSpPr/>
          <p:nvPr/>
        </p:nvCxnSpPr>
        <p:spPr>
          <a:xfrm>
            <a:off x="5044102" y="731653"/>
            <a:ext cx="5460258" cy="0"/>
          </a:xfrm>
          <a:prstGeom prst="line">
            <a:avLst/>
          </a:prstGeom>
          <a:ln>
            <a:solidFill>
              <a:schemeClr val="tx2"/>
            </a:solidFill>
            <a:headEnd type="none"/>
            <a:tailEnd type="none"/>
          </a:ln>
        </p:spPr>
        <p:style>
          <a:lnRef idx="1">
            <a:schemeClr val="accent1"/>
          </a:lnRef>
          <a:fillRef idx="0">
            <a:schemeClr val="accent1"/>
          </a:fillRef>
          <a:effectRef idx="0">
            <a:schemeClr val="accent1"/>
          </a:effectRef>
          <a:fontRef idx="minor">
            <a:schemeClr val="tx1"/>
          </a:fontRef>
        </p:style>
      </p:cxnSp>
      <p:pic>
        <p:nvPicPr>
          <p:cNvPr id="37" name="Picture 36"/>
          <p:cNvPicPr>
            <a:picLocks noChangeAspect="1"/>
          </p:cNvPicPr>
          <p:nvPr/>
        </p:nvPicPr>
        <p:blipFill>
          <a:blip r:embed="rId7"/>
          <a:stretch>
            <a:fillRect/>
          </a:stretch>
        </p:blipFill>
        <p:spPr>
          <a:xfrm>
            <a:off x="1699672" y="4282132"/>
            <a:ext cx="2435922" cy="737683"/>
          </a:xfrm>
          <a:prstGeom prst="rect">
            <a:avLst/>
          </a:prstGeom>
        </p:spPr>
      </p:pic>
    </p:spTree>
    <p:extLst>
      <p:ext uri="{BB962C8B-B14F-4D97-AF65-F5344CB8AC3E}">
        <p14:creationId xmlns:p14="http://schemas.microsoft.com/office/powerpoint/2010/main" val="51972852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 calcmode="lin" valueType="num">
                                      <p:cBhvr additive="base">
                                        <p:cTn id="7" dur="500" fill="hold"/>
                                        <p:tgtEl>
                                          <p:spTgt spid="4">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
                                            <p:txEl>
                                              <p:pRg st="0" end="0"/>
                                            </p:tx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 calcmode="lin" valueType="num">
                                      <p:cBhvr additive="base">
                                        <p:cTn id="12" dur="500" fill="hold"/>
                                        <p:tgtEl>
                                          <p:spTgt spid="4">
                                            <p:txEl>
                                              <p:pRg st="1" end="1"/>
                                            </p:tx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4">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 calcmode="lin" valueType="num">
                                      <p:cBhvr additive="base">
                                        <p:cTn id="17" dur="500" fill="hold"/>
                                        <p:tgtEl>
                                          <p:spTgt spid="4">
                                            <p:txEl>
                                              <p:pRg st="2" end="2"/>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4">
                                            <p:txEl>
                                              <p:pRg st="2" end="2"/>
                                            </p:tx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 calcmode="lin" valueType="num">
                                      <p:cBhvr additive="base">
                                        <p:cTn id="22" dur="500" fill="hold"/>
                                        <p:tgtEl>
                                          <p:spTgt spid="4">
                                            <p:txEl>
                                              <p:pRg st="3" end="3"/>
                                            </p:tx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4">
                                            <p:txEl>
                                              <p:pRg st="3" end="3"/>
                                            </p:tx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decel="10000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additive="base">
                                        <p:cTn id="27" dur="1000" fill="hold"/>
                                        <p:tgtEl>
                                          <p:spTgt spid="7"/>
                                        </p:tgtEl>
                                        <p:attrNameLst>
                                          <p:attrName>ppt_x</p:attrName>
                                        </p:attrNameLst>
                                      </p:cBhvr>
                                      <p:tavLst>
                                        <p:tav tm="0">
                                          <p:val>
                                            <p:strVal val="0-#ppt_w/2"/>
                                          </p:val>
                                        </p:tav>
                                        <p:tav tm="100000">
                                          <p:val>
                                            <p:strVal val="#ppt_x"/>
                                          </p:val>
                                        </p:tav>
                                      </p:tavLst>
                                    </p:anim>
                                    <p:anim calcmode="lin" valueType="num">
                                      <p:cBhvr additive="base">
                                        <p:cTn id="28" dur="1000" fill="hold"/>
                                        <p:tgtEl>
                                          <p:spTgt spid="7"/>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par>
                          <p:cTn id="34" fill="hold">
                            <p:stCondLst>
                              <p:cond delay="500"/>
                            </p:stCondLst>
                            <p:childTnLst>
                              <p:par>
                                <p:cTn id="35" presetID="22" presetClass="entr" presetSubtype="8"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par>
                                <p:cTn id="38" presetID="22" presetClass="entr" presetSubtype="8" fill="hold" nodeType="withEffect">
                                  <p:stCondLst>
                                    <p:cond delay="0"/>
                                  </p:stCondLst>
                                  <p:childTnLst>
                                    <p:set>
                                      <p:cBhvr>
                                        <p:cTn id="39" dur="1" fill="hold">
                                          <p:stCondLst>
                                            <p:cond delay="0"/>
                                          </p:stCondLst>
                                        </p:cTn>
                                        <p:tgtEl>
                                          <p:spTgt spid="19"/>
                                        </p:tgtEl>
                                        <p:attrNameLst>
                                          <p:attrName>style.visibility</p:attrName>
                                        </p:attrNameLst>
                                      </p:cBhvr>
                                      <p:to>
                                        <p:strVal val="visible"/>
                                      </p:to>
                                    </p:set>
                                    <p:animEffect transition="in" filter="wipe(left)">
                                      <p:cBhvr>
                                        <p:cTn id="40" dur="500"/>
                                        <p:tgtEl>
                                          <p:spTgt spid="19"/>
                                        </p:tgtEl>
                                      </p:cBhvr>
                                    </p:animEffect>
                                  </p:childTnLst>
                                </p:cTn>
                              </p:par>
                            </p:childTnLst>
                          </p:cTn>
                        </p:par>
                        <p:par>
                          <p:cTn id="41" fill="hold">
                            <p:stCondLst>
                              <p:cond delay="1000"/>
                            </p:stCondLst>
                            <p:childTnLst>
                              <p:par>
                                <p:cTn id="42" presetID="42"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1000"/>
                                        <p:tgtEl>
                                          <p:spTgt spid="18"/>
                                        </p:tgtEl>
                                      </p:cBhvr>
                                    </p:animEffect>
                                    <p:anim calcmode="lin" valueType="num">
                                      <p:cBhvr>
                                        <p:cTn id="45" dur="1000" fill="hold"/>
                                        <p:tgtEl>
                                          <p:spTgt spid="18"/>
                                        </p:tgtEl>
                                        <p:attrNameLst>
                                          <p:attrName>ppt_x</p:attrName>
                                        </p:attrNameLst>
                                      </p:cBhvr>
                                      <p:tavLst>
                                        <p:tav tm="0">
                                          <p:val>
                                            <p:strVal val="#ppt_x"/>
                                          </p:val>
                                        </p:tav>
                                        <p:tav tm="100000">
                                          <p:val>
                                            <p:strVal val="#ppt_x"/>
                                          </p:val>
                                        </p:tav>
                                      </p:tavLst>
                                    </p:anim>
                                    <p:anim calcmode="lin" valueType="num">
                                      <p:cBhvr>
                                        <p:cTn id="46" dur="1000" fill="hold"/>
                                        <p:tgtEl>
                                          <p:spTgt spid="18"/>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0"/>
                                  </p:stCondLst>
                                  <p:childTnLst>
                                    <p:set>
                                      <p:cBhvr>
                                        <p:cTn id="48" dur="1" fill="hold">
                                          <p:stCondLst>
                                            <p:cond delay="0"/>
                                          </p:stCondLst>
                                        </p:cTn>
                                        <p:tgtEl>
                                          <p:spTgt spid="34"/>
                                        </p:tgtEl>
                                        <p:attrNameLst>
                                          <p:attrName>style.visibility</p:attrName>
                                        </p:attrNameLst>
                                      </p:cBhvr>
                                      <p:to>
                                        <p:strVal val="visible"/>
                                      </p:to>
                                    </p:set>
                                    <p:animEffect transition="in" filter="fade">
                                      <p:cBhvr>
                                        <p:cTn id="49" dur="1000"/>
                                        <p:tgtEl>
                                          <p:spTgt spid="34"/>
                                        </p:tgtEl>
                                      </p:cBhvr>
                                    </p:animEffect>
                                    <p:anim calcmode="lin" valueType="num">
                                      <p:cBhvr>
                                        <p:cTn id="50" dur="1000" fill="hold"/>
                                        <p:tgtEl>
                                          <p:spTgt spid="34"/>
                                        </p:tgtEl>
                                        <p:attrNameLst>
                                          <p:attrName>ppt_x</p:attrName>
                                        </p:attrNameLst>
                                      </p:cBhvr>
                                      <p:tavLst>
                                        <p:tav tm="0">
                                          <p:val>
                                            <p:strVal val="#ppt_x"/>
                                          </p:val>
                                        </p:tav>
                                        <p:tav tm="100000">
                                          <p:val>
                                            <p:strVal val="#ppt_x"/>
                                          </p:val>
                                        </p:tav>
                                      </p:tavLst>
                                    </p:anim>
                                    <p:anim calcmode="lin" valueType="num">
                                      <p:cBhvr>
                                        <p:cTn id="51" dur="1000" fill="hold"/>
                                        <p:tgtEl>
                                          <p:spTgt spid="34"/>
                                        </p:tgtEl>
                                        <p:attrNameLst>
                                          <p:attrName>ppt_y</p:attrName>
                                        </p:attrNameLst>
                                      </p:cBhvr>
                                      <p:tavLst>
                                        <p:tav tm="0">
                                          <p:val>
                                            <p:strVal val="#ppt_y+.1"/>
                                          </p:val>
                                        </p:tav>
                                        <p:tav tm="100000">
                                          <p:val>
                                            <p:strVal val="#ppt_y"/>
                                          </p:val>
                                        </p:tav>
                                      </p:tavLst>
                                    </p:anim>
                                  </p:childTnLst>
                                </p:cTn>
                              </p:par>
                            </p:childTnLst>
                          </p:cTn>
                        </p:par>
                        <p:par>
                          <p:cTn id="52" fill="hold">
                            <p:stCondLst>
                              <p:cond delay="2000"/>
                            </p:stCondLst>
                            <p:childTnLst>
                              <p:par>
                                <p:cTn id="53" presetID="22" presetClass="entr" presetSubtype="8" fill="hold"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wipe(left)">
                                      <p:cBhvr>
                                        <p:cTn id="55" dur="500"/>
                                        <p:tgtEl>
                                          <p:spTgt spid="16"/>
                                        </p:tgtEl>
                                      </p:cBhvr>
                                    </p:animEffect>
                                  </p:childTnLst>
                                </p:cTn>
                              </p:par>
                              <p:par>
                                <p:cTn id="56" presetID="22" presetClass="entr" presetSubtype="8" fill="hold" nodeType="withEffect">
                                  <p:stCondLst>
                                    <p:cond delay="0"/>
                                  </p:stCondLst>
                                  <p:childTnLst>
                                    <p:set>
                                      <p:cBhvr>
                                        <p:cTn id="57" dur="1" fill="hold">
                                          <p:stCondLst>
                                            <p:cond delay="0"/>
                                          </p:stCondLst>
                                        </p:cTn>
                                        <p:tgtEl>
                                          <p:spTgt spid="20"/>
                                        </p:tgtEl>
                                        <p:attrNameLst>
                                          <p:attrName>style.visibility</p:attrName>
                                        </p:attrNameLst>
                                      </p:cBhvr>
                                      <p:to>
                                        <p:strVal val="visible"/>
                                      </p:to>
                                    </p:set>
                                    <p:animEffect transition="in" filter="wipe(left)">
                                      <p:cBhvr>
                                        <p:cTn id="58" dur="500"/>
                                        <p:tgtEl>
                                          <p:spTgt spid="2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500"/>
                                        <p:tgtEl>
                                          <p:spTgt spid="17"/>
                                        </p:tgtEl>
                                      </p:cBhvr>
                                    </p:animEffect>
                                  </p:childTnLst>
                                </p:cTn>
                              </p:par>
                            </p:childTnLst>
                          </p:cTn>
                        </p:par>
                        <p:par>
                          <p:cTn id="65" fill="hold">
                            <p:stCondLst>
                              <p:cond delay="2500"/>
                            </p:stCondLst>
                            <p:childTnLst>
                              <p:par>
                                <p:cTn id="66" presetID="10" presetClass="entr" presetSubtype="0" fill="hold" grpId="1" nodeType="afterEffect">
                                  <p:stCondLst>
                                    <p:cond delay="0"/>
                                  </p:stCondLst>
                                  <p:childTnLst>
                                    <p:set>
                                      <p:cBhvr>
                                        <p:cTn id="67" dur="1" fill="hold">
                                          <p:stCondLst>
                                            <p:cond delay="0"/>
                                          </p:stCondLst>
                                        </p:cTn>
                                        <p:tgtEl>
                                          <p:spTgt spid="21"/>
                                        </p:tgtEl>
                                        <p:attrNameLst>
                                          <p:attrName>style.visibility</p:attrName>
                                        </p:attrNameLst>
                                      </p:cBhvr>
                                      <p:to>
                                        <p:strVal val="visible"/>
                                      </p:to>
                                    </p:set>
                                    <p:animEffect transition="in" filter="fade">
                                      <p:cBhvr>
                                        <p:cTn id="68" dur="500"/>
                                        <p:tgtEl>
                                          <p:spTgt spid="21"/>
                                        </p:tgtEl>
                                      </p:cBhvr>
                                    </p:animEffect>
                                  </p:childTnLst>
                                </p:cTn>
                              </p:par>
                              <p:par>
                                <p:cTn id="69" presetID="22" presetClass="entr" presetSubtype="4" fill="hold" grpId="0" nodeType="withEffect">
                                  <p:stCondLst>
                                    <p:cond delay="0"/>
                                  </p:stCondLst>
                                  <p:childTnLst>
                                    <p:set>
                                      <p:cBhvr>
                                        <p:cTn id="70" dur="1" fill="hold">
                                          <p:stCondLst>
                                            <p:cond delay="0"/>
                                          </p:stCondLst>
                                        </p:cTn>
                                        <p:tgtEl>
                                          <p:spTgt spid="22"/>
                                        </p:tgtEl>
                                        <p:attrNameLst>
                                          <p:attrName>style.visibility</p:attrName>
                                        </p:attrNameLst>
                                      </p:cBhvr>
                                      <p:to>
                                        <p:strVal val="visible"/>
                                      </p:to>
                                    </p:set>
                                    <p:animEffect transition="in" filter="wipe(down)">
                                      <p:cBhvr>
                                        <p:cTn id="71" dur="500"/>
                                        <p:tgtEl>
                                          <p:spTgt spid="22"/>
                                        </p:tgtEl>
                                      </p:cBhvr>
                                    </p:animEffect>
                                  </p:childTnLst>
                                </p:cTn>
                              </p:par>
                              <p:par>
                                <p:cTn id="72" presetID="22" presetClass="entr" presetSubtype="4" fill="hold" grpId="0" nodeType="withEffect">
                                  <p:stCondLst>
                                    <p:cond delay="0"/>
                                  </p:stCondLst>
                                  <p:childTnLst>
                                    <p:set>
                                      <p:cBhvr>
                                        <p:cTn id="73" dur="1" fill="hold">
                                          <p:stCondLst>
                                            <p:cond delay="0"/>
                                          </p:stCondLst>
                                        </p:cTn>
                                        <p:tgtEl>
                                          <p:spTgt spid="23"/>
                                        </p:tgtEl>
                                        <p:attrNameLst>
                                          <p:attrName>style.visibility</p:attrName>
                                        </p:attrNameLst>
                                      </p:cBhvr>
                                      <p:to>
                                        <p:strVal val="visible"/>
                                      </p:to>
                                    </p:set>
                                    <p:animEffect transition="in" filter="wipe(down)">
                                      <p:cBhvr>
                                        <p:cTn id="74" dur="500"/>
                                        <p:tgtEl>
                                          <p:spTgt spid="23"/>
                                        </p:tgtEl>
                                      </p:cBhvr>
                                    </p:animEffect>
                                  </p:childTnLst>
                                </p:cTn>
                              </p:par>
                              <p:par>
                                <p:cTn id="75" presetID="22" presetClass="entr" presetSubtype="4" fill="hold" grpId="0" nodeType="withEffect">
                                  <p:stCondLst>
                                    <p:cond delay="0"/>
                                  </p:stCondLst>
                                  <p:childTnLst>
                                    <p:set>
                                      <p:cBhvr>
                                        <p:cTn id="76" dur="1" fill="hold">
                                          <p:stCondLst>
                                            <p:cond delay="0"/>
                                          </p:stCondLst>
                                        </p:cTn>
                                        <p:tgtEl>
                                          <p:spTgt spid="24"/>
                                        </p:tgtEl>
                                        <p:attrNameLst>
                                          <p:attrName>style.visibility</p:attrName>
                                        </p:attrNameLst>
                                      </p:cBhvr>
                                      <p:to>
                                        <p:strVal val="visible"/>
                                      </p:to>
                                    </p:set>
                                    <p:animEffect transition="in" filter="wipe(down)">
                                      <p:cBhvr>
                                        <p:cTn id="77" dur="500"/>
                                        <p:tgtEl>
                                          <p:spTgt spid="24"/>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25"/>
                                        </p:tgtEl>
                                        <p:attrNameLst>
                                          <p:attrName>style.visibility</p:attrName>
                                        </p:attrNameLst>
                                      </p:cBhvr>
                                      <p:to>
                                        <p:strVal val="visible"/>
                                      </p:to>
                                    </p:set>
                                    <p:animEffect transition="in" filter="wipe(down)">
                                      <p:cBhvr>
                                        <p:cTn id="80" dur="500"/>
                                        <p:tgtEl>
                                          <p:spTgt spid="25"/>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down)">
                                      <p:cBhvr>
                                        <p:cTn id="83" dur="500"/>
                                        <p:tgtEl>
                                          <p:spTgt spid="33"/>
                                        </p:tgtEl>
                                      </p:cBhvr>
                                    </p:animEffect>
                                  </p:childTnLst>
                                </p:cTn>
                              </p:par>
                            </p:childTnLst>
                          </p:cTn>
                        </p:par>
                        <p:par>
                          <p:cTn id="84" fill="hold">
                            <p:stCondLst>
                              <p:cond delay="30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par>
                                <p:cTn id="88" presetID="10" presetClass="entr" presetSubtype="0" fill="hold" nodeType="withEffect">
                                  <p:stCondLst>
                                    <p:cond delay="0"/>
                                  </p:stCondLst>
                                  <p:childTnLst>
                                    <p:set>
                                      <p:cBhvr>
                                        <p:cTn id="89" dur="1" fill="hold">
                                          <p:stCondLst>
                                            <p:cond delay="0"/>
                                          </p:stCondLst>
                                        </p:cTn>
                                        <p:tgtEl>
                                          <p:spTgt spid="29"/>
                                        </p:tgtEl>
                                        <p:attrNameLst>
                                          <p:attrName>style.visibility</p:attrName>
                                        </p:attrNameLst>
                                      </p:cBhvr>
                                      <p:to>
                                        <p:strVal val="visible"/>
                                      </p:to>
                                    </p:set>
                                    <p:animEffect transition="in" filter="fade">
                                      <p:cBhvr>
                                        <p:cTn id="90" dur="500"/>
                                        <p:tgtEl>
                                          <p:spTgt spid="29"/>
                                        </p:tgtEl>
                                      </p:cBhvr>
                                    </p:animEffect>
                                  </p:childTnLst>
                                </p:cTn>
                              </p:par>
                              <p:par>
                                <p:cTn id="91" presetID="10" presetClass="entr" presetSubtype="0" fill="hold" grpId="0" nodeType="withEffect">
                                  <p:stCondLst>
                                    <p:cond delay="0"/>
                                  </p:stCondLst>
                                  <p:childTnLst>
                                    <p:set>
                                      <p:cBhvr>
                                        <p:cTn id="92" dur="1" fill="hold">
                                          <p:stCondLst>
                                            <p:cond delay="0"/>
                                          </p:stCondLst>
                                        </p:cTn>
                                        <p:tgtEl>
                                          <p:spTgt spid="26"/>
                                        </p:tgtEl>
                                        <p:attrNameLst>
                                          <p:attrName>style.visibility</p:attrName>
                                        </p:attrNameLst>
                                      </p:cBhvr>
                                      <p:to>
                                        <p:strVal val="visible"/>
                                      </p:to>
                                    </p:set>
                                    <p:animEffect transition="in" filter="fade">
                                      <p:cBhvr>
                                        <p:cTn id="93" dur="500"/>
                                        <p:tgtEl>
                                          <p:spTgt spid="26"/>
                                        </p:tgtEl>
                                      </p:cBhvr>
                                    </p:animEffect>
                                  </p:childTnLst>
                                </p:cTn>
                              </p:par>
                              <p:par>
                                <p:cTn id="94" presetID="10" presetClass="entr" presetSubtype="0" fill="hold" nodeType="withEffect">
                                  <p:stCondLst>
                                    <p:cond delay="0"/>
                                  </p:stCondLst>
                                  <p:childTnLst>
                                    <p:set>
                                      <p:cBhvr>
                                        <p:cTn id="95" dur="1" fill="hold">
                                          <p:stCondLst>
                                            <p:cond delay="0"/>
                                          </p:stCondLst>
                                        </p:cTn>
                                        <p:tgtEl>
                                          <p:spTgt spid="30"/>
                                        </p:tgtEl>
                                        <p:attrNameLst>
                                          <p:attrName>style.visibility</p:attrName>
                                        </p:attrNameLst>
                                      </p:cBhvr>
                                      <p:to>
                                        <p:strVal val="visible"/>
                                      </p:to>
                                    </p:set>
                                    <p:animEffect transition="in" filter="fade">
                                      <p:cBhvr>
                                        <p:cTn id="96" dur="500"/>
                                        <p:tgtEl>
                                          <p:spTgt spid="30"/>
                                        </p:tgtEl>
                                      </p:cBhvr>
                                    </p:animEffect>
                                  </p:childTnLst>
                                </p:cTn>
                              </p:par>
                              <p:par>
                                <p:cTn id="97" presetID="10" presetClass="entr" presetSubtype="0" fill="hold" nodeType="withEffect">
                                  <p:stCondLst>
                                    <p:cond delay="0"/>
                                  </p:stCondLst>
                                  <p:childTnLst>
                                    <p:set>
                                      <p:cBhvr>
                                        <p:cTn id="98" dur="1" fill="hold">
                                          <p:stCondLst>
                                            <p:cond delay="0"/>
                                          </p:stCondLst>
                                        </p:cTn>
                                        <p:tgtEl>
                                          <p:spTgt spid="35"/>
                                        </p:tgtEl>
                                        <p:attrNameLst>
                                          <p:attrName>style.visibility</p:attrName>
                                        </p:attrNameLst>
                                      </p:cBhvr>
                                      <p:to>
                                        <p:strVal val="visible"/>
                                      </p:to>
                                    </p:set>
                                    <p:animEffect transition="in" filter="fade">
                                      <p:cBhvr>
                                        <p:cTn id="99" dur="500"/>
                                        <p:tgtEl>
                                          <p:spTgt spid="35"/>
                                        </p:tgtEl>
                                      </p:cBhvr>
                                    </p:animEffect>
                                  </p:childTnLst>
                                </p:cTn>
                              </p:par>
                            </p:childTnLst>
                          </p:cTn>
                        </p:par>
                        <p:par>
                          <p:cTn id="100" fill="hold">
                            <p:stCondLst>
                              <p:cond delay="3500"/>
                            </p:stCondLst>
                            <p:childTnLst>
                              <p:par>
                                <p:cTn id="101" presetID="10" presetClass="entr" presetSubtype="0" fill="hold" nodeType="afterEffect">
                                  <p:stCondLst>
                                    <p:cond delay="0"/>
                                  </p:stCondLst>
                                  <p:childTnLst>
                                    <p:set>
                                      <p:cBhvr>
                                        <p:cTn id="102" dur="1" fill="hold">
                                          <p:stCondLst>
                                            <p:cond delay="0"/>
                                          </p:stCondLst>
                                        </p:cTn>
                                        <p:tgtEl>
                                          <p:spTgt spid="27"/>
                                        </p:tgtEl>
                                        <p:attrNameLst>
                                          <p:attrName>style.visibility</p:attrName>
                                        </p:attrNameLst>
                                      </p:cBhvr>
                                      <p:to>
                                        <p:strVal val="visible"/>
                                      </p:to>
                                    </p:set>
                                    <p:animEffect transition="in" filter="fade">
                                      <p:cBhvr>
                                        <p:cTn id="103" dur="500"/>
                                        <p:tgtEl>
                                          <p:spTgt spid="2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28"/>
                                        </p:tgtEl>
                                        <p:attrNameLst>
                                          <p:attrName>style.visibility</p:attrName>
                                        </p:attrNameLst>
                                      </p:cBhvr>
                                      <p:to>
                                        <p:strVal val="visible"/>
                                      </p:to>
                                    </p:set>
                                    <p:animEffect transition="in" filter="fade">
                                      <p:cBhvr>
                                        <p:cTn id="106" dur="500"/>
                                        <p:tgtEl>
                                          <p:spTgt spid="28"/>
                                        </p:tgtEl>
                                      </p:cBhvr>
                                    </p:animEffect>
                                  </p:childTnLst>
                                </p:cTn>
                              </p:par>
                            </p:childTnLst>
                          </p:cTn>
                        </p:par>
                      </p:childTnLst>
                    </p:cTn>
                  </p:par>
                  <p:par>
                    <p:cTn id="107" fill="hold">
                      <p:stCondLst>
                        <p:cond delay="indefinite"/>
                      </p:stCondLst>
                      <p:childTnLst>
                        <p:par>
                          <p:cTn id="108" fill="hold">
                            <p:stCondLst>
                              <p:cond delay="0"/>
                            </p:stCondLst>
                            <p:childTnLst>
                              <p:par>
                                <p:cTn id="109" presetID="22" presetClass="entr" presetSubtype="8" fill="hold" nodeType="click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wipe(left)">
                                      <p:cBhvr>
                                        <p:cTn id="111" dur="500"/>
                                        <p:tgtEl>
                                          <p:spTgt spid="31"/>
                                        </p:tgtEl>
                                      </p:cBhvr>
                                    </p:animEffect>
                                  </p:childTnLst>
                                </p:cTn>
                              </p:par>
                            </p:childTnLst>
                          </p:cTn>
                        </p:par>
                        <p:par>
                          <p:cTn id="112" fill="hold">
                            <p:stCondLst>
                              <p:cond delay="500"/>
                            </p:stCondLst>
                            <p:childTnLst>
                              <p:par>
                                <p:cTn id="113" presetID="42" presetClass="path" presetSubtype="0" accel="50000" decel="50000" fill="hold" nodeType="afterEffect">
                                  <p:stCondLst>
                                    <p:cond delay="0"/>
                                  </p:stCondLst>
                                  <p:childTnLst>
                                    <p:animMotion origin="layout" path="M 2.82104E-6 1.35724E-6 L -0.14335 -0.18566 " pathEditMode="relative" rAng="0" ptsTypes="AA">
                                      <p:cBhvr>
                                        <p:cTn id="114" dur="2000" fill="hold"/>
                                        <p:tgtEl>
                                          <p:spTgt spid="29"/>
                                        </p:tgtEl>
                                        <p:attrNameLst>
                                          <p:attrName>ppt_x</p:attrName>
                                          <p:attrName>ppt_y</p:attrName>
                                        </p:attrNameLst>
                                      </p:cBhvr>
                                      <p:rCtr x="-7174" y="-9283"/>
                                    </p:animMotion>
                                  </p:childTnLst>
                                </p:cTn>
                              </p:par>
                              <p:par>
                                <p:cTn id="115" presetID="42" presetClass="path" presetSubtype="0" accel="50000" decel="50000" fill="hold" nodeType="withEffect">
                                  <p:stCondLst>
                                    <p:cond delay="0"/>
                                  </p:stCondLst>
                                  <p:childTnLst>
                                    <p:animMotion origin="layout" path="M 6.15267E-7 -1.78393E-6 L -0.16977 0.09873 " pathEditMode="relative" rAng="0" ptsTypes="AA">
                                      <p:cBhvr>
                                        <p:cTn id="116" dur="2000" fill="hold"/>
                                        <p:tgtEl>
                                          <p:spTgt spid="30"/>
                                        </p:tgtEl>
                                        <p:attrNameLst>
                                          <p:attrName>ppt_x</p:attrName>
                                          <p:attrName>ppt_y</p:attrName>
                                        </p:attrNameLst>
                                      </p:cBhvr>
                                      <p:rCtr x="-8489" y="4925"/>
                                    </p:animMotion>
                                  </p:childTnLst>
                                </p:cTn>
                              </p:par>
                            </p:childTnLst>
                          </p:cTn>
                        </p:par>
                        <p:par>
                          <p:cTn id="117" fill="hold">
                            <p:stCondLst>
                              <p:cond delay="2500"/>
                            </p:stCondLst>
                            <p:childTnLst>
                              <p:par>
                                <p:cTn id="118" presetID="27" presetClass="emph" presetSubtype="0" fill="remove" grpId="0" nodeType="afterEffect">
                                  <p:stCondLst>
                                    <p:cond delay="0"/>
                                  </p:stCondLst>
                                  <p:childTnLst>
                                    <p:animClr clrSpc="rgb" dir="cw">
                                      <p:cBhvr override="childStyle">
                                        <p:cTn id="119" dur="250" autoRev="1" fill="remove"/>
                                        <p:tgtEl>
                                          <p:spTgt spid="21"/>
                                        </p:tgtEl>
                                        <p:attrNameLst>
                                          <p:attrName>style.color</p:attrName>
                                        </p:attrNameLst>
                                      </p:cBhvr>
                                      <p:to>
                                        <a:srgbClr val="FFC000"/>
                                      </p:to>
                                    </p:animClr>
                                    <p:animClr clrSpc="rgb" dir="cw">
                                      <p:cBhvr>
                                        <p:cTn id="120" dur="250" autoRev="1" fill="remove"/>
                                        <p:tgtEl>
                                          <p:spTgt spid="21"/>
                                        </p:tgtEl>
                                        <p:attrNameLst>
                                          <p:attrName>fillcolor</p:attrName>
                                        </p:attrNameLst>
                                      </p:cBhvr>
                                      <p:to>
                                        <a:srgbClr val="FFC000"/>
                                      </p:to>
                                    </p:animClr>
                                    <p:set>
                                      <p:cBhvr>
                                        <p:cTn id="121" dur="250" autoRev="1" fill="remove"/>
                                        <p:tgtEl>
                                          <p:spTgt spid="21"/>
                                        </p:tgtEl>
                                        <p:attrNameLst>
                                          <p:attrName>fill.type</p:attrName>
                                        </p:attrNameLst>
                                      </p:cBhvr>
                                      <p:to>
                                        <p:strVal val="solid"/>
                                      </p:to>
                                    </p:set>
                                    <p:set>
                                      <p:cBhvr>
                                        <p:cTn id="122" dur="250" autoRev="1" fill="remove"/>
                                        <p:tgtEl>
                                          <p:spTgt spid="21"/>
                                        </p:tgtEl>
                                        <p:attrNameLst>
                                          <p:attrName>fill.on</p:attrName>
                                        </p:attrNameLst>
                                      </p:cBhvr>
                                      <p:to>
                                        <p:strVal val="true"/>
                                      </p:to>
                                    </p:set>
                                  </p:childTnLst>
                                </p:cTn>
                              </p:par>
                            </p:childTnLst>
                          </p:cTn>
                        </p:par>
                      </p:childTnLst>
                    </p:cTn>
                  </p:par>
                  <p:par>
                    <p:cTn id="123" fill="hold">
                      <p:stCondLst>
                        <p:cond delay="indefinite"/>
                      </p:stCondLst>
                      <p:childTnLst>
                        <p:par>
                          <p:cTn id="124" fill="hold">
                            <p:stCondLst>
                              <p:cond delay="0"/>
                            </p:stCondLst>
                            <p:childTnLst>
                              <p:par>
                                <p:cTn id="125" presetID="10" presetClass="exit" presetSubtype="0" fill="hold" nodeType="clickEffect">
                                  <p:stCondLst>
                                    <p:cond delay="0"/>
                                  </p:stCondLst>
                                  <p:childTnLst>
                                    <p:animEffect transition="out" filter="fade">
                                      <p:cBhvr>
                                        <p:cTn id="126" dur="500"/>
                                        <p:tgtEl>
                                          <p:spTgt spid="18"/>
                                        </p:tgtEl>
                                      </p:cBhvr>
                                    </p:animEffect>
                                    <p:set>
                                      <p:cBhvr>
                                        <p:cTn id="127" dur="1" fill="hold">
                                          <p:stCondLst>
                                            <p:cond delay="499"/>
                                          </p:stCondLst>
                                        </p:cTn>
                                        <p:tgtEl>
                                          <p:spTgt spid="18"/>
                                        </p:tgtEl>
                                        <p:attrNameLst>
                                          <p:attrName>style.visibility</p:attrName>
                                        </p:attrNameLst>
                                      </p:cBhvr>
                                      <p:to>
                                        <p:strVal val="hidden"/>
                                      </p:to>
                                    </p:set>
                                  </p:childTnLst>
                                </p:cTn>
                              </p:par>
                              <p:par>
                                <p:cTn id="128" presetID="10" presetClass="entr" presetSubtype="0" fill="hold" nodeType="withEffect">
                                  <p:stCondLst>
                                    <p:cond delay="0"/>
                                  </p:stCondLst>
                                  <p:childTnLst>
                                    <p:set>
                                      <p:cBhvr>
                                        <p:cTn id="129" dur="1" fill="hold">
                                          <p:stCondLst>
                                            <p:cond delay="0"/>
                                          </p:stCondLst>
                                        </p:cTn>
                                        <p:tgtEl>
                                          <p:spTgt spid="37"/>
                                        </p:tgtEl>
                                        <p:attrNameLst>
                                          <p:attrName>style.visibility</p:attrName>
                                        </p:attrNameLst>
                                      </p:cBhvr>
                                      <p:to>
                                        <p:strVal val="visible"/>
                                      </p:to>
                                    </p:set>
                                    <p:animEffect transition="in" filter="fade">
                                      <p:cBhvr>
                                        <p:cTn id="130" dur="1300"/>
                                        <p:tgtEl>
                                          <p:spTgt spid="37"/>
                                        </p:tgtEl>
                                      </p:cBhvr>
                                    </p:animEffect>
                                  </p:childTnLst>
                                </p:cTn>
                              </p:par>
                              <p:par>
                                <p:cTn id="131" presetID="10" presetClass="exit" presetSubtype="0" fill="hold" nodeType="withEffect">
                                  <p:stCondLst>
                                    <p:cond delay="0"/>
                                  </p:stCondLst>
                                  <p:childTnLst>
                                    <p:animEffect transition="out" filter="fade">
                                      <p:cBhvr>
                                        <p:cTn id="132" dur="500"/>
                                        <p:tgtEl>
                                          <p:spTgt spid="29"/>
                                        </p:tgtEl>
                                      </p:cBhvr>
                                    </p:animEffect>
                                    <p:set>
                                      <p:cBhvr>
                                        <p:cTn id="133" dur="1" fill="hold">
                                          <p:stCondLst>
                                            <p:cond delay="499"/>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7" grpId="0" animBg="1"/>
      <p:bldP spid="15" grpId="0" animBg="1"/>
      <p:bldP spid="17" grpId="0"/>
      <p:bldP spid="21" grpId="0" animBg="1"/>
      <p:bldP spid="21" grpId="1" animBg="1"/>
      <p:bldP spid="22" grpId="0" animBg="1"/>
      <p:bldP spid="23" grpId="0" animBg="1"/>
      <p:bldP spid="24" grpId="0" animBg="1"/>
      <p:bldP spid="25" grpId="0" animBg="1"/>
      <p:bldP spid="26" grpId="0" animBg="1"/>
      <p:bldP spid="28" grpId="0"/>
      <p:bldP spid="32" grpId="0"/>
      <p:bldP spid="33"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69239" y="1189495"/>
            <a:ext cx="11653523" cy="4526432"/>
          </a:xfrm>
        </p:spPr>
        <p:txBody>
          <a:bodyPr/>
          <a:lstStyle/>
          <a:p>
            <a:pPr marL="0" indent="0">
              <a:buNone/>
            </a:pPr>
            <a:r>
              <a:rPr lang="en-US" sz="2353" dirty="0"/>
              <a:t>Lightweight process used to manage VM Extensions</a:t>
            </a:r>
          </a:p>
          <a:p>
            <a:pPr marL="0" indent="0">
              <a:buNone/>
            </a:pPr>
            <a:endParaRPr lang="en-US" dirty="0" smtClean="0"/>
          </a:p>
          <a:p>
            <a:r>
              <a:rPr lang="en-US" sz="1961" dirty="0"/>
              <a:t>Optional Extension to Azure VM</a:t>
            </a:r>
          </a:p>
          <a:p>
            <a:r>
              <a:rPr lang="en-US" sz="1961" dirty="0"/>
              <a:t>Enabled by default</a:t>
            </a:r>
          </a:p>
          <a:p>
            <a:r>
              <a:rPr lang="en-US" sz="1961" dirty="0"/>
              <a:t>Support for Windows and Linux</a:t>
            </a:r>
          </a:p>
          <a:p>
            <a:r>
              <a:rPr lang="en-US" sz="1961" dirty="0"/>
              <a:t>Three related processes / services are enabled:</a:t>
            </a:r>
          </a:p>
          <a:p>
            <a:pPr lvl="1"/>
            <a:r>
              <a:rPr lang="en-US" sz="1765" dirty="0"/>
              <a:t>WaAppAgent.exe</a:t>
            </a:r>
          </a:p>
          <a:p>
            <a:pPr lvl="1"/>
            <a:r>
              <a:rPr lang="en-US" sz="1765" dirty="0"/>
              <a:t>WindowsAzureGuestAgent.exe</a:t>
            </a:r>
          </a:p>
          <a:p>
            <a:pPr lvl="1"/>
            <a:r>
              <a:rPr lang="en-US" sz="1765" dirty="0"/>
              <a:t>WindowsAzureTelemetryService.exe</a:t>
            </a:r>
          </a:p>
          <a:p>
            <a:endParaRPr lang="en-US" sz="1961" dirty="0"/>
          </a:p>
          <a:p>
            <a:endParaRPr lang="en-US" sz="2745" dirty="0"/>
          </a:p>
          <a:p>
            <a:endParaRPr lang="en-US" sz="1961" dirty="0"/>
          </a:p>
        </p:txBody>
      </p:sp>
      <p:sp>
        <p:nvSpPr>
          <p:cNvPr id="3" name="Title 2"/>
          <p:cNvSpPr>
            <a:spLocks noGrp="1"/>
          </p:cNvSpPr>
          <p:nvPr>
            <p:ph type="title"/>
          </p:nvPr>
        </p:nvSpPr>
        <p:spPr/>
        <p:txBody>
          <a:bodyPr/>
          <a:lstStyle/>
          <a:p>
            <a:r>
              <a:rPr lang="en-US" dirty="0" smtClean="0"/>
              <a:t>Azure VM Agent</a:t>
            </a:r>
            <a:endParaRPr lang="en-US" dirty="0"/>
          </a:p>
        </p:txBody>
      </p:sp>
    </p:spTree>
    <p:extLst>
      <p:ext uri="{BB962C8B-B14F-4D97-AF65-F5344CB8AC3E}">
        <p14:creationId xmlns:p14="http://schemas.microsoft.com/office/powerpoint/2010/main" val="4080280964"/>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Sample Extensions</a:t>
            </a:r>
            <a:endParaRPr lang="en-US" dirty="0"/>
          </a:p>
        </p:txBody>
      </p:sp>
      <p:sp>
        <p:nvSpPr>
          <p:cNvPr id="4" name="Text Placeholder 3"/>
          <p:cNvSpPr>
            <a:spLocks noGrp="1"/>
          </p:cNvSpPr>
          <p:nvPr>
            <p:ph type="body" sz="quarter" idx="4294967295"/>
          </p:nvPr>
        </p:nvSpPr>
        <p:spPr>
          <a:xfrm>
            <a:off x="269239" y="1189495"/>
            <a:ext cx="11653523" cy="4420634"/>
          </a:xfrm>
          <a:prstGeom prst="rect">
            <a:avLst/>
          </a:prstGeom>
        </p:spPr>
        <p:txBody>
          <a:bodyPr/>
          <a:lstStyle/>
          <a:p>
            <a:pPr marL="336145" indent="-336145">
              <a:buFont typeface="Arial" panose="020B0604020202020204" pitchFamily="34" charset="0"/>
              <a:buChar char="•"/>
            </a:pPr>
            <a:r>
              <a:rPr lang="en-US" sz="2353" b="1" dirty="0"/>
              <a:t>Custom Script Extension </a:t>
            </a:r>
            <a:r>
              <a:rPr lang="en-US" sz="2353" dirty="0"/>
              <a:t>– executes PowerShell script locally on the VM.</a:t>
            </a:r>
          </a:p>
          <a:p>
            <a:pPr marL="336145" indent="-336145">
              <a:buFont typeface="Arial" panose="020B0604020202020204" pitchFamily="34" charset="0"/>
              <a:buChar char="•"/>
            </a:pPr>
            <a:r>
              <a:rPr lang="en-US" sz="2353" b="1" dirty="0"/>
              <a:t>DSC Extension </a:t>
            </a:r>
            <a:r>
              <a:rPr lang="en-US" sz="2353" dirty="0"/>
              <a:t>– PowerShell DSC Extension.</a:t>
            </a:r>
          </a:p>
          <a:p>
            <a:pPr marL="336145" indent="-336145">
              <a:buFont typeface="Arial" panose="020B0604020202020204" pitchFamily="34" charset="0"/>
              <a:buChar char="•"/>
            </a:pPr>
            <a:r>
              <a:rPr lang="en-US" sz="2353" b="1" dirty="0" err="1"/>
              <a:t>BgInfo</a:t>
            </a:r>
            <a:r>
              <a:rPr lang="en-US" sz="2353" b="1" dirty="0"/>
              <a:t> Extension </a:t>
            </a:r>
            <a:r>
              <a:rPr lang="en-US" sz="2353" dirty="0"/>
              <a:t>– enabled by default, installs and configures </a:t>
            </a:r>
            <a:r>
              <a:rPr lang="en-US" sz="2353" dirty="0" err="1"/>
              <a:t>Sysinternals</a:t>
            </a:r>
            <a:r>
              <a:rPr lang="en-US" sz="2353" dirty="0"/>
              <a:t> </a:t>
            </a:r>
            <a:r>
              <a:rPr lang="en-US" sz="2353" dirty="0" err="1"/>
              <a:t>BgInfo</a:t>
            </a:r>
            <a:r>
              <a:rPr lang="en-US" sz="2353" dirty="0"/>
              <a:t>.</a:t>
            </a:r>
          </a:p>
          <a:p>
            <a:pPr marL="336145" indent="-336145">
              <a:buFont typeface="Arial" panose="020B0604020202020204" pitchFamily="34" charset="0"/>
              <a:buChar char="•"/>
            </a:pPr>
            <a:r>
              <a:rPr lang="en-US" sz="2353" b="1" dirty="0"/>
              <a:t>Access Extension</a:t>
            </a:r>
            <a:r>
              <a:rPr lang="en-US" sz="2353" dirty="0"/>
              <a:t> – manage remote desktop and local administrator account.</a:t>
            </a:r>
          </a:p>
          <a:p>
            <a:pPr marL="336145" indent="-336145">
              <a:buFont typeface="Arial" panose="020B0604020202020204" pitchFamily="34" charset="0"/>
              <a:buChar char="•"/>
            </a:pPr>
            <a:r>
              <a:rPr lang="en-US" sz="2353" b="1" dirty="0"/>
              <a:t>Chef Extension </a:t>
            </a:r>
            <a:r>
              <a:rPr lang="en-US" sz="2353" dirty="0"/>
              <a:t>– creates a Chef client.</a:t>
            </a:r>
          </a:p>
          <a:p>
            <a:pPr marL="336145" indent="-336145">
              <a:buFont typeface="Arial" panose="020B0604020202020204" pitchFamily="34" charset="0"/>
              <a:buChar char="•"/>
            </a:pPr>
            <a:r>
              <a:rPr lang="en-US" sz="2353" b="1" dirty="0"/>
              <a:t>Diagnostic Extension </a:t>
            </a:r>
            <a:r>
              <a:rPr lang="en-US" sz="2353" dirty="0"/>
              <a:t>– enables, disables and configures Azure diagnostics.</a:t>
            </a:r>
          </a:p>
          <a:p>
            <a:pPr marL="336145" indent="-336145">
              <a:buFont typeface="Arial" panose="020B0604020202020204" pitchFamily="34" charset="0"/>
              <a:buChar char="•"/>
            </a:pPr>
            <a:r>
              <a:rPr lang="en-US" sz="2353" b="1" dirty="0"/>
              <a:t>MS Enterprise Application Extensions </a:t>
            </a:r>
            <a:r>
              <a:rPr lang="en-US" sz="2353" dirty="0"/>
              <a:t>– implements features supported by System Center.</a:t>
            </a:r>
          </a:p>
          <a:p>
            <a:pPr marL="336145" indent="-336145">
              <a:buFont typeface="Arial" panose="020B0604020202020204" pitchFamily="34" charset="0"/>
              <a:buChar char="•"/>
            </a:pPr>
            <a:r>
              <a:rPr lang="en-US" sz="2353" b="1" dirty="0"/>
              <a:t>Puppet Extension </a:t>
            </a:r>
            <a:r>
              <a:rPr lang="en-US" sz="2353" dirty="0"/>
              <a:t>– implements Puppet features.</a:t>
            </a:r>
          </a:p>
          <a:p>
            <a:pPr marL="336145" indent="-336145">
              <a:buFont typeface="Arial" panose="020B0604020202020204" pitchFamily="34" charset="0"/>
              <a:buChar char="•"/>
            </a:pPr>
            <a:endParaRPr lang="en-US" sz="2353" dirty="0"/>
          </a:p>
          <a:p>
            <a:endParaRPr lang="en-US" sz="2353" dirty="0"/>
          </a:p>
        </p:txBody>
      </p:sp>
    </p:spTree>
    <p:extLst>
      <p:ext uri="{BB962C8B-B14F-4D97-AF65-F5344CB8AC3E}">
        <p14:creationId xmlns:p14="http://schemas.microsoft.com/office/powerpoint/2010/main" val="13005548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4">
                                            <p:txEl>
                                              <p:pRg st="0" end="0"/>
                                            </p:txEl>
                                          </p:spTgt>
                                        </p:tgtEl>
                                      </p:cBhvr>
                                    </p:animEffect>
                                    <p:animScale>
                                      <p:cBhvr>
                                        <p:cTn id="7" dur="250" autoRev="1" fill="hold"/>
                                        <p:tgtEl>
                                          <p:spTgt spid="4">
                                            <p:txEl>
                                              <p:pRg st="0" end="0"/>
                                            </p:txEl>
                                          </p:spTgt>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500" tmFilter="0, 0; .2, .5; .8, .5; 1, 0"/>
                                        <p:tgtEl>
                                          <p:spTgt spid="4">
                                            <p:txEl>
                                              <p:pRg st="1" end="1"/>
                                            </p:txEl>
                                          </p:spTgt>
                                        </p:tgtEl>
                                      </p:cBhvr>
                                    </p:animEffect>
                                    <p:animScale>
                                      <p:cBhvr>
                                        <p:cTn id="12" dur="250" autoRev="1" fill="hold"/>
                                        <p:tgtEl>
                                          <p:spTgt spid="4">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Azure VM DSC Extension</a:t>
            </a:r>
            <a:endParaRPr lang="en-US" dirty="0"/>
          </a:p>
        </p:txBody>
      </p:sp>
      <p:sp>
        <p:nvSpPr>
          <p:cNvPr id="4" name="Text Placeholder 3"/>
          <p:cNvSpPr>
            <a:spLocks noGrp="1"/>
          </p:cNvSpPr>
          <p:nvPr>
            <p:ph type="body" sz="quarter" idx="4294967295"/>
          </p:nvPr>
        </p:nvSpPr>
        <p:spPr>
          <a:xfrm>
            <a:off x="269239" y="1189495"/>
            <a:ext cx="11653523" cy="4091409"/>
          </a:xfrm>
          <a:prstGeom prst="rect">
            <a:avLst/>
          </a:prstGeom>
        </p:spPr>
        <p:txBody>
          <a:bodyPr/>
          <a:lstStyle/>
          <a:p>
            <a:pPr marL="0" indent="0">
              <a:buNone/>
            </a:pPr>
            <a:r>
              <a:rPr lang="en-US" sz="2353" dirty="0"/>
              <a:t>Introduction:</a:t>
            </a:r>
          </a:p>
          <a:p>
            <a:pPr marL="0" indent="0">
              <a:buNone/>
            </a:pPr>
            <a:endParaRPr lang="en-US" sz="2353" dirty="0"/>
          </a:p>
          <a:p>
            <a:pPr marL="0" indent="0">
              <a:buNone/>
            </a:pPr>
            <a:r>
              <a:rPr lang="en-US" sz="2353" dirty="0"/>
              <a:t>Upload and apply a PowerShell DSC configuration to a new or existing Azure VM.</a:t>
            </a:r>
          </a:p>
          <a:p>
            <a:endParaRPr lang="en-US" sz="2353" dirty="0"/>
          </a:p>
          <a:p>
            <a:pPr marL="0" indent="0">
              <a:buNone/>
            </a:pPr>
            <a:r>
              <a:rPr lang="en-US" sz="2353" dirty="0"/>
              <a:t>Prerequisites:</a:t>
            </a:r>
          </a:p>
          <a:p>
            <a:endParaRPr lang="en-US" sz="2353" dirty="0"/>
          </a:p>
          <a:p>
            <a:pPr marL="336145" indent="-336145">
              <a:buFont typeface="Arial" panose="020B0604020202020204" pitchFamily="34" charset="0"/>
              <a:buChar char="•"/>
            </a:pPr>
            <a:r>
              <a:rPr lang="en-US" sz="2353" dirty="0"/>
              <a:t>Azure VM Agent must be running.</a:t>
            </a:r>
          </a:p>
          <a:p>
            <a:pPr marL="336145" indent="-336145">
              <a:buFont typeface="Arial" panose="020B0604020202020204" pitchFamily="34" charset="0"/>
              <a:buChar char="•"/>
            </a:pPr>
            <a:r>
              <a:rPr lang="en-US" sz="2353" dirty="0"/>
              <a:t>Must be using Azure PS module 8.0 or higher.</a:t>
            </a:r>
          </a:p>
          <a:p>
            <a:pPr marL="336145" indent="-336145">
              <a:buFont typeface="Arial" panose="020B0604020202020204" pitchFamily="34" charset="0"/>
              <a:buChar char="•"/>
            </a:pPr>
            <a:r>
              <a:rPr lang="en-US" sz="2353" dirty="0"/>
              <a:t>DSC configuration script and DSC resources must be published to Azure blob storage.</a:t>
            </a:r>
          </a:p>
          <a:p>
            <a:pPr marL="336145" indent="-336145">
              <a:buFont typeface="Arial" panose="020B0604020202020204" pitchFamily="34" charset="0"/>
              <a:buChar char="•"/>
            </a:pPr>
            <a:r>
              <a:rPr lang="en-US" sz="2353" dirty="0"/>
              <a:t>VM PowerShell DSC extension must be configured on VM.</a:t>
            </a:r>
          </a:p>
        </p:txBody>
      </p:sp>
    </p:spTree>
    <p:extLst>
      <p:ext uri="{BB962C8B-B14F-4D97-AF65-F5344CB8AC3E}">
        <p14:creationId xmlns:p14="http://schemas.microsoft.com/office/powerpoint/2010/main" val="2356552625"/>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Donut 23"/>
          <p:cNvSpPr/>
          <p:nvPr/>
        </p:nvSpPr>
        <p:spPr>
          <a:xfrm>
            <a:off x="4656282" y="2431378"/>
            <a:ext cx="2515824" cy="2506850"/>
          </a:xfrm>
          <a:prstGeom prst="donut">
            <a:avLst>
              <a:gd name="adj" fmla="val 19613"/>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600">
              <a:solidFill>
                <a:srgbClr val="00B0F0"/>
              </a:solidFill>
            </a:endParaRPr>
          </a:p>
        </p:txBody>
      </p:sp>
      <p:sp>
        <p:nvSpPr>
          <p:cNvPr id="16" name="Donut 15"/>
          <p:cNvSpPr/>
          <p:nvPr/>
        </p:nvSpPr>
        <p:spPr>
          <a:xfrm>
            <a:off x="2958959" y="740109"/>
            <a:ext cx="5910475" cy="5889390"/>
          </a:xfrm>
          <a:prstGeom prst="donut">
            <a:avLst>
              <a:gd name="adj" fmla="val 9405"/>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00B0F0"/>
              </a:solidFill>
            </a:endParaRPr>
          </a:p>
        </p:txBody>
      </p:sp>
      <p:sp>
        <p:nvSpPr>
          <p:cNvPr id="23" name="Donut 22"/>
          <p:cNvSpPr/>
          <p:nvPr/>
        </p:nvSpPr>
        <p:spPr>
          <a:xfrm>
            <a:off x="3807451" y="1571073"/>
            <a:ext cx="4213485" cy="4198454"/>
          </a:xfrm>
          <a:prstGeom prst="donut">
            <a:avLst>
              <a:gd name="adj" fmla="val 12857"/>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0B0F0"/>
              </a:solidFill>
            </a:endParaRPr>
          </a:p>
        </p:txBody>
      </p:sp>
      <p:sp>
        <p:nvSpPr>
          <p:cNvPr id="37" name="TextBox 36"/>
          <p:cNvSpPr txBox="1">
            <a:spLocks/>
          </p:cNvSpPr>
          <p:nvPr/>
        </p:nvSpPr>
        <p:spPr>
          <a:xfrm rot="213254">
            <a:off x="5187703" y="1026021"/>
            <a:ext cx="1662627" cy="542244"/>
          </a:xfrm>
          <a:prstGeom prst="rect">
            <a:avLst/>
          </a:prstGeom>
          <a:noFill/>
        </p:spPr>
        <p:txBody>
          <a:bodyPr wrap="square" rtlCol="0">
            <a:prstTxWarp prst="textArchUp">
              <a:avLst>
                <a:gd name="adj" fmla="val 11977206"/>
              </a:avLst>
            </a:prstTxWarp>
            <a:spAutoFit/>
          </a:bodyPr>
          <a:lstStyle/>
          <a:p>
            <a:r>
              <a:rPr lang="en-US" sz="2745" b="1" dirty="0">
                <a:solidFill>
                  <a:srgbClr val="FFFFFF"/>
                </a:solidFill>
              </a:rPr>
              <a:t>Physical </a:t>
            </a:r>
          </a:p>
        </p:txBody>
      </p:sp>
      <p:sp>
        <p:nvSpPr>
          <p:cNvPr id="51" name="TextBox 50"/>
          <p:cNvSpPr txBox="1">
            <a:spLocks/>
          </p:cNvSpPr>
          <p:nvPr/>
        </p:nvSpPr>
        <p:spPr>
          <a:xfrm>
            <a:off x="4735835" y="1960502"/>
            <a:ext cx="2566363" cy="981099"/>
          </a:xfrm>
          <a:prstGeom prst="rect">
            <a:avLst/>
          </a:prstGeom>
          <a:noFill/>
        </p:spPr>
        <p:txBody>
          <a:bodyPr wrap="square" rtlCol="0">
            <a:prstTxWarp prst="textArchUp">
              <a:avLst>
                <a:gd name="adj" fmla="val 12362143"/>
              </a:avLst>
            </a:prstTxWarp>
            <a:spAutoFit/>
          </a:bodyPr>
          <a:lstStyle/>
          <a:p>
            <a:r>
              <a:rPr lang="en-US" sz="2745" b="1" dirty="0">
                <a:solidFill>
                  <a:srgbClr val="FFFFFF"/>
                </a:solidFill>
              </a:rPr>
              <a:t>Infrastructure</a:t>
            </a:r>
          </a:p>
        </p:txBody>
      </p:sp>
      <p:sp>
        <p:nvSpPr>
          <p:cNvPr id="52" name="TextBox 51"/>
          <p:cNvSpPr txBox="1">
            <a:spLocks/>
          </p:cNvSpPr>
          <p:nvPr/>
        </p:nvSpPr>
        <p:spPr>
          <a:xfrm rot="177462">
            <a:off x="5249536" y="2776405"/>
            <a:ext cx="1563944" cy="542244"/>
          </a:xfrm>
          <a:prstGeom prst="rect">
            <a:avLst/>
          </a:prstGeom>
          <a:noFill/>
        </p:spPr>
        <p:txBody>
          <a:bodyPr wrap="square" rtlCol="0">
            <a:prstTxWarp prst="textArchUp">
              <a:avLst>
                <a:gd name="adj" fmla="val 11146801"/>
              </a:avLst>
            </a:prstTxWarp>
            <a:spAutoFit/>
          </a:bodyPr>
          <a:lstStyle/>
          <a:p>
            <a:r>
              <a:rPr lang="en-US" sz="2745" b="1" dirty="0">
                <a:solidFill>
                  <a:srgbClr val="FFFFFF"/>
                </a:solidFill>
              </a:rPr>
              <a:t>Network</a:t>
            </a:r>
          </a:p>
        </p:txBody>
      </p:sp>
      <p:sp>
        <p:nvSpPr>
          <p:cNvPr id="17" name="Oval 16"/>
          <p:cNvSpPr/>
          <p:nvPr/>
        </p:nvSpPr>
        <p:spPr>
          <a:xfrm>
            <a:off x="5371081" y="3129223"/>
            <a:ext cx="1114940" cy="1100826"/>
          </a:xfrm>
          <a:prstGeom prst="ellipse">
            <a:avLst/>
          </a:prstGeom>
          <a:solidFill>
            <a:schemeClr val="accent3">
              <a:lumMod val="75000"/>
            </a:schemeClr>
          </a:solidFill>
          <a:ln>
            <a:noFill/>
          </a:ln>
        </p:spPr>
        <p:style>
          <a:lnRef idx="2">
            <a:schemeClr val="accent4">
              <a:shade val="50000"/>
            </a:schemeClr>
          </a:lnRef>
          <a:fillRef idx="1">
            <a:schemeClr val="accent4"/>
          </a:fillRef>
          <a:effectRef idx="0">
            <a:schemeClr val="accent4"/>
          </a:effectRef>
          <a:fontRef idx="minor">
            <a:schemeClr val="lt1"/>
          </a:fontRef>
        </p:style>
        <p:txBody>
          <a:bodyPr rtlCol="0" anchor="ctr"/>
          <a:lstStyle/>
          <a:p>
            <a:pPr algn="ctr"/>
            <a:endParaRPr lang="en-US" sz="1371" dirty="0">
              <a:solidFill>
                <a:srgbClr val="FFFFFF"/>
              </a:solidFill>
            </a:endParaRPr>
          </a:p>
        </p:txBody>
      </p:sp>
      <p:sp>
        <p:nvSpPr>
          <p:cNvPr id="2" name="TextBox 1"/>
          <p:cNvSpPr txBox="1"/>
          <p:nvPr/>
        </p:nvSpPr>
        <p:spPr>
          <a:xfrm>
            <a:off x="5440914" y="3371777"/>
            <a:ext cx="943828" cy="677360"/>
          </a:xfrm>
          <a:prstGeom prst="rect">
            <a:avLst/>
          </a:prstGeom>
          <a:noFill/>
        </p:spPr>
        <p:txBody>
          <a:bodyPr wrap="none" lIns="179259" tIns="143407" rIns="179259" bIns="143407" rtlCol="0">
            <a:spAutoFit/>
          </a:bodyPr>
          <a:lstStyle/>
          <a:p>
            <a:pPr algn="ctr">
              <a:lnSpc>
                <a:spcPct val="90000"/>
              </a:lnSpc>
              <a:spcAft>
                <a:spcPts val="588"/>
              </a:spcAft>
            </a:pPr>
            <a:r>
              <a:rPr lang="en-US" sz="2745" b="1" dirty="0">
                <a:gradFill>
                  <a:gsLst>
                    <a:gs pos="2917">
                      <a:srgbClr val="FFFFFF"/>
                    </a:gs>
                    <a:gs pos="30000">
                      <a:srgbClr val="FFFFFF"/>
                    </a:gs>
                  </a:gsLst>
                  <a:lin ang="5400000" scaled="0"/>
                </a:gradFill>
              </a:rPr>
              <a:t>VM</a:t>
            </a:r>
            <a:endParaRPr lang="en-US" sz="1765" b="1" dirty="0">
              <a:gradFill>
                <a:gsLst>
                  <a:gs pos="2917">
                    <a:srgbClr val="FFFFFF"/>
                  </a:gs>
                  <a:gs pos="30000">
                    <a:srgbClr val="FFFFFF"/>
                  </a:gs>
                </a:gsLst>
                <a:lin ang="5400000" scaled="0"/>
              </a:gradFill>
            </a:endParaRPr>
          </a:p>
        </p:txBody>
      </p:sp>
      <p:sp>
        <p:nvSpPr>
          <p:cNvPr id="58" name="Rectangle 57"/>
          <p:cNvSpPr/>
          <p:nvPr/>
        </p:nvSpPr>
        <p:spPr>
          <a:xfrm>
            <a:off x="137142" y="932410"/>
            <a:ext cx="2614201" cy="2677527"/>
          </a:xfrm>
          <a:prstGeom prst="rect">
            <a:avLst/>
          </a:prstGeom>
          <a:solidFill>
            <a:schemeClr val="accent1">
              <a:lumMod val="75000"/>
            </a:schemeClr>
          </a:solidFill>
          <a:ln w="171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dirty="0">
              <a:solidFill>
                <a:srgbClr val="000000"/>
              </a:solidFill>
            </a:endParaRPr>
          </a:p>
        </p:txBody>
      </p:sp>
      <p:pic>
        <p:nvPicPr>
          <p:cNvPr id="57" name="Picture 2" descr="http://icons.iconarchive.com/icons/visualpharm/icons8-metro-style/512/Very-Basic-Lock-icon.png"/>
          <p:cNvPicPr>
            <a:picLocks noChangeAspect="1" noChangeArrowheads="1"/>
          </p:cNvPicPr>
          <p:nvPr/>
        </p:nvPicPr>
        <p:blipFill rotWithShape="1">
          <a:blip r:embed="rId3" cstate="print">
            <a:duotone>
              <a:schemeClr val="accent5">
                <a:shade val="45000"/>
                <a:satMod val="135000"/>
              </a:schemeClr>
              <a:prstClr val="white"/>
            </a:duotone>
            <a:extLst>
              <a:ext uri="{BEBA8EAE-BF5A-486C-A8C5-ECC9F3942E4B}">
                <a14:imgProps xmlns:a14="http://schemas.microsoft.com/office/drawing/2010/main">
                  <a14:imgLayer r:embed="rId4">
                    <a14:imgEffect>
                      <a14:brightnessContrast bright="100000"/>
                    </a14:imgEffect>
                  </a14:imgLayer>
                </a14:imgProps>
              </a:ext>
              <a:ext uri="{28A0092B-C50C-407E-A947-70E740481C1C}">
                <a14:useLocalDpi xmlns:a14="http://schemas.microsoft.com/office/drawing/2010/main" val="0"/>
              </a:ext>
            </a:extLst>
          </a:blip>
          <a:srcRect l="22060"/>
          <a:stretch/>
        </p:blipFill>
        <p:spPr bwMode="auto">
          <a:xfrm>
            <a:off x="266965" y="1065528"/>
            <a:ext cx="527322" cy="676572"/>
          </a:xfrm>
          <a:prstGeom prst="rect">
            <a:avLst/>
          </a:prstGeom>
          <a:noFill/>
          <a:extLst>
            <a:ext uri="{909E8E84-426E-40DD-AFC4-6F175D3DCCD1}">
              <a14:hiddenFill xmlns:a14="http://schemas.microsoft.com/office/drawing/2010/main">
                <a:solidFill>
                  <a:srgbClr val="FFFFFF"/>
                </a:solidFill>
              </a14:hiddenFill>
            </a:ext>
          </a:extLst>
        </p:spPr>
      </p:pic>
      <p:sp>
        <p:nvSpPr>
          <p:cNvPr id="82" name="Rectangle 81"/>
          <p:cNvSpPr/>
          <p:nvPr/>
        </p:nvSpPr>
        <p:spPr>
          <a:xfrm>
            <a:off x="263455" y="1926837"/>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Cameras / Alarms</a:t>
            </a:r>
          </a:p>
        </p:txBody>
      </p:sp>
      <p:sp>
        <p:nvSpPr>
          <p:cNvPr id="83" name="Rectangle 82"/>
          <p:cNvSpPr/>
          <p:nvPr/>
        </p:nvSpPr>
        <p:spPr>
          <a:xfrm>
            <a:off x="263455" y="2242002"/>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24X7 security staff</a:t>
            </a:r>
          </a:p>
        </p:txBody>
      </p:sp>
      <p:sp>
        <p:nvSpPr>
          <p:cNvPr id="84" name="Rectangle 83"/>
          <p:cNvSpPr/>
          <p:nvPr/>
        </p:nvSpPr>
        <p:spPr>
          <a:xfrm>
            <a:off x="263455" y="2557169"/>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Barriers / Fencing</a:t>
            </a:r>
          </a:p>
        </p:txBody>
      </p:sp>
      <p:sp>
        <p:nvSpPr>
          <p:cNvPr id="89" name="Rectangle 88"/>
          <p:cNvSpPr/>
          <p:nvPr/>
        </p:nvSpPr>
        <p:spPr>
          <a:xfrm>
            <a:off x="263455" y="3173154"/>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Days of backup power</a:t>
            </a:r>
          </a:p>
        </p:txBody>
      </p:sp>
      <p:sp>
        <p:nvSpPr>
          <p:cNvPr id="91" name="Rectangle 90"/>
          <p:cNvSpPr/>
          <p:nvPr/>
        </p:nvSpPr>
        <p:spPr>
          <a:xfrm>
            <a:off x="263455" y="2866469"/>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Two-factor access control</a:t>
            </a:r>
          </a:p>
        </p:txBody>
      </p:sp>
      <p:sp>
        <p:nvSpPr>
          <p:cNvPr id="92" name="Rectangle 91"/>
          <p:cNvSpPr/>
          <p:nvPr/>
        </p:nvSpPr>
        <p:spPr>
          <a:xfrm>
            <a:off x="9106894" y="937612"/>
            <a:ext cx="2785713" cy="2763585"/>
          </a:xfrm>
          <a:prstGeom prst="rect">
            <a:avLst/>
          </a:prstGeom>
          <a:solidFill>
            <a:schemeClr val="accent6">
              <a:lumMod val="75000"/>
            </a:schemeClr>
          </a:solidFill>
          <a:ln w="171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dirty="0">
              <a:solidFill>
                <a:srgbClr val="000000"/>
              </a:solidFill>
            </a:endParaRPr>
          </a:p>
        </p:txBody>
      </p:sp>
      <p:sp>
        <p:nvSpPr>
          <p:cNvPr id="94" name="Rectangle 93"/>
          <p:cNvSpPr/>
          <p:nvPr/>
        </p:nvSpPr>
        <p:spPr>
          <a:xfrm>
            <a:off x="9247334" y="1995801"/>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Secure By Design</a:t>
            </a:r>
          </a:p>
        </p:txBody>
      </p:sp>
      <p:sp>
        <p:nvSpPr>
          <p:cNvPr id="95" name="Rectangle 94"/>
          <p:cNvSpPr/>
          <p:nvPr/>
        </p:nvSpPr>
        <p:spPr>
          <a:xfrm>
            <a:off x="9247334" y="2310967"/>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Operation Security Controls</a:t>
            </a:r>
          </a:p>
        </p:txBody>
      </p:sp>
      <p:sp>
        <p:nvSpPr>
          <p:cNvPr id="96" name="Rectangle 95"/>
          <p:cNvSpPr/>
          <p:nvPr/>
        </p:nvSpPr>
        <p:spPr>
          <a:xfrm>
            <a:off x="9247334" y="2626133"/>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Compliance Certifications</a:t>
            </a:r>
          </a:p>
        </p:txBody>
      </p:sp>
      <p:sp>
        <p:nvSpPr>
          <p:cNvPr id="97" name="Rectangle 96"/>
          <p:cNvSpPr/>
          <p:nvPr/>
        </p:nvSpPr>
        <p:spPr>
          <a:xfrm>
            <a:off x="9247334" y="3253048"/>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Forensics</a:t>
            </a:r>
          </a:p>
        </p:txBody>
      </p:sp>
      <p:sp>
        <p:nvSpPr>
          <p:cNvPr id="99" name="Rectangle 98"/>
          <p:cNvSpPr/>
          <p:nvPr/>
        </p:nvSpPr>
        <p:spPr>
          <a:xfrm>
            <a:off x="9247334" y="2935433"/>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Penetration Testing</a:t>
            </a:r>
          </a:p>
        </p:txBody>
      </p:sp>
      <p:sp>
        <p:nvSpPr>
          <p:cNvPr id="109" name="Rectangle 108"/>
          <p:cNvSpPr/>
          <p:nvPr/>
        </p:nvSpPr>
        <p:spPr>
          <a:xfrm>
            <a:off x="130427" y="3707723"/>
            <a:ext cx="2628327" cy="2763585"/>
          </a:xfrm>
          <a:prstGeom prst="rect">
            <a:avLst/>
          </a:prstGeom>
          <a:solidFill>
            <a:schemeClr val="accent4">
              <a:lumMod val="75000"/>
            </a:schemeClr>
          </a:solidFill>
          <a:ln w="171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dirty="0">
              <a:solidFill>
                <a:srgbClr val="000000"/>
              </a:solidFill>
            </a:endParaRPr>
          </a:p>
        </p:txBody>
      </p:sp>
      <p:sp>
        <p:nvSpPr>
          <p:cNvPr id="110" name="Rectangle 109"/>
          <p:cNvSpPr/>
          <p:nvPr/>
        </p:nvSpPr>
        <p:spPr>
          <a:xfrm>
            <a:off x="270866" y="4765912"/>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Secure and Isolated </a:t>
            </a:r>
            <a:r>
              <a:rPr lang="en-US" sz="1371" kern="0" dirty="0" err="1">
                <a:solidFill>
                  <a:srgbClr val="000000"/>
                </a:solidFill>
              </a:rPr>
              <a:t>VNets</a:t>
            </a:r>
            <a:endParaRPr lang="en-US" sz="1371" kern="0" dirty="0">
              <a:solidFill>
                <a:srgbClr val="000000"/>
              </a:solidFill>
            </a:endParaRPr>
          </a:p>
        </p:txBody>
      </p:sp>
      <p:sp>
        <p:nvSpPr>
          <p:cNvPr id="111" name="Rectangle 110"/>
          <p:cNvSpPr/>
          <p:nvPr/>
        </p:nvSpPr>
        <p:spPr>
          <a:xfrm>
            <a:off x="270866" y="5081077"/>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Network ACLs</a:t>
            </a:r>
          </a:p>
        </p:txBody>
      </p:sp>
      <p:sp>
        <p:nvSpPr>
          <p:cNvPr id="112" name="Rectangle 111"/>
          <p:cNvSpPr/>
          <p:nvPr/>
        </p:nvSpPr>
        <p:spPr>
          <a:xfrm>
            <a:off x="270866" y="5396242"/>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Azure Active Directory</a:t>
            </a:r>
          </a:p>
        </p:txBody>
      </p:sp>
      <p:sp>
        <p:nvSpPr>
          <p:cNvPr id="113" name="Rectangle 112"/>
          <p:cNvSpPr/>
          <p:nvPr/>
        </p:nvSpPr>
        <p:spPr>
          <a:xfrm>
            <a:off x="270866" y="6023158"/>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Multiple virtual NICs</a:t>
            </a:r>
          </a:p>
        </p:txBody>
      </p:sp>
      <p:sp>
        <p:nvSpPr>
          <p:cNvPr id="114" name="Rectangle 113"/>
          <p:cNvSpPr/>
          <p:nvPr/>
        </p:nvSpPr>
        <p:spPr>
          <a:xfrm>
            <a:off x="270866" y="5705542"/>
            <a:ext cx="2339974" cy="268889"/>
          </a:xfrm>
          <a:prstGeom prst="rect">
            <a:avLst/>
          </a:prstGeom>
          <a:solidFill>
            <a:schemeClr val="tx1"/>
          </a:solidFill>
          <a:ln w="12700" cap="flat" cmpd="sng" algn="ctr">
            <a:noFill/>
            <a:prstDash val="solid"/>
            <a:miter lim="800000"/>
          </a:ln>
          <a:effectLst/>
        </p:spPr>
        <p:txBody>
          <a:bodyPr rtlCol="0" anchor="ctr"/>
          <a:lstStyle/>
          <a:p>
            <a:pPr defTabSz="896214"/>
            <a:r>
              <a:rPr lang="en-US" sz="1371" kern="0" dirty="0">
                <a:solidFill>
                  <a:srgbClr val="000000"/>
                </a:solidFill>
              </a:rPr>
              <a:t>Security Appliances</a:t>
            </a:r>
          </a:p>
        </p:txBody>
      </p:sp>
      <p:sp>
        <p:nvSpPr>
          <p:cNvPr id="116" name="Freeform 25"/>
          <p:cNvSpPr>
            <a:spLocks/>
          </p:cNvSpPr>
          <p:nvPr/>
        </p:nvSpPr>
        <p:spPr bwMode="auto">
          <a:xfrm>
            <a:off x="270867" y="3939732"/>
            <a:ext cx="936860" cy="606149"/>
          </a:xfrm>
          <a:custGeom>
            <a:avLst/>
            <a:gdLst>
              <a:gd name="T0" fmla="*/ 73 w 457"/>
              <a:gd name="T1" fmla="*/ 131 h 299"/>
              <a:gd name="T2" fmla="*/ 73 w 457"/>
              <a:gd name="T3" fmla="*/ 126 h 299"/>
              <a:gd name="T4" fmla="*/ 199 w 457"/>
              <a:gd name="T5" fmla="*/ 0 h 299"/>
              <a:gd name="T6" fmla="*/ 304 w 457"/>
              <a:gd name="T7" fmla="*/ 56 h 299"/>
              <a:gd name="T8" fmla="*/ 339 w 457"/>
              <a:gd name="T9" fmla="*/ 47 h 299"/>
              <a:gd name="T10" fmla="*/ 379 w 457"/>
              <a:gd name="T11" fmla="*/ 59 h 299"/>
              <a:gd name="T12" fmla="*/ 412 w 457"/>
              <a:gd name="T13" fmla="*/ 118 h 299"/>
              <a:gd name="T14" fmla="*/ 457 w 457"/>
              <a:gd name="T15" fmla="*/ 201 h 299"/>
              <a:gd name="T16" fmla="*/ 369 w 457"/>
              <a:gd name="T17" fmla="*/ 299 h 299"/>
              <a:gd name="T18" fmla="*/ 358 w 457"/>
              <a:gd name="T19" fmla="*/ 299 h 299"/>
              <a:gd name="T20" fmla="*/ 348 w 457"/>
              <a:gd name="T21" fmla="*/ 299 h 299"/>
              <a:gd name="T22" fmla="*/ 142 w 457"/>
              <a:gd name="T23" fmla="*/ 299 h 299"/>
              <a:gd name="T24" fmla="*/ 138 w 457"/>
              <a:gd name="T25" fmla="*/ 299 h 299"/>
              <a:gd name="T26" fmla="*/ 133 w 457"/>
              <a:gd name="T27" fmla="*/ 299 h 299"/>
              <a:gd name="T28" fmla="*/ 117 w 457"/>
              <a:gd name="T29" fmla="*/ 299 h 299"/>
              <a:gd name="T30" fmla="*/ 85 w 457"/>
              <a:gd name="T31" fmla="*/ 299 h 299"/>
              <a:gd name="T32" fmla="*/ 0 w 457"/>
              <a:gd name="T33" fmla="*/ 215 h 299"/>
              <a:gd name="T34" fmla="*/ 73 w 457"/>
              <a:gd name="T35" fmla="*/ 131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7" h="299">
                <a:moveTo>
                  <a:pt x="73" y="131"/>
                </a:moveTo>
                <a:cubicBezTo>
                  <a:pt x="73" y="130"/>
                  <a:pt x="73" y="127"/>
                  <a:pt x="73" y="126"/>
                </a:cubicBezTo>
                <a:cubicBezTo>
                  <a:pt x="73" y="56"/>
                  <a:pt x="129" y="0"/>
                  <a:pt x="199" y="0"/>
                </a:cubicBezTo>
                <a:cubicBezTo>
                  <a:pt x="243" y="0"/>
                  <a:pt x="281" y="23"/>
                  <a:pt x="304" y="56"/>
                </a:cubicBezTo>
                <a:cubicBezTo>
                  <a:pt x="314" y="50"/>
                  <a:pt x="326" y="47"/>
                  <a:pt x="339" y="47"/>
                </a:cubicBezTo>
                <a:cubicBezTo>
                  <a:pt x="354" y="47"/>
                  <a:pt x="368" y="51"/>
                  <a:pt x="379" y="59"/>
                </a:cubicBezTo>
                <a:cubicBezTo>
                  <a:pt x="399" y="72"/>
                  <a:pt x="411" y="93"/>
                  <a:pt x="412" y="118"/>
                </a:cubicBezTo>
                <a:cubicBezTo>
                  <a:pt x="439" y="136"/>
                  <a:pt x="457" y="166"/>
                  <a:pt x="457" y="201"/>
                </a:cubicBezTo>
                <a:cubicBezTo>
                  <a:pt x="457" y="252"/>
                  <a:pt x="419" y="294"/>
                  <a:pt x="369" y="299"/>
                </a:cubicBezTo>
                <a:cubicBezTo>
                  <a:pt x="366" y="299"/>
                  <a:pt x="361" y="299"/>
                  <a:pt x="358" y="299"/>
                </a:cubicBezTo>
                <a:cubicBezTo>
                  <a:pt x="355" y="299"/>
                  <a:pt x="351" y="299"/>
                  <a:pt x="348" y="299"/>
                </a:cubicBezTo>
                <a:cubicBezTo>
                  <a:pt x="302" y="299"/>
                  <a:pt x="193" y="299"/>
                  <a:pt x="142" y="299"/>
                </a:cubicBezTo>
                <a:cubicBezTo>
                  <a:pt x="140" y="299"/>
                  <a:pt x="139" y="299"/>
                  <a:pt x="138" y="299"/>
                </a:cubicBezTo>
                <a:cubicBezTo>
                  <a:pt x="133" y="299"/>
                  <a:pt x="133" y="299"/>
                  <a:pt x="133" y="299"/>
                </a:cubicBezTo>
                <a:cubicBezTo>
                  <a:pt x="130" y="299"/>
                  <a:pt x="123" y="299"/>
                  <a:pt x="117" y="299"/>
                </a:cubicBezTo>
                <a:cubicBezTo>
                  <a:pt x="85" y="299"/>
                  <a:pt x="85" y="299"/>
                  <a:pt x="85" y="299"/>
                </a:cubicBezTo>
                <a:cubicBezTo>
                  <a:pt x="38" y="299"/>
                  <a:pt x="0" y="261"/>
                  <a:pt x="0" y="215"/>
                </a:cubicBezTo>
                <a:cubicBezTo>
                  <a:pt x="0" y="172"/>
                  <a:pt x="32" y="137"/>
                  <a:pt x="73" y="131"/>
                </a:cubicBezTo>
                <a:close/>
              </a:path>
            </a:pathLst>
          </a:custGeom>
          <a:solidFill>
            <a:schemeClr val="bg1"/>
          </a:solidFill>
          <a:ln>
            <a:noFill/>
          </a:ln>
          <a:extLst/>
        </p:spPr>
        <p:txBody>
          <a:bodyPr vert="horz" wrap="square" lIns="89630" tIns="44814" rIns="89630" bIns="44814" numCol="1" anchor="t" anchorCtr="0" compatLnSpc="1">
            <a:prstTxWarp prst="textNoShape">
              <a:avLst/>
            </a:prstTxWarp>
          </a:bodyPr>
          <a:lstStyle/>
          <a:p>
            <a:endParaRPr lang="en-US" sz="1765" dirty="0">
              <a:solidFill>
                <a:srgbClr val="000000"/>
              </a:solidFill>
            </a:endParaRPr>
          </a:p>
        </p:txBody>
      </p:sp>
      <p:sp>
        <p:nvSpPr>
          <p:cNvPr id="6" name="TextBox 5"/>
          <p:cNvSpPr txBox="1"/>
          <p:nvPr/>
        </p:nvSpPr>
        <p:spPr>
          <a:xfrm>
            <a:off x="735395" y="1200511"/>
            <a:ext cx="1525636" cy="621968"/>
          </a:xfrm>
          <a:prstGeom prst="rect">
            <a:avLst/>
          </a:prstGeom>
          <a:noFill/>
        </p:spPr>
        <p:txBody>
          <a:bodyPr wrap="none" lIns="179259" tIns="143407" rIns="179259" bIns="143407" rtlCol="0">
            <a:spAutoFit/>
          </a:bodyPr>
          <a:lstStyle/>
          <a:p>
            <a:pPr>
              <a:lnSpc>
                <a:spcPct val="90000"/>
              </a:lnSpc>
              <a:spcAft>
                <a:spcPts val="588"/>
              </a:spcAft>
            </a:pPr>
            <a:r>
              <a:rPr lang="en-US" sz="2353" b="1" dirty="0">
                <a:solidFill>
                  <a:srgbClr val="000000"/>
                </a:solidFill>
              </a:rPr>
              <a:t>Physical</a:t>
            </a:r>
          </a:p>
        </p:txBody>
      </p:sp>
      <p:sp>
        <p:nvSpPr>
          <p:cNvPr id="117" name="TextBox 116"/>
          <p:cNvSpPr txBox="1"/>
          <p:nvPr/>
        </p:nvSpPr>
        <p:spPr>
          <a:xfrm>
            <a:off x="9797653" y="1158988"/>
            <a:ext cx="2273811" cy="608120"/>
          </a:xfrm>
          <a:prstGeom prst="rect">
            <a:avLst/>
          </a:prstGeom>
          <a:noFill/>
        </p:spPr>
        <p:txBody>
          <a:bodyPr wrap="none" lIns="179259" tIns="143407" rIns="179259" bIns="143407" rtlCol="0">
            <a:spAutoFit/>
          </a:bodyPr>
          <a:lstStyle/>
          <a:p>
            <a:pPr>
              <a:lnSpc>
                <a:spcPct val="90000"/>
              </a:lnSpc>
              <a:spcAft>
                <a:spcPts val="588"/>
              </a:spcAft>
            </a:pPr>
            <a:r>
              <a:rPr lang="en-US" sz="2255" b="1" dirty="0">
                <a:solidFill>
                  <a:srgbClr val="000000"/>
                </a:solidFill>
              </a:rPr>
              <a:t>Infrastructure</a:t>
            </a:r>
          </a:p>
        </p:txBody>
      </p:sp>
      <p:sp>
        <p:nvSpPr>
          <p:cNvPr id="118" name="TextBox 117"/>
          <p:cNvSpPr txBox="1"/>
          <p:nvPr/>
        </p:nvSpPr>
        <p:spPr>
          <a:xfrm>
            <a:off x="1112744" y="3971173"/>
            <a:ext cx="1617122" cy="621968"/>
          </a:xfrm>
          <a:prstGeom prst="rect">
            <a:avLst/>
          </a:prstGeom>
          <a:noFill/>
        </p:spPr>
        <p:txBody>
          <a:bodyPr wrap="none" lIns="179259" tIns="143407" rIns="179259" bIns="143407" rtlCol="0">
            <a:spAutoFit/>
          </a:bodyPr>
          <a:lstStyle/>
          <a:p>
            <a:pPr>
              <a:lnSpc>
                <a:spcPct val="90000"/>
              </a:lnSpc>
              <a:spcAft>
                <a:spcPts val="588"/>
              </a:spcAft>
            </a:pPr>
            <a:r>
              <a:rPr lang="en-US" sz="2353" b="1" dirty="0">
                <a:solidFill>
                  <a:srgbClr val="000000"/>
                </a:solidFill>
              </a:rPr>
              <a:t>Network</a:t>
            </a:r>
          </a:p>
        </p:txBody>
      </p:sp>
      <p:sp>
        <p:nvSpPr>
          <p:cNvPr id="119" name="Rectangle 118"/>
          <p:cNvSpPr/>
          <p:nvPr/>
        </p:nvSpPr>
        <p:spPr>
          <a:xfrm>
            <a:off x="9119664" y="3820648"/>
            <a:ext cx="2772943" cy="2763585"/>
          </a:xfrm>
          <a:prstGeom prst="rect">
            <a:avLst/>
          </a:prstGeom>
          <a:solidFill>
            <a:schemeClr val="accent3">
              <a:lumMod val="75000"/>
            </a:schemeClr>
          </a:solidFill>
          <a:ln w="1714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765" dirty="0">
              <a:solidFill>
                <a:srgbClr val="000000"/>
              </a:solidFill>
            </a:endParaRPr>
          </a:p>
        </p:txBody>
      </p:sp>
      <p:sp>
        <p:nvSpPr>
          <p:cNvPr id="120" name="Rectangle 119"/>
          <p:cNvSpPr/>
          <p:nvPr/>
        </p:nvSpPr>
        <p:spPr>
          <a:xfrm>
            <a:off x="9260103" y="4878837"/>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Anti-Malware</a:t>
            </a:r>
          </a:p>
        </p:txBody>
      </p:sp>
      <p:sp>
        <p:nvSpPr>
          <p:cNvPr id="121" name="Rectangle 120"/>
          <p:cNvSpPr/>
          <p:nvPr/>
        </p:nvSpPr>
        <p:spPr>
          <a:xfrm>
            <a:off x="9260103" y="5194003"/>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VM Security Extensions</a:t>
            </a:r>
          </a:p>
        </p:txBody>
      </p:sp>
      <p:sp>
        <p:nvSpPr>
          <p:cNvPr id="122" name="Rectangle 121"/>
          <p:cNvSpPr/>
          <p:nvPr/>
        </p:nvSpPr>
        <p:spPr>
          <a:xfrm>
            <a:off x="9260103" y="5509169"/>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a:solidFill>
                  <a:srgbClr val="000000"/>
                </a:solidFill>
              </a:rPr>
              <a:t>Role-Based Access Controls</a:t>
            </a:r>
            <a:endParaRPr lang="en-US" sz="1371" kern="0" dirty="0">
              <a:solidFill>
                <a:srgbClr val="000000"/>
              </a:solidFill>
            </a:endParaRPr>
          </a:p>
        </p:txBody>
      </p:sp>
      <p:sp>
        <p:nvSpPr>
          <p:cNvPr id="123" name="Rectangle 122"/>
          <p:cNvSpPr/>
          <p:nvPr/>
        </p:nvSpPr>
        <p:spPr>
          <a:xfrm>
            <a:off x="9260103" y="6136084"/>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Key Vault and Encryption</a:t>
            </a:r>
          </a:p>
        </p:txBody>
      </p:sp>
      <p:sp>
        <p:nvSpPr>
          <p:cNvPr id="124" name="Rectangle 123"/>
          <p:cNvSpPr/>
          <p:nvPr/>
        </p:nvSpPr>
        <p:spPr>
          <a:xfrm>
            <a:off x="9260103" y="5818469"/>
            <a:ext cx="2339974" cy="268889"/>
          </a:xfrm>
          <a:prstGeom prst="rect">
            <a:avLst/>
          </a:prstGeom>
          <a:solidFill>
            <a:schemeClr val="tx1"/>
          </a:solidFill>
          <a:ln w="12700" cap="flat" cmpd="sng" algn="ctr">
            <a:noFill/>
            <a:prstDash val="solid"/>
            <a:miter lim="800000"/>
          </a:ln>
          <a:effectLst/>
        </p:spPr>
        <p:txBody>
          <a:bodyPr rtlCol="0" anchor="ctr"/>
          <a:lstStyle/>
          <a:p>
            <a:pPr defTabSz="896214">
              <a:defRPr/>
            </a:pPr>
            <a:r>
              <a:rPr lang="en-US" sz="1371" kern="0" dirty="0">
                <a:solidFill>
                  <a:srgbClr val="000000"/>
                </a:solidFill>
              </a:rPr>
              <a:t>Logging / Auditing</a:t>
            </a:r>
          </a:p>
        </p:txBody>
      </p:sp>
      <p:pic>
        <p:nvPicPr>
          <p:cNvPr id="125" name="Picture 2" descr="http://www.idera.com/%7E/media/Corporate/Images/Icons/WhyItRocks/Icon-WIR-28.ashx"/>
          <p:cNvPicPr>
            <a:picLocks noChangeAspect="1" noChangeArrowheads="1"/>
          </p:cNvPicPr>
          <p:nvPr/>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rcRect/>
          <a:stretch>
            <a:fillRect/>
          </a:stretch>
        </p:blipFill>
        <p:spPr bwMode="auto">
          <a:xfrm>
            <a:off x="9077048" y="1103767"/>
            <a:ext cx="1075733" cy="851623"/>
          </a:xfrm>
          <a:prstGeom prst="rect">
            <a:avLst/>
          </a:prstGeom>
          <a:noFill/>
          <a:extLst>
            <a:ext uri="{909E8E84-426E-40DD-AFC4-6F175D3DCCD1}">
              <a14:hiddenFill xmlns:a14="http://schemas.microsoft.com/office/drawing/2010/main">
                <a:solidFill>
                  <a:srgbClr val="FFFFFF"/>
                </a:solidFill>
              </a14:hiddenFill>
            </a:ext>
          </a:extLst>
        </p:spPr>
      </p:pic>
      <p:sp>
        <p:nvSpPr>
          <p:cNvPr id="126" name="TextBox 125"/>
          <p:cNvSpPr txBox="1"/>
          <p:nvPr/>
        </p:nvSpPr>
        <p:spPr>
          <a:xfrm>
            <a:off x="9810426" y="4042025"/>
            <a:ext cx="862086" cy="621968"/>
          </a:xfrm>
          <a:prstGeom prst="rect">
            <a:avLst/>
          </a:prstGeom>
          <a:noFill/>
        </p:spPr>
        <p:txBody>
          <a:bodyPr wrap="none" lIns="179259" tIns="143407" rIns="179259" bIns="143407" rtlCol="0">
            <a:spAutoFit/>
          </a:bodyPr>
          <a:lstStyle/>
          <a:p>
            <a:pPr>
              <a:lnSpc>
                <a:spcPct val="90000"/>
              </a:lnSpc>
              <a:spcAft>
                <a:spcPts val="588"/>
              </a:spcAft>
            </a:pPr>
            <a:r>
              <a:rPr lang="en-US" sz="2353" b="1" dirty="0">
                <a:solidFill>
                  <a:srgbClr val="000000"/>
                </a:solidFill>
              </a:rPr>
              <a:t>VM</a:t>
            </a:r>
          </a:p>
        </p:txBody>
      </p:sp>
      <p:pic>
        <p:nvPicPr>
          <p:cNvPr id="129" name="Picture 128"/>
          <p:cNvPicPr>
            <a:picLocks noChangeAspect="1"/>
          </p:cNvPicPr>
          <p:nvPr/>
        </p:nvPicPr>
        <p:blipFill>
          <a:blip r:embed="rId7"/>
          <a:stretch>
            <a:fillRect/>
          </a:stretch>
        </p:blipFill>
        <p:spPr>
          <a:xfrm>
            <a:off x="9279250" y="4091313"/>
            <a:ext cx="632105" cy="534718"/>
          </a:xfrm>
          <a:prstGeom prst="rect">
            <a:avLst/>
          </a:prstGeom>
        </p:spPr>
      </p:pic>
      <p:cxnSp>
        <p:nvCxnSpPr>
          <p:cNvPr id="9" name="Straight Connector 8"/>
          <p:cNvCxnSpPr/>
          <p:nvPr/>
        </p:nvCxnSpPr>
        <p:spPr>
          <a:xfrm flipV="1">
            <a:off x="2732182" y="1473287"/>
            <a:ext cx="1685354" cy="13735"/>
          </a:xfrm>
          <a:prstGeom prst="line">
            <a:avLst/>
          </a:prstGeom>
          <a:ln w="95250">
            <a:solidFill>
              <a:srgbClr val="FFFF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7462666" y="2621193"/>
            <a:ext cx="1606972" cy="0"/>
          </a:xfrm>
          <a:prstGeom prst="line">
            <a:avLst/>
          </a:prstGeom>
          <a:ln w="95250">
            <a:solidFill>
              <a:srgbClr val="FFFF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2787765" y="4221054"/>
            <a:ext cx="2262556" cy="29339"/>
          </a:xfrm>
          <a:prstGeom prst="line">
            <a:avLst/>
          </a:prstGeom>
          <a:ln w="95250">
            <a:solidFill>
              <a:srgbClr val="FFFF00"/>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132" name="Title 8"/>
          <p:cNvSpPr>
            <a:spLocks noGrp="1"/>
          </p:cNvSpPr>
          <p:nvPr>
            <p:ph type="title"/>
          </p:nvPr>
        </p:nvSpPr>
        <p:spPr>
          <a:xfrm>
            <a:off x="-40896" y="-6806"/>
            <a:ext cx="9624283" cy="899409"/>
          </a:xfrm>
        </p:spPr>
        <p:txBody>
          <a:bodyPr/>
          <a:lstStyle/>
          <a:p>
            <a:r>
              <a:rPr lang="en-US" sz="4312" b="1" dirty="0" smtClean="0">
                <a:ea typeface="メイリオ" pitchFamily="50" charset="-128"/>
                <a:cs typeface="Segoe UI Light" panose="020B0502040204020203" pitchFamily="34" charset="0"/>
              </a:rPr>
              <a:t>Azure platform - Trust </a:t>
            </a:r>
            <a:r>
              <a:rPr lang="en-US" sz="4312" b="1" dirty="0">
                <a:ea typeface="メイリオ" pitchFamily="50" charset="-128"/>
                <a:cs typeface="Segoe UI Light" panose="020B0502040204020203" pitchFamily="34" charset="0"/>
              </a:rPr>
              <a:t>and Control</a:t>
            </a:r>
            <a:endParaRPr lang="en-US" sz="4312" b="1" dirty="0"/>
          </a:p>
        </p:txBody>
      </p:sp>
      <p:cxnSp>
        <p:nvCxnSpPr>
          <p:cNvPr id="133" name="Straight Connector 132"/>
          <p:cNvCxnSpPr/>
          <p:nvPr/>
        </p:nvCxnSpPr>
        <p:spPr>
          <a:xfrm>
            <a:off x="5928551" y="4028416"/>
            <a:ext cx="3141088" cy="0"/>
          </a:xfrm>
          <a:prstGeom prst="line">
            <a:avLst/>
          </a:prstGeom>
          <a:ln w="95250">
            <a:solidFill>
              <a:srgbClr val="FFFF00"/>
            </a:solidFill>
            <a:headEnd type="oval"/>
            <a:tailEnd type="ova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90188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500"/>
                                        <p:tgtEl>
                                          <p:spTgt spid="58"/>
                                        </p:tgtEl>
                                      </p:cBhvr>
                                    </p:animEffect>
                                  </p:childTnLst>
                                </p:cTn>
                              </p:par>
                              <p:par>
                                <p:cTn id="8" presetID="10" presetClass="entr" presetSubtype="0" fill="hold"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5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2"/>
                                        </p:tgtEl>
                                        <p:attrNameLst>
                                          <p:attrName>style.visibility</p:attrName>
                                        </p:attrNameLst>
                                      </p:cBhvr>
                                      <p:to>
                                        <p:strVal val="visible"/>
                                      </p:to>
                                    </p:set>
                                    <p:animEffect transition="in" filter="fade">
                                      <p:cBhvr>
                                        <p:cTn id="13" dur="500"/>
                                        <p:tgtEl>
                                          <p:spTgt spid="82"/>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83"/>
                                        </p:tgtEl>
                                        <p:attrNameLst>
                                          <p:attrName>style.visibility</p:attrName>
                                        </p:attrNameLst>
                                      </p:cBhvr>
                                      <p:to>
                                        <p:strVal val="visible"/>
                                      </p:to>
                                    </p:set>
                                    <p:animEffect transition="in" filter="fade">
                                      <p:cBhvr>
                                        <p:cTn id="16" dur="500"/>
                                        <p:tgtEl>
                                          <p:spTgt spid="8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84"/>
                                        </p:tgtEl>
                                        <p:attrNameLst>
                                          <p:attrName>style.visibility</p:attrName>
                                        </p:attrNameLst>
                                      </p:cBhvr>
                                      <p:to>
                                        <p:strVal val="visible"/>
                                      </p:to>
                                    </p:set>
                                    <p:animEffect transition="in" filter="fade">
                                      <p:cBhvr>
                                        <p:cTn id="19" dur="500"/>
                                        <p:tgtEl>
                                          <p:spTgt spid="84"/>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91"/>
                                        </p:tgtEl>
                                        <p:attrNameLst>
                                          <p:attrName>style.visibility</p:attrName>
                                        </p:attrNameLst>
                                      </p:cBhvr>
                                      <p:to>
                                        <p:strVal val="visible"/>
                                      </p:to>
                                    </p:set>
                                    <p:animEffect transition="in" filter="fade">
                                      <p:cBhvr>
                                        <p:cTn id="25" dur="500"/>
                                        <p:tgtEl>
                                          <p:spTgt spid="9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Effect transition="in" filter="fade">
                                      <p:cBhvr>
                                        <p:cTn id="28" dur="500"/>
                                        <p:tgtEl>
                                          <p:spTgt spid="6"/>
                                        </p:tgtEl>
                                      </p:cBhvr>
                                    </p:animEffect>
                                  </p:childTnLst>
                                </p:cTn>
                              </p:par>
                              <p:par>
                                <p:cTn id="29" presetID="10" presetClass="entr" presetSubtype="0" fill="hold" nodeType="with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500"/>
                                        <p:tgtEl>
                                          <p:spTgt spid="3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500"/>
                                        <p:tgtEl>
                                          <p:spTgt spid="92"/>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95"/>
                                        </p:tgtEl>
                                        <p:attrNameLst>
                                          <p:attrName>style.visibility</p:attrName>
                                        </p:attrNameLst>
                                      </p:cBhvr>
                                      <p:to>
                                        <p:strVal val="visible"/>
                                      </p:to>
                                    </p:set>
                                    <p:animEffect transition="in" filter="fade">
                                      <p:cBhvr>
                                        <p:cTn id="48" dur="500"/>
                                        <p:tgtEl>
                                          <p:spTgt spid="95"/>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96"/>
                                        </p:tgtEl>
                                        <p:attrNameLst>
                                          <p:attrName>style.visibility</p:attrName>
                                        </p:attrNameLst>
                                      </p:cBhvr>
                                      <p:to>
                                        <p:strVal val="visible"/>
                                      </p:to>
                                    </p:set>
                                    <p:animEffect transition="in" filter="fade">
                                      <p:cBhvr>
                                        <p:cTn id="51" dur="500"/>
                                        <p:tgtEl>
                                          <p:spTgt spid="96"/>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500"/>
                                        <p:tgtEl>
                                          <p:spTgt spid="97"/>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99"/>
                                        </p:tgtEl>
                                        <p:attrNameLst>
                                          <p:attrName>style.visibility</p:attrName>
                                        </p:attrNameLst>
                                      </p:cBhvr>
                                      <p:to>
                                        <p:strVal val="visible"/>
                                      </p:to>
                                    </p:set>
                                    <p:animEffect transition="in" filter="fade">
                                      <p:cBhvr>
                                        <p:cTn id="57" dur="500"/>
                                        <p:tgtEl>
                                          <p:spTgt spid="99"/>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17"/>
                                        </p:tgtEl>
                                        <p:attrNameLst>
                                          <p:attrName>style.visibility</p:attrName>
                                        </p:attrNameLst>
                                      </p:cBhvr>
                                      <p:to>
                                        <p:strVal val="visible"/>
                                      </p:to>
                                    </p:set>
                                    <p:animEffect transition="in" filter="fade">
                                      <p:cBhvr>
                                        <p:cTn id="60" dur="500"/>
                                        <p:tgtEl>
                                          <p:spTgt spid="117"/>
                                        </p:tgtEl>
                                      </p:cBhvr>
                                    </p:animEffect>
                                  </p:childTnLst>
                                </p:cTn>
                              </p:par>
                              <p:par>
                                <p:cTn id="61" presetID="10" presetClass="entr" presetSubtype="0" fill="hold" nodeType="withEffect">
                                  <p:stCondLst>
                                    <p:cond delay="0"/>
                                  </p:stCondLst>
                                  <p:childTnLst>
                                    <p:set>
                                      <p:cBhvr>
                                        <p:cTn id="62" dur="1" fill="hold">
                                          <p:stCondLst>
                                            <p:cond delay="0"/>
                                          </p:stCondLst>
                                        </p:cTn>
                                        <p:tgtEl>
                                          <p:spTgt spid="125"/>
                                        </p:tgtEl>
                                        <p:attrNameLst>
                                          <p:attrName>style.visibility</p:attrName>
                                        </p:attrNameLst>
                                      </p:cBhvr>
                                      <p:to>
                                        <p:strVal val="visible"/>
                                      </p:to>
                                    </p:set>
                                    <p:animEffect transition="in" filter="fade">
                                      <p:cBhvr>
                                        <p:cTn id="63" dur="500"/>
                                        <p:tgtEl>
                                          <p:spTgt spid="125"/>
                                        </p:tgtEl>
                                      </p:cBhvr>
                                    </p:animEffect>
                                  </p:childTnLst>
                                </p:cTn>
                              </p:par>
                              <p:par>
                                <p:cTn id="64" presetID="10" presetClass="entr" presetSubtype="0" fill="hold" nodeType="withEffect">
                                  <p:stCondLst>
                                    <p:cond delay="0"/>
                                  </p:stCondLst>
                                  <p:childTnLst>
                                    <p:set>
                                      <p:cBhvr>
                                        <p:cTn id="65" dur="1" fill="hold">
                                          <p:stCondLst>
                                            <p:cond delay="0"/>
                                          </p:stCondLst>
                                        </p:cTn>
                                        <p:tgtEl>
                                          <p:spTgt spid="130"/>
                                        </p:tgtEl>
                                        <p:attrNameLst>
                                          <p:attrName>style.visibility</p:attrName>
                                        </p:attrNameLst>
                                      </p:cBhvr>
                                      <p:to>
                                        <p:strVal val="visible"/>
                                      </p:to>
                                    </p:set>
                                    <p:animEffect transition="in" filter="fade">
                                      <p:cBhvr>
                                        <p:cTn id="66" dur="500"/>
                                        <p:tgtEl>
                                          <p:spTgt spid="130"/>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51"/>
                                        </p:tgtEl>
                                        <p:attrNameLst>
                                          <p:attrName>style.visibility</p:attrName>
                                        </p:attrNameLst>
                                      </p:cBhvr>
                                      <p:to>
                                        <p:strVal val="visible"/>
                                      </p:to>
                                    </p:set>
                                    <p:animEffect transition="in" filter="fade">
                                      <p:cBhvr>
                                        <p:cTn id="69" dur="500"/>
                                        <p:tgtEl>
                                          <p:spTgt spid="5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23"/>
                                        </p:tgtEl>
                                        <p:attrNameLst>
                                          <p:attrName>style.visibility</p:attrName>
                                        </p:attrNameLst>
                                      </p:cBhvr>
                                      <p:to>
                                        <p:strVal val="visible"/>
                                      </p:to>
                                    </p:set>
                                    <p:animEffect transition="in" filter="fade">
                                      <p:cBhvr>
                                        <p:cTn id="72" dur="500"/>
                                        <p:tgtEl>
                                          <p:spTgt spid="23"/>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09"/>
                                        </p:tgtEl>
                                        <p:attrNameLst>
                                          <p:attrName>style.visibility</p:attrName>
                                        </p:attrNameLst>
                                      </p:cBhvr>
                                      <p:to>
                                        <p:strVal val="visible"/>
                                      </p:to>
                                    </p:set>
                                    <p:animEffect transition="in" filter="fade">
                                      <p:cBhvr>
                                        <p:cTn id="77" dur="500"/>
                                        <p:tgtEl>
                                          <p:spTgt spid="10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10"/>
                                        </p:tgtEl>
                                        <p:attrNameLst>
                                          <p:attrName>style.visibility</p:attrName>
                                        </p:attrNameLst>
                                      </p:cBhvr>
                                      <p:to>
                                        <p:strVal val="visible"/>
                                      </p:to>
                                    </p:set>
                                    <p:animEffect transition="in" filter="fade">
                                      <p:cBhvr>
                                        <p:cTn id="80" dur="500"/>
                                        <p:tgtEl>
                                          <p:spTgt spid="110"/>
                                        </p:tgtEl>
                                      </p:cBhvr>
                                    </p:animEffect>
                                  </p:childTnLst>
                                </p:cTn>
                              </p:par>
                              <p:par>
                                <p:cTn id="81" presetID="10" presetClass="entr" presetSubtype="0" fill="hold" grpId="0" nodeType="withEffect">
                                  <p:stCondLst>
                                    <p:cond delay="0"/>
                                  </p:stCondLst>
                                  <p:childTnLst>
                                    <p:set>
                                      <p:cBhvr>
                                        <p:cTn id="82" dur="1" fill="hold">
                                          <p:stCondLst>
                                            <p:cond delay="0"/>
                                          </p:stCondLst>
                                        </p:cTn>
                                        <p:tgtEl>
                                          <p:spTgt spid="111"/>
                                        </p:tgtEl>
                                        <p:attrNameLst>
                                          <p:attrName>style.visibility</p:attrName>
                                        </p:attrNameLst>
                                      </p:cBhvr>
                                      <p:to>
                                        <p:strVal val="visible"/>
                                      </p:to>
                                    </p:set>
                                    <p:animEffect transition="in" filter="fade">
                                      <p:cBhvr>
                                        <p:cTn id="83" dur="500"/>
                                        <p:tgtEl>
                                          <p:spTgt spid="111"/>
                                        </p:tgtEl>
                                      </p:cBhvr>
                                    </p:animEffect>
                                  </p:childTnLst>
                                </p:cTn>
                              </p:par>
                              <p:par>
                                <p:cTn id="84" presetID="10" presetClass="entr" presetSubtype="0" fill="hold" grpId="0" nodeType="withEffect">
                                  <p:stCondLst>
                                    <p:cond delay="0"/>
                                  </p:stCondLst>
                                  <p:childTnLst>
                                    <p:set>
                                      <p:cBhvr>
                                        <p:cTn id="85" dur="1" fill="hold">
                                          <p:stCondLst>
                                            <p:cond delay="0"/>
                                          </p:stCondLst>
                                        </p:cTn>
                                        <p:tgtEl>
                                          <p:spTgt spid="112"/>
                                        </p:tgtEl>
                                        <p:attrNameLst>
                                          <p:attrName>style.visibility</p:attrName>
                                        </p:attrNameLst>
                                      </p:cBhvr>
                                      <p:to>
                                        <p:strVal val="visible"/>
                                      </p:to>
                                    </p:set>
                                    <p:animEffect transition="in" filter="fade">
                                      <p:cBhvr>
                                        <p:cTn id="86" dur="500"/>
                                        <p:tgtEl>
                                          <p:spTgt spid="112"/>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113"/>
                                        </p:tgtEl>
                                        <p:attrNameLst>
                                          <p:attrName>style.visibility</p:attrName>
                                        </p:attrNameLst>
                                      </p:cBhvr>
                                      <p:to>
                                        <p:strVal val="visible"/>
                                      </p:to>
                                    </p:set>
                                    <p:animEffect transition="in" filter="fade">
                                      <p:cBhvr>
                                        <p:cTn id="89" dur="500"/>
                                        <p:tgtEl>
                                          <p:spTgt spid="113"/>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114"/>
                                        </p:tgtEl>
                                        <p:attrNameLst>
                                          <p:attrName>style.visibility</p:attrName>
                                        </p:attrNameLst>
                                      </p:cBhvr>
                                      <p:to>
                                        <p:strVal val="visible"/>
                                      </p:to>
                                    </p:set>
                                    <p:animEffect transition="in" filter="fade">
                                      <p:cBhvr>
                                        <p:cTn id="92" dur="500"/>
                                        <p:tgtEl>
                                          <p:spTgt spid="114"/>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116"/>
                                        </p:tgtEl>
                                        <p:attrNameLst>
                                          <p:attrName>style.visibility</p:attrName>
                                        </p:attrNameLst>
                                      </p:cBhvr>
                                      <p:to>
                                        <p:strVal val="visible"/>
                                      </p:to>
                                    </p:set>
                                    <p:animEffect transition="in" filter="fade">
                                      <p:cBhvr>
                                        <p:cTn id="95" dur="500"/>
                                        <p:tgtEl>
                                          <p:spTgt spid="116"/>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118"/>
                                        </p:tgtEl>
                                        <p:attrNameLst>
                                          <p:attrName>style.visibility</p:attrName>
                                        </p:attrNameLst>
                                      </p:cBhvr>
                                      <p:to>
                                        <p:strVal val="visible"/>
                                      </p:to>
                                    </p:set>
                                    <p:animEffect transition="in" filter="fade">
                                      <p:cBhvr>
                                        <p:cTn id="98" dur="500"/>
                                        <p:tgtEl>
                                          <p:spTgt spid="118"/>
                                        </p:tgtEl>
                                      </p:cBhvr>
                                    </p:animEffect>
                                  </p:childTnLst>
                                </p:cTn>
                              </p:par>
                              <p:par>
                                <p:cTn id="99" presetID="10" presetClass="entr" presetSubtype="0" fill="hold" nodeType="withEffect">
                                  <p:stCondLst>
                                    <p:cond delay="0"/>
                                  </p:stCondLst>
                                  <p:childTnLst>
                                    <p:set>
                                      <p:cBhvr>
                                        <p:cTn id="100" dur="1" fill="hold">
                                          <p:stCondLst>
                                            <p:cond delay="0"/>
                                          </p:stCondLst>
                                        </p:cTn>
                                        <p:tgtEl>
                                          <p:spTgt spid="131"/>
                                        </p:tgtEl>
                                        <p:attrNameLst>
                                          <p:attrName>style.visibility</p:attrName>
                                        </p:attrNameLst>
                                      </p:cBhvr>
                                      <p:to>
                                        <p:strVal val="visible"/>
                                      </p:to>
                                    </p:set>
                                    <p:animEffect transition="in" filter="fade">
                                      <p:cBhvr>
                                        <p:cTn id="101" dur="500"/>
                                        <p:tgtEl>
                                          <p:spTgt spid="131"/>
                                        </p:tgtEl>
                                      </p:cBhvr>
                                    </p:animEffect>
                                  </p:childTnLst>
                                </p:cTn>
                              </p:par>
                              <p:par>
                                <p:cTn id="102" presetID="10" presetClass="entr" presetSubtype="0" fill="hold" grpId="0" nodeType="withEffect">
                                  <p:stCondLst>
                                    <p:cond delay="0"/>
                                  </p:stCondLst>
                                  <p:childTnLst>
                                    <p:set>
                                      <p:cBhvr>
                                        <p:cTn id="103" dur="1" fill="hold">
                                          <p:stCondLst>
                                            <p:cond delay="0"/>
                                          </p:stCondLst>
                                        </p:cTn>
                                        <p:tgtEl>
                                          <p:spTgt spid="24"/>
                                        </p:tgtEl>
                                        <p:attrNameLst>
                                          <p:attrName>style.visibility</p:attrName>
                                        </p:attrNameLst>
                                      </p:cBhvr>
                                      <p:to>
                                        <p:strVal val="visible"/>
                                      </p:to>
                                    </p:set>
                                    <p:animEffect transition="in" filter="fade">
                                      <p:cBhvr>
                                        <p:cTn id="104" dur="500"/>
                                        <p:tgtEl>
                                          <p:spTgt spid="24"/>
                                        </p:tgtEl>
                                      </p:cBhvr>
                                    </p:animEffect>
                                  </p:childTnLst>
                                </p:cTn>
                              </p:par>
                              <p:par>
                                <p:cTn id="105" presetID="10" presetClass="entr" presetSubtype="0" fill="hold" grpId="0" nodeType="withEffect">
                                  <p:stCondLst>
                                    <p:cond delay="0"/>
                                  </p:stCondLst>
                                  <p:childTnLst>
                                    <p:set>
                                      <p:cBhvr>
                                        <p:cTn id="106" dur="1" fill="hold">
                                          <p:stCondLst>
                                            <p:cond delay="0"/>
                                          </p:stCondLst>
                                        </p:cTn>
                                        <p:tgtEl>
                                          <p:spTgt spid="52"/>
                                        </p:tgtEl>
                                        <p:attrNameLst>
                                          <p:attrName>style.visibility</p:attrName>
                                        </p:attrNameLst>
                                      </p:cBhvr>
                                      <p:to>
                                        <p:strVal val="visible"/>
                                      </p:to>
                                    </p:set>
                                    <p:animEffect transition="in" filter="fade">
                                      <p:cBhvr>
                                        <p:cTn id="107" dur="500"/>
                                        <p:tgtEl>
                                          <p:spTgt spid="52"/>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19"/>
                                        </p:tgtEl>
                                        <p:attrNameLst>
                                          <p:attrName>style.visibility</p:attrName>
                                        </p:attrNameLst>
                                      </p:cBhvr>
                                      <p:to>
                                        <p:strVal val="visible"/>
                                      </p:to>
                                    </p:set>
                                    <p:animEffect transition="in" filter="fade">
                                      <p:cBhvr>
                                        <p:cTn id="112" dur="500"/>
                                        <p:tgtEl>
                                          <p:spTgt spid="119"/>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20"/>
                                        </p:tgtEl>
                                        <p:attrNameLst>
                                          <p:attrName>style.visibility</p:attrName>
                                        </p:attrNameLst>
                                      </p:cBhvr>
                                      <p:to>
                                        <p:strVal val="visible"/>
                                      </p:to>
                                    </p:set>
                                    <p:animEffect transition="in" filter="fade">
                                      <p:cBhvr>
                                        <p:cTn id="115" dur="500"/>
                                        <p:tgtEl>
                                          <p:spTgt spid="120"/>
                                        </p:tgtEl>
                                      </p:cBhvr>
                                    </p:animEffect>
                                  </p:childTnLst>
                                </p:cTn>
                              </p:par>
                              <p:par>
                                <p:cTn id="116" presetID="10" presetClass="entr" presetSubtype="0" fill="hold" grpId="0" nodeType="withEffect">
                                  <p:stCondLst>
                                    <p:cond delay="0"/>
                                  </p:stCondLst>
                                  <p:childTnLst>
                                    <p:set>
                                      <p:cBhvr>
                                        <p:cTn id="117" dur="1" fill="hold">
                                          <p:stCondLst>
                                            <p:cond delay="0"/>
                                          </p:stCondLst>
                                        </p:cTn>
                                        <p:tgtEl>
                                          <p:spTgt spid="121"/>
                                        </p:tgtEl>
                                        <p:attrNameLst>
                                          <p:attrName>style.visibility</p:attrName>
                                        </p:attrNameLst>
                                      </p:cBhvr>
                                      <p:to>
                                        <p:strVal val="visible"/>
                                      </p:to>
                                    </p:set>
                                    <p:animEffect transition="in" filter="fade">
                                      <p:cBhvr>
                                        <p:cTn id="118" dur="500"/>
                                        <p:tgtEl>
                                          <p:spTgt spid="121"/>
                                        </p:tgtEl>
                                      </p:cBhvr>
                                    </p:animEffect>
                                  </p:childTnLst>
                                </p:cTn>
                              </p:par>
                              <p:par>
                                <p:cTn id="119" presetID="10" presetClass="entr" presetSubtype="0" fill="hold" grpId="0" nodeType="withEffect">
                                  <p:stCondLst>
                                    <p:cond delay="0"/>
                                  </p:stCondLst>
                                  <p:childTnLst>
                                    <p:set>
                                      <p:cBhvr>
                                        <p:cTn id="120" dur="1" fill="hold">
                                          <p:stCondLst>
                                            <p:cond delay="0"/>
                                          </p:stCondLst>
                                        </p:cTn>
                                        <p:tgtEl>
                                          <p:spTgt spid="122"/>
                                        </p:tgtEl>
                                        <p:attrNameLst>
                                          <p:attrName>style.visibility</p:attrName>
                                        </p:attrNameLst>
                                      </p:cBhvr>
                                      <p:to>
                                        <p:strVal val="visible"/>
                                      </p:to>
                                    </p:set>
                                    <p:animEffect transition="in" filter="fade">
                                      <p:cBhvr>
                                        <p:cTn id="121" dur="500"/>
                                        <p:tgtEl>
                                          <p:spTgt spid="122"/>
                                        </p:tgtEl>
                                      </p:cBhvr>
                                    </p:animEffect>
                                  </p:childTnLst>
                                </p:cTn>
                              </p:par>
                              <p:par>
                                <p:cTn id="122" presetID="10" presetClass="entr" presetSubtype="0" fill="hold" grpId="0" nodeType="withEffect">
                                  <p:stCondLst>
                                    <p:cond delay="0"/>
                                  </p:stCondLst>
                                  <p:childTnLst>
                                    <p:set>
                                      <p:cBhvr>
                                        <p:cTn id="123" dur="1" fill="hold">
                                          <p:stCondLst>
                                            <p:cond delay="0"/>
                                          </p:stCondLst>
                                        </p:cTn>
                                        <p:tgtEl>
                                          <p:spTgt spid="123"/>
                                        </p:tgtEl>
                                        <p:attrNameLst>
                                          <p:attrName>style.visibility</p:attrName>
                                        </p:attrNameLst>
                                      </p:cBhvr>
                                      <p:to>
                                        <p:strVal val="visible"/>
                                      </p:to>
                                    </p:set>
                                    <p:animEffect transition="in" filter="fade">
                                      <p:cBhvr>
                                        <p:cTn id="124" dur="500"/>
                                        <p:tgtEl>
                                          <p:spTgt spid="123"/>
                                        </p:tgtEl>
                                      </p:cBhvr>
                                    </p:animEffect>
                                  </p:childTnLst>
                                </p:cTn>
                              </p:par>
                              <p:par>
                                <p:cTn id="125" presetID="10" presetClass="entr" presetSubtype="0" fill="hold" grpId="0" nodeType="withEffect">
                                  <p:stCondLst>
                                    <p:cond delay="0"/>
                                  </p:stCondLst>
                                  <p:childTnLst>
                                    <p:set>
                                      <p:cBhvr>
                                        <p:cTn id="126" dur="1" fill="hold">
                                          <p:stCondLst>
                                            <p:cond delay="0"/>
                                          </p:stCondLst>
                                        </p:cTn>
                                        <p:tgtEl>
                                          <p:spTgt spid="124"/>
                                        </p:tgtEl>
                                        <p:attrNameLst>
                                          <p:attrName>style.visibility</p:attrName>
                                        </p:attrNameLst>
                                      </p:cBhvr>
                                      <p:to>
                                        <p:strVal val="visible"/>
                                      </p:to>
                                    </p:set>
                                    <p:animEffect transition="in" filter="fade">
                                      <p:cBhvr>
                                        <p:cTn id="127" dur="500"/>
                                        <p:tgtEl>
                                          <p:spTgt spid="124"/>
                                        </p:tgtEl>
                                      </p:cBhvr>
                                    </p:animEffect>
                                  </p:childTnLst>
                                </p:cTn>
                              </p:par>
                              <p:par>
                                <p:cTn id="128" presetID="10" presetClass="entr" presetSubtype="0" fill="hold" grpId="0" nodeType="withEffect">
                                  <p:stCondLst>
                                    <p:cond delay="0"/>
                                  </p:stCondLst>
                                  <p:childTnLst>
                                    <p:set>
                                      <p:cBhvr>
                                        <p:cTn id="129" dur="1" fill="hold">
                                          <p:stCondLst>
                                            <p:cond delay="0"/>
                                          </p:stCondLst>
                                        </p:cTn>
                                        <p:tgtEl>
                                          <p:spTgt spid="126"/>
                                        </p:tgtEl>
                                        <p:attrNameLst>
                                          <p:attrName>style.visibility</p:attrName>
                                        </p:attrNameLst>
                                      </p:cBhvr>
                                      <p:to>
                                        <p:strVal val="visible"/>
                                      </p:to>
                                    </p:set>
                                    <p:animEffect transition="in" filter="fade">
                                      <p:cBhvr>
                                        <p:cTn id="130" dur="500"/>
                                        <p:tgtEl>
                                          <p:spTgt spid="126"/>
                                        </p:tgtEl>
                                      </p:cBhvr>
                                    </p:animEffect>
                                  </p:childTnLst>
                                </p:cTn>
                              </p:par>
                              <p:par>
                                <p:cTn id="131" presetID="10" presetClass="entr" presetSubtype="0" fill="hold" nodeType="withEffect">
                                  <p:stCondLst>
                                    <p:cond delay="0"/>
                                  </p:stCondLst>
                                  <p:childTnLst>
                                    <p:set>
                                      <p:cBhvr>
                                        <p:cTn id="132" dur="1" fill="hold">
                                          <p:stCondLst>
                                            <p:cond delay="0"/>
                                          </p:stCondLst>
                                        </p:cTn>
                                        <p:tgtEl>
                                          <p:spTgt spid="129"/>
                                        </p:tgtEl>
                                        <p:attrNameLst>
                                          <p:attrName>style.visibility</p:attrName>
                                        </p:attrNameLst>
                                      </p:cBhvr>
                                      <p:to>
                                        <p:strVal val="visible"/>
                                      </p:to>
                                    </p:set>
                                    <p:animEffect transition="in" filter="fade">
                                      <p:cBhvr>
                                        <p:cTn id="133" dur="500"/>
                                        <p:tgtEl>
                                          <p:spTgt spid="129"/>
                                        </p:tgtEl>
                                      </p:cBhvr>
                                    </p:animEffect>
                                  </p:childTnLst>
                                </p:cTn>
                              </p:par>
                              <p:par>
                                <p:cTn id="134" presetID="10" presetClass="entr" presetSubtype="0" fill="hold" nodeType="withEffect">
                                  <p:stCondLst>
                                    <p:cond delay="0"/>
                                  </p:stCondLst>
                                  <p:childTnLst>
                                    <p:set>
                                      <p:cBhvr>
                                        <p:cTn id="135" dur="1" fill="hold">
                                          <p:stCondLst>
                                            <p:cond delay="0"/>
                                          </p:stCondLst>
                                        </p:cTn>
                                        <p:tgtEl>
                                          <p:spTgt spid="133"/>
                                        </p:tgtEl>
                                        <p:attrNameLst>
                                          <p:attrName>style.visibility</p:attrName>
                                        </p:attrNameLst>
                                      </p:cBhvr>
                                      <p:to>
                                        <p:strVal val="visible"/>
                                      </p:to>
                                    </p:set>
                                    <p:animEffect transition="in" filter="fade">
                                      <p:cBhvr>
                                        <p:cTn id="136" dur="500"/>
                                        <p:tgtEl>
                                          <p:spTgt spid="133"/>
                                        </p:tgtEl>
                                      </p:cBhvr>
                                    </p:animEffect>
                                  </p:childTnLst>
                                </p:cTn>
                              </p:par>
                              <p:par>
                                <p:cTn id="137" presetID="10" presetClass="entr" presetSubtype="0" fill="hold" grpId="0" nodeType="withEffect">
                                  <p:stCondLst>
                                    <p:cond delay="0"/>
                                  </p:stCondLst>
                                  <p:childTnLst>
                                    <p:set>
                                      <p:cBhvr>
                                        <p:cTn id="138" dur="1" fill="hold">
                                          <p:stCondLst>
                                            <p:cond delay="0"/>
                                          </p:stCondLst>
                                        </p:cTn>
                                        <p:tgtEl>
                                          <p:spTgt spid="2"/>
                                        </p:tgtEl>
                                        <p:attrNameLst>
                                          <p:attrName>style.visibility</p:attrName>
                                        </p:attrNameLst>
                                      </p:cBhvr>
                                      <p:to>
                                        <p:strVal val="visible"/>
                                      </p:to>
                                    </p:set>
                                    <p:animEffect transition="in" filter="fade">
                                      <p:cBhvr>
                                        <p:cTn id="139" dur="500"/>
                                        <p:tgtEl>
                                          <p:spTgt spid="2"/>
                                        </p:tgtEl>
                                      </p:cBhvr>
                                    </p:animEffect>
                                  </p:childTnLst>
                                </p:cTn>
                              </p:par>
                              <p:par>
                                <p:cTn id="140" presetID="10" presetClass="entr" presetSubtype="0" fill="hold" grpId="0" nodeType="withEffect">
                                  <p:stCondLst>
                                    <p:cond delay="0"/>
                                  </p:stCondLst>
                                  <p:childTnLst>
                                    <p:set>
                                      <p:cBhvr>
                                        <p:cTn id="141" dur="1" fill="hold">
                                          <p:stCondLst>
                                            <p:cond delay="0"/>
                                          </p:stCondLst>
                                        </p:cTn>
                                        <p:tgtEl>
                                          <p:spTgt spid="17"/>
                                        </p:tgtEl>
                                        <p:attrNameLst>
                                          <p:attrName>style.visibility</p:attrName>
                                        </p:attrNameLst>
                                      </p:cBhvr>
                                      <p:to>
                                        <p:strVal val="visible"/>
                                      </p:to>
                                    </p:set>
                                    <p:animEffect transition="in" filter="fade">
                                      <p:cBhvr>
                                        <p:cTn id="14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16" grpId="0" animBg="1"/>
      <p:bldP spid="23" grpId="0" animBg="1"/>
      <p:bldP spid="37" grpId="0"/>
      <p:bldP spid="51" grpId="0"/>
      <p:bldP spid="52" grpId="0"/>
      <p:bldP spid="17" grpId="0" animBg="1"/>
      <p:bldP spid="2" grpId="0"/>
      <p:bldP spid="58" grpId="0" animBg="1"/>
      <p:bldP spid="82" grpId="0" animBg="1"/>
      <p:bldP spid="83" grpId="0" animBg="1"/>
      <p:bldP spid="84" grpId="0" animBg="1"/>
      <p:bldP spid="89" grpId="0" animBg="1"/>
      <p:bldP spid="91" grpId="0" animBg="1"/>
      <p:bldP spid="92" grpId="0" animBg="1"/>
      <p:bldP spid="94" grpId="0" animBg="1"/>
      <p:bldP spid="95" grpId="0" animBg="1"/>
      <p:bldP spid="96" grpId="0" animBg="1"/>
      <p:bldP spid="97" grpId="0" animBg="1"/>
      <p:bldP spid="99" grpId="0" animBg="1"/>
      <p:bldP spid="109" grpId="0" animBg="1"/>
      <p:bldP spid="110" grpId="0" animBg="1"/>
      <p:bldP spid="111" grpId="0" animBg="1"/>
      <p:bldP spid="112" grpId="0" animBg="1"/>
      <p:bldP spid="113" grpId="0" animBg="1"/>
      <p:bldP spid="114" grpId="0" animBg="1"/>
      <p:bldP spid="116" grpId="0" animBg="1"/>
      <p:bldP spid="6" grpId="0"/>
      <p:bldP spid="117" grpId="0"/>
      <p:bldP spid="118" grpId="0"/>
      <p:bldP spid="119" grpId="0" animBg="1"/>
      <p:bldP spid="120" grpId="0" animBg="1"/>
      <p:bldP spid="121" grpId="0" animBg="1"/>
      <p:bldP spid="122" grpId="0" animBg="1"/>
      <p:bldP spid="123" grpId="0" animBg="1"/>
      <p:bldP spid="124" grpId="0" animBg="1"/>
      <p:bldP spid="1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Freeform 128"/>
          <p:cNvSpPr>
            <a:spLocks noChangeAspect="1"/>
          </p:cNvSpPr>
          <p:nvPr/>
        </p:nvSpPr>
        <p:spPr bwMode="black">
          <a:xfrm>
            <a:off x="1165664" y="1189494"/>
            <a:ext cx="10159481" cy="5237499"/>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rgbClr val="003C6C"/>
          </a:solidFill>
          <a:extLst/>
        </p:spPr>
        <p:txBody>
          <a:bodyPr vert="horz" wrap="square" lIns="89630" tIns="44814" rIns="89630" bIns="44814" numCol="1" anchor="t" anchorCtr="0" compatLnSpc="1">
            <a:prstTxWarp prst="textNoShape">
              <a:avLst/>
            </a:prstTxWarp>
          </a:bodyPr>
          <a:lstStyle/>
          <a:p>
            <a:pPr defTabSz="913957"/>
            <a:endParaRPr lang="en-US" sz="1765">
              <a:solidFill>
                <a:srgbClr val="505050"/>
              </a:solidFill>
            </a:endParaRPr>
          </a:p>
        </p:txBody>
      </p:sp>
      <p:sp>
        <p:nvSpPr>
          <p:cNvPr id="43" name="Freeform 79"/>
          <p:cNvSpPr>
            <a:spLocks noEditPoints="1"/>
          </p:cNvSpPr>
          <p:nvPr/>
        </p:nvSpPr>
        <p:spPr bwMode="black">
          <a:xfrm>
            <a:off x="7931776" y="2871427"/>
            <a:ext cx="1681029" cy="2169046"/>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ln/>
        </p:spPr>
        <p:style>
          <a:lnRef idx="2">
            <a:schemeClr val="dk1"/>
          </a:lnRef>
          <a:fillRef idx="1">
            <a:schemeClr val="lt1"/>
          </a:fillRef>
          <a:effectRef idx="0">
            <a:schemeClr val="dk1"/>
          </a:effectRef>
          <a:fontRef idx="minor">
            <a:schemeClr val="dk1"/>
          </a:fontRef>
        </p:style>
        <p:txBody>
          <a:bodyPr vert="horz" wrap="square" lIns="80675" tIns="40338" rIns="80675" bIns="40338" numCol="1" anchor="t" anchorCtr="0" compatLnSpc="1">
            <a:prstTxWarp prst="textNoShape">
              <a:avLst/>
            </a:prstTxWarp>
          </a:bodyPr>
          <a:lstStyle/>
          <a:p>
            <a:pPr defTabSz="913957"/>
            <a:endParaRPr lang="en-US" sz="1567" dirty="0">
              <a:solidFill>
                <a:srgbClr val="505050"/>
              </a:solidFill>
            </a:endParaRPr>
          </a:p>
        </p:txBody>
      </p:sp>
      <p:pic>
        <p:nvPicPr>
          <p:cNvPr id="45" name="Picture 44"/>
          <p:cNvPicPr>
            <a:picLocks noChangeAspect="1"/>
          </p:cNvPicPr>
          <p:nvPr/>
        </p:nvPicPr>
        <p:blipFill>
          <a:blip r:embed="rId3">
            <a:lum bright="70000" contrast="-70000"/>
            <a:extLst>
              <a:ext uri="{BEBA8EAE-BF5A-486C-A8C5-ECC9F3942E4B}">
                <a14:imgProps xmlns:a14="http://schemas.microsoft.com/office/drawing/2010/main">
                  <a14:imgLayer r:embed="rId4">
                    <a14:imgEffect>
                      <a14:colorTemperature colorTemp="11500"/>
                    </a14:imgEffect>
                    <a14:imgEffect>
                      <a14:saturation sat="400000"/>
                    </a14:imgEffect>
                    <a14:imgEffect>
                      <a14:brightnessContrast bright="-40000" contrast="-40000"/>
                    </a14:imgEffect>
                  </a14:imgLayer>
                </a14:imgProps>
              </a:ext>
            </a:extLst>
          </a:blip>
          <a:stretch>
            <a:fillRect/>
          </a:stretch>
        </p:blipFill>
        <p:spPr>
          <a:xfrm>
            <a:off x="4998721" y="4101320"/>
            <a:ext cx="2134142" cy="931262"/>
          </a:xfrm>
          <a:prstGeom prst="rect">
            <a:avLst/>
          </a:prstGeom>
        </p:spPr>
      </p:pic>
      <p:sp>
        <p:nvSpPr>
          <p:cNvPr id="48" name="Rounded Rectangle 47"/>
          <p:cNvSpPr/>
          <p:nvPr/>
        </p:nvSpPr>
        <p:spPr bwMode="auto">
          <a:xfrm>
            <a:off x="2635043" y="2033634"/>
            <a:ext cx="2667083" cy="937276"/>
          </a:xfrm>
          <a:prstGeom prst="roundRect">
            <a:avLst/>
          </a:prstGeom>
          <a:solidFill>
            <a:schemeClr val="tx2">
              <a:lumMod val="50000"/>
            </a:schemeClr>
          </a:solidFill>
          <a:ln>
            <a:solidFill>
              <a:srgbClr val="0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4" rIns="182854" bIns="146284"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3137" dirty="0">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a:xfrm>
            <a:off x="2799615" y="2262643"/>
            <a:ext cx="2337941" cy="579315"/>
          </a:xfrm>
          <a:prstGeom prst="rect">
            <a:avLst/>
          </a:prstGeom>
          <a:noFill/>
        </p:spPr>
        <p:txBody>
          <a:bodyPr wrap="square">
            <a:spAutoFit/>
          </a:bodyPr>
          <a:lstStyle/>
          <a:p>
            <a:pPr algn="ctr" defTabSz="932293" fontAlgn="base">
              <a:lnSpc>
                <a:spcPct val="90000"/>
              </a:lnSpc>
              <a:spcBef>
                <a:spcPct val="0"/>
              </a:spcBef>
              <a:spcAft>
                <a:spcPct val="0"/>
              </a:spcAft>
            </a:pPr>
            <a:r>
              <a:rPr lang="en-US" sz="3529" dirty="0">
                <a:gradFill>
                  <a:gsLst>
                    <a:gs pos="0">
                      <a:srgbClr val="FFFFFF"/>
                    </a:gs>
                    <a:gs pos="100000">
                      <a:srgbClr val="FFFFFF"/>
                    </a:gs>
                  </a:gsLst>
                  <a:lin ang="5400000" scaled="0"/>
                </a:gradFill>
                <a:ea typeface="Segoe UI" pitchFamily="34" charset="0"/>
                <a:cs typeface="Segoe UI" pitchFamily="34" charset="0"/>
              </a:rPr>
              <a:t>Network</a:t>
            </a:r>
          </a:p>
        </p:txBody>
      </p:sp>
      <p:pic>
        <p:nvPicPr>
          <p:cNvPr id="2052" name="Picture 4" descr="http://ace.imageg.net/graphics/product_images/pACE3-959597enh-z8.jpg"/>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424031" y="2317407"/>
            <a:ext cx="2981672" cy="2981672"/>
          </a:xfrm>
          <a:prstGeom prst="rect">
            <a:avLst/>
          </a:prstGeom>
          <a:noFill/>
          <a:extLst>
            <a:ext uri="{909E8E84-426E-40DD-AFC4-6F175D3DCCD1}">
              <a14:hiddenFill xmlns:a14="http://schemas.microsoft.com/office/drawing/2010/main">
                <a:solidFill>
                  <a:srgbClr val="FFFFFF"/>
                </a:solidFill>
              </a14:hiddenFill>
            </a:ext>
          </a:extLst>
        </p:spPr>
      </p:pic>
      <p:sp>
        <p:nvSpPr>
          <p:cNvPr id="3" name="Title 2"/>
          <p:cNvSpPr>
            <a:spLocks noGrp="1"/>
          </p:cNvSpPr>
          <p:nvPr>
            <p:ph type="title"/>
          </p:nvPr>
        </p:nvSpPr>
        <p:spPr/>
        <p:txBody>
          <a:bodyPr/>
          <a:lstStyle/>
          <a:p>
            <a:r>
              <a:rPr lang="en-US" sz="5882" b="1" dirty="0"/>
              <a:t>The pieces of IaaS…</a:t>
            </a:r>
          </a:p>
        </p:txBody>
      </p:sp>
    </p:spTree>
    <p:extLst>
      <p:ext uri="{BB962C8B-B14F-4D97-AF65-F5344CB8AC3E}">
        <p14:creationId xmlns:p14="http://schemas.microsoft.com/office/powerpoint/2010/main" val="33368592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5"/>
                                        </p:tgtEl>
                                        <p:attrNameLst>
                                          <p:attrName>style.visibility</p:attrName>
                                        </p:attrNameLst>
                                      </p:cBhvr>
                                      <p:to>
                                        <p:strVal val="visible"/>
                                      </p:to>
                                    </p:set>
                                    <p:animEffect transition="in" filter="fade">
                                      <p:cBhvr>
                                        <p:cTn id="13" dur="1000"/>
                                        <p:tgtEl>
                                          <p:spTgt spid="45"/>
                                        </p:tgtEl>
                                      </p:cBhvr>
                                    </p:animEffect>
                                    <p:anim calcmode="lin" valueType="num">
                                      <p:cBhvr>
                                        <p:cTn id="14" dur="1000" fill="hold"/>
                                        <p:tgtEl>
                                          <p:spTgt spid="45"/>
                                        </p:tgtEl>
                                        <p:attrNameLst>
                                          <p:attrName>ppt_x</p:attrName>
                                        </p:attrNameLst>
                                      </p:cBhvr>
                                      <p:tavLst>
                                        <p:tav tm="0">
                                          <p:val>
                                            <p:strVal val="#ppt_x"/>
                                          </p:val>
                                        </p:tav>
                                        <p:tav tm="100000">
                                          <p:val>
                                            <p:strVal val="#ppt_x"/>
                                          </p:val>
                                        </p:tav>
                                      </p:tavLst>
                                    </p:anim>
                                    <p:anim calcmode="lin" valueType="num">
                                      <p:cBhvr>
                                        <p:cTn id="15" dur="1000" fill="hold"/>
                                        <p:tgtEl>
                                          <p:spTgt spid="4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1000"/>
                                        <p:tgtEl>
                                          <p:spTgt spid="43"/>
                                        </p:tgtEl>
                                      </p:cBhvr>
                                    </p:animEffect>
                                    <p:anim calcmode="lin" valueType="num">
                                      <p:cBhvr>
                                        <p:cTn id="20" dur="1000" fill="hold"/>
                                        <p:tgtEl>
                                          <p:spTgt spid="43"/>
                                        </p:tgtEl>
                                        <p:attrNameLst>
                                          <p:attrName>ppt_x</p:attrName>
                                        </p:attrNameLst>
                                      </p:cBhvr>
                                      <p:tavLst>
                                        <p:tav tm="0">
                                          <p:val>
                                            <p:strVal val="#ppt_x"/>
                                          </p:val>
                                        </p:tav>
                                        <p:tav tm="100000">
                                          <p:val>
                                            <p:strVal val="#ppt_x"/>
                                          </p:val>
                                        </p:tav>
                                      </p:tavLst>
                                    </p:anim>
                                    <p:anim calcmode="lin" valueType="num">
                                      <p:cBhvr>
                                        <p:cTn id="21" dur="1000" fill="hold"/>
                                        <p:tgtEl>
                                          <p:spTgt spid="43"/>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2052"/>
                                        </p:tgtEl>
                                        <p:attrNameLst>
                                          <p:attrName>style.visibility</p:attrName>
                                        </p:attrNameLst>
                                      </p:cBhvr>
                                      <p:to>
                                        <p:strVal val="visible"/>
                                      </p:to>
                                    </p:set>
                                    <p:animEffect transition="in" filter="fade">
                                      <p:cBhvr>
                                        <p:cTn id="25" dur="1000"/>
                                        <p:tgtEl>
                                          <p:spTgt spid="2052"/>
                                        </p:tgtEl>
                                      </p:cBhvr>
                                    </p:animEffect>
                                    <p:anim calcmode="lin" valueType="num">
                                      <p:cBhvr>
                                        <p:cTn id="26" dur="1000" fill="hold"/>
                                        <p:tgtEl>
                                          <p:spTgt spid="2052"/>
                                        </p:tgtEl>
                                        <p:attrNameLst>
                                          <p:attrName>ppt_x</p:attrName>
                                        </p:attrNameLst>
                                      </p:cBhvr>
                                      <p:tavLst>
                                        <p:tav tm="0">
                                          <p:val>
                                            <p:strVal val="#ppt_x"/>
                                          </p:val>
                                        </p:tav>
                                        <p:tav tm="100000">
                                          <p:val>
                                            <p:strVal val="#ppt_x"/>
                                          </p:val>
                                        </p:tav>
                                      </p:tavLst>
                                    </p:anim>
                                    <p:anim calcmode="lin" valueType="num">
                                      <p:cBhvr>
                                        <p:cTn id="27" dur="1000" fill="hold"/>
                                        <p:tgtEl>
                                          <p:spTgt spid="2052"/>
                                        </p:tgtEl>
                                        <p:attrNameLst>
                                          <p:attrName>ppt_y</p:attrName>
                                        </p:attrNameLst>
                                      </p:cBhvr>
                                      <p:tavLst>
                                        <p:tav tm="0">
                                          <p:val>
                                            <p:strVal val="#ppt_y+.1"/>
                                          </p:val>
                                        </p:tav>
                                        <p:tav tm="100000">
                                          <p:val>
                                            <p:strVal val="#ppt_y"/>
                                          </p:val>
                                        </p:tav>
                                      </p:tavLst>
                                    </p:anim>
                                  </p:childTnLst>
                                </p:cTn>
                              </p:par>
                              <p:par>
                                <p:cTn id="28" presetID="10" presetClass="entr" presetSubtype="0" fill="hold" grpId="0" nodeType="with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fade">
                                      <p:cBhvr>
                                        <p:cTn id="30" dur="500"/>
                                        <p:tgtEl>
                                          <p:spTgt spid="48"/>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9"/>
                                        </p:tgtEl>
                                        <p:attrNameLst>
                                          <p:attrName>style.visibility</p:attrName>
                                        </p:attrNameLst>
                                      </p:cBhvr>
                                      <p:to>
                                        <p:strVal val="visible"/>
                                      </p:to>
                                    </p:set>
                                    <p:animEffect transition="in" filter="fade">
                                      <p:cBhvr>
                                        <p:cTn id="33"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8" grpId="0" animBg="1"/>
      <p:bldP spid="4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66921" y="5190501"/>
            <a:ext cx="8791634" cy="4531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266921" y="1770187"/>
            <a:ext cx="8791634" cy="6373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solidFill>
                  <a:schemeClr val="bg1"/>
                </a:solidFill>
              </a:rPr>
              <a:t>The Pieces of IaaS</a:t>
            </a:r>
          </a:p>
          <a:p>
            <a:pPr lvl="1"/>
            <a:r>
              <a:rPr lang="en-US" sz="2800" dirty="0" smtClean="0"/>
              <a:t>VM </a:t>
            </a:r>
            <a:r>
              <a:rPr lang="en-US" sz="2800" dirty="0" smtClean="0"/>
              <a:t>Storage</a:t>
            </a:r>
          </a:p>
          <a:p>
            <a:pPr lvl="1"/>
            <a:r>
              <a:rPr lang="en-US" sz="2800" dirty="0" smtClean="0">
                <a:solidFill>
                  <a:schemeClr val="tx1"/>
                </a:solidFill>
              </a:rPr>
              <a:t>VM Compute </a:t>
            </a:r>
          </a:p>
          <a:p>
            <a:pPr lvl="3"/>
            <a:r>
              <a:rPr lang="en-US" sz="1608" dirty="0" smtClean="0"/>
              <a:t> Sizes and tiers</a:t>
            </a:r>
          </a:p>
          <a:p>
            <a:pPr lvl="3"/>
            <a:r>
              <a:rPr lang="en-US" sz="1608" dirty="0" smtClean="0"/>
              <a:t> Availability</a:t>
            </a:r>
          </a:p>
          <a:p>
            <a:pPr lvl="1"/>
            <a:r>
              <a:rPr lang="en-US" sz="2800" dirty="0" smtClean="0">
                <a:solidFill>
                  <a:schemeClr val="tx1"/>
                </a:solidFill>
              </a:rPr>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solidFill>
                  <a:schemeClr val="bg1"/>
                </a:solidFill>
              </a:rPr>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2540319404"/>
      </p:ext>
    </p:extLst>
  </p:cSld>
  <p:clrMapOvr>
    <a:masterClrMapping/>
  </p:clrMapOvr>
  <p:transition>
    <p:fade/>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67341" y="1112942"/>
            <a:ext cx="10310201" cy="1471104"/>
          </a:xfrm>
        </p:spPr>
        <p:txBody>
          <a:bodyPr/>
          <a:lstStyle/>
          <a:p>
            <a:pPr marL="0" indent="0">
              <a:buNone/>
            </a:pPr>
            <a:r>
              <a:rPr lang="en-US" sz="2206" dirty="0"/>
              <a:t>The Gallery is the library of images, both Microsoft and partner provided, which can be used to create IaaS virtual machines. </a:t>
            </a:r>
          </a:p>
          <a:p>
            <a:pPr marL="0" indent="0">
              <a:buNone/>
            </a:pPr>
            <a:r>
              <a:rPr lang="en-US" sz="2206" dirty="0"/>
              <a:t>Custom images that you upload to your Azure subscription are also available within the gallery.</a:t>
            </a:r>
          </a:p>
        </p:txBody>
      </p:sp>
      <p:sp>
        <p:nvSpPr>
          <p:cNvPr id="3" name="Title 2"/>
          <p:cNvSpPr>
            <a:spLocks noGrp="1"/>
          </p:cNvSpPr>
          <p:nvPr>
            <p:ph type="title"/>
          </p:nvPr>
        </p:nvSpPr>
        <p:spPr/>
        <p:txBody>
          <a:bodyPr/>
          <a:lstStyle/>
          <a:p>
            <a:r>
              <a:rPr lang="en-US" sz="4706" dirty="0"/>
              <a:t>Virtual Machine Gallery Items</a:t>
            </a:r>
          </a:p>
        </p:txBody>
      </p:sp>
      <p:pic>
        <p:nvPicPr>
          <p:cNvPr id="4" name="Picture 3"/>
          <p:cNvPicPr/>
          <p:nvPr/>
        </p:nvPicPr>
        <p:blipFill>
          <a:blip r:embed="rId2"/>
          <a:stretch>
            <a:fillRect/>
          </a:stretch>
        </p:blipFill>
        <p:spPr>
          <a:xfrm>
            <a:off x="2435132" y="2457749"/>
            <a:ext cx="6350486" cy="4183850"/>
          </a:xfrm>
          <a:prstGeom prst="rect">
            <a:avLst/>
          </a:prstGeom>
        </p:spPr>
      </p:pic>
    </p:spTree>
    <p:extLst>
      <p:ext uri="{BB962C8B-B14F-4D97-AF65-F5344CB8AC3E}">
        <p14:creationId xmlns:p14="http://schemas.microsoft.com/office/powerpoint/2010/main" val="2821099681"/>
      </p:ext>
    </p:extLst>
  </p:cSld>
  <p:clrMapOvr>
    <a:masterClrMapping/>
  </p:clrMapOvr>
  <p:transition>
    <p:fade/>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07674" y="1189212"/>
            <a:ext cx="8605843" cy="792132"/>
          </a:xfrm>
        </p:spPr>
        <p:txBody>
          <a:bodyPr/>
          <a:lstStyle/>
          <a:p>
            <a:pPr marL="0" indent="0">
              <a:buNone/>
            </a:pPr>
            <a:r>
              <a:rPr lang="en-US" sz="2206" dirty="0"/>
              <a:t>Images make it easier to deploy an application into the Azure environment. The following are the four models of Azure Images:</a:t>
            </a:r>
          </a:p>
        </p:txBody>
      </p:sp>
      <p:graphicFrame>
        <p:nvGraphicFramePr>
          <p:cNvPr id="4" name="Diagram 3"/>
          <p:cNvGraphicFramePr/>
          <p:nvPr>
            <p:extLst/>
          </p:nvPr>
        </p:nvGraphicFramePr>
        <p:xfrm>
          <a:off x="1374574" y="2233616"/>
          <a:ext cx="9024348" cy="425389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itle 2"/>
          <p:cNvSpPr>
            <a:spLocks noGrp="1"/>
          </p:cNvSpPr>
          <p:nvPr>
            <p:ph type="title"/>
          </p:nvPr>
        </p:nvSpPr>
        <p:spPr/>
        <p:txBody>
          <a:bodyPr/>
          <a:lstStyle/>
          <a:p>
            <a:r>
              <a:rPr lang="en-US" sz="4706" dirty="0"/>
              <a:t>Virtual Machine – Gallery and Image Models</a:t>
            </a:r>
            <a:endParaRPr lang="en-US" sz="3530" u="sng" dirty="0"/>
          </a:p>
        </p:txBody>
      </p:sp>
    </p:spTree>
    <p:extLst>
      <p:ext uri="{BB962C8B-B14F-4D97-AF65-F5344CB8AC3E}">
        <p14:creationId xmlns:p14="http://schemas.microsoft.com/office/powerpoint/2010/main" val="2478269832"/>
      </p:ext>
    </p:extLst>
  </p:cSld>
  <p:clrMapOvr>
    <a:masterClrMapping/>
  </p:clrMapOvr>
  <p:transition>
    <p:fade/>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bwMode="auto">
          <a:xfrm>
            <a:off x="266921" y="5578436"/>
            <a:ext cx="8791634" cy="453125"/>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266921" y="1770187"/>
            <a:ext cx="8791634" cy="637309"/>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solidFill>
                  <a:schemeClr val="bg1"/>
                </a:solidFill>
              </a:rPr>
              <a:t>The Pieces of IaaS</a:t>
            </a:r>
          </a:p>
          <a:p>
            <a:pPr lvl="1"/>
            <a:r>
              <a:rPr lang="en-US" sz="2800" dirty="0" smtClean="0"/>
              <a:t>VM </a:t>
            </a:r>
            <a:r>
              <a:rPr lang="en-US" sz="2800" dirty="0" smtClean="0"/>
              <a:t>Storage</a:t>
            </a:r>
          </a:p>
          <a:p>
            <a:pPr lvl="1"/>
            <a:r>
              <a:rPr lang="en-US" sz="2800" dirty="0" smtClean="0">
                <a:solidFill>
                  <a:schemeClr val="tx1"/>
                </a:solidFill>
              </a:rPr>
              <a:t>VM Compute </a:t>
            </a:r>
          </a:p>
          <a:p>
            <a:pPr lvl="3"/>
            <a:r>
              <a:rPr lang="en-US" sz="1608" dirty="0" smtClean="0"/>
              <a:t> Sizes and tiers</a:t>
            </a:r>
          </a:p>
          <a:p>
            <a:pPr lvl="3"/>
            <a:r>
              <a:rPr lang="en-US" sz="1608" dirty="0" smtClean="0"/>
              <a:t> Availability</a:t>
            </a:r>
          </a:p>
          <a:p>
            <a:pPr lvl="1"/>
            <a:r>
              <a:rPr lang="en-US" sz="2800" dirty="0" smtClean="0">
                <a:solidFill>
                  <a:schemeClr val="tx1"/>
                </a:solidFill>
              </a:rPr>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solidFill>
                  <a:schemeClr val="tx1"/>
                </a:solidFill>
              </a:rPr>
              <a:t>VM Gallery and image models</a:t>
            </a:r>
          </a:p>
          <a:p>
            <a:pPr lvl="1"/>
            <a:r>
              <a:rPr lang="en-US" sz="2800" dirty="0" smtClean="0">
                <a:solidFill>
                  <a:schemeClr val="bg1"/>
                </a:solidFill>
              </a:rPr>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1632343272"/>
      </p:ext>
    </p:extLst>
  </p:cSld>
  <p:clrMapOvr>
    <a:masterClrMapping/>
  </p:clrMapOvr>
  <p:transition>
    <p:fade/>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4294967295"/>
          </p:nvPr>
        </p:nvSpPr>
        <p:spPr>
          <a:xfrm>
            <a:off x="359016" y="1189209"/>
            <a:ext cx="11473970" cy="4918767"/>
          </a:xfrm>
        </p:spPr>
        <p:txBody>
          <a:bodyPr/>
          <a:lstStyle/>
          <a:p>
            <a:r>
              <a:rPr lang="en-US" dirty="0" smtClean="0"/>
              <a:t>v1: Service Management APIs</a:t>
            </a:r>
          </a:p>
          <a:p>
            <a:pPr lvl="1"/>
            <a:r>
              <a:rPr lang="en-US" dirty="0" smtClean="0"/>
              <a:t>Not fully integrated: no RBAC, tagging, templates</a:t>
            </a:r>
          </a:p>
          <a:p>
            <a:pPr lvl="1"/>
            <a:r>
              <a:rPr lang="en-US" dirty="0" smtClean="0"/>
              <a:t>Challenging network modelling</a:t>
            </a:r>
          </a:p>
          <a:p>
            <a:pPr lvl="1"/>
            <a:r>
              <a:rPr lang="en-US" dirty="0" smtClean="0"/>
              <a:t>Not enabled for Cloud Service Provider (CSP) subscriptions</a:t>
            </a:r>
          </a:p>
          <a:p>
            <a:r>
              <a:rPr lang="en-US" dirty="0" smtClean="0"/>
              <a:t>v2: ARM APIs</a:t>
            </a:r>
          </a:p>
          <a:p>
            <a:pPr lvl="1"/>
            <a:r>
              <a:rPr lang="en-US" dirty="0" smtClean="0"/>
              <a:t>Fully integrated into Resource Manager</a:t>
            </a:r>
          </a:p>
          <a:p>
            <a:pPr lvl="1"/>
            <a:r>
              <a:rPr lang="en-US" dirty="0" smtClean="0"/>
              <a:t>Tags and RBAC at granular levels</a:t>
            </a:r>
          </a:p>
          <a:p>
            <a:pPr lvl="1"/>
            <a:r>
              <a:rPr lang="en-US" dirty="0" smtClean="0"/>
              <a:t>More asynchronous operations - m</a:t>
            </a:r>
            <a:r>
              <a:rPr lang="en-US" dirty="0" smtClean="0">
                <a:solidFill>
                  <a:schemeClr val="tx1"/>
                </a:solidFill>
              </a:rPr>
              <a:t>assive </a:t>
            </a:r>
            <a:r>
              <a:rPr lang="en-US" dirty="0">
                <a:solidFill>
                  <a:schemeClr val="tx1"/>
                </a:solidFill>
              </a:rPr>
              <a:t>and parallel deployment of </a:t>
            </a:r>
            <a:r>
              <a:rPr lang="en-US" dirty="0" smtClean="0">
                <a:solidFill>
                  <a:schemeClr val="tx1"/>
                </a:solidFill>
              </a:rPr>
              <a:t>VMs</a:t>
            </a:r>
            <a:endParaRPr lang="en-US" dirty="0" smtClean="0"/>
          </a:p>
          <a:p>
            <a:pPr lvl="1"/>
            <a:r>
              <a:rPr lang="en-US" dirty="0" smtClean="0"/>
              <a:t>Dependencies</a:t>
            </a:r>
          </a:p>
          <a:p>
            <a:pPr lvl="1"/>
            <a:r>
              <a:rPr lang="en-US" dirty="0" smtClean="0"/>
              <a:t>Network resource types are separate from compute</a:t>
            </a:r>
          </a:p>
          <a:p>
            <a:pPr lvl="1"/>
            <a:r>
              <a:rPr lang="en-US" dirty="0">
                <a:solidFill>
                  <a:schemeClr val="tx1"/>
                </a:solidFill>
              </a:rPr>
              <a:t>3 Fault Domains in Availability </a:t>
            </a:r>
            <a:r>
              <a:rPr lang="en-US" dirty="0" smtClean="0">
                <a:solidFill>
                  <a:schemeClr val="tx1"/>
                </a:solidFill>
              </a:rPr>
              <a:t>Sets</a:t>
            </a:r>
            <a:endParaRPr lang="en-US" dirty="0" smtClean="0"/>
          </a:p>
          <a:p>
            <a:pPr lvl="1"/>
            <a:r>
              <a:rPr lang="en-US" dirty="0" smtClean="0"/>
              <a:t>Part </a:t>
            </a:r>
            <a:r>
              <a:rPr lang="en-US" dirty="0"/>
              <a:t>of </a:t>
            </a:r>
            <a:r>
              <a:rPr lang="en-US" dirty="0" smtClean="0"/>
              <a:t>Azure-consistent private cloud.  Deploy same JSON template in Azure or Azure Stack</a:t>
            </a:r>
          </a:p>
          <a:p>
            <a:pPr lvl="1"/>
            <a:r>
              <a:rPr lang="en-US" dirty="0" smtClean="0"/>
              <a:t>Limited support for PaaS</a:t>
            </a:r>
            <a:endParaRPr lang="en-US" dirty="0"/>
          </a:p>
        </p:txBody>
      </p:sp>
      <p:sp>
        <p:nvSpPr>
          <p:cNvPr id="3" name="Title 2"/>
          <p:cNvSpPr>
            <a:spLocks noGrp="1"/>
          </p:cNvSpPr>
          <p:nvPr>
            <p:ph type="title"/>
          </p:nvPr>
        </p:nvSpPr>
        <p:spPr/>
        <p:txBody>
          <a:bodyPr/>
          <a:lstStyle/>
          <a:p>
            <a:pPr defTabSz="914408"/>
            <a:r>
              <a:rPr lang="en-US" sz="4706" spc="-99" dirty="0"/>
              <a:t>What’s New About IaaS v2</a:t>
            </a:r>
          </a:p>
        </p:txBody>
      </p:sp>
    </p:spTree>
    <p:extLst>
      <p:ext uri="{BB962C8B-B14F-4D97-AF65-F5344CB8AC3E}">
        <p14:creationId xmlns:p14="http://schemas.microsoft.com/office/powerpoint/2010/main" val="2269637411"/>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defTabSz="914408"/>
            <a:r>
              <a:rPr lang="en-US" sz="4706" spc="-99" dirty="0"/>
              <a:t>Azure IaaS for CSP Subscriptions</a:t>
            </a:r>
          </a:p>
        </p:txBody>
      </p:sp>
      <p:sp>
        <p:nvSpPr>
          <p:cNvPr id="6" name="Text Placeholder 5"/>
          <p:cNvSpPr>
            <a:spLocks noGrp="1"/>
          </p:cNvSpPr>
          <p:nvPr>
            <p:ph type="body" sz="quarter" idx="4294967295"/>
          </p:nvPr>
        </p:nvSpPr>
        <p:spPr>
          <a:xfrm>
            <a:off x="525179" y="1585645"/>
            <a:ext cx="4034427" cy="727700"/>
          </a:xfrm>
        </p:spPr>
        <p:txBody>
          <a:bodyPr/>
          <a:lstStyle/>
          <a:p>
            <a:pPr marL="0" indent="0" algn="ctr">
              <a:buNone/>
            </a:pPr>
            <a:r>
              <a:rPr lang="en-US" dirty="0" smtClean="0"/>
              <a:t>Classic Model (v1)</a:t>
            </a:r>
            <a:endParaRPr lang="en-US" dirty="0"/>
          </a:p>
        </p:txBody>
      </p:sp>
      <p:sp>
        <p:nvSpPr>
          <p:cNvPr id="7" name="Text Placeholder 6"/>
          <p:cNvSpPr>
            <a:spLocks noGrp="1"/>
          </p:cNvSpPr>
          <p:nvPr>
            <p:ph type="body" sz="quarter" idx="4294967295"/>
          </p:nvPr>
        </p:nvSpPr>
        <p:spPr>
          <a:xfrm>
            <a:off x="6380683" y="1633159"/>
            <a:ext cx="4966771" cy="1270732"/>
          </a:xfrm>
        </p:spPr>
        <p:txBody>
          <a:bodyPr/>
          <a:lstStyle/>
          <a:p>
            <a:pPr marL="0" indent="0" algn="ctr">
              <a:buNone/>
            </a:pPr>
            <a:r>
              <a:rPr lang="en-US" dirty="0" smtClean="0"/>
              <a:t>Resource Manager (V2)</a:t>
            </a:r>
            <a:endParaRPr lang="en-US" dirty="0"/>
          </a:p>
        </p:txBody>
      </p:sp>
      <p:grpSp>
        <p:nvGrpSpPr>
          <p:cNvPr id="4" name="Group 2"/>
          <p:cNvGrpSpPr/>
          <p:nvPr/>
        </p:nvGrpSpPr>
        <p:grpSpPr>
          <a:xfrm>
            <a:off x="1036886" y="2303077"/>
            <a:ext cx="3086864" cy="3034088"/>
            <a:chOff x="739012" y="1981337"/>
            <a:chExt cx="4198171" cy="4126395"/>
          </a:xfrm>
        </p:grpSpPr>
        <p:sp>
          <p:nvSpPr>
            <p:cNvPr id="8" name="Rectangle 22"/>
            <p:cNvSpPr/>
            <p:nvPr/>
          </p:nvSpPr>
          <p:spPr bwMode="auto">
            <a:xfrm>
              <a:off x="739012" y="4127559"/>
              <a:ext cx="2003756" cy="19801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71" fontAlgn="base">
                <a:spcBef>
                  <a:spcPct val="0"/>
                </a:spcBef>
                <a:spcAft>
                  <a:spcPct val="0"/>
                </a:spcAft>
              </a:pPr>
              <a:r>
                <a:rPr lang="en-US" sz="1471" dirty="0">
                  <a:gradFill>
                    <a:gsLst>
                      <a:gs pos="16814">
                        <a:srgbClr val="FFFFFF"/>
                      </a:gs>
                      <a:gs pos="46000">
                        <a:srgbClr val="FFFFFF"/>
                      </a:gs>
                    </a:gsLst>
                    <a:lin ang="5400000" scaled="0"/>
                  </a:gradFill>
                </a:rPr>
                <a:t>Storage Account</a:t>
              </a:r>
            </a:p>
          </p:txBody>
        </p:sp>
        <p:sp>
          <p:nvSpPr>
            <p:cNvPr id="9" name="Rectangle 23"/>
            <p:cNvSpPr/>
            <p:nvPr/>
          </p:nvSpPr>
          <p:spPr bwMode="auto">
            <a:xfrm>
              <a:off x="2933427" y="4127558"/>
              <a:ext cx="2003756" cy="1980173"/>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71" fontAlgn="base">
                <a:spcBef>
                  <a:spcPct val="0"/>
                </a:spcBef>
                <a:spcAft>
                  <a:spcPct val="0"/>
                </a:spcAft>
              </a:pPr>
              <a:r>
                <a:rPr lang="en-US" sz="1471" dirty="0">
                  <a:gradFill>
                    <a:gsLst>
                      <a:gs pos="16814">
                        <a:srgbClr val="FFFFFF"/>
                      </a:gs>
                      <a:gs pos="46000">
                        <a:srgbClr val="FFFFFF"/>
                      </a:gs>
                    </a:gsLst>
                    <a:lin ang="5400000" scaled="0"/>
                  </a:gradFill>
                </a:rPr>
                <a:t>Virtual Network</a:t>
              </a:r>
            </a:p>
          </p:txBody>
        </p:sp>
        <p:sp>
          <p:nvSpPr>
            <p:cNvPr id="10" name="Rectangle 24"/>
            <p:cNvSpPr/>
            <p:nvPr/>
          </p:nvSpPr>
          <p:spPr bwMode="auto">
            <a:xfrm>
              <a:off x="1112837" y="1981337"/>
              <a:ext cx="3408535" cy="1981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71" fontAlgn="base">
                <a:spcBef>
                  <a:spcPct val="0"/>
                </a:spcBef>
                <a:spcAft>
                  <a:spcPct val="0"/>
                </a:spcAft>
              </a:pPr>
              <a:r>
                <a:rPr lang="en-US" sz="1471" dirty="0">
                  <a:gradFill>
                    <a:gsLst>
                      <a:gs pos="16814">
                        <a:srgbClr val="FFFFFF"/>
                      </a:gs>
                      <a:gs pos="46000">
                        <a:srgbClr val="FFFFFF"/>
                      </a:gs>
                    </a:gsLst>
                    <a:lin ang="5400000" scaled="0"/>
                  </a:gradFill>
                </a:rPr>
                <a:t>Cloud Service </a:t>
              </a:r>
            </a:p>
          </p:txBody>
        </p:sp>
      </p:grpSp>
      <p:sp>
        <p:nvSpPr>
          <p:cNvPr id="12" name="Rounded Rectangle 11"/>
          <p:cNvSpPr/>
          <p:nvPr/>
        </p:nvSpPr>
        <p:spPr bwMode="auto">
          <a:xfrm>
            <a:off x="2883645" y="4400793"/>
            <a:ext cx="1162600" cy="269043"/>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324" dirty="0">
                <a:gradFill>
                  <a:gsLst>
                    <a:gs pos="16814">
                      <a:srgbClr val="FFFFFF"/>
                    </a:gs>
                    <a:gs pos="46000">
                      <a:srgbClr val="FFFFFF"/>
                    </a:gs>
                  </a:gsLst>
                  <a:lin ang="5400000" scaled="0"/>
                </a:gradFill>
              </a:rPr>
              <a:t>Subnet-1</a:t>
            </a:r>
            <a:endParaRPr lang="en-US" sz="1471" dirty="0">
              <a:gradFill>
                <a:gsLst>
                  <a:gs pos="16814">
                    <a:srgbClr val="FFFFFF"/>
                  </a:gs>
                  <a:gs pos="46000">
                    <a:srgbClr val="FFFFFF"/>
                  </a:gs>
                </a:gsLst>
                <a:lin ang="5400000" scaled="0"/>
              </a:gradFill>
            </a:endParaRPr>
          </a:p>
        </p:txBody>
      </p:sp>
      <p:sp>
        <p:nvSpPr>
          <p:cNvPr id="13" name="Rounded Rectangle 12"/>
          <p:cNvSpPr/>
          <p:nvPr/>
        </p:nvSpPr>
        <p:spPr bwMode="auto">
          <a:xfrm>
            <a:off x="1087974" y="4427159"/>
            <a:ext cx="896463" cy="24267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Disk (blob)</a:t>
            </a:r>
            <a:endParaRPr lang="en-US" sz="1324" dirty="0">
              <a:gradFill>
                <a:gsLst>
                  <a:gs pos="16814">
                    <a:srgbClr val="FFFFFF"/>
                  </a:gs>
                  <a:gs pos="46000">
                    <a:srgbClr val="FFFFFF"/>
                  </a:gs>
                </a:gsLst>
                <a:lin ang="5400000" scaled="0"/>
              </a:gradFill>
            </a:endParaRPr>
          </a:p>
        </p:txBody>
      </p:sp>
      <p:cxnSp>
        <p:nvCxnSpPr>
          <p:cNvPr id="15" name="Straight Connector 14"/>
          <p:cNvCxnSpPr>
            <a:endCxn id="13" idx="3"/>
          </p:cNvCxnSpPr>
          <p:nvPr/>
        </p:nvCxnSpPr>
        <p:spPr>
          <a:xfrm flipH="1">
            <a:off x="1984438" y="3614229"/>
            <a:ext cx="560291" cy="934268"/>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a:endCxn id="12" idx="1"/>
          </p:cNvCxnSpPr>
          <p:nvPr/>
        </p:nvCxnSpPr>
        <p:spPr>
          <a:xfrm>
            <a:off x="2604489" y="3515777"/>
            <a:ext cx="279155" cy="1019538"/>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1" name="Rounded Rectangle 10"/>
          <p:cNvSpPr/>
          <p:nvPr/>
        </p:nvSpPr>
        <p:spPr bwMode="auto">
          <a:xfrm>
            <a:off x="2244959" y="2975160"/>
            <a:ext cx="672348" cy="699241"/>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VM w/ IP Address</a:t>
            </a:r>
            <a:endParaRPr lang="en-US" sz="1471" dirty="0">
              <a:gradFill>
                <a:gsLst>
                  <a:gs pos="16814">
                    <a:srgbClr val="FFFFFF"/>
                  </a:gs>
                  <a:gs pos="46000">
                    <a:srgbClr val="FFFFFF"/>
                  </a:gs>
                </a:gsLst>
                <a:lin ang="5400000" scaled="0"/>
              </a:gradFill>
            </a:endParaRPr>
          </a:p>
        </p:txBody>
      </p:sp>
      <p:sp>
        <p:nvSpPr>
          <p:cNvPr id="30" name="Rounded Rectangle 29"/>
          <p:cNvSpPr/>
          <p:nvPr/>
        </p:nvSpPr>
        <p:spPr bwMode="auto">
          <a:xfrm>
            <a:off x="6580604" y="2430553"/>
            <a:ext cx="4566358" cy="377606"/>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471" dirty="0">
                <a:gradFill>
                  <a:gsLst>
                    <a:gs pos="16814">
                      <a:srgbClr val="FFFFFF"/>
                    </a:gs>
                    <a:gs pos="46000">
                      <a:srgbClr val="FFFFFF"/>
                    </a:gs>
                  </a:gsLst>
                  <a:lin ang="5400000" scaled="0"/>
                </a:gradFill>
              </a:rPr>
              <a:t>Resource Group</a:t>
            </a:r>
          </a:p>
        </p:txBody>
      </p:sp>
      <p:sp>
        <p:nvSpPr>
          <p:cNvPr id="31" name="Rounded Rectangle 30"/>
          <p:cNvSpPr/>
          <p:nvPr/>
        </p:nvSpPr>
        <p:spPr bwMode="auto">
          <a:xfrm>
            <a:off x="7018098" y="3029285"/>
            <a:ext cx="623711"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VM</a:t>
            </a:r>
            <a:endParaRPr lang="en-US" sz="1471" dirty="0">
              <a:gradFill>
                <a:gsLst>
                  <a:gs pos="16814">
                    <a:srgbClr val="FFFFFF"/>
                  </a:gs>
                  <a:gs pos="46000">
                    <a:srgbClr val="FFFFFF"/>
                  </a:gs>
                </a:gsLst>
                <a:lin ang="5400000" scaled="0"/>
              </a:gradFill>
            </a:endParaRPr>
          </a:p>
        </p:txBody>
      </p:sp>
      <p:sp>
        <p:nvSpPr>
          <p:cNvPr id="34" name="Rounded Rectangle 33"/>
          <p:cNvSpPr/>
          <p:nvPr/>
        </p:nvSpPr>
        <p:spPr bwMode="auto">
          <a:xfrm>
            <a:off x="7735736" y="3029285"/>
            <a:ext cx="623711"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NIC</a:t>
            </a:r>
            <a:endParaRPr lang="en-US" sz="1471" dirty="0">
              <a:gradFill>
                <a:gsLst>
                  <a:gs pos="16814">
                    <a:srgbClr val="FFFFFF"/>
                  </a:gs>
                  <a:gs pos="46000">
                    <a:srgbClr val="FFFFFF"/>
                  </a:gs>
                </a:gsLst>
                <a:lin ang="5400000" scaled="0"/>
              </a:gradFill>
            </a:endParaRPr>
          </a:p>
        </p:txBody>
      </p:sp>
      <p:sp>
        <p:nvSpPr>
          <p:cNvPr id="37" name="Rounded Rectangle 36"/>
          <p:cNvSpPr/>
          <p:nvPr/>
        </p:nvSpPr>
        <p:spPr bwMode="auto">
          <a:xfrm>
            <a:off x="8453375" y="3029285"/>
            <a:ext cx="623711"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VM IP Address</a:t>
            </a:r>
            <a:endParaRPr lang="en-US" sz="1471" dirty="0">
              <a:gradFill>
                <a:gsLst>
                  <a:gs pos="16814">
                    <a:srgbClr val="FFFFFF"/>
                  </a:gs>
                  <a:gs pos="46000">
                    <a:srgbClr val="FFFFFF"/>
                  </a:gs>
                </a:gsLst>
                <a:lin ang="5400000" scaled="0"/>
              </a:gradFill>
            </a:endParaRPr>
          </a:p>
        </p:txBody>
      </p:sp>
      <p:sp>
        <p:nvSpPr>
          <p:cNvPr id="38" name="Rounded Rectangle 37"/>
          <p:cNvSpPr/>
          <p:nvPr/>
        </p:nvSpPr>
        <p:spPr bwMode="auto">
          <a:xfrm>
            <a:off x="3070910" y="2559126"/>
            <a:ext cx="670729" cy="753164"/>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Load Balancer w/ IP Address</a:t>
            </a:r>
            <a:endParaRPr lang="en-US" sz="1471" dirty="0">
              <a:gradFill>
                <a:gsLst>
                  <a:gs pos="16814">
                    <a:srgbClr val="FFFFFF"/>
                  </a:gs>
                  <a:gs pos="46000">
                    <a:srgbClr val="FFFFFF"/>
                  </a:gs>
                </a:gsLst>
                <a:lin ang="5400000" scaled="0"/>
              </a:gradFill>
            </a:endParaRPr>
          </a:p>
        </p:txBody>
      </p:sp>
      <p:sp>
        <p:nvSpPr>
          <p:cNvPr id="43" name="Rounded Rectangle 42"/>
          <p:cNvSpPr/>
          <p:nvPr/>
        </p:nvSpPr>
        <p:spPr bwMode="auto">
          <a:xfrm>
            <a:off x="9888653" y="3029285"/>
            <a:ext cx="623711"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Load Balancer</a:t>
            </a:r>
            <a:endParaRPr lang="en-US" sz="1471" dirty="0">
              <a:gradFill>
                <a:gsLst>
                  <a:gs pos="16814">
                    <a:srgbClr val="FFFFFF"/>
                  </a:gs>
                  <a:gs pos="46000">
                    <a:srgbClr val="FFFFFF"/>
                  </a:gs>
                </a:gsLst>
                <a:lin ang="5400000" scaled="0"/>
              </a:gradFill>
            </a:endParaRPr>
          </a:p>
        </p:txBody>
      </p:sp>
      <p:sp>
        <p:nvSpPr>
          <p:cNvPr id="77" name="Rectangle 76"/>
          <p:cNvSpPr/>
          <p:nvPr/>
        </p:nvSpPr>
        <p:spPr bwMode="auto">
          <a:xfrm>
            <a:off x="6692661" y="3964566"/>
            <a:ext cx="560292" cy="274673"/>
          </a:xfrm>
          <a:prstGeom prst="rect">
            <a:avLst/>
          </a:prstGeom>
          <a:ln>
            <a:solidFill>
              <a:schemeClr val="tx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662" dirty="0">
                <a:gradFill>
                  <a:gsLst>
                    <a:gs pos="16814">
                      <a:srgbClr val="FFFFFF"/>
                    </a:gs>
                    <a:gs pos="46000">
                      <a:srgbClr val="FFFFFF"/>
                    </a:gs>
                  </a:gsLst>
                  <a:lin ang="5400000" scaled="0"/>
                </a:gradFill>
              </a:rPr>
              <a:t>DependsOn</a:t>
            </a:r>
          </a:p>
        </p:txBody>
      </p:sp>
      <p:cxnSp>
        <p:nvCxnSpPr>
          <p:cNvPr id="79" name="Straight Connector 78"/>
          <p:cNvCxnSpPr>
            <a:stCxn id="77" idx="0"/>
          </p:cNvCxnSpPr>
          <p:nvPr/>
        </p:nvCxnSpPr>
        <p:spPr>
          <a:xfrm flipH="1" flipV="1">
            <a:off x="6972809" y="3358946"/>
            <a:ext cx="1" cy="605619"/>
          </a:xfrm>
          <a:prstGeom prst="line">
            <a:avLst/>
          </a:prstGeom>
          <a:ln>
            <a:solidFill>
              <a:schemeClr val="tx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7" name="Group 16"/>
          <p:cNvGrpSpPr/>
          <p:nvPr/>
        </p:nvGrpSpPr>
        <p:grpSpPr>
          <a:xfrm>
            <a:off x="7539250" y="3742920"/>
            <a:ext cx="1111230" cy="351508"/>
            <a:chOff x="7369602" y="3859572"/>
            <a:chExt cx="1511284" cy="478055"/>
          </a:xfrm>
        </p:grpSpPr>
        <p:cxnSp>
          <p:nvCxnSpPr>
            <p:cNvPr id="53" name="Curved Connector 52"/>
            <p:cNvCxnSpPr>
              <a:stCxn id="31" idx="2"/>
              <a:endCxn id="34" idx="2"/>
            </p:cNvCxnSpPr>
            <p:nvPr/>
          </p:nvCxnSpPr>
          <p:spPr>
            <a:xfrm rot="16200000" flipH="1">
              <a:off x="8384421" y="3380042"/>
              <a:ext cx="16935" cy="975995"/>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2" name="TextBox 101"/>
            <p:cNvSpPr txBox="1"/>
            <p:nvPr/>
          </p:nvSpPr>
          <p:spPr>
            <a:xfrm>
              <a:off x="7369602" y="3917501"/>
              <a:ext cx="873784" cy="420126"/>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Reference</a:t>
              </a:r>
            </a:p>
          </p:txBody>
        </p:sp>
      </p:grpSp>
      <p:grpSp>
        <p:nvGrpSpPr>
          <p:cNvPr id="19" name="Group 18"/>
          <p:cNvGrpSpPr/>
          <p:nvPr/>
        </p:nvGrpSpPr>
        <p:grpSpPr>
          <a:xfrm>
            <a:off x="8525816" y="3721659"/>
            <a:ext cx="842305" cy="308914"/>
            <a:chOff x="8711341" y="3830662"/>
            <a:chExt cx="1145544" cy="420127"/>
          </a:xfrm>
        </p:grpSpPr>
        <p:cxnSp>
          <p:nvCxnSpPr>
            <p:cNvPr id="59" name="Curved Connector 58"/>
            <p:cNvCxnSpPr>
              <a:stCxn id="34" idx="2"/>
              <a:endCxn id="37" idx="2"/>
            </p:cNvCxnSpPr>
            <p:nvPr/>
          </p:nvCxnSpPr>
          <p:spPr>
            <a:xfrm rot="16200000" flipH="1">
              <a:off x="9360418" y="3380049"/>
              <a:ext cx="16935" cy="975998"/>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8711341" y="3830662"/>
              <a:ext cx="873785" cy="420127"/>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Reference</a:t>
              </a:r>
            </a:p>
          </p:txBody>
        </p:sp>
      </p:grpSp>
      <p:grpSp>
        <p:nvGrpSpPr>
          <p:cNvPr id="22" name="Group 21"/>
          <p:cNvGrpSpPr/>
          <p:nvPr/>
        </p:nvGrpSpPr>
        <p:grpSpPr>
          <a:xfrm>
            <a:off x="8650478" y="2792627"/>
            <a:ext cx="2152917" cy="308914"/>
            <a:chOff x="8880891" y="2567167"/>
            <a:chExt cx="2927993" cy="420126"/>
          </a:xfrm>
        </p:grpSpPr>
        <p:cxnSp>
          <p:nvCxnSpPr>
            <p:cNvPr id="66" name="Curved Connector 65"/>
            <p:cNvCxnSpPr>
              <a:stCxn id="34" idx="0"/>
              <a:endCxn id="43" idx="0"/>
            </p:cNvCxnSpPr>
            <p:nvPr/>
          </p:nvCxnSpPr>
          <p:spPr>
            <a:xfrm rot="5400000" flipH="1" flipV="1">
              <a:off x="10336420" y="1489648"/>
              <a:ext cx="16935" cy="2927993"/>
            </a:xfrm>
            <a:prstGeom prst="curvedConnector3">
              <a:avLst>
                <a:gd name="adj1" fmla="val 1800000"/>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105" name="TextBox 104"/>
            <p:cNvSpPr txBox="1"/>
            <p:nvPr/>
          </p:nvSpPr>
          <p:spPr>
            <a:xfrm>
              <a:off x="9150083" y="2567167"/>
              <a:ext cx="1395340" cy="420126"/>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Backend Pool (NICs)</a:t>
              </a:r>
            </a:p>
          </p:txBody>
        </p:sp>
      </p:grpSp>
      <p:sp>
        <p:nvSpPr>
          <p:cNvPr id="107" name="Rounded Rectangle 106"/>
          <p:cNvSpPr/>
          <p:nvPr/>
        </p:nvSpPr>
        <p:spPr bwMode="auto">
          <a:xfrm>
            <a:off x="10606292" y="3029285"/>
            <a:ext cx="623711"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LB IP Address</a:t>
            </a:r>
            <a:endParaRPr lang="en-US" sz="1471" dirty="0">
              <a:gradFill>
                <a:gsLst>
                  <a:gs pos="16814">
                    <a:srgbClr val="FFFFFF"/>
                  </a:gs>
                  <a:gs pos="46000">
                    <a:srgbClr val="FFFFFF"/>
                  </a:gs>
                </a:gsLst>
                <a:lin ang="5400000" scaled="0"/>
              </a:gradFill>
            </a:endParaRPr>
          </a:p>
        </p:txBody>
      </p:sp>
      <p:grpSp>
        <p:nvGrpSpPr>
          <p:cNvPr id="21" name="Group 20"/>
          <p:cNvGrpSpPr/>
          <p:nvPr/>
        </p:nvGrpSpPr>
        <p:grpSpPr>
          <a:xfrm>
            <a:off x="10417718" y="3742923"/>
            <a:ext cx="1103323" cy="375977"/>
            <a:chOff x="11284355" y="3859575"/>
            <a:chExt cx="1500531" cy="511332"/>
          </a:xfrm>
        </p:grpSpPr>
        <p:cxnSp>
          <p:nvCxnSpPr>
            <p:cNvPr id="111" name="Curved Connector 110"/>
            <p:cNvCxnSpPr>
              <a:stCxn id="43" idx="2"/>
              <a:endCxn id="107" idx="2"/>
            </p:cNvCxnSpPr>
            <p:nvPr/>
          </p:nvCxnSpPr>
          <p:spPr>
            <a:xfrm rot="16200000" flipH="1">
              <a:off x="12288419" y="3380044"/>
              <a:ext cx="16935" cy="975998"/>
            </a:xfrm>
            <a:prstGeom prst="curvedConnector3">
              <a:avLst>
                <a:gd name="adj1" fmla="val 1800000"/>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14" name="TextBox 113"/>
            <p:cNvSpPr txBox="1"/>
            <p:nvPr/>
          </p:nvSpPr>
          <p:spPr>
            <a:xfrm>
              <a:off x="11284355" y="3950781"/>
              <a:ext cx="873785" cy="420126"/>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Reference</a:t>
              </a:r>
            </a:p>
          </p:txBody>
        </p:sp>
      </p:grpSp>
      <p:cxnSp>
        <p:nvCxnSpPr>
          <p:cNvPr id="117" name="Straight Connector 116"/>
          <p:cNvCxnSpPr>
            <a:stCxn id="11" idx="3"/>
          </p:cNvCxnSpPr>
          <p:nvPr/>
        </p:nvCxnSpPr>
        <p:spPr>
          <a:xfrm flipV="1">
            <a:off x="2917309" y="2980785"/>
            <a:ext cx="153601" cy="343993"/>
          </a:xfrm>
          <a:prstGeom prst="line">
            <a:avLst/>
          </a:prstGeom>
          <a:ln>
            <a:solidFill>
              <a:schemeClr val="accent3"/>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142" name="Rounded Rectangle 141"/>
          <p:cNvSpPr/>
          <p:nvPr/>
        </p:nvSpPr>
        <p:spPr bwMode="auto">
          <a:xfrm>
            <a:off x="7789438" y="4392458"/>
            <a:ext cx="777728" cy="672348"/>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Network Security Group</a:t>
            </a:r>
            <a:endParaRPr lang="en-US" sz="1471" dirty="0">
              <a:gradFill>
                <a:gsLst>
                  <a:gs pos="16814">
                    <a:srgbClr val="FFFFFF"/>
                  </a:gs>
                  <a:gs pos="46000">
                    <a:srgbClr val="FFFFFF"/>
                  </a:gs>
                </a:gsLst>
                <a:lin ang="5400000" scaled="0"/>
              </a:gradFill>
            </a:endParaRPr>
          </a:p>
        </p:txBody>
      </p:sp>
      <p:grpSp>
        <p:nvGrpSpPr>
          <p:cNvPr id="5" name="Group 4"/>
          <p:cNvGrpSpPr/>
          <p:nvPr/>
        </p:nvGrpSpPr>
        <p:grpSpPr>
          <a:xfrm>
            <a:off x="9171014" y="3029285"/>
            <a:ext cx="623711" cy="672348"/>
            <a:chOff x="9588825" y="2889026"/>
            <a:chExt cx="848253" cy="914400"/>
          </a:xfrm>
        </p:grpSpPr>
        <p:sp>
          <p:nvSpPr>
            <p:cNvPr id="33" name="Rounded Rectangle 32"/>
            <p:cNvSpPr/>
            <p:nvPr/>
          </p:nvSpPr>
          <p:spPr bwMode="auto">
            <a:xfrm>
              <a:off x="9588825" y="2889026"/>
              <a:ext cx="848253" cy="914400"/>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VNet</a:t>
              </a:r>
              <a:endParaRPr lang="en-US" sz="1471" dirty="0">
                <a:gradFill>
                  <a:gsLst>
                    <a:gs pos="16814">
                      <a:srgbClr val="FFFFFF"/>
                    </a:gs>
                    <a:gs pos="46000">
                      <a:srgbClr val="FFFFFF"/>
                    </a:gs>
                  </a:gsLst>
                  <a:lin ang="5400000" scaled="0"/>
                </a:gradFill>
              </a:endParaRPr>
            </a:p>
          </p:txBody>
        </p:sp>
        <p:sp>
          <p:nvSpPr>
            <p:cNvPr id="144" name="Rounded Rectangle 143"/>
            <p:cNvSpPr/>
            <p:nvPr/>
          </p:nvSpPr>
          <p:spPr bwMode="auto">
            <a:xfrm>
              <a:off x="9724112" y="3326308"/>
              <a:ext cx="570316" cy="182637"/>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662" dirty="0">
                  <a:gradFill>
                    <a:gsLst>
                      <a:gs pos="16814">
                        <a:srgbClr val="FFFFFF"/>
                      </a:gs>
                      <a:gs pos="46000">
                        <a:srgbClr val="FFFFFF"/>
                      </a:gs>
                    </a:gsLst>
                    <a:lin ang="5400000" scaled="0"/>
                  </a:gradFill>
                </a:rPr>
                <a:t>Subnet</a:t>
              </a:r>
            </a:p>
          </p:txBody>
        </p:sp>
      </p:grpSp>
      <p:grpSp>
        <p:nvGrpSpPr>
          <p:cNvPr id="14" name="Group 13"/>
          <p:cNvGrpSpPr/>
          <p:nvPr/>
        </p:nvGrpSpPr>
        <p:grpSpPr>
          <a:xfrm>
            <a:off x="6300459" y="3039583"/>
            <a:ext cx="623711" cy="651753"/>
            <a:chOff x="5684837" y="2903030"/>
            <a:chExt cx="848253" cy="886392"/>
          </a:xfrm>
        </p:grpSpPr>
        <p:sp>
          <p:nvSpPr>
            <p:cNvPr id="32" name="Rounded Rectangle 31"/>
            <p:cNvSpPr/>
            <p:nvPr/>
          </p:nvSpPr>
          <p:spPr bwMode="auto">
            <a:xfrm>
              <a:off x="5684837" y="2903030"/>
              <a:ext cx="848253" cy="886392"/>
            </a:xfrm>
            <a:prstGeom prst="roundRect">
              <a:avLst/>
            </a:prstGeom>
            <a:solidFill>
              <a:schemeClr val="accent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71" fontAlgn="base">
                <a:spcBef>
                  <a:spcPct val="0"/>
                </a:spcBef>
                <a:spcAft>
                  <a:spcPct val="0"/>
                </a:spcAft>
              </a:pPr>
              <a:r>
                <a:rPr lang="en-US" sz="1177" dirty="0">
                  <a:gradFill>
                    <a:gsLst>
                      <a:gs pos="16814">
                        <a:srgbClr val="FFFFFF"/>
                      </a:gs>
                      <a:gs pos="46000">
                        <a:srgbClr val="FFFFFF"/>
                      </a:gs>
                    </a:gsLst>
                    <a:lin ang="5400000" scaled="0"/>
                  </a:gradFill>
                </a:rPr>
                <a:t>Storage Account</a:t>
              </a:r>
              <a:endParaRPr lang="en-US" sz="1471" dirty="0">
                <a:gradFill>
                  <a:gsLst>
                    <a:gs pos="16814">
                      <a:srgbClr val="FFFFFF"/>
                    </a:gs>
                    <a:gs pos="46000">
                      <a:srgbClr val="FFFFFF"/>
                    </a:gs>
                  </a:gsLst>
                  <a:lin ang="5400000" scaled="0"/>
                </a:gradFill>
              </a:endParaRPr>
            </a:p>
          </p:txBody>
        </p:sp>
        <p:sp>
          <p:nvSpPr>
            <p:cNvPr id="147" name="Rounded Rectangle 146"/>
            <p:cNvSpPr/>
            <p:nvPr/>
          </p:nvSpPr>
          <p:spPr bwMode="auto">
            <a:xfrm>
              <a:off x="5793943" y="3508945"/>
              <a:ext cx="570316" cy="182637"/>
            </a:xfrm>
            <a:prstGeom prst="round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71" fontAlgn="base">
                <a:spcBef>
                  <a:spcPct val="0"/>
                </a:spcBef>
                <a:spcAft>
                  <a:spcPct val="0"/>
                </a:spcAft>
              </a:pPr>
              <a:r>
                <a:rPr lang="en-US" sz="662" dirty="0">
                  <a:gradFill>
                    <a:gsLst>
                      <a:gs pos="16814">
                        <a:srgbClr val="FFFFFF"/>
                      </a:gs>
                      <a:gs pos="46000">
                        <a:srgbClr val="FFFFFF"/>
                      </a:gs>
                    </a:gsLst>
                    <a:lin ang="5400000" scaled="0"/>
                  </a:gradFill>
                </a:rPr>
                <a:t>Disk (blob)</a:t>
              </a:r>
            </a:p>
          </p:txBody>
        </p:sp>
      </p:grpSp>
      <p:grpSp>
        <p:nvGrpSpPr>
          <p:cNvPr id="18" name="Group 17"/>
          <p:cNvGrpSpPr/>
          <p:nvPr/>
        </p:nvGrpSpPr>
        <p:grpSpPr>
          <a:xfrm>
            <a:off x="8032168" y="3749146"/>
            <a:ext cx="742795" cy="690825"/>
            <a:chOff x="8039978" y="3868044"/>
            <a:chExt cx="1010210" cy="939531"/>
          </a:xfrm>
        </p:grpSpPr>
        <p:cxnSp>
          <p:nvCxnSpPr>
            <p:cNvPr id="149" name="Straight Arrow Connector 148"/>
            <p:cNvCxnSpPr>
              <a:stCxn id="34" idx="2"/>
              <a:endCxn id="142" idx="0"/>
            </p:cNvCxnSpPr>
            <p:nvPr/>
          </p:nvCxnSpPr>
          <p:spPr>
            <a:xfrm>
              <a:off x="8872421" y="3868044"/>
              <a:ext cx="177767" cy="939531"/>
            </a:xfrm>
            <a:prstGeom prst="straightConnector1">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50" name="TextBox 149"/>
            <p:cNvSpPr txBox="1"/>
            <p:nvPr/>
          </p:nvSpPr>
          <p:spPr>
            <a:xfrm>
              <a:off x="8039978" y="4297710"/>
              <a:ext cx="873785" cy="420127"/>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Reference</a:t>
              </a:r>
            </a:p>
          </p:txBody>
        </p:sp>
      </p:grpSp>
      <p:grpSp>
        <p:nvGrpSpPr>
          <p:cNvPr id="20" name="Group 19"/>
          <p:cNvGrpSpPr/>
          <p:nvPr/>
        </p:nvGrpSpPr>
        <p:grpSpPr>
          <a:xfrm>
            <a:off x="8644254" y="3532618"/>
            <a:ext cx="1432571" cy="747239"/>
            <a:chOff x="8872422" y="3573561"/>
            <a:chExt cx="1948313" cy="1016253"/>
          </a:xfrm>
        </p:grpSpPr>
        <p:cxnSp>
          <p:nvCxnSpPr>
            <p:cNvPr id="62" name="Curved Connector 61"/>
            <p:cNvCxnSpPr>
              <a:stCxn id="34" idx="2"/>
              <a:endCxn id="144" idx="2"/>
            </p:cNvCxnSpPr>
            <p:nvPr/>
          </p:nvCxnSpPr>
          <p:spPr>
            <a:xfrm rot="5400000" flipH="1" flipV="1">
              <a:off x="9699338" y="2746645"/>
              <a:ext cx="294481" cy="1948313"/>
            </a:xfrm>
            <a:prstGeom prst="curvedConnector3">
              <a:avLst>
                <a:gd name="adj1" fmla="val -103513"/>
              </a:avLst>
            </a:prstGeom>
            <a:ln>
              <a:solidFill>
                <a:schemeClr val="tx1"/>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04" name="TextBox 103"/>
            <p:cNvSpPr txBox="1"/>
            <p:nvPr/>
          </p:nvSpPr>
          <p:spPr>
            <a:xfrm>
              <a:off x="8885237" y="4169688"/>
              <a:ext cx="873785" cy="420126"/>
            </a:xfrm>
            <a:prstGeom prst="rect">
              <a:avLst/>
            </a:prstGeom>
            <a:noFill/>
          </p:spPr>
          <p:txBody>
            <a:bodyPr wrap="none" lIns="134469" tIns="107576" rIns="134469" bIns="107576" rtlCol="0">
              <a:spAutoFit/>
            </a:bodyPr>
            <a:lstStyle/>
            <a:p>
              <a:pPr>
                <a:lnSpc>
                  <a:spcPct val="90000"/>
                </a:lnSpc>
                <a:spcAft>
                  <a:spcPts val="441"/>
                </a:spcAft>
              </a:pPr>
              <a:r>
                <a:rPr lang="en-US" sz="662" dirty="0">
                  <a:gradFill>
                    <a:gsLst>
                      <a:gs pos="2917">
                        <a:srgbClr val="505050"/>
                      </a:gs>
                      <a:gs pos="30000">
                        <a:srgbClr val="505050"/>
                      </a:gs>
                    </a:gsLst>
                    <a:lin ang="5400000" scaled="0"/>
                  </a:gradFill>
                </a:rPr>
                <a:t>Reference</a:t>
              </a:r>
            </a:p>
          </p:txBody>
        </p:sp>
      </p:grpSp>
      <p:cxnSp>
        <p:nvCxnSpPr>
          <p:cNvPr id="49" name="Straight Arrow Connector 48"/>
          <p:cNvCxnSpPr/>
          <p:nvPr/>
        </p:nvCxnSpPr>
        <p:spPr>
          <a:xfrm>
            <a:off x="6883160" y="3358946"/>
            <a:ext cx="134469" cy="0"/>
          </a:xfrm>
          <a:prstGeom prst="straightConnector1">
            <a:avLst/>
          </a:prstGeom>
          <a:ln>
            <a:solidFill>
              <a:schemeClr val="tx1"/>
            </a:solidFill>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29" name="Right Arrow 28"/>
          <p:cNvSpPr/>
          <p:nvPr/>
        </p:nvSpPr>
        <p:spPr bwMode="auto">
          <a:xfrm>
            <a:off x="4605529" y="2831307"/>
            <a:ext cx="1116913" cy="493471"/>
          </a:xfrm>
          <a:prstGeom prst="rightArrow">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58" name="Text Placeholder 5"/>
          <p:cNvSpPr txBox="1">
            <a:spLocks/>
          </p:cNvSpPr>
          <p:nvPr/>
        </p:nvSpPr>
        <p:spPr>
          <a:xfrm>
            <a:off x="6170711" y="5301778"/>
            <a:ext cx="5350328" cy="1158777"/>
          </a:xfrm>
          <a:prstGeom prst="rect">
            <a:avLst/>
          </a:prstGeom>
        </p:spPr>
        <p:txBody>
          <a:bodyPr vert="horz" wrap="square" lIns="143446" tIns="89654" rIns="143446" bIns="89654"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3530" dirty="0"/>
              <a:t>Cloud Service Provider (CSP) Subscriptions</a:t>
            </a:r>
          </a:p>
        </p:txBody>
      </p:sp>
      <p:sp>
        <p:nvSpPr>
          <p:cNvPr id="60" name="Text Placeholder 5"/>
          <p:cNvSpPr txBox="1">
            <a:spLocks/>
          </p:cNvSpPr>
          <p:nvPr/>
        </p:nvSpPr>
        <p:spPr>
          <a:xfrm>
            <a:off x="0" y="5355892"/>
            <a:ext cx="5350328" cy="669918"/>
          </a:xfrm>
          <a:prstGeom prst="rect">
            <a:avLst/>
          </a:prstGeom>
        </p:spPr>
        <p:txBody>
          <a:bodyPr vert="horz" wrap="square" lIns="143446" tIns="89654" rIns="143446" bIns="89654"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1"/>
                    </a:gs>
                    <a:gs pos="100000">
                      <a:schemeClr val="tx1"/>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lgn="ctr">
              <a:buNone/>
            </a:pPr>
            <a:r>
              <a:rPr lang="en-US" sz="3530" dirty="0"/>
              <a:t>Legacy Subscriptions</a:t>
            </a:r>
          </a:p>
        </p:txBody>
      </p:sp>
    </p:spTree>
    <p:extLst>
      <p:ext uri="{BB962C8B-B14F-4D97-AF65-F5344CB8AC3E}">
        <p14:creationId xmlns:p14="http://schemas.microsoft.com/office/powerpoint/2010/main" val="17228830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up)">
                                      <p:cBhvr>
                                        <p:cTn id="17" dur="500"/>
                                        <p:tgtEl>
                                          <p:spTgt spid="15"/>
                                        </p:tgtEl>
                                      </p:cBhvr>
                                    </p:animEffect>
                                  </p:childTnLst>
                                </p:cTn>
                              </p:par>
                              <p:par>
                                <p:cTn id="18" presetID="22" presetClass="entr" presetSubtype="1" fill="hold" nodeType="with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up)">
                                      <p:cBhvr>
                                        <p:cTn id="20" dur="500"/>
                                        <p:tgtEl>
                                          <p:spTgt spid="16"/>
                                        </p:tgtEl>
                                      </p:cBhvr>
                                    </p:animEffect>
                                  </p:childTnLst>
                                </p:cTn>
                              </p:par>
                            </p:childTnLst>
                          </p:cTn>
                        </p:par>
                        <p:par>
                          <p:cTn id="21" fill="hold">
                            <p:stCondLst>
                              <p:cond delay="500"/>
                            </p:stCondLst>
                            <p:childTnLst>
                              <p:par>
                                <p:cTn id="22" presetID="10" presetClass="entr" presetSubtype="0"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fade">
                                      <p:cBhvr>
                                        <p:cTn id="24" dur="500"/>
                                        <p:tgtEl>
                                          <p:spTgt spid="12"/>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7"/>
                                        </p:tgtEl>
                                        <p:attrNameLst>
                                          <p:attrName>style.visibility</p:attrName>
                                        </p:attrNameLst>
                                      </p:cBhvr>
                                      <p:to>
                                        <p:strVal val="visible"/>
                                      </p:to>
                                    </p:set>
                                    <p:animEffect transition="in" filter="wipe(down)">
                                      <p:cBhvr>
                                        <p:cTn id="32" dur="500"/>
                                        <p:tgtEl>
                                          <p:spTgt spid="117"/>
                                        </p:tgtEl>
                                      </p:cBhvr>
                                    </p:animEffect>
                                  </p:childTnLst>
                                </p:cTn>
                              </p:par>
                            </p:childTnLst>
                          </p:cTn>
                        </p:par>
                        <p:par>
                          <p:cTn id="33" fill="hold">
                            <p:stCondLst>
                              <p:cond delay="500"/>
                            </p:stCondLst>
                            <p:childTnLst>
                              <p:par>
                                <p:cTn id="34" presetID="10" presetClass="entr" presetSubtype="0"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Effect transition="in" filter="fade">
                                      <p:cBhvr>
                                        <p:cTn id="36" dur="500"/>
                                        <p:tgtEl>
                                          <p:spTgt spid="38"/>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500"/>
                                        <p:tgtEl>
                                          <p:spTgt spid="30"/>
                                        </p:tgtEl>
                                      </p:cBhvr>
                                    </p:animEffect>
                                  </p:childTnLst>
                                </p:cTn>
                              </p:par>
                            </p:childTnLst>
                          </p:cTn>
                        </p:par>
                        <p:par>
                          <p:cTn id="42" fill="hold">
                            <p:stCondLst>
                              <p:cond delay="500"/>
                            </p:stCondLst>
                            <p:childTnLst>
                              <p:par>
                                <p:cTn id="43" presetID="10" presetClass="entr" presetSubtype="0"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fade">
                                      <p:cBhvr>
                                        <p:cTn id="45" dur="500"/>
                                        <p:tgtEl>
                                          <p:spTgt spid="14"/>
                                        </p:tgtEl>
                                      </p:cBhvr>
                                    </p:animEffect>
                                  </p:childTnLst>
                                </p:cTn>
                              </p:par>
                            </p:childTnLst>
                          </p:cTn>
                        </p:par>
                        <p:par>
                          <p:cTn id="46" fill="hold">
                            <p:stCondLst>
                              <p:cond delay="1000"/>
                            </p:stCondLst>
                            <p:childTnLst>
                              <p:par>
                                <p:cTn id="47" presetID="10" presetClass="entr" presetSubtype="0" fill="hold" grpId="0" nodeType="afterEffect">
                                  <p:stCondLst>
                                    <p:cond delay="0"/>
                                  </p:stCondLst>
                                  <p:childTnLst>
                                    <p:set>
                                      <p:cBhvr>
                                        <p:cTn id="48" dur="1" fill="hold">
                                          <p:stCondLst>
                                            <p:cond delay="0"/>
                                          </p:stCondLst>
                                        </p:cTn>
                                        <p:tgtEl>
                                          <p:spTgt spid="31"/>
                                        </p:tgtEl>
                                        <p:attrNameLst>
                                          <p:attrName>style.visibility</p:attrName>
                                        </p:attrNameLst>
                                      </p:cBhvr>
                                      <p:to>
                                        <p:strVal val="visible"/>
                                      </p:to>
                                    </p:set>
                                    <p:animEffect transition="in" filter="fade">
                                      <p:cBhvr>
                                        <p:cTn id="49" dur="500"/>
                                        <p:tgtEl>
                                          <p:spTgt spid="31"/>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34"/>
                                        </p:tgtEl>
                                        <p:attrNameLst>
                                          <p:attrName>style.visibility</p:attrName>
                                        </p:attrNameLst>
                                      </p:cBhvr>
                                      <p:to>
                                        <p:strVal val="visible"/>
                                      </p:to>
                                    </p:set>
                                    <p:animEffect transition="in" filter="fade">
                                      <p:cBhvr>
                                        <p:cTn id="53" dur="500"/>
                                        <p:tgtEl>
                                          <p:spTgt spid="34"/>
                                        </p:tgtEl>
                                      </p:cBhvr>
                                    </p:animEffect>
                                  </p:childTnLst>
                                </p:cTn>
                              </p:par>
                            </p:childTnLst>
                          </p:cTn>
                        </p:par>
                        <p:par>
                          <p:cTn id="54" fill="hold">
                            <p:stCondLst>
                              <p:cond delay="2500"/>
                            </p:stCondLst>
                            <p:childTnLst>
                              <p:par>
                                <p:cTn id="55" presetID="10" presetClass="entr" presetSubtype="0" fill="hold" grpId="0" nodeType="afterEffect">
                                  <p:stCondLst>
                                    <p:cond delay="0"/>
                                  </p:stCondLst>
                                  <p:childTnLst>
                                    <p:set>
                                      <p:cBhvr>
                                        <p:cTn id="56" dur="1" fill="hold">
                                          <p:stCondLst>
                                            <p:cond delay="0"/>
                                          </p:stCondLst>
                                        </p:cTn>
                                        <p:tgtEl>
                                          <p:spTgt spid="37"/>
                                        </p:tgtEl>
                                        <p:attrNameLst>
                                          <p:attrName>style.visibility</p:attrName>
                                        </p:attrNameLst>
                                      </p:cBhvr>
                                      <p:to>
                                        <p:strVal val="visible"/>
                                      </p:to>
                                    </p:set>
                                    <p:animEffect transition="in" filter="fade">
                                      <p:cBhvr>
                                        <p:cTn id="57" dur="500"/>
                                        <p:tgtEl>
                                          <p:spTgt spid="3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5"/>
                                        </p:tgtEl>
                                        <p:attrNameLst>
                                          <p:attrName>style.visibility</p:attrName>
                                        </p:attrNameLst>
                                      </p:cBhvr>
                                      <p:to>
                                        <p:strVal val="visible"/>
                                      </p:to>
                                    </p:set>
                                    <p:animEffect transition="in" filter="fade">
                                      <p:cBhvr>
                                        <p:cTn id="61" dur="500"/>
                                        <p:tgtEl>
                                          <p:spTgt spid="5"/>
                                        </p:tgtEl>
                                      </p:cBhvr>
                                    </p:animEffect>
                                  </p:childTnLst>
                                </p:cTn>
                              </p:par>
                            </p:childTnLst>
                          </p:cTn>
                        </p:par>
                        <p:par>
                          <p:cTn id="62" fill="hold">
                            <p:stCondLst>
                              <p:cond delay="3500"/>
                            </p:stCondLst>
                            <p:childTnLst>
                              <p:par>
                                <p:cTn id="63" presetID="10" presetClass="entr" presetSubtype="0" fill="hold" grpId="0" nodeType="afterEffect">
                                  <p:stCondLst>
                                    <p:cond delay="0"/>
                                  </p:stCondLst>
                                  <p:childTnLst>
                                    <p:set>
                                      <p:cBhvr>
                                        <p:cTn id="64" dur="1" fill="hold">
                                          <p:stCondLst>
                                            <p:cond delay="0"/>
                                          </p:stCondLst>
                                        </p:cTn>
                                        <p:tgtEl>
                                          <p:spTgt spid="43"/>
                                        </p:tgtEl>
                                        <p:attrNameLst>
                                          <p:attrName>style.visibility</p:attrName>
                                        </p:attrNameLst>
                                      </p:cBhvr>
                                      <p:to>
                                        <p:strVal val="visible"/>
                                      </p:to>
                                    </p:set>
                                    <p:animEffect transition="in" filter="fade">
                                      <p:cBhvr>
                                        <p:cTn id="65" dur="500"/>
                                        <p:tgtEl>
                                          <p:spTgt spid="43"/>
                                        </p:tgtEl>
                                      </p:cBhvr>
                                    </p:animEffect>
                                  </p:childTnLst>
                                </p:cTn>
                              </p:par>
                            </p:childTnLst>
                          </p:cTn>
                        </p:par>
                        <p:par>
                          <p:cTn id="66" fill="hold">
                            <p:stCondLst>
                              <p:cond delay="4000"/>
                            </p:stCondLst>
                            <p:childTnLst>
                              <p:par>
                                <p:cTn id="67" presetID="10" presetClass="entr" presetSubtype="0" fill="hold" grpId="0" nodeType="afterEffect">
                                  <p:stCondLst>
                                    <p:cond delay="0"/>
                                  </p:stCondLst>
                                  <p:childTnLst>
                                    <p:set>
                                      <p:cBhvr>
                                        <p:cTn id="68" dur="1" fill="hold">
                                          <p:stCondLst>
                                            <p:cond delay="0"/>
                                          </p:stCondLst>
                                        </p:cTn>
                                        <p:tgtEl>
                                          <p:spTgt spid="107"/>
                                        </p:tgtEl>
                                        <p:attrNameLst>
                                          <p:attrName>style.visibility</p:attrName>
                                        </p:attrNameLst>
                                      </p:cBhvr>
                                      <p:to>
                                        <p:strVal val="visible"/>
                                      </p:to>
                                    </p:set>
                                    <p:animEffect transition="in" filter="fade">
                                      <p:cBhvr>
                                        <p:cTn id="69" dur="500"/>
                                        <p:tgtEl>
                                          <p:spTgt spid="107"/>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79"/>
                                        </p:tgtEl>
                                        <p:attrNameLst>
                                          <p:attrName>style.visibility</p:attrName>
                                        </p:attrNameLst>
                                      </p:cBhvr>
                                      <p:to>
                                        <p:strVal val="visible"/>
                                      </p:to>
                                    </p:set>
                                    <p:animEffect transition="in" filter="fade">
                                      <p:cBhvr>
                                        <p:cTn id="74" dur="500"/>
                                        <p:tgtEl>
                                          <p:spTgt spid="79"/>
                                        </p:tgtEl>
                                      </p:cBhvr>
                                    </p:animEffect>
                                  </p:childTnLst>
                                </p:cTn>
                              </p:par>
                              <p:par>
                                <p:cTn id="75" presetID="10" presetClass="entr" presetSubtype="0" fill="hold" nodeType="withEffect">
                                  <p:stCondLst>
                                    <p:cond delay="0"/>
                                  </p:stCondLst>
                                  <p:childTnLst>
                                    <p:set>
                                      <p:cBhvr>
                                        <p:cTn id="76" dur="1" fill="hold">
                                          <p:stCondLst>
                                            <p:cond delay="0"/>
                                          </p:stCondLst>
                                        </p:cTn>
                                        <p:tgtEl>
                                          <p:spTgt spid="49"/>
                                        </p:tgtEl>
                                        <p:attrNameLst>
                                          <p:attrName>style.visibility</p:attrName>
                                        </p:attrNameLst>
                                      </p:cBhvr>
                                      <p:to>
                                        <p:strVal val="visible"/>
                                      </p:to>
                                    </p:set>
                                    <p:animEffect transition="in" filter="fade">
                                      <p:cBhvr>
                                        <p:cTn id="77" dur="500"/>
                                        <p:tgtEl>
                                          <p:spTgt spid="49"/>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77"/>
                                        </p:tgtEl>
                                        <p:attrNameLst>
                                          <p:attrName>style.visibility</p:attrName>
                                        </p:attrNameLst>
                                      </p:cBhvr>
                                      <p:to>
                                        <p:strVal val="visible"/>
                                      </p:to>
                                    </p:set>
                                    <p:animEffect transition="in" filter="fade">
                                      <p:cBhvr>
                                        <p:cTn id="80" dur="500"/>
                                        <p:tgtEl>
                                          <p:spTgt spid="77"/>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nodeType="click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wipe(left)">
                                      <p:cBhvr>
                                        <p:cTn id="85" dur="500"/>
                                        <p:tgtEl>
                                          <p:spTgt spid="17"/>
                                        </p:tgtEl>
                                      </p:cBhvr>
                                    </p:animEffect>
                                  </p:childTnLst>
                                </p:cTn>
                              </p:par>
                            </p:childTnLst>
                          </p:cTn>
                        </p:par>
                      </p:childTnLst>
                    </p:cTn>
                  </p:par>
                  <p:par>
                    <p:cTn id="86" fill="hold">
                      <p:stCondLst>
                        <p:cond delay="indefinite"/>
                      </p:stCondLst>
                      <p:childTnLst>
                        <p:par>
                          <p:cTn id="87" fill="hold">
                            <p:stCondLst>
                              <p:cond delay="0"/>
                            </p:stCondLst>
                            <p:childTnLst>
                              <p:par>
                                <p:cTn id="88" presetID="22" presetClass="entr" presetSubtype="8" fill="hold" nodeType="clickEffect">
                                  <p:stCondLst>
                                    <p:cond delay="0"/>
                                  </p:stCondLst>
                                  <p:childTnLst>
                                    <p:set>
                                      <p:cBhvr>
                                        <p:cTn id="89" dur="1" fill="hold">
                                          <p:stCondLst>
                                            <p:cond delay="0"/>
                                          </p:stCondLst>
                                        </p:cTn>
                                        <p:tgtEl>
                                          <p:spTgt spid="19"/>
                                        </p:tgtEl>
                                        <p:attrNameLst>
                                          <p:attrName>style.visibility</p:attrName>
                                        </p:attrNameLst>
                                      </p:cBhvr>
                                      <p:to>
                                        <p:strVal val="visible"/>
                                      </p:to>
                                    </p:set>
                                    <p:animEffect transition="in" filter="wipe(left)">
                                      <p:cBhvr>
                                        <p:cTn id="90" dur="500"/>
                                        <p:tgtEl>
                                          <p:spTgt spid="19"/>
                                        </p:tgtEl>
                                      </p:cBhvr>
                                    </p:animEffect>
                                  </p:childTnLst>
                                </p:cTn>
                              </p:par>
                              <p:par>
                                <p:cTn id="91" presetID="22" presetClass="entr" presetSubtype="8" fill="hold" nodeType="withEffect">
                                  <p:stCondLst>
                                    <p:cond delay="0"/>
                                  </p:stCondLst>
                                  <p:childTnLst>
                                    <p:set>
                                      <p:cBhvr>
                                        <p:cTn id="92" dur="1" fill="hold">
                                          <p:stCondLst>
                                            <p:cond delay="0"/>
                                          </p:stCondLst>
                                        </p:cTn>
                                        <p:tgtEl>
                                          <p:spTgt spid="20"/>
                                        </p:tgtEl>
                                        <p:attrNameLst>
                                          <p:attrName>style.visibility</p:attrName>
                                        </p:attrNameLst>
                                      </p:cBhvr>
                                      <p:to>
                                        <p:strVal val="visible"/>
                                      </p:to>
                                    </p:set>
                                    <p:animEffect transition="in" filter="wipe(left)">
                                      <p:cBhvr>
                                        <p:cTn id="93" dur="500"/>
                                        <p:tgtEl>
                                          <p:spTgt spid="20"/>
                                        </p:tgtEl>
                                      </p:cBhvr>
                                    </p:animEffect>
                                  </p:childTnLst>
                                </p:cTn>
                              </p:par>
                            </p:childTnLst>
                          </p:cTn>
                        </p:par>
                      </p:childTnLst>
                    </p:cTn>
                  </p:par>
                  <p:par>
                    <p:cTn id="94" fill="hold">
                      <p:stCondLst>
                        <p:cond delay="indefinite"/>
                      </p:stCondLst>
                      <p:childTnLst>
                        <p:par>
                          <p:cTn id="95" fill="hold">
                            <p:stCondLst>
                              <p:cond delay="0"/>
                            </p:stCondLst>
                            <p:childTnLst>
                              <p:par>
                                <p:cTn id="96" presetID="22" presetClass="entr" presetSubtype="2" fill="hold" nodeType="clickEffect">
                                  <p:stCondLst>
                                    <p:cond delay="0"/>
                                  </p:stCondLst>
                                  <p:childTnLst>
                                    <p:set>
                                      <p:cBhvr>
                                        <p:cTn id="97" dur="1" fill="hold">
                                          <p:stCondLst>
                                            <p:cond delay="0"/>
                                          </p:stCondLst>
                                        </p:cTn>
                                        <p:tgtEl>
                                          <p:spTgt spid="22"/>
                                        </p:tgtEl>
                                        <p:attrNameLst>
                                          <p:attrName>style.visibility</p:attrName>
                                        </p:attrNameLst>
                                      </p:cBhvr>
                                      <p:to>
                                        <p:strVal val="visible"/>
                                      </p:to>
                                    </p:set>
                                    <p:animEffect transition="in" filter="wipe(right)">
                                      <p:cBhvr>
                                        <p:cTn id="98" dur="500"/>
                                        <p:tgtEl>
                                          <p:spTgt spid="22"/>
                                        </p:tgtEl>
                                      </p:cBhvr>
                                    </p:animEffect>
                                  </p:childTnLst>
                                </p:cTn>
                              </p:par>
                            </p:childTnLst>
                          </p:cTn>
                        </p:par>
                      </p:childTnLst>
                    </p:cTn>
                  </p:par>
                  <p:par>
                    <p:cTn id="99" fill="hold">
                      <p:stCondLst>
                        <p:cond delay="indefinite"/>
                      </p:stCondLst>
                      <p:childTnLst>
                        <p:par>
                          <p:cTn id="100" fill="hold">
                            <p:stCondLst>
                              <p:cond delay="0"/>
                            </p:stCondLst>
                            <p:childTnLst>
                              <p:par>
                                <p:cTn id="101" presetID="22" presetClass="entr" presetSubtype="8" fill="hold" nodeType="clickEffect">
                                  <p:stCondLst>
                                    <p:cond delay="0"/>
                                  </p:stCondLst>
                                  <p:childTnLst>
                                    <p:set>
                                      <p:cBhvr>
                                        <p:cTn id="102" dur="1" fill="hold">
                                          <p:stCondLst>
                                            <p:cond delay="0"/>
                                          </p:stCondLst>
                                        </p:cTn>
                                        <p:tgtEl>
                                          <p:spTgt spid="21"/>
                                        </p:tgtEl>
                                        <p:attrNameLst>
                                          <p:attrName>style.visibility</p:attrName>
                                        </p:attrNameLst>
                                      </p:cBhvr>
                                      <p:to>
                                        <p:strVal val="visible"/>
                                      </p:to>
                                    </p:set>
                                    <p:animEffect transition="in" filter="wipe(left)">
                                      <p:cBhvr>
                                        <p:cTn id="103" dur="500"/>
                                        <p:tgtEl>
                                          <p:spTgt spid="21"/>
                                        </p:tgtEl>
                                      </p:cBhvr>
                                    </p:animEffect>
                                  </p:childTnLst>
                                </p:cTn>
                              </p:par>
                            </p:childTnLst>
                          </p:cTn>
                        </p:par>
                      </p:childTnLst>
                    </p:cTn>
                  </p:par>
                  <p:par>
                    <p:cTn id="104" fill="hold">
                      <p:stCondLst>
                        <p:cond delay="indefinite"/>
                      </p:stCondLst>
                      <p:childTnLst>
                        <p:par>
                          <p:cTn id="105" fill="hold">
                            <p:stCondLst>
                              <p:cond delay="0"/>
                            </p:stCondLst>
                            <p:childTnLst>
                              <p:par>
                                <p:cTn id="106" presetID="22" presetClass="entr" presetSubtype="1" fill="hold" nodeType="clickEffect">
                                  <p:stCondLst>
                                    <p:cond delay="0"/>
                                  </p:stCondLst>
                                  <p:childTnLst>
                                    <p:set>
                                      <p:cBhvr>
                                        <p:cTn id="107" dur="1" fill="hold">
                                          <p:stCondLst>
                                            <p:cond delay="0"/>
                                          </p:stCondLst>
                                        </p:cTn>
                                        <p:tgtEl>
                                          <p:spTgt spid="18"/>
                                        </p:tgtEl>
                                        <p:attrNameLst>
                                          <p:attrName>style.visibility</p:attrName>
                                        </p:attrNameLst>
                                      </p:cBhvr>
                                      <p:to>
                                        <p:strVal val="visible"/>
                                      </p:to>
                                    </p:set>
                                    <p:animEffect transition="in" filter="wipe(up)">
                                      <p:cBhvr>
                                        <p:cTn id="108" dur="500"/>
                                        <p:tgtEl>
                                          <p:spTgt spid="18"/>
                                        </p:tgtEl>
                                      </p:cBhvr>
                                    </p:animEffect>
                                  </p:childTnLst>
                                </p:cTn>
                              </p:par>
                            </p:childTnLst>
                          </p:cTn>
                        </p:par>
                        <p:par>
                          <p:cTn id="109" fill="hold">
                            <p:stCondLst>
                              <p:cond delay="500"/>
                            </p:stCondLst>
                            <p:childTnLst>
                              <p:par>
                                <p:cTn id="110" presetID="10" presetClass="entr" presetSubtype="0" fill="hold" grpId="0" nodeType="afterEffect">
                                  <p:stCondLst>
                                    <p:cond delay="0"/>
                                  </p:stCondLst>
                                  <p:childTnLst>
                                    <p:set>
                                      <p:cBhvr>
                                        <p:cTn id="111" dur="1" fill="hold">
                                          <p:stCondLst>
                                            <p:cond delay="0"/>
                                          </p:stCondLst>
                                        </p:cTn>
                                        <p:tgtEl>
                                          <p:spTgt spid="142"/>
                                        </p:tgtEl>
                                        <p:attrNameLst>
                                          <p:attrName>style.visibility</p:attrName>
                                        </p:attrNameLst>
                                      </p:cBhvr>
                                      <p:to>
                                        <p:strVal val="visible"/>
                                      </p:to>
                                    </p:set>
                                    <p:animEffect transition="in" filter="fade">
                                      <p:cBhvr>
                                        <p:cTn id="112" dur="500"/>
                                        <p:tgtEl>
                                          <p:spTgt spid="1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P spid="11" grpId="0" animBg="1"/>
      <p:bldP spid="30" grpId="0" animBg="1"/>
      <p:bldP spid="31" grpId="0" animBg="1"/>
      <p:bldP spid="34" grpId="0" animBg="1"/>
      <p:bldP spid="37" grpId="0" animBg="1"/>
      <p:bldP spid="38" grpId="0" animBg="1"/>
      <p:bldP spid="43" grpId="0" animBg="1"/>
      <p:bldP spid="77" grpId="0" animBg="1"/>
      <p:bldP spid="107" grpId="0" animBg="1"/>
      <p:bldP spid="1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843358" y="1050467"/>
            <a:ext cx="8605843" cy="792132"/>
          </a:xfrm>
        </p:spPr>
        <p:txBody>
          <a:bodyPr/>
          <a:lstStyle/>
          <a:p>
            <a:pPr marL="0" indent="0">
              <a:buNone/>
            </a:pPr>
            <a:r>
              <a:rPr lang="en-US" sz="2206" dirty="0"/>
              <a:t>There exist two placement models for VMs, Affinity Groups and Resource Groups.</a:t>
            </a:r>
          </a:p>
        </p:txBody>
      </p:sp>
      <p:sp>
        <p:nvSpPr>
          <p:cNvPr id="3" name="Title 2"/>
          <p:cNvSpPr>
            <a:spLocks noGrp="1"/>
          </p:cNvSpPr>
          <p:nvPr>
            <p:ph type="title"/>
          </p:nvPr>
        </p:nvSpPr>
        <p:spPr/>
        <p:txBody>
          <a:bodyPr/>
          <a:lstStyle/>
          <a:p>
            <a:r>
              <a:rPr lang="en-US" dirty="0"/>
              <a:t>Virtual Machine - Placement Models</a:t>
            </a:r>
          </a:p>
        </p:txBody>
      </p:sp>
      <p:graphicFrame>
        <p:nvGraphicFramePr>
          <p:cNvPr id="4" name="Diagram 3"/>
          <p:cNvGraphicFramePr/>
          <p:nvPr>
            <p:extLst/>
          </p:nvPr>
        </p:nvGraphicFramePr>
        <p:xfrm>
          <a:off x="1837258" y="2084191"/>
          <a:ext cx="8461448" cy="373558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 Placeholder 1"/>
          <p:cNvSpPr txBox="1">
            <a:spLocks/>
          </p:cNvSpPr>
          <p:nvPr/>
        </p:nvSpPr>
        <p:spPr>
          <a:xfrm>
            <a:off x="1015611" y="5807168"/>
            <a:ext cx="10086067" cy="486596"/>
          </a:xfrm>
          <a:prstGeom prst="rect">
            <a:avLst/>
          </a:prstGeom>
        </p:spPr>
        <p:txBody>
          <a:bodyPr vert="horz" wrap="square" lIns="143446" tIns="89654" rIns="143446" bIns="89654" rtlCol="0">
            <a:spAutoFit/>
          </a:bodyPr>
          <a:lstStyle>
            <a:lvl1pPr marL="257141" marR="0" indent="-257141" algn="l" defTabSz="699463" rtl="0" eaLnBrk="1" fontAlgn="auto" latinLnBrk="0" hangingPunct="1">
              <a:lnSpc>
                <a:spcPct val="90000"/>
              </a:lnSpc>
              <a:spcBef>
                <a:spcPct val="20000"/>
              </a:spcBef>
              <a:spcAft>
                <a:spcPts val="0"/>
              </a:spcAft>
              <a:buClrTx/>
              <a:buSzPct val="90000"/>
              <a:buFont typeface="Arial" pitchFamily="34" charset="0"/>
              <a:buChar char="•"/>
              <a:tabLst/>
              <a:defRPr sz="3600" kern="1200" spc="0" baseline="0">
                <a:gradFill>
                  <a:gsLst>
                    <a:gs pos="1250">
                      <a:schemeClr val="tx2"/>
                    </a:gs>
                    <a:gs pos="99000">
                      <a:schemeClr val="tx2"/>
                    </a:gs>
                  </a:gsLst>
                  <a:lin ang="5400000" scaled="0"/>
                </a:gradFill>
                <a:latin typeface="+mj-lt"/>
                <a:ea typeface="+mn-ea"/>
                <a:cs typeface="+mn-cs"/>
              </a:defRPr>
            </a:lvl1pPr>
            <a:lvl2pPr marL="461963" marR="0" indent="-204788" algn="l" defTabSz="699463"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630238"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798513"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914400" marR="0" indent="-169863" algn="l" defTabSz="699463"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1923523"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73256"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622987"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72720" indent="-174866" algn="l" defTabSz="699463" rtl="0" eaLnBrk="1" latinLnBrk="0" hangingPunct="1">
              <a:spcBef>
                <a:spcPct val="20000"/>
              </a:spcBef>
              <a:buFont typeface="Arial" pitchFamily="34" charset="0"/>
              <a:buChar char="•"/>
              <a:defRPr sz="1500" kern="1200">
                <a:solidFill>
                  <a:schemeClr val="tx1"/>
                </a:solidFill>
                <a:latin typeface="+mn-lt"/>
                <a:ea typeface="+mn-ea"/>
                <a:cs typeface="+mn-cs"/>
              </a:defRPr>
            </a:lvl9pPr>
          </a:lstStyle>
          <a:p>
            <a:pPr marL="0" indent="0">
              <a:buNone/>
            </a:pPr>
            <a:r>
              <a:rPr lang="en-US" sz="2206" dirty="0"/>
              <a:t>Cloud Service Provider (CSP) Subscriptions can only use Resource Group placement</a:t>
            </a:r>
          </a:p>
        </p:txBody>
      </p:sp>
    </p:spTree>
    <p:extLst>
      <p:ext uri="{BB962C8B-B14F-4D97-AF65-F5344CB8AC3E}">
        <p14:creationId xmlns:p14="http://schemas.microsoft.com/office/powerpoint/2010/main" val="1053933666"/>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Rounded Rectangle 11"/>
          <p:cNvSpPr/>
          <p:nvPr/>
        </p:nvSpPr>
        <p:spPr bwMode="auto">
          <a:xfrm>
            <a:off x="2733979" y="1710633"/>
            <a:ext cx="6723473" cy="2111683"/>
          </a:xfrm>
          <a:prstGeom prst="round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t"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Single Resource Group</a:t>
            </a:r>
          </a:p>
        </p:txBody>
      </p:sp>
      <p:sp>
        <p:nvSpPr>
          <p:cNvPr id="3" name="Title 2"/>
          <p:cNvSpPr>
            <a:spLocks noGrp="1"/>
          </p:cNvSpPr>
          <p:nvPr>
            <p:ph type="title"/>
          </p:nvPr>
        </p:nvSpPr>
        <p:spPr/>
        <p:txBody>
          <a:bodyPr/>
          <a:lstStyle/>
          <a:p>
            <a:pPr defTabSz="914408"/>
            <a:r>
              <a:rPr lang="en-US" sz="4706" spc="-99" dirty="0"/>
              <a:t>Single vs Multiple Resource Groups</a:t>
            </a:r>
          </a:p>
        </p:txBody>
      </p:sp>
      <p:sp>
        <p:nvSpPr>
          <p:cNvPr id="13" name="Oval 12"/>
          <p:cNvSpPr/>
          <p:nvPr/>
        </p:nvSpPr>
        <p:spPr bwMode="auto">
          <a:xfrm>
            <a:off x="4538040" y="2181231"/>
            <a:ext cx="3137620" cy="672347"/>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Front End VMs</a:t>
            </a:r>
          </a:p>
        </p:txBody>
      </p:sp>
      <p:sp>
        <p:nvSpPr>
          <p:cNvPr id="14" name="Oval 13"/>
          <p:cNvSpPr/>
          <p:nvPr/>
        </p:nvSpPr>
        <p:spPr bwMode="auto">
          <a:xfrm>
            <a:off x="4538040" y="2981885"/>
            <a:ext cx="3137620" cy="672347"/>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Back End VMs</a:t>
            </a:r>
          </a:p>
        </p:txBody>
      </p:sp>
      <p:sp>
        <p:nvSpPr>
          <p:cNvPr id="15" name="Oval 14"/>
          <p:cNvSpPr/>
          <p:nvPr/>
        </p:nvSpPr>
        <p:spPr bwMode="auto">
          <a:xfrm>
            <a:off x="7675658" y="2181230"/>
            <a:ext cx="1129828" cy="1473000"/>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Virtual Network</a:t>
            </a:r>
          </a:p>
        </p:txBody>
      </p:sp>
      <p:sp>
        <p:nvSpPr>
          <p:cNvPr id="16" name="Oval 15"/>
          <p:cNvSpPr/>
          <p:nvPr/>
        </p:nvSpPr>
        <p:spPr bwMode="auto">
          <a:xfrm>
            <a:off x="3406324" y="2181230"/>
            <a:ext cx="1129828" cy="1473000"/>
          </a:xfrm>
          <a:prstGeom prst="ellipse">
            <a:avLst/>
          </a:prstGeom>
          <a:solidFill>
            <a:schemeClr val="bg2"/>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Storage Account</a:t>
            </a:r>
          </a:p>
        </p:txBody>
      </p:sp>
      <p:sp>
        <p:nvSpPr>
          <p:cNvPr id="17" name="Oval 16"/>
          <p:cNvSpPr/>
          <p:nvPr/>
        </p:nvSpPr>
        <p:spPr bwMode="auto">
          <a:xfrm>
            <a:off x="4517657" y="4383775"/>
            <a:ext cx="3137620" cy="67234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RG3: Front End VMs</a:t>
            </a:r>
          </a:p>
        </p:txBody>
      </p:sp>
      <p:sp>
        <p:nvSpPr>
          <p:cNvPr id="18" name="Oval 17"/>
          <p:cNvSpPr/>
          <p:nvPr/>
        </p:nvSpPr>
        <p:spPr bwMode="auto">
          <a:xfrm>
            <a:off x="4517657" y="5184429"/>
            <a:ext cx="3137620" cy="672347"/>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RG4: Back End VMs</a:t>
            </a:r>
          </a:p>
        </p:txBody>
      </p:sp>
      <p:sp>
        <p:nvSpPr>
          <p:cNvPr id="19" name="Oval 18"/>
          <p:cNvSpPr/>
          <p:nvPr/>
        </p:nvSpPr>
        <p:spPr bwMode="auto">
          <a:xfrm>
            <a:off x="7655275" y="4383776"/>
            <a:ext cx="1129828" cy="1473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RG2: Virtual Network</a:t>
            </a:r>
          </a:p>
        </p:txBody>
      </p:sp>
      <p:sp>
        <p:nvSpPr>
          <p:cNvPr id="20" name="Oval 19"/>
          <p:cNvSpPr/>
          <p:nvPr/>
        </p:nvSpPr>
        <p:spPr bwMode="auto">
          <a:xfrm>
            <a:off x="3385941" y="4383776"/>
            <a:ext cx="1129828" cy="1473000"/>
          </a:xfrm>
          <a:prstGeom prst="ellipse">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34292" rIns="0" bIns="34292" numCol="1" rtlCol="0" anchor="ctr" anchorCtr="0" compatLnSpc="1">
            <a:prstTxWarp prst="textNoShape">
              <a:avLst/>
            </a:prstTxWarp>
          </a:bodyPr>
          <a:lstStyle/>
          <a:p>
            <a:pPr algn="ctr" defTabSz="685594" fontAlgn="base">
              <a:spcBef>
                <a:spcPct val="0"/>
              </a:spcBef>
              <a:spcAft>
                <a:spcPct val="0"/>
              </a:spcAft>
            </a:pPr>
            <a:r>
              <a:rPr lang="en-US" sz="1471" dirty="0">
                <a:gradFill>
                  <a:gsLst>
                    <a:gs pos="16814">
                      <a:srgbClr val="FFFFFF"/>
                    </a:gs>
                    <a:gs pos="46000">
                      <a:srgbClr val="FFFFFF"/>
                    </a:gs>
                  </a:gsLst>
                  <a:lin ang="5400000" scaled="0"/>
                </a:gradFill>
              </a:rPr>
              <a:t>RG1:</a:t>
            </a:r>
          </a:p>
          <a:p>
            <a:pPr algn="ctr" defTabSz="685594" fontAlgn="base">
              <a:spcBef>
                <a:spcPct val="0"/>
              </a:spcBef>
              <a:spcAft>
                <a:spcPct val="0"/>
              </a:spcAft>
            </a:pPr>
            <a:r>
              <a:rPr lang="en-US" sz="1471" dirty="0">
                <a:gradFill>
                  <a:gsLst>
                    <a:gs pos="16814">
                      <a:srgbClr val="FFFFFF"/>
                    </a:gs>
                    <a:gs pos="46000">
                      <a:srgbClr val="FFFFFF"/>
                    </a:gs>
                  </a:gsLst>
                  <a:lin ang="5400000" scaled="0"/>
                </a:gradFill>
              </a:rPr>
              <a:t>Storage Account</a:t>
            </a:r>
          </a:p>
        </p:txBody>
      </p:sp>
      <p:sp>
        <p:nvSpPr>
          <p:cNvPr id="2" name="TextBox 1"/>
          <p:cNvSpPr txBox="1"/>
          <p:nvPr/>
        </p:nvSpPr>
        <p:spPr>
          <a:xfrm>
            <a:off x="4869313" y="3950623"/>
            <a:ext cx="2417681" cy="420942"/>
          </a:xfrm>
          <a:prstGeom prst="rect">
            <a:avLst/>
          </a:prstGeom>
          <a:noFill/>
        </p:spPr>
        <p:txBody>
          <a:bodyPr wrap="none" lIns="134470" tIns="107575" rIns="134470" bIns="107575" rtlCol="0">
            <a:spAutoFit/>
          </a:bodyPr>
          <a:lstStyle/>
          <a:p>
            <a:pPr>
              <a:lnSpc>
                <a:spcPct val="90000"/>
              </a:lnSpc>
              <a:spcAft>
                <a:spcPts val="441"/>
              </a:spcAft>
            </a:pPr>
            <a:r>
              <a:rPr lang="en-US" sz="1471" dirty="0">
                <a:gradFill>
                  <a:gsLst>
                    <a:gs pos="16814">
                      <a:srgbClr val="FFFFFF"/>
                    </a:gs>
                    <a:gs pos="46000">
                      <a:srgbClr val="FFFFFF"/>
                    </a:gs>
                  </a:gsLst>
                  <a:lin ang="5400000" scaled="0"/>
                </a:gradFill>
              </a:rPr>
              <a:t>Multiple Resource Groups</a:t>
            </a:r>
          </a:p>
        </p:txBody>
      </p:sp>
    </p:spTree>
    <p:extLst>
      <p:ext uri="{BB962C8B-B14F-4D97-AF65-F5344CB8AC3E}">
        <p14:creationId xmlns:p14="http://schemas.microsoft.com/office/powerpoint/2010/main" val="192693049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4706" spc="-99" dirty="0"/>
              <a:t>Azure Virtual Machines (v2</a:t>
            </a:r>
            <a:r>
              <a:rPr lang="en-US" sz="3530" dirty="0"/>
              <a:t>) </a:t>
            </a:r>
          </a:p>
        </p:txBody>
      </p:sp>
      <p:sp>
        <p:nvSpPr>
          <p:cNvPr id="7" name="Text Placeholder 6"/>
          <p:cNvSpPr>
            <a:spLocks noGrp="1"/>
          </p:cNvSpPr>
          <p:nvPr>
            <p:ph type="body" sz="quarter" idx="4294967295"/>
          </p:nvPr>
        </p:nvSpPr>
        <p:spPr>
          <a:xfrm>
            <a:off x="523847" y="1548215"/>
            <a:ext cx="4675614" cy="5000244"/>
          </a:xfrm>
        </p:spPr>
        <p:txBody>
          <a:bodyPr/>
          <a:lstStyle/>
          <a:p>
            <a:pPr marL="342869" lvl="1" indent="-342869"/>
            <a:r>
              <a:rPr lang="en-US" sz="2745" dirty="0">
                <a:gradFill>
                  <a:gsLst>
                    <a:gs pos="1250">
                      <a:schemeClr val="tx2"/>
                    </a:gs>
                    <a:gs pos="99000">
                      <a:schemeClr val="tx2"/>
                    </a:gs>
                  </a:gsLst>
                  <a:lin ang="5400000" scaled="0"/>
                </a:gradFill>
                <a:latin typeface="+mj-lt"/>
              </a:rPr>
              <a:t>Massive and parallel deployment of Virtual Machines</a:t>
            </a:r>
          </a:p>
          <a:p>
            <a:pPr marL="342869" lvl="1" indent="-342869"/>
            <a:r>
              <a:rPr lang="en-US" sz="2745" dirty="0">
                <a:gradFill>
                  <a:gsLst>
                    <a:gs pos="1250">
                      <a:schemeClr val="tx2"/>
                    </a:gs>
                    <a:gs pos="99000">
                      <a:schemeClr val="tx2"/>
                    </a:gs>
                  </a:gsLst>
                  <a:lin ang="5400000" scaled="0"/>
                </a:gradFill>
                <a:latin typeface="+mj-lt"/>
              </a:rPr>
              <a:t>3 Fault Domains in Availability Sets</a:t>
            </a:r>
          </a:p>
          <a:p>
            <a:pPr marL="342869" lvl="1" indent="-342869"/>
            <a:r>
              <a:rPr lang="en-US" sz="2745" dirty="0">
                <a:gradFill>
                  <a:gsLst>
                    <a:gs pos="1250">
                      <a:schemeClr val="tx2"/>
                    </a:gs>
                    <a:gs pos="99000">
                      <a:schemeClr val="tx2"/>
                    </a:gs>
                  </a:gsLst>
                  <a:lin ang="5400000" scaled="0"/>
                </a:gradFill>
                <a:latin typeface="+mj-lt"/>
              </a:rPr>
              <a:t>Custom URLs for Custom Script VM Extensions for VMs</a:t>
            </a:r>
          </a:p>
          <a:p>
            <a:pPr marL="342869" lvl="1" indent="-342869"/>
            <a:r>
              <a:rPr lang="en-US" sz="2745" dirty="0">
                <a:gradFill>
                  <a:gsLst>
                    <a:gs pos="1250">
                      <a:schemeClr val="tx2"/>
                    </a:gs>
                    <a:gs pos="99000">
                      <a:schemeClr val="tx2"/>
                    </a:gs>
                  </a:gsLst>
                  <a:lin ang="5400000" scaled="0"/>
                </a:gradFill>
                <a:latin typeface="+mj-lt"/>
              </a:rPr>
              <a:t>SSH-2 RSA Format Support for SSH keys for Linux VMs </a:t>
            </a:r>
          </a:p>
          <a:p>
            <a:pPr marL="0" lvl="1" indent="0">
              <a:buNone/>
            </a:pPr>
            <a:r>
              <a:rPr lang="en-US" sz="2745" dirty="0">
                <a:solidFill>
                  <a:schemeClr val="tx1"/>
                </a:solidFill>
                <a:latin typeface="+mj-lt"/>
              </a:rPr>
              <a:t> </a:t>
            </a:r>
          </a:p>
          <a:p>
            <a:pPr marL="342869" indent="-342869"/>
            <a:endParaRPr lang="en-US" sz="1765" dirty="0">
              <a:solidFill>
                <a:schemeClr val="tx1"/>
              </a:solidFill>
            </a:endParaRPr>
          </a:p>
        </p:txBody>
      </p:sp>
      <p:grpSp>
        <p:nvGrpSpPr>
          <p:cNvPr id="3" name="Group 2"/>
          <p:cNvGrpSpPr/>
          <p:nvPr/>
        </p:nvGrpSpPr>
        <p:grpSpPr>
          <a:xfrm>
            <a:off x="5946577" y="2198550"/>
            <a:ext cx="4129807" cy="3506637"/>
            <a:chOff x="7361237" y="1516062"/>
            <a:chExt cx="4371975" cy="4210050"/>
          </a:xfrm>
        </p:grpSpPr>
        <p:pic>
          <p:nvPicPr>
            <p:cNvPr id="22" name="Picture 21"/>
            <p:cNvPicPr>
              <a:picLocks noChangeAspect="1"/>
            </p:cNvPicPr>
            <p:nvPr/>
          </p:nvPicPr>
          <p:blipFill>
            <a:blip r:embed="rId2"/>
            <a:stretch>
              <a:fillRect/>
            </a:stretch>
          </p:blipFill>
          <p:spPr>
            <a:xfrm>
              <a:off x="7361237" y="1516062"/>
              <a:ext cx="2390775" cy="2228850"/>
            </a:xfrm>
            <a:prstGeom prst="rect">
              <a:avLst/>
            </a:prstGeom>
          </p:spPr>
        </p:pic>
        <p:pic>
          <p:nvPicPr>
            <p:cNvPr id="23" name="Picture 22"/>
            <p:cNvPicPr>
              <a:picLocks noChangeAspect="1"/>
            </p:cNvPicPr>
            <p:nvPr/>
          </p:nvPicPr>
          <p:blipFill>
            <a:blip r:embed="rId2"/>
            <a:stretch>
              <a:fillRect/>
            </a:stretch>
          </p:blipFill>
          <p:spPr>
            <a:xfrm>
              <a:off x="7513637" y="1668462"/>
              <a:ext cx="2390775" cy="2228850"/>
            </a:xfrm>
            <a:prstGeom prst="rect">
              <a:avLst/>
            </a:prstGeom>
          </p:spPr>
        </p:pic>
        <p:pic>
          <p:nvPicPr>
            <p:cNvPr id="24" name="Picture 23"/>
            <p:cNvPicPr>
              <a:picLocks noChangeAspect="1"/>
            </p:cNvPicPr>
            <p:nvPr/>
          </p:nvPicPr>
          <p:blipFill>
            <a:blip r:embed="rId2"/>
            <a:stretch>
              <a:fillRect/>
            </a:stretch>
          </p:blipFill>
          <p:spPr>
            <a:xfrm>
              <a:off x="7666037" y="1820862"/>
              <a:ext cx="2390775" cy="2228850"/>
            </a:xfrm>
            <a:prstGeom prst="rect">
              <a:avLst/>
            </a:prstGeom>
          </p:spPr>
        </p:pic>
        <p:pic>
          <p:nvPicPr>
            <p:cNvPr id="25" name="Picture 24"/>
            <p:cNvPicPr>
              <a:picLocks noChangeAspect="1"/>
            </p:cNvPicPr>
            <p:nvPr/>
          </p:nvPicPr>
          <p:blipFill>
            <a:blip r:embed="rId2"/>
            <a:stretch>
              <a:fillRect/>
            </a:stretch>
          </p:blipFill>
          <p:spPr>
            <a:xfrm>
              <a:off x="7818437" y="1973262"/>
              <a:ext cx="2390775" cy="2228850"/>
            </a:xfrm>
            <a:prstGeom prst="rect">
              <a:avLst/>
            </a:prstGeom>
          </p:spPr>
        </p:pic>
        <p:pic>
          <p:nvPicPr>
            <p:cNvPr id="26" name="Picture 25"/>
            <p:cNvPicPr>
              <a:picLocks noChangeAspect="1"/>
            </p:cNvPicPr>
            <p:nvPr/>
          </p:nvPicPr>
          <p:blipFill>
            <a:blip r:embed="rId2"/>
            <a:stretch>
              <a:fillRect/>
            </a:stretch>
          </p:blipFill>
          <p:spPr>
            <a:xfrm>
              <a:off x="7970837" y="2125662"/>
              <a:ext cx="2390775" cy="2228850"/>
            </a:xfrm>
            <a:prstGeom prst="rect">
              <a:avLst/>
            </a:prstGeom>
          </p:spPr>
        </p:pic>
        <p:pic>
          <p:nvPicPr>
            <p:cNvPr id="27" name="Picture 26"/>
            <p:cNvPicPr>
              <a:picLocks noChangeAspect="1"/>
            </p:cNvPicPr>
            <p:nvPr/>
          </p:nvPicPr>
          <p:blipFill>
            <a:blip r:embed="rId2"/>
            <a:stretch>
              <a:fillRect/>
            </a:stretch>
          </p:blipFill>
          <p:spPr>
            <a:xfrm>
              <a:off x="8123237" y="2278062"/>
              <a:ext cx="2390775" cy="2228850"/>
            </a:xfrm>
            <a:prstGeom prst="rect">
              <a:avLst/>
            </a:prstGeom>
          </p:spPr>
        </p:pic>
        <p:pic>
          <p:nvPicPr>
            <p:cNvPr id="28" name="Picture 27"/>
            <p:cNvPicPr>
              <a:picLocks noChangeAspect="1"/>
            </p:cNvPicPr>
            <p:nvPr/>
          </p:nvPicPr>
          <p:blipFill>
            <a:blip r:embed="rId2"/>
            <a:stretch>
              <a:fillRect/>
            </a:stretch>
          </p:blipFill>
          <p:spPr>
            <a:xfrm>
              <a:off x="8275637" y="2430462"/>
              <a:ext cx="2390775" cy="2228850"/>
            </a:xfrm>
            <a:prstGeom prst="rect">
              <a:avLst/>
            </a:prstGeom>
          </p:spPr>
        </p:pic>
        <p:pic>
          <p:nvPicPr>
            <p:cNvPr id="29" name="Picture 28"/>
            <p:cNvPicPr>
              <a:picLocks noChangeAspect="1"/>
            </p:cNvPicPr>
            <p:nvPr/>
          </p:nvPicPr>
          <p:blipFill>
            <a:blip r:embed="rId2"/>
            <a:stretch>
              <a:fillRect/>
            </a:stretch>
          </p:blipFill>
          <p:spPr>
            <a:xfrm>
              <a:off x="8428037" y="2582862"/>
              <a:ext cx="2390775" cy="2228850"/>
            </a:xfrm>
            <a:prstGeom prst="rect">
              <a:avLst/>
            </a:prstGeom>
          </p:spPr>
        </p:pic>
        <p:pic>
          <p:nvPicPr>
            <p:cNvPr id="30" name="Picture 29"/>
            <p:cNvPicPr>
              <a:picLocks noChangeAspect="1"/>
            </p:cNvPicPr>
            <p:nvPr/>
          </p:nvPicPr>
          <p:blipFill>
            <a:blip r:embed="rId2"/>
            <a:stretch>
              <a:fillRect/>
            </a:stretch>
          </p:blipFill>
          <p:spPr>
            <a:xfrm>
              <a:off x="8580437" y="2735262"/>
              <a:ext cx="2390775" cy="2228850"/>
            </a:xfrm>
            <a:prstGeom prst="rect">
              <a:avLst/>
            </a:prstGeom>
          </p:spPr>
        </p:pic>
        <p:pic>
          <p:nvPicPr>
            <p:cNvPr id="31" name="Picture 30"/>
            <p:cNvPicPr>
              <a:picLocks noChangeAspect="1"/>
            </p:cNvPicPr>
            <p:nvPr/>
          </p:nvPicPr>
          <p:blipFill>
            <a:blip r:embed="rId2"/>
            <a:stretch>
              <a:fillRect/>
            </a:stretch>
          </p:blipFill>
          <p:spPr>
            <a:xfrm>
              <a:off x="8732837" y="2887662"/>
              <a:ext cx="2390775" cy="2228850"/>
            </a:xfrm>
            <a:prstGeom prst="rect">
              <a:avLst/>
            </a:prstGeom>
          </p:spPr>
        </p:pic>
        <p:pic>
          <p:nvPicPr>
            <p:cNvPr id="32" name="Picture 31"/>
            <p:cNvPicPr>
              <a:picLocks noChangeAspect="1"/>
            </p:cNvPicPr>
            <p:nvPr/>
          </p:nvPicPr>
          <p:blipFill>
            <a:blip r:embed="rId2"/>
            <a:stretch>
              <a:fillRect/>
            </a:stretch>
          </p:blipFill>
          <p:spPr>
            <a:xfrm>
              <a:off x="8885237" y="3040062"/>
              <a:ext cx="2390775" cy="2228850"/>
            </a:xfrm>
            <a:prstGeom prst="rect">
              <a:avLst/>
            </a:prstGeom>
          </p:spPr>
        </p:pic>
        <p:pic>
          <p:nvPicPr>
            <p:cNvPr id="33" name="Picture 32"/>
            <p:cNvPicPr>
              <a:picLocks noChangeAspect="1"/>
            </p:cNvPicPr>
            <p:nvPr/>
          </p:nvPicPr>
          <p:blipFill>
            <a:blip r:embed="rId2"/>
            <a:stretch>
              <a:fillRect/>
            </a:stretch>
          </p:blipFill>
          <p:spPr>
            <a:xfrm>
              <a:off x="9037637" y="3192462"/>
              <a:ext cx="2390775" cy="2228850"/>
            </a:xfrm>
            <a:prstGeom prst="rect">
              <a:avLst/>
            </a:prstGeom>
          </p:spPr>
        </p:pic>
        <p:pic>
          <p:nvPicPr>
            <p:cNvPr id="34" name="Picture 33"/>
            <p:cNvPicPr>
              <a:picLocks noChangeAspect="1"/>
            </p:cNvPicPr>
            <p:nvPr/>
          </p:nvPicPr>
          <p:blipFill>
            <a:blip r:embed="rId2"/>
            <a:stretch>
              <a:fillRect/>
            </a:stretch>
          </p:blipFill>
          <p:spPr>
            <a:xfrm>
              <a:off x="9190037" y="3344862"/>
              <a:ext cx="2390775" cy="2228850"/>
            </a:xfrm>
            <a:prstGeom prst="rect">
              <a:avLst/>
            </a:prstGeom>
          </p:spPr>
        </p:pic>
        <p:pic>
          <p:nvPicPr>
            <p:cNvPr id="35" name="Picture 34"/>
            <p:cNvPicPr>
              <a:picLocks noChangeAspect="1"/>
            </p:cNvPicPr>
            <p:nvPr/>
          </p:nvPicPr>
          <p:blipFill>
            <a:blip r:embed="rId2"/>
            <a:stretch>
              <a:fillRect/>
            </a:stretch>
          </p:blipFill>
          <p:spPr>
            <a:xfrm>
              <a:off x="9342437" y="3497262"/>
              <a:ext cx="2390775" cy="2228850"/>
            </a:xfrm>
            <a:prstGeom prst="rect">
              <a:avLst/>
            </a:prstGeom>
          </p:spPr>
        </p:pic>
      </p:grpSp>
    </p:spTree>
    <p:extLst>
      <p:ext uri="{BB962C8B-B14F-4D97-AF65-F5344CB8AC3E}">
        <p14:creationId xmlns:p14="http://schemas.microsoft.com/office/powerpoint/2010/main" val="4031780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1000"/>
                                        <p:tgtEl>
                                          <p:spTgt spid="7">
                                            <p:txEl>
                                              <p:pRg st="0" end="0"/>
                                            </p:txEl>
                                          </p:spTgt>
                                        </p:tgtEl>
                                      </p:cBhvr>
                                    </p:animEffect>
                                    <p:anim calcmode="lin" valueType="num">
                                      <p:cBhvr>
                                        <p:cTn id="8" dur="1000" fill="hold"/>
                                        <p:tgtEl>
                                          <p:spTgt spid="7">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7">
                                            <p:txEl>
                                              <p:pRg st="0" end="0"/>
                                            </p:txEl>
                                          </p:spTgt>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Effect transition="in" filter="fade">
                                      <p:cBhvr>
                                        <p:cTn id="19" dur="1000"/>
                                        <p:tgtEl>
                                          <p:spTgt spid="7">
                                            <p:txEl>
                                              <p:pRg st="1" end="1"/>
                                            </p:txEl>
                                          </p:spTgt>
                                        </p:tgtEl>
                                      </p:cBhvr>
                                    </p:animEffect>
                                    <p:anim calcmode="lin" valueType="num">
                                      <p:cBhvr>
                                        <p:cTn id="20" dur="1000" fill="hold"/>
                                        <p:tgtEl>
                                          <p:spTgt spid="7">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7">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7">
                                            <p:txEl>
                                              <p:pRg st="2" end="2"/>
                                            </p:txEl>
                                          </p:spTgt>
                                        </p:tgtEl>
                                        <p:attrNameLst>
                                          <p:attrName>style.visibility</p:attrName>
                                        </p:attrNameLst>
                                      </p:cBhvr>
                                      <p:to>
                                        <p:strVal val="visible"/>
                                      </p:to>
                                    </p:set>
                                    <p:animEffect transition="in" filter="fade">
                                      <p:cBhvr>
                                        <p:cTn id="26" dur="1000"/>
                                        <p:tgtEl>
                                          <p:spTgt spid="7">
                                            <p:txEl>
                                              <p:pRg st="2" end="2"/>
                                            </p:txEl>
                                          </p:spTgt>
                                        </p:tgtEl>
                                      </p:cBhvr>
                                    </p:animEffect>
                                    <p:anim calcmode="lin" valueType="num">
                                      <p:cBhvr>
                                        <p:cTn id="27" dur="1000" fill="hold"/>
                                        <p:tgtEl>
                                          <p:spTgt spid="7">
                                            <p:txEl>
                                              <p:pRg st="2" end="2"/>
                                            </p:txEl>
                                          </p:spTgt>
                                        </p:tgtEl>
                                        <p:attrNameLst>
                                          <p:attrName>ppt_x</p:attrName>
                                        </p:attrNameLst>
                                      </p:cBhvr>
                                      <p:tavLst>
                                        <p:tav tm="0">
                                          <p:val>
                                            <p:strVal val="#ppt_x"/>
                                          </p:val>
                                        </p:tav>
                                        <p:tav tm="100000">
                                          <p:val>
                                            <p:strVal val="#ppt_x"/>
                                          </p:val>
                                        </p:tav>
                                      </p:tavLst>
                                    </p:anim>
                                    <p:anim calcmode="lin" valueType="num">
                                      <p:cBhvr>
                                        <p:cTn id="28" dur="1000" fill="hold"/>
                                        <p:tgtEl>
                                          <p:spTgt spid="7">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7">
                                            <p:txEl>
                                              <p:pRg st="3" end="3"/>
                                            </p:txEl>
                                          </p:spTgt>
                                        </p:tgtEl>
                                        <p:attrNameLst>
                                          <p:attrName>style.visibility</p:attrName>
                                        </p:attrNameLst>
                                      </p:cBhvr>
                                      <p:to>
                                        <p:strVal val="visible"/>
                                      </p:to>
                                    </p:set>
                                    <p:animEffect transition="in" filter="fade">
                                      <p:cBhvr>
                                        <p:cTn id="33" dur="1000"/>
                                        <p:tgtEl>
                                          <p:spTgt spid="7">
                                            <p:txEl>
                                              <p:pRg st="3" end="3"/>
                                            </p:txEl>
                                          </p:spTgt>
                                        </p:tgtEl>
                                      </p:cBhvr>
                                    </p:animEffect>
                                    <p:anim calcmode="lin" valueType="num">
                                      <p:cBhvr>
                                        <p:cTn id="34" dur="1000" fill="hold"/>
                                        <p:tgtEl>
                                          <p:spTgt spid="7">
                                            <p:txEl>
                                              <p:pRg st="3" end="3"/>
                                            </p:txEl>
                                          </p:spTgt>
                                        </p:tgtEl>
                                        <p:attrNameLst>
                                          <p:attrName>ppt_x</p:attrName>
                                        </p:attrNameLst>
                                      </p:cBhvr>
                                      <p:tavLst>
                                        <p:tav tm="0">
                                          <p:val>
                                            <p:strVal val="#ppt_x"/>
                                          </p:val>
                                        </p:tav>
                                        <p:tav tm="100000">
                                          <p:val>
                                            <p:strVal val="#ppt_x"/>
                                          </p:val>
                                        </p:tav>
                                      </p:tavLst>
                                    </p:anim>
                                    <p:anim calcmode="lin" valueType="num">
                                      <p:cBhvr>
                                        <p:cTn id="35" dur="1000" fill="hold"/>
                                        <p:tgtEl>
                                          <p:spTgt spid="7">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nodeType="clickEffect">
                                  <p:stCondLst>
                                    <p:cond delay="0"/>
                                  </p:stCondLst>
                                  <p:childTnLst>
                                    <p:set>
                                      <p:cBhvr>
                                        <p:cTn id="39" dur="1" fill="hold">
                                          <p:stCondLst>
                                            <p:cond delay="0"/>
                                          </p:stCondLst>
                                        </p:cTn>
                                        <p:tgtEl>
                                          <p:spTgt spid="7">
                                            <p:txEl>
                                              <p:pRg st="4" end="4"/>
                                            </p:txEl>
                                          </p:spTgt>
                                        </p:tgtEl>
                                        <p:attrNameLst>
                                          <p:attrName>style.visibility</p:attrName>
                                        </p:attrNameLst>
                                      </p:cBhvr>
                                      <p:to>
                                        <p:strVal val="visible"/>
                                      </p:to>
                                    </p:set>
                                    <p:animEffect transition="in" filter="fade">
                                      <p:cBhvr>
                                        <p:cTn id="40" dur="1000"/>
                                        <p:tgtEl>
                                          <p:spTgt spid="7">
                                            <p:txEl>
                                              <p:pRg st="4" end="4"/>
                                            </p:txEl>
                                          </p:spTgt>
                                        </p:tgtEl>
                                      </p:cBhvr>
                                    </p:animEffect>
                                    <p:anim calcmode="lin" valueType="num">
                                      <p:cBhvr>
                                        <p:cTn id="41" dur="1000" fill="hold"/>
                                        <p:tgtEl>
                                          <p:spTgt spid="7">
                                            <p:txEl>
                                              <p:pRg st="4" end="4"/>
                                            </p:txEl>
                                          </p:spTgt>
                                        </p:tgtEl>
                                        <p:attrNameLst>
                                          <p:attrName>ppt_x</p:attrName>
                                        </p:attrNameLst>
                                      </p:cBhvr>
                                      <p:tavLst>
                                        <p:tav tm="0">
                                          <p:val>
                                            <p:strVal val="#ppt_x"/>
                                          </p:val>
                                        </p:tav>
                                        <p:tav tm="100000">
                                          <p:val>
                                            <p:strVal val="#ppt_x"/>
                                          </p:val>
                                        </p:tav>
                                      </p:tavLst>
                                    </p:anim>
                                    <p:anim calcmode="lin" valueType="num">
                                      <p:cBhvr>
                                        <p:cTn id="42" dur="1000" fill="hold"/>
                                        <p:tgtEl>
                                          <p:spTgt spid="7">
                                            <p:txEl>
                                              <p:pRg st="4" end="4"/>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706" dirty="0"/>
              <a:t>Microsoft Azure Compute (IaaS)</a:t>
            </a:r>
          </a:p>
        </p:txBody>
      </p:sp>
      <p:sp>
        <p:nvSpPr>
          <p:cNvPr id="3" name="Text Placeholder 2"/>
          <p:cNvSpPr>
            <a:spLocks noGrp="1"/>
          </p:cNvSpPr>
          <p:nvPr>
            <p:ph type="body" sz="quarter" idx="4294967295"/>
          </p:nvPr>
        </p:nvSpPr>
        <p:spPr>
          <a:xfrm>
            <a:off x="492630" y="1231235"/>
            <a:ext cx="10683759" cy="1036624"/>
          </a:xfrm>
        </p:spPr>
        <p:txBody>
          <a:bodyPr/>
          <a:lstStyle/>
          <a:p>
            <a:pPr marL="0" indent="0">
              <a:buNone/>
            </a:pPr>
            <a:r>
              <a:rPr lang="en-US" sz="2059" dirty="0">
                <a:solidFill>
                  <a:schemeClr val="tx2"/>
                </a:solidFill>
              </a:rPr>
              <a:t>The focus of this section is on Microsoft’s IaaS capabilities, which in large part consist of storage, networking, backup and recovery, large scale computing and traditional virtual machine deployments</a:t>
            </a:r>
          </a:p>
        </p:txBody>
      </p:sp>
      <p:pic>
        <p:nvPicPr>
          <p:cNvPr id="4" name="Picture 3" descr="http://cdn.petri.com/wp-content/uploads/azure2.jpg"/>
          <p:cNvPicPr/>
          <p:nvPr/>
        </p:nvPicPr>
        <p:blipFill rotWithShape="1">
          <a:blip r:embed="rId3">
            <a:extLst>
              <a:ext uri="{28A0092B-C50C-407E-A947-70E740481C1C}">
                <a14:useLocalDpi xmlns:a14="http://schemas.microsoft.com/office/drawing/2010/main" val="0"/>
              </a:ext>
            </a:extLst>
          </a:blip>
          <a:srcRect l="1" r="22929"/>
          <a:stretch/>
        </p:blipFill>
        <p:spPr bwMode="auto">
          <a:xfrm>
            <a:off x="2509843" y="2345764"/>
            <a:ext cx="6873468" cy="4182295"/>
          </a:xfrm>
          <a:prstGeom prst="rect">
            <a:avLst/>
          </a:prstGeom>
          <a:noFill/>
          <a:ln>
            <a:noFill/>
          </a:ln>
          <a:extLst>
            <a:ext uri="{53640926-AAD7-44D8-BBD7-CCE9431645EC}">
              <a14:shadowObscured xmlns:a14="http://schemas.microsoft.com/office/drawing/2010/main"/>
            </a:ext>
          </a:extLst>
        </p:spPr>
      </p:pic>
      <p:sp>
        <p:nvSpPr>
          <p:cNvPr id="5" name="Rectangle 4"/>
          <p:cNvSpPr/>
          <p:nvPr/>
        </p:nvSpPr>
        <p:spPr bwMode="auto">
          <a:xfrm>
            <a:off x="4676480" y="2321380"/>
            <a:ext cx="2241348" cy="4215498"/>
          </a:xfrm>
          <a:prstGeom prst="rect">
            <a:avLst/>
          </a:prstGeom>
          <a:noFill/>
          <a:ln w="28575">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1368417436"/>
      </p:ext>
    </p:extLst>
  </p:cSld>
  <p:clrMapOvr>
    <a:masterClrMapping/>
  </p:clrMapOvr>
  <p:transition>
    <p:fade/>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ounded Rectangle 9"/>
          <p:cNvSpPr/>
          <p:nvPr/>
        </p:nvSpPr>
        <p:spPr bwMode="auto">
          <a:xfrm>
            <a:off x="1613305" y="3204865"/>
            <a:ext cx="8960062" cy="3436734"/>
          </a:xfrm>
          <a:prstGeom prst="roundRect">
            <a:avLst/>
          </a:prstGeom>
          <a:solidFill>
            <a:schemeClr val="bg1">
              <a:lumMod val="50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79308" tIns="143446" rIns="179308" bIns="143446" numCol="1" spcCol="0" rtlCol="0" fromWordArt="0" anchor="t" anchorCtr="0" forceAA="0" compatLnSpc="1">
            <a:prstTxWarp prst="textNoShape">
              <a:avLst/>
            </a:prstTxWarp>
            <a:noAutofit/>
          </a:bodyPr>
          <a:lstStyle/>
          <a:p>
            <a:pPr algn="ctr" defTabSz="914289" fontAlgn="base">
              <a:lnSpc>
                <a:spcPct val="90000"/>
              </a:lnSpc>
              <a:spcBef>
                <a:spcPct val="0"/>
              </a:spcBef>
              <a:spcAft>
                <a:spcPct val="0"/>
              </a:spcAft>
            </a:pPr>
            <a:endParaRPr lang="en-US" sz="2353"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p:nvPr>
        </p:nvSpPr>
        <p:spPr/>
        <p:txBody>
          <a:bodyPr/>
          <a:lstStyle/>
          <a:p>
            <a:r>
              <a:rPr lang="en-US" dirty="0" smtClean="0"/>
              <a:t>Resource Group Manager Services</a:t>
            </a:r>
            <a:endParaRPr lang="en-US" dirty="0"/>
          </a:p>
        </p:txBody>
      </p:sp>
      <p:sp>
        <p:nvSpPr>
          <p:cNvPr id="3" name="Content Placeholder 2"/>
          <p:cNvSpPr>
            <a:spLocks noGrp="1"/>
          </p:cNvSpPr>
          <p:nvPr>
            <p:ph type="body" sz="quarter" idx="4294967295"/>
          </p:nvPr>
        </p:nvSpPr>
        <p:spPr>
          <a:xfrm>
            <a:off x="1793079" y="1189210"/>
            <a:ext cx="8605843" cy="2462401"/>
          </a:xfrm>
        </p:spPr>
        <p:txBody>
          <a:bodyPr/>
          <a:lstStyle/>
          <a:p>
            <a:r>
              <a:rPr lang="en-US" dirty="0" smtClean="0"/>
              <a:t>Centralized auditing of operations</a:t>
            </a:r>
          </a:p>
          <a:p>
            <a:r>
              <a:rPr lang="en-US" dirty="0" smtClean="0"/>
              <a:t>Simple tagging and grouping of resources</a:t>
            </a:r>
          </a:p>
          <a:p>
            <a:r>
              <a:rPr lang="en-US" dirty="0" smtClean="0"/>
              <a:t>Consistent access control </a:t>
            </a:r>
          </a:p>
          <a:p>
            <a:endParaRPr lang="en-US" dirty="0"/>
          </a:p>
        </p:txBody>
      </p:sp>
      <p:pic>
        <p:nvPicPr>
          <p:cNvPr id="7" name="Picture 6"/>
          <p:cNvPicPr>
            <a:picLocks noChangeAspect="1"/>
          </p:cNvPicPr>
          <p:nvPr/>
        </p:nvPicPr>
        <p:blipFill>
          <a:blip r:embed="rId2"/>
          <a:stretch>
            <a:fillRect/>
          </a:stretch>
        </p:blipFill>
        <p:spPr>
          <a:xfrm>
            <a:off x="1757458" y="3802560"/>
            <a:ext cx="1976389" cy="2084327"/>
          </a:xfrm>
          <a:prstGeom prst="rect">
            <a:avLst/>
          </a:prstGeom>
        </p:spPr>
      </p:pic>
      <p:pic>
        <p:nvPicPr>
          <p:cNvPr id="8" name="Picture 7"/>
          <p:cNvPicPr>
            <a:picLocks noChangeAspect="1"/>
          </p:cNvPicPr>
          <p:nvPr/>
        </p:nvPicPr>
        <p:blipFill>
          <a:blip r:embed="rId3"/>
          <a:stretch>
            <a:fillRect/>
          </a:stretch>
        </p:blipFill>
        <p:spPr>
          <a:xfrm>
            <a:off x="3873339" y="3665419"/>
            <a:ext cx="2422621" cy="2358609"/>
          </a:xfrm>
          <a:prstGeom prst="rect">
            <a:avLst/>
          </a:prstGeom>
        </p:spPr>
      </p:pic>
      <p:pic>
        <p:nvPicPr>
          <p:cNvPr id="9" name="Picture 8"/>
          <p:cNvPicPr>
            <a:picLocks noChangeAspect="1"/>
          </p:cNvPicPr>
          <p:nvPr/>
        </p:nvPicPr>
        <p:blipFill>
          <a:blip r:embed="rId4"/>
          <a:stretch>
            <a:fillRect/>
          </a:stretch>
        </p:blipFill>
        <p:spPr>
          <a:xfrm>
            <a:off x="6500613" y="3697059"/>
            <a:ext cx="4037131" cy="2106979"/>
          </a:xfrm>
          <a:prstGeom prst="rect">
            <a:avLst/>
          </a:prstGeom>
        </p:spPr>
      </p:pic>
    </p:spTree>
    <p:extLst>
      <p:ext uri="{BB962C8B-B14F-4D97-AF65-F5344CB8AC3E}">
        <p14:creationId xmlns:p14="http://schemas.microsoft.com/office/powerpoint/2010/main" val="57341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wipe(left)">
                                      <p:cBhvr>
                                        <p:cTn id="7" dur="500"/>
                                        <p:tgtEl>
                                          <p:spTgt spid="3">
                                            <p:txEl>
                                              <p:pRg st="1" end="1"/>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8"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wipe(left)">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ounded Rectangle 7"/>
          <p:cNvSpPr/>
          <p:nvPr/>
        </p:nvSpPr>
        <p:spPr bwMode="auto">
          <a:xfrm rot="16200000">
            <a:off x="1584913" y="2013438"/>
            <a:ext cx="1289223" cy="727414"/>
          </a:xfrm>
          <a:prstGeom prst="roundRect">
            <a:avLst/>
          </a:prstGeom>
          <a:solidFill>
            <a:srgbClr val="D83B01"/>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t" anchorCtr="0" compatLnSpc="1">
            <a:prstTxWarp prst="textNoShape">
              <a:avLst/>
            </a:prstTxWarp>
          </a:bodyPr>
          <a:lstStyle/>
          <a:p>
            <a:pPr lvl="0" algn="ctr"/>
            <a:r>
              <a:rPr lang="en-US" sz="2059" b="1" dirty="0">
                <a:solidFill>
                  <a:schemeClr val="bg1"/>
                </a:solidFill>
              </a:rPr>
              <a:t>Cost</a:t>
            </a:r>
          </a:p>
        </p:txBody>
      </p:sp>
      <p:sp>
        <p:nvSpPr>
          <p:cNvPr id="2" name="Title 1"/>
          <p:cNvSpPr>
            <a:spLocks noGrp="1"/>
          </p:cNvSpPr>
          <p:nvPr>
            <p:ph type="title"/>
          </p:nvPr>
        </p:nvSpPr>
        <p:spPr/>
        <p:txBody>
          <a:bodyPr/>
          <a:lstStyle/>
          <a:p>
            <a:r>
              <a:rPr lang="en-US" sz="4706" dirty="0"/>
              <a:t>IaaS Considerations</a:t>
            </a:r>
          </a:p>
        </p:txBody>
      </p:sp>
      <p:pic>
        <p:nvPicPr>
          <p:cNvPr id="5" name="Picture 4"/>
          <p:cNvPicPr>
            <a:picLocks noChangeAspect="1"/>
          </p:cNvPicPr>
          <p:nvPr/>
        </p:nvPicPr>
        <p:blipFill rotWithShape="1">
          <a:blip r:embed="rId2">
            <a:biLevel thresh="25000"/>
          </a:blip>
          <a:srcRect l="21182" r="20569" b="32708"/>
          <a:stretch/>
        </p:blipFill>
        <p:spPr>
          <a:xfrm>
            <a:off x="9543520" y="1027106"/>
            <a:ext cx="924477" cy="672347"/>
          </a:xfrm>
          <a:prstGeom prst="rect">
            <a:avLst/>
          </a:prstGeom>
        </p:spPr>
      </p:pic>
      <p:sp>
        <p:nvSpPr>
          <p:cNvPr id="7" name="Rounded Rectangle 6"/>
          <p:cNvSpPr/>
          <p:nvPr/>
        </p:nvSpPr>
        <p:spPr bwMode="auto">
          <a:xfrm>
            <a:off x="2314048" y="1730730"/>
            <a:ext cx="7619936" cy="129102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ctr" anchorCtr="0" compatLnSpc="1">
            <a:prstTxWarp prst="textNoShape">
              <a:avLst/>
            </a:prstTxWarp>
          </a:bodyPr>
          <a:lstStyle/>
          <a:p>
            <a:pPr marL="252127" indent="-252127">
              <a:buFont typeface="Arial" panose="020B0604020202020204" pitchFamily="34" charset="0"/>
              <a:buChar char="•"/>
            </a:pPr>
            <a:r>
              <a:rPr lang="en-US" sz="1765" dirty="0">
                <a:solidFill>
                  <a:schemeClr val="bg1"/>
                </a:solidFill>
                <a:latin typeface="+mj-lt"/>
              </a:rPr>
              <a:t>Size and number of Virtual Machines</a:t>
            </a:r>
          </a:p>
          <a:p>
            <a:pPr marL="252127" indent="-252127">
              <a:buFont typeface="Arial" panose="020B0604020202020204" pitchFamily="34" charset="0"/>
              <a:buChar char="•"/>
            </a:pPr>
            <a:r>
              <a:rPr lang="en-US" sz="1765" dirty="0">
                <a:solidFill>
                  <a:schemeClr val="bg1"/>
                </a:solidFill>
                <a:latin typeface="+mj-lt"/>
              </a:rPr>
              <a:t>Azure Virtual Machine Storage Requirements</a:t>
            </a:r>
          </a:p>
          <a:p>
            <a:pPr marL="252127" indent="-252127">
              <a:buFont typeface="Arial" panose="020B0604020202020204" pitchFamily="34" charset="0"/>
              <a:buChar char="•"/>
            </a:pPr>
            <a:r>
              <a:rPr lang="en-US" sz="1765" dirty="0">
                <a:solidFill>
                  <a:schemeClr val="bg1"/>
                </a:solidFill>
                <a:latin typeface="+mj-lt"/>
              </a:rPr>
              <a:t>Azure Virtual Network and VPN services</a:t>
            </a:r>
          </a:p>
          <a:p>
            <a:pPr marL="252127" indent="-252127">
              <a:buFont typeface="Arial" panose="020B0604020202020204" pitchFamily="34" charset="0"/>
              <a:buChar char="•"/>
            </a:pPr>
            <a:r>
              <a:rPr lang="en-US" sz="1765" dirty="0">
                <a:solidFill>
                  <a:schemeClr val="bg1"/>
                </a:solidFill>
                <a:latin typeface="+mj-lt"/>
              </a:rPr>
              <a:t>Network Traffic out of Azure</a:t>
            </a:r>
          </a:p>
        </p:txBody>
      </p:sp>
      <p:sp>
        <p:nvSpPr>
          <p:cNvPr id="9" name="Rounded Rectangle 8"/>
          <p:cNvSpPr/>
          <p:nvPr/>
        </p:nvSpPr>
        <p:spPr bwMode="auto">
          <a:xfrm rot="16200000">
            <a:off x="1590749" y="3375536"/>
            <a:ext cx="1289223" cy="727414"/>
          </a:xfrm>
          <a:prstGeom prst="roundRect">
            <a:avLst/>
          </a:prstGeom>
          <a:solidFill>
            <a:schemeClr val="accent3"/>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t" anchorCtr="0" compatLnSpc="1">
            <a:prstTxWarp prst="textNoShape">
              <a:avLst/>
            </a:prstTxWarp>
          </a:bodyPr>
          <a:lstStyle/>
          <a:p>
            <a:pPr lvl="0" algn="ctr"/>
            <a:r>
              <a:rPr lang="en-US" sz="2059" b="1" dirty="0">
                <a:solidFill>
                  <a:schemeClr val="bg1"/>
                </a:solidFill>
              </a:rPr>
              <a:t>Network</a:t>
            </a:r>
          </a:p>
        </p:txBody>
      </p:sp>
      <p:sp>
        <p:nvSpPr>
          <p:cNvPr id="10" name="Rounded Rectangle 9"/>
          <p:cNvSpPr/>
          <p:nvPr/>
        </p:nvSpPr>
        <p:spPr bwMode="auto">
          <a:xfrm>
            <a:off x="2319884" y="3092828"/>
            <a:ext cx="7619936" cy="129102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ctr" anchorCtr="0" compatLnSpc="1">
            <a:prstTxWarp prst="textNoShape">
              <a:avLst/>
            </a:prstTxWarp>
          </a:bodyPr>
          <a:lstStyle/>
          <a:p>
            <a:pPr marL="252127" indent="-252127">
              <a:buFont typeface="Arial" panose="020B0604020202020204" pitchFamily="34" charset="0"/>
              <a:buChar char="•"/>
            </a:pPr>
            <a:r>
              <a:rPr lang="en-US" sz="1765" dirty="0">
                <a:solidFill>
                  <a:schemeClr val="bg1"/>
                </a:solidFill>
                <a:latin typeface="+mj-lt"/>
              </a:rPr>
              <a:t>Decide on Name resolution: Azure-based or own DNS solution</a:t>
            </a:r>
          </a:p>
          <a:p>
            <a:pPr marL="252127" indent="-252127">
              <a:buFont typeface="Arial" panose="020B0604020202020204" pitchFamily="34" charset="0"/>
              <a:buChar char="•"/>
            </a:pPr>
            <a:r>
              <a:rPr lang="en-US" sz="1765" dirty="0">
                <a:solidFill>
                  <a:schemeClr val="bg1"/>
                </a:solidFill>
                <a:latin typeface="+mj-lt"/>
              </a:rPr>
              <a:t>Virtual Network overlay for enhanced security and isolation</a:t>
            </a:r>
          </a:p>
          <a:p>
            <a:pPr marL="252127" indent="-252127">
              <a:buFont typeface="Arial" panose="020B0604020202020204" pitchFamily="34" charset="0"/>
              <a:buChar char="•"/>
            </a:pPr>
            <a:r>
              <a:rPr lang="en-US" sz="1765" dirty="0">
                <a:solidFill>
                  <a:schemeClr val="bg1"/>
                </a:solidFill>
                <a:latin typeface="+mj-lt"/>
              </a:rPr>
              <a:t>Extension of the on-premises network to the cloud</a:t>
            </a:r>
          </a:p>
          <a:p>
            <a:pPr marL="252127" indent="-252127">
              <a:buFont typeface="Arial" panose="020B0604020202020204" pitchFamily="34" charset="0"/>
              <a:buChar char="•"/>
            </a:pPr>
            <a:r>
              <a:rPr lang="en-US" sz="1765" dirty="0">
                <a:solidFill>
                  <a:schemeClr val="bg1"/>
                </a:solidFill>
                <a:latin typeface="+mj-lt"/>
              </a:rPr>
              <a:t>Number of persistent private IP addresses required</a:t>
            </a:r>
          </a:p>
        </p:txBody>
      </p:sp>
      <p:sp>
        <p:nvSpPr>
          <p:cNvPr id="11" name="Rounded Rectangle 10"/>
          <p:cNvSpPr/>
          <p:nvPr/>
        </p:nvSpPr>
        <p:spPr bwMode="auto">
          <a:xfrm rot="16200000">
            <a:off x="1562734" y="4770104"/>
            <a:ext cx="1289223" cy="727414"/>
          </a:xfrm>
          <a:prstGeom prst="roundRect">
            <a:avLst/>
          </a:prstGeom>
          <a:solidFill>
            <a:schemeClr val="accent1">
              <a:lumMod val="7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t" anchorCtr="0" compatLnSpc="1">
            <a:prstTxWarp prst="textNoShape">
              <a:avLst/>
            </a:prstTxWarp>
          </a:bodyPr>
          <a:lstStyle/>
          <a:p>
            <a:pPr lvl="0" algn="ctr"/>
            <a:r>
              <a:rPr lang="en-US" sz="2059" b="1" dirty="0">
                <a:solidFill>
                  <a:schemeClr val="bg1"/>
                </a:solidFill>
              </a:rPr>
              <a:t>Limits</a:t>
            </a:r>
          </a:p>
        </p:txBody>
      </p:sp>
      <p:sp>
        <p:nvSpPr>
          <p:cNvPr id="12" name="Rounded Rectangle 11"/>
          <p:cNvSpPr/>
          <p:nvPr/>
        </p:nvSpPr>
        <p:spPr bwMode="auto">
          <a:xfrm>
            <a:off x="2291870" y="4487396"/>
            <a:ext cx="7619936" cy="1291027"/>
          </a:xfrm>
          <a:prstGeom prst="roundRect">
            <a:avLst/>
          </a:prstGeom>
          <a:solidFill>
            <a:schemeClr val="tx1">
              <a:lumMod val="95000"/>
            </a:schemeClr>
          </a:solidFill>
          <a:ln>
            <a:noFill/>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0" tIns="34292" rIns="0" bIns="34292" numCol="1" rtlCol="0" anchor="ctr" anchorCtr="0" compatLnSpc="1">
            <a:prstTxWarp prst="textNoShape">
              <a:avLst/>
            </a:prstTxWarp>
          </a:bodyPr>
          <a:lstStyle/>
          <a:p>
            <a:pPr marL="252127" indent="-252127">
              <a:buFont typeface="Arial" panose="020B0604020202020204" pitchFamily="34" charset="0"/>
              <a:buChar char="•"/>
            </a:pPr>
            <a:r>
              <a:rPr lang="en-US" sz="1765" dirty="0" err="1">
                <a:solidFill>
                  <a:schemeClr val="bg1"/>
                </a:solidFill>
                <a:latin typeface="+mj-lt"/>
              </a:rPr>
              <a:t>AutoScaling</a:t>
            </a:r>
            <a:r>
              <a:rPr lang="en-US" sz="1765" dirty="0">
                <a:solidFill>
                  <a:schemeClr val="bg1"/>
                </a:solidFill>
                <a:latin typeface="+mj-lt"/>
              </a:rPr>
              <a:t> for increased or decreased load is different than PaaS</a:t>
            </a:r>
          </a:p>
          <a:p>
            <a:pPr marL="252127" indent="-252127">
              <a:buFont typeface="Arial" panose="020B0604020202020204" pitchFamily="34" charset="0"/>
              <a:buChar char="•"/>
            </a:pPr>
            <a:r>
              <a:rPr lang="en-US" sz="1765" dirty="0">
                <a:solidFill>
                  <a:schemeClr val="bg1"/>
                </a:solidFill>
                <a:latin typeface="+mj-lt"/>
              </a:rPr>
              <a:t>VMs are not load balanced by default</a:t>
            </a:r>
          </a:p>
          <a:p>
            <a:pPr marL="252127" indent="-252127">
              <a:buFont typeface="Arial" panose="020B0604020202020204" pitchFamily="34" charset="0"/>
              <a:buChar char="•"/>
            </a:pPr>
            <a:r>
              <a:rPr lang="en-US" sz="1765" dirty="0">
                <a:solidFill>
                  <a:schemeClr val="bg1"/>
                </a:solidFill>
                <a:latin typeface="+mj-lt"/>
              </a:rPr>
              <a:t>VM density per </a:t>
            </a:r>
            <a:r>
              <a:rPr lang="en-US" sz="1765" dirty="0" err="1">
                <a:solidFill>
                  <a:schemeClr val="bg1"/>
                </a:solidFill>
                <a:latin typeface="+mj-lt"/>
              </a:rPr>
              <a:t>Vnet</a:t>
            </a:r>
            <a:r>
              <a:rPr lang="en-US" sz="1765" dirty="0">
                <a:solidFill>
                  <a:schemeClr val="bg1"/>
                </a:solidFill>
                <a:latin typeface="+mj-lt"/>
              </a:rPr>
              <a:t> (currently 2048)</a:t>
            </a:r>
          </a:p>
          <a:p>
            <a:pPr marL="252127" indent="-252127">
              <a:buFont typeface="Arial" panose="020B0604020202020204" pitchFamily="34" charset="0"/>
              <a:buChar char="•"/>
            </a:pPr>
            <a:r>
              <a:rPr lang="en-US" sz="1765" dirty="0">
                <a:solidFill>
                  <a:schemeClr val="bg1"/>
                </a:solidFill>
                <a:latin typeface="+mj-lt"/>
              </a:rPr>
              <a:t>Concurrent TCP connections for VMs roles (500K)</a:t>
            </a:r>
          </a:p>
        </p:txBody>
      </p:sp>
    </p:spTree>
    <p:extLst>
      <p:ext uri="{BB962C8B-B14F-4D97-AF65-F5344CB8AC3E}">
        <p14:creationId xmlns:p14="http://schemas.microsoft.com/office/powerpoint/2010/main" val="116534508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67342" y="1189209"/>
            <a:ext cx="7844719" cy="4336123"/>
          </a:xfrm>
        </p:spPr>
        <p:txBody>
          <a:bodyPr/>
          <a:lstStyle/>
          <a:p>
            <a:pPr marL="0" indent="0">
              <a:buNone/>
            </a:pPr>
            <a:r>
              <a:rPr lang="en-US" sz="2353" dirty="0">
                <a:solidFill>
                  <a:schemeClr val="tx1"/>
                </a:solidFill>
              </a:rPr>
              <a:t>One of the primary considerations when constructing solutions</a:t>
            </a:r>
          </a:p>
          <a:p>
            <a:r>
              <a:rPr lang="en-US" dirty="0" smtClean="0">
                <a:solidFill>
                  <a:schemeClr val="tx1"/>
                </a:solidFill>
              </a:rPr>
              <a:t>Cost </a:t>
            </a:r>
            <a:r>
              <a:rPr lang="en-US" i="1" dirty="0" smtClean="0">
                <a:solidFill>
                  <a:schemeClr val="tx1"/>
                </a:solidFill>
              </a:rPr>
              <a:t>factors</a:t>
            </a:r>
          </a:p>
          <a:p>
            <a:pPr marL="252127" lvl="1" indent="0">
              <a:buNone/>
            </a:pPr>
            <a:r>
              <a:rPr lang="en-US" dirty="0" smtClean="0">
                <a:solidFill>
                  <a:schemeClr val="tx1"/>
                </a:solidFill>
              </a:rPr>
              <a:t>The </a:t>
            </a:r>
            <a:r>
              <a:rPr lang="en-US" dirty="0">
                <a:solidFill>
                  <a:schemeClr val="tx1"/>
                </a:solidFill>
              </a:rPr>
              <a:t>high level cost model and measurement (e.g.  Cost per hour for virtual machines) </a:t>
            </a:r>
            <a:endParaRPr lang="en-US" dirty="0" smtClean="0">
              <a:solidFill>
                <a:schemeClr val="tx1"/>
              </a:solidFill>
            </a:endParaRPr>
          </a:p>
          <a:p>
            <a:r>
              <a:rPr lang="en-US" dirty="0" smtClean="0">
                <a:solidFill>
                  <a:schemeClr val="tx1"/>
                </a:solidFill>
              </a:rPr>
              <a:t>Cost </a:t>
            </a:r>
            <a:r>
              <a:rPr lang="en-US" i="1" dirty="0" smtClean="0">
                <a:solidFill>
                  <a:schemeClr val="tx1"/>
                </a:solidFill>
              </a:rPr>
              <a:t>drivers</a:t>
            </a:r>
          </a:p>
          <a:p>
            <a:pPr marL="252127" lvl="1" indent="0">
              <a:buNone/>
            </a:pPr>
            <a:r>
              <a:rPr lang="en-US" dirty="0" smtClean="0">
                <a:solidFill>
                  <a:schemeClr val="tx1"/>
                </a:solidFill>
              </a:rPr>
              <a:t>The unit level costs and design decisions which impact costs (e.g. The </a:t>
            </a:r>
            <a:r>
              <a:rPr lang="en-US" dirty="0">
                <a:solidFill>
                  <a:schemeClr val="tx1"/>
                </a:solidFill>
              </a:rPr>
              <a:t>number of active virtual </a:t>
            </a:r>
            <a:r>
              <a:rPr lang="en-US" dirty="0" smtClean="0">
                <a:solidFill>
                  <a:schemeClr val="tx1"/>
                </a:solidFill>
              </a:rPr>
              <a:t>machines required, </a:t>
            </a:r>
            <a:r>
              <a:rPr lang="en-US" dirty="0">
                <a:solidFill>
                  <a:schemeClr val="tx1"/>
                </a:solidFill>
              </a:rPr>
              <a:t>or the type of storage utilized. </a:t>
            </a:r>
            <a:endParaRPr lang="en-US" dirty="0" smtClean="0">
              <a:solidFill>
                <a:schemeClr val="tx1"/>
              </a:solidFill>
            </a:endParaRPr>
          </a:p>
          <a:p>
            <a:pPr lvl="1"/>
            <a:endParaRPr lang="en-US" dirty="0" smtClean="0">
              <a:solidFill>
                <a:schemeClr val="tx1"/>
              </a:solidFill>
            </a:endParaRPr>
          </a:p>
        </p:txBody>
      </p:sp>
      <p:sp>
        <p:nvSpPr>
          <p:cNvPr id="3" name="Title 2"/>
          <p:cNvSpPr>
            <a:spLocks noGrp="1"/>
          </p:cNvSpPr>
          <p:nvPr>
            <p:ph type="title"/>
          </p:nvPr>
        </p:nvSpPr>
        <p:spPr/>
        <p:txBody>
          <a:bodyPr/>
          <a:lstStyle/>
          <a:p>
            <a:r>
              <a:rPr lang="en-US" sz="4706" dirty="0"/>
              <a:t>Cost</a:t>
            </a:r>
          </a:p>
        </p:txBody>
      </p:sp>
      <p:pic>
        <p:nvPicPr>
          <p:cNvPr id="8" name="Picture 9"/>
          <p:cNvPicPr>
            <a:picLocks noChangeAspect="1" noChangeArrowheads="1"/>
          </p:cNvPicPr>
          <p:nvPr/>
        </p:nvPicPr>
        <p:blipFill>
          <a:blip r:embed="rId3" cstate="email">
            <a:duotone>
              <a:prstClr val="black"/>
              <a:srgbClr val="D9C3A5">
                <a:tint val="50000"/>
                <a:satMod val="180000"/>
              </a:srgbClr>
            </a:duotone>
            <a:extLst>
              <a:ext uri="{28A0092B-C50C-407E-A947-70E740481C1C}">
                <a14:useLocalDpi xmlns:a14="http://schemas.microsoft.com/office/drawing/2010/main"/>
              </a:ext>
            </a:extLst>
          </a:blip>
          <a:srcRect/>
          <a:stretch>
            <a:fillRect/>
          </a:stretch>
        </p:blipFill>
        <p:spPr bwMode="auto">
          <a:xfrm>
            <a:off x="9009752" y="1635922"/>
            <a:ext cx="2166637" cy="292375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23895054"/>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567342" y="1189210"/>
            <a:ext cx="9831581" cy="4276363"/>
          </a:xfrm>
        </p:spPr>
        <p:txBody>
          <a:bodyPr/>
          <a:lstStyle/>
          <a:p>
            <a:r>
              <a:rPr lang="en-US" sz="3138" dirty="0">
                <a:solidFill>
                  <a:schemeClr val="tx1"/>
                </a:solidFill>
              </a:rPr>
              <a:t>Budgeting consumption vs. traditional IT investment</a:t>
            </a:r>
          </a:p>
          <a:p>
            <a:pPr lvl="1"/>
            <a:r>
              <a:rPr lang="en-US" sz="1961" dirty="0">
                <a:solidFill>
                  <a:schemeClr val="tx1"/>
                </a:solidFill>
              </a:rPr>
              <a:t>The shift to consumption budget planning is challenging</a:t>
            </a:r>
          </a:p>
          <a:p>
            <a:pPr lvl="1"/>
            <a:r>
              <a:rPr lang="en-US" sz="1961" dirty="0">
                <a:solidFill>
                  <a:schemeClr val="tx1"/>
                </a:solidFill>
              </a:rPr>
              <a:t>Current IT spend does not consider this model</a:t>
            </a:r>
          </a:p>
          <a:p>
            <a:r>
              <a:rPr lang="en-US" sz="3138" dirty="0">
                <a:solidFill>
                  <a:schemeClr val="tx1"/>
                </a:solidFill>
              </a:rPr>
              <a:t>Azure IaaS migration is not always 1:1</a:t>
            </a:r>
          </a:p>
          <a:p>
            <a:pPr lvl="1"/>
            <a:r>
              <a:rPr lang="en-US" sz="1961" dirty="0">
                <a:solidFill>
                  <a:schemeClr val="tx1"/>
                </a:solidFill>
              </a:rPr>
              <a:t>Current model is to “over-purchase” for on-premises solutions </a:t>
            </a:r>
          </a:p>
          <a:p>
            <a:pPr lvl="1"/>
            <a:r>
              <a:rPr lang="en-US" sz="1961" dirty="0">
                <a:solidFill>
                  <a:schemeClr val="tx1"/>
                </a:solidFill>
              </a:rPr>
              <a:t>Simplistic review of the existing infrastructure does not accurately reflect the expected Azure footprint </a:t>
            </a:r>
            <a:r>
              <a:rPr lang="en-US" sz="1961" dirty="0">
                <a:solidFill>
                  <a:schemeClr val="tx1"/>
                </a:solidFill>
                <a:sym typeface="Wingdings" panose="05000000000000000000" pitchFamily="2" charset="2"/>
              </a:rPr>
              <a:t> </a:t>
            </a:r>
            <a:r>
              <a:rPr lang="en-US" sz="1961" dirty="0">
                <a:solidFill>
                  <a:schemeClr val="tx1"/>
                </a:solidFill>
              </a:rPr>
              <a:t>“right-size”</a:t>
            </a:r>
          </a:p>
          <a:p>
            <a:r>
              <a:rPr lang="en-US" sz="3138" dirty="0">
                <a:solidFill>
                  <a:schemeClr val="tx1"/>
                </a:solidFill>
              </a:rPr>
              <a:t>Consumption budgeting requires a shift in thinking</a:t>
            </a:r>
          </a:p>
          <a:p>
            <a:pPr lvl="1"/>
            <a:r>
              <a:rPr lang="en-US" sz="1961" dirty="0">
                <a:solidFill>
                  <a:schemeClr val="tx1"/>
                </a:solidFill>
              </a:rPr>
              <a:t>Shift thinking towards understanding utilization and scaling</a:t>
            </a:r>
          </a:p>
          <a:p>
            <a:pPr lvl="1"/>
            <a:r>
              <a:rPr lang="en-US" sz="1961" dirty="0">
                <a:solidFill>
                  <a:schemeClr val="tx1"/>
                </a:solidFill>
              </a:rPr>
              <a:t>Focus on initial deployment followed by incremental growth</a:t>
            </a:r>
          </a:p>
          <a:p>
            <a:pPr lvl="1"/>
            <a:r>
              <a:rPr lang="en-US" sz="1961" dirty="0">
                <a:solidFill>
                  <a:schemeClr val="tx1"/>
                </a:solidFill>
              </a:rPr>
              <a:t>Take advantage of the elasticity of Azure services as part of transition</a:t>
            </a:r>
          </a:p>
        </p:txBody>
      </p:sp>
      <p:sp>
        <p:nvSpPr>
          <p:cNvPr id="3" name="Title 2"/>
          <p:cNvSpPr>
            <a:spLocks noGrp="1"/>
          </p:cNvSpPr>
          <p:nvPr>
            <p:ph type="title"/>
          </p:nvPr>
        </p:nvSpPr>
        <p:spPr/>
        <p:txBody>
          <a:bodyPr/>
          <a:lstStyle/>
          <a:p>
            <a:r>
              <a:rPr lang="en-US" sz="4706" dirty="0"/>
              <a:t>Cost Considerations</a:t>
            </a:r>
          </a:p>
        </p:txBody>
      </p:sp>
    </p:spTree>
    <p:extLst>
      <p:ext uri="{BB962C8B-B14F-4D97-AF65-F5344CB8AC3E}">
        <p14:creationId xmlns:p14="http://schemas.microsoft.com/office/powerpoint/2010/main" val="1334557928"/>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Resources</a:t>
            </a:r>
          </a:p>
        </p:txBody>
      </p:sp>
      <p:sp>
        <p:nvSpPr>
          <p:cNvPr id="6" name="Text Placeholder 5"/>
          <p:cNvSpPr>
            <a:spLocks noGrp="1"/>
          </p:cNvSpPr>
          <p:nvPr>
            <p:ph type="body" sz="quarter" idx="10"/>
          </p:nvPr>
        </p:nvSpPr>
        <p:spPr>
          <a:xfrm>
            <a:off x="269322" y="1635922"/>
            <a:ext cx="11653357" cy="4506775"/>
          </a:xfrm>
        </p:spPr>
        <p:txBody>
          <a:bodyPr/>
          <a:lstStyle/>
          <a:p>
            <a:pPr marL="0" indent="0">
              <a:buNone/>
            </a:pPr>
            <a:r>
              <a:rPr lang="en-US" sz="2667" dirty="0"/>
              <a:t>Quick Start Templates</a:t>
            </a:r>
          </a:p>
          <a:p>
            <a:pPr marL="0" indent="0">
              <a:buNone/>
            </a:pPr>
            <a:r>
              <a:rPr lang="en-US" sz="2667" u="sng" dirty="0">
                <a:hlinkClick r:id="rId3"/>
              </a:rPr>
              <a:t>https://github.com/Azure/azure-quickstart-templates</a:t>
            </a:r>
            <a:endParaRPr lang="en-US" sz="2667" u="sng" dirty="0"/>
          </a:p>
          <a:p>
            <a:pPr marL="0" indent="0">
              <a:buNone/>
            </a:pPr>
            <a:endParaRPr lang="en-US" sz="2667" dirty="0"/>
          </a:p>
          <a:p>
            <a:pPr marL="0" indent="0">
              <a:buNone/>
            </a:pPr>
            <a:r>
              <a:rPr lang="en-US" sz="2667" dirty="0"/>
              <a:t>Azure Resource Manager (ARM)</a:t>
            </a:r>
          </a:p>
          <a:p>
            <a:pPr marL="0" indent="0">
              <a:buNone/>
            </a:pPr>
            <a:r>
              <a:rPr lang="en-US" sz="2667" u="sng" dirty="0">
                <a:hlinkClick r:id="rId4"/>
              </a:rPr>
              <a:t>https://azure.microsoft.com/en-us/documentation/articles/resource-group-overview/</a:t>
            </a:r>
            <a:endParaRPr lang="en-US" sz="2667" dirty="0"/>
          </a:p>
          <a:p>
            <a:pPr marL="0" indent="0">
              <a:buNone/>
            </a:pPr>
            <a:endParaRPr lang="en-US" sz="2667" dirty="0"/>
          </a:p>
          <a:p>
            <a:pPr marL="0" indent="0">
              <a:buNone/>
            </a:pPr>
            <a:r>
              <a:rPr lang="en-US" sz="2667" dirty="0"/>
              <a:t>Deploying Azure Templates</a:t>
            </a:r>
          </a:p>
          <a:p>
            <a:pPr marL="0" indent="0">
              <a:buNone/>
            </a:pPr>
            <a:r>
              <a:rPr lang="en-US" sz="2667" u="sng" dirty="0">
                <a:hlinkClick r:id="rId5"/>
              </a:rPr>
              <a:t>https://azure.microsoft.com/en-us/documentation/articles/resource-group-template-deploy/</a:t>
            </a:r>
            <a:endParaRPr lang="en-US" sz="2667" dirty="0"/>
          </a:p>
        </p:txBody>
      </p:sp>
    </p:spTree>
    <p:extLst>
      <p:ext uri="{BB962C8B-B14F-4D97-AF65-F5344CB8AC3E}">
        <p14:creationId xmlns:p14="http://schemas.microsoft.com/office/powerpoint/2010/main" val="1734352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Resources (continued)</a:t>
            </a:r>
            <a:endParaRPr lang="en-US" dirty="0"/>
          </a:p>
        </p:txBody>
      </p:sp>
      <p:sp>
        <p:nvSpPr>
          <p:cNvPr id="6" name="Text Placeholder 5"/>
          <p:cNvSpPr>
            <a:spLocks noGrp="1"/>
          </p:cNvSpPr>
          <p:nvPr>
            <p:ph type="body" sz="quarter" idx="10"/>
          </p:nvPr>
        </p:nvSpPr>
        <p:spPr>
          <a:xfrm>
            <a:off x="269322" y="1635922"/>
            <a:ext cx="11653357" cy="5127409"/>
          </a:xfrm>
        </p:spPr>
        <p:txBody>
          <a:bodyPr/>
          <a:lstStyle/>
          <a:p>
            <a:pPr marL="0" indent="0">
              <a:buNone/>
            </a:pPr>
            <a:r>
              <a:rPr lang="en-US" sz="2667" dirty="0" smtClean="0">
                <a:hlinkClick r:id="rId3"/>
              </a:rPr>
              <a:t>Getting Started with Azure IaaS</a:t>
            </a:r>
            <a:endParaRPr lang="en-US" sz="2667" dirty="0" smtClean="0"/>
          </a:p>
          <a:p>
            <a:pPr marL="0" indent="0">
              <a:buNone/>
            </a:pPr>
            <a:endParaRPr lang="en-US" sz="2667" dirty="0" smtClean="0"/>
          </a:p>
          <a:p>
            <a:pPr marL="0" indent="0">
              <a:buNone/>
            </a:pPr>
            <a:r>
              <a:rPr lang="en-US" sz="2667" dirty="0" smtClean="0">
                <a:hlinkClick r:id="rId4"/>
              </a:rPr>
              <a:t>Azure IaaS – proper sizing and cost</a:t>
            </a:r>
            <a:endParaRPr lang="en-US" sz="2667" dirty="0" smtClean="0"/>
          </a:p>
          <a:p>
            <a:pPr marL="0" indent="0">
              <a:buNone/>
            </a:pPr>
            <a:endParaRPr lang="en-US" sz="2667" dirty="0" smtClean="0">
              <a:hlinkClick r:id="rId5"/>
            </a:endParaRPr>
          </a:p>
          <a:p>
            <a:pPr marL="0" indent="0">
              <a:buNone/>
            </a:pPr>
            <a:r>
              <a:rPr lang="en-US" sz="2667" dirty="0" smtClean="0">
                <a:hlinkClick r:id="rId5"/>
              </a:rPr>
              <a:t>Deciding between different VM sizes</a:t>
            </a:r>
            <a:endParaRPr lang="en-US" sz="2667" dirty="0" smtClean="0"/>
          </a:p>
          <a:p>
            <a:pPr marL="0" indent="0">
              <a:buNone/>
            </a:pPr>
            <a:endParaRPr lang="en-US" sz="2667" dirty="0" smtClean="0">
              <a:hlinkClick r:id="rId6"/>
            </a:endParaRPr>
          </a:p>
          <a:p>
            <a:pPr marL="0" indent="0">
              <a:buNone/>
            </a:pPr>
            <a:r>
              <a:rPr lang="en-US" sz="2667" dirty="0" smtClean="0">
                <a:hlinkClick r:id="rId6"/>
              </a:rPr>
              <a:t>Architecting Enterprise grade </a:t>
            </a:r>
            <a:r>
              <a:rPr lang="en-US" sz="2667" dirty="0" err="1" smtClean="0">
                <a:hlinkClick r:id="rId6"/>
              </a:rPr>
              <a:t>linux</a:t>
            </a:r>
            <a:r>
              <a:rPr lang="en-US" sz="2667" dirty="0" smtClean="0">
                <a:hlinkClick r:id="rId6"/>
              </a:rPr>
              <a:t> solutions on Azure IaaS </a:t>
            </a:r>
            <a:endParaRPr lang="en-US" sz="2667" dirty="0" smtClean="0"/>
          </a:p>
          <a:p>
            <a:pPr marL="0" indent="0">
              <a:buNone/>
            </a:pPr>
            <a:endParaRPr lang="en-US" sz="2667" dirty="0" smtClean="0">
              <a:hlinkClick r:id="rId7"/>
            </a:endParaRPr>
          </a:p>
          <a:p>
            <a:pPr marL="0" indent="0">
              <a:buNone/>
            </a:pPr>
            <a:r>
              <a:rPr lang="en-US" sz="2667" dirty="0" smtClean="0">
                <a:hlinkClick r:id="rId7"/>
              </a:rPr>
              <a:t>Hybrid Networking options on Azure IaaS</a:t>
            </a:r>
            <a:endParaRPr lang="en-US" sz="2667" dirty="0" smtClean="0"/>
          </a:p>
          <a:p>
            <a:pPr marL="0" indent="0">
              <a:buNone/>
            </a:pPr>
            <a:endParaRPr lang="en-US" sz="2667" dirty="0" smtClean="0">
              <a:hlinkClick r:id="rId8"/>
            </a:endParaRPr>
          </a:p>
          <a:p>
            <a:pPr marL="0" indent="0">
              <a:buNone/>
            </a:pPr>
            <a:r>
              <a:rPr lang="en-US" sz="2667" dirty="0" smtClean="0">
                <a:hlinkClick r:id="rId8"/>
              </a:rPr>
              <a:t>Running enterprise applications on Azure</a:t>
            </a:r>
            <a:endParaRPr lang="en-US" sz="2667" dirty="0"/>
          </a:p>
        </p:txBody>
      </p:sp>
    </p:spTree>
    <p:extLst>
      <p:ext uri="{BB962C8B-B14F-4D97-AF65-F5344CB8AC3E}">
        <p14:creationId xmlns:p14="http://schemas.microsoft.com/office/powerpoint/2010/main" val="1105469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bwMode="auto">
          <a:xfrm>
            <a:off x="266921" y="1770187"/>
            <a:ext cx="8791634" cy="1097704"/>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2" name="Text Placeholder 1"/>
          <p:cNvSpPr>
            <a:spLocks noGrp="1"/>
          </p:cNvSpPr>
          <p:nvPr>
            <p:ph type="body" sz="quarter" idx="10"/>
          </p:nvPr>
        </p:nvSpPr>
        <p:spPr>
          <a:xfrm>
            <a:off x="269239" y="1189177"/>
            <a:ext cx="11653523" cy="5023491"/>
          </a:xfrm>
        </p:spPr>
        <p:txBody>
          <a:bodyPr/>
          <a:lstStyle/>
          <a:p>
            <a:r>
              <a:rPr lang="en-US" sz="3600" dirty="0" smtClean="0">
                <a:solidFill>
                  <a:schemeClr val="tx1"/>
                </a:solidFill>
              </a:rPr>
              <a:t>Azure Platform – Trust and Control</a:t>
            </a:r>
          </a:p>
          <a:p>
            <a:r>
              <a:rPr lang="en-US" sz="3600" dirty="0" smtClean="0">
                <a:solidFill>
                  <a:schemeClr val="bg1"/>
                </a:solidFill>
              </a:rPr>
              <a:t>The Pieces of IaaS</a:t>
            </a:r>
          </a:p>
          <a:p>
            <a:pPr lvl="1"/>
            <a:r>
              <a:rPr lang="en-US" sz="2800" dirty="0" smtClean="0">
                <a:solidFill>
                  <a:schemeClr val="bg1"/>
                </a:solidFill>
              </a:rPr>
              <a:t>VM </a:t>
            </a:r>
            <a:r>
              <a:rPr lang="en-US" sz="2800" dirty="0" smtClean="0">
                <a:solidFill>
                  <a:schemeClr val="bg1"/>
                </a:solidFill>
              </a:rPr>
              <a:t>Storage</a:t>
            </a:r>
          </a:p>
          <a:p>
            <a:pPr lvl="1"/>
            <a:r>
              <a:rPr lang="en-US" sz="2800" dirty="0" smtClean="0"/>
              <a:t>VM Compute </a:t>
            </a:r>
          </a:p>
          <a:p>
            <a:pPr lvl="3"/>
            <a:r>
              <a:rPr lang="en-US" sz="1608" dirty="0" smtClean="0"/>
              <a:t> Sizes and tiers</a:t>
            </a:r>
          </a:p>
          <a:p>
            <a:pPr lvl="3"/>
            <a:r>
              <a:rPr lang="en-US" sz="1608" dirty="0" smtClean="0"/>
              <a:t> Availability</a:t>
            </a:r>
          </a:p>
          <a:p>
            <a:pPr lvl="1"/>
            <a:r>
              <a:rPr lang="en-US" sz="2800" dirty="0" smtClean="0"/>
              <a:t>VM Network </a:t>
            </a:r>
          </a:p>
          <a:p>
            <a:pPr lvl="3"/>
            <a:r>
              <a:rPr lang="en-US" sz="1608" dirty="0" smtClean="0"/>
              <a:t>Connectivity</a:t>
            </a:r>
          </a:p>
          <a:p>
            <a:pPr lvl="3"/>
            <a:r>
              <a:rPr lang="en-US" sz="1608" dirty="0" smtClean="0"/>
              <a:t>Load balancing</a:t>
            </a:r>
          </a:p>
          <a:p>
            <a:pPr lvl="3"/>
            <a:r>
              <a:rPr lang="en-US" sz="1608" dirty="0" smtClean="0"/>
              <a:t>Extensions</a:t>
            </a:r>
          </a:p>
          <a:p>
            <a:pPr lvl="1"/>
            <a:r>
              <a:rPr lang="en-US" sz="2800" dirty="0" smtClean="0"/>
              <a:t>VM Gallery and image models</a:t>
            </a:r>
          </a:p>
          <a:p>
            <a:pPr lvl="1"/>
            <a:r>
              <a:rPr lang="en-US" sz="2800" dirty="0" smtClean="0"/>
              <a:t>IaaS V2</a:t>
            </a:r>
          </a:p>
        </p:txBody>
      </p:sp>
      <p:sp>
        <p:nvSpPr>
          <p:cNvPr id="3" name="Title 2"/>
          <p:cNvSpPr>
            <a:spLocks noGrp="1"/>
          </p:cNvSpPr>
          <p:nvPr>
            <p:ph type="title"/>
          </p:nvPr>
        </p:nvSpPr>
        <p:spPr/>
        <p:txBody>
          <a:bodyPr/>
          <a:lstStyle/>
          <a:p>
            <a:r>
              <a:rPr lang="en-US" dirty="0" smtClean="0"/>
              <a:t>Agenda</a:t>
            </a:r>
            <a:endParaRPr lang="en-US" dirty="0"/>
          </a:p>
        </p:txBody>
      </p:sp>
    </p:spTree>
    <p:extLst>
      <p:ext uri="{BB962C8B-B14F-4D97-AF65-F5344CB8AC3E}">
        <p14:creationId xmlns:p14="http://schemas.microsoft.com/office/powerpoint/2010/main" val="3952136919"/>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Virtual Machine Storage Architecture</a:t>
            </a:r>
            <a:endParaRPr lang="en-US" dirty="0"/>
          </a:p>
        </p:txBody>
      </p:sp>
      <p:sp>
        <p:nvSpPr>
          <p:cNvPr id="4" name="Rectangle 3"/>
          <p:cNvSpPr/>
          <p:nvPr/>
        </p:nvSpPr>
        <p:spPr bwMode="auto">
          <a:xfrm>
            <a:off x="925817" y="1300036"/>
            <a:ext cx="10594243" cy="933644"/>
          </a:xfrm>
          <a:prstGeom prst="rect">
            <a:avLst/>
          </a:prstGeom>
          <a:ln>
            <a:noFill/>
            <a:headEnd type="none" w="med" len="med"/>
            <a:tailEnd type="none" w="med" len="med"/>
          </a:ln>
        </p:spPr>
        <p:style>
          <a:lnRef idx="3">
            <a:schemeClr val="lt1"/>
          </a:lnRef>
          <a:fillRef idx="1">
            <a:schemeClr val="accent5"/>
          </a:fillRef>
          <a:effectRef idx="1">
            <a:schemeClr val="accent5"/>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3137" dirty="0">
                <a:solidFill>
                  <a:srgbClr val="FFFFFF"/>
                </a:solidFill>
              </a:rPr>
              <a:t>Azure Virtual Machine</a:t>
            </a:r>
          </a:p>
        </p:txBody>
      </p:sp>
      <p:sp>
        <p:nvSpPr>
          <p:cNvPr id="5" name="Rectangle 4"/>
          <p:cNvSpPr/>
          <p:nvPr/>
        </p:nvSpPr>
        <p:spPr bwMode="auto">
          <a:xfrm>
            <a:off x="935612" y="2293558"/>
            <a:ext cx="2576171" cy="685242"/>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C:\</a:t>
            </a:r>
          </a:p>
          <a:p>
            <a:pPr algn="ctr" defTabSz="685626" fontAlgn="base">
              <a:spcBef>
                <a:spcPct val="0"/>
              </a:spcBef>
              <a:spcAft>
                <a:spcPct val="0"/>
              </a:spcAft>
            </a:pPr>
            <a:r>
              <a:rPr lang="en-US" sz="1961" dirty="0">
                <a:solidFill>
                  <a:srgbClr val="FFFFFF"/>
                </a:solidFill>
              </a:rPr>
              <a:t>OS Disk (127 GB)</a:t>
            </a:r>
          </a:p>
        </p:txBody>
      </p:sp>
      <p:sp>
        <p:nvSpPr>
          <p:cNvPr id="7" name="Rectangle 6"/>
          <p:cNvSpPr/>
          <p:nvPr/>
        </p:nvSpPr>
        <p:spPr bwMode="auto">
          <a:xfrm>
            <a:off x="6269754" y="2293556"/>
            <a:ext cx="2576171" cy="855248"/>
          </a:xfrm>
          <a:prstGeom prst="rect">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FFFFFF"/>
                </a:solidFill>
              </a:rPr>
              <a:t>E:\, F:\, etc.</a:t>
            </a:r>
          </a:p>
          <a:p>
            <a:pPr algn="ctr" defTabSz="685626" fontAlgn="base">
              <a:spcBef>
                <a:spcPct val="0"/>
              </a:spcBef>
              <a:spcAft>
                <a:spcPct val="0"/>
              </a:spcAft>
            </a:pPr>
            <a:r>
              <a:rPr lang="en-US" sz="1961" dirty="0">
                <a:solidFill>
                  <a:srgbClr val="FFFFFF"/>
                </a:solidFill>
              </a:rPr>
              <a:t>Data Disks (1 TB)</a:t>
            </a:r>
          </a:p>
        </p:txBody>
      </p:sp>
      <p:sp>
        <p:nvSpPr>
          <p:cNvPr id="12" name="Rectangle 11"/>
          <p:cNvSpPr/>
          <p:nvPr/>
        </p:nvSpPr>
        <p:spPr bwMode="auto">
          <a:xfrm>
            <a:off x="3609747" y="2298904"/>
            <a:ext cx="2576171" cy="1344683"/>
          </a:xfrm>
          <a:prstGeom prst="rect">
            <a:avLst/>
          </a:prstGeom>
          <a:ln>
            <a:headEnd type="none" w="med" len="med"/>
            <a:tailEnd type="none" w="med" len="med"/>
          </a:ln>
        </p:spPr>
        <p:style>
          <a:lnRef idx="2">
            <a:schemeClr val="accent3">
              <a:shade val="50000"/>
            </a:schemeClr>
          </a:lnRef>
          <a:fillRef idx="1">
            <a:schemeClr val="accent3"/>
          </a:fillRef>
          <a:effectRef idx="0">
            <a:schemeClr val="accent3"/>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fontAlgn="base">
              <a:spcBef>
                <a:spcPct val="0"/>
              </a:spcBef>
              <a:spcAft>
                <a:spcPct val="0"/>
              </a:spcAft>
            </a:pPr>
            <a:r>
              <a:rPr lang="en-US" sz="1961" dirty="0">
                <a:solidFill>
                  <a:srgbClr val="000000"/>
                </a:solidFill>
              </a:rPr>
              <a:t>D:\</a:t>
            </a:r>
          </a:p>
          <a:p>
            <a:pPr algn="ctr" defTabSz="685626" fontAlgn="base">
              <a:spcBef>
                <a:spcPct val="0"/>
              </a:spcBef>
              <a:spcAft>
                <a:spcPct val="0"/>
              </a:spcAft>
            </a:pPr>
            <a:r>
              <a:rPr lang="en-US" sz="1961" dirty="0">
                <a:solidFill>
                  <a:srgbClr val="000000"/>
                </a:solidFill>
              </a:rPr>
              <a:t>Temporary Disk</a:t>
            </a:r>
          </a:p>
          <a:p>
            <a:pPr algn="ctr" defTabSz="685626" fontAlgn="base">
              <a:spcBef>
                <a:spcPct val="0"/>
              </a:spcBef>
              <a:spcAft>
                <a:spcPct val="0"/>
              </a:spcAft>
            </a:pPr>
            <a:r>
              <a:rPr lang="en-US" sz="1961" dirty="0">
                <a:solidFill>
                  <a:srgbClr val="000000"/>
                </a:solidFill>
              </a:rPr>
              <a:t>(Contents can be lost)</a:t>
            </a:r>
          </a:p>
        </p:txBody>
      </p:sp>
      <p:sp>
        <p:nvSpPr>
          <p:cNvPr id="13" name="Rectangle 12"/>
          <p:cNvSpPr/>
          <p:nvPr/>
        </p:nvSpPr>
        <p:spPr bwMode="auto">
          <a:xfrm>
            <a:off x="935612" y="3055834"/>
            <a:ext cx="2595641" cy="587753"/>
          </a:xfrm>
          <a:prstGeom prst="rect">
            <a:avLst/>
          </a:prstGeom>
          <a:ln>
            <a:headEnd type="none" w="med" len="med"/>
            <a:tailEnd type="none" w="med" len="med"/>
          </a:ln>
        </p:spPr>
        <p:style>
          <a:lnRef idx="2">
            <a:schemeClr val="dk1"/>
          </a:lnRef>
          <a:fillRef idx="1">
            <a:schemeClr val="lt1"/>
          </a:fillRef>
          <a:effectRef idx="0">
            <a:schemeClr val="dk1"/>
          </a:effectRef>
          <a:fontRef idx="minor">
            <a:schemeClr val="dk1"/>
          </a:fontRef>
        </p:style>
        <p:txBody>
          <a:bodyPr vert="horz" wrap="square" lIns="68586" tIns="34292" rIns="68586" bIns="34292" numCol="1" rtlCol="0" anchor="ctr" anchorCtr="0" compatLnSpc="1">
            <a:prstTxWarp prst="textNoShape">
              <a:avLst/>
            </a:prstTxWarp>
          </a:bodyPr>
          <a:lstStyle/>
          <a:p>
            <a:pPr algn="ctr" defTabSz="685626"/>
            <a:r>
              <a:rPr lang="en-US" sz="2353" i="1" dirty="0">
                <a:solidFill>
                  <a:sysClr val="windowText" lastClr="000000"/>
                </a:solidFill>
                <a:ea typeface="Segoe UI" pitchFamily="34" charset="0"/>
                <a:cs typeface="Segoe UI" pitchFamily="34" charset="0"/>
              </a:rPr>
              <a:t>Disk Cache</a:t>
            </a:r>
          </a:p>
        </p:txBody>
      </p:sp>
      <p:sp>
        <p:nvSpPr>
          <p:cNvPr id="10" name="Can 9"/>
          <p:cNvSpPr/>
          <p:nvPr/>
        </p:nvSpPr>
        <p:spPr bwMode="auto">
          <a:xfrm>
            <a:off x="7216531" y="4400127"/>
            <a:ext cx="2250057" cy="2201388"/>
          </a:xfrm>
          <a:prstGeom prst="can">
            <a:avLst/>
          </a:prstGeom>
          <a:solidFill>
            <a:schemeClr val="accent2">
              <a:lumMod val="60000"/>
              <a:lumOff val="40000"/>
            </a:schemeClr>
          </a:solidFill>
          <a:ln>
            <a:solidFill>
              <a:schemeClr val="bg1">
                <a:lumMod val="50000"/>
              </a:schemeClr>
            </a:solid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68586" tIns="34292" rIns="68586" bIns="34292" numCol="1" rtlCol="0" anchor="ctr" anchorCtr="0" compatLnSpc="1">
            <a:prstTxWarp prst="textNoShape">
              <a:avLst/>
            </a:prstTxWarp>
          </a:bodyPr>
          <a:lstStyle/>
          <a:p>
            <a:pPr algn="ctr" defTabSz="685626"/>
            <a:r>
              <a:rPr lang="en-US" sz="2800" dirty="0">
                <a:solidFill>
                  <a:sysClr val="windowText" lastClr="000000">
                    <a:alpha val="98824"/>
                  </a:sysClr>
                </a:solidFill>
                <a:ea typeface="Segoe UI" pitchFamily="34" charset="0"/>
                <a:cs typeface="Segoe UI" pitchFamily="34" charset="0"/>
              </a:rPr>
              <a:t>Azure Blob</a:t>
            </a:r>
          </a:p>
        </p:txBody>
      </p:sp>
      <p:cxnSp>
        <p:nvCxnSpPr>
          <p:cNvPr id="9" name="Straight Arrow Connector 8"/>
          <p:cNvCxnSpPr/>
          <p:nvPr/>
        </p:nvCxnSpPr>
        <p:spPr>
          <a:xfrm>
            <a:off x="7664744" y="3279596"/>
            <a:ext cx="522914" cy="971127"/>
          </a:xfrm>
          <a:prstGeom prst="straightConnector1">
            <a:avLst/>
          </a:prstGeom>
          <a:ln w="1016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a:off x="2233433" y="3802511"/>
            <a:ext cx="4758992" cy="1568743"/>
          </a:xfrm>
          <a:prstGeom prst="straightConnector1">
            <a:avLst/>
          </a:prstGeom>
          <a:ln w="101600">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9231590"/>
      </p:ext>
    </p:extLst>
  </p:cSld>
  <p:clrMapOvr>
    <a:masterClrMapping/>
  </p:clrMapOvr>
  <p:transition advTm="80550">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fade">
                                      <p:cBhvr>
                                        <p:cTn id="10" dur="500"/>
                                        <p:tgtEl>
                                          <p:spTgt spid="10"/>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1" fill="hold"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up)">
                                      <p:cBhvr>
                                        <p:cTn id="2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1793081" y="1749086"/>
            <a:ext cx="4583101" cy="2693251"/>
          </a:xfrm>
        </p:spPr>
        <p:txBody>
          <a:bodyPr/>
          <a:lstStyle/>
          <a:p>
            <a:pPr marL="0" indent="0">
              <a:buNone/>
            </a:pPr>
            <a:endParaRPr lang="en-US" sz="2206" dirty="0"/>
          </a:p>
          <a:p>
            <a:pPr marL="0" indent="0">
              <a:buNone/>
            </a:pPr>
            <a:r>
              <a:rPr lang="en-US" sz="2206" dirty="0"/>
              <a:t>IaaS solutions store images and disks used by VMs within VHDs, which attach to the computer instance as </a:t>
            </a:r>
            <a:r>
              <a:rPr lang="en-US" sz="2206" b="1" dirty="0"/>
              <a:t>persistent</a:t>
            </a:r>
            <a:r>
              <a:rPr lang="en-US" sz="2206" dirty="0"/>
              <a:t> or </a:t>
            </a:r>
            <a:r>
              <a:rPr lang="en-US" sz="2206" b="1" dirty="0"/>
              <a:t>temporary</a:t>
            </a:r>
            <a:r>
              <a:rPr lang="en-US" sz="2206" dirty="0"/>
              <a:t> storage. VMs are </a:t>
            </a:r>
            <a:r>
              <a:rPr lang="en-US" sz="2206" b="1" dirty="0"/>
              <a:t>required</a:t>
            </a:r>
            <a:r>
              <a:rPr lang="en-US" sz="2206" dirty="0"/>
              <a:t> a storage account. Currently Azure support only supports the </a:t>
            </a:r>
            <a:r>
              <a:rPr lang="en-US" sz="2206" b="1" dirty="0"/>
              <a:t>fixed</a:t>
            </a:r>
            <a:r>
              <a:rPr lang="en-US" sz="2206" dirty="0"/>
              <a:t> </a:t>
            </a:r>
            <a:r>
              <a:rPr lang="en-US" sz="2206" b="1" dirty="0"/>
              <a:t>VHD</a:t>
            </a:r>
            <a:r>
              <a:rPr lang="en-US" sz="2206" dirty="0"/>
              <a:t> </a:t>
            </a:r>
            <a:r>
              <a:rPr lang="en-US" sz="2206" b="1" dirty="0"/>
              <a:t>Format</a:t>
            </a:r>
            <a:r>
              <a:rPr lang="en-US" sz="2206" dirty="0"/>
              <a:t>.</a:t>
            </a:r>
          </a:p>
        </p:txBody>
      </p:sp>
      <p:sp>
        <p:nvSpPr>
          <p:cNvPr id="3" name="Title 2"/>
          <p:cNvSpPr>
            <a:spLocks noGrp="1"/>
          </p:cNvSpPr>
          <p:nvPr>
            <p:ph type="title"/>
          </p:nvPr>
        </p:nvSpPr>
        <p:spPr/>
        <p:txBody>
          <a:bodyPr/>
          <a:lstStyle/>
          <a:p>
            <a:r>
              <a:rPr lang="en-US" sz="4706" dirty="0"/>
              <a:t>Virtual Machine - Storage Models</a:t>
            </a:r>
          </a:p>
        </p:txBody>
      </p:sp>
      <p:pic>
        <p:nvPicPr>
          <p:cNvPr id="4" name="Picture 3"/>
          <p:cNvPicPr>
            <a:picLocks noChangeAspect="1"/>
          </p:cNvPicPr>
          <p:nvPr/>
        </p:nvPicPr>
        <p:blipFill rotWithShape="1">
          <a:blip r:embed="rId2"/>
          <a:srcRect r="8238"/>
          <a:stretch/>
        </p:blipFill>
        <p:spPr>
          <a:xfrm>
            <a:off x="6992541" y="1411788"/>
            <a:ext cx="2857679" cy="4884273"/>
          </a:xfrm>
          <a:prstGeom prst="rect">
            <a:avLst/>
          </a:prstGeom>
        </p:spPr>
      </p:pic>
    </p:spTree>
    <p:extLst>
      <p:ext uri="{BB962C8B-B14F-4D97-AF65-F5344CB8AC3E}">
        <p14:creationId xmlns:p14="http://schemas.microsoft.com/office/powerpoint/2010/main" val="17146381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reeform 128"/>
          <p:cNvSpPr>
            <a:spLocks noChangeAspect="1"/>
          </p:cNvSpPr>
          <p:nvPr/>
        </p:nvSpPr>
        <p:spPr bwMode="black">
          <a:xfrm>
            <a:off x="4651585" y="1530948"/>
            <a:ext cx="7267249" cy="4001810"/>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solidFill>
            <a:schemeClr val="tx2"/>
          </a:solidFill>
          <a:extLst/>
        </p:spPr>
        <p:txBody>
          <a:bodyPr vert="horz" wrap="square" lIns="89630" tIns="44814" rIns="89630" bIns="44814" numCol="1" anchor="t" anchorCtr="0" compatLnSpc="1">
            <a:prstTxWarp prst="textNoShape">
              <a:avLst/>
            </a:prstTxWarp>
          </a:bodyPr>
          <a:lstStyle/>
          <a:p>
            <a:pPr defTabSz="913957"/>
            <a:endParaRPr lang="en-US" sz="1765">
              <a:solidFill>
                <a:srgbClr val="505050"/>
              </a:solidFill>
            </a:endParaRPr>
          </a:p>
        </p:txBody>
      </p:sp>
      <p:sp>
        <p:nvSpPr>
          <p:cNvPr id="11" name="Freeform 128"/>
          <p:cNvSpPr>
            <a:spLocks noChangeAspect="1"/>
          </p:cNvSpPr>
          <p:nvPr/>
        </p:nvSpPr>
        <p:spPr bwMode="black">
          <a:xfrm>
            <a:off x="4973874" y="1756674"/>
            <a:ext cx="6669225" cy="3672501"/>
          </a:xfrm>
          <a:custGeom>
            <a:avLst/>
            <a:gdLst>
              <a:gd name="T0" fmla="*/ 396 w 509"/>
              <a:gd name="T1" fmla="*/ 281 h 281"/>
              <a:gd name="T2" fmla="*/ 57 w 509"/>
              <a:gd name="T3" fmla="*/ 281 h 281"/>
              <a:gd name="T4" fmla="*/ 0 w 509"/>
              <a:gd name="T5" fmla="*/ 223 h 281"/>
              <a:gd name="T6" fmla="*/ 43 w 509"/>
              <a:gd name="T7" fmla="*/ 168 h 281"/>
              <a:gd name="T8" fmla="*/ 110 w 509"/>
              <a:gd name="T9" fmla="*/ 116 h 281"/>
              <a:gd name="T10" fmla="*/ 232 w 509"/>
              <a:gd name="T11" fmla="*/ 0 h 281"/>
              <a:gd name="T12" fmla="*/ 343 w 509"/>
              <a:gd name="T13" fmla="*/ 70 h 281"/>
              <a:gd name="T14" fmla="*/ 396 w 509"/>
              <a:gd name="T15" fmla="*/ 56 h 281"/>
              <a:gd name="T16" fmla="*/ 509 w 509"/>
              <a:gd name="T17" fmla="*/ 169 h 281"/>
              <a:gd name="T18" fmla="*/ 396 w 509"/>
              <a:gd name="T19" fmla="*/ 281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09" h="281">
                <a:moveTo>
                  <a:pt x="396" y="281"/>
                </a:moveTo>
                <a:cubicBezTo>
                  <a:pt x="57" y="281"/>
                  <a:pt x="57" y="281"/>
                  <a:pt x="57" y="281"/>
                </a:cubicBezTo>
                <a:cubicBezTo>
                  <a:pt x="26" y="281"/>
                  <a:pt x="0" y="255"/>
                  <a:pt x="0" y="223"/>
                </a:cubicBezTo>
                <a:cubicBezTo>
                  <a:pt x="0" y="196"/>
                  <a:pt x="18" y="174"/>
                  <a:pt x="43" y="168"/>
                </a:cubicBezTo>
                <a:cubicBezTo>
                  <a:pt x="55" y="140"/>
                  <a:pt x="80" y="120"/>
                  <a:pt x="110" y="116"/>
                </a:cubicBezTo>
                <a:cubicBezTo>
                  <a:pt x="113" y="52"/>
                  <a:pt x="167" y="0"/>
                  <a:pt x="232" y="0"/>
                </a:cubicBezTo>
                <a:cubicBezTo>
                  <a:pt x="280" y="0"/>
                  <a:pt x="323" y="28"/>
                  <a:pt x="343" y="70"/>
                </a:cubicBezTo>
                <a:cubicBezTo>
                  <a:pt x="359" y="61"/>
                  <a:pt x="377" y="56"/>
                  <a:pt x="396" y="56"/>
                </a:cubicBezTo>
                <a:cubicBezTo>
                  <a:pt x="458" y="56"/>
                  <a:pt x="509" y="107"/>
                  <a:pt x="509" y="169"/>
                </a:cubicBezTo>
                <a:cubicBezTo>
                  <a:pt x="509" y="230"/>
                  <a:pt x="458" y="281"/>
                  <a:pt x="396" y="281"/>
                </a:cubicBezTo>
                <a:close/>
              </a:path>
            </a:pathLst>
          </a:custGeom>
          <a:pattFill prst="ltUpDiag">
            <a:fgClr>
              <a:srgbClr val="CDCDCD"/>
            </a:fgClr>
            <a:bgClr>
              <a:srgbClr val="FFFFFF"/>
            </a:bgClr>
          </a:pattFill>
          <a:ln>
            <a:noFill/>
            <a:headEnd type="none" w="med" len="med"/>
            <a:tailEnd type="none" w="med" len="med"/>
          </a:ln>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79259" tIns="143407" rIns="179259" bIns="143407" numCol="1" spcCol="0" rtlCol="0" fromWordArt="0" anchor="t" anchorCtr="0" forceAA="0" compatLnSpc="1">
            <a:prstTxWarp prst="textNoShape">
              <a:avLst/>
            </a:prstTxWarp>
            <a:noAutofit/>
          </a:bodyPr>
          <a:lstStyle/>
          <a:p>
            <a:pPr defTabSz="895919" fontAlgn="base">
              <a:lnSpc>
                <a:spcPct val="90000"/>
              </a:lnSpc>
              <a:spcBef>
                <a:spcPct val="0"/>
              </a:spcBef>
              <a:spcAft>
                <a:spcPct val="0"/>
              </a:spcAft>
            </a:pPr>
            <a:endParaRPr lang="en-US" sz="2353" spc="-49">
              <a:gradFill>
                <a:gsLst>
                  <a:gs pos="36283">
                    <a:srgbClr val="505050"/>
                  </a:gs>
                  <a:gs pos="28000">
                    <a:srgbClr val="505050"/>
                  </a:gs>
                </a:gsLst>
                <a:lin ang="5400000" scaled="0"/>
              </a:gradFill>
            </a:endParaRPr>
          </a:p>
        </p:txBody>
      </p:sp>
      <p:sp>
        <p:nvSpPr>
          <p:cNvPr id="6" name="Freeform 79"/>
          <p:cNvSpPr>
            <a:spLocks noEditPoints="1"/>
          </p:cNvSpPr>
          <p:nvPr/>
        </p:nvSpPr>
        <p:spPr bwMode="black">
          <a:xfrm>
            <a:off x="7636701" y="2696813"/>
            <a:ext cx="1919417" cy="2528497"/>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vert="horz" wrap="square" lIns="80675" tIns="40338" rIns="80675" bIns="40338" numCol="1" anchor="t" anchorCtr="0" compatLnSpc="1">
            <a:prstTxWarp prst="textNoShape">
              <a:avLst/>
            </a:prstTxWarp>
          </a:bodyPr>
          <a:lstStyle/>
          <a:p>
            <a:pPr defTabSz="913957"/>
            <a:endParaRPr lang="en-US" sz="1567" dirty="0">
              <a:solidFill>
                <a:srgbClr val="505050"/>
              </a:solidFill>
            </a:endParaRPr>
          </a:p>
        </p:txBody>
      </p:sp>
      <p:sp>
        <p:nvSpPr>
          <p:cNvPr id="14" name="Freeform 79"/>
          <p:cNvSpPr>
            <a:spLocks noEditPoints="1"/>
          </p:cNvSpPr>
          <p:nvPr/>
        </p:nvSpPr>
        <p:spPr bwMode="black">
          <a:xfrm>
            <a:off x="8098250" y="2991510"/>
            <a:ext cx="1439646" cy="189648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vert="horz" wrap="square" lIns="80675" tIns="40338" rIns="80675" bIns="40338" numCol="1" anchor="t" anchorCtr="0" compatLnSpc="1">
            <a:prstTxWarp prst="textNoShape">
              <a:avLst/>
            </a:prstTxWarp>
          </a:bodyPr>
          <a:lstStyle/>
          <a:p>
            <a:pPr defTabSz="913957"/>
            <a:endParaRPr lang="en-US" sz="1567" dirty="0">
              <a:solidFill>
                <a:srgbClr val="505050"/>
              </a:solidFill>
            </a:endParaRPr>
          </a:p>
        </p:txBody>
      </p:sp>
      <p:sp>
        <p:nvSpPr>
          <p:cNvPr id="15" name="Freeform 79"/>
          <p:cNvSpPr>
            <a:spLocks noEditPoints="1"/>
          </p:cNvSpPr>
          <p:nvPr/>
        </p:nvSpPr>
        <p:spPr bwMode="black">
          <a:xfrm>
            <a:off x="9644031" y="2991510"/>
            <a:ext cx="1439646" cy="1896483"/>
          </a:xfrm>
          <a:custGeom>
            <a:avLst/>
            <a:gdLst>
              <a:gd name="T0" fmla="*/ 1441 w 1615"/>
              <a:gd name="T1" fmla="*/ 131 h 2179"/>
              <a:gd name="T2" fmla="*/ 1344 w 1615"/>
              <a:gd name="T3" fmla="*/ 16 h 2179"/>
              <a:gd name="T4" fmla="*/ 306 w 1615"/>
              <a:gd name="T5" fmla="*/ 0 h 2179"/>
              <a:gd name="T6" fmla="*/ 62 w 1615"/>
              <a:gd name="T7" fmla="*/ 171 h 2179"/>
              <a:gd name="T8" fmla="*/ 174 w 1615"/>
              <a:gd name="T9" fmla="*/ 131 h 2179"/>
              <a:gd name="T10" fmla="*/ 174 w 1615"/>
              <a:gd name="T11" fmla="*/ 180 h 2179"/>
              <a:gd name="T12" fmla="*/ 0 w 1615"/>
              <a:gd name="T13" fmla="*/ 2005 h 2179"/>
              <a:gd name="T14" fmla="*/ 1441 w 1615"/>
              <a:gd name="T15" fmla="*/ 2179 h 2179"/>
              <a:gd name="T16" fmla="*/ 1615 w 1615"/>
              <a:gd name="T17" fmla="*/ 354 h 2179"/>
              <a:gd name="T18" fmla="*/ 1518 w 1615"/>
              <a:gd name="T19" fmla="*/ 2005 h 2179"/>
              <a:gd name="T20" fmla="*/ 174 w 1615"/>
              <a:gd name="T21" fmla="*/ 2082 h 2179"/>
              <a:gd name="T22" fmla="*/ 97 w 1615"/>
              <a:gd name="T23" fmla="*/ 354 h 2179"/>
              <a:gd name="T24" fmla="*/ 1441 w 1615"/>
              <a:gd name="T25" fmla="*/ 277 h 2179"/>
              <a:gd name="T26" fmla="*/ 1518 w 1615"/>
              <a:gd name="T27" fmla="*/ 2005 h 2179"/>
              <a:gd name="T28" fmla="*/ 241 w 1615"/>
              <a:gd name="T29" fmla="*/ 1038 h 2179"/>
              <a:gd name="T30" fmla="*/ 532 w 1615"/>
              <a:gd name="T31" fmla="*/ 1339 h 2179"/>
              <a:gd name="T32" fmla="*/ 713 w 1615"/>
              <a:gd name="T33" fmla="*/ 1304 h 2179"/>
              <a:gd name="T34" fmla="*/ 695 w 1615"/>
              <a:gd name="T35" fmla="*/ 1594 h 2179"/>
              <a:gd name="T36" fmla="*/ 1375 w 1615"/>
              <a:gd name="T37" fmla="*/ 1038 h 2179"/>
              <a:gd name="T38" fmla="*/ 808 w 1615"/>
              <a:gd name="T39" fmla="*/ 1206 h 2179"/>
              <a:gd name="T40" fmla="*/ 808 w 1615"/>
              <a:gd name="T41" fmla="*/ 870 h 2179"/>
              <a:gd name="T42" fmla="*/ 808 w 1615"/>
              <a:gd name="T43" fmla="*/ 1206 h 2179"/>
              <a:gd name="T44" fmla="*/ 652 w 1615"/>
              <a:gd name="T45" fmla="*/ 1331 h 2179"/>
              <a:gd name="T46" fmla="*/ 453 w 1615"/>
              <a:gd name="T47" fmla="*/ 1481 h 2179"/>
              <a:gd name="T48" fmla="*/ 258 w 1615"/>
              <a:gd name="T49" fmla="*/ 1960 h 2179"/>
              <a:gd name="T50" fmla="*/ 534 w 1615"/>
              <a:gd name="T51" fmla="*/ 1842 h 2179"/>
              <a:gd name="T52" fmla="*/ 702 w 1615"/>
              <a:gd name="T53" fmla="*/ 1467 h 2179"/>
              <a:gd name="T54" fmla="*/ 418 w 1615"/>
              <a:gd name="T55" fmla="*/ 1872 h 2179"/>
              <a:gd name="T56" fmla="*/ 284 w 1615"/>
              <a:gd name="T57" fmla="*/ 1780 h 2179"/>
              <a:gd name="T58" fmla="*/ 418 w 1615"/>
              <a:gd name="T59" fmla="*/ 1872 h 2179"/>
              <a:gd name="T60" fmla="*/ 204 w 1615"/>
              <a:gd name="T61" fmla="*/ 323 h 2179"/>
              <a:gd name="T62" fmla="*/ 204 w 1615"/>
              <a:gd name="T63" fmla="*/ 428 h 2179"/>
              <a:gd name="T64" fmla="*/ 1418 w 1615"/>
              <a:gd name="T65" fmla="*/ 323 h 2179"/>
              <a:gd name="T66" fmla="*/ 1418 w 1615"/>
              <a:gd name="T67" fmla="*/ 428 h 2179"/>
              <a:gd name="T68" fmla="*/ 1418 w 1615"/>
              <a:gd name="T69" fmla="*/ 323 h 2179"/>
              <a:gd name="T70" fmla="*/ 1366 w 1615"/>
              <a:gd name="T71" fmla="*/ 1978 h 2179"/>
              <a:gd name="T72" fmla="*/ 1471 w 1615"/>
              <a:gd name="T73" fmla="*/ 1978 h 2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615" h="2179">
                <a:moveTo>
                  <a:pt x="174" y="131"/>
                </a:moveTo>
                <a:cubicBezTo>
                  <a:pt x="1441" y="131"/>
                  <a:pt x="1441" y="131"/>
                  <a:pt x="1441" y="131"/>
                </a:cubicBezTo>
                <a:cubicBezTo>
                  <a:pt x="1465" y="131"/>
                  <a:pt x="1488" y="136"/>
                  <a:pt x="1509" y="145"/>
                </a:cubicBezTo>
                <a:cubicBezTo>
                  <a:pt x="1344" y="16"/>
                  <a:pt x="1344" y="16"/>
                  <a:pt x="1344" y="16"/>
                </a:cubicBezTo>
                <a:cubicBezTo>
                  <a:pt x="1333" y="7"/>
                  <a:pt x="1312" y="0"/>
                  <a:pt x="1298" y="0"/>
                </a:cubicBezTo>
                <a:cubicBezTo>
                  <a:pt x="306" y="0"/>
                  <a:pt x="306" y="0"/>
                  <a:pt x="306" y="0"/>
                </a:cubicBezTo>
                <a:cubicBezTo>
                  <a:pt x="292" y="0"/>
                  <a:pt x="271" y="7"/>
                  <a:pt x="260" y="16"/>
                </a:cubicBezTo>
                <a:cubicBezTo>
                  <a:pt x="62" y="171"/>
                  <a:pt x="62" y="171"/>
                  <a:pt x="62" y="171"/>
                </a:cubicBezTo>
                <a:cubicBezTo>
                  <a:pt x="64" y="171"/>
                  <a:pt x="64" y="171"/>
                  <a:pt x="64" y="171"/>
                </a:cubicBezTo>
                <a:cubicBezTo>
                  <a:pt x="94" y="146"/>
                  <a:pt x="132" y="131"/>
                  <a:pt x="174" y="131"/>
                </a:cubicBezTo>
                <a:close/>
                <a:moveTo>
                  <a:pt x="1441" y="180"/>
                </a:moveTo>
                <a:cubicBezTo>
                  <a:pt x="174" y="180"/>
                  <a:pt x="174" y="180"/>
                  <a:pt x="174" y="180"/>
                </a:cubicBezTo>
                <a:cubicBezTo>
                  <a:pt x="78" y="180"/>
                  <a:pt x="0" y="258"/>
                  <a:pt x="0" y="354"/>
                </a:cubicBezTo>
                <a:cubicBezTo>
                  <a:pt x="0" y="2005"/>
                  <a:pt x="0" y="2005"/>
                  <a:pt x="0" y="2005"/>
                </a:cubicBezTo>
                <a:cubicBezTo>
                  <a:pt x="0" y="2101"/>
                  <a:pt x="78" y="2179"/>
                  <a:pt x="174" y="2179"/>
                </a:cubicBezTo>
                <a:cubicBezTo>
                  <a:pt x="1441" y="2179"/>
                  <a:pt x="1441" y="2179"/>
                  <a:pt x="1441" y="2179"/>
                </a:cubicBezTo>
                <a:cubicBezTo>
                  <a:pt x="1537" y="2179"/>
                  <a:pt x="1615" y="2101"/>
                  <a:pt x="1615" y="2005"/>
                </a:cubicBezTo>
                <a:cubicBezTo>
                  <a:pt x="1615" y="354"/>
                  <a:pt x="1615" y="354"/>
                  <a:pt x="1615" y="354"/>
                </a:cubicBezTo>
                <a:cubicBezTo>
                  <a:pt x="1615" y="258"/>
                  <a:pt x="1537" y="180"/>
                  <a:pt x="1441" y="180"/>
                </a:cubicBezTo>
                <a:close/>
                <a:moveTo>
                  <a:pt x="1518" y="2005"/>
                </a:moveTo>
                <a:cubicBezTo>
                  <a:pt x="1518" y="2047"/>
                  <a:pt x="1484" y="2082"/>
                  <a:pt x="1441" y="2082"/>
                </a:cubicBezTo>
                <a:cubicBezTo>
                  <a:pt x="174" y="2082"/>
                  <a:pt x="174" y="2082"/>
                  <a:pt x="174" y="2082"/>
                </a:cubicBezTo>
                <a:cubicBezTo>
                  <a:pt x="132" y="2082"/>
                  <a:pt x="97" y="2047"/>
                  <a:pt x="97" y="2005"/>
                </a:cubicBezTo>
                <a:cubicBezTo>
                  <a:pt x="97" y="354"/>
                  <a:pt x="97" y="354"/>
                  <a:pt x="97" y="354"/>
                </a:cubicBezTo>
                <a:cubicBezTo>
                  <a:pt x="97" y="312"/>
                  <a:pt x="132" y="277"/>
                  <a:pt x="174" y="277"/>
                </a:cubicBezTo>
                <a:cubicBezTo>
                  <a:pt x="1441" y="277"/>
                  <a:pt x="1441" y="277"/>
                  <a:pt x="1441" y="277"/>
                </a:cubicBezTo>
                <a:cubicBezTo>
                  <a:pt x="1484" y="277"/>
                  <a:pt x="1518" y="312"/>
                  <a:pt x="1518" y="354"/>
                </a:cubicBezTo>
                <a:lnTo>
                  <a:pt x="1518" y="2005"/>
                </a:lnTo>
                <a:close/>
                <a:moveTo>
                  <a:pt x="808" y="471"/>
                </a:moveTo>
                <a:cubicBezTo>
                  <a:pt x="494" y="471"/>
                  <a:pt x="241" y="725"/>
                  <a:pt x="241" y="1038"/>
                </a:cubicBezTo>
                <a:cubicBezTo>
                  <a:pt x="241" y="1201"/>
                  <a:pt x="309" y="1347"/>
                  <a:pt x="419" y="1451"/>
                </a:cubicBezTo>
                <a:cubicBezTo>
                  <a:pt x="532" y="1339"/>
                  <a:pt x="532" y="1339"/>
                  <a:pt x="532" y="1339"/>
                </a:cubicBezTo>
                <a:cubicBezTo>
                  <a:pt x="565" y="1305"/>
                  <a:pt x="610" y="1286"/>
                  <a:pt x="652" y="1286"/>
                </a:cubicBezTo>
                <a:cubicBezTo>
                  <a:pt x="675" y="1286"/>
                  <a:pt x="696" y="1292"/>
                  <a:pt x="713" y="1304"/>
                </a:cubicBezTo>
                <a:cubicBezTo>
                  <a:pt x="762" y="1337"/>
                  <a:pt x="775" y="1416"/>
                  <a:pt x="744" y="1486"/>
                </a:cubicBezTo>
                <a:cubicBezTo>
                  <a:pt x="695" y="1594"/>
                  <a:pt x="695" y="1594"/>
                  <a:pt x="695" y="1594"/>
                </a:cubicBezTo>
                <a:cubicBezTo>
                  <a:pt x="731" y="1601"/>
                  <a:pt x="769" y="1605"/>
                  <a:pt x="808" y="1605"/>
                </a:cubicBezTo>
                <a:cubicBezTo>
                  <a:pt x="1121" y="1605"/>
                  <a:pt x="1375" y="1351"/>
                  <a:pt x="1375" y="1038"/>
                </a:cubicBezTo>
                <a:cubicBezTo>
                  <a:pt x="1375" y="725"/>
                  <a:pt x="1121" y="471"/>
                  <a:pt x="808" y="471"/>
                </a:cubicBezTo>
                <a:close/>
                <a:moveTo>
                  <a:pt x="808" y="1206"/>
                </a:moveTo>
                <a:cubicBezTo>
                  <a:pt x="715" y="1206"/>
                  <a:pt x="640" y="1131"/>
                  <a:pt x="640" y="1038"/>
                </a:cubicBezTo>
                <a:cubicBezTo>
                  <a:pt x="640" y="945"/>
                  <a:pt x="715" y="870"/>
                  <a:pt x="808" y="870"/>
                </a:cubicBezTo>
                <a:cubicBezTo>
                  <a:pt x="900" y="870"/>
                  <a:pt x="976" y="945"/>
                  <a:pt x="976" y="1038"/>
                </a:cubicBezTo>
                <a:cubicBezTo>
                  <a:pt x="976" y="1131"/>
                  <a:pt x="900" y="1206"/>
                  <a:pt x="808" y="1206"/>
                </a:cubicBezTo>
                <a:close/>
                <a:moveTo>
                  <a:pt x="687" y="1341"/>
                </a:moveTo>
                <a:cubicBezTo>
                  <a:pt x="678" y="1334"/>
                  <a:pt x="665" y="1331"/>
                  <a:pt x="652" y="1331"/>
                </a:cubicBezTo>
                <a:cubicBezTo>
                  <a:pt x="623" y="1331"/>
                  <a:pt x="590" y="1345"/>
                  <a:pt x="564" y="1371"/>
                </a:cubicBezTo>
                <a:cubicBezTo>
                  <a:pt x="453" y="1481"/>
                  <a:pt x="453" y="1481"/>
                  <a:pt x="453" y="1481"/>
                </a:cubicBezTo>
                <a:cubicBezTo>
                  <a:pt x="271" y="1660"/>
                  <a:pt x="271" y="1660"/>
                  <a:pt x="271" y="1660"/>
                </a:cubicBezTo>
                <a:cubicBezTo>
                  <a:pt x="170" y="1760"/>
                  <a:pt x="164" y="1895"/>
                  <a:pt x="258" y="1960"/>
                </a:cubicBezTo>
                <a:cubicBezTo>
                  <a:pt x="286" y="1979"/>
                  <a:pt x="315" y="1988"/>
                  <a:pt x="346" y="1988"/>
                </a:cubicBezTo>
                <a:cubicBezTo>
                  <a:pt x="419" y="1988"/>
                  <a:pt x="493" y="1935"/>
                  <a:pt x="534" y="1842"/>
                </a:cubicBezTo>
                <a:cubicBezTo>
                  <a:pt x="650" y="1583"/>
                  <a:pt x="650" y="1583"/>
                  <a:pt x="650" y="1583"/>
                </a:cubicBezTo>
                <a:cubicBezTo>
                  <a:pt x="702" y="1467"/>
                  <a:pt x="702" y="1467"/>
                  <a:pt x="702" y="1467"/>
                </a:cubicBezTo>
                <a:cubicBezTo>
                  <a:pt x="724" y="1418"/>
                  <a:pt x="717" y="1362"/>
                  <a:pt x="687" y="1341"/>
                </a:cubicBezTo>
                <a:close/>
                <a:moveTo>
                  <a:pt x="418" y="1872"/>
                </a:moveTo>
                <a:cubicBezTo>
                  <a:pt x="392" y="1909"/>
                  <a:pt x="341" y="1919"/>
                  <a:pt x="304" y="1893"/>
                </a:cubicBezTo>
                <a:cubicBezTo>
                  <a:pt x="267" y="1867"/>
                  <a:pt x="258" y="1817"/>
                  <a:pt x="284" y="1780"/>
                </a:cubicBezTo>
                <a:cubicBezTo>
                  <a:pt x="310" y="1743"/>
                  <a:pt x="360" y="1734"/>
                  <a:pt x="397" y="1759"/>
                </a:cubicBezTo>
                <a:cubicBezTo>
                  <a:pt x="434" y="1785"/>
                  <a:pt x="443" y="1836"/>
                  <a:pt x="418" y="1872"/>
                </a:cubicBezTo>
                <a:close/>
                <a:moveTo>
                  <a:pt x="256" y="376"/>
                </a:moveTo>
                <a:cubicBezTo>
                  <a:pt x="256" y="346"/>
                  <a:pt x="233" y="323"/>
                  <a:pt x="204" y="323"/>
                </a:cubicBezTo>
                <a:cubicBezTo>
                  <a:pt x="174" y="323"/>
                  <a:pt x="151" y="346"/>
                  <a:pt x="151" y="376"/>
                </a:cubicBezTo>
                <a:cubicBezTo>
                  <a:pt x="151" y="405"/>
                  <a:pt x="174" y="428"/>
                  <a:pt x="204" y="428"/>
                </a:cubicBezTo>
                <a:cubicBezTo>
                  <a:pt x="233" y="428"/>
                  <a:pt x="256" y="405"/>
                  <a:pt x="256" y="376"/>
                </a:cubicBezTo>
                <a:close/>
                <a:moveTo>
                  <a:pt x="1418" y="323"/>
                </a:moveTo>
                <a:cubicBezTo>
                  <a:pt x="1389" y="323"/>
                  <a:pt x="1366" y="346"/>
                  <a:pt x="1366" y="376"/>
                </a:cubicBezTo>
                <a:cubicBezTo>
                  <a:pt x="1366" y="405"/>
                  <a:pt x="1389" y="428"/>
                  <a:pt x="1418" y="428"/>
                </a:cubicBezTo>
                <a:cubicBezTo>
                  <a:pt x="1448" y="428"/>
                  <a:pt x="1471" y="405"/>
                  <a:pt x="1471" y="376"/>
                </a:cubicBezTo>
                <a:cubicBezTo>
                  <a:pt x="1471" y="346"/>
                  <a:pt x="1448" y="323"/>
                  <a:pt x="1418" y="323"/>
                </a:cubicBezTo>
                <a:close/>
                <a:moveTo>
                  <a:pt x="1418" y="1925"/>
                </a:moveTo>
                <a:cubicBezTo>
                  <a:pt x="1389" y="1925"/>
                  <a:pt x="1366" y="1949"/>
                  <a:pt x="1366" y="1978"/>
                </a:cubicBezTo>
                <a:cubicBezTo>
                  <a:pt x="1366" y="2007"/>
                  <a:pt x="1389" y="2031"/>
                  <a:pt x="1418" y="2031"/>
                </a:cubicBezTo>
                <a:cubicBezTo>
                  <a:pt x="1448" y="2031"/>
                  <a:pt x="1471" y="2007"/>
                  <a:pt x="1471" y="1978"/>
                </a:cubicBezTo>
                <a:cubicBezTo>
                  <a:pt x="1471" y="1949"/>
                  <a:pt x="1448" y="1925"/>
                  <a:pt x="1418" y="1925"/>
                </a:cubicBezTo>
                <a:close/>
              </a:path>
            </a:pathLst>
          </a:custGeom>
          <a:ln/>
        </p:spPr>
        <p:style>
          <a:lnRef idx="2">
            <a:schemeClr val="accent1">
              <a:shade val="50000"/>
            </a:schemeClr>
          </a:lnRef>
          <a:fillRef idx="1">
            <a:schemeClr val="accent1"/>
          </a:fillRef>
          <a:effectRef idx="0">
            <a:schemeClr val="accent1"/>
          </a:effectRef>
          <a:fontRef idx="minor">
            <a:schemeClr val="lt1"/>
          </a:fontRef>
        </p:style>
        <p:txBody>
          <a:bodyPr vert="horz" wrap="square" lIns="80675" tIns="40338" rIns="80675" bIns="40338" numCol="1" anchor="t" anchorCtr="0" compatLnSpc="1">
            <a:prstTxWarp prst="textNoShape">
              <a:avLst/>
            </a:prstTxWarp>
          </a:bodyPr>
          <a:lstStyle/>
          <a:p>
            <a:pPr defTabSz="913957"/>
            <a:endParaRPr lang="en-US" sz="1567" dirty="0">
              <a:solidFill>
                <a:srgbClr val="505050"/>
              </a:solidFill>
            </a:endParaRPr>
          </a:p>
        </p:txBody>
      </p:sp>
      <p:sp>
        <p:nvSpPr>
          <p:cNvPr id="7" name="Freeform 703"/>
          <p:cNvSpPr>
            <a:spLocks/>
          </p:cNvSpPr>
          <p:nvPr/>
        </p:nvSpPr>
        <p:spPr bwMode="auto">
          <a:xfrm>
            <a:off x="1666611" y="3571119"/>
            <a:ext cx="1236316" cy="930017"/>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bg2"/>
          </a:solidFill>
          <a:ln w="28575">
            <a:solidFill>
              <a:srgbClr val="000000"/>
            </a:solidFill>
          </a:ln>
          <a:extLst/>
        </p:spPr>
        <p:txBody>
          <a:bodyPr vert="horz" wrap="square" lIns="89630" tIns="44814" rIns="89630" bIns="44814" numCol="1" anchor="t" anchorCtr="0" compatLnSpc="1">
            <a:prstTxWarp prst="textNoShape">
              <a:avLst/>
            </a:prstTxWarp>
          </a:bodyPr>
          <a:lstStyle/>
          <a:p>
            <a:pPr defTabSz="913957"/>
            <a:endParaRPr lang="en-US" sz="1765">
              <a:solidFill>
                <a:srgbClr val="FFFFFF"/>
              </a:solidFill>
            </a:endParaRPr>
          </a:p>
        </p:txBody>
      </p:sp>
      <p:sp>
        <p:nvSpPr>
          <p:cNvPr id="16" name="Freeform 703"/>
          <p:cNvSpPr>
            <a:spLocks/>
          </p:cNvSpPr>
          <p:nvPr/>
        </p:nvSpPr>
        <p:spPr bwMode="auto">
          <a:xfrm>
            <a:off x="6631159" y="3576397"/>
            <a:ext cx="1236316" cy="930017"/>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bg2"/>
          </a:solidFill>
          <a:ln w="28575">
            <a:solidFill>
              <a:srgbClr val="000000"/>
            </a:solidFill>
          </a:ln>
          <a:extLst/>
        </p:spPr>
        <p:txBody>
          <a:bodyPr vert="horz" wrap="square" lIns="89630" tIns="44814" rIns="89630" bIns="44814" numCol="1" anchor="t" anchorCtr="0" compatLnSpc="1">
            <a:prstTxWarp prst="textNoShape">
              <a:avLst/>
            </a:prstTxWarp>
          </a:bodyPr>
          <a:lstStyle/>
          <a:p>
            <a:pPr defTabSz="913957"/>
            <a:endParaRPr lang="en-US" sz="1765">
              <a:solidFill>
                <a:srgbClr val="FFFFFF"/>
              </a:solidFill>
            </a:endParaRPr>
          </a:p>
        </p:txBody>
      </p:sp>
      <p:sp>
        <p:nvSpPr>
          <p:cNvPr id="17" name="Freeform 703"/>
          <p:cNvSpPr>
            <a:spLocks/>
          </p:cNvSpPr>
          <p:nvPr/>
        </p:nvSpPr>
        <p:spPr bwMode="auto">
          <a:xfrm>
            <a:off x="6631160" y="3571579"/>
            <a:ext cx="1236316" cy="930017"/>
          </a:xfrm>
          <a:custGeom>
            <a:avLst/>
            <a:gdLst>
              <a:gd name="T0" fmla="*/ 321 w 330"/>
              <a:gd name="T1" fmla="*/ 27 h 248"/>
              <a:gd name="T2" fmla="*/ 143 w 330"/>
              <a:gd name="T3" fmla="*/ 27 h 248"/>
              <a:gd name="T4" fmla="*/ 143 w 330"/>
              <a:gd name="T5" fmla="*/ 14 h 248"/>
              <a:gd name="T6" fmla="*/ 129 w 330"/>
              <a:gd name="T7" fmla="*/ 0 h 248"/>
              <a:gd name="T8" fmla="*/ 14 w 330"/>
              <a:gd name="T9" fmla="*/ 0 h 248"/>
              <a:gd name="T10" fmla="*/ 0 w 330"/>
              <a:gd name="T11" fmla="*/ 14 h 248"/>
              <a:gd name="T12" fmla="*/ 0 w 330"/>
              <a:gd name="T13" fmla="*/ 239 h 248"/>
              <a:gd name="T14" fmla="*/ 9 w 330"/>
              <a:gd name="T15" fmla="*/ 248 h 248"/>
              <a:gd name="T16" fmla="*/ 35 w 330"/>
              <a:gd name="T17" fmla="*/ 248 h 248"/>
              <a:gd name="T18" fmla="*/ 321 w 330"/>
              <a:gd name="T19" fmla="*/ 248 h 248"/>
              <a:gd name="T20" fmla="*/ 330 w 330"/>
              <a:gd name="T21" fmla="*/ 239 h 248"/>
              <a:gd name="T22" fmla="*/ 330 w 330"/>
              <a:gd name="T23" fmla="*/ 36 h 248"/>
              <a:gd name="T24" fmla="*/ 321 w 330"/>
              <a:gd name="T25" fmla="*/ 27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0" h="248">
                <a:moveTo>
                  <a:pt x="321" y="27"/>
                </a:moveTo>
                <a:cubicBezTo>
                  <a:pt x="143" y="27"/>
                  <a:pt x="143" y="27"/>
                  <a:pt x="143" y="27"/>
                </a:cubicBezTo>
                <a:cubicBezTo>
                  <a:pt x="143" y="14"/>
                  <a:pt x="143" y="14"/>
                  <a:pt x="143" y="14"/>
                </a:cubicBezTo>
                <a:cubicBezTo>
                  <a:pt x="143" y="6"/>
                  <a:pt x="137" y="0"/>
                  <a:pt x="129" y="0"/>
                </a:cubicBezTo>
                <a:cubicBezTo>
                  <a:pt x="14" y="0"/>
                  <a:pt x="14" y="0"/>
                  <a:pt x="14" y="0"/>
                </a:cubicBezTo>
                <a:cubicBezTo>
                  <a:pt x="6" y="0"/>
                  <a:pt x="0" y="7"/>
                  <a:pt x="0" y="14"/>
                </a:cubicBezTo>
                <a:cubicBezTo>
                  <a:pt x="0" y="239"/>
                  <a:pt x="0" y="239"/>
                  <a:pt x="0" y="239"/>
                </a:cubicBezTo>
                <a:cubicBezTo>
                  <a:pt x="0" y="244"/>
                  <a:pt x="4" y="248"/>
                  <a:pt x="9" y="248"/>
                </a:cubicBezTo>
                <a:cubicBezTo>
                  <a:pt x="35" y="248"/>
                  <a:pt x="35" y="248"/>
                  <a:pt x="35" y="248"/>
                </a:cubicBezTo>
                <a:cubicBezTo>
                  <a:pt x="321" y="248"/>
                  <a:pt x="321" y="248"/>
                  <a:pt x="321" y="248"/>
                </a:cubicBezTo>
                <a:cubicBezTo>
                  <a:pt x="326" y="248"/>
                  <a:pt x="330" y="244"/>
                  <a:pt x="330" y="239"/>
                </a:cubicBezTo>
                <a:cubicBezTo>
                  <a:pt x="330" y="36"/>
                  <a:pt x="330" y="36"/>
                  <a:pt x="330" y="36"/>
                </a:cubicBezTo>
                <a:cubicBezTo>
                  <a:pt x="330" y="31"/>
                  <a:pt x="326" y="27"/>
                  <a:pt x="321" y="27"/>
                </a:cubicBezTo>
                <a:close/>
              </a:path>
            </a:pathLst>
          </a:custGeom>
          <a:solidFill>
            <a:schemeClr val="bg2"/>
          </a:solidFill>
          <a:ln w="28575">
            <a:solidFill>
              <a:srgbClr val="000000"/>
            </a:solidFill>
          </a:ln>
          <a:extLst/>
        </p:spPr>
        <p:txBody>
          <a:bodyPr vert="horz" wrap="square" lIns="89630" tIns="44814" rIns="89630" bIns="44814" numCol="1" anchor="t" anchorCtr="0" compatLnSpc="1">
            <a:prstTxWarp prst="textNoShape">
              <a:avLst/>
            </a:prstTxWarp>
          </a:bodyPr>
          <a:lstStyle/>
          <a:p>
            <a:pPr defTabSz="913957"/>
            <a:endParaRPr lang="en-US" sz="1765">
              <a:solidFill>
                <a:srgbClr val="FFFFFF"/>
              </a:solidFill>
            </a:endParaRPr>
          </a:p>
        </p:txBody>
      </p:sp>
      <p:sp>
        <p:nvSpPr>
          <p:cNvPr id="12" name="Content Placeholder 4"/>
          <p:cNvSpPr txBox="1">
            <a:spLocks/>
          </p:cNvSpPr>
          <p:nvPr/>
        </p:nvSpPr>
        <p:spPr>
          <a:xfrm>
            <a:off x="264120" y="1282419"/>
            <a:ext cx="6498252" cy="2249433"/>
          </a:xfrm>
          <a:prstGeom prst="rect">
            <a:avLst/>
          </a:prstGeom>
        </p:spPr>
        <p:txBody>
          <a:bodyPr/>
          <a:lst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Clr>
                <a:srgbClr val="FFFFFF"/>
              </a:buClr>
              <a:buFont typeface="Wingdings" panose="05000000000000000000" pitchFamily="2" charset="2"/>
              <a:buNone/>
            </a:pPr>
            <a:r>
              <a:rPr lang="en-US" sz="3137" dirty="0">
                <a:solidFill>
                  <a:srgbClr val="FFFFFF"/>
                </a:solidFill>
              </a:rPr>
              <a:t>Azure Storage Page Blobs, 3 copies</a:t>
            </a:r>
          </a:p>
          <a:p>
            <a:pPr marL="0" indent="0">
              <a:buClr>
                <a:srgbClr val="FFFFFF"/>
              </a:buClr>
              <a:buFont typeface="Wingdings" panose="05000000000000000000" pitchFamily="2" charset="2"/>
              <a:buNone/>
            </a:pPr>
            <a:r>
              <a:rPr lang="en-US" sz="3137" dirty="0">
                <a:solidFill>
                  <a:srgbClr val="FFFFFF"/>
                </a:solidFill>
              </a:rPr>
              <a:t>High durability</a:t>
            </a:r>
          </a:p>
          <a:p>
            <a:pPr marL="0" indent="0">
              <a:buClr>
                <a:srgbClr val="FFFFFF"/>
              </a:buClr>
              <a:buFont typeface="Wingdings" panose="05000000000000000000" pitchFamily="2" charset="2"/>
              <a:buNone/>
            </a:pPr>
            <a:r>
              <a:rPr lang="en-US" sz="3137" dirty="0">
                <a:solidFill>
                  <a:srgbClr val="FFFFFF"/>
                </a:solidFill>
              </a:rPr>
              <a:t>VHD disks, 1 TB per disk (64 TB total)</a:t>
            </a:r>
          </a:p>
          <a:p>
            <a:pPr marL="0" indent="0">
              <a:buClr>
                <a:srgbClr val="FFFFFF"/>
              </a:buClr>
              <a:buFont typeface="Wingdings" panose="05000000000000000000" pitchFamily="2" charset="2"/>
              <a:buNone/>
            </a:pPr>
            <a:r>
              <a:rPr lang="en-US" sz="3137" dirty="0">
                <a:solidFill>
                  <a:srgbClr val="FFFFFF"/>
                </a:solidFill>
              </a:rPr>
              <a:t>500 IOPs per disk</a:t>
            </a:r>
          </a:p>
        </p:txBody>
      </p:sp>
      <p:sp>
        <p:nvSpPr>
          <p:cNvPr id="13" name="Title 3"/>
          <p:cNvSpPr txBox="1">
            <a:spLocks/>
          </p:cNvSpPr>
          <p:nvPr/>
        </p:nvSpPr>
        <p:spPr>
          <a:xfrm>
            <a:off x="269241" y="289957"/>
            <a:ext cx="11655840" cy="899537"/>
          </a:xfrm>
          <a:prstGeom prst="rect">
            <a:avLst/>
          </a:prstGeom>
        </p:spPr>
        <p:txBody>
          <a:bodyPr/>
          <a:lst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sz="5294">
                <a:gradFill>
                  <a:gsLst>
                    <a:gs pos="1250">
                      <a:srgbClr val="FFFFFF"/>
                    </a:gs>
                    <a:gs pos="100000">
                      <a:srgbClr val="FFFFFF"/>
                    </a:gs>
                  </a:gsLst>
                  <a:lin ang="5400000" scaled="0"/>
                </a:gradFill>
              </a:rPr>
              <a:t>Virtual Machine Standard Storage</a:t>
            </a:r>
          </a:p>
        </p:txBody>
      </p:sp>
    </p:spTree>
    <p:extLst>
      <p:ext uri="{BB962C8B-B14F-4D97-AF65-F5344CB8AC3E}">
        <p14:creationId xmlns:p14="http://schemas.microsoft.com/office/powerpoint/2010/main" val="9454851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5" presetClass="path" presetSubtype="0" accel="44000" decel="56000" fill="hold" grpId="0" nodeType="afterEffect">
                                  <p:stCondLst>
                                    <p:cond delay="0"/>
                                  </p:stCondLst>
                                  <p:childTnLst>
                                    <p:animMotion origin="layout" path="M -1.47817E-6 -4.4621E-6 L -0.10862 -0.00295 " pathEditMode="relative" rAng="0" ptsTypes="AA">
                                      <p:cBhvr>
                                        <p:cTn id="6" dur="500" fill="hold"/>
                                        <p:tgtEl>
                                          <p:spTgt spid="6"/>
                                        </p:tgtEl>
                                        <p:attrNameLst>
                                          <p:attrName>ppt_x</p:attrName>
                                          <p:attrName>ppt_y</p:attrName>
                                        </p:attrNameLst>
                                      </p:cBhvr>
                                      <p:rCtr x="-5412" y="-136"/>
                                    </p:animMotion>
                                  </p:childTnLst>
                                </p:cTn>
                              </p:par>
                              <p:par>
                                <p:cTn id="7" presetID="6" presetClass="emph" presetSubtype="0" accel="44000" decel="56000" fill="hold" grpId="1" nodeType="withEffect">
                                  <p:stCondLst>
                                    <p:cond delay="0"/>
                                  </p:stCondLst>
                                  <p:childTnLst>
                                    <p:animScale>
                                      <p:cBhvr>
                                        <p:cTn id="8" dur="500" fill="hold"/>
                                        <p:tgtEl>
                                          <p:spTgt spid="6"/>
                                        </p:tgtEl>
                                      </p:cBhvr>
                                      <p:by x="75180" y="75180"/>
                                    </p:animScale>
                                  </p:childTnLst>
                                </p:cTn>
                              </p:par>
                              <p:par>
                                <p:cTn id="9" presetID="10" presetClass="entr" presetSubtype="0"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500"/>
                                        <p:tgtEl>
                                          <p:spTgt spid="11"/>
                                        </p:tgtEl>
                                      </p:cBhvr>
                                    </p:animEffect>
                                  </p:childTnLst>
                                </p:cTn>
                              </p:par>
                            </p:childTnLst>
                          </p:cTn>
                        </p:par>
                        <p:par>
                          <p:cTn id="12" fill="hold">
                            <p:stCondLst>
                              <p:cond delay="500"/>
                            </p:stCondLst>
                            <p:childTnLst>
                              <p:par>
                                <p:cTn id="13" presetID="10" presetClass="entr" presetSubtype="0" fill="hold" grpId="0"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500"/>
                                        <p:tgtEl>
                                          <p:spTgt spid="14"/>
                                        </p:tgtEl>
                                      </p:cBhvr>
                                    </p:animEffect>
                                  </p:childTnLst>
                                </p:cTn>
                              </p:par>
                              <p:par>
                                <p:cTn id="16" presetID="10" presetClass="entr" presetSubtype="0" fill="hold" grpId="0" nodeType="withEffect">
                                  <p:stCondLst>
                                    <p:cond delay="250"/>
                                  </p:stCondLst>
                                  <p:childTnLst>
                                    <p:set>
                                      <p:cBhvr>
                                        <p:cTn id="17" dur="1" fill="hold">
                                          <p:stCondLst>
                                            <p:cond delay="0"/>
                                          </p:stCondLst>
                                        </p:cTn>
                                        <p:tgtEl>
                                          <p:spTgt spid="15"/>
                                        </p:tgtEl>
                                        <p:attrNameLst>
                                          <p:attrName>style.visibility</p:attrName>
                                        </p:attrNameLst>
                                      </p:cBhvr>
                                      <p:to>
                                        <p:strVal val="visible"/>
                                      </p:to>
                                    </p:set>
                                    <p:animEffect transition="in" filter="fade">
                                      <p:cBhvr>
                                        <p:cTn id="18" dur="5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8" decel="100000" fill="hold" grpId="1" nodeType="click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0-#ppt_w/2"/>
                                          </p:val>
                                        </p:tav>
                                        <p:tav tm="100000">
                                          <p:val>
                                            <p:strVal val="#ppt_x"/>
                                          </p:val>
                                        </p:tav>
                                      </p:tavLst>
                                    </p:anim>
                                    <p:anim calcmode="lin" valueType="num">
                                      <p:cBhvr additive="base">
                                        <p:cTn id="24" dur="500" fill="hold"/>
                                        <p:tgtEl>
                                          <p:spTgt spid="7"/>
                                        </p:tgtEl>
                                        <p:attrNameLst>
                                          <p:attrName>ppt_y</p:attrName>
                                        </p:attrNameLst>
                                      </p:cBhvr>
                                      <p:tavLst>
                                        <p:tav tm="0">
                                          <p:val>
                                            <p:strVal val="#ppt_y"/>
                                          </p:val>
                                        </p:tav>
                                        <p:tav tm="100000">
                                          <p:val>
                                            <p:strVal val="#ppt_y"/>
                                          </p:val>
                                        </p:tav>
                                      </p:tavLst>
                                    </p:anim>
                                  </p:childTnLst>
                                </p:cTn>
                              </p:par>
                            </p:childTnLst>
                          </p:cTn>
                        </p:par>
                        <p:par>
                          <p:cTn id="25" fill="hold">
                            <p:stCondLst>
                              <p:cond delay="500"/>
                            </p:stCondLst>
                            <p:childTnLst>
                              <p:par>
                                <p:cTn id="26" presetID="63" presetClass="path" presetSubtype="0" accel="34667" decel="65333" fill="hold" grpId="0" nodeType="afterEffect">
                                  <p:stCondLst>
                                    <p:cond delay="0"/>
                                  </p:stCondLst>
                                  <p:childTnLst>
                                    <p:animMotion origin="layout" path="M -6.58667E-7 4.33954E-6 L 0.40886 4.33954E-6 " pathEditMode="relative" rAng="0" ptsTypes="AA">
                                      <p:cBhvr>
                                        <p:cTn id="27" dur="500" fill="hold"/>
                                        <p:tgtEl>
                                          <p:spTgt spid="7"/>
                                        </p:tgtEl>
                                        <p:attrNameLst>
                                          <p:attrName>ppt_x</p:attrName>
                                          <p:attrName>ppt_y</p:attrName>
                                        </p:attrNameLst>
                                      </p:cBhvr>
                                      <p:rCtr x="20437" y="0"/>
                                    </p:animMotion>
                                  </p:childTnLst>
                                </p:cTn>
                              </p:par>
                              <p:par>
                                <p:cTn id="28" presetID="1" presetClass="entr" presetSubtype="0" fill="hold" grpId="1" nodeType="withEffect">
                                  <p:stCondLst>
                                    <p:cond delay="500"/>
                                  </p:stCondLst>
                                  <p:childTnLst>
                                    <p:set>
                                      <p:cBhvr>
                                        <p:cTn id="29" dur="1" fill="hold">
                                          <p:stCondLst>
                                            <p:cond delay="0"/>
                                          </p:stCondLst>
                                        </p:cTn>
                                        <p:tgtEl>
                                          <p:spTgt spid="16"/>
                                        </p:tgtEl>
                                        <p:attrNameLst>
                                          <p:attrName>style.visibility</p:attrName>
                                        </p:attrNameLst>
                                      </p:cBhvr>
                                      <p:to>
                                        <p:strVal val="visible"/>
                                      </p:to>
                                    </p:set>
                                  </p:childTnLst>
                                </p:cTn>
                              </p:par>
                              <p:par>
                                <p:cTn id="30" presetID="1" presetClass="entr" presetSubtype="0" fill="hold" grpId="1" nodeType="withEffect">
                                  <p:stCondLst>
                                    <p:cond delay="500"/>
                                  </p:stCondLst>
                                  <p:childTnLst>
                                    <p:set>
                                      <p:cBhvr>
                                        <p:cTn id="31" dur="1" fill="hold">
                                          <p:stCondLst>
                                            <p:cond delay="0"/>
                                          </p:stCondLst>
                                        </p:cTn>
                                        <p:tgtEl>
                                          <p:spTgt spid="17"/>
                                        </p:tgtEl>
                                        <p:attrNameLst>
                                          <p:attrName>style.visibility</p:attrName>
                                        </p:attrNameLst>
                                      </p:cBhvr>
                                      <p:to>
                                        <p:strVal val="visible"/>
                                      </p:to>
                                    </p:set>
                                  </p:childTnLst>
                                </p:cTn>
                              </p:par>
                            </p:childTnLst>
                          </p:cTn>
                        </p:par>
                        <p:par>
                          <p:cTn id="32" fill="hold">
                            <p:stCondLst>
                              <p:cond delay="1000"/>
                            </p:stCondLst>
                            <p:childTnLst>
                              <p:par>
                                <p:cTn id="33" presetID="63" presetClass="path" presetSubtype="0" accel="34667" decel="65333" fill="hold" grpId="0" nodeType="afterEffect">
                                  <p:stCondLst>
                                    <p:cond delay="0"/>
                                  </p:stCondLst>
                                  <p:childTnLst>
                                    <p:animMotion origin="layout" path="M 2.30534E-6 3.44984E-6 L 0.12637 3.44984E-6 " pathEditMode="relative" rAng="0" ptsTypes="AA">
                                      <p:cBhvr>
                                        <p:cTn id="34" dur="500" fill="hold"/>
                                        <p:tgtEl>
                                          <p:spTgt spid="16"/>
                                        </p:tgtEl>
                                        <p:attrNameLst>
                                          <p:attrName>ppt_x</p:attrName>
                                          <p:attrName>ppt_y</p:attrName>
                                        </p:attrNameLst>
                                      </p:cBhvr>
                                      <p:rCtr x="6319" y="0"/>
                                    </p:animMotion>
                                  </p:childTnLst>
                                </p:cTn>
                              </p:par>
                              <p:par>
                                <p:cTn id="35" presetID="63" presetClass="path" presetSubtype="0" accel="34667" decel="65333" fill="hold" grpId="0" nodeType="withEffect">
                                  <p:stCondLst>
                                    <p:cond delay="0"/>
                                  </p:stCondLst>
                                  <p:childTnLst>
                                    <p:animMotion origin="layout" path="M 2.30534E-6 4.33954E-6 L 0.25325 4.33954E-6 " pathEditMode="relative" rAng="0" ptsTypes="AA">
                                      <p:cBhvr>
                                        <p:cTn id="36" dur="500" fill="hold"/>
                                        <p:tgtEl>
                                          <p:spTgt spid="17"/>
                                        </p:tgtEl>
                                        <p:attrNameLst>
                                          <p:attrName>ppt_x</p:attrName>
                                          <p:attrName>ppt_y</p:attrName>
                                        </p:attrNameLst>
                                      </p:cBhvr>
                                      <p:rCtr x="12663" y="0"/>
                                    </p:animMotion>
                                  </p:childTnLst>
                                </p:cTn>
                              </p:par>
                            </p:childTnLst>
                          </p:cTn>
                        </p:par>
                        <p:par>
                          <p:cTn id="37" fill="hold">
                            <p:stCondLst>
                              <p:cond delay="1500"/>
                            </p:stCondLst>
                            <p:childTnLst>
                              <p:par>
                                <p:cTn id="38" presetID="6" presetClass="emph" presetSubtype="0" fill="hold" grpId="2" nodeType="afterEffect">
                                  <p:stCondLst>
                                    <p:cond delay="0"/>
                                  </p:stCondLst>
                                  <p:childTnLst>
                                    <p:animScale>
                                      <p:cBhvr>
                                        <p:cTn id="39" dur="250" fill="hold"/>
                                        <p:tgtEl>
                                          <p:spTgt spid="7"/>
                                        </p:tgtEl>
                                      </p:cBhvr>
                                      <p:by x="0" y="0"/>
                                    </p:animScale>
                                  </p:childTnLst>
                                </p:cTn>
                              </p:par>
                              <p:par>
                                <p:cTn id="40" presetID="6" presetClass="emph" presetSubtype="0" fill="hold" grpId="2" nodeType="withEffect">
                                  <p:stCondLst>
                                    <p:cond delay="100"/>
                                  </p:stCondLst>
                                  <p:childTnLst>
                                    <p:animScale>
                                      <p:cBhvr>
                                        <p:cTn id="41" dur="250" fill="hold"/>
                                        <p:tgtEl>
                                          <p:spTgt spid="16"/>
                                        </p:tgtEl>
                                      </p:cBhvr>
                                      <p:by x="0" y="0"/>
                                    </p:animScale>
                                  </p:childTnLst>
                                </p:cTn>
                              </p:par>
                              <p:par>
                                <p:cTn id="42" presetID="6" presetClass="emph" presetSubtype="0" fill="hold" grpId="2" nodeType="withEffect">
                                  <p:stCondLst>
                                    <p:cond delay="200"/>
                                  </p:stCondLst>
                                  <p:childTnLst>
                                    <p:animScale>
                                      <p:cBhvr>
                                        <p:cTn id="43" dur="250" fill="hold"/>
                                        <p:tgtEl>
                                          <p:spTgt spid="17"/>
                                        </p:tgtEl>
                                      </p:cBhvr>
                                      <p:by x="0" y="0"/>
                                    </p:animScale>
                                  </p:childTnLst>
                                </p:cTn>
                              </p:par>
                            </p:childTnLst>
                          </p:cTn>
                        </p:par>
                        <p:par>
                          <p:cTn id="44" fill="hold">
                            <p:stCondLst>
                              <p:cond delay="1950"/>
                            </p:stCondLst>
                            <p:childTnLst>
                              <p:par>
                                <p:cTn id="45" presetID="19" presetClass="emph" presetSubtype="0" fill="hold" grpId="2" nodeType="afterEffect">
                                  <p:stCondLst>
                                    <p:cond delay="0"/>
                                  </p:stCondLst>
                                  <p:childTnLst>
                                    <p:animClr clrSpc="rgb" dir="cw">
                                      <p:cBhvr override="childStyle">
                                        <p:cTn id="46" dur="500" fill="hold"/>
                                        <p:tgtEl>
                                          <p:spTgt spid="6"/>
                                        </p:tgtEl>
                                        <p:attrNameLst>
                                          <p:attrName>style.color</p:attrName>
                                        </p:attrNameLst>
                                      </p:cBhvr>
                                      <p:to>
                                        <a:schemeClr val="accent2"/>
                                      </p:to>
                                    </p:animClr>
                                    <p:animClr clrSpc="rgb" dir="cw">
                                      <p:cBhvr>
                                        <p:cTn id="47" dur="500" fill="hold"/>
                                        <p:tgtEl>
                                          <p:spTgt spid="6"/>
                                        </p:tgtEl>
                                        <p:attrNameLst>
                                          <p:attrName>fillcolor</p:attrName>
                                        </p:attrNameLst>
                                      </p:cBhvr>
                                      <p:to>
                                        <a:schemeClr val="accent2"/>
                                      </p:to>
                                    </p:animClr>
                                    <p:set>
                                      <p:cBhvr>
                                        <p:cTn id="48" dur="500" fill="hold"/>
                                        <p:tgtEl>
                                          <p:spTgt spid="6"/>
                                        </p:tgtEl>
                                        <p:attrNameLst>
                                          <p:attrName>fill.type</p:attrName>
                                        </p:attrNameLst>
                                      </p:cBhvr>
                                      <p:to>
                                        <p:strVal val="solid"/>
                                      </p:to>
                                    </p:set>
                                    <p:set>
                                      <p:cBhvr>
                                        <p:cTn id="49" dur="500" fill="hold"/>
                                        <p:tgtEl>
                                          <p:spTgt spid="6"/>
                                        </p:tgtEl>
                                        <p:attrNameLst>
                                          <p:attrName>fill.on</p:attrName>
                                        </p:attrNameLst>
                                      </p:cBhvr>
                                      <p:to>
                                        <p:strVal val="true"/>
                                      </p:to>
                                    </p:set>
                                  </p:childTnLst>
                                </p:cTn>
                              </p:par>
                              <p:par>
                                <p:cTn id="50" presetID="19" presetClass="emph" presetSubtype="0" fill="hold" grpId="1" nodeType="withEffect">
                                  <p:stCondLst>
                                    <p:cond delay="0"/>
                                  </p:stCondLst>
                                  <p:childTnLst>
                                    <p:animClr clrSpc="rgb" dir="cw">
                                      <p:cBhvr override="childStyle">
                                        <p:cTn id="51" dur="500" fill="hold"/>
                                        <p:tgtEl>
                                          <p:spTgt spid="14"/>
                                        </p:tgtEl>
                                        <p:attrNameLst>
                                          <p:attrName>style.color</p:attrName>
                                        </p:attrNameLst>
                                      </p:cBhvr>
                                      <p:to>
                                        <a:schemeClr val="accent2"/>
                                      </p:to>
                                    </p:animClr>
                                    <p:animClr clrSpc="rgb" dir="cw">
                                      <p:cBhvr>
                                        <p:cTn id="52" dur="500" fill="hold"/>
                                        <p:tgtEl>
                                          <p:spTgt spid="14"/>
                                        </p:tgtEl>
                                        <p:attrNameLst>
                                          <p:attrName>fillcolor</p:attrName>
                                        </p:attrNameLst>
                                      </p:cBhvr>
                                      <p:to>
                                        <a:schemeClr val="accent2"/>
                                      </p:to>
                                    </p:animClr>
                                    <p:set>
                                      <p:cBhvr>
                                        <p:cTn id="53" dur="500" fill="hold"/>
                                        <p:tgtEl>
                                          <p:spTgt spid="14"/>
                                        </p:tgtEl>
                                        <p:attrNameLst>
                                          <p:attrName>fill.type</p:attrName>
                                        </p:attrNameLst>
                                      </p:cBhvr>
                                      <p:to>
                                        <p:strVal val="solid"/>
                                      </p:to>
                                    </p:set>
                                    <p:set>
                                      <p:cBhvr>
                                        <p:cTn id="54" dur="500" fill="hold"/>
                                        <p:tgtEl>
                                          <p:spTgt spid="14"/>
                                        </p:tgtEl>
                                        <p:attrNameLst>
                                          <p:attrName>fill.on</p:attrName>
                                        </p:attrNameLst>
                                      </p:cBhvr>
                                      <p:to>
                                        <p:strVal val="true"/>
                                      </p:to>
                                    </p:set>
                                  </p:childTnLst>
                                </p:cTn>
                              </p:par>
                              <p:par>
                                <p:cTn id="55" presetID="19" presetClass="emph" presetSubtype="0" fill="hold" grpId="1" nodeType="withEffect">
                                  <p:stCondLst>
                                    <p:cond delay="0"/>
                                  </p:stCondLst>
                                  <p:childTnLst>
                                    <p:animClr clrSpc="rgb" dir="cw">
                                      <p:cBhvr override="childStyle">
                                        <p:cTn id="56" dur="500" fill="hold"/>
                                        <p:tgtEl>
                                          <p:spTgt spid="15"/>
                                        </p:tgtEl>
                                        <p:attrNameLst>
                                          <p:attrName>style.color</p:attrName>
                                        </p:attrNameLst>
                                      </p:cBhvr>
                                      <p:to>
                                        <a:schemeClr val="accent2"/>
                                      </p:to>
                                    </p:animClr>
                                    <p:animClr clrSpc="rgb" dir="cw">
                                      <p:cBhvr>
                                        <p:cTn id="57" dur="500" fill="hold"/>
                                        <p:tgtEl>
                                          <p:spTgt spid="15"/>
                                        </p:tgtEl>
                                        <p:attrNameLst>
                                          <p:attrName>fillcolor</p:attrName>
                                        </p:attrNameLst>
                                      </p:cBhvr>
                                      <p:to>
                                        <a:schemeClr val="accent2"/>
                                      </p:to>
                                    </p:animClr>
                                    <p:set>
                                      <p:cBhvr>
                                        <p:cTn id="58" dur="500" fill="hold"/>
                                        <p:tgtEl>
                                          <p:spTgt spid="15"/>
                                        </p:tgtEl>
                                        <p:attrNameLst>
                                          <p:attrName>fill.type</p:attrName>
                                        </p:attrNameLst>
                                      </p:cBhvr>
                                      <p:to>
                                        <p:strVal val="solid"/>
                                      </p:to>
                                    </p:set>
                                    <p:set>
                                      <p:cBhvr>
                                        <p:cTn id="59" dur="500" fill="hold"/>
                                        <p:tgtEl>
                                          <p:spTgt spid="15"/>
                                        </p:tgtEl>
                                        <p:attrNameLst>
                                          <p:attrName>fill.on</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6" grpId="1" animBg="1"/>
      <p:bldP spid="6" grpId="2" animBg="1"/>
      <p:bldP spid="14" grpId="0" animBg="1"/>
      <p:bldP spid="14" grpId="1" animBg="1"/>
      <p:bldP spid="15" grpId="0" animBg="1"/>
      <p:bldP spid="15" grpId="1" animBg="1"/>
      <p:bldP spid="7" grpId="0" animBg="1"/>
      <p:bldP spid="7" grpId="1" animBg="1"/>
      <p:bldP spid="7" grpId="2" animBg="1"/>
      <p:bldP spid="16" grpId="0" animBg="1"/>
      <p:bldP spid="16" grpId="1" animBg="1"/>
      <p:bldP spid="16" grpId="2" animBg="1"/>
      <p:bldP spid="17" grpId="0" animBg="1"/>
      <p:bldP spid="17" grpId="1" animBg="1"/>
      <p:bldP spid="17" grpId="2" animBg="1"/>
    </p:bld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7TQBLwN7JUqZ50IxKG9wQ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pDKASeTqgY0ONIjCRmhAdq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pRpZcFO9I.0qHKpQYchVsvQ"/>
</p:tagLst>
</file>

<file path=ppt/theme/theme1.xml><?xml version="1.0" encoding="utf-8"?>
<a:theme xmlns:a="http://schemas.openxmlformats.org/drawingml/2006/main" name="TechEd 2014 Dk Blue">
  <a:themeElements>
    <a:clrScheme name="TechEd 2014 Dark template">
      <a:dk1>
        <a:srgbClr val="000000"/>
      </a:dk1>
      <a:lt1>
        <a:srgbClr val="FFFFFF"/>
      </a:lt1>
      <a:dk2>
        <a:srgbClr val="002050"/>
      </a:dk2>
      <a:lt2>
        <a:srgbClr val="00BCF2"/>
      </a:lt2>
      <a:accent1>
        <a:srgbClr val="0072C6"/>
      </a:accent1>
      <a:accent2>
        <a:srgbClr val="7FBA00"/>
      </a:accent2>
      <a:accent3>
        <a:srgbClr val="DC3C00"/>
      </a:accent3>
      <a:accent4>
        <a:srgbClr val="68217A"/>
      </a:accent4>
      <a:accent5>
        <a:srgbClr val="009E49"/>
      </a:accent5>
      <a:accent6>
        <a:srgbClr val="00B294"/>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TechEd_2014_Template.potx" id="{95E3EB79-C98D-48EC-837A-72F77512253C}" vid="{482A9A90-448C-4DC9-8D68-B61A5FDF0B4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6F320AC-52B3-450E-8533-4DC2195AB242}">
  <ds:schemaRefs>
    <ds:schemaRef ds:uri="http://schemas.microsoft.com/sharepoint/v3/contenttype/forms"/>
  </ds:schemaRefs>
</ds:datastoreItem>
</file>

<file path=customXml/itemProps2.xml><?xml version="1.0" encoding="utf-8"?>
<ds:datastoreItem xmlns:ds="http://schemas.openxmlformats.org/officeDocument/2006/customXml" ds:itemID="{13653F32-6F85-4BC9-BD7A-489A9DF6ACCB}"/>
</file>

<file path=customXml/itemProps3.xml><?xml version="1.0" encoding="utf-8"?>
<ds:datastoreItem xmlns:ds="http://schemas.openxmlformats.org/officeDocument/2006/customXml" ds:itemID="{66073EDC-E0C0-4ECE-909D-DCDDA4EA603C}">
  <ds:schemaRefs>
    <ds:schemaRef ds:uri="http://schemas.openxmlformats.org/package/2006/metadata/core-properties"/>
    <ds:schemaRef ds:uri="http://schemas.microsoft.com/office/infopath/2007/PartnerControls"/>
    <ds:schemaRef ds:uri="http://purl.org/dc/terms/"/>
    <ds:schemaRef ds:uri="042bea5e-c773-49c5-a017-53cb83d1f79c"/>
    <ds:schemaRef ds:uri="http://schemas.microsoft.com/office/2006/documentManagement/types"/>
    <ds:schemaRef ds:uri="http://purl.org/dc/elements/1.1/"/>
    <ds:schemaRef ds:uri="http://schemas.microsoft.com/office/2006/metadata/propertie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258</TotalTime>
  <Words>5591</Words>
  <Application>Microsoft Office PowerPoint</Application>
  <PresentationFormat>Widescreen</PresentationFormat>
  <Paragraphs>673</Paragraphs>
  <Slides>55</Slides>
  <Notes>28</Notes>
  <HiddenSlides>0</HiddenSlides>
  <MMClips>0</MMClips>
  <ScaleCrop>false</ScaleCrop>
  <HeadingPairs>
    <vt:vector size="8" baseType="variant">
      <vt:variant>
        <vt:lpstr>Fonts Used</vt:lpstr>
      </vt:variant>
      <vt:variant>
        <vt:i4>8</vt:i4>
      </vt:variant>
      <vt:variant>
        <vt:lpstr>Theme</vt:lpstr>
      </vt:variant>
      <vt:variant>
        <vt:i4>1</vt:i4>
      </vt:variant>
      <vt:variant>
        <vt:lpstr>Embedded OLE Servers</vt:lpstr>
      </vt:variant>
      <vt:variant>
        <vt:i4>1</vt:i4>
      </vt:variant>
      <vt:variant>
        <vt:lpstr>Slide Titles</vt:lpstr>
      </vt:variant>
      <vt:variant>
        <vt:i4>55</vt:i4>
      </vt:variant>
    </vt:vector>
  </HeadingPairs>
  <TitlesOfParts>
    <vt:vector size="65" baseType="lpstr">
      <vt:lpstr>Arial</vt:lpstr>
      <vt:lpstr>Calibri</vt:lpstr>
      <vt:lpstr>Consolas</vt:lpstr>
      <vt:lpstr>Courier New</vt:lpstr>
      <vt:lpstr>メイリオ</vt:lpstr>
      <vt:lpstr>Segoe UI</vt:lpstr>
      <vt:lpstr>Segoe UI Light</vt:lpstr>
      <vt:lpstr>Wingdings</vt:lpstr>
      <vt:lpstr>TechEd 2014 Dk Blue</vt:lpstr>
      <vt:lpstr>think-cell Slide</vt:lpstr>
      <vt:lpstr>Introduction to Azure Hybrid IaaS</vt:lpstr>
      <vt:lpstr>Agenda</vt:lpstr>
      <vt:lpstr>Agenda</vt:lpstr>
      <vt:lpstr>Azure platform - Trust and Control</vt:lpstr>
      <vt:lpstr>Microsoft Azure Compute (IaaS)</vt:lpstr>
      <vt:lpstr>Agenda</vt:lpstr>
      <vt:lpstr>Virtual Machine Storage Architecture</vt:lpstr>
      <vt:lpstr>Virtual Machine - Storage Models</vt:lpstr>
      <vt:lpstr>PowerPoint Presentation</vt:lpstr>
      <vt:lpstr>PowerPoint Presentation</vt:lpstr>
      <vt:lpstr>PowerPoint Presentation</vt:lpstr>
      <vt:lpstr>Virtual Machine Storage Architecture</vt:lpstr>
      <vt:lpstr>Azure Files</vt:lpstr>
      <vt:lpstr>Premium storage</vt:lpstr>
      <vt:lpstr>Virtual Machine Storage Architecture</vt:lpstr>
      <vt:lpstr>Agenda</vt:lpstr>
      <vt:lpstr>Virtual Machines</vt:lpstr>
      <vt:lpstr>Virtual Machines Sizes and Tiers</vt:lpstr>
      <vt:lpstr>Scale-up Options</vt:lpstr>
      <vt:lpstr>Virtual Machine - Sizes and Tiers</vt:lpstr>
      <vt:lpstr>The D family</vt:lpstr>
      <vt:lpstr>The G family</vt:lpstr>
      <vt:lpstr>Availability Sets</vt:lpstr>
      <vt:lpstr>The Pieces of IaaS…</vt:lpstr>
      <vt:lpstr>Virtual Machine - Availability Models</vt:lpstr>
      <vt:lpstr>Availability Sets</vt:lpstr>
      <vt:lpstr>Availability Sets</vt:lpstr>
      <vt:lpstr>Agenda</vt:lpstr>
      <vt:lpstr>PowerPoint Presentation</vt:lpstr>
      <vt:lpstr>Point-to-Site Connectivity</vt:lpstr>
      <vt:lpstr>The Pieces of IaaS…</vt:lpstr>
      <vt:lpstr>Load Balancing</vt:lpstr>
      <vt:lpstr>Load-Balancing in different ways</vt:lpstr>
      <vt:lpstr>High availability features</vt:lpstr>
      <vt:lpstr>The Pieces of IaaS…</vt:lpstr>
      <vt:lpstr>VM Extensions</vt:lpstr>
      <vt:lpstr>Azure VM Agent</vt:lpstr>
      <vt:lpstr>Sample Extensions</vt:lpstr>
      <vt:lpstr>Azure VM DSC Extension</vt:lpstr>
      <vt:lpstr>The pieces of IaaS…</vt:lpstr>
      <vt:lpstr>Agenda</vt:lpstr>
      <vt:lpstr>Virtual Machine Gallery Items</vt:lpstr>
      <vt:lpstr>Virtual Machine – Gallery and Image Models</vt:lpstr>
      <vt:lpstr>Agenda</vt:lpstr>
      <vt:lpstr>What’s New About IaaS v2</vt:lpstr>
      <vt:lpstr>Azure IaaS for CSP Subscriptions</vt:lpstr>
      <vt:lpstr>Virtual Machine - Placement Models</vt:lpstr>
      <vt:lpstr>Single vs Multiple Resource Groups</vt:lpstr>
      <vt:lpstr>Azure Virtual Machines (v2) </vt:lpstr>
      <vt:lpstr>Resource Group Manager Services</vt:lpstr>
      <vt:lpstr>IaaS Considerations</vt:lpstr>
      <vt:lpstr>Cost</vt:lpstr>
      <vt:lpstr>Cost Considerations</vt:lpstr>
      <vt:lpstr>Resources</vt:lpstr>
      <vt:lpstr>Resources (continued)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Azure IaaS Introduction and What’s new.</dc:title>
  <dc:creator>Mike Johnson</dc:creator>
  <cp:lastModifiedBy>Sahil Sethi</cp:lastModifiedBy>
  <cp:revision>17</cp:revision>
  <dcterms:created xsi:type="dcterms:W3CDTF">2015-08-20T17:23:17Z</dcterms:created>
  <dcterms:modified xsi:type="dcterms:W3CDTF">2016-01-24T08:31:21Z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ies>
</file>