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ags/tag1.xml" ContentType="application/vnd.openxmlformats-officedocument.presentationml.tags+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heme/theme3.xml" ContentType="application/vnd.openxmlformats-officedocument.theme+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theme/theme4.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6"/>
    <p:sldMasterId id="2147484286" r:id="rId7"/>
    <p:sldMasterId id="2147484321" r:id="rId8"/>
    <p:sldMasterId id="2147484418" r:id="rId9"/>
  </p:sldMasterIdLst>
  <p:notesMasterIdLst>
    <p:notesMasterId r:id="rId36"/>
  </p:notesMasterIdLst>
  <p:handoutMasterIdLst>
    <p:handoutMasterId r:id="rId37"/>
  </p:handoutMasterIdLst>
  <p:sldIdLst>
    <p:sldId id="1263" r:id="rId10"/>
    <p:sldId id="1352" r:id="rId11"/>
    <p:sldId id="1369" r:id="rId12"/>
    <p:sldId id="1375" r:id="rId13"/>
    <p:sldId id="1378" r:id="rId14"/>
    <p:sldId id="1380" r:id="rId15"/>
    <p:sldId id="1381" r:id="rId16"/>
    <p:sldId id="1382" r:id="rId17"/>
    <p:sldId id="1383" r:id="rId18"/>
    <p:sldId id="1384" r:id="rId19"/>
    <p:sldId id="1376" r:id="rId20"/>
    <p:sldId id="1377" r:id="rId21"/>
    <p:sldId id="1363" r:id="rId22"/>
    <p:sldId id="1373" r:id="rId23"/>
    <p:sldId id="1361" r:id="rId24"/>
    <p:sldId id="1362" r:id="rId25"/>
    <p:sldId id="1355" r:id="rId26"/>
    <p:sldId id="1356" r:id="rId27"/>
    <p:sldId id="1358" r:id="rId28"/>
    <p:sldId id="1360" r:id="rId29"/>
    <p:sldId id="1372" r:id="rId30"/>
    <p:sldId id="1318" r:id="rId31"/>
    <p:sldId id="1351" r:id="rId32"/>
    <p:sldId id="1269" r:id="rId33"/>
    <p:sldId id="1345" r:id="rId34"/>
    <p:sldId id="1346" r:id="rId35"/>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echnical Data Deck" id="{C8218ACB-8A10-4133-A143-B8DD47875D50}">
          <p14:sldIdLst>
            <p14:sldId id="1263"/>
            <p14:sldId id="1352"/>
            <p14:sldId id="1369"/>
            <p14:sldId id="1375"/>
            <p14:sldId id="1378"/>
            <p14:sldId id="1380"/>
            <p14:sldId id="1381"/>
            <p14:sldId id="1382"/>
            <p14:sldId id="1383"/>
            <p14:sldId id="1384"/>
            <p14:sldId id="1376"/>
            <p14:sldId id="1377"/>
            <p14:sldId id="1363"/>
            <p14:sldId id="1373"/>
            <p14:sldId id="1361"/>
            <p14:sldId id="1362"/>
            <p14:sldId id="1355"/>
            <p14:sldId id="1356"/>
            <p14:sldId id="1358"/>
            <p14:sldId id="1360"/>
            <p14:sldId id="1372"/>
          </p14:sldIdLst>
        </p14:section>
        <p14:section name="End of Slide Deck" id="{75C55690-4DE5-4273-B3B6-CD8F32E87B44}">
          <p14:sldIdLst>
            <p14:sldId id="1318"/>
          </p14:sldIdLst>
        </p14:section>
        <p14:section name="Appendix" id="{E493DAB5-5A2B-4448-91A9-5558B125A2C7}">
          <p14:sldIdLst>
            <p14:sldId id="1351"/>
          </p14:sldIdLst>
        </p14:section>
        <p14:section name="Proofs and Customer References" id="{FD831ADF-9E21-4D49-BAFD-3E27035FEC94}">
          <p14:sldIdLst>
            <p14:sldId id="1269"/>
            <p14:sldId id="1345"/>
            <p14:sldId id="1346"/>
          </p14:sldIdLst>
        </p14:section>
      </p14:sectionLst>
    </p:ex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69696"/>
    <a:srgbClr val="000000"/>
    <a:srgbClr val="FFFFFF"/>
    <a:srgbClr val="B4009E"/>
    <a:srgbClr val="4668C5"/>
    <a:srgbClr val="68217A"/>
    <a:srgbClr val="895297"/>
    <a:srgbClr val="505050"/>
    <a:srgbClr val="008272"/>
    <a:srgbClr val="D1D1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876" autoAdjust="0"/>
    <p:restoredTop sz="94282" autoAdjust="0"/>
  </p:normalViewPr>
  <p:slideViewPr>
    <p:cSldViewPr snapToGrid="0">
      <p:cViewPr varScale="1">
        <p:scale>
          <a:sx n="81" d="100"/>
          <a:sy n="81" d="100"/>
        </p:scale>
        <p:origin x="702" y="84"/>
      </p:cViewPr>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showGuides="1">
      <p:cViewPr varScale="1">
        <p:scale>
          <a:sx n="95" d="100"/>
          <a:sy n="95" d="100"/>
        </p:scale>
        <p:origin x="245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4.xml"/><Relationship Id="rId18" Type="http://schemas.openxmlformats.org/officeDocument/2006/relationships/slide" Target="slides/slide9.xml"/><Relationship Id="rId26" Type="http://schemas.openxmlformats.org/officeDocument/2006/relationships/slide" Target="slides/slide17.xml"/><Relationship Id="rId39" Type="http://schemas.openxmlformats.org/officeDocument/2006/relationships/presProps" Target="presProps.xml"/><Relationship Id="rId21" Type="http://schemas.openxmlformats.org/officeDocument/2006/relationships/slide" Target="slides/slide12.xml"/><Relationship Id="rId34" Type="http://schemas.openxmlformats.org/officeDocument/2006/relationships/slide" Target="slides/slide25.xml"/><Relationship Id="rId42" Type="http://schemas.openxmlformats.org/officeDocument/2006/relationships/tableStyles" Target="tableStyles.xml"/><Relationship Id="rId7" Type="http://schemas.openxmlformats.org/officeDocument/2006/relationships/slideMaster" Target="slideMasters/slideMaster2.xml"/><Relationship Id="rId12" Type="http://schemas.openxmlformats.org/officeDocument/2006/relationships/slide" Target="slides/slide3.xml"/><Relationship Id="rId17" Type="http://schemas.openxmlformats.org/officeDocument/2006/relationships/slide" Target="slides/slide8.xml"/><Relationship Id="rId25" Type="http://schemas.openxmlformats.org/officeDocument/2006/relationships/slide" Target="slides/slide16.xml"/><Relationship Id="rId33" Type="http://schemas.openxmlformats.org/officeDocument/2006/relationships/slide" Target="slides/slide24.xml"/><Relationship Id="rId38"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7.xml"/><Relationship Id="rId20" Type="http://schemas.openxmlformats.org/officeDocument/2006/relationships/slide" Target="slides/slide11.xml"/><Relationship Id="rId29" Type="http://schemas.openxmlformats.org/officeDocument/2006/relationships/slide" Target="slides/slide20.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2.xml"/><Relationship Id="rId24" Type="http://schemas.openxmlformats.org/officeDocument/2006/relationships/slide" Target="slides/slide15.xml"/><Relationship Id="rId32" Type="http://schemas.openxmlformats.org/officeDocument/2006/relationships/slide" Target="slides/slide23.xml"/><Relationship Id="rId37" Type="http://schemas.openxmlformats.org/officeDocument/2006/relationships/handoutMaster" Target="handoutMasters/handoutMaster1.xml"/><Relationship Id="rId40" Type="http://schemas.openxmlformats.org/officeDocument/2006/relationships/viewProps" Target="viewProps.xml"/><Relationship Id="rId36" Type="http://schemas.openxmlformats.org/officeDocument/2006/relationships/notesMaster" Target="notesMasters/notesMaster1.xml"/><Relationship Id="rId15" Type="http://schemas.openxmlformats.org/officeDocument/2006/relationships/slide" Target="slides/slide6.xml"/><Relationship Id="rId23" Type="http://schemas.openxmlformats.org/officeDocument/2006/relationships/slide" Target="slides/slide14.xml"/><Relationship Id="rId28" Type="http://schemas.openxmlformats.org/officeDocument/2006/relationships/slide" Target="slides/slide19.xml"/><Relationship Id="rId10" Type="http://schemas.openxmlformats.org/officeDocument/2006/relationships/slide" Target="slides/slide1.xml"/><Relationship Id="rId19" Type="http://schemas.openxmlformats.org/officeDocument/2006/relationships/slide" Target="slides/slide10.xml"/><Relationship Id="rId31" Type="http://schemas.openxmlformats.org/officeDocument/2006/relationships/slide" Target="slides/slide22.xml"/><Relationship Id="rId4" Type="http://schemas.openxmlformats.org/officeDocument/2006/relationships/customXml" Target="../customXml/item4.xml"/><Relationship Id="rId9" Type="http://schemas.openxmlformats.org/officeDocument/2006/relationships/slideMaster" Target="slideMasters/slideMaster4.xml"/><Relationship Id="rId14" Type="http://schemas.openxmlformats.org/officeDocument/2006/relationships/slide" Target="slides/slide5.xml"/><Relationship Id="rId22" Type="http://schemas.openxmlformats.org/officeDocument/2006/relationships/slide" Target="slides/slide13.xml"/><Relationship Id="rId27" Type="http://schemas.openxmlformats.org/officeDocument/2006/relationships/slide" Target="slides/slide18.xml"/><Relationship Id="rId30" Type="http://schemas.openxmlformats.org/officeDocument/2006/relationships/slide" Target="slides/slide21.xml"/><Relationship Id="rId35" Type="http://schemas.openxmlformats.org/officeDocument/2006/relationships/slide" Target="slides/slide26.xml"/><Relationship Id="rId8" Type="http://schemas.openxmlformats.org/officeDocument/2006/relationships/slideMaster" Target="slideMasters/slideMaster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Header Placeholder 5"/>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a:t>S4 Solution Specialist Sales Summit</a:t>
            </a:r>
          </a:p>
        </p:txBody>
      </p:sp>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6A60E7-2D53-4E43-BBED-95418411E14A}" type="datetime8">
              <a:rPr lang="en-US" smtClean="0">
                <a:latin typeface="Segoe UI" pitchFamily="34" charset="0"/>
              </a:rPr>
              <a:t>1/24/2016 12:32 AM</a:t>
            </a:fld>
            <a:endParaRPr lang="en-US" dirty="0">
              <a:latin typeface="Segoe UI" pitchFamily="34" charset="0"/>
            </a:endParaRPr>
          </a:p>
        </p:txBody>
      </p:sp>
      <p:sp>
        <p:nvSpPr>
          <p:cNvPr id="8" name="Footer Placeholder 7"/>
          <p:cNvSpPr>
            <a:spLocks noGrp="1"/>
          </p:cNvSpPr>
          <p:nvPr>
            <p:ph type="ftr" sz="quarter" idx="2"/>
          </p:nvPr>
        </p:nvSpPr>
        <p:spPr>
          <a:xfrm>
            <a:off x="0" y="8685213"/>
            <a:ext cx="5795010" cy="332434"/>
          </a:xfrm>
          <a:prstGeom prst="rect">
            <a:avLst/>
          </a:prstGeom>
        </p:spPr>
        <p:txBody>
          <a:bodyPr vert="horz" lIns="91440" tIns="45720" rIns="91440" bIns="45720" rtlCol="0" anchor="b"/>
          <a:lstStyle>
            <a:lvl1pPr algn="l">
              <a:defRPr sz="1200"/>
            </a:lvl1pPr>
          </a:lstStyle>
          <a:p>
            <a:pPr marL="398463" defTabSz="914099" eaLnBrk="0" hangingPunct="0"/>
            <a:r>
              <a:rPr lang="en-US" sz="400" smtClean="0">
                <a:gradFill>
                  <a:gsLst>
                    <a:gs pos="0">
                      <a:schemeClr val="tx1"/>
                    </a:gs>
                    <a:gs pos="100000">
                      <a:schemeClr val="tx1"/>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a:gradFill>
                <a:gsLst>
                  <a:gs pos="0">
                    <a:schemeClr val="tx1"/>
                  </a:gs>
                  <a:gs pos="100000">
                    <a:schemeClr val="tx1"/>
                  </a:gs>
                </a:gsLst>
                <a:lin ang="5400000" scaled="0"/>
              </a:gradFill>
              <a:latin typeface="Segoe UI" pitchFamily="34" charset="0"/>
              <a:ea typeface="Segoe UI" pitchFamily="34" charset="0"/>
              <a:cs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S4 Solution Specialist Sales Summit</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2DFDA5C7-BBAE-481E-8BF7-731156A2E2C1}" type="datetime8">
              <a:rPr lang="en-US" smtClean="0"/>
              <a:t>1/24/2016 12:32 AM</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6" name="Date Placeholder 5"/>
          <p:cNvSpPr>
            <a:spLocks noGrp="1"/>
          </p:cNvSpPr>
          <p:nvPr>
            <p:ph type="dt" idx="12"/>
          </p:nvPr>
        </p:nvSpPr>
        <p:spPr/>
        <p:txBody>
          <a:bodyPr/>
          <a:lstStyle/>
          <a:p>
            <a:fld id="{64CFA94A-519F-445C-B30C-9E76FA6A2031}" type="datetime8">
              <a:rPr lang="en-US" smtClean="0">
                <a:solidFill>
                  <a:prstClr val="black"/>
                </a:solidFill>
              </a:rPr>
              <a:pPr/>
              <a:t>1/24/2016 12:32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Tree>
    <p:extLst>
      <p:ext uri="{BB962C8B-B14F-4D97-AF65-F5344CB8AC3E}">
        <p14:creationId xmlns:p14="http://schemas.microsoft.com/office/powerpoint/2010/main" val="6550098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S4 Solutions Specialist Summit</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2015 Microsoft Corporation. All rights reserved.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38EEC551-8CDA-4EB6-89BB-2A86C9F091C8}" type="datetime8">
              <a:rPr lang="en-US" smtClean="0">
                <a:solidFill>
                  <a:prstClr val="black"/>
                </a:solidFill>
              </a:rPr>
              <a:pPr/>
              <a:t>1/24/2016 12:32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25</a:t>
            </a:fld>
            <a:endParaRPr lang="en-US" dirty="0">
              <a:solidFill>
                <a:prstClr val="black"/>
              </a:solidFill>
            </a:endParaRPr>
          </a:p>
        </p:txBody>
      </p:sp>
    </p:spTree>
    <p:extLst>
      <p:ext uri="{BB962C8B-B14F-4D97-AF65-F5344CB8AC3E}">
        <p14:creationId xmlns:p14="http://schemas.microsoft.com/office/powerpoint/2010/main" val="8455334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i="1" dirty="0"/>
              <a:t>&lt;First 2 slides in this 3-slide</a:t>
            </a:r>
            <a:r>
              <a:rPr lang="en-US" b="1" i="1" baseline="0" dirty="0"/>
              <a:t> sequence </a:t>
            </a:r>
            <a:r>
              <a:rPr lang="en-US" b="1" i="1" dirty="0"/>
              <a:t>are needed for presenting. Third slide remains hidden</a:t>
            </a:r>
            <a:r>
              <a:rPr lang="en-US" b="1" i="1" baseline="0" dirty="0"/>
              <a:t> unless you are printing. </a:t>
            </a:r>
            <a:r>
              <a:rPr lang="en-US" b="1" i="1" dirty="0"/>
              <a:t>Make</a:t>
            </a:r>
            <a:r>
              <a:rPr lang="en-US" b="1" i="1" baseline="0" dirty="0"/>
              <a:t> any text changes across all 3 slides&gt;.</a:t>
            </a:r>
            <a:r>
              <a:rPr lang="en-US" b="1" i="1" dirty="0"/>
              <a:t> </a:t>
            </a:r>
          </a:p>
          <a:p>
            <a:endParaRPr lang="en-US" b="1" i="1" dirty="0"/>
          </a:p>
          <a:p>
            <a:r>
              <a:rPr lang="en-US" b="1" smtClean="0"/>
              <a:t>Objective:</a:t>
            </a:r>
            <a:endParaRPr lang="en-US" b="1" i="0" dirty="0"/>
          </a:p>
          <a:p>
            <a:r>
              <a:rPr lang="en-US" dirty="0"/>
              <a:t>Software</a:t>
            </a:r>
            <a:r>
              <a:rPr lang="en-US" baseline="0" dirty="0"/>
              <a:t> Defined Networking is able to provide, Flexible, Reliable networking that </a:t>
            </a:r>
            <a:r>
              <a:rPr lang="en-US" baseline="0" dirty="0" err="1"/>
              <a:t>inturn</a:t>
            </a:r>
            <a:r>
              <a:rPr lang="en-US" baseline="0" dirty="0"/>
              <a:t> provides support for application and workload services. </a:t>
            </a:r>
          </a:p>
          <a:p>
            <a:endParaRPr lang="en-US" baseline="0" dirty="0"/>
          </a:p>
          <a:p>
            <a:r>
              <a:rPr lang="en-US" sz="900" b="1" kern="1200" dirty="0">
                <a:solidFill>
                  <a:schemeClr val="tx1"/>
                </a:solidFill>
                <a:effectLst/>
                <a:latin typeface="Segoe UI Light" pitchFamily="34" charset="0"/>
                <a:ea typeface="+mn-ea"/>
                <a:cs typeface="+mn-cs"/>
              </a:rPr>
              <a:t>Key </a:t>
            </a:r>
            <a:r>
              <a:rPr lang="en-US" sz="900" b="1" kern="1200">
                <a:solidFill>
                  <a:schemeClr val="tx1"/>
                </a:solidFill>
                <a:effectLst/>
                <a:latin typeface="Segoe UI Light" pitchFamily="34" charset="0"/>
                <a:ea typeface="+mn-ea"/>
                <a:cs typeface="+mn-cs"/>
              </a:rPr>
              <a:t>talking points</a:t>
            </a:r>
            <a:r>
              <a:rPr lang="en-US" b="1" dirty="0"/>
              <a:t>:</a:t>
            </a:r>
            <a:endParaRPr lang="en-US" sz="900" kern="1200" dirty="0">
              <a:solidFill>
                <a:schemeClr val="tx1"/>
              </a:solidFill>
              <a:effectLst/>
              <a:latin typeface="Segoe UI Light" pitchFamily="34" charset="0"/>
              <a:ea typeface="+mn-ea"/>
              <a:cs typeface="+mn-cs"/>
            </a:endParaRPr>
          </a:p>
          <a:p>
            <a:r>
              <a:rPr lang="en-US" baseline="0" dirty="0"/>
              <a:t>By virtualizing the Network we can achieve many benefits. Flexibility come in the form of the speed at which both physical and virtual network components can be designed and configured. The flexibility is provided by being able to move away from the requirement to modify setting on individual devices during setup or configuration changes.</a:t>
            </a:r>
          </a:p>
          <a:p>
            <a:r>
              <a:rPr lang="en-US" baseline="0" dirty="0"/>
              <a:t>As network span across both physical location and various sets of devices a key component comes from the ability to centrally manage the end to end environment</a:t>
            </a:r>
          </a:p>
          <a:p>
            <a:r>
              <a:rPr lang="en-US" baseline="0" dirty="0"/>
              <a:t>Virtual network environments need to provide this flexibility without sacrificing performance, this is achieved by building scale into the virtual network components as well as leveraging key hardware capabilities to ensure optimized performance </a:t>
            </a:r>
          </a:p>
          <a:p>
            <a:r>
              <a:rPr lang="en-US" baseline="0" dirty="0"/>
              <a:t>As datacenters start to leverage the rich capabilities and services available through a cloud environments such as Azure. We will want to provide various connectivity options which can be adjust for both throughput and security considerations. </a:t>
            </a:r>
          </a:p>
          <a:p>
            <a:endParaRPr lang="en-US" dirty="0"/>
          </a:p>
          <a:p>
            <a:endParaRPr lang="en-US" b="1" i="1" dirty="0"/>
          </a:p>
        </p:txBody>
      </p:sp>
      <p:sp>
        <p:nvSpPr>
          <p:cNvPr id="4" name="Header Placeholder 3"/>
          <p:cNvSpPr>
            <a:spLocks noGrp="1"/>
          </p:cNvSpPr>
          <p:nvPr>
            <p:ph type="hdr" sz="quarter" idx="10"/>
          </p:nvPr>
        </p:nvSpPr>
        <p:spPr/>
        <p:txBody>
          <a:bodyPr/>
          <a:lstStyle/>
          <a:p>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64CFA94A-519F-445C-B30C-9E76FA6A2031}" type="datetime8">
              <a:rPr lang="en-US" smtClean="0">
                <a:solidFill>
                  <a:prstClr val="black"/>
                </a:solidFill>
              </a:rPr>
              <a:pPr/>
              <a:t>1/24/2016 12:32 AM</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31377870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Light" pitchFamily="34" charset="0"/>
                <a:ea typeface="+mn-ea"/>
                <a:cs typeface="+mn-cs"/>
              </a:rPr>
              <a:t>Objective:</a:t>
            </a:r>
          </a:p>
          <a:p>
            <a:r>
              <a:rPr lang="en-US" sz="900" b="0" kern="1200" dirty="0" smtClean="0">
                <a:solidFill>
                  <a:schemeClr val="tx1"/>
                </a:solidFill>
                <a:effectLst/>
                <a:latin typeface="Segoe UI Light" pitchFamily="34" charset="0"/>
                <a:ea typeface="+mn-ea"/>
                <a:cs typeface="Segoe UI Light" panose="020B0502040204020203" pitchFamily="34" charset="0"/>
              </a:rPr>
              <a:t>Show</a:t>
            </a:r>
            <a:r>
              <a:rPr lang="en-US" sz="900" b="0" kern="1200" baseline="0" dirty="0" smtClean="0">
                <a:solidFill>
                  <a:schemeClr val="tx1"/>
                </a:solidFill>
                <a:effectLst/>
                <a:latin typeface="Segoe UI Light" pitchFamily="34" charset="0"/>
                <a:ea typeface="+mn-ea"/>
                <a:cs typeface="Segoe UI Light" panose="020B0502040204020203" pitchFamily="34" charset="0"/>
              </a:rPr>
              <a:t> how the capabilities in Windows Server enable connectivity between sites and to Azure</a:t>
            </a:r>
            <a:endParaRPr lang="en-US" sz="900" b="1" kern="1200" dirty="0" smtClean="0">
              <a:solidFill>
                <a:schemeClr val="tx1"/>
              </a:solidFill>
              <a:effectLst/>
              <a:latin typeface="Segoe UI Light" pitchFamily="34" charset="0"/>
              <a:ea typeface="+mn-ea"/>
              <a:cs typeface="+mn-cs"/>
            </a:endParaRPr>
          </a:p>
          <a:p>
            <a:endParaRPr lang="en-US" sz="900" b="1" kern="1200" dirty="0" smtClean="0">
              <a:solidFill>
                <a:schemeClr val="tx1"/>
              </a:solidFill>
              <a:effectLst/>
              <a:latin typeface="Segoe UI Light" pitchFamily="34" charset="0"/>
              <a:ea typeface="+mn-ea"/>
              <a:cs typeface="+mn-cs"/>
            </a:endParaRPr>
          </a:p>
          <a:p>
            <a:pPr marL="0" marR="0" indent="0" algn="l" defTabSz="932742" rtl="0" eaLnBrk="1" fontAlgn="auto" latinLnBrk="0" hangingPunct="1">
              <a:lnSpc>
                <a:spcPct val="90000"/>
              </a:lnSpc>
              <a:spcBef>
                <a:spcPts val="0"/>
              </a:spcBef>
              <a:spcAft>
                <a:spcPts val="340"/>
              </a:spcAft>
              <a:buClrTx/>
              <a:buSzTx/>
              <a:buFontTx/>
              <a:buNone/>
              <a:tabLst/>
              <a:defRPr/>
            </a:pPr>
            <a:r>
              <a:rPr lang="en-US" sz="900" b="1" kern="1200" dirty="0" smtClean="0">
                <a:solidFill>
                  <a:schemeClr val="tx1"/>
                </a:solidFill>
                <a:effectLst/>
                <a:latin typeface="Segoe UI Light" pitchFamily="34" charset="0"/>
                <a:ea typeface="+mn-ea"/>
                <a:cs typeface="+mn-cs"/>
              </a:rPr>
              <a:t>Key talking points </a:t>
            </a:r>
          </a:p>
          <a:p>
            <a:r>
              <a:rPr lang="en-US" dirty="0" smtClean="0"/>
              <a:t>To leverage the capabilities of Azure we need to provide a was to connect </a:t>
            </a:r>
            <a:r>
              <a:rPr lang="en-US" b="0" baseline="0" dirty="0" smtClean="0"/>
              <a:t>in </a:t>
            </a:r>
            <a:r>
              <a:rPr lang="en-US" dirty="0" smtClean="0"/>
              <a:t>a way that extends your datacenter, and provides various controllable levels of network performance and security</a:t>
            </a:r>
            <a:r>
              <a:rPr lang="en-US" b="0" baseline="0" dirty="0" smtClean="0"/>
              <a:t>.</a:t>
            </a:r>
          </a:p>
          <a:p>
            <a:endParaRPr lang="en-US" b="1" dirty="0" smtClean="0"/>
          </a:p>
          <a:p>
            <a:pPr indent="-452174" defTabSz="922040" fontAlgn="base">
              <a:spcBef>
                <a:spcPts val="594"/>
              </a:spcBef>
              <a:spcAft>
                <a:spcPct val="0"/>
              </a:spcAft>
            </a:pPr>
            <a:r>
              <a:rPr lang="en-US" sz="800" dirty="0" smtClean="0">
                <a:gradFill>
                  <a:gsLst>
                    <a:gs pos="62500">
                      <a:schemeClr val="tx1"/>
                    </a:gs>
                    <a:gs pos="40000">
                      <a:schemeClr val="tx1"/>
                    </a:gs>
                  </a:gsLst>
                  <a:lin ang="5400000" scaled="0"/>
                </a:gradFill>
                <a:latin typeface="Segoe UI Semibold" panose="020B0702040204020203" pitchFamily="34" charset="0"/>
              </a:rPr>
              <a:t>Slide Message:</a:t>
            </a:r>
            <a:endParaRPr lang="en-US" sz="800" b="1" dirty="0" smtClean="0">
              <a:gradFill>
                <a:gsLst>
                  <a:gs pos="62500">
                    <a:schemeClr val="tx1"/>
                  </a:gs>
                  <a:gs pos="40000">
                    <a:schemeClr val="tx1"/>
                  </a:gs>
                </a:gsLst>
                <a:lin ang="5400000" scaled="0"/>
              </a:gradFill>
              <a:latin typeface="Segoe UI Semibold" panose="020B0702040204020203" pitchFamily="34" charset="0"/>
            </a:endParaRPr>
          </a:p>
          <a:p>
            <a:pPr marL="342900" indent="-342900"/>
            <a:r>
              <a:rPr lang="en-US" sz="900" dirty="0" smtClean="0"/>
              <a:t>Extending your datacenter into Azure can be done through two alternate mechanisms. </a:t>
            </a:r>
          </a:p>
          <a:p>
            <a:pPr marL="342900" indent="-342900" algn="l"/>
            <a:endParaRPr lang="en-US" sz="900" dirty="0" smtClean="0"/>
          </a:p>
          <a:p>
            <a:pPr marL="0" indent="0" algn="l"/>
            <a:r>
              <a:rPr lang="en-US" sz="900" dirty="0" smtClean="0"/>
              <a:t>One of the ways is to have traffic traverse across the public internet (using various encryption technologies) and many different performance levels based on bandwidth allowances.</a:t>
            </a:r>
            <a:br>
              <a:rPr lang="en-US" sz="900" dirty="0" smtClean="0"/>
            </a:br>
            <a:endParaRPr lang="en-US" sz="900" dirty="0" smtClean="0"/>
          </a:p>
          <a:p>
            <a:pPr marL="0" indent="0" algn="l"/>
            <a:r>
              <a:rPr lang="en-US" sz="900" dirty="0" smtClean="0"/>
              <a:t>The other way is to provide a dedicated network in which the security and throughput can be managed and audited fully from one end of the connection to the other. </a:t>
            </a:r>
            <a:r>
              <a:rPr lang="en-US" sz="900" dirty="0" err="1" smtClean="0"/>
              <a:t>ExpressRoute</a:t>
            </a:r>
            <a:r>
              <a:rPr lang="en-US" sz="900" dirty="0" smtClean="0"/>
              <a:t> gives you a fast and reliable connection to Azure making it suitable for scenarios like periodic data migration, replication for business continuity, disaster recovery and other high availability strategies</a:t>
            </a:r>
          </a:p>
          <a:p>
            <a:pPr marL="0" indent="0" algn="l"/>
            <a:endParaRPr lang="en-US" dirty="0" smtClean="0"/>
          </a:p>
          <a:p>
            <a:pPr algn="l"/>
            <a:endParaRPr lang="en-US" b="1" dirty="0" smtClean="0"/>
          </a:p>
          <a:p>
            <a:pPr algn="l"/>
            <a:endParaRPr lang="en-US" dirty="0" smtClean="0"/>
          </a:p>
        </p:txBody>
      </p:sp>
      <p:sp>
        <p:nvSpPr>
          <p:cNvPr id="4" name="Slide Number Placeholder 3"/>
          <p:cNvSpPr>
            <a:spLocks noGrp="1"/>
          </p:cNvSpPr>
          <p:nvPr>
            <p:ph type="sldNum" sz="quarter" idx="10"/>
          </p:nvPr>
        </p:nvSpPr>
        <p:spPr/>
        <p:txBody>
          <a:bodyPr/>
          <a:lstStyle/>
          <a:p>
            <a:fld id="{5AD00751-326C-4122-83C4-2DB77C2DAB8E}" type="slidenum">
              <a:rPr lang="en-US" smtClean="0"/>
              <a:t>4</a:t>
            </a:fld>
            <a:endParaRPr lang="en-US"/>
          </a:p>
        </p:txBody>
      </p:sp>
    </p:spTree>
    <p:extLst>
      <p:ext uri="{BB962C8B-B14F-4D97-AF65-F5344CB8AC3E}">
        <p14:creationId xmlns:p14="http://schemas.microsoft.com/office/powerpoint/2010/main" val="376995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kern="1200" dirty="0" smtClean="0">
                <a:solidFill>
                  <a:schemeClr val="tx1"/>
                </a:solidFill>
                <a:effectLst/>
                <a:latin typeface="Segoe UI Light" pitchFamily="34" charset="0"/>
                <a:ea typeface="+mn-ea"/>
                <a:cs typeface="+mn-cs"/>
              </a:rPr>
              <a:t>ExpressRoute for Office 365 will include both inbound and outbound scenarios.</a:t>
            </a:r>
            <a:endParaRPr lang="en-US" dirty="0"/>
          </a:p>
        </p:txBody>
      </p:sp>
      <p:sp>
        <p:nvSpPr>
          <p:cNvPr id="4" name="Footer Placeholder 3"/>
          <p:cNvSpPr>
            <a:spLocks noGrp="1"/>
          </p:cNvSpPr>
          <p:nvPr>
            <p:ph type="ftr" sz="quarter" idx="10"/>
          </p:nvPr>
        </p:nvSpPr>
        <p:spPr/>
        <p:txBody>
          <a:bodyPr/>
          <a:lstStyle/>
          <a:p>
            <a:pPr marL="571500" marR="0" lvl="0" indent="0" algn="l" defTabSz="914099"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2015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E74353ED-ACB2-44BF-A903-985B0AF962B7}" type="datetime1">
              <a:rPr kumimoji="0" lang="en-US" sz="1200" b="0" i="0" u="none" strike="noStrike" kern="1200" cap="none" spc="0" normalizeH="0" baseline="0" noProof="0" smtClean="0">
                <a:ln>
                  <a:noFill/>
                </a:ln>
                <a:solidFill>
                  <a:prstClr val="black"/>
                </a:solidFill>
                <a:effectLst/>
                <a:uLnTx/>
                <a:uFillTx/>
                <a:latin typeface="Segoe UI" pitchFamily="34" charset="0"/>
                <a:ea typeface="MS PGothic" pitchFamily="34" charset="-128"/>
                <a:cs typeface="+mn-cs"/>
              </a:rPr>
              <a:pPr marL="0" marR="0" lvl="0" indent="0" algn="r" defTabSz="932742" rtl="0" eaLnBrk="1" fontAlgn="auto" latinLnBrk="0" hangingPunct="1">
                <a:lnSpc>
                  <a:spcPct val="100000"/>
                </a:lnSpc>
                <a:spcBef>
                  <a:spcPts val="0"/>
                </a:spcBef>
                <a:spcAft>
                  <a:spcPts val="0"/>
                </a:spcAft>
                <a:buClrTx/>
                <a:buSzTx/>
                <a:buFontTx/>
                <a:buNone/>
                <a:tabLst/>
                <a:defRPr/>
              </a:pPr>
              <a:t>1/24/2016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S PGothic" pitchFamily="34" charset="-128"/>
              <a:cs typeface="+mn-cs"/>
            </a:endParaRPr>
          </a:p>
        </p:txBody>
      </p:sp>
      <p:sp>
        <p:nvSpPr>
          <p:cNvPr id="6" name="Slide Number Placeholder 5"/>
          <p:cNvSpPr>
            <a:spLocks noGrp="1"/>
          </p:cNvSpPr>
          <p:nvPr>
            <p:ph type="sldNum" sz="quarter"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S PGothic" pitchFamily="34" charset="-128"/>
                <a:cs typeface="+mn-cs"/>
              </a:rPr>
              <a:pPr marL="0" marR="0" lvl="0" indent="0" algn="r" defTabSz="932742"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Segoe UI" pitchFamily="34" charset="0"/>
              <a:ea typeface="MS PGothic" pitchFamily="34" charset="-128"/>
              <a:cs typeface="+mn-cs"/>
            </a:endParaRPr>
          </a:p>
        </p:txBody>
      </p:sp>
    </p:spTree>
    <p:extLst>
      <p:ext uri="{BB962C8B-B14F-4D97-AF65-F5344CB8AC3E}">
        <p14:creationId xmlns:p14="http://schemas.microsoft.com/office/powerpoint/2010/main" val="2143229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Light" pitchFamily="34" charset="0"/>
                <a:ea typeface="+mn-ea"/>
                <a:cs typeface="+mn-cs"/>
              </a:rPr>
              <a:t>Slide 13: Reimagine networking</a:t>
            </a:r>
            <a:endParaRPr lang="en-US" sz="900" kern="1200" dirty="0" smtClean="0">
              <a:solidFill>
                <a:schemeClr val="tx1"/>
              </a:solidFill>
              <a:effectLst/>
              <a:latin typeface="Segoe UI Light" pitchFamily="34" charset="0"/>
              <a:ea typeface="+mn-ea"/>
              <a:cs typeface="+mn-cs"/>
            </a:endParaRPr>
          </a:p>
          <a:p>
            <a:r>
              <a:rPr lang="en-US" sz="900" b="1" kern="1200" dirty="0" smtClean="0">
                <a:solidFill>
                  <a:schemeClr val="tx1"/>
                </a:solidFill>
                <a:effectLst/>
                <a:latin typeface="Segoe UI Light" pitchFamily="34" charset="0"/>
                <a:ea typeface="+mn-ea"/>
                <a:cs typeface="+mn-cs"/>
              </a:rPr>
              <a:t> </a:t>
            </a:r>
            <a:endParaRPr lang="en-US" sz="900" kern="1200" dirty="0" smtClean="0">
              <a:solidFill>
                <a:schemeClr val="tx1"/>
              </a:solidFill>
              <a:effectLst/>
              <a:latin typeface="Segoe UI Light" pitchFamily="34" charset="0"/>
              <a:ea typeface="+mn-ea"/>
              <a:cs typeface="+mn-cs"/>
            </a:endParaRPr>
          </a:p>
          <a:p>
            <a:r>
              <a:rPr lang="en-US" sz="900" kern="1200" dirty="0" smtClean="0">
                <a:solidFill>
                  <a:schemeClr val="tx1"/>
                </a:solidFill>
                <a:effectLst/>
                <a:latin typeface="Segoe UI Light" pitchFamily="34" charset="0"/>
                <a:ea typeface="+mn-ea"/>
                <a:cs typeface="+mn-cs"/>
              </a:rPr>
              <a:t>When we look at datacenter transformation, networking is an area with huge potential. Today’s networks can be rigid, meaning that they make it difficult to move workloads within the infrastructure, and network operations involve high levels of manual processes.</a:t>
            </a:r>
          </a:p>
          <a:p>
            <a:r>
              <a:rPr lang="en-US" sz="900" kern="1200" dirty="0" smtClean="0">
                <a:solidFill>
                  <a:schemeClr val="tx1"/>
                </a:solidFill>
                <a:effectLst/>
                <a:latin typeface="Segoe UI Light" pitchFamily="34" charset="0"/>
                <a:ea typeface="+mn-ea"/>
                <a:cs typeface="+mn-cs"/>
              </a:rPr>
              <a:t> </a:t>
            </a:r>
          </a:p>
          <a:p>
            <a:r>
              <a:rPr lang="en-US" sz="900" kern="1200" dirty="0" smtClean="0">
                <a:solidFill>
                  <a:schemeClr val="tx1"/>
                </a:solidFill>
                <a:effectLst/>
                <a:latin typeface="Segoe UI Light" pitchFamily="34" charset="0"/>
                <a:ea typeface="+mn-ea"/>
                <a:cs typeface="+mn-cs"/>
              </a:rPr>
              <a:t>As a result, one of the biggest trends today is software-defined networking. What exactly does that mean?</a:t>
            </a:r>
          </a:p>
          <a:p>
            <a:r>
              <a:rPr lang="en-US" sz="900" kern="1200" dirty="0" smtClean="0">
                <a:solidFill>
                  <a:schemeClr val="tx1"/>
                </a:solidFill>
                <a:effectLst/>
                <a:latin typeface="Segoe UI Light" pitchFamily="34" charset="0"/>
                <a:ea typeface="+mn-ea"/>
                <a:cs typeface="+mn-cs"/>
              </a:rPr>
              <a:t> </a:t>
            </a:r>
          </a:p>
          <a:p>
            <a:r>
              <a:rPr lang="en-US" sz="900" kern="1200" dirty="0" smtClean="0">
                <a:solidFill>
                  <a:schemeClr val="tx1"/>
                </a:solidFill>
                <a:effectLst/>
                <a:latin typeface="Segoe UI Light" pitchFamily="34" charset="0"/>
                <a:ea typeface="+mn-ea"/>
                <a:cs typeface="+mn-cs"/>
              </a:rPr>
              <a:t>A big part of SDN is network virtualization, a capability that we offer today in Windows Server 2012. Network virtualization does for the network what server virtualization did for compute. It allows you to use software to manage a diverse set of hardware as a single, elastic resource pool. If you then add in additional management capabilities through software, you get a very flexible approach.</a:t>
            </a:r>
          </a:p>
          <a:p>
            <a:r>
              <a:rPr lang="en-US" sz="900" kern="1200" dirty="0" smtClean="0">
                <a:solidFill>
                  <a:schemeClr val="tx1"/>
                </a:solidFill>
                <a:effectLst/>
                <a:latin typeface="Segoe UI Light" pitchFamily="34" charset="0"/>
                <a:ea typeface="+mn-ea"/>
                <a:cs typeface="+mn-cs"/>
              </a:rPr>
              <a:t> </a:t>
            </a:r>
          </a:p>
          <a:p>
            <a:r>
              <a:rPr lang="en-US" sz="900" kern="1200" dirty="0" smtClean="0">
                <a:solidFill>
                  <a:schemeClr val="tx1"/>
                </a:solidFill>
                <a:effectLst/>
                <a:latin typeface="Segoe UI Light" pitchFamily="34" charset="0"/>
                <a:ea typeface="+mn-ea"/>
                <a:cs typeface="+mn-cs"/>
              </a:rPr>
              <a:t>And the benefits are very similar for networking. With compute capacity, we see with the private cloud model how virtualization gives you increased flexibility in moving workloads and allocating capacity. You get greater efficiency when you have this increased ability to balance the load across your existing resources.</a:t>
            </a:r>
          </a:p>
          <a:p>
            <a:r>
              <a:rPr lang="en-US" sz="900" kern="1200" dirty="0" smtClean="0">
                <a:solidFill>
                  <a:schemeClr val="tx1"/>
                </a:solidFill>
                <a:effectLst/>
                <a:latin typeface="Segoe UI Light" pitchFamily="34" charset="0"/>
                <a:ea typeface="+mn-ea"/>
                <a:cs typeface="+mn-cs"/>
              </a:rPr>
              <a:t> </a:t>
            </a:r>
          </a:p>
          <a:p>
            <a:r>
              <a:rPr lang="en-US" sz="900" kern="1200" dirty="0" smtClean="0">
                <a:solidFill>
                  <a:schemeClr val="tx1"/>
                </a:solidFill>
                <a:effectLst/>
                <a:latin typeface="Segoe UI Light" pitchFamily="34" charset="0"/>
                <a:ea typeface="+mn-ea"/>
                <a:cs typeface="+mn-cs"/>
              </a:rPr>
              <a:t> </a:t>
            </a:r>
          </a:p>
          <a:p>
            <a:r>
              <a:rPr lang="en-US" sz="900" b="1" kern="1200" dirty="0" smtClean="0">
                <a:solidFill>
                  <a:schemeClr val="tx1"/>
                </a:solidFill>
                <a:effectLst/>
                <a:latin typeface="Segoe UI Light" pitchFamily="34" charset="0"/>
                <a:ea typeface="+mn-ea"/>
                <a:cs typeface="+mn-cs"/>
              </a:rPr>
              <a:t>With Windows Server 2012 R2 and System Center 2012 R2 Virtual Machine Manager, your network becomes a pooled resource that can be defined by software, managed centrally through automation, and extended beyond your datacenter.</a:t>
            </a:r>
            <a:endParaRPr lang="en-US" sz="900" kern="1200" dirty="0" smtClean="0">
              <a:solidFill>
                <a:schemeClr val="tx1"/>
              </a:solidFill>
              <a:effectLst/>
              <a:latin typeface="Segoe UI Light" pitchFamily="34" charset="0"/>
              <a:ea typeface="+mn-ea"/>
              <a:cs typeface="+mn-cs"/>
            </a:endParaRPr>
          </a:p>
          <a:p>
            <a:r>
              <a:rPr lang="en-US" sz="900" kern="1200" dirty="0" smtClean="0">
                <a:solidFill>
                  <a:schemeClr val="tx1"/>
                </a:solidFill>
                <a:effectLst/>
                <a:latin typeface="Segoe UI Light" pitchFamily="34" charset="0"/>
                <a:ea typeface="+mn-ea"/>
                <a:cs typeface="+mn-cs"/>
              </a:rPr>
              <a:t> </a:t>
            </a:r>
          </a:p>
          <a:p>
            <a:r>
              <a:rPr lang="en-US" sz="900" kern="1200" dirty="0" smtClean="0">
                <a:solidFill>
                  <a:schemeClr val="tx1"/>
                </a:solidFill>
                <a:effectLst/>
                <a:latin typeface="Segoe UI Light" pitchFamily="34" charset="0"/>
                <a:ea typeface="+mn-ea"/>
                <a:cs typeface="+mn-cs"/>
              </a:rPr>
              <a:t>Networking today is complicated because the underlying physical network hardware such as ports, switches, and routers tends to require manual configuration. Network operations are often complex since the management interfaces to configure and provision network devices tend to be proprietary; in many cases, network configuration needs to happen on a per-device basis, making it difficult to maintain an end-to-end operational view of your network. </a:t>
            </a:r>
          </a:p>
          <a:p>
            <a:r>
              <a:rPr lang="en-US" sz="900" b="1" kern="1200" dirty="0" smtClean="0">
                <a:solidFill>
                  <a:schemeClr val="tx1"/>
                </a:solidFill>
                <a:effectLst/>
                <a:latin typeface="Segoe UI Light" pitchFamily="34" charset="0"/>
                <a:ea typeface="+mn-ea"/>
                <a:cs typeface="+mn-cs"/>
              </a:rPr>
              <a:t> </a:t>
            </a:r>
            <a:endParaRPr lang="en-US" sz="900" kern="1200" dirty="0" smtClean="0">
              <a:solidFill>
                <a:schemeClr val="tx1"/>
              </a:solidFill>
              <a:effectLst/>
              <a:latin typeface="Segoe UI Light" pitchFamily="34" charset="0"/>
              <a:ea typeface="+mn-ea"/>
              <a:cs typeface="+mn-cs"/>
            </a:endParaRPr>
          </a:p>
          <a:p>
            <a:r>
              <a:rPr lang="en-US" sz="900" kern="1200" dirty="0" smtClean="0">
                <a:solidFill>
                  <a:schemeClr val="tx1"/>
                </a:solidFill>
                <a:effectLst/>
                <a:latin typeface="Segoe UI Light" pitchFamily="34" charset="0"/>
                <a:ea typeface="+mn-ea"/>
                <a:cs typeface="+mn-cs"/>
              </a:rPr>
              <a:t>With a virtualized network infrastructure, you can control the building of the network, configuration, and traffic-routing using software. You can manage your network infrastructure as a unified whole, and that allows you to do three very important things: you can isolate what you need to isolate, you can move what you need to move, and you can build connections between your datacenter and cloud resources.</a:t>
            </a:r>
          </a:p>
          <a:p>
            <a:r>
              <a:rPr lang="en-US" sz="900" b="1" kern="1200" dirty="0" smtClean="0">
                <a:solidFill>
                  <a:schemeClr val="tx1"/>
                </a:solidFill>
                <a:effectLst/>
                <a:latin typeface="Segoe UI Light" pitchFamily="34" charset="0"/>
                <a:ea typeface="+mn-ea"/>
                <a:cs typeface="+mn-cs"/>
              </a:rPr>
              <a:t> </a:t>
            </a:r>
            <a:endParaRPr lang="en-US" sz="900" kern="1200" dirty="0" smtClean="0">
              <a:solidFill>
                <a:schemeClr val="tx1"/>
              </a:solidFill>
              <a:effectLst/>
              <a:latin typeface="Segoe UI Light" pitchFamily="34" charset="0"/>
              <a:ea typeface="+mn-ea"/>
              <a:cs typeface="+mn-cs"/>
            </a:endParaRPr>
          </a:p>
          <a:p>
            <a:r>
              <a:rPr lang="en-US" sz="900" b="1" kern="1200" dirty="0" smtClean="0">
                <a:solidFill>
                  <a:schemeClr val="tx1"/>
                </a:solidFill>
                <a:effectLst/>
                <a:latin typeface="Segoe UI Light" pitchFamily="34" charset="0"/>
                <a:ea typeface="+mn-ea"/>
                <a:cs typeface="+mn-cs"/>
              </a:rPr>
              <a:t>Isolate:</a:t>
            </a:r>
            <a:endParaRPr lang="en-US" sz="900" kern="1200" dirty="0" smtClean="0">
              <a:solidFill>
                <a:schemeClr val="tx1"/>
              </a:solidFill>
              <a:effectLst/>
              <a:latin typeface="Segoe UI Light" pitchFamily="34" charset="0"/>
              <a:ea typeface="+mn-ea"/>
              <a:cs typeface="+mn-cs"/>
            </a:endParaRPr>
          </a:p>
          <a:p>
            <a:r>
              <a:rPr lang="en-US" sz="900" b="1" kern="1200" dirty="0" smtClean="0">
                <a:solidFill>
                  <a:schemeClr val="tx1"/>
                </a:solidFill>
                <a:effectLst/>
                <a:latin typeface="Segoe UI Light" pitchFamily="34" charset="0"/>
                <a:ea typeface="+mn-ea"/>
                <a:cs typeface="+mn-cs"/>
              </a:rPr>
              <a:t> </a:t>
            </a:r>
            <a:endParaRPr lang="en-US" sz="900" kern="1200" dirty="0" smtClean="0">
              <a:solidFill>
                <a:schemeClr val="tx1"/>
              </a:solidFill>
              <a:effectLst/>
              <a:latin typeface="Segoe UI Light" pitchFamily="34" charset="0"/>
              <a:ea typeface="+mn-ea"/>
              <a:cs typeface="+mn-cs"/>
            </a:endParaRPr>
          </a:p>
          <a:p>
            <a:r>
              <a:rPr lang="en-US" sz="900" kern="1200" dirty="0" smtClean="0">
                <a:solidFill>
                  <a:schemeClr val="tx1"/>
                </a:solidFill>
                <a:effectLst/>
                <a:latin typeface="Segoe UI Light" pitchFamily="34" charset="0"/>
                <a:ea typeface="+mn-ea"/>
                <a:cs typeface="+mn-cs"/>
              </a:rPr>
              <a:t>So let’s first talk about isolation. We’ve talked a lot about the importance of a unified resource pool, but there are many reasons why you might want to create divisions or partitions within that pool. For example, you might want to separate individual departments. As companies increasingly rely on central datacenters to support global operations, you might also want to separate geographical regions. Today, some companies create separate areas for physical servers, designated to particular geos, within the datacenter. But that isn’t a very efficient usage model, and it doesn’t give you many options if that set of servers experiences problems. With network virtualization, or software-defined networking, you can create boundaries within the datacenter to enable multi-tenancy and keep workloads isolated from each other without placing them in separate hardware pools.</a:t>
            </a:r>
          </a:p>
          <a:p>
            <a:r>
              <a:rPr lang="en-US" sz="900" kern="1200" dirty="0" smtClean="0">
                <a:solidFill>
                  <a:schemeClr val="tx1"/>
                </a:solidFill>
                <a:effectLst/>
                <a:latin typeface="Segoe UI Light" pitchFamily="34" charset="0"/>
                <a:ea typeface="+mn-ea"/>
                <a:cs typeface="+mn-cs"/>
              </a:rPr>
              <a:t> </a:t>
            </a:r>
          </a:p>
          <a:p>
            <a:r>
              <a:rPr lang="en-US" sz="900" kern="1200" dirty="0" smtClean="0">
                <a:solidFill>
                  <a:schemeClr val="tx1"/>
                </a:solidFill>
                <a:effectLst/>
                <a:latin typeface="Segoe UI Light" pitchFamily="34" charset="0"/>
                <a:ea typeface="+mn-ea"/>
                <a:cs typeface="+mn-cs"/>
              </a:rPr>
              <a:t>What else can you do with a virtualized network infrastructure?</a:t>
            </a:r>
          </a:p>
          <a:p>
            <a:r>
              <a:rPr lang="en-US" sz="900" kern="1200" dirty="0" smtClean="0">
                <a:solidFill>
                  <a:schemeClr val="tx1"/>
                </a:solidFill>
                <a:effectLst/>
                <a:latin typeface="Segoe UI Light" pitchFamily="34" charset="0"/>
                <a:ea typeface="+mn-ea"/>
                <a:cs typeface="+mn-cs"/>
              </a:rPr>
              <a:t> </a:t>
            </a:r>
          </a:p>
          <a:p>
            <a:r>
              <a:rPr lang="en-US" sz="900" b="1" kern="1200" dirty="0" smtClean="0">
                <a:solidFill>
                  <a:schemeClr val="tx1"/>
                </a:solidFill>
                <a:effectLst/>
                <a:latin typeface="Segoe UI Light" pitchFamily="34" charset="0"/>
                <a:ea typeface="+mn-ea"/>
                <a:cs typeface="+mn-cs"/>
              </a:rPr>
              <a:t>Move:</a:t>
            </a:r>
            <a:endParaRPr lang="en-US" sz="900" kern="1200" dirty="0" smtClean="0">
              <a:solidFill>
                <a:schemeClr val="tx1"/>
              </a:solidFill>
              <a:effectLst/>
              <a:latin typeface="Segoe UI Light" pitchFamily="34" charset="0"/>
              <a:ea typeface="+mn-ea"/>
              <a:cs typeface="+mn-cs"/>
            </a:endParaRPr>
          </a:p>
          <a:p>
            <a:r>
              <a:rPr lang="en-US" sz="900" b="1" kern="1200" dirty="0" smtClean="0">
                <a:solidFill>
                  <a:schemeClr val="tx1"/>
                </a:solidFill>
                <a:effectLst/>
                <a:latin typeface="Segoe UI Light" pitchFamily="34" charset="0"/>
                <a:ea typeface="+mn-ea"/>
                <a:cs typeface="+mn-cs"/>
              </a:rPr>
              <a:t> </a:t>
            </a:r>
            <a:endParaRPr lang="en-US" sz="900" kern="1200" dirty="0" smtClean="0">
              <a:solidFill>
                <a:schemeClr val="tx1"/>
              </a:solidFill>
              <a:effectLst/>
              <a:latin typeface="Segoe UI Light" pitchFamily="34" charset="0"/>
              <a:ea typeface="+mn-ea"/>
              <a:cs typeface="+mn-cs"/>
            </a:endParaRPr>
          </a:p>
          <a:p>
            <a:r>
              <a:rPr lang="en-US" sz="900" kern="1200" dirty="0" smtClean="0">
                <a:solidFill>
                  <a:schemeClr val="tx1"/>
                </a:solidFill>
                <a:effectLst/>
                <a:latin typeface="Segoe UI Light" pitchFamily="34" charset="0"/>
                <a:ea typeface="+mn-ea"/>
                <a:cs typeface="+mn-cs"/>
              </a:rPr>
              <a:t>In the past, individual workloads were pretty tightly coupled to the underlying physical network infrastructure. That meant that moving workloads within the datacenter required extensive manual reconfiguration. Network virtualization lets you move workloads even from one datacenter to another because the control plane for the network is all handled through software. We have a number of features in Windows Server 2012 and Windows Server 2012 R2 that combine to make that process even easier.</a:t>
            </a:r>
          </a:p>
          <a:p>
            <a:r>
              <a:rPr lang="en-US" sz="900" kern="1200" dirty="0" smtClean="0">
                <a:solidFill>
                  <a:schemeClr val="tx1"/>
                </a:solidFill>
                <a:effectLst/>
                <a:latin typeface="Segoe UI Light" pitchFamily="34" charset="0"/>
                <a:ea typeface="+mn-ea"/>
                <a:cs typeface="+mn-cs"/>
              </a:rPr>
              <a:t> </a:t>
            </a:r>
          </a:p>
          <a:p>
            <a:r>
              <a:rPr lang="en-US" sz="900" b="1" kern="1200" dirty="0" smtClean="0">
                <a:solidFill>
                  <a:schemeClr val="tx1"/>
                </a:solidFill>
                <a:effectLst/>
                <a:latin typeface="Segoe UI Light" pitchFamily="34" charset="0"/>
                <a:ea typeface="+mn-ea"/>
                <a:cs typeface="+mn-cs"/>
              </a:rPr>
              <a:t>Connect to clouds:</a:t>
            </a:r>
            <a:endParaRPr lang="en-US" sz="900" kern="1200" dirty="0" smtClean="0">
              <a:solidFill>
                <a:schemeClr val="tx1"/>
              </a:solidFill>
              <a:effectLst/>
              <a:latin typeface="Segoe UI Light" pitchFamily="34" charset="0"/>
              <a:ea typeface="+mn-ea"/>
              <a:cs typeface="+mn-cs"/>
            </a:endParaRPr>
          </a:p>
          <a:p>
            <a:r>
              <a:rPr lang="en-US" sz="900" kern="1200" dirty="0" smtClean="0">
                <a:solidFill>
                  <a:schemeClr val="tx1"/>
                </a:solidFill>
                <a:effectLst/>
                <a:latin typeface="Segoe UI Light" pitchFamily="34" charset="0"/>
                <a:ea typeface="+mn-ea"/>
                <a:cs typeface="+mn-cs"/>
              </a:rPr>
              <a:t> </a:t>
            </a:r>
          </a:p>
          <a:p>
            <a:r>
              <a:rPr lang="en-US" sz="900" kern="1200" dirty="0" smtClean="0">
                <a:solidFill>
                  <a:schemeClr val="tx1"/>
                </a:solidFill>
                <a:effectLst/>
                <a:latin typeface="Segoe UI Light" pitchFamily="34" charset="0"/>
                <a:ea typeface="+mn-ea"/>
                <a:cs typeface="+mn-cs"/>
              </a:rPr>
              <a:t>And finally, software-defined networking lets you connect easily to clouds outside your datacenter.  It allows you to treat cloud resources as an extension of your own infrastructure—so in a way, you could say that SDN and network virtualization are the keys to hybrid.  That’s why we continue to invest so heavily in this area, and that’s why we offer all of these features in the box.</a:t>
            </a:r>
          </a:p>
          <a:p>
            <a:r>
              <a:rPr lang="en-US" sz="900" kern="1200" dirty="0" smtClean="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058" marR="0" lvl="0" indent="0" algn="l" defTabSz="966175"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604058" marR="0" lvl="0" indent="0" algn="l" defTabSz="966175"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84D4B9CD-BD86-454A-84B5-EA8E99980D0A}"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1/24/2016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16139405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b="1" kern="1200" dirty="0" smtClean="0">
                <a:solidFill>
                  <a:schemeClr val="tx1"/>
                </a:solidFill>
                <a:effectLst/>
                <a:latin typeface="Segoe UI Light" pitchFamily="34" charset="0"/>
                <a:ea typeface="+mn-ea"/>
                <a:cs typeface="+mn-cs"/>
              </a:rPr>
              <a:t>Slide 30: Hybrid networking</a:t>
            </a:r>
            <a:endParaRPr lang="en-US" sz="900" kern="1200" dirty="0" smtClean="0">
              <a:solidFill>
                <a:schemeClr val="tx1"/>
              </a:solidFill>
              <a:effectLst/>
              <a:latin typeface="Segoe UI Light" pitchFamily="34" charset="0"/>
              <a:ea typeface="+mn-ea"/>
              <a:cs typeface="+mn-cs"/>
            </a:endParaRPr>
          </a:p>
          <a:p>
            <a:r>
              <a:rPr lang="en-US" sz="900" kern="1200" dirty="0" smtClean="0">
                <a:solidFill>
                  <a:schemeClr val="tx1"/>
                </a:solidFill>
                <a:effectLst/>
                <a:latin typeface="Segoe UI Light" pitchFamily="34" charset="0"/>
                <a:ea typeface="+mn-ea"/>
                <a:cs typeface="+mn-cs"/>
              </a:rPr>
              <a:t> </a:t>
            </a:r>
          </a:p>
          <a:p>
            <a:r>
              <a:rPr lang="en-US" sz="900" kern="1200" dirty="0" smtClean="0">
                <a:solidFill>
                  <a:schemeClr val="tx1"/>
                </a:solidFill>
                <a:effectLst/>
                <a:latin typeface="Segoe UI Light" pitchFamily="34" charset="0"/>
                <a:ea typeface="+mn-ea"/>
                <a:cs typeface="+mn-cs"/>
              </a:rPr>
              <a:t>Express Route: connect directly to Azure from your datacenter, without going through the public internet.</a:t>
            </a:r>
          </a:p>
          <a:p>
            <a:r>
              <a:rPr lang="en-US" sz="900" kern="1200" dirty="0" smtClean="0">
                <a:solidFill>
                  <a:schemeClr val="tx1"/>
                </a:solidFill>
                <a:effectLst/>
                <a:latin typeface="Segoe UI Light" pitchFamily="34" charset="0"/>
                <a:ea typeface="+mn-ea"/>
                <a:cs typeface="+mn-cs"/>
              </a:rPr>
              <a:t> </a:t>
            </a:r>
          </a:p>
          <a:p>
            <a:r>
              <a:rPr lang="en-US" sz="900" kern="1200" dirty="0" smtClean="0">
                <a:solidFill>
                  <a:schemeClr val="tx1"/>
                </a:solidFill>
                <a:effectLst/>
                <a:latin typeface="Segoe UI Light" pitchFamily="34" charset="0"/>
                <a:ea typeface="+mn-ea"/>
                <a:cs typeface="+mn-cs"/>
              </a:rPr>
              <a:t>Azure </a:t>
            </a:r>
            <a:r>
              <a:rPr lang="en-US" sz="900" kern="1200" dirty="0" err="1" smtClean="0">
                <a:solidFill>
                  <a:schemeClr val="tx1"/>
                </a:solidFill>
                <a:effectLst/>
                <a:latin typeface="Segoe UI Light" pitchFamily="34" charset="0"/>
                <a:ea typeface="+mn-ea"/>
                <a:cs typeface="+mn-cs"/>
              </a:rPr>
              <a:t>ExpressRoute</a:t>
            </a:r>
            <a:r>
              <a:rPr lang="en-US" sz="900" kern="1200" dirty="0" smtClean="0">
                <a:solidFill>
                  <a:schemeClr val="tx1"/>
                </a:solidFill>
                <a:effectLst/>
                <a:latin typeface="Segoe UI Light" pitchFamily="34" charset="0"/>
                <a:ea typeface="+mn-ea"/>
                <a:cs typeface="+mn-cs"/>
              </a:rPr>
              <a:t> enables you to create private connections between Azure datacenters and infrastructure that’s on your premises or in a colocation environment. </a:t>
            </a:r>
            <a:r>
              <a:rPr lang="en-US" sz="900" kern="1200" dirty="0" err="1" smtClean="0">
                <a:solidFill>
                  <a:schemeClr val="tx1"/>
                </a:solidFill>
                <a:effectLst/>
                <a:latin typeface="Segoe UI Light" pitchFamily="34" charset="0"/>
                <a:ea typeface="+mn-ea"/>
                <a:cs typeface="+mn-cs"/>
              </a:rPr>
              <a:t>ExpressRoute</a:t>
            </a:r>
            <a:r>
              <a:rPr lang="en-US" sz="900" kern="1200" dirty="0" smtClean="0">
                <a:solidFill>
                  <a:schemeClr val="tx1"/>
                </a:solidFill>
                <a:effectLst/>
                <a:latin typeface="Segoe UI Light" pitchFamily="34" charset="0"/>
                <a:ea typeface="+mn-ea"/>
                <a:cs typeface="+mn-cs"/>
              </a:rPr>
              <a:t> connections do not go over the public Internet, and offer more reliability, faster speeds, lower latencies and higher security than typical connections over the internet. In some cases, using </a:t>
            </a:r>
            <a:r>
              <a:rPr lang="en-US" sz="900" kern="1200" dirty="0" err="1" smtClean="0">
                <a:solidFill>
                  <a:schemeClr val="tx1"/>
                </a:solidFill>
                <a:effectLst/>
                <a:latin typeface="Segoe UI Light" pitchFamily="34" charset="0"/>
                <a:ea typeface="+mn-ea"/>
                <a:cs typeface="+mn-cs"/>
              </a:rPr>
              <a:t>ExpressRoute</a:t>
            </a:r>
            <a:r>
              <a:rPr lang="en-US" sz="900" kern="1200" dirty="0" smtClean="0">
                <a:solidFill>
                  <a:schemeClr val="tx1"/>
                </a:solidFill>
                <a:effectLst/>
                <a:latin typeface="Segoe UI Light" pitchFamily="34" charset="0"/>
                <a:ea typeface="+mn-ea"/>
                <a:cs typeface="+mn-cs"/>
              </a:rPr>
              <a:t> connections to transfer data between on-premises and Azure can also yield significant cost benefits.</a:t>
            </a:r>
          </a:p>
          <a:p>
            <a:r>
              <a:rPr lang="en-US" sz="900" kern="1200" dirty="0" smtClean="0">
                <a:solidFill>
                  <a:schemeClr val="tx1"/>
                </a:solidFill>
                <a:effectLst/>
                <a:latin typeface="Segoe UI Light" pitchFamily="34" charset="0"/>
                <a:ea typeface="+mn-ea"/>
                <a:cs typeface="+mn-cs"/>
              </a:rPr>
              <a:t> </a:t>
            </a:r>
          </a:p>
          <a:p>
            <a:r>
              <a:rPr lang="en-US" sz="900" kern="1200" dirty="0" smtClean="0">
                <a:solidFill>
                  <a:schemeClr val="tx1"/>
                </a:solidFill>
                <a:effectLst/>
                <a:latin typeface="Segoe UI Light" pitchFamily="34" charset="0"/>
                <a:ea typeface="+mn-ea"/>
                <a:cs typeface="+mn-cs"/>
              </a:rPr>
              <a:t>With </a:t>
            </a:r>
            <a:r>
              <a:rPr lang="en-US" sz="900" kern="1200" dirty="0" err="1" smtClean="0">
                <a:solidFill>
                  <a:schemeClr val="tx1"/>
                </a:solidFill>
                <a:effectLst/>
                <a:latin typeface="Segoe UI Light" pitchFamily="34" charset="0"/>
                <a:ea typeface="+mn-ea"/>
                <a:cs typeface="+mn-cs"/>
              </a:rPr>
              <a:t>ExpressRoute</a:t>
            </a:r>
            <a:r>
              <a:rPr lang="en-US" sz="900" kern="1200" dirty="0" smtClean="0">
                <a:solidFill>
                  <a:schemeClr val="tx1"/>
                </a:solidFill>
                <a:effectLst/>
                <a:latin typeface="Segoe UI Light" pitchFamily="34" charset="0"/>
                <a:ea typeface="+mn-ea"/>
                <a:cs typeface="+mn-cs"/>
              </a:rPr>
              <a:t>, you can establish connections to Azure at an </a:t>
            </a:r>
            <a:r>
              <a:rPr lang="en-US" sz="900" kern="1200" dirty="0" err="1" smtClean="0">
                <a:solidFill>
                  <a:schemeClr val="tx1"/>
                </a:solidFill>
                <a:effectLst/>
                <a:latin typeface="Segoe UI Light" pitchFamily="34" charset="0"/>
                <a:ea typeface="+mn-ea"/>
                <a:cs typeface="+mn-cs"/>
              </a:rPr>
              <a:t>ExpressRoute</a:t>
            </a:r>
            <a:r>
              <a:rPr lang="en-US" sz="900" kern="1200" dirty="0" smtClean="0">
                <a:solidFill>
                  <a:schemeClr val="tx1"/>
                </a:solidFill>
                <a:effectLst/>
                <a:latin typeface="Segoe UI Light" pitchFamily="34" charset="0"/>
                <a:ea typeface="+mn-ea"/>
                <a:cs typeface="+mn-cs"/>
              </a:rPr>
              <a:t> location (Exchange Provider facility) or directly connect to Azure from your existing WAN network (such as a MPLS VPN) provided by a network service provider.</a:t>
            </a:r>
          </a:p>
          <a:p>
            <a:r>
              <a:rPr lang="en-US" sz="900" b="1" kern="1200" dirty="0" smtClean="0">
                <a:solidFill>
                  <a:schemeClr val="tx1"/>
                </a:solidFill>
                <a:effectLst/>
                <a:latin typeface="Segoe UI Light" pitchFamily="34" charset="0"/>
                <a:ea typeface="+mn-ea"/>
                <a:cs typeface="+mn-cs"/>
              </a:rPr>
              <a:t> </a:t>
            </a:r>
            <a:endParaRPr lang="en-US" sz="900" kern="1200" dirty="0">
              <a:solidFill>
                <a:schemeClr val="tx1"/>
              </a:solidFill>
              <a:effectLst/>
              <a:latin typeface="Segoe UI Light" pitchFamily="34" charset="0"/>
              <a:ea typeface="+mn-ea"/>
              <a:cs typeface="+mn-cs"/>
            </a:endParaRPr>
          </a:p>
        </p:txBody>
      </p:sp>
      <p:sp>
        <p:nvSpPr>
          <p:cNvPr id="4" name="Header Placeholder 3"/>
          <p:cNvSpPr>
            <a:spLocks noGrp="1"/>
          </p:cNvSpPr>
          <p:nvPr>
            <p:ph type="hdr" sz="quarter" idx="10"/>
          </p:nvPr>
        </p:nvSpPr>
        <p:spPr/>
        <p:txBody>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5" name="Footer Placeholder 4"/>
          <p:cNvSpPr>
            <a:spLocks noGrp="1"/>
          </p:cNvSpPr>
          <p:nvPr>
            <p:ph type="ftr" sz="quarter" idx="11"/>
          </p:nvPr>
        </p:nvSpPr>
        <p:spPr/>
        <p:txBody>
          <a:bodyPr/>
          <a:lstStyle/>
          <a:p>
            <a:pPr marL="604058" marR="0" lvl="0" indent="0" algn="l" defTabSz="966175"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marL="604058" marR="0" lvl="0" indent="0" algn="l" defTabSz="966175" rtl="0" eaLnBrk="0" fontAlgn="auto" latinLnBrk="0" hangingPunct="0">
              <a:lnSpc>
                <a:spcPct val="100000"/>
              </a:lnSpc>
              <a:spcBef>
                <a:spcPts val="0"/>
              </a:spcBef>
              <a:spcAft>
                <a:spcPts val="0"/>
              </a:spcAft>
              <a:buClrTx/>
              <a:buSzTx/>
              <a:buFontTx/>
              <a:buNone/>
              <a:tabLst/>
              <a:defRPr/>
            </a:pPr>
            <a:r>
              <a:rPr kumimoji="0" lang="en-US" sz="400" b="0" i="0" u="none" strike="noStrike" kern="1200" cap="none" spc="0" normalizeH="0" baseline="0" noProof="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kumimoji="0" lang="en-US" sz="400" b="0" i="0" u="none" strike="noStrike" kern="1200" cap="none" spc="0" normalizeH="0" baseline="0" noProof="0" dirty="0" smtClean="0">
              <a:ln>
                <a:noFill/>
              </a:ln>
              <a:gradFill>
                <a:gsLst>
                  <a:gs pos="0">
                    <a:prstClr val="black"/>
                  </a:gs>
                  <a:gs pos="100000">
                    <a:prstClr val="black"/>
                  </a:gs>
                </a:gsLst>
                <a:lin ang="5400000" scaled="0"/>
              </a:gradFill>
              <a:effectLst/>
              <a:uLnTx/>
              <a:uFillTx/>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6ECB84D2-9B12-41BE-91C9-CF11FE68A879}" type="datetime1">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1/24/2016</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
        <p:nvSpPr>
          <p:cNvPr id="7" name="Slide Number Placeholder 6"/>
          <p:cNvSpPr>
            <a:spLocks noGrp="1"/>
          </p:cNvSpPr>
          <p:nvPr>
            <p:ph type="sldNum" sz="quarter" idx="13"/>
          </p:nvPr>
        </p:nvSpPr>
        <p:spPr/>
        <p:txBody>
          <a:bodyPr/>
          <a:lstStyle/>
          <a:p>
            <a:pPr marL="0" marR="0" lvl="0" indent="0" algn="r" defTabSz="932742" rtl="0" eaLnBrk="1" fontAlgn="auto" latinLnBrk="0" hangingPunct="1">
              <a:lnSpc>
                <a:spcPct val="100000"/>
              </a:lnSpc>
              <a:spcBef>
                <a:spcPts val="0"/>
              </a:spcBef>
              <a:spcAft>
                <a:spcPts val="0"/>
              </a:spcAft>
              <a:buClrTx/>
              <a:buSzTx/>
              <a:buFontTx/>
              <a:buNone/>
              <a:tabLst/>
              <a:defRPr/>
            </a:pPr>
            <a:fld id="{B4008EB6-D09E-4580-8CD6-DDB14511944F}" type="slidenum">
              <a:rPr kumimoji="0" lang="en-US" sz="1200" b="0" i="0" u="none" strike="noStrike" kern="1200" cap="none" spc="0" normalizeH="0" baseline="0" noProof="0" smtClean="0">
                <a:ln>
                  <a:noFill/>
                </a:ln>
                <a:solidFill>
                  <a:prstClr val="black"/>
                </a:solidFill>
                <a:effectLst/>
                <a:uLnTx/>
                <a:uFillTx/>
                <a:latin typeface="Segoe UI" pitchFamily="34" charset="0"/>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dirty="0">
              <a:ln>
                <a:noFill/>
              </a:ln>
              <a:solidFill>
                <a:prstClr val="black"/>
              </a:solidFill>
              <a:effectLst/>
              <a:uLnTx/>
              <a:uFillTx/>
              <a:latin typeface="Segoe UI" pitchFamily="34" charset="0"/>
              <a:ea typeface="+mn-ea"/>
              <a:cs typeface="+mn-cs"/>
            </a:endParaRPr>
          </a:p>
        </p:txBody>
      </p:sp>
    </p:spTree>
    <p:extLst>
      <p:ext uri="{BB962C8B-B14F-4D97-AF65-F5344CB8AC3E}">
        <p14:creationId xmlns:p14="http://schemas.microsoft.com/office/powerpoint/2010/main" val="29723223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1/24/2016</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49615084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21</a:t>
            </a:fld>
            <a:endParaRPr lang="en-US" dirty="0">
              <a:solidFill>
                <a:prstClr val="black"/>
              </a:solidFill>
            </a:endParaRPr>
          </a:p>
        </p:txBody>
      </p:sp>
    </p:spTree>
    <p:extLst>
      <p:ext uri="{BB962C8B-B14F-4D97-AF65-F5344CB8AC3E}">
        <p14:creationId xmlns:p14="http://schemas.microsoft.com/office/powerpoint/2010/main" val="10503346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22</a:t>
            </a:fld>
            <a:endParaRPr lang="en-US" dirty="0">
              <a:solidFill>
                <a:prstClr val="black"/>
              </a:solidFill>
            </a:endParaRPr>
          </a:p>
        </p:txBody>
      </p:sp>
      <p:sp>
        <p:nvSpPr>
          <p:cNvPr id="11" name="Date Placeholder 10"/>
          <p:cNvSpPr>
            <a:spLocks noGrp="1"/>
          </p:cNvSpPr>
          <p:nvPr>
            <p:ph type="dt" idx="14"/>
          </p:nvPr>
        </p:nvSpPr>
        <p:spPr/>
        <p:txBody>
          <a:bodyPr/>
          <a:lstStyle/>
          <a:p>
            <a:fld id="{88A14CBB-3B41-4EA9-BAC8-6B73863190D9}" type="datetime8">
              <a:rPr lang="en-US" smtClean="0"/>
              <a:t>1/24/2016 12:32 AM</a:t>
            </a:fld>
            <a:endParaRPr lang="en-US" dirty="0"/>
          </a:p>
        </p:txBody>
      </p:sp>
      <p:sp>
        <p:nvSpPr>
          <p:cNvPr id="12" name="Footer Placeholder 11"/>
          <p:cNvSpPr>
            <a:spLocks noGrp="1"/>
          </p:cNvSpPr>
          <p:nvPr>
            <p:ph type="ftr" sz="quarter" idx="15"/>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2013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13" name="Header Placeholder 12"/>
          <p:cNvSpPr>
            <a:spLocks noGrp="1"/>
          </p:cNvSpPr>
          <p:nvPr>
            <p:ph type="hdr" sz="quarter" idx="16"/>
          </p:nvPr>
        </p:nvSpPr>
        <p:spPr/>
        <p:txBody>
          <a:bodyPr/>
          <a:lstStyle/>
          <a:p>
            <a:endParaRPr lang="en-US" dirty="0"/>
          </a:p>
        </p:txBody>
      </p:sp>
    </p:spTree>
    <p:extLst>
      <p:ext uri="{BB962C8B-B14F-4D97-AF65-F5344CB8AC3E}">
        <p14:creationId xmlns:p14="http://schemas.microsoft.com/office/powerpoint/2010/main" val="372240533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2.xml"/></Relationships>
</file>

<file path=ppt/slideLayouts/_rels/slideLayout111.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3.xml"/></Relationships>
</file>

<file path=ppt/slideLayouts/_rels/slideLayout112.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4.xml"/></Relationships>
</file>

<file path=ppt/slideLayouts/_rels/slideLayout113.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5.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5.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6.xml"/></Relationships>
</file>

<file path=ppt/slideLayouts/_rels/slideLayout116.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7.xml"/></Relationships>
</file>

<file path=ppt/slideLayouts/_rels/slideLayout117.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8.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2" Type="http://schemas.openxmlformats.org/officeDocument/2006/relationships/slideMaster" Target="../slideMasters/slideMaster4.xml"/><Relationship Id="rId1" Type="http://schemas.openxmlformats.org/officeDocument/2006/relationships/themeOverride" Target="../theme/themeOverride9.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1.xml"/><Relationship Id="rId1" Type="http://schemas.openxmlformats.org/officeDocument/2006/relationships/vmlDrawing" Target="../drawings/vmlDrawing1.vml"/><Relationship Id="rId5" Type="http://schemas.openxmlformats.org/officeDocument/2006/relationships/image" Target="../media/image7.emf"/><Relationship Id="rId4" Type="http://schemas.openxmlformats.org/officeDocument/2006/relationships/oleObject" Target="../embeddings/oleObject1.bin"/></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2.xml"/><Relationship Id="rId4" Type="http://schemas.openxmlformats.org/officeDocument/2006/relationships/image" Target="../media/image11.pn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4.pn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3.xml"/><Relationship Id="rId4" Type="http://schemas.openxmlformats.org/officeDocument/2006/relationships/image" Target="../media/image4.png"/></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9.jpeg"/><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Master" Target="../slideMasters/slideMaster3.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Master" Target="../slideMasters/slideMaster3.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emf"/><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2">
    <p:spTree>
      <p:nvGrpSpPr>
        <p:cNvPr id="1" name=""/>
        <p:cNvGrpSpPr/>
        <p:nvPr/>
      </p:nvGrpSpPr>
      <p:grpSpPr>
        <a:xfrm>
          <a:off x="0" y="0"/>
          <a:ext cx="0" cy="0"/>
          <a:chOff x="0" y="0"/>
          <a:chExt cx="0" cy="0"/>
        </a:xfrm>
      </p:grpSpPr>
      <p:sp>
        <p:nvSpPr>
          <p:cNvPr id="3" name="Rectangle 2"/>
          <p:cNvSpPr/>
          <p:nvPr userDrawn="1"/>
        </p:nvSpPr>
        <p:spPr bwMode="ltGray">
          <a:xfrm>
            <a:off x="274638" y="2125663"/>
            <a:ext cx="9144000" cy="36576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6000" spc="-100" baseline="0">
                <a:gradFill>
                  <a:gsLst>
                    <a:gs pos="5833">
                      <a:srgbClr val="FFFFFF"/>
                    </a:gs>
                    <a:gs pos="18000">
                      <a:srgbClr val="FFFFFF"/>
                    </a:gs>
                  </a:gsLst>
                  <a:lin ang="5400000" scaled="0"/>
                </a:gradFill>
              </a:defRPr>
            </a:lvl1pPr>
          </a:lstStyle>
          <a:p>
            <a:r>
              <a:rPr lang="en-US" dirty="0" smtClean="0"/>
              <a:t>Presentation title</a:t>
            </a:r>
            <a:endParaRPr lang="en-US" dirty="0"/>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38" y="480502"/>
            <a:ext cx="2557747" cy="547905"/>
          </a:xfrm>
          <a:prstGeom prst="rect">
            <a:avLst/>
          </a:prstGeom>
        </p:spPr>
      </p:pic>
      <p:sp>
        <p:nvSpPr>
          <p:cNvPr id="5" name="Text Placeholder 4"/>
          <p:cNvSpPr>
            <a:spLocks noGrp="1"/>
          </p:cNvSpPr>
          <p:nvPr>
            <p:ph type="body" sz="quarter" idx="12" hasCustomPrompt="1"/>
          </p:nvPr>
        </p:nvSpPr>
        <p:spPr>
          <a:xfrm>
            <a:off x="274701" y="3955786"/>
            <a:ext cx="9143937" cy="1828007"/>
          </a:xfrm>
          <a:noFill/>
        </p:spPr>
        <p:txBody>
          <a:bodyPr lIns="182880" tIns="146304" rIns="182880" bIns="146304">
            <a:noAutofit/>
          </a:bodyPr>
          <a:lstStyle>
            <a:lvl1pPr marL="0" indent="0">
              <a:spcBef>
                <a:spcPts val="0"/>
              </a:spcBef>
              <a:buNone/>
              <a:defRPr sz="3600" spc="0" baseline="0">
                <a:gradFill>
                  <a:gsLst>
                    <a:gs pos="2917">
                      <a:srgbClr val="FFFFFF"/>
                    </a:gs>
                    <a:gs pos="30000">
                      <a:srgbClr val="FFFFFF"/>
                    </a:gs>
                  </a:gsLst>
                  <a:lin ang="5400000" scaled="0"/>
                </a:gradFill>
                <a:latin typeface="+mj-lt"/>
              </a:defRPr>
            </a:lvl1pPr>
          </a:lstStyle>
          <a:p>
            <a:pPr lvl="0"/>
            <a:r>
              <a:rPr lang="en-US" dirty="0" smtClean="0"/>
              <a:t>Speaker Name</a:t>
            </a:r>
          </a:p>
        </p:txBody>
      </p:sp>
      <p:sp>
        <p:nvSpPr>
          <p:cNvPr id="6" name="Text Placeholder 5"/>
          <p:cNvSpPr>
            <a:spLocks noGrp="1"/>
          </p:cNvSpPr>
          <p:nvPr>
            <p:ph type="body" sz="quarter" idx="13" hasCustomPrompt="1"/>
          </p:nvPr>
        </p:nvSpPr>
        <p:spPr>
          <a:xfrm>
            <a:off x="9418638" y="355586"/>
            <a:ext cx="2743200" cy="516869"/>
          </a:xfrm>
        </p:spPr>
        <p:txBody>
          <a:bodyPr/>
          <a:lstStyle>
            <a:lvl1pPr marL="0" indent="0" algn="r">
              <a:buNone/>
              <a:defRPr sz="2400"/>
            </a:lvl1pPr>
          </a:lstStyle>
          <a:p>
            <a:pPr lvl="0"/>
            <a:r>
              <a:rPr lang="en-US" dirty="0" smtClean="0"/>
              <a:t>Session Code</a:t>
            </a:r>
            <a:endParaRPr lang="en-US" dirty="0"/>
          </a:p>
        </p:txBody>
      </p:sp>
    </p:spTree>
    <p:extLst>
      <p:ext uri="{BB962C8B-B14F-4D97-AF65-F5344CB8AC3E}">
        <p14:creationId xmlns:p14="http://schemas.microsoft.com/office/powerpoint/2010/main" val="13412447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pos="288" userDrawn="1">
          <p15:clr>
            <a:srgbClr val="C35EA4"/>
          </p15:clr>
        </p15:guide>
        <p15:guide id="2" pos="7546" userDrawn="1">
          <p15:clr>
            <a:srgbClr val="C35EA4"/>
          </p15:clr>
        </p15:guide>
        <p15:guide id="3" orient="horz" pos="302" userDrawn="1">
          <p15:clr>
            <a:srgbClr val="C35EA4"/>
          </p15:clr>
        </p15:guide>
        <p15:guide id="4" orient="horz" pos="4104" userDrawn="1">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4307794"/>
      </p:ext>
    </p:extLst>
  </p:cSld>
  <p:clrMapOvr>
    <a:masterClrMapping/>
  </p:clrMapOvr>
  <p:transition>
    <p:fade/>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9" y="1212851"/>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57" indent="0">
              <a:buNone/>
              <a:defRPr/>
            </a:lvl3pPr>
            <a:lvl4pPr marL="457112" indent="0">
              <a:buNone/>
              <a:defRPr/>
            </a:lvl4pPr>
            <a:lvl5pPr marL="685669"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476085283"/>
      </p:ext>
    </p:extLst>
  </p:cSld>
  <p:clrMapOvr>
    <a:masterClrMapping/>
  </p:clrMapOvr>
  <p:transition>
    <p:fade/>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53060"/>
          </a:xfrm>
        </p:spPr>
        <p:txBody>
          <a:bodyPr/>
          <a:lstStyle>
            <a:lvl1pPr>
              <a:defRPr sz="3599">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962184044"/>
      </p:ext>
    </p:extLst>
  </p:cSld>
  <p:clrMapOvr>
    <a:masterClrMapping/>
  </p:clrMapOvr>
  <p:transition>
    <p:fade/>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9" y="1212851"/>
            <a:ext cx="11887200" cy="2053060"/>
          </a:xfrm>
        </p:spPr>
        <p:txBody>
          <a:bodyPr/>
          <a:lstStyle>
            <a:lvl1pPr>
              <a:defRPr sz="3599"/>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56702571"/>
      </p:ext>
    </p:extLst>
  </p:cSld>
  <p:clrMapOvr>
    <a:masterClrMapping/>
  </p:clrMapOvr>
  <p:transition>
    <p:fade/>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a:lstStyle>
            <a:lvl1pPr marL="0" indent="0">
              <a:spcBef>
                <a:spcPts val="1224"/>
              </a:spcBef>
              <a:buClr>
                <a:schemeClr val="tx1"/>
              </a:buClr>
              <a:buFont typeface="Wingdings" pitchFamily="2" charset="2"/>
              <a:buNone/>
              <a:defRPr sz="35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a:lstStyle>
            <a:lvl1pPr marL="0" indent="0">
              <a:spcBef>
                <a:spcPts val="1224"/>
              </a:spcBef>
              <a:buClr>
                <a:schemeClr val="tx1"/>
              </a:buClr>
              <a:buFont typeface="Wingdings" pitchFamily="2" charset="2"/>
              <a:buNone/>
              <a:defRPr sz="3599">
                <a:gradFill>
                  <a:gsLst>
                    <a:gs pos="1250">
                      <a:schemeClr val="tx2"/>
                    </a:gs>
                    <a:gs pos="99000">
                      <a:schemeClr val="tx2"/>
                    </a:gs>
                  </a:gsLst>
                  <a:lin ang="5400000" scaled="0"/>
                </a:gradFill>
              </a:defRPr>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27618983"/>
      </p:ext>
    </p:extLst>
  </p:cSld>
  <p:clrMapOvr>
    <a:masterClrMapping/>
  </p:clrMapOvr>
  <p:transition>
    <p:fade/>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68368"/>
          </a:xfrm>
        </p:spPr>
        <p:txBody>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a:lstStyle>
            <a:lvl1pPr marL="0" indent="0">
              <a:spcBef>
                <a:spcPts val="1224"/>
              </a:spcBef>
              <a:buClr>
                <a:schemeClr val="tx1"/>
              </a:buClr>
              <a:buFont typeface="Wingdings" pitchFamily="2" charset="2"/>
              <a:buNone/>
              <a:defRPr sz="3599"/>
            </a:lvl1pPr>
            <a:lvl2pPr marL="0" indent="0">
              <a:buNone/>
              <a:defRPr sz="2000"/>
            </a:lvl2pPr>
            <a:lvl3pPr marL="231730" indent="0">
              <a:buNone/>
              <a:tabLst/>
              <a:defRPr sz="2000"/>
            </a:lvl3pPr>
            <a:lvl4pPr marL="460287" indent="0">
              <a:buNone/>
              <a:defRPr/>
            </a:lvl4pPr>
            <a:lvl5pPr marL="685669"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35488003"/>
      </p:ext>
    </p:extLst>
  </p:cSld>
  <p:clrMapOvr>
    <a:masterClrMapping/>
  </p:clrMapOvr>
  <p:transition>
    <p:fade/>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a:lstStyle>
            <a:lvl1pPr marL="287282" indent="-287282">
              <a:spcBef>
                <a:spcPts val="1224"/>
              </a:spcBef>
              <a:buClr>
                <a:schemeClr val="tx2"/>
              </a:buClr>
              <a:buFont typeface="Arial" pitchFamily="34" charset="0"/>
              <a:buChar char="•"/>
              <a:defRPr sz="3199">
                <a:gradFill>
                  <a:gsLst>
                    <a:gs pos="1250">
                      <a:schemeClr val="tx2"/>
                    </a:gs>
                    <a:gs pos="99000">
                      <a:schemeClr val="tx2"/>
                    </a:gs>
                  </a:gsLst>
                  <a:lin ang="5400000" scaled="0"/>
                </a:gradFill>
              </a:defRPr>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546173725"/>
      </p:ext>
    </p:extLst>
  </p:cSld>
  <p:clrMapOvr>
    <a:masterClrMapping/>
  </p:clrMapOvr>
  <p:transition>
    <p:fade/>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a:lstStyle>
            <a:lvl1pPr marL="287282" indent="-287282">
              <a:spcBef>
                <a:spcPts val="1224"/>
              </a:spcBef>
              <a:buClr>
                <a:schemeClr val="tx1"/>
              </a:buClr>
              <a:buFont typeface="Arial" pitchFamily="34" charset="0"/>
              <a:buChar char="•"/>
              <a:defRPr sz="3199"/>
            </a:lvl1pPr>
            <a:lvl2pPr marL="531064" indent="-233150">
              <a:defRPr sz="2400"/>
            </a:lvl2pPr>
            <a:lvl3pPr marL="699450" indent="-168387">
              <a:tabLst/>
              <a:defRPr sz="2000"/>
            </a:lvl3pPr>
            <a:lvl4pPr marL="880789" indent="-181339">
              <a:defRPr/>
            </a:lvl4pPr>
            <a:lvl5pPr marL="1049175" indent="-168387">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568995569"/>
      </p:ext>
    </p:extLst>
  </p:cSld>
  <p:clrMapOvr>
    <a:masterClrMapping/>
  </p:clrMapOvr>
  <p:transition>
    <p:fade/>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795376382"/>
      </p:ext>
    </p:extLst>
  </p:cSld>
  <p:clrMapOvr>
    <a:masterClrMapping/>
  </p:clrMapOvr>
  <p:transition>
    <p:fade/>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Demo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1209973"/>
            <a:ext cx="10056812" cy="2751698"/>
          </a:xfrm>
          <a:noFill/>
        </p:spPr>
        <p:txBody>
          <a:bodyPr anchorCtr="0"/>
          <a:lstStyle>
            <a:lvl1pPr>
              <a:defRPr sz="7198" spc="-100" baseline="0">
                <a:gradFill>
                  <a:gsLst>
                    <a:gs pos="0">
                      <a:schemeClr val="tx1"/>
                    </a:gs>
                    <a:gs pos="100000">
                      <a:schemeClr val="tx1"/>
                    </a:gs>
                  </a:gsLst>
                  <a:lin ang="5400000" scaled="0"/>
                </a:gradFill>
              </a:defRPr>
            </a:lvl1pPr>
          </a:lstStyle>
          <a:p>
            <a:r>
              <a:rPr lang="en-US" smtClean="0"/>
              <a:t>Click to edit Master title style</a:t>
            </a:r>
            <a:endParaRPr lang="en-US" dirty="0"/>
          </a:p>
        </p:txBody>
      </p:sp>
      <p:sp>
        <p:nvSpPr>
          <p:cNvPr id="5" name="Text Placeholder 4"/>
          <p:cNvSpPr>
            <a:spLocks noGrp="1"/>
          </p:cNvSpPr>
          <p:nvPr>
            <p:ph type="body" sz="quarter" idx="12"/>
          </p:nvPr>
        </p:nvSpPr>
        <p:spPr>
          <a:xfrm>
            <a:off x="274639" y="3954464"/>
            <a:ext cx="10058401" cy="1829593"/>
          </a:xfrm>
          <a:noFill/>
        </p:spPr>
        <p:txBody>
          <a:bodyPr lIns="182880" tIns="146304" rIns="182880" bIns="146304">
            <a:noAutofit/>
          </a:bodyPr>
          <a:lstStyle>
            <a:lvl1pPr marL="0" indent="0">
              <a:spcBef>
                <a:spcPts val="0"/>
              </a:spcBef>
              <a:buNone/>
              <a:defRPr sz="3599" spc="0" baseline="0">
                <a:gradFill>
                  <a:gsLst>
                    <a:gs pos="0">
                      <a:schemeClr val="tx1"/>
                    </a:gs>
                    <a:gs pos="100000">
                      <a:schemeClr val="tx1"/>
                    </a:gs>
                  </a:gsLst>
                  <a:lin ang="5400000" scaled="0"/>
                </a:gradFill>
                <a:latin typeface="+mj-lt"/>
              </a:defRPr>
            </a:lvl1pPr>
          </a:lstStyle>
          <a:p>
            <a:pPr lvl="0"/>
            <a:r>
              <a:rPr lang="en-US" smtClean="0"/>
              <a:t>Click to edit Master text styles</a:t>
            </a:r>
          </a:p>
        </p:txBody>
      </p:sp>
    </p:spTree>
    <p:extLst>
      <p:ext uri="{BB962C8B-B14F-4D97-AF65-F5344CB8AC3E}">
        <p14:creationId xmlns:p14="http://schemas.microsoft.com/office/powerpoint/2010/main" val="4256923396"/>
      </p:ext>
    </p:extLst>
  </p:cSld>
  <p:clrMapOvr>
    <a:overrideClrMapping bg1="dk1" tx1="lt1" bg2="dk2" tx2="lt2" accent1="accent1" accent2="accent2" accent3="accent3" accent4="accent4" accent5="accent5" accent6="accent6" hlink="hlink" folHlink="folHlink"/>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74816850"/>
      </p:ext>
    </p:extLst>
  </p:cSld>
  <p:clrMapOvr>
    <a:masterClrMapping/>
  </p:clrMapOvr>
  <p:transition>
    <p:fade/>
  </p:transition>
  <p:timing>
    <p:tnLst>
      <p:par>
        <p:cTn id="1" dur="indefinite" restart="never" nodeType="tmRoot"/>
      </p:par>
    </p:tnLst>
  </p:timing>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1209973"/>
            <a:ext cx="10056812" cy="2751698"/>
          </a:xfrm>
          <a:noFill/>
        </p:spPr>
        <p:txBody>
          <a:bodyPr anchorCtr="0"/>
          <a:lstStyle>
            <a:lvl1pPr>
              <a:defRPr lang="en-US" sz="7198"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051532897"/>
      </p:ext>
    </p:extLst>
  </p:cSld>
  <p:clrMapOvr>
    <a:overrideClrMapping bg1="dk1" tx1="lt1" bg2="dk2" tx2="lt2" accent1="accent1" accent2="accent2" accent3="accent3" accent4="accent4" accent5="accent5" accent6="accent6" hlink="hlink" folHlink="folHlink"/>
  </p:clrMapOvr>
  <p:transition spd="slow"/>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2125663"/>
            <a:ext cx="11887200" cy="1181862"/>
          </a:xfrm>
          <a:noFill/>
        </p:spPr>
        <p:txBody>
          <a:bodyPr anchorCtr="0">
            <a:spAutoFit/>
          </a:bodyPr>
          <a:lstStyle>
            <a:lvl1pPr>
              <a:defRPr sz="7198" spc="-100" baseline="0">
                <a:gradFill>
                  <a:gsLst>
                    <a:gs pos="100000">
                      <a:schemeClr val="tx1"/>
                    </a:gs>
                    <a:gs pos="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925713739"/>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2125663"/>
            <a:ext cx="11887200" cy="1181862"/>
          </a:xfrm>
          <a:noFill/>
        </p:spPr>
        <p:txBody>
          <a:bodyPr anchorCtr="0">
            <a:spAutoFit/>
          </a:bodyPr>
          <a:lstStyle>
            <a:lvl1pPr>
              <a:defRPr sz="7198" spc="-100" baseline="0">
                <a:gradFill>
                  <a:gsLst>
                    <a:gs pos="100000">
                      <a:schemeClr val="tx1"/>
                    </a:gs>
                    <a:gs pos="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865921005"/>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rgbClr val="0078D7"/>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639" y="2125663"/>
            <a:ext cx="11887200" cy="1181862"/>
          </a:xfrm>
          <a:noFill/>
        </p:spPr>
        <p:txBody>
          <a:bodyPr anchorCtr="0">
            <a:spAutoFit/>
          </a:bodyPr>
          <a:lstStyle>
            <a:lvl1pPr>
              <a:defRPr sz="7198" spc="-100" baseline="0">
                <a:gradFill>
                  <a:gsLst>
                    <a:gs pos="100000">
                      <a:schemeClr val="tx1"/>
                    </a:gs>
                    <a:gs pos="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397629230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7933850"/>
      </p:ext>
    </p:extLst>
  </p:cSld>
  <p:clrMapOvr>
    <a:masterClrMapping/>
  </p:clrMapOvr>
  <p:transition>
    <p:fade/>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9119973"/>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3849822"/>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rgbClr val="0078D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20844500"/>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4" name="Rectangle 3"/>
          <p:cNvSpPr/>
          <p:nvPr userDrawn="1"/>
        </p:nvSpPr>
        <p:spPr bwMode="hidden">
          <a:xfrm>
            <a:off x="0" y="1212851"/>
            <a:ext cx="12436475" cy="5781675"/>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46632" tIns="46632" rIns="46632" bIns="46632" anchor="ctr"/>
          <a:lstStyle/>
          <a:p>
            <a:pPr marL="0" marR="0" lvl="0" indent="0" algn="ctr" defTabSz="932293" rtl="0" eaLnBrk="1" fontAlgn="base" latinLnBrk="0" hangingPunct="1">
              <a:lnSpc>
                <a:spcPct val="100000"/>
              </a:lnSpc>
              <a:spcBef>
                <a:spcPct val="0"/>
              </a:spcBef>
              <a:spcAft>
                <a:spcPct val="0"/>
              </a:spcAft>
              <a:buClrTx/>
              <a:buSzTx/>
              <a:buFontTx/>
              <a:buNone/>
              <a:tabLst/>
              <a:defRPr/>
            </a:pPr>
            <a:endParaRPr kumimoji="0" lang="en-US" sz="1800" b="0" i="0" u="none" strike="noStrike" kern="1200" cap="none" spc="0" normalizeH="0" baseline="0" noProof="0" dirty="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2" name="Title 1"/>
          <p:cNvSpPr>
            <a:spLocks noGrp="1"/>
          </p:cNvSpPr>
          <p:nvPr>
            <p:ph type="title"/>
          </p:nvPr>
        </p:nvSpPr>
        <p:spPr/>
        <p:txBody>
          <a:bodyPr/>
          <a:lstStyle>
            <a:lvl1pPr>
              <a:defRPr baseline="0"/>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274638" y="1221158"/>
            <a:ext cx="11887199" cy="1995931"/>
          </a:xfrm>
        </p:spPr>
        <p:txBody>
          <a:bodyPr/>
          <a:lstStyle>
            <a:lvl1pPr marL="0" indent="0">
              <a:buNone/>
              <a:defRPr sz="3299">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48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494"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0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795"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640867661"/>
      </p:ext>
    </p:extLst>
  </p:cSld>
  <p:clrMapOvr>
    <a:masterClrMapping/>
  </p:clrMapOvr>
  <p:transition>
    <p:fade/>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sp>
        <p:nvSpPr>
          <p:cNvPr id="2" name="Text Box 3"/>
          <p:cNvSpPr txBox="1">
            <a:spLocks noChangeArrowheads="1"/>
          </p:cNvSpPr>
          <p:nvPr userDrawn="1"/>
        </p:nvSpPr>
        <p:spPr bwMode="blackWhite">
          <a:xfrm>
            <a:off x="274639" y="6292889"/>
            <a:ext cx="11856403" cy="403187"/>
          </a:xfrm>
          <a:prstGeom prst="rect">
            <a:avLst/>
          </a:prstGeom>
          <a:noFill/>
          <a:ln w="12700">
            <a:noFill/>
            <a:miter lim="800000"/>
            <a:headEnd type="none" w="sm" len="sm"/>
            <a:tailEnd type="none" w="sm" len="sm"/>
          </a:ln>
          <a:effectLst/>
        </p:spPr>
        <p:txBody>
          <a:bodyPr lIns="182854" tIns="146283" rIns="182854" bIns="146283">
            <a:spAutoFit/>
          </a:bodyPr>
          <a:lstStyle/>
          <a:p>
            <a:pPr marL="0" marR="0" lvl="0" indent="0" algn="l" defTabSz="932111" rtl="0" eaLnBrk="0" fontAlgn="auto" latinLnBrk="0" hangingPunct="0">
              <a:lnSpc>
                <a:spcPct val="100000"/>
              </a:lnSpc>
              <a:spcBef>
                <a:spcPts val="0"/>
              </a:spcBef>
              <a:spcAft>
                <a:spcPts val="0"/>
              </a:spcAft>
              <a:buClrTx/>
              <a:buSzTx/>
              <a:buFontTx/>
              <a:buNone/>
              <a:tabLst/>
              <a:defRPr/>
            </a:pPr>
            <a:r>
              <a:rPr kumimoji="0" lang="en-US" sz="700" b="0" i="0" u="none" strike="noStrike" kern="1200" cap="none" spc="0" normalizeH="0" baseline="0" noProof="0" dirty="0">
                <a:ln>
                  <a:noFill/>
                </a:ln>
                <a:gradFill>
                  <a:gsLst>
                    <a:gs pos="0">
                      <a:srgbClr val="505050"/>
                    </a:gs>
                    <a:gs pos="100000">
                      <a:srgbClr val="505050"/>
                    </a:gs>
                  </a:gsLst>
                  <a:lin ang="5400000" scaled="0"/>
                </a:gradFill>
                <a:effectLst/>
                <a:uLnTx/>
                <a:uFillTx/>
                <a:latin typeface="Segoe UI"/>
                <a:ea typeface="MS PGothic" pitchFamily="34" charset="-128"/>
                <a:cs typeface="Segoe UI" pitchFamily="34" charset="0"/>
              </a:rPr>
              <a:t>© 2014 Microsoft Corporation. All rights reserved. </a:t>
            </a:r>
          </a:p>
        </p:txBody>
      </p:sp>
      <p:pic>
        <p:nvPicPr>
          <p:cNvPr id="3" name="Picture 5"/>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invGray">
          <a:xfrm>
            <a:off x="458788" y="3144838"/>
            <a:ext cx="3289300" cy="704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32529916"/>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92881"/>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sz="2000"/>
            </a:lvl3pPr>
            <a:lvl4pPr marL="457200" indent="0">
              <a:buNone/>
              <a:defRPr sz="1800"/>
            </a:lvl4pPr>
            <a:lvl5pPr marL="685800"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bwMode="white">
          <a:xfrm>
            <a:off x="274639" y="1212851"/>
            <a:ext cx="11887200" cy="2443746"/>
          </a:xfrm>
          <a:prstGeom prst="rect">
            <a:avLst/>
          </a:prstGeom>
        </p:spPr>
        <p:txBody>
          <a:bodyPr/>
          <a:lstStyle>
            <a:lvl1pPr marL="290457" indent="-290457">
              <a:buClr>
                <a:schemeClr val="tx1"/>
              </a:buClr>
              <a:buSzPct val="90000"/>
              <a:buFont typeface="Arial" pitchFamily="34" charset="0"/>
              <a:buChar char="•"/>
              <a:defRPr sz="3599">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390" indent="-280935">
              <a:buClr>
                <a:schemeClr val="tx1"/>
              </a:buClr>
              <a:buSzPct val="90000"/>
              <a:buFont typeface="Arial" pitchFamily="34" charset="0"/>
              <a:buChar char="•"/>
              <a:defRPr sz="3199">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847" indent="-290457">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404" indent="-228557">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8960" indent="-228557">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2" y="6363076"/>
            <a:ext cx="12436476" cy="631450"/>
          </a:xfrm>
          <a:prstGeom prst="rect">
            <a:avLst/>
          </a:prstGeom>
          <a:solidFill>
            <a:srgbClr val="FFFF99"/>
          </a:solidFill>
        </p:spPr>
        <p:txBody>
          <a:bodyPr lIns="155457" tIns="77729" rIns="155457" bIns="77729" anchor="b" anchorCtr="0">
            <a:noAutofit/>
          </a:bodyPr>
          <a:lstStyle>
            <a:lvl1pPr algn="r">
              <a:buFont typeface="Arial" pitchFamily="34" charset="0"/>
              <a:buNone/>
              <a:defRPr sz="3699"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smtClean="0"/>
              <a:t>Click to edit Master text styles</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484300921"/>
      </p:ext>
    </p:extLst>
  </p:cSld>
  <p:clrMapOvr>
    <a:overrideClrMapping bg1="dk1" tx1="lt1" bg2="dk2" tx2="lt2" accent1="accent1" accent2="accent2" accent3="accent3" accent4="accent4" accent5="accent5" accent6="accent6" hlink="hlink" folHlink="folHlink"/>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7" name="Content Placeholder 6"/>
          <p:cNvSpPr>
            <a:spLocks noGrp="1"/>
          </p:cNvSpPr>
          <p:nvPr>
            <p:ph sz="quarter" idx="10"/>
          </p:nvPr>
        </p:nvSpPr>
        <p:spPr>
          <a:xfrm>
            <a:off x="274638" y="1214438"/>
            <a:ext cx="11887200" cy="54832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25170"/>
          </a:xfrm>
        </p:spPr>
        <p:txBody>
          <a:bodyPr>
            <a:spAutoFit/>
          </a:bodyPr>
          <a:lstStyle>
            <a:lvl1pPr>
              <a:defRPr>
                <a:gradFill>
                  <a:gsLst>
                    <a:gs pos="1250">
                      <a:schemeClr val="tx2"/>
                    </a:gs>
                    <a:gs pos="99000">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2994197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68534032"/>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sz="1800"/>
            </a:lvl4pPr>
            <a:lvl5pPr marL="685800" indent="0">
              <a:buNone/>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Arial" pitchFamily="34" charset="0"/>
              <a:buChar char="•"/>
              <a:defRPr sz="3600"/>
            </a:lvl1pPr>
            <a:lvl2pPr marL="531166" indent="-233195">
              <a:defRPr sz="2000"/>
            </a:lvl2pPr>
            <a:lvl3pPr marL="699585" indent="-168419">
              <a:tabLst/>
              <a:defRPr sz="2000"/>
            </a:lvl3pPr>
            <a:lvl4pPr marL="880958" indent="-181374">
              <a:defRPr sz="1800"/>
            </a:lvl4pPr>
            <a:lvl5pPr marL="1049377" indent="-168419">
              <a:tabLst/>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71501"/>
          </a:xfrm>
        </p:spPr>
        <p:txBody>
          <a:bodyPr wrap="square">
            <a:spAutoFit/>
          </a:bodyPr>
          <a:lstStyle>
            <a:lvl1pPr marL="287338" indent="-287338">
              <a:spcBef>
                <a:spcPts val="1224"/>
              </a:spcBef>
              <a:buClr>
                <a:schemeClr val="tx2"/>
              </a:buClr>
              <a:buFont typeface="Arial" pitchFamily="34" charset="0"/>
              <a:buChar char="•"/>
              <a:defRPr sz="3600">
                <a:gradFill>
                  <a:gsLst>
                    <a:gs pos="1250">
                      <a:schemeClr val="tx2"/>
                    </a:gs>
                    <a:gs pos="99000">
                      <a:schemeClr val="tx2"/>
                    </a:gs>
                  </a:gsLst>
                  <a:lin ang="5400000" scaled="0"/>
                </a:gradFill>
              </a:defRPr>
            </a:lvl1pPr>
            <a:lvl2pPr marL="531166" indent="-233195">
              <a:defRPr sz="2400"/>
            </a:lvl2pPr>
            <a:lvl3pPr marL="699585" indent="-168419">
              <a:tabLst/>
              <a:defRPr sz="24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198371309"/>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3">
    <p:bg>
      <p:bgPr>
        <a:solidFill>
          <a:schemeClr val="accent1"/>
        </a:solidFill>
        <a:effectLst/>
      </p:bgPr>
    </p:bg>
    <p:spTree>
      <p:nvGrpSpPr>
        <p:cNvPr id="1" name=""/>
        <p:cNvGrpSpPr/>
        <p:nvPr/>
      </p:nvGrpSpPr>
      <p:grpSpPr>
        <a:xfrm>
          <a:off x="0" y="0"/>
          <a:ext cx="0" cy="0"/>
          <a:chOff x="0" y="0"/>
          <a:chExt cx="0" cy="0"/>
        </a:xfrm>
      </p:grpSpPr>
      <p:sp>
        <p:nvSpPr>
          <p:cNvPr id="5" name="Text Placeholder 4"/>
          <p:cNvSpPr>
            <a:spLocks noGrp="1"/>
          </p:cNvSpPr>
          <p:nvPr>
            <p:ph type="body" sz="quarter" idx="12" hasCustomPrompt="1"/>
          </p:nvPr>
        </p:nvSpPr>
        <p:spPr>
          <a:xfrm>
            <a:off x="276540" y="3954457"/>
            <a:ext cx="6399213" cy="1830388"/>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9" name="Title 1"/>
          <p:cNvSpPr>
            <a:spLocks noGrp="1"/>
          </p:cNvSpPr>
          <p:nvPr>
            <p:ph type="title" hasCustomPrompt="1"/>
          </p:nvPr>
        </p:nvSpPr>
        <p:spPr>
          <a:xfrm>
            <a:off x="274703" y="2125677"/>
            <a:ext cx="10058336" cy="1828800"/>
          </a:xfrm>
          <a:noFill/>
        </p:spPr>
        <p:txBody>
          <a:bodyPr lIns="146304" tIns="91440" rIns="146304" bIns="91440" anchor="t" anchorCtr="0"/>
          <a:lstStyle>
            <a:lvl1pPr>
              <a:defRPr sz="6000" spc="-100" baseline="0">
                <a:gradFill>
                  <a:gsLst>
                    <a:gs pos="3333">
                      <a:schemeClr val="tx1"/>
                    </a:gs>
                    <a:gs pos="39000">
                      <a:schemeClr val="tx1"/>
                    </a:gs>
                  </a:gsLst>
                  <a:lin ang="5400000" scaled="0"/>
                </a:gradFill>
              </a:defRPr>
            </a:lvl1pPr>
          </a:lstStyle>
          <a:p>
            <a:r>
              <a:rPr lang="en-US" dirty="0" smtClean="0"/>
              <a:t>Presentation title</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invGray">
          <a:xfrm>
            <a:off x="458840" y="480502"/>
            <a:ext cx="2557742" cy="547905"/>
          </a:xfrm>
          <a:prstGeom prst="rect">
            <a:avLst/>
          </a:prstGeom>
        </p:spPr>
      </p:pic>
      <p:sp>
        <p:nvSpPr>
          <p:cNvPr id="3" name="Text Placeholder 2"/>
          <p:cNvSpPr>
            <a:spLocks noGrp="1"/>
          </p:cNvSpPr>
          <p:nvPr>
            <p:ph type="body" sz="quarter" idx="13" hasCustomPrompt="1"/>
          </p:nvPr>
        </p:nvSpPr>
        <p:spPr>
          <a:xfrm>
            <a:off x="9418638" y="363975"/>
            <a:ext cx="2743200" cy="517065"/>
          </a:xfrm>
        </p:spPr>
        <p:txBody>
          <a:bodyPr/>
          <a:lstStyle>
            <a:lvl1pPr marL="0" indent="0" algn="r">
              <a:buNone/>
              <a:defRPr sz="2400"/>
            </a:lvl1pPr>
          </a:lstStyle>
          <a:p>
            <a:pPr lvl="0"/>
            <a:r>
              <a:rPr lang="en-US" dirty="0" smtClean="0"/>
              <a:t>Session Code</a:t>
            </a:r>
            <a:endParaRPr lang="en-US" dirty="0"/>
          </a:p>
        </p:txBody>
      </p:sp>
    </p:spTree>
    <p:extLst>
      <p:ext uri="{BB962C8B-B14F-4D97-AF65-F5344CB8AC3E}">
        <p14:creationId xmlns:p14="http://schemas.microsoft.com/office/powerpoint/2010/main" val="332336848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302" userDrawn="1">
          <p15:clr>
            <a:srgbClr val="C35EA4"/>
          </p15:clr>
        </p15:guide>
        <p15:guide id="2" orient="horz" pos="4104" userDrawn="1">
          <p15:clr>
            <a:srgbClr val="C35EA4"/>
          </p15:clr>
        </p15:guide>
        <p15:guide id="3" pos="288" userDrawn="1">
          <p15:clr>
            <a:srgbClr val="C35EA4"/>
          </p15:clr>
        </p15:guide>
        <p15:guide id="4" pos="7546" userDrawn="1">
          <p15:clr>
            <a:srgbClr val="C35EA4"/>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16152"/>
            <a:ext cx="11887199" cy="2131353"/>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2577389"/>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5309969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Title Slide Photo_Option">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1558"/>
            <a:ext cx="12436475" cy="7000455"/>
          </a:xfrm>
          <a:prstGeom prst="rect">
            <a:avLst/>
          </a:prstGeom>
        </p:spPr>
      </p:pic>
      <p:sp>
        <p:nvSpPr>
          <p:cNvPr id="12" name="Rectangle 11"/>
          <p:cNvSpPr/>
          <p:nvPr userDrawn="1"/>
        </p:nvSpPr>
        <p:spPr bwMode="auto">
          <a:xfrm>
            <a:off x="0" y="0"/>
            <a:ext cx="12436475" cy="6994525"/>
          </a:xfrm>
          <a:prstGeom prst="rect">
            <a:avLst/>
          </a:prstGeom>
          <a:gradFill flip="none" rotWithShape="1">
            <a:gsLst>
              <a:gs pos="0">
                <a:srgbClr val="000000">
                  <a:alpha val="60000"/>
                </a:srgbClr>
              </a:gs>
              <a:gs pos="18000">
                <a:srgbClr val="000000">
                  <a:alpha val="25000"/>
                </a:srgbClr>
              </a:gs>
              <a:gs pos="43000">
                <a:srgbClr val="000000">
                  <a:alpha val="0"/>
                </a:srgbClr>
              </a:gs>
            </a:gsLst>
            <a:lin ang="27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smtClean="0">
              <a:gradFill>
                <a:gsLst>
                  <a:gs pos="0">
                    <a:srgbClr val="FFFFFF"/>
                  </a:gs>
                  <a:gs pos="100000">
                    <a:srgbClr val="FFFFFF"/>
                  </a:gs>
                </a:gsLst>
                <a:lin ang="5400000" scaled="0"/>
              </a:gradFill>
            </a:endParaRPr>
          </a:p>
        </p:txBody>
      </p:sp>
      <p:sp>
        <p:nvSpPr>
          <p:cNvPr id="13" name="Rectangle 12"/>
          <p:cNvSpPr/>
          <p:nvPr userDrawn="1"/>
        </p:nvSpPr>
        <p:spPr bwMode="gray">
          <a:xfrm>
            <a:off x="6430825" y="1702188"/>
            <a:ext cx="5548450" cy="2641211"/>
          </a:xfrm>
          <a:prstGeom prst="rect">
            <a:avLst/>
          </a:prstGeom>
          <a:solidFill>
            <a:schemeClr val="accent1">
              <a:alpha val="9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gray">
          <a:xfrm>
            <a:off x="6430825" y="1709244"/>
            <a:ext cx="5548450" cy="1013072"/>
          </a:xfrm>
          <a:noFill/>
        </p:spPr>
        <p:txBody>
          <a:bodyPr lIns="146304" tIns="91440" rIns="146304" bIns="91440" anchor="t" anchorCtr="0"/>
          <a:lstStyle>
            <a:lvl1pPr>
              <a:defRPr sz="5400" spc="-100" baseline="0">
                <a:gradFill>
                  <a:gsLst>
                    <a:gs pos="57576">
                      <a:srgbClr val="FFFFFF"/>
                    </a:gs>
                    <a:gs pos="35000">
                      <a:srgbClr val="FFFFFF"/>
                    </a:gs>
                  </a:gsLst>
                  <a:lin ang="5400000" scaled="0"/>
                </a:gradFill>
              </a:defRPr>
            </a:lvl1pPr>
          </a:lstStyle>
          <a:p>
            <a:r>
              <a:rPr lang="en-US" dirty="0" smtClean="0"/>
              <a:t>Presentation title</a:t>
            </a:r>
            <a:endParaRPr lang="en-US" dirty="0"/>
          </a:p>
        </p:txBody>
      </p:sp>
      <p:sp>
        <p:nvSpPr>
          <p:cNvPr id="15" name="Text Placeholder 14"/>
          <p:cNvSpPr>
            <a:spLocks noGrp="1"/>
          </p:cNvSpPr>
          <p:nvPr>
            <p:ph type="body" sz="quarter" idx="15"/>
          </p:nvPr>
        </p:nvSpPr>
        <p:spPr>
          <a:xfrm>
            <a:off x="122237" y="7231062"/>
            <a:ext cx="3659188" cy="572464"/>
          </a:xfrm>
        </p:spPr>
        <p:txBody>
          <a:bodyPr lIns="182880" tIns="146304" rIns="182880" bIns="146304"/>
          <a:lstStyle>
            <a:lvl1pPr marL="0" indent="0">
              <a:buNone/>
              <a:defRPr sz="2000">
                <a:gradFill>
                  <a:gsLst>
                    <a:gs pos="20354">
                      <a:srgbClr val="FFFFFF"/>
                    </a:gs>
                    <a:gs pos="58000">
                      <a:srgbClr val="FFFFFF"/>
                    </a:gs>
                  </a:gsLst>
                  <a:lin ang="5400000" scaled="0"/>
                </a:gradFill>
                <a:latin typeface="+mn-lt"/>
              </a:defRPr>
            </a:lvl1pPr>
          </a:lstStyle>
          <a:p>
            <a:pPr lvl="0"/>
            <a:endParaRPr lang="en-US" dirty="0"/>
          </a:p>
        </p:txBody>
      </p:sp>
      <p:pic>
        <p:nvPicPr>
          <p:cNvPr id="16" name="Picture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10705646" y="479425"/>
            <a:ext cx="1273629" cy="274320"/>
          </a:xfrm>
          <a:prstGeom prst="rect">
            <a:avLst/>
          </a:prstGeom>
        </p:spPr>
      </p:pic>
    </p:spTree>
    <p:extLst>
      <p:ext uri="{BB962C8B-B14F-4D97-AF65-F5344CB8AC3E}">
        <p14:creationId xmlns:p14="http://schemas.microsoft.com/office/powerpoint/2010/main" val="1260866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Slide Light">
    <p:bg bwMode="gray">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a:stretch>
            <a:fillRect/>
          </a:stretch>
        </p:blipFill>
        <p:spPr>
          <a:xfrm>
            <a:off x="457580" y="6243237"/>
            <a:ext cx="1280160" cy="274492"/>
          </a:xfrm>
          <a:prstGeom prst="rect">
            <a:avLst/>
          </a:prstGeom>
        </p:spPr>
      </p:pic>
      <p:sp>
        <p:nvSpPr>
          <p:cNvPr id="7" name="Text Placeholder 14"/>
          <p:cNvSpPr>
            <a:spLocks noGrp="1"/>
          </p:cNvSpPr>
          <p:nvPr>
            <p:ph type="body" sz="quarter" idx="15" hasCustomPrompt="1"/>
          </p:nvPr>
        </p:nvSpPr>
        <p:spPr>
          <a:xfrm>
            <a:off x="273050" y="296863"/>
            <a:ext cx="3659188" cy="572464"/>
          </a:xfrm>
        </p:spPr>
        <p:txBody>
          <a:bodyPr lIns="182880" tIns="146304" rIns="182880" bIns="146304"/>
          <a:lstStyle>
            <a:lvl1pPr marL="0" indent="0">
              <a:buNone/>
              <a:defRPr sz="2000">
                <a:gradFill>
                  <a:gsLst>
                    <a:gs pos="6195">
                      <a:schemeClr val="tx1"/>
                    </a:gs>
                    <a:gs pos="28000">
                      <a:schemeClr val="tx1"/>
                    </a:gs>
                  </a:gsLst>
                  <a:lin ang="5400000" scaled="0"/>
                </a:gradFill>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416290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Title and Content 2 Gray">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99115">
                      <a:schemeClr val="tx1"/>
                    </a:gs>
                    <a:gs pos="87611">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517065"/>
          </a:xfrm>
        </p:spPr>
        <p:txBody>
          <a:bodyPr/>
          <a:lstStyle>
            <a:lvl1pPr marL="0" indent="0">
              <a:buNone/>
              <a:defRPr sz="2400">
                <a:gradFill>
                  <a:gsLst>
                    <a:gs pos="14159">
                      <a:schemeClr val="tx1"/>
                    </a:gs>
                    <a:gs pos="31000">
                      <a:schemeClr val="tx1"/>
                    </a:gs>
                  </a:gsLst>
                  <a:lin ang="5400000" scaled="0"/>
                </a:gradFill>
                <a:latin typeface="+mn-lt"/>
              </a:defRPr>
            </a:lvl1pPr>
            <a:lvl2pPr>
              <a:defRPr sz="2400">
                <a:gradFill>
                  <a:gsLst>
                    <a:gs pos="5224">
                      <a:srgbClr val="FFFFFF"/>
                    </a:gs>
                    <a:gs pos="31000">
                      <a:srgbClr val="FFFFFF"/>
                    </a:gs>
                  </a:gsLst>
                  <a:lin ang="5400000" scaled="0"/>
                </a:gradFill>
              </a:defRPr>
            </a:lvl2pPr>
            <a:lvl3pPr>
              <a:defRPr sz="2400">
                <a:gradFill>
                  <a:gsLst>
                    <a:gs pos="5224">
                      <a:srgbClr val="FFFFFF"/>
                    </a:gs>
                    <a:gs pos="31000">
                      <a:srgbClr val="FFFFFF"/>
                    </a:gs>
                  </a:gsLst>
                  <a:lin ang="5400000" scaled="0"/>
                </a:gradFill>
              </a:defRPr>
            </a:lvl3pPr>
            <a:lvl4pPr>
              <a:defRPr sz="2400">
                <a:gradFill>
                  <a:gsLst>
                    <a:gs pos="5224">
                      <a:srgbClr val="FFFFFF"/>
                    </a:gs>
                    <a:gs pos="31000">
                      <a:srgbClr val="FFFFFF"/>
                    </a:gs>
                  </a:gsLst>
                  <a:lin ang="5400000" scaled="0"/>
                </a:gradFill>
              </a:defRPr>
            </a:lvl4pPr>
            <a:lvl5pPr>
              <a:defRPr sz="2400">
                <a:gradFill>
                  <a:gsLst>
                    <a:gs pos="5224">
                      <a:srgbClr val="FFFFFF"/>
                    </a:gs>
                    <a:gs pos="31000">
                      <a:srgbClr val="FFFFFF"/>
                    </a:gs>
                  </a:gsLst>
                  <a:lin ang="5400000" scaled="0"/>
                </a:gradFill>
              </a:defRPr>
            </a:lvl5pPr>
          </a:lstStyle>
          <a:p>
            <a:pPr lvl="0"/>
            <a:r>
              <a:rPr lang="en-US" smtClean="0"/>
              <a:t>Click to edit Master text styles</a:t>
            </a:r>
          </a:p>
        </p:txBody>
      </p:sp>
    </p:spTree>
    <p:extLst>
      <p:ext uri="{BB962C8B-B14F-4D97-AF65-F5344CB8AC3E}">
        <p14:creationId xmlns:p14="http://schemas.microsoft.com/office/powerpoint/2010/main" val="837334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11887518" cy="3200365"/>
          </a:xfrm>
        </p:spPr>
        <p:txBody>
          <a:bodyPr/>
          <a:lstStyle>
            <a:lvl1pPr>
              <a:defRPr sz="5800">
                <a:gradFill>
                  <a:gsLst>
                    <a:gs pos="6195">
                      <a:schemeClr val="tx1"/>
                    </a:gs>
                    <a:gs pos="39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3954463"/>
            <a:ext cx="5486400" cy="2743200"/>
          </a:xfrm>
        </p:spPr>
        <p:txBody>
          <a:bodyPr/>
          <a:lstStyle>
            <a:lvl1pPr marL="0" indent="0">
              <a:buNone/>
              <a:defRPr sz="1600">
                <a:gradFill>
                  <a:gsLst>
                    <a:gs pos="1250">
                      <a:schemeClr val="tx1"/>
                    </a:gs>
                    <a:gs pos="100000">
                      <a:schemeClr val="tx1"/>
                    </a:gs>
                  </a:gsLst>
                  <a:lin ang="5400000" scaled="0"/>
                </a:gradFill>
                <a:latin typeface="+mn-lt"/>
              </a:defRPr>
            </a:lvl1pPr>
            <a:lvl2pPr>
              <a:defRPr sz="1600"/>
            </a:lvl2pPr>
            <a:lvl3pPr>
              <a:defRPr sz="1600"/>
            </a:lvl3pPr>
            <a:lvl4pPr>
              <a:defRPr sz="1600"/>
            </a:lvl4pPr>
            <a:lvl5pPr marL="1028700" indent="0">
              <a:buNone/>
              <a:defRPr sz="1600"/>
            </a:lvl5pPr>
          </a:lstStyle>
          <a:p>
            <a:pPr lvl="0"/>
            <a:r>
              <a:rPr lang="en-US" smtClean="0"/>
              <a:t>Click to edit Master text styles</a:t>
            </a:r>
          </a:p>
        </p:txBody>
      </p:sp>
    </p:spTree>
    <p:extLst>
      <p:ext uri="{BB962C8B-B14F-4D97-AF65-F5344CB8AC3E}">
        <p14:creationId xmlns:p14="http://schemas.microsoft.com/office/powerpoint/2010/main" val="429340495"/>
      </p:ext>
    </p:extLst>
  </p:cSld>
  <p:clrMapOvr>
    <a:masterClrMapping/>
  </p:clrMapOvr>
  <p:transition>
    <p:fade/>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4 ">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0" y="0"/>
            <a:ext cx="12436475" cy="6994525"/>
          </a:xfrm>
          <a:prstGeom prst="rect">
            <a:avLst/>
          </a:prstGeom>
          <a:gradFill flip="none" rotWithShape="1">
            <a:gsLst>
              <a:gs pos="0">
                <a:srgbClr val="000000">
                  <a:alpha val="60000"/>
                </a:srgbClr>
              </a:gs>
              <a:gs pos="18000">
                <a:srgbClr val="000000">
                  <a:alpha val="25000"/>
                </a:srgbClr>
              </a:gs>
              <a:gs pos="43000">
                <a:srgbClr val="000000">
                  <a:alpha val="0"/>
                </a:srgbClr>
              </a:gs>
            </a:gsLst>
            <a:lin ang="27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smtClean="0">
              <a:gradFill>
                <a:gsLst>
                  <a:gs pos="0">
                    <a:srgbClr val="FFFFFF"/>
                  </a:gs>
                  <a:gs pos="100000">
                    <a:srgbClr val="FFFFFF"/>
                  </a:gs>
                </a:gsLst>
                <a:lin ang="5400000" scaled="0"/>
              </a:gradFill>
            </a:endParaRPr>
          </a:p>
        </p:txBody>
      </p:sp>
      <p:sp>
        <p:nvSpPr>
          <p:cNvPr id="19" name="Rectangle 18"/>
          <p:cNvSpPr/>
          <p:nvPr userDrawn="1"/>
        </p:nvSpPr>
        <p:spPr bwMode="gray">
          <a:xfrm>
            <a:off x="274702" y="1211263"/>
            <a:ext cx="7315200" cy="4571986"/>
          </a:xfrm>
          <a:prstGeom prst="rect">
            <a:avLst/>
          </a:prstGeom>
          <a:solidFill>
            <a:schemeClr val="accent1">
              <a:alpha val="9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ltGray">
          <a:xfrm>
            <a:off x="274638" y="1211249"/>
            <a:ext cx="7315200" cy="2743200"/>
          </a:xfrm>
          <a:noFill/>
        </p:spPr>
        <p:txBody>
          <a:bodyPr lIns="146304" tIns="91440" rIns="146304" bIns="91440" anchor="t" anchorCtr="0"/>
          <a:lstStyle>
            <a:lvl1pPr>
              <a:defRPr sz="6600" spc="-100" baseline="0">
                <a:gradFill>
                  <a:gsLst>
                    <a:gs pos="0">
                      <a:srgbClr val="FFFFFF"/>
                    </a:gs>
                    <a:gs pos="100000">
                      <a:srgbClr val="FFFFFF"/>
                    </a:gs>
                  </a:gsLst>
                  <a:lin ang="5400000" scaled="0"/>
                </a:gradFill>
              </a:defRPr>
            </a:lvl1pPr>
          </a:lstStyle>
          <a:p>
            <a:r>
              <a:rPr lang="en-US" dirty="0" smtClean="0"/>
              <a:t>Presentation title</a:t>
            </a:r>
            <a:endParaRPr lang="en-US" dirty="0"/>
          </a:p>
        </p:txBody>
      </p:sp>
      <p:sp>
        <p:nvSpPr>
          <p:cNvPr id="7" name="Text Placeholder 4"/>
          <p:cNvSpPr>
            <a:spLocks noGrp="1"/>
          </p:cNvSpPr>
          <p:nvPr>
            <p:ph type="body" sz="quarter" idx="12" hasCustomPrompt="1"/>
          </p:nvPr>
        </p:nvSpPr>
        <p:spPr bwMode="ltGray">
          <a:xfrm>
            <a:off x="274639" y="3952861"/>
            <a:ext cx="7315200" cy="1830388"/>
          </a:xfrm>
          <a:noFill/>
        </p:spPr>
        <p:txBody>
          <a:bodyPr lIns="182880" tIns="146304" rIns="182880" bIns="146304">
            <a:noAutofit/>
          </a:bodyPr>
          <a:lstStyle>
            <a:lvl1pPr marL="0" indent="0">
              <a:spcBef>
                <a:spcPts val="0"/>
              </a:spcBef>
              <a:buNone/>
              <a:defRPr sz="3600" spc="0" baseline="0">
                <a:gradFill>
                  <a:gsLst>
                    <a:gs pos="1250">
                      <a:srgbClr val="FFFFFF"/>
                    </a:gs>
                    <a:gs pos="99000">
                      <a:srgbClr val="FFFFFF"/>
                    </a:gs>
                  </a:gsLst>
                  <a:lin ang="5400000" scaled="0"/>
                </a:gradFill>
                <a:latin typeface="+mj-lt"/>
              </a:defRPr>
            </a:lvl1pPr>
          </a:lstStyle>
          <a:p>
            <a:pPr lvl="0"/>
            <a:r>
              <a:rPr lang="en-US" dirty="0" smtClean="0"/>
              <a:t>Speaker Name</a:t>
            </a:r>
          </a:p>
        </p:txBody>
      </p:sp>
      <p:pic>
        <p:nvPicPr>
          <p:cNvPr id="5" name="Picture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10097784" y="479425"/>
            <a:ext cx="1881491" cy="405244"/>
          </a:xfrm>
          <a:prstGeom prst="rect">
            <a:avLst/>
          </a:prstGeom>
        </p:spPr>
      </p:pic>
      <p:sp>
        <p:nvSpPr>
          <p:cNvPr id="3" name="Text Placeholder 2"/>
          <p:cNvSpPr>
            <a:spLocks noGrp="1"/>
          </p:cNvSpPr>
          <p:nvPr>
            <p:ph type="body" sz="quarter" idx="13" hasCustomPrompt="1"/>
          </p:nvPr>
        </p:nvSpPr>
        <p:spPr>
          <a:xfrm>
            <a:off x="274638" y="367604"/>
            <a:ext cx="2743200" cy="517065"/>
          </a:xfrm>
        </p:spPr>
        <p:txBody>
          <a:bodyPr/>
          <a:lstStyle>
            <a:lvl1pPr marL="0" indent="0">
              <a:buNone/>
              <a:defRPr sz="2400">
                <a:gradFill>
                  <a:gsLst>
                    <a:gs pos="5419">
                      <a:srgbClr val="FFFFFF"/>
                    </a:gs>
                    <a:gs pos="100000">
                      <a:srgbClr val="FFFFFF"/>
                    </a:gs>
                  </a:gsLst>
                  <a:lin ang="5400000" scaled="0"/>
                </a:gradFill>
              </a:defRPr>
            </a:lvl1pPr>
          </a:lstStyle>
          <a:p>
            <a:pPr lvl="0"/>
            <a:r>
              <a:rPr lang="en-US" dirty="0" smtClean="0"/>
              <a:t>Session Code</a:t>
            </a:r>
            <a:endParaRPr lang="en-US" dirty="0"/>
          </a:p>
        </p:txBody>
      </p:sp>
    </p:spTree>
    <p:extLst>
      <p:ext uri="{BB962C8B-B14F-4D97-AF65-F5344CB8AC3E}">
        <p14:creationId xmlns:p14="http://schemas.microsoft.com/office/powerpoint/2010/main" val="29304508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302" userDrawn="1">
          <p15:clr>
            <a:srgbClr val="C35EA4"/>
          </p15:clr>
        </p15:guide>
        <p15:guide id="2" orient="horz" pos="4104" userDrawn="1">
          <p15:clr>
            <a:srgbClr val="C35EA4"/>
          </p15:clr>
        </p15:guide>
        <p15:guide id="3" pos="288" userDrawn="1">
          <p15:clr>
            <a:srgbClr val="C35EA4"/>
          </p15:clr>
        </p15:guide>
        <p15:guide id="4" userDrawn="1">
          <p15:clr>
            <a:srgbClr val="FBAE40"/>
          </p15:clr>
        </p15:guide>
        <p15:guide id="5" pos="7546" userDrawn="1">
          <p15:clr>
            <a:srgbClr val="C35EA4"/>
          </p15:clr>
        </p15:guide>
      </p15:sldGuideLst>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Pull Quote 1">
    <p:bg bwMode="gray">
      <p:bgPr>
        <a:solidFill>
          <a:schemeClr val="bg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12436475" cy="6994525"/>
          </a:xfrm>
        </p:spPr>
        <p:txBody>
          <a:bodyPr/>
          <a:lstStyle>
            <a:lvl1pPr marL="0" indent="0">
              <a:buNone/>
              <a:defRPr/>
            </a:lvl1pPr>
          </a:lstStyle>
          <a:p>
            <a:r>
              <a:rPr lang="en-US" smtClean="0"/>
              <a:t>Click icon to add picture</a:t>
            </a:r>
            <a:endParaRPr lang="en-US"/>
          </a:p>
        </p:txBody>
      </p:sp>
      <p:sp>
        <p:nvSpPr>
          <p:cNvPr id="9" name="Title 1"/>
          <p:cNvSpPr>
            <a:spLocks noGrp="1"/>
          </p:cNvSpPr>
          <p:nvPr>
            <p:ph type="title" hasCustomPrompt="1"/>
          </p:nvPr>
        </p:nvSpPr>
        <p:spPr>
          <a:xfrm>
            <a:off x="274703" y="2125663"/>
            <a:ext cx="5486335" cy="3657600"/>
          </a:xfrm>
          <a:noFill/>
        </p:spPr>
        <p:txBody>
          <a:bodyPr lIns="146304" tIns="91440" rIns="146304" bIns="91440" anchor="t" anchorCtr="0"/>
          <a:lstStyle>
            <a:lvl1pPr>
              <a:defRPr sz="6000" spc="-100" baseline="0">
                <a:gradFill>
                  <a:gsLst>
                    <a:gs pos="46903">
                      <a:schemeClr val="tx1"/>
                    </a:gs>
                    <a:gs pos="83000">
                      <a:schemeClr val="tx1"/>
                    </a:gs>
                  </a:gsLst>
                  <a:lin ang="5400000" scaled="1"/>
                </a:gradFill>
              </a:defRPr>
            </a:lvl1pPr>
          </a:lstStyle>
          <a:p>
            <a:r>
              <a:rPr lang="en-US" dirty="0" smtClean="0"/>
              <a:t>Pull quote</a:t>
            </a:r>
            <a:endParaRPr lang="en-US" dirty="0"/>
          </a:p>
        </p:txBody>
      </p:sp>
    </p:spTree>
    <p:extLst>
      <p:ext uri="{BB962C8B-B14F-4D97-AF65-F5344CB8AC3E}">
        <p14:creationId xmlns:p14="http://schemas.microsoft.com/office/powerpoint/2010/main" val="161884590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Title Subtitle">
    <p:bg>
      <p:bgRef idx="1001">
        <a:schemeClr val="bg1"/>
      </p:bgRef>
    </p:bg>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a:xfrm>
            <a:off x="457200" y="6565392"/>
            <a:ext cx="3937000" cy="137160"/>
          </a:xfrm>
          <a:prstGeom prst="rect">
            <a:avLst/>
          </a:prstGeom>
        </p:spPr>
        <p:txBody>
          <a:bodyPr/>
          <a:lstStyle>
            <a:lvl1pPr>
              <a:defRPr>
                <a:solidFill>
                  <a:schemeClr val="tx2"/>
                </a:solidFill>
              </a:defRPr>
            </a:lvl1pPr>
          </a:lstStyle>
          <a:p>
            <a:pPr marL="0" marR="0" lvl="0" indent="0" algn="l" defTabSz="932742"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dirty="0" smtClean="0">
                <a:ln>
                  <a:noFill/>
                </a:ln>
                <a:solidFill>
                  <a:srgbClr val="505050"/>
                </a:solidFill>
                <a:effectLst/>
                <a:uLnTx/>
                <a:uFillTx/>
                <a:latin typeface="Segoe UI"/>
                <a:ea typeface="+mn-ea"/>
                <a:cs typeface="+mn-cs"/>
              </a:rPr>
              <a:t>Microsoft Confidential</a:t>
            </a:r>
            <a:endParaRPr kumimoji="0" lang="en-US" sz="9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4" name="Slide Number Placeholder 3"/>
          <p:cNvSpPr>
            <a:spLocks noGrp="1"/>
          </p:cNvSpPr>
          <p:nvPr>
            <p:ph type="sldNum" sz="quarter" idx="11"/>
          </p:nvPr>
        </p:nvSpPr>
        <p:spPr>
          <a:xfrm>
            <a:off x="11595101" y="6565392"/>
            <a:ext cx="566737" cy="137160"/>
          </a:xfrm>
          <a:prstGeom prst="rect">
            <a:avLst/>
          </a:prstGeom>
        </p:spPr>
        <p:txBody>
          <a:bodyPr/>
          <a:lstStyle>
            <a:lvl1pPr>
              <a:defRPr>
                <a:solidFill>
                  <a:schemeClr val="tx2"/>
                </a:solidFill>
              </a:defRPr>
            </a:lvl1pPr>
          </a:lstStyle>
          <a:p>
            <a:pPr marL="0" marR="0" lvl="0" indent="0" algn="r" defTabSz="932742" rtl="0" eaLnBrk="1" fontAlgn="auto" latinLnBrk="0" hangingPunct="1">
              <a:lnSpc>
                <a:spcPct val="100000"/>
              </a:lnSpc>
              <a:spcBef>
                <a:spcPts val="0"/>
              </a:spcBef>
              <a:spcAft>
                <a:spcPts val="0"/>
              </a:spcAft>
              <a:buClrTx/>
              <a:buSzTx/>
              <a:buFontTx/>
              <a:buNone/>
              <a:tabLst/>
              <a:defRPr/>
            </a:pPr>
            <a:fld id="{27258FFF-F925-446B-8502-81C933981705}" type="slidenum">
              <a:rPr kumimoji="0" lang="en-US" sz="900" b="0" i="0" u="none" strike="noStrike" kern="1200" cap="none" spc="0" normalizeH="0" baseline="0" noProof="0" smtClean="0">
                <a:ln>
                  <a:noFill/>
                </a:ln>
                <a:solidFill>
                  <a:srgbClr val="505050"/>
                </a:solidFill>
                <a:effectLst/>
                <a:uLnTx/>
                <a:uFillTx/>
                <a:latin typeface="Segoe UI"/>
                <a:ea typeface="+mn-ea"/>
                <a:cs typeface="+mn-cs"/>
              </a:rPr>
              <a:pPr marL="0" marR="0" lvl="0" indent="0" algn="r" defTabSz="932742" rtl="0" eaLnBrk="1" fontAlgn="auto" latinLnBrk="0" hangingPunct="1">
                <a:lnSpc>
                  <a:spcPct val="100000"/>
                </a:lnSpc>
                <a:spcBef>
                  <a:spcPts val="0"/>
                </a:spcBef>
                <a:spcAft>
                  <a:spcPts val="0"/>
                </a:spcAft>
                <a:buClrTx/>
                <a:buSzTx/>
                <a:buFontTx/>
                <a:buNone/>
                <a:tabLst/>
                <a:defRPr/>
              </a:pPr>
              <a:t>‹#›</a:t>
            </a:fld>
            <a:endParaRPr kumimoji="0" lang="en-US" sz="900" b="0" i="0" u="none" strike="noStrike" kern="1200" cap="none" spc="0" normalizeH="0" baseline="0" noProof="0" dirty="0">
              <a:ln>
                <a:noFill/>
              </a:ln>
              <a:solidFill>
                <a:srgbClr val="505050"/>
              </a:solidFill>
              <a:effectLst/>
              <a:uLnTx/>
              <a:uFillTx/>
              <a:latin typeface="Segoe UI"/>
              <a:ea typeface="+mn-ea"/>
              <a:cs typeface="+mn-cs"/>
            </a:endParaRPr>
          </a:p>
        </p:txBody>
      </p:sp>
      <p:sp>
        <p:nvSpPr>
          <p:cNvPr id="5" name="Text Placeholder 4"/>
          <p:cNvSpPr>
            <a:spLocks noGrp="1"/>
          </p:cNvSpPr>
          <p:nvPr>
            <p:ph type="body" sz="quarter" idx="12"/>
          </p:nvPr>
        </p:nvSpPr>
        <p:spPr>
          <a:xfrm>
            <a:off x="274638" y="369116"/>
            <a:ext cx="10972800" cy="1024684"/>
          </a:xfrm>
          <a:prstGeom prst="rect">
            <a:avLst/>
          </a:prstGeom>
        </p:spPr>
        <p:txBody>
          <a:bodyPr lIns="146304" tIns="91440" rIns="146304" bIns="91440">
            <a:noAutofit/>
          </a:bodyPr>
          <a:lstStyle>
            <a:lvl1pPr marL="0" indent="0">
              <a:lnSpc>
                <a:spcPct val="90000"/>
              </a:lnSpc>
              <a:spcBef>
                <a:spcPts val="1200"/>
              </a:spcBef>
              <a:spcAft>
                <a:spcPts val="2400"/>
              </a:spcAft>
              <a:buFontTx/>
              <a:buNone/>
              <a:defRPr lang="en-US" sz="5200" b="0" i="0" kern="1200" spc="0" baseline="0" dirty="0" smtClean="0">
                <a:solidFill>
                  <a:schemeClr val="tx2"/>
                </a:solidFill>
                <a:latin typeface="+mj-lt"/>
                <a:ea typeface="+mn-ea"/>
                <a:cs typeface="+mn-cs"/>
              </a:defRPr>
            </a:lvl1pPr>
          </a:lstStyle>
          <a:p>
            <a:pPr marL="0" marR="0" lvl="0" indent="0" algn="l" defTabSz="932742" rtl="0" eaLnBrk="1" fontAlgn="auto" latinLnBrk="0" hangingPunct="1">
              <a:lnSpc>
                <a:spcPct val="90000"/>
              </a:lnSpc>
              <a:spcBef>
                <a:spcPts val="1200"/>
              </a:spcBef>
              <a:spcAft>
                <a:spcPts val="2400"/>
              </a:spcAft>
              <a:buClrTx/>
              <a:buSzPct val="90000"/>
              <a:buFontTx/>
              <a:buNone/>
              <a:tabLst/>
            </a:pPr>
            <a:r>
              <a:rPr lang="en-US" dirty="0" smtClean="0"/>
              <a:t>Click to edit Master text</a:t>
            </a:r>
          </a:p>
        </p:txBody>
      </p:sp>
      <p:sp>
        <p:nvSpPr>
          <p:cNvPr id="6" name="Text Placeholder 5"/>
          <p:cNvSpPr>
            <a:spLocks noGrp="1"/>
          </p:cNvSpPr>
          <p:nvPr>
            <p:ph type="body" sz="quarter" idx="13"/>
          </p:nvPr>
        </p:nvSpPr>
        <p:spPr>
          <a:xfrm>
            <a:off x="274638" y="1139825"/>
            <a:ext cx="11033125" cy="819150"/>
          </a:xfrm>
          <a:prstGeom prst="rect">
            <a:avLst/>
          </a:prstGeom>
        </p:spPr>
        <p:txBody>
          <a:bodyPr lIns="192024" anchor="t"/>
          <a:lstStyle>
            <a:lvl1pPr marL="0" indent="0">
              <a:buNone/>
              <a:defRPr lang="en-US" sz="3000" kern="1200" smtClean="0">
                <a:solidFill>
                  <a:schemeClr val="accent1"/>
                </a:solidFill>
                <a:latin typeface="+mj-lt"/>
                <a:ea typeface="+mn-ea"/>
                <a:cs typeface="+mn-cs"/>
              </a:defRPr>
            </a:lvl1pPr>
            <a:lvl2pPr marL="0" indent="0">
              <a:buNone/>
              <a:defRPr lang="en-US" sz="3170" kern="1200" smtClean="0">
                <a:solidFill>
                  <a:schemeClr val="bg1"/>
                </a:solidFill>
                <a:latin typeface="+mj-lt"/>
                <a:ea typeface="+mn-ea"/>
                <a:cs typeface="+mn-cs"/>
              </a:defRPr>
            </a:lvl2pPr>
            <a:lvl3pPr marL="0" indent="0">
              <a:buNone/>
              <a:defRPr lang="en-US" sz="3170" kern="1200" smtClean="0">
                <a:solidFill>
                  <a:schemeClr val="bg1"/>
                </a:solidFill>
                <a:latin typeface="+mj-lt"/>
                <a:ea typeface="+mn-ea"/>
                <a:cs typeface="+mn-cs"/>
              </a:defRPr>
            </a:lvl3pPr>
            <a:lvl4pPr marL="0" indent="0">
              <a:buNone/>
              <a:defRPr lang="en-US" sz="3170" kern="1200" smtClean="0">
                <a:solidFill>
                  <a:schemeClr val="bg1"/>
                </a:solidFill>
                <a:latin typeface="+mj-lt"/>
                <a:ea typeface="+mn-ea"/>
                <a:cs typeface="+mn-cs"/>
              </a:defRPr>
            </a:lvl4pPr>
            <a:lvl5pPr marL="0" indent="0">
              <a:buNone/>
              <a:defRPr lang="en-US" sz="3170" kern="1200">
                <a:solidFill>
                  <a:schemeClr val="bg1"/>
                </a:solidFill>
                <a:latin typeface="+mj-lt"/>
                <a:ea typeface="+mn-ea"/>
                <a:cs typeface="+mn-cs"/>
              </a:defRPr>
            </a:lvl5pPr>
          </a:lstStyle>
          <a:p>
            <a:pPr lvl="0"/>
            <a:r>
              <a:rPr lang="en-US" smtClean="0"/>
              <a:t>Click to edit Master text styles</a:t>
            </a:r>
            <a:endParaRPr lang="en-US"/>
          </a:p>
        </p:txBody>
      </p:sp>
    </p:spTree>
    <p:extLst>
      <p:ext uri="{BB962C8B-B14F-4D97-AF65-F5344CB8AC3E}">
        <p14:creationId xmlns:p14="http://schemas.microsoft.com/office/powerpoint/2010/main" val="27592903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44pt Title Only">
    <p:spTree>
      <p:nvGrpSpPr>
        <p:cNvPr id="1" name=""/>
        <p:cNvGrpSpPr/>
        <p:nvPr/>
      </p:nvGrpSpPr>
      <p:grpSpPr>
        <a:xfrm>
          <a:off x="0" y="0"/>
          <a:ext cx="0" cy="0"/>
          <a:chOff x="0" y="0"/>
          <a:chExt cx="0" cy="0"/>
        </a:xfrm>
      </p:grpSpPr>
      <p:graphicFrame>
        <p:nvGraphicFramePr>
          <p:cNvPr id="3" name="Object 5" hidden="1"/>
          <p:cNvGraphicFramePr>
            <a:graphicFrameLocks noChangeAspect="1"/>
          </p:cNvGraphicFramePr>
          <p:nvPr userDrawn="1">
            <p:custDataLst>
              <p:tags r:id="rId2"/>
            </p:custDataLst>
          </p:nvPr>
        </p:nvGraphicFramePr>
        <p:xfrm>
          <a:off x="1588" y="1589"/>
          <a:ext cx="1587" cy="1587"/>
        </p:xfrm>
        <a:graphic>
          <a:graphicData uri="http://schemas.openxmlformats.org/presentationml/2006/ole">
            <mc:AlternateContent xmlns:mc="http://schemas.openxmlformats.org/markup-compatibility/2006">
              <mc:Choice xmlns:v="urn:schemas-microsoft-com:vml" Requires="v">
                <p:oleObj spid="_x0000_s1037" name="think-cell Slide" r:id="rId4" imgW="360" imgH="360" progId="TCLayout.ActiveDocument.1">
                  <p:embed/>
                </p:oleObj>
              </mc:Choice>
              <mc:Fallback>
                <p:oleObj name="think-cell Slide" r:id="rId4" imgW="360" imgH="360" progId="TCLayout.ActiveDocument.1">
                  <p:embed/>
                  <p:pic>
                    <p:nvPicPr>
                      <p:cNvPr id="3" name="Object 5" hidden="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88" y="1589"/>
                        <a:ext cx="1587" cy="1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 name="Title 1"/>
          <p:cNvSpPr>
            <a:spLocks noGrp="1"/>
          </p:cNvSpPr>
          <p:nvPr>
            <p:ph type="title"/>
          </p:nvPr>
        </p:nvSpPr>
        <p:spPr>
          <a:xfrm>
            <a:off x="585216" y="264964"/>
            <a:ext cx="11226195" cy="1097302"/>
          </a:xfrm>
        </p:spPr>
        <p:txBody>
          <a:bodyPr lIns="0"/>
          <a:lstStyle>
            <a:lvl1pPr>
              <a:lnSpc>
                <a:spcPts val="4899"/>
              </a:lnSpc>
              <a:defRPr sz="4399" baseline="0">
                <a:solidFill>
                  <a:schemeClr val="accent1"/>
                </a:solidFill>
              </a:defRPr>
            </a:lvl1pPr>
          </a:lstStyle>
          <a:p>
            <a:r>
              <a:rPr lang="en-US" smtClean="0"/>
              <a:t>Click to edit Master title style</a:t>
            </a:r>
            <a:endParaRPr lang="en-US" dirty="0"/>
          </a:p>
        </p:txBody>
      </p:sp>
      <p:sp>
        <p:nvSpPr>
          <p:cNvPr id="4" name="Footer Placeholder 2"/>
          <p:cNvSpPr>
            <a:spLocks noGrp="1"/>
          </p:cNvSpPr>
          <p:nvPr>
            <p:ph type="ftr" sz="quarter" idx="10"/>
          </p:nvPr>
        </p:nvSpPr>
        <p:spPr/>
        <p:txBody>
          <a:bodyPr/>
          <a:lstStyle>
            <a:lvl1pPr>
              <a:defRPr/>
            </a:lvl1pPr>
          </a:lstStyle>
          <a:p>
            <a:pPr>
              <a:defRPr/>
            </a:pPr>
            <a:endParaRPr lang="en-US"/>
          </a:p>
        </p:txBody>
      </p:sp>
      <p:sp>
        <p:nvSpPr>
          <p:cNvPr id="5" name="Slide Number Placeholder 3"/>
          <p:cNvSpPr>
            <a:spLocks noGrp="1"/>
          </p:cNvSpPr>
          <p:nvPr>
            <p:ph type="sldNum" sz="quarter" idx="11"/>
          </p:nvPr>
        </p:nvSpPr>
        <p:spPr/>
        <p:txBody>
          <a:bodyPr/>
          <a:lstStyle>
            <a:lvl1pPr defTabSz="931684" eaLnBrk="0" hangingPunct="0">
              <a:defRPr>
                <a:latin typeface="Segoe UI" panose="020B0502040204020203" pitchFamily="34" charset="0"/>
                <a:ea typeface="MS PGothic" panose="020B0600070205080204" pitchFamily="34" charset="-128"/>
              </a:defRPr>
            </a:lvl1pPr>
          </a:lstStyle>
          <a:p>
            <a:pPr fontAlgn="base">
              <a:spcBef>
                <a:spcPct val="0"/>
              </a:spcBef>
              <a:spcAft>
                <a:spcPct val="0"/>
              </a:spcAft>
              <a:defRPr/>
            </a:pPr>
            <a:fld id="{6B5DEC78-5896-40D9-8669-2E8F57794F51}" type="slidenum">
              <a:rPr lang="en-US" smtClean="0"/>
              <a:pPr fontAlgn="base">
                <a:spcBef>
                  <a:spcPct val="0"/>
                </a:spcBef>
                <a:spcAft>
                  <a:spcPct val="0"/>
                </a:spcAft>
                <a:defRPr/>
              </a:pPr>
              <a:t>‹#›</a:t>
            </a:fld>
            <a:endParaRPr lang="en-US" dirty="0"/>
          </a:p>
        </p:txBody>
      </p:sp>
    </p:spTree>
    <p:extLst>
      <p:ext uri="{BB962C8B-B14F-4D97-AF65-F5344CB8AC3E}">
        <p14:creationId xmlns:p14="http://schemas.microsoft.com/office/powerpoint/2010/main" val="2311615010"/>
      </p:ext>
    </p:extLst>
  </p:cSld>
  <p:clrMapOvr>
    <a:masterClrMapping/>
  </p:clrMapOvr>
  <p:transition spd="slow">
    <p:wip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Walkin No tile">
    <p:bg>
      <p:bgRef idx="1001">
        <a:schemeClr val="bg2"/>
      </p:bgRef>
    </p:bg>
    <p:spTree>
      <p:nvGrpSpPr>
        <p:cNvPr id="1" name=""/>
        <p:cNvGrpSpPr/>
        <p:nvPr/>
      </p:nvGrpSpPr>
      <p:grpSpPr>
        <a:xfrm>
          <a:off x="0" y="0"/>
          <a:ext cx="0" cy="0"/>
          <a:chOff x="0" y="0"/>
          <a:chExt cx="0" cy="0"/>
        </a:xfrm>
      </p:grpSpPr>
      <p:pic>
        <p:nvPicPr>
          <p:cNvPr id="6" name="Picture 5"/>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587"/>
            <a:ext cx="12430199" cy="6991986"/>
          </a:xfrm>
          <a:prstGeom prst="rect">
            <a:avLst/>
          </a:prstGeom>
          <a:noFill/>
          <a:ln>
            <a:noFill/>
          </a:ln>
        </p:spPr>
      </p:pic>
      <p:sp>
        <p:nvSpPr>
          <p:cNvPr id="3" name="Rectangle 2"/>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Rectangle 1"/>
          <p:cNvSpPr/>
          <p:nvPr userDrawn="1"/>
        </p:nvSpPr>
        <p:spPr bwMode="auto">
          <a:xfrm>
            <a:off x="274638" y="2119165"/>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8" name="Picture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
        <p:nvSpPr>
          <p:cNvPr id="9" name="Rectangle 8"/>
          <p:cNvSpPr/>
          <p:nvPr userDrawn="1"/>
        </p:nvSpPr>
        <p:spPr>
          <a:xfrm>
            <a:off x="293752" y="3040063"/>
            <a:ext cx="4333238" cy="784830"/>
          </a:xfrm>
          <a:prstGeom prst="rect">
            <a:avLst/>
          </a:prstGeom>
        </p:spPr>
        <p:txBody>
          <a:bodyPr wrap="none" anchor="ctr">
            <a:spAutoFit/>
          </a:bodyPr>
          <a:lstStyle/>
          <a:p>
            <a:pPr algn="r" defTabSz="1165834">
              <a:lnSpc>
                <a:spcPct val="90000"/>
              </a:lnSpc>
              <a:spcBef>
                <a:spcPct val="0"/>
              </a:spcBef>
            </a:pPr>
            <a:r>
              <a:rPr lang="en-US" sz="5000" spc="-125" dirty="0" smtClean="0">
                <a:ln w="3175">
                  <a:noFill/>
                </a:ln>
                <a:gradFill>
                  <a:gsLst>
                    <a:gs pos="84066">
                      <a:srgbClr val="000000"/>
                    </a:gs>
                    <a:gs pos="57576">
                      <a:srgbClr val="000000"/>
                    </a:gs>
                  </a:gsLst>
                  <a:lin ang="5400000" scaled="0"/>
                </a:gradFill>
                <a:latin typeface="Segoe UI Light"/>
                <a:cs typeface="Segoe UI" pitchFamily="34" charset="0"/>
              </a:rPr>
              <a:t>Spark the future.</a:t>
            </a:r>
            <a:endParaRPr lang="en-US" sz="5000" spc="-125" dirty="0">
              <a:ln w="3175">
                <a:noFill/>
              </a:ln>
              <a:gradFill>
                <a:gsLst>
                  <a:gs pos="84066">
                    <a:srgbClr val="000000"/>
                  </a:gs>
                  <a:gs pos="57576">
                    <a:srgbClr val="000000"/>
                  </a:gs>
                </a:gsLst>
                <a:lin ang="5400000" scaled="0"/>
              </a:gradFill>
              <a:latin typeface="Segoe UI Light"/>
              <a:cs typeface="Segoe UI" pitchFamily="34" charset="0"/>
            </a:endParaRPr>
          </a:p>
        </p:txBody>
      </p:sp>
      <p:sp>
        <p:nvSpPr>
          <p:cNvPr id="10" name="Rectangle 9"/>
          <p:cNvSpPr/>
          <p:nvPr userDrawn="1"/>
        </p:nvSpPr>
        <p:spPr>
          <a:xfrm>
            <a:off x="2441776" y="4617847"/>
            <a:ext cx="2185214" cy="715581"/>
          </a:xfrm>
          <a:prstGeom prst="rect">
            <a:avLst/>
          </a:prstGeom>
        </p:spPr>
        <p:txBody>
          <a:bodyPr wrap="none" anchor="ctr">
            <a:spAutoFit/>
          </a:bodyPr>
          <a:lstStyle/>
          <a:p>
            <a:pPr algn="r" defTabSz="1165834">
              <a:lnSpc>
                <a:spcPct val="90000"/>
              </a:lnSpc>
              <a:spcBef>
                <a:spcPct val="0"/>
              </a:spcBef>
            </a:pPr>
            <a:r>
              <a:rPr lang="en-US" sz="2250" dirty="0" smtClean="0">
                <a:ln w="3175">
                  <a:noFill/>
                </a:ln>
                <a:gradFill>
                  <a:gsLst>
                    <a:gs pos="84066">
                      <a:srgbClr val="000000"/>
                    </a:gs>
                    <a:gs pos="57576">
                      <a:srgbClr val="000000"/>
                    </a:gs>
                  </a:gsLst>
                  <a:lin ang="5400000" scaled="0"/>
                </a:gradFill>
                <a:cs typeface="Segoe UI" pitchFamily="34" charset="0"/>
              </a:rPr>
              <a:t>May 4 – 8, 2015</a:t>
            </a:r>
            <a:br>
              <a:rPr lang="en-US" sz="2250" dirty="0" smtClean="0">
                <a:ln w="3175">
                  <a:noFill/>
                </a:ln>
                <a:gradFill>
                  <a:gsLst>
                    <a:gs pos="84066">
                      <a:srgbClr val="000000"/>
                    </a:gs>
                    <a:gs pos="57576">
                      <a:srgbClr val="000000"/>
                    </a:gs>
                  </a:gsLst>
                  <a:lin ang="5400000" scaled="0"/>
                </a:gradFill>
                <a:cs typeface="Segoe UI" pitchFamily="34" charset="0"/>
              </a:rPr>
            </a:br>
            <a:r>
              <a:rPr lang="en-US" sz="2250" dirty="0" smtClean="0">
                <a:ln w="3175">
                  <a:noFill/>
                </a:ln>
                <a:gradFill>
                  <a:gsLst>
                    <a:gs pos="84066">
                      <a:srgbClr val="000000"/>
                    </a:gs>
                    <a:gs pos="57576">
                      <a:srgbClr val="000000"/>
                    </a:gs>
                  </a:gsLst>
                  <a:lin ang="5400000" scaled="0"/>
                </a:gradFill>
                <a:cs typeface="Segoe UI" pitchFamily="34" charset="0"/>
              </a:rPr>
              <a:t>Chicago, IL</a:t>
            </a:r>
            <a:endParaRPr lang="en-US" sz="2250" dirty="0">
              <a:ln w="3175">
                <a:noFill/>
              </a:ln>
              <a:gradFill>
                <a:gsLst>
                  <a:gs pos="84066">
                    <a:srgbClr val="000000"/>
                  </a:gs>
                  <a:gs pos="57576">
                    <a:srgbClr val="000000"/>
                  </a:gs>
                </a:gsLst>
                <a:lin ang="5400000" scaled="0"/>
              </a:gradFill>
              <a:cs typeface="Segoe UI" pitchFamily="34" charset="0"/>
            </a:endParaRPr>
          </a:p>
        </p:txBody>
      </p:sp>
      <p:pic>
        <p:nvPicPr>
          <p:cNvPr id="11" name="Picture 10"/>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002510" y="4088040"/>
            <a:ext cx="2494315" cy="384949"/>
          </a:xfrm>
          <a:prstGeom prst="rect">
            <a:avLst/>
          </a:prstGeom>
        </p:spPr>
      </p:pic>
    </p:spTree>
    <p:extLst>
      <p:ext uri="{BB962C8B-B14F-4D97-AF65-F5344CB8AC3E}">
        <p14:creationId xmlns:p14="http://schemas.microsoft.com/office/powerpoint/2010/main" val="34030568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Title Slide - Color">
    <p:bg>
      <p:bgRef idx="1001">
        <a:schemeClr val="bg2"/>
      </p:bgRef>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9" name="Title 1"/>
          <p:cNvSpPr>
            <a:spLocks noGrp="1"/>
          </p:cNvSpPr>
          <p:nvPr>
            <p:ph type="title" hasCustomPrompt="1"/>
          </p:nvPr>
        </p:nvSpPr>
        <p:spPr>
          <a:xfrm>
            <a:off x="274702" y="2125677"/>
            <a:ext cx="9143936" cy="1828786"/>
          </a:xfrm>
          <a:noFill/>
        </p:spPr>
        <p:txBody>
          <a:bodyPr lIns="146304" tIns="91440" rIns="146304" bIns="91440" anchor="t" anchorCtr="0"/>
          <a:lstStyle>
            <a:lvl1pPr>
              <a:defRPr sz="5399" spc="-100" baseline="0">
                <a:gradFill>
                  <a:gsLst>
                    <a:gs pos="99115">
                      <a:schemeClr val="tx1"/>
                    </a:gs>
                    <a:gs pos="79000">
                      <a:schemeClr val="tx1"/>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2" y="3955785"/>
            <a:ext cx="7315137" cy="1828007"/>
          </a:xfrm>
          <a:noFill/>
        </p:spPr>
        <p:txBody>
          <a:bodyPr lIns="146304" tIns="109728" rIns="146304" bIns="109728">
            <a:noAutofit/>
          </a:bodyPr>
          <a:lstStyle>
            <a:lvl1pPr marL="0" indent="0">
              <a:spcBef>
                <a:spcPts val="0"/>
              </a:spcBef>
              <a:buNone/>
              <a:defRPr sz="3200" spc="0" baseline="0">
                <a:gradFill>
                  <a:gsLst>
                    <a:gs pos="99115">
                      <a:schemeClr val="tx1"/>
                    </a:gs>
                    <a:gs pos="79000">
                      <a:schemeClr val="tx1"/>
                    </a:gs>
                  </a:gsLst>
                  <a:lin ang="5400000" scaled="0"/>
                </a:gradFill>
                <a:latin typeface="+mj-lt"/>
              </a:defRPr>
            </a:lvl1pPr>
          </a:lstStyle>
          <a:p>
            <a:pPr lvl="0"/>
            <a:r>
              <a:rPr lang="en-US" dirty="0" smtClean="0"/>
              <a:t>Speaker Name</a:t>
            </a:r>
          </a:p>
        </p:txBody>
      </p:sp>
      <p:sp>
        <p:nvSpPr>
          <p:cNvPr id="7" name="Rectangle 6"/>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379813030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20354">
                      <a:schemeClr val="tx2"/>
                    </a:gs>
                    <a:gs pos="40000">
                      <a:schemeClr val="tx2"/>
                    </a:gs>
                  </a:gsLst>
                  <a:lin ang="5400000" scaled="0"/>
                </a:gradFill>
              </a:defRPr>
            </a:lvl1pPr>
            <a:lvl2pPr marL="0" indent="0">
              <a:buFontTx/>
              <a:buNone/>
              <a:defRPr sz="2000"/>
            </a:lvl2pPr>
            <a:lvl3pPr marL="228582" indent="0">
              <a:buNone/>
              <a:defRPr/>
            </a:lvl3pPr>
            <a:lvl4pPr marL="457163" indent="0">
              <a:buNone/>
              <a:defRPr/>
            </a:lvl4pPr>
            <a:lvl5pPr marL="68574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65451623"/>
      </p:ext>
    </p:extLst>
  </p:cSld>
  <p:clrMapOvr>
    <a:masterClrMapping/>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582" indent="0">
              <a:buNone/>
              <a:defRPr/>
            </a:lvl3pPr>
            <a:lvl4pPr marL="457163" indent="0">
              <a:buNone/>
              <a:defRPr/>
            </a:lvl4pPr>
            <a:lvl5pPr marL="685745"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721199754"/>
      </p:ext>
    </p:extLst>
  </p:cSld>
  <p:clrMapOvr>
    <a:masterClrMapping/>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lvl1pPr>
              <a:buClr>
                <a:schemeClr val="tx2"/>
              </a:buClr>
              <a:defRPr sz="4000">
                <a:gradFill>
                  <a:gsLst>
                    <a:gs pos="7080">
                      <a:schemeClr val="tx2"/>
                    </a:gs>
                    <a:gs pos="36283">
                      <a:schemeClr val="tx2"/>
                    </a:gs>
                  </a:gsLst>
                  <a:lin ang="5400000" scaled="0"/>
                </a:gradFill>
              </a:defRPr>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562528858"/>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1"/>
            <a:ext cx="11887200" cy="2092881"/>
          </a:xfrm>
        </p:spPr>
        <p:txBody>
          <a:bodyPr>
            <a:spAutoFit/>
          </a:bodyPr>
          <a:lstStyle>
            <a:lvl1pPr>
              <a:defRPr sz="4000"/>
            </a:lvl1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4181666899"/>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389">
                      <a:schemeClr val="tx2"/>
                    </a:gs>
                    <a:gs pos="31000">
                      <a:schemeClr val="tx2"/>
                    </a:gs>
                  </a:gsLst>
                  <a:lin ang="5400000" scaled="0"/>
                </a:gradFill>
              </a:defRPr>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389">
                      <a:schemeClr val="tx2"/>
                    </a:gs>
                    <a:gs pos="31000">
                      <a:schemeClr val="tx2"/>
                    </a:gs>
                  </a:gsLst>
                  <a:lin ang="5400000" scaled="0"/>
                </a:gradFill>
              </a:defRPr>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75847847"/>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em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46304" tIns="109728" rIns="146304" bIns="109728"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92386190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57" indent="0">
              <a:buNone/>
              <a:tabLst/>
              <a:defRPr sz="2000"/>
            </a:lvl3pPr>
            <a:lvl4pPr marL="460338" indent="0">
              <a:buNone/>
              <a:defRPr/>
            </a:lvl4pPr>
            <a:lvl5pPr marL="685745"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921486832"/>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315" indent="-287315">
              <a:spcBef>
                <a:spcPts val="1224"/>
              </a:spcBef>
              <a:buClr>
                <a:schemeClr val="tx2"/>
              </a:buClr>
              <a:buFont typeface="Wingdings" panose="05000000000000000000" pitchFamily="2" charset="2"/>
              <a:buChar char="§"/>
              <a:defRPr sz="3200">
                <a:gradFill>
                  <a:gsLst>
                    <a:gs pos="19469">
                      <a:schemeClr val="tx2"/>
                    </a:gs>
                    <a:gs pos="32000">
                      <a:schemeClr val="tx2"/>
                    </a:gs>
                  </a:gsLst>
                  <a:lin ang="5400000" scaled="0"/>
                </a:gradFill>
              </a:defRPr>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25279"/>
          </a:xfrm>
        </p:spPr>
        <p:txBody>
          <a:bodyPr wrap="square">
            <a:spAutoFit/>
          </a:bodyPr>
          <a:lstStyle>
            <a:lvl1pPr marL="287315" indent="-287315">
              <a:spcBef>
                <a:spcPts val="1224"/>
              </a:spcBef>
              <a:buClr>
                <a:schemeClr val="tx2"/>
              </a:buClr>
              <a:buFont typeface="Wingdings" panose="05000000000000000000" pitchFamily="2" charset="2"/>
              <a:buChar char="§"/>
              <a:defRPr sz="3200">
                <a:gradFill>
                  <a:gsLst>
                    <a:gs pos="19469">
                      <a:schemeClr val="tx2"/>
                    </a:gs>
                    <a:gs pos="32000">
                      <a:schemeClr val="tx2"/>
                    </a:gs>
                  </a:gsLst>
                  <a:lin ang="5400000" scaled="0"/>
                </a:gradFill>
              </a:defRPr>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68025728"/>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40" y="1212849"/>
            <a:ext cx="5486399" cy="2425279"/>
          </a:xfrm>
        </p:spPr>
        <p:txBody>
          <a:bodyPr wrap="square">
            <a:spAutoFit/>
          </a:bodyPr>
          <a:lstStyle>
            <a:lvl1pPr marL="287315" indent="-287315">
              <a:spcBef>
                <a:spcPts val="1224"/>
              </a:spcBef>
              <a:buClr>
                <a:schemeClr val="tx1"/>
              </a:buClr>
              <a:buFont typeface="Wingdings" panose="05000000000000000000" pitchFamily="2" charset="2"/>
              <a:buChar char="§"/>
              <a:defRPr sz="3200"/>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40" y="1212849"/>
            <a:ext cx="5486399" cy="2425279"/>
          </a:xfrm>
        </p:spPr>
        <p:txBody>
          <a:bodyPr wrap="square">
            <a:spAutoFit/>
          </a:bodyPr>
          <a:lstStyle>
            <a:lvl1pPr marL="287315" indent="-287315">
              <a:spcBef>
                <a:spcPts val="1224"/>
              </a:spcBef>
              <a:buClr>
                <a:schemeClr val="tx1"/>
              </a:buClr>
              <a:buFont typeface="Wingdings" panose="05000000000000000000" pitchFamily="2" charset="2"/>
              <a:buChar char="§"/>
              <a:defRPr sz="3200"/>
            </a:lvl1pPr>
            <a:lvl2pPr marL="531123" indent="-233176">
              <a:buFont typeface="Wingdings" panose="05000000000000000000" pitchFamily="2" charset="2"/>
              <a:buChar char="§"/>
              <a:defRPr sz="2400"/>
            </a:lvl2pPr>
            <a:lvl3pPr marL="699529" indent="-168406">
              <a:buFont typeface="Wingdings" panose="05000000000000000000" pitchFamily="2" charset="2"/>
              <a:buChar char="§"/>
              <a:tabLst/>
              <a:defRPr sz="2000"/>
            </a:lvl3pPr>
            <a:lvl4pPr marL="880887" indent="-181359">
              <a:buFont typeface="Wingdings" panose="05000000000000000000" pitchFamily="2" charset="2"/>
              <a:buChar char="§"/>
              <a:defRPr/>
            </a:lvl4pPr>
            <a:lvl5pPr marL="1049293" indent="-168406">
              <a:buFont typeface="Wingdings" panose="05000000000000000000" pitchFamily="2" charset="2"/>
              <a:buChar char="§"/>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90721603"/>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Tree>
    <p:extLst>
      <p:ext uri="{BB962C8B-B14F-4D97-AF65-F5344CB8AC3E}">
        <p14:creationId xmlns:p14="http://schemas.microsoft.com/office/powerpoint/2010/main" val="1759157736"/>
      </p:ext>
    </p:extLst>
  </p:cSld>
  <p:clrMapOvr>
    <a:masterClrMapping/>
  </p:clrMapOvr>
  <p:transition>
    <p:fade/>
  </p:transition>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9" y="2136776"/>
            <a:ext cx="10056812" cy="1181862"/>
          </a:xfrm>
          <a:noFill/>
        </p:spPr>
        <p:txBody>
          <a:bodyPr tIns="91440" bIns="91440" anchor="t" anchorCtr="0">
            <a:spAutoFit/>
          </a:bodyPr>
          <a:lstStyle>
            <a:lvl1pPr>
              <a:defRPr sz="7199" spc="-100"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9" y="4881266"/>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
        <p:nvSpPr>
          <p:cNvPr id="6" name="Rectangle 5"/>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7" name="Picture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427892341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Video slide">
    <p:bg>
      <p:bgRef idx="1001">
        <a:schemeClr val="bg2"/>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9" y="2125663"/>
            <a:ext cx="10056812" cy="1181862"/>
          </a:xfrm>
          <a:noFill/>
        </p:spPr>
        <p:txBody>
          <a:bodyPr tIns="91440" bIns="91440" anchor="t" anchorCtr="0">
            <a:spAutoFit/>
          </a:bodyPr>
          <a:lstStyle>
            <a:lvl1pPr>
              <a:defRPr lang="en-US" sz="7199"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
        <p:nvSpPr>
          <p:cNvPr id="4" name="Rectangle 3"/>
          <p:cNvSpPr/>
          <p:nvPr userDrawn="1"/>
        </p:nvSpPr>
        <p:spPr bwMode="gray">
          <a:xfrm>
            <a:off x="0" y="6537325"/>
            <a:ext cx="12435840" cy="457200"/>
          </a:xfrm>
          <a:prstGeom prst="rect">
            <a:avLst/>
          </a:prstGeom>
          <a:solidFill>
            <a:srgbClr val="505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398"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pic>
        <p:nvPicPr>
          <p:cNvPr id="6" name="Picture 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65507" y="6678218"/>
            <a:ext cx="822951" cy="175415"/>
          </a:xfrm>
          <a:prstGeom prst="rect">
            <a:avLst/>
          </a:prstGeom>
        </p:spPr>
      </p:pic>
    </p:spTree>
    <p:extLst>
      <p:ext uri="{BB962C8B-B14F-4D97-AF65-F5344CB8AC3E}">
        <p14:creationId xmlns:p14="http://schemas.microsoft.com/office/powerpoint/2010/main" val="432166500"/>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Section Title Light">
    <p:bg>
      <p:bgRef idx="1001">
        <a:schemeClr val="bg2"/>
      </p:bgRef>
    </p:bg>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820" y="1090"/>
            <a:ext cx="12430199" cy="6991987"/>
          </a:xfrm>
          <a:prstGeom prst="rect">
            <a:avLst/>
          </a:prstGeom>
        </p:spPr>
      </p:pic>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8083246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Section Title Dark">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50540175"/>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7073807"/>
      </p:ext>
    </p:extLst>
  </p:cSld>
  <p:clrMapOvr>
    <a:masterClrMapping/>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058111878"/>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emo slide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57"/>
            <a:ext cx="10058401" cy="1829593"/>
          </a:xfrm>
          <a:noFill/>
        </p:spPr>
        <p:txBody>
          <a:bodyPr lIns="182880" tIns="146304" rIns="182880" bIns="146304">
            <a:noAutofit/>
          </a:bodyPr>
          <a:lstStyle>
            <a:lvl1pPr marL="0" indent="0">
              <a:spcBef>
                <a:spcPts val="0"/>
              </a:spcBef>
              <a:buNone/>
              <a:defRPr sz="3600" spc="0" baseline="0">
                <a:gradFill>
                  <a:gsLst>
                    <a:gs pos="5833">
                      <a:schemeClr val="tx1"/>
                    </a:gs>
                    <a:gs pos="18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170611966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199"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04818421"/>
      </p:ext>
    </p:extLst>
  </p:cSld>
  <p:clrMapOvr>
    <a:masterClrMapping/>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1241426"/>
            <a:ext cx="5486399" cy="2012859"/>
          </a:xfrm>
        </p:spPr>
        <p:txBody>
          <a:bodyPr>
            <a:spAutoFit/>
          </a:bodyPr>
          <a:lstStyle>
            <a:lvl1pPr>
              <a:defRPr sz="6599"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1"/>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smtClean="0"/>
              <a:t>Click icon to add picture</a:t>
            </a:r>
            <a:endParaRPr lang="en-US" dirty="0"/>
          </a:p>
        </p:txBody>
      </p:sp>
    </p:spTree>
    <p:extLst>
      <p:ext uri="{BB962C8B-B14F-4D97-AF65-F5344CB8AC3E}">
        <p14:creationId xmlns:p14="http://schemas.microsoft.com/office/powerpoint/2010/main" val="3440980255"/>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Dark">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5015988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8462599"/>
      </p:ext>
    </p:extLst>
  </p:cSld>
  <p:clrMapOvr>
    <a:masterClrMapping/>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6478689"/>
      </p:ext>
    </p:extLst>
  </p:cSld>
  <p:clrMapOvr>
    <a:masterClrMapping/>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62823648"/>
      </p:ext>
    </p:extLst>
  </p:cSld>
  <p:clrMapOvr>
    <a:masterClrMapping/>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2"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398" fontAlgn="base">
              <a:spcBef>
                <a:spcPct val="0"/>
              </a:spcBef>
              <a:spcAft>
                <a:spcPct val="0"/>
              </a:spcAft>
            </a:pPr>
            <a:endParaRPr lang="en-US" sz="225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9" y="1221158"/>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26"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560"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498"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1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362960569"/>
      </p:ext>
    </p:extLst>
  </p:cSld>
  <p:clrMapOvr>
    <a:masterClrMapping/>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losing logo slide">
    <p:bg>
      <p:bgRef idx="1001">
        <a:schemeClr val="bg2"/>
      </p:bgRef>
    </p:bg>
    <p:spTree>
      <p:nvGrpSpPr>
        <p:cNvPr id="1" name=""/>
        <p:cNvGrpSpPr/>
        <p:nvPr/>
      </p:nvGrpSpPr>
      <p:grpSpPr>
        <a:xfrm>
          <a:off x="0" y="0"/>
          <a:ext cx="0" cy="0"/>
          <a:chOff x="0" y="0"/>
          <a:chExt cx="0" cy="0"/>
        </a:xfrm>
      </p:grpSpPr>
      <p:pic>
        <p:nvPicPr>
          <p:cNvPr id="8" name="Picture 7"/>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82" y="0"/>
            <a:ext cx="12435840" cy="6995160"/>
          </a:xfrm>
          <a:prstGeom prst="rect">
            <a:avLst/>
          </a:prstGeom>
        </p:spPr>
      </p:pic>
      <p:sp>
        <p:nvSpPr>
          <p:cNvPr id="6" name="Rectangle 5"/>
          <p:cNvSpPr/>
          <p:nvPr userDrawn="1"/>
        </p:nvSpPr>
        <p:spPr bwMode="gray">
          <a:xfrm>
            <a:off x="0" y="4868863"/>
            <a:ext cx="12436475" cy="2125662"/>
          </a:xfrm>
          <a:prstGeom prst="rect">
            <a:avLst/>
          </a:prstGeom>
          <a:solidFill>
            <a:srgbClr val="505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2" name="Text Box 3"/>
          <p:cNvSpPr txBox="1">
            <a:spLocks noChangeArrowheads="1"/>
          </p:cNvSpPr>
          <p:nvPr userDrawn="1"/>
        </p:nvSpPr>
        <p:spPr bwMode="white">
          <a:xfrm>
            <a:off x="7589822" y="6294476"/>
            <a:ext cx="45719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algn="r" defTabSz="932215" eaLnBrk="0" hangingPunct="0"/>
            <a:r>
              <a:rPr lang="en-US" sz="700" dirty="0">
                <a:gradFill>
                  <a:gsLst>
                    <a:gs pos="12389">
                      <a:srgbClr val="FFFFFF"/>
                    </a:gs>
                    <a:gs pos="54000">
                      <a:srgbClr val="FFFFFF"/>
                    </a:gs>
                  </a:gsLst>
                  <a:lin ang="5400000" scaled="0"/>
                </a:gradFill>
                <a:cs typeface="Segoe UI" pitchFamily="34" charset="0"/>
              </a:rPr>
              <a:t>© </a:t>
            </a:r>
            <a:r>
              <a:rPr lang="en-US" sz="700" dirty="0" smtClean="0">
                <a:gradFill>
                  <a:gsLst>
                    <a:gs pos="12389">
                      <a:srgbClr val="FFFFFF"/>
                    </a:gs>
                    <a:gs pos="54000">
                      <a:srgbClr val="FFFFFF"/>
                    </a:gs>
                  </a:gsLst>
                  <a:lin ang="5400000" scaled="0"/>
                </a:gradFill>
                <a:cs typeface="Segoe UI" pitchFamily="34" charset="0"/>
              </a:rPr>
              <a:t>2015 </a:t>
            </a:r>
            <a:r>
              <a:rPr lang="en-US" sz="700" dirty="0">
                <a:gradFill>
                  <a:gsLst>
                    <a:gs pos="12389">
                      <a:srgbClr val="FFFFFF"/>
                    </a:gs>
                    <a:gs pos="54000">
                      <a:srgbClr val="FFFFFF"/>
                    </a:gs>
                  </a:gsLst>
                  <a:lin ang="5400000" scaled="0"/>
                </a:gradFill>
                <a:cs typeface="Segoe UI" pitchFamily="34" charset="0"/>
              </a:rPr>
              <a:t>Microsoft Corporation. All rights reserved. </a:t>
            </a:r>
          </a:p>
        </p:txBody>
      </p:sp>
      <p:pic>
        <p:nvPicPr>
          <p:cNvPr id="4" name="Pictur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459230" y="5580859"/>
            <a:ext cx="3291840" cy="701671"/>
          </a:xfrm>
          <a:prstGeom prst="rect">
            <a:avLst/>
          </a:prstGeom>
        </p:spPr>
      </p:pic>
    </p:spTree>
    <p:extLst>
      <p:ext uri="{BB962C8B-B14F-4D97-AF65-F5344CB8AC3E}">
        <p14:creationId xmlns:p14="http://schemas.microsoft.com/office/powerpoint/2010/main" val="204060184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chemeClr val="bg1"/>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490" indent="-290490">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454" indent="-280966">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1944" indent="-290490">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526" indent="-228582">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107" indent="-228582">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250031828"/>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Black Notes slide Layout No Bar">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29976835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Video slide">
    <p:spTree>
      <p:nvGrpSpPr>
        <p:cNvPr id="1" name=""/>
        <p:cNvGrpSpPr/>
        <p:nvPr/>
      </p:nvGrpSpPr>
      <p:grpSpPr>
        <a:xfrm>
          <a:off x="0" y="0"/>
          <a:ext cx="0" cy="0"/>
          <a:chOff x="0" y="0"/>
          <a:chExt cx="0" cy="0"/>
        </a:xfrm>
      </p:grpSpPr>
      <p:sp>
        <p:nvSpPr>
          <p:cNvPr id="4" name="Rectangle 3"/>
          <p:cNvSpPr/>
          <p:nvPr userDrawn="1"/>
        </p:nvSpPr>
        <p:spPr bwMode="ltGray">
          <a:xfrm>
            <a:off x="274702" y="1211287"/>
            <a:ext cx="10058336" cy="2743176"/>
          </a:xfrm>
          <a:prstGeom prst="rect">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702" y="1211287"/>
            <a:ext cx="10056812" cy="2751698"/>
          </a:xfrm>
          <a:noFill/>
        </p:spPr>
        <p:txBody>
          <a:bodyPr tIns="91440" bIns="91440" anchor="t" anchorCtr="0"/>
          <a:lstStyle>
            <a:lvl1pPr>
              <a:defRPr sz="7200" spc="-100" baseline="0">
                <a:gradFill>
                  <a:gsLst>
                    <a:gs pos="5833">
                      <a:srgbClr val="FFFFFF"/>
                    </a:gs>
                    <a:gs pos="18000">
                      <a:srgbClr val="FFFFFF"/>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15941221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Section Title">
    <p:bg>
      <p:bgPr>
        <a:solidFill>
          <a:schemeClr val="bg2"/>
        </a:solidFill>
        <a:effectLst/>
      </p:bgPr>
    </p:bg>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037637" y="449261"/>
            <a:ext cx="2929050" cy="1344905"/>
          </a:xfrm>
          <a:prstGeom prst="rect">
            <a:avLst/>
          </a:prstGeom>
        </p:spPr>
      </p:pic>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87586">
                      <a:srgbClr val="FFFFFF"/>
                    </a:gs>
                    <a:gs pos="52000">
                      <a:srgbClr val="FFFFFF"/>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882393947"/>
      </p:ext>
    </p:extLst>
  </p:cSld>
  <p:clrMapOvr>
    <a:masterClrMapping/>
  </p:clrMapOvr>
  <p:transition>
    <p:fade/>
  </p:transition>
  <p:timing>
    <p:tnLst>
      <p:par>
        <p:cTn id="1" dur="indefinite" restart="never" nodeType="tmRoot"/>
      </p:par>
    </p:tnLst>
  </p:timing>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lvl1pPr>
              <a:defRPr/>
            </a:lvl1pPr>
          </a:lstStyle>
          <a:p>
            <a:r>
              <a:rPr lang="en-US" smtClean="0"/>
              <a:t>Click to edit Master title style</a:t>
            </a:r>
            <a:endParaRPr lang="en-US" dirty="0"/>
          </a:p>
        </p:txBody>
      </p:sp>
      <p:sp>
        <p:nvSpPr>
          <p:cNvPr id="4" name="Footer Placeholder 3"/>
          <p:cNvSpPr>
            <a:spLocks noGrp="1"/>
          </p:cNvSpPr>
          <p:nvPr>
            <p:ph type="ftr" sz="quarter" idx="11"/>
          </p:nvPr>
        </p:nvSpPr>
        <p:spPr>
          <a:xfrm>
            <a:off x="3109119" y="6606831"/>
            <a:ext cx="8550076" cy="387694"/>
          </a:xfrm>
          <a:prstGeom prst="rect">
            <a:avLst/>
          </a:prstGeom>
        </p:spPr>
        <p:txBody>
          <a:bodyPr/>
          <a:lstStyle/>
          <a:p>
            <a:pPr defTabSz="932563"/>
            <a:endParaRPr lang="en-US" dirty="0">
              <a:solidFill>
                <a:srgbClr val="FFFFFF"/>
              </a:solidFill>
            </a:endParaRPr>
          </a:p>
        </p:txBody>
      </p:sp>
      <p:sp>
        <p:nvSpPr>
          <p:cNvPr id="5" name="Slide Number Placeholder 4"/>
          <p:cNvSpPr>
            <a:spLocks noGrp="1"/>
          </p:cNvSpPr>
          <p:nvPr>
            <p:ph type="sldNum" sz="quarter" idx="12"/>
          </p:nvPr>
        </p:nvSpPr>
        <p:spPr>
          <a:xfrm>
            <a:off x="11659196" y="6607559"/>
            <a:ext cx="777278" cy="386966"/>
          </a:xfrm>
          <a:prstGeom prst="rect">
            <a:avLst/>
          </a:prstGeom>
        </p:spPr>
        <p:txBody>
          <a:bodyPr/>
          <a:lstStyle/>
          <a:p>
            <a:pPr defTabSz="932563"/>
            <a:fld id="{6A4C1A4A-E5E6-4CC1-B72C-A20A4EB3E2D2}" type="slidenum">
              <a:rPr lang="en-US" smtClean="0">
                <a:solidFill>
                  <a:srgbClr val="FFFFFF"/>
                </a:solidFill>
              </a:rPr>
              <a:pPr defTabSz="932563"/>
              <a:t>‹#›</a:t>
            </a:fld>
            <a:endParaRPr lang="en-US" dirty="0">
              <a:solidFill>
                <a:srgbClr val="FFFFFF"/>
              </a:solidFill>
            </a:endParaRPr>
          </a:p>
        </p:txBody>
      </p:sp>
      <p:sp>
        <p:nvSpPr>
          <p:cNvPr id="6" name="Text Placeholder 5"/>
          <p:cNvSpPr>
            <a:spLocks noGrp="1"/>
          </p:cNvSpPr>
          <p:nvPr>
            <p:ph type="body" sz="quarter" idx="13" hasCustomPrompt="1"/>
          </p:nvPr>
        </p:nvSpPr>
        <p:spPr>
          <a:xfrm>
            <a:off x="1" y="585023"/>
            <a:ext cx="12436475" cy="380490"/>
          </a:xfrm>
          <a:prstGeom prst="rect">
            <a:avLst/>
          </a:prstGeom>
        </p:spPr>
        <p:txBody>
          <a:bodyPr lIns="380893" tIns="53325" rIns="53325" bIns="53325">
            <a:noAutofit/>
          </a:bodyPr>
          <a:lstStyle>
            <a:lvl1pPr marL="0" indent="0">
              <a:buNone/>
              <a:defRPr sz="2856">
                <a:latin typeface="Segoe UI Light" pitchFamily="34" charset="0"/>
              </a:defRPr>
            </a:lvl1pPr>
            <a:lvl2pPr marL="287169" indent="0">
              <a:buNone/>
              <a:defRPr/>
            </a:lvl2pPr>
            <a:lvl3pPr marL="599956" indent="0">
              <a:buNone/>
              <a:defRPr/>
            </a:lvl3pPr>
            <a:lvl4pPr marL="887125" indent="0">
              <a:buNone/>
              <a:defRPr/>
            </a:lvl4pPr>
            <a:lvl5pPr marL="1127107" indent="0">
              <a:buNone/>
              <a:defRPr/>
            </a:lvl5pPr>
          </a:lstStyle>
          <a:p>
            <a:pPr lvl="0"/>
            <a:r>
              <a:rPr lang="en-US" dirty="0" smtClean="0"/>
              <a:t>Click to add subtitle</a:t>
            </a:r>
          </a:p>
        </p:txBody>
      </p:sp>
    </p:spTree>
    <p:extLst>
      <p:ext uri="{BB962C8B-B14F-4D97-AF65-F5344CB8AC3E}">
        <p14:creationId xmlns:p14="http://schemas.microsoft.com/office/powerpoint/2010/main" val="1359404992"/>
      </p:ext>
    </p:extLst>
  </p:cSld>
  <p:clrMapOvr>
    <a:masterClrMapping/>
  </p:clrMapOvr>
  <p:transition>
    <p:fade/>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Title &amp; Content">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320" y="1737959"/>
            <a:ext cx="10726460" cy="553998"/>
          </a:xfrm>
          <a:prstGeom prst="rect">
            <a:avLst/>
          </a:prstGeom>
        </p:spPr>
        <p:txBody>
          <a:bodyPr/>
          <a:lstStyle>
            <a:lvl1pPr marL="0" indent="0">
              <a:lnSpc>
                <a:spcPct val="100000"/>
              </a:lnSpc>
              <a:spcBef>
                <a:spcPts val="600"/>
              </a:spcBef>
              <a:spcAft>
                <a:spcPts val="1199"/>
              </a:spcAft>
              <a:buNone/>
              <a:defRPr sz="2400">
                <a:gradFill>
                  <a:gsLst>
                    <a:gs pos="100000">
                      <a:schemeClr val="bg2"/>
                    </a:gs>
                    <a:gs pos="0">
                      <a:schemeClr val="bg2"/>
                    </a:gs>
                  </a:gsLst>
                  <a:lin ang="5400000" scaled="0"/>
                </a:gradFill>
                <a:latin typeface="+mj-lt"/>
              </a:defRPr>
            </a:lvl1pPr>
            <a:lvl2pPr marL="0" indent="0">
              <a:buNone/>
              <a:defRPr sz="2000">
                <a:gradFill>
                  <a:gsLst>
                    <a:gs pos="100000">
                      <a:schemeClr val="bg2"/>
                    </a:gs>
                    <a:gs pos="0">
                      <a:schemeClr val="bg2"/>
                    </a:gs>
                  </a:gsLst>
                  <a:lin ang="5400000" scaled="0"/>
                </a:gradFill>
              </a:defRPr>
            </a:lvl2pPr>
            <a:lvl3pPr marL="236341" indent="0">
              <a:buNone/>
              <a:defRPr sz="2000">
                <a:gradFill>
                  <a:gsLst>
                    <a:gs pos="100000">
                      <a:schemeClr val="bg2"/>
                    </a:gs>
                    <a:gs pos="0">
                      <a:schemeClr val="bg2"/>
                    </a:gs>
                  </a:gsLst>
                  <a:lin ang="5400000" scaled="0"/>
                </a:gradFill>
              </a:defRPr>
            </a:lvl3pPr>
            <a:lvl4pPr marL="466209" indent="0">
              <a:buNone/>
              <a:defRPr sz="2000">
                <a:gradFill>
                  <a:gsLst>
                    <a:gs pos="100000">
                      <a:schemeClr val="bg2"/>
                    </a:gs>
                    <a:gs pos="0">
                      <a:schemeClr val="bg2"/>
                    </a:gs>
                  </a:gsLst>
                  <a:lin ang="5400000" scaled="0"/>
                </a:gradFill>
              </a:defRPr>
            </a:lvl4pPr>
            <a:lvl5pPr marL="707407" indent="0">
              <a:buNone/>
              <a:defRPr sz="2000">
                <a:gradFill>
                  <a:gsLst>
                    <a:gs pos="100000">
                      <a:schemeClr val="bg2"/>
                    </a:gs>
                    <a:gs pos="0">
                      <a:schemeClr val="bg2"/>
                    </a:gs>
                  </a:gsLst>
                  <a:lin ang="5400000" scaled="0"/>
                </a:gradFill>
              </a:defRPr>
            </a:lvl5pPr>
          </a:lstStyle>
          <a:p>
            <a:pPr lvl="0"/>
            <a:r>
              <a:rPr lang="en-US" dirty="0" smtClean="0"/>
              <a:t>Click to edit Master text style</a:t>
            </a:r>
          </a:p>
        </p:txBody>
      </p:sp>
      <p:sp>
        <p:nvSpPr>
          <p:cNvPr id="3" name="Title 2"/>
          <p:cNvSpPr>
            <a:spLocks noGrp="1"/>
          </p:cNvSpPr>
          <p:nvPr>
            <p:ph type="title"/>
          </p:nvPr>
        </p:nvSpPr>
        <p:spPr>
          <a:xfrm>
            <a:off x="274320" y="292608"/>
            <a:ext cx="10726460" cy="757130"/>
          </a:xfrm>
        </p:spPr>
        <p:txBody>
          <a:bodyPr/>
          <a:lstStyle>
            <a:lvl1pPr>
              <a:defRPr sz="4799">
                <a:solidFill>
                  <a:schemeClr val="tx1"/>
                </a:solidFill>
              </a:defRPr>
            </a:lvl1pPr>
          </a:lstStyle>
          <a:p>
            <a:r>
              <a:rPr lang="en-US" dirty="0" smtClean="0"/>
              <a:t>Click to edit Master title style</a:t>
            </a:r>
            <a:endParaRPr lang="en-US" dirty="0"/>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095037" y="6459621"/>
            <a:ext cx="1193410" cy="438988"/>
          </a:xfrm>
          <a:prstGeom prst="rect">
            <a:avLst/>
          </a:prstGeom>
        </p:spPr>
      </p:pic>
    </p:spTree>
    <p:extLst>
      <p:ext uri="{BB962C8B-B14F-4D97-AF65-F5344CB8AC3E}">
        <p14:creationId xmlns:p14="http://schemas.microsoft.com/office/powerpoint/2010/main" val="22434328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63pt 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2" y="264964"/>
            <a:ext cx="9143998" cy="1097302"/>
          </a:xfrm>
        </p:spPr>
        <p:txBody>
          <a:bodyPr lIns="146304" tIns="91440" rIns="146304" bIns="91440"/>
          <a:lstStyle>
            <a:lvl1pPr>
              <a:lnSpc>
                <a:spcPts val="6298"/>
              </a:lnSpc>
              <a:defRPr sz="5799" baseline="0">
                <a:solidFill>
                  <a:schemeClr val="accent2"/>
                </a:solidFill>
              </a:defRPr>
            </a:lvl1pPr>
          </a:lstStyle>
          <a:p>
            <a:r>
              <a:rPr lang="en-US" smtClean="0"/>
              <a:t>Lorem ipsum dolor sit.</a:t>
            </a:r>
            <a:endParaRPr lang="en-US"/>
          </a:p>
        </p:txBody>
      </p:sp>
      <p:sp>
        <p:nvSpPr>
          <p:cNvPr id="3" name="Footer Placeholder 2"/>
          <p:cNvSpPr>
            <a:spLocks noGrp="1"/>
          </p:cNvSpPr>
          <p:nvPr>
            <p:ph type="ftr" sz="quarter" idx="10"/>
          </p:nvPr>
        </p:nvSpPr>
        <p:spPr>
          <a:xfrm>
            <a:off x="457200" y="6565391"/>
            <a:ext cx="3937000" cy="137160"/>
          </a:xfrm>
          <a:prstGeom prst="rect">
            <a:avLst/>
          </a:prstGeom>
        </p:spPr>
        <p:txBody>
          <a:bodyPr/>
          <a:lstStyle/>
          <a:p>
            <a:pPr defTabSz="932563"/>
            <a:r>
              <a:rPr lang="en-US" smtClean="0">
                <a:solidFill>
                  <a:srgbClr val="FFFFFF"/>
                </a:solidFill>
              </a:rPr>
              <a:t>Microsoft Confidential</a:t>
            </a:r>
            <a:endParaRPr lang="en-US" dirty="0">
              <a:solidFill>
                <a:srgbClr val="FFFFFF"/>
              </a:solidFill>
            </a:endParaRPr>
          </a:p>
        </p:txBody>
      </p:sp>
      <p:sp>
        <p:nvSpPr>
          <p:cNvPr id="4" name="Slide Number Placeholder 3"/>
          <p:cNvSpPr>
            <a:spLocks noGrp="1"/>
          </p:cNvSpPr>
          <p:nvPr>
            <p:ph type="sldNum" sz="quarter" idx="11"/>
          </p:nvPr>
        </p:nvSpPr>
        <p:spPr>
          <a:xfrm>
            <a:off x="11595105" y="6565391"/>
            <a:ext cx="566737" cy="137160"/>
          </a:xfrm>
          <a:prstGeom prst="rect">
            <a:avLst/>
          </a:prstGeom>
        </p:spPr>
        <p:txBody>
          <a:bodyPr/>
          <a:lstStyle/>
          <a:p>
            <a:pPr defTabSz="932563"/>
            <a:fld id="{27258FFF-F925-446B-8502-81C933981705}" type="slidenum">
              <a:rPr lang="en-US" smtClean="0">
                <a:solidFill>
                  <a:srgbClr val="FFFFFF"/>
                </a:solidFill>
              </a:rPr>
              <a:pPr defTabSz="932563"/>
              <a:t>‹#›</a:t>
            </a:fld>
            <a:endParaRPr lang="en-US" dirty="0">
              <a:solidFill>
                <a:srgbClr val="FFFFFF"/>
              </a:solidFill>
            </a:endParaRPr>
          </a:p>
        </p:txBody>
      </p:sp>
    </p:spTree>
    <p:extLst>
      <p:ext uri="{BB962C8B-B14F-4D97-AF65-F5344CB8AC3E}">
        <p14:creationId xmlns:p14="http://schemas.microsoft.com/office/powerpoint/2010/main" val="3944406476"/>
      </p:ext>
    </p:extLst>
  </p:cSld>
  <p:clrMapOvr>
    <a:masterClrMapping/>
  </p:clrMapOvr>
  <p:transition>
    <p:fade/>
  </p:transition>
  <p:timing>
    <p:tnLst>
      <p:par>
        <p:cTn id="1" dur="indefinite" restart="never" nodeType="tmRoot"/>
      </p:par>
    </p:tnLst>
  </p:timing>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96766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58pt Title/24pt Tex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40" y="264964"/>
            <a:ext cx="9143999" cy="1828800"/>
          </a:xfrm>
        </p:spPr>
        <p:txBody>
          <a:bodyPr lIns="146304" tIns="91440" rIns="146304" bIns="91440"/>
          <a:lstStyle>
            <a:lvl1pPr>
              <a:lnSpc>
                <a:spcPts val="6299"/>
              </a:lnSpc>
              <a:defRPr sz="5799" baseline="0">
                <a:solidFill>
                  <a:schemeClr val="accent1"/>
                </a:solidFill>
              </a:defRPr>
            </a:lvl1pPr>
          </a:lstStyle>
          <a:p>
            <a:r>
              <a:rPr lang="en-US" smtClean="0"/>
              <a:t>Lorem ipsum dolor sit</a:t>
            </a:r>
            <a:br>
              <a:rPr lang="en-US" smtClean="0"/>
            </a:br>
            <a:r>
              <a:rPr lang="en-US" smtClean="0"/>
              <a:t>amet, consectetuer adipi.</a:t>
            </a:r>
            <a:endParaRPr lang="en-US"/>
          </a:p>
        </p:txBody>
      </p:sp>
      <p:sp>
        <p:nvSpPr>
          <p:cNvPr id="4" name="Slide Number Placeholder 3"/>
          <p:cNvSpPr>
            <a:spLocks noGrp="1"/>
          </p:cNvSpPr>
          <p:nvPr>
            <p:ph type="sldNum" sz="quarter" idx="11"/>
          </p:nvPr>
        </p:nvSpPr>
        <p:spPr>
          <a:xfrm>
            <a:off x="11659203" y="6606832"/>
            <a:ext cx="777279" cy="387693"/>
          </a:xfrm>
          <a:prstGeom prst="rect">
            <a:avLst/>
          </a:prstGeom>
        </p:spPr>
        <p:txBody>
          <a:bodyPr/>
          <a:lstStyle/>
          <a:p>
            <a:fld id="{27258FFF-F925-446B-8502-81C933981705}" type="slidenum">
              <a:rPr>
                <a:solidFill>
                  <a:srgbClr val="505050"/>
                </a:solidFill>
              </a:rPr>
              <a:pPr/>
              <a:t>‹#›</a:t>
            </a:fld>
            <a:endParaRPr>
              <a:solidFill>
                <a:srgbClr val="505050"/>
              </a:solidFill>
            </a:endParaRPr>
          </a:p>
        </p:txBody>
      </p:sp>
      <p:sp>
        <p:nvSpPr>
          <p:cNvPr id="7" name="Text Placeholder 6"/>
          <p:cNvSpPr>
            <a:spLocks noGrp="1"/>
          </p:cNvSpPr>
          <p:nvPr>
            <p:ph type="body" sz="quarter" idx="12" hasCustomPrompt="1"/>
          </p:nvPr>
        </p:nvSpPr>
        <p:spPr>
          <a:xfrm>
            <a:off x="274638" y="2857190"/>
            <a:ext cx="7670052" cy="2954655"/>
          </a:xfrm>
        </p:spPr>
        <p:txBody>
          <a:bodyPr/>
          <a:lstStyle>
            <a:lvl1pPr marL="0" indent="0">
              <a:lnSpc>
                <a:spcPts val="2600"/>
              </a:lnSpc>
              <a:spcBef>
                <a:spcPts val="3000"/>
              </a:spcBef>
              <a:buNone/>
              <a:defRPr sz="2400" baseline="0">
                <a:latin typeface="+mn-lt"/>
              </a:defRPr>
            </a:lvl1pPr>
            <a:lvl2pPr marL="0" indent="0">
              <a:lnSpc>
                <a:spcPts val="1800"/>
              </a:lnSpc>
              <a:spcBef>
                <a:spcPts val="1199"/>
              </a:spcBef>
              <a:buNone/>
              <a:defRPr sz="1599"/>
            </a:lvl2pPr>
            <a:lvl3pPr marL="0" indent="0">
              <a:lnSpc>
                <a:spcPts val="1800"/>
              </a:lnSpc>
              <a:spcBef>
                <a:spcPts val="1199"/>
              </a:spcBef>
              <a:buNone/>
              <a:defRPr sz="1599"/>
            </a:lvl3pPr>
            <a:lvl4pPr marL="0" indent="0">
              <a:lnSpc>
                <a:spcPts val="1800"/>
              </a:lnSpc>
              <a:spcBef>
                <a:spcPts val="1199"/>
              </a:spcBef>
              <a:buNone/>
              <a:defRPr sz="1599"/>
            </a:lvl4pPr>
            <a:lvl5pPr marL="0" indent="0">
              <a:lnSpc>
                <a:spcPts val="1800"/>
              </a:lnSpc>
              <a:spcBef>
                <a:spcPts val="1199"/>
              </a:spcBef>
              <a:buNone/>
              <a:defRPr sz="1599"/>
            </a:lvl5pPr>
          </a:lstStyle>
          <a:p>
            <a:pPr lvl="0"/>
            <a:r>
              <a:rPr lang="en-US" smtClean="0"/>
              <a:t>Lorem ipsum dolor sit amet, consectetur adipiscing </a:t>
            </a:r>
            <a:br>
              <a:rPr lang="en-US" smtClean="0"/>
            </a:br>
            <a:r>
              <a:rPr lang="en-US" smtClean="0"/>
              <a:t>elit. Nunc et sagittis ligula, non laoreet urna. </a:t>
            </a:r>
          </a:p>
          <a:p>
            <a:pPr lvl="0"/>
            <a:r>
              <a:rPr lang="en-US" smtClean="0"/>
              <a:t>Aenean porttitor pulvinar lorem, eu accumsan purus mattis nec. Suspendisse eu justo tempus. </a:t>
            </a:r>
          </a:p>
          <a:p>
            <a:pPr lvl="0"/>
            <a:r>
              <a:rPr lang="en-US" smtClean="0"/>
              <a:t>Cum sociis natoque penatibus et magnis dis parturient montes, nascetur ridiculus mus.</a:t>
            </a:r>
            <a:endParaRPr lang="en-US"/>
          </a:p>
        </p:txBody>
      </p:sp>
    </p:spTree>
    <p:extLst>
      <p:ext uri="{BB962C8B-B14F-4D97-AF65-F5344CB8AC3E}">
        <p14:creationId xmlns:p14="http://schemas.microsoft.com/office/powerpoint/2010/main" val="2357850110"/>
      </p:ext>
    </p:extLst>
  </p:cSld>
  <p:clrMapOvr>
    <a:masterClrMapping/>
  </p:clrMapOvr>
  <p:transition>
    <p:fade/>
  </p:transition>
  <p:timing>
    <p:tnLst>
      <p:par>
        <p:cTn id="1" dur="indefinite" restart="never" nodeType="tmRoot"/>
      </p:par>
    </p:tnLst>
  </p:timing>
</p:sldLayout>
</file>

<file path=ppt/slideLayouts/slideLayout66.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54560" y="1144706"/>
            <a:ext cx="9327356" cy="2435131"/>
          </a:xfrm>
        </p:spPr>
        <p:txBody>
          <a:bodyPr anchor="b"/>
          <a:lstStyle>
            <a:lvl1pPr algn="ctr">
              <a:defRPr sz="6119"/>
            </a:lvl1pPr>
          </a:lstStyle>
          <a:p>
            <a:r>
              <a:rPr lang="en-US" smtClean="0"/>
              <a:t>Click to edit Master title style</a:t>
            </a:r>
            <a:endParaRPr lang="en-US"/>
          </a:p>
        </p:txBody>
      </p:sp>
      <p:sp>
        <p:nvSpPr>
          <p:cNvPr id="3" name="Subtitle 2"/>
          <p:cNvSpPr>
            <a:spLocks noGrp="1"/>
          </p:cNvSpPr>
          <p:nvPr>
            <p:ph type="subTitle" idx="1"/>
          </p:nvPr>
        </p:nvSpPr>
        <p:spPr>
          <a:xfrm>
            <a:off x="1554560" y="3673745"/>
            <a:ext cx="9327356" cy="523733"/>
          </a:xfrm>
        </p:spPr>
        <p:txBody>
          <a:bodyPr/>
          <a:lstStyle>
            <a:lvl1pPr marL="0" indent="0" algn="ctr">
              <a:buNone/>
              <a:defRPr sz="2448"/>
            </a:lvl1pPr>
            <a:lvl2pPr marL="466298" indent="0" algn="ctr">
              <a:buNone/>
              <a:defRPr sz="2040"/>
            </a:lvl2pPr>
            <a:lvl3pPr marL="932597" indent="0" algn="ctr">
              <a:buNone/>
              <a:defRPr sz="1836"/>
            </a:lvl3pPr>
            <a:lvl4pPr marL="1398895" indent="0" algn="ctr">
              <a:buNone/>
              <a:defRPr sz="1632"/>
            </a:lvl4pPr>
            <a:lvl5pPr marL="1865193" indent="0" algn="ctr">
              <a:buNone/>
              <a:defRPr sz="1632"/>
            </a:lvl5pPr>
            <a:lvl6pPr marL="2331491" indent="0" algn="ctr">
              <a:buNone/>
              <a:defRPr sz="1632"/>
            </a:lvl6pPr>
            <a:lvl7pPr marL="2797790" indent="0" algn="ctr">
              <a:buNone/>
              <a:defRPr sz="1632"/>
            </a:lvl7pPr>
            <a:lvl8pPr marL="3264088" indent="0" algn="ctr">
              <a:buNone/>
              <a:defRPr sz="1632"/>
            </a:lvl8pPr>
            <a:lvl9pPr marL="3730386" indent="0" algn="ctr">
              <a:buNone/>
              <a:defRPr sz="1632"/>
            </a:lvl9pPr>
          </a:lstStyle>
          <a:p>
            <a:r>
              <a:rPr lang="en-US" smtClean="0"/>
              <a:t>Click to edit Master subtitle style</a:t>
            </a:r>
            <a:endParaRPr lang="en-US"/>
          </a:p>
        </p:txBody>
      </p:sp>
      <p:sp>
        <p:nvSpPr>
          <p:cNvPr id="4" name="Date Placeholder 3"/>
          <p:cNvSpPr>
            <a:spLocks noGrp="1"/>
          </p:cNvSpPr>
          <p:nvPr>
            <p:ph type="dt" sz="half" idx="10"/>
          </p:nvPr>
        </p:nvSpPr>
        <p:spPr>
          <a:xfrm>
            <a:off x="855008" y="6482889"/>
            <a:ext cx="2798207" cy="372394"/>
          </a:xfrm>
          <a:prstGeom prst="rect">
            <a:avLst/>
          </a:prstGeom>
        </p:spPr>
        <p:txBody>
          <a:bodyPr/>
          <a:lstStyle/>
          <a:p>
            <a:fld id="{13A981DB-1723-4EA1-BDFB-B7DDA72E16A9}" type="datetimeFigureOut">
              <a:rPr lang="en-US" smtClean="0">
                <a:solidFill>
                  <a:srgbClr val="FFFFFF"/>
                </a:solidFill>
              </a:rPr>
              <a:pPr/>
              <a:t>1/24/2016</a:t>
            </a:fld>
            <a:endParaRPr lang="en-US">
              <a:solidFill>
                <a:srgbClr val="FFFFFF"/>
              </a:solidFill>
            </a:endParaRPr>
          </a:p>
        </p:txBody>
      </p:sp>
      <p:sp>
        <p:nvSpPr>
          <p:cNvPr id="5" name="Footer Placeholder 4"/>
          <p:cNvSpPr>
            <a:spLocks noGrp="1"/>
          </p:cNvSpPr>
          <p:nvPr>
            <p:ph type="ftr" sz="quarter" idx="11"/>
          </p:nvPr>
        </p:nvSpPr>
        <p:spPr>
          <a:xfrm>
            <a:off x="4119583" y="6482889"/>
            <a:ext cx="4197310" cy="372394"/>
          </a:xfrm>
          <a:prstGeom prst="rect">
            <a:avLst/>
          </a:prstGeom>
        </p:spPr>
        <p:txBody>
          <a:bodyPr/>
          <a:lstStyle/>
          <a:p>
            <a:endParaRPr lang="en-US">
              <a:solidFill>
                <a:srgbClr val="FFFFFF"/>
              </a:solidFill>
            </a:endParaRPr>
          </a:p>
        </p:txBody>
      </p:sp>
      <p:sp>
        <p:nvSpPr>
          <p:cNvPr id="6" name="Slide Number Placeholder 5"/>
          <p:cNvSpPr>
            <a:spLocks noGrp="1"/>
          </p:cNvSpPr>
          <p:nvPr>
            <p:ph type="sldNum" sz="quarter" idx="12"/>
          </p:nvPr>
        </p:nvSpPr>
        <p:spPr>
          <a:xfrm>
            <a:off x="8783260" y="6482889"/>
            <a:ext cx="2798207" cy="372394"/>
          </a:xfrm>
          <a:prstGeom prst="rect">
            <a:avLst/>
          </a:prstGeom>
        </p:spPr>
        <p:txBody>
          <a:bodyPr/>
          <a:lstStyle/>
          <a:p>
            <a:fld id="{CF4A0D09-ED68-43AB-9A06-8BA4532128E9}" type="slidenum">
              <a:rPr lang="en-US" smtClean="0">
                <a:solidFill>
                  <a:srgbClr val="FFFFFF"/>
                </a:solidFill>
              </a:rPr>
              <a:pPr/>
              <a:t>‹#›</a:t>
            </a:fld>
            <a:endParaRPr lang="en-US">
              <a:solidFill>
                <a:srgbClr val="FFFFFF"/>
              </a:solidFill>
            </a:endParaRPr>
          </a:p>
        </p:txBody>
      </p:sp>
    </p:spTree>
    <p:extLst>
      <p:ext uri="{BB962C8B-B14F-4D97-AF65-F5344CB8AC3E}">
        <p14:creationId xmlns:p14="http://schemas.microsoft.com/office/powerpoint/2010/main" val="41777857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Walkin No tile">
    <p:bg>
      <p:bgRef idx="1001">
        <a:schemeClr val="bg2"/>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932555" y="-318"/>
            <a:ext cx="8503920" cy="6995160"/>
          </a:xfrm>
          <a:prstGeom prst="rect">
            <a:avLst/>
          </a:prstGeom>
        </p:spPr>
      </p:pic>
      <p:sp>
        <p:nvSpPr>
          <p:cNvPr id="2" name="Rectangle 1"/>
          <p:cNvSpPr/>
          <p:nvPr userDrawn="1"/>
        </p:nvSpPr>
        <p:spPr bwMode="auto">
          <a:xfrm>
            <a:off x="274638" y="2119164"/>
            <a:ext cx="6400800" cy="2749700"/>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userDrawn="1"/>
        </p:nvSpPr>
        <p:spPr bwMode="gray">
          <a:xfrm>
            <a:off x="0" y="0"/>
            <a:ext cx="3932238" cy="6994525"/>
          </a:xfrm>
          <a:prstGeom prst="rect">
            <a:avLst/>
          </a:prstGeom>
          <a:solidFill>
            <a:srgbClr val="0072C6"/>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0" name="TextBox 9"/>
          <p:cNvSpPr txBox="1"/>
          <p:nvPr userDrawn="1"/>
        </p:nvSpPr>
        <p:spPr bwMode="gray">
          <a:xfrm>
            <a:off x="479322" y="4900107"/>
            <a:ext cx="3102368" cy="738664"/>
          </a:xfrm>
          <a:prstGeom prst="rect">
            <a:avLst/>
          </a:prstGeom>
          <a:noFill/>
        </p:spPr>
        <p:txBody>
          <a:bodyPr wrap="square" lIns="0" tIns="146304" rIns="182880" bIns="146304" rtlCol="0">
            <a:spAutoFit/>
          </a:bodyPr>
          <a:lstStyle/>
          <a:p>
            <a:pPr>
              <a:lnSpc>
                <a:spcPct val="90000"/>
              </a:lnSpc>
              <a:spcAft>
                <a:spcPts val="600"/>
              </a:spcAft>
            </a:pPr>
            <a:r>
              <a:rPr lang="en-US" sz="3200" dirty="0" smtClean="0">
                <a:gradFill>
                  <a:gsLst>
                    <a:gs pos="0">
                      <a:srgbClr val="FFFFFF"/>
                    </a:gs>
                    <a:gs pos="100000">
                      <a:srgbClr val="FFFFFF"/>
                    </a:gs>
                  </a:gsLst>
                  <a:lin ang="5400000" scaled="1"/>
                </a:gradFill>
                <a:latin typeface="Segoe UI Light"/>
              </a:rPr>
              <a:t>27–30 July 2015</a:t>
            </a:r>
          </a:p>
        </p:txBody>
      </p:sp>
      <p:pic>
        <p:nvPicPr>
          <p:cNvPr id="11" name="Picture 10"/>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79322" y="491661"/>
            <a:ext cx="2804166" cy="4127000"/>
          </a:xfrm>
          <a:prstGeom prst="rect">
            <a:avLst/>
          </a:prstGeom>
        </p:spPr>
      </p:pic>
      <p:pic>
        <p:nvPicPr>
          <p:cNvPr id="13" name="Picture 12"/>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463938" y="6238523"/>
            <a:ext cx="1273629" cy="274320"/>
          </a:xfrm>
          <a:prstGeom prst="rect">
            <a:avLst/>
          </a:prstGeom>
        </p:spPr>
      </p:pic>
    </p:spTree>
    <p:extLst>
      <p:ext uri="{BB962C8B-B14F-4D97-AF65-F5344CB8AC3E}">
        <p14:creationId xmlns:p14="http://schemas.microsoft.com/office/powerpoint/2010/main" val="300770909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Title Slide Photo_Option">
    <p:bg>
      <p:bgRef idx="1001">
        <a:schemeClr val="bg2"/>
      </p:bgRef>
    </p:bg>
    <p:spTree>
      <p:nvGrpSpPr>
        <p:cNvPr id="1" name=""/>
        <p:cNvGrpSpPr/>
        <p:nvPr/>
      </p:nvGrpSpPr>
      <p:grpSpPr>
        <a:xfrm>
          <a:off x="0" y="0"/>
          <a:ext cx="0" cy="0"/>
          <a:chOff x="0" y="0"/>
          <a:chExt cx="0" cy="0"/>
        </a:xfrm>
      </p:grpSpPr>
      <p:pic>
        <p:nvPicPr>
          <p:cNvPr id="17" name="Picture 16"/>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17" y="-318"/>
            <a:ext cx="12435840" cy="6995160"/>
          </a:xfrm>
          <a:prstGeom prst="rect">
            <a:avLst/>
          </a:prstGeom>
        </p:spPr>
      </p:pic>
      <p:sp>
        <p:nvSpPr>
          <p:cNvPr id="12" name="Rectangle 11"/>
          <p:cNvSpPr/>
          <p:nvPr userDrawn="1"/>
        </p:nvSpPr>
        <p:spPr bwMode="auto">
          <a:xfrm>
            <a:off x="0" y="0"/>
            <a:ext cx="12436475" cy="6994525"/>
          </a:xfrm>
          <a:prstGeom prst="rect">
            <a:avLst/>
          </a:prstGeom>
          <a:gradFill flip="none" rotWithShape="1">
            <a:gsLst>
              <a:gs pos="0">
                <a:srgbClr val="000000">
                  <a:alpha val="60000"/>
                </a:srgbClr>
              </a:gs>
              <a:gs pos="18000">
                <a:srgbClr val="000000">
                  <a:alpha val="25000"/>
                </a:srgbClr>
              </a:gs>
              <a:gs pos="43000">
                <a:srgbClr val="000000">
                  <a:alpha val="0"/>
                </a:srgbClr>
              </a:gs>
            </a:gsLst>
            <a:lin ang="2700000" scaled="1"/>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smtClean="0">
              <a:gradFill>
                <a:gsLst>
                  <a:gs pos="0">
                    <a:srgbClr val="FFFFFF"/>
                  </a:gs>
                  <a:gs pos="100000">
                    <a:srgbClr val="FFFFFF"/>
                  </a:gs>
                </a:gsLst>
                <a:lin ang="5400000" scaled="0"/>
              </a:gradFill>
            </a:endParaRPr>
          </a:p>
        </p:txBody>
      </p:sp>
      <p:sp>
        <p:nvSpPr>
          <p:cNvPr id="13" name="Rectangle 12"/>
          <p:cNvSpPr/>
          <p:nvPr userDrawn="1"/>
        </p:nvSpPr>
        <p:spPr bwMode="gray">
          <a:xfrm>
            <a:off x="274702" y="1211263"/>
            <a:ext cx="7315200" cy="4571986"/>
          </a:xfrm>
          <a:prstGeom prst="rect">
            <a:avLst/>
          </a:prstGeom>
          <a:solidFill>
            <a:schemeClr val="accent1">
              <a:alpha val="93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9" name="Title 1"/>
          <p:cNvSpPr>
            <a:spLocks noGrp="1"/>
          </p:cNvSpPr>
          <p:nvPr>
            <p:ph type="title" hasCustomPrompt="1"/>
          </p:nvPr>
        </p:nvSpPr>
        <p:spPr bwMode="gray">
          <a:xfrm>
            <a:off x="274702" y="1211249"/>
            <a:ext cx="7315200" cy="2736729"/>
          </a:xfrm>
          <a:noFill/>
        </p:spPr>
        <p:txBody>
          <a:bodyPr lIns="146304" tIns="91440" rIns="146304" bIns="91440" anchor="t" anchorCtr="0"/>
          <a:lstStyle>
            <a:lvl1pPr>
              <a:defRPr sz="5400" spc="-100" baseline="0">
                <a:gradFill>
                  <a:gsLst>
                    <a:gs pos="57576">
                      <a:srgbClr val="FFFFFF"/>
                    </a:gs>
                    <a:gs pos="35000">
                      <a:srgbClr val="FFFFFF"/>
                    </a:gs>
                  </a:gsLst>
                  <a:lin ang="5400000" scaled="0"/>
                </a:gradFill>
              </a:defRPr>
            </a:lvl1pPr>
          </a:lstStyle>
          <a:p>
            <a:r>
              <a:rPr lang="en-US" dirty="0" smtClean="0"/>
              <a:t>Presentation title</a:t>
            </a:r>
            <a:endParaRPr lang="en-US" dirty="0"/>
          </a:p>
        </p:txBody>
      </p:sp>
      <p:sp>
        <p:nvSpPr>
          <p:cNvPr id="3" name="Text Placeholder 2"/>
          <p:cNvSpPr>
            <a:spLocks noGrp="1"/>
          </p:cNvSpPr>
          <p:nvPr>
            <p:ph type="body" sz="quarter" idx="14" hasCustomPrompt="1"/>
          </p:nvPr>
        </p:nvSpPr>
        <p:spPr bwMode="gray">
          <a:xfrm>
            <a:off x="273050" y="3954463"/>
            <a:ext cx="7316852" cy="1828800"/>
          </a:xfrm>
        </p:spPr>
        <p:txBody>
          <a:bodyPr tIns="109728" bIns="109728">
            <a:noAutofit/>
          </a:bodyPr>
          <a:lstStyle>
            <a:lvl1pPr marL="0" indent="0">
              <a:spcBef>
                <a:spcPts val="0"/>
              </a:spcBef>
              <a:buNone/>
              <a:defRPr sz="3200">
                <a:gradFill>
                  <a:gsLst>
                    <a:gs pos="57576">
                      <a:srgbClr val="FFFFFF"/>
                    </a:gs>
                    <a:gs pos="35000">
                      <a:srgbClr val="FFFFFF"/>
                    </a:gs>
                  </a:gsLst>
                  <a:lin ang="5400000" scaled="0"/>
                </a:gradFill>
              </a:defRPr>
            </a:lvl1pPr>
          </a:lstStyle>
          <a:p>
            <a:pPr lvl="0"/>
            <a:r>
              <a:rPr lang="en-US" dirty="0" smtClean="0"/>
              <a:t>Speaker Name</a:t>
            </a:r>
          </a:p>
        </p:txBody>
      </p:sp>
      <p:sp>
        <p:nvSpPr>
          <p:cNvPr id="15" name="Text Placeholder 14"/>
          <p:cNvSpPr>
            <a:spLocks noGrp="1"/>
          </p:cNvSpPr>
          <p:nvPr>
            <p:ph type="body" sz="quarter" idx="15" hasCustomPrompt="1"/>
          </p:nvPr>
        </p:nvSpPr>
        <p:spPr>
          <a:xfrm>
            <a:off x="273050" y="296863"/>
            <a:ext cx="3659188" cy="572464"/>
          </a:xfrm>
        </p:spPr>
        <p:txBody>
          <a:bodyPr lIns="182880" tIns="146304" rIns="182880" bIns="146304"/>
          <a:lstStyle>
            <a:lvl1pPr marL="0" indent="0">
              <a:buNone/>
              <a:defRPr sz="2000">
                <a:gradFill>
                  <a:gsLst>
                    <a:gs pos="20354">
                      <a:srgbClr val="FFFFFF"/>
                    </a:gs>
                    <a:gs pos="58000">
                      <a:srgbClr val="FFFFFF"/>
                    </a:gs>
                  </a:gsLst>
                  <a:lin ang="5400000" scaled="0"/>
                </a:gradFill>
                <a:latin typeface="+mn-lt"/>
              </a:defRPr>
            </a:lvl1pPr>
          </a:lstStyle>
          <a:p>
            <a:pPr lvl="0"/>
            <a:r>
              <a:rPr lang="en-US" dirty="0" smtClean="0"/>
              <a:t>Session Code</a:t>
            </a:r>
            <a:endParaRPr lang="en-US" dirty="0"/>
          </a:p>
        </p:txBody>
      </p:sp>
      <p:pic>
        <p:nvPicPr>
          <p:cNvPr id="16" name="Picture 15"/>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invGray">
          <a:xfrm>
            <a:off x="10705646" y="479425"/>
            <a:ext cx="1273629" cy="274320"/>
          </a:xfrm>
          <a:prstGeom prst="rect">
            <a:avLst/>
          </a:prstGeom>
        </p:spPr>
      </p:pic>
    </p:spTree>
    <p:extLst>
      <p:ext uri="{BB962C8B-B14F-4D97-AF65-F5344CB8AC3E}">
        <p14:creationId xmlns:p14="http://schemas.microsoft.com/office/powerpoint/2010/main" val="270051493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Title Slide Light">
    <p:bg bwMode="gray">
      <p:bgRef idx="1001">
        <a:schemeClr val="bg1"/>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a:xfrm>
            <a:off x="274702" y="2125678"/>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a:xfrm>
            <a:off x="274701" y="3955786"/>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6" name="Picture 5"/>
          <p:cNvPicPr>
            <a:picLocks noChangeAspect="1"/>
          </p:cNvPicPr>
          <p:nvPr userDrawn="1"/>
        </p:nvPicPr>
        <p:blipFill>
          <a:blip r:embed="rId2"/>
          <a:stretch>
            <a:fillRect/>
          </a:stretch>
        </p:blipFill>
        <p:spPr>
          <a:xfrm>
            <a:off x="457580" y="6243237"/>
            <a:ext cx="1280160" cy="274492"/>
          </a:xfrm>
          <a:prstGeom prst="rect">
            <a:avLst/>
          </a:prstGeom>
        </p:spPr>
      </p:pic>
      <p:sp>
        <p:nvSpPr>
          <p:cNvPr id="7" name="Text Placeholder 14"/>
          <p:cNvSpPr>
            <a:spLocks noGrp="1"/>
          </p:cNvSpPr>
          <p:nvPr>
            <p:ph type="body" sz="quarter" idx="15" hasCustomPrompt="1"/>
          </p:nvPr>
        </p:nvSpPr>
        <p:spPr>
          <a:xfrm>
            <a:off x="273050" y="296863"/>
            <a:ext cx="3659188" cy="572464"/>
          </a:xfrm>
        </p:spPr>
        <p:txBody>
          <a:bodyPr lIns="182880" tIns="146304" rIns="182880" bIns="146304"/>
          <a:lstStyle>
            <a:lvl1pPr marL="0" indent="0">
              <a:buNone/>
              <a:defRPr sz="2000">
                <a:gradFill>
                  <a:gsLst>
                    <a:gs pos="0">
                      <a:schemeClr val="tx1"/>
                    </a:gs>
                    <a:gs pos="100000">
                      <a:schemeClr val="tx1"/>
                    </a:gs>
                  </a:gsLst>
                  <a:lin ang="5400000" scaled="0"/>
                </a:gradFill>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31462883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Video slide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5833">
                      <a:schemeClr val="tx1"/>
                    </a:gs>
                    <a:gs pos="18000">
                      <a:schemeClr val="tx1"/>
                    </a:gs>
                  </a:gsLst>
                  <a:lin ang="5400000" scaled="0"/>
                </a:gradFill>
              </a:defRPr>
            </a:lvl1pPr>
          </a:lstStyle>
          <a:p>
            <a:r>
              <a:rPr lang="en-US" dirty="0" smtClean="0"/>
              <a:t>Video title</a:t>
            </a:r>
            <a:endParaRPr lang="en-US" dirty="0"/>
          </a:p>
        </p:txBody>
      </p:sp>
    </p:spTree>
    <p:extLst>
      <p:ext uri="{BB962C8B-B14F-4D97-AF65-F5344CB8AC3E}">
        <p14:creationId xmlns:p14="http://schemas.microsoft.com/office/powerpoint/2010/main" val="282792687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Slide Dark">
    <p:bg bwMode="gray">
      <p:bgRef idx="1001">
        <a:schemeClr val="bg2"/>
      </p:bgRef>
    </p:bg>
    <p:spTree>
      <p:nvGrpSpPr>
        <p:cNvPr id="1" name=""/>
        <p:cNvGrpSpPr/>
        <p:nvPr/>
      </p:nvGrpSpPr>
      <p:grpSpPr>
        <a:xfrm>
          <a:off x="0" y="0"/>
          <a:ext cx="0" cy="0"/>
          <a:chOff x="0" y="0"/>
          <a:chExt cx="0" cy="0"/>
        </a:xfrm>
      </p:grpSpPr>
      <p:sp>
        <p:nvSpPr>
          <p:cNvPr id="9" name="Title 1"/>
          <p:cNvSpPr>
            <a:spLocks noGrp="1"/>
          </p:cNvSpPr>
          <p:nvPr>
            <p:ph type="title" hasCustomPrompt="1"/>
          </p:nvPr>
        </p:nvSpPr>
        <p:spPr bwMode="gray">
          <a:xfrm>
            <a:off x="274702" y="2125678"/>
            <a:ext cx="9143936" cy="1828786"/>
          </a:xfrm>
          <a:noFill/>
        </p:spPr>
        <p:txBody>
          <a:bodyPr lIns="146304" tIns="91440" rIns="146304" bIns="91440" anchor="t" anchorCtr="0"/>
          <a:lstStyle>
            <a:lvl1pPr>
              <a:defRPr sz="5400" spc="-100" baseline="0">
                <a:gradFill>
                  <a:gsLst>
                    <a:gs pos="100000">
                      <a:schemeClr val="tx2"/>
                    </a:gs>
                    <a:gs pos="0">
                      <a:schemeClr val="tx2"/>
                    </a:gs>
                  </a:gsLst>
                  <a:lin ang="5400000" scaled="0"/>
                </a:gradFill>
              </a:defRPr>
            </a:lvl1pPr>
          </a:lstStyle>
          <a:p>
            <a:r>
              <a:rPr lang="en-US" dirty="0" smtClean="0"/>
              <a:t>Presentation title</a:t>
            </a:r>
            <a:endParaRPr lang="en-US" dirty="0"/>
          </a:p>
        </p:txBody>
      </p:sp>
      <p:sp>
        <p:nvSpPr>
          <p:cNvPr id="5" name="Text Placeholder 4"/>
          <p:cNvSpPr>
            <a:spLocks noGrp="1"/>
          </p:cNvSpPr>
          <p:nvPr>
            <p:ph type="body" sz="quarter" idx="12" hasCustomPrompt="1"/>
          </p:nvPr>
        </p:nvSpPr>
        <p:spPr bwMode="gray">
          <a:xfrm>
            <a:off x="274701" y="3955786"/>
            <a:ext cx="7315137" cy="1828007"/>
          </a:xfrm>
          <a:noFill/>
        </p:spPr>
        <p:txBody>
          <a:bodyPr lIns="146304" tIns="109728" rIns="146304" bIns="109728">
            <a:noAutofit/>
          </a:bodyPr>
          <a:lstStyle>
            <a:lvl1pPr marL="0" indent="0">
              <a:spcBef>
                <a:spcPts val="0"/>
              </a:spcBef>
              <a:buNone/>
              <a:defRPr sz="3200" spc="0" baseline="0">
                <a:gradFill>
                  <a:gsLst>
                    <a:gs pos="91000">
                      <a:schemeClr val="tx1"/>
                    </a:gs>
                    <a:gs pos="0">
                      <a:schemeClr val="tx1"/>
                    </a:gs>
                  </a:gsLst>
                  <a:lin ang="5400000" scaled="0"/>
                </a:gradFill>
                <a:latin typeface="+mj-lt"/>
              </a:defRPr>
            </a:lvl1pPr>
          </a:lstStyle>
          <a:p>
            <a:pPr lvl="0"/>
            <a:r>
              <a:rPr lang="en-US" dirty="0" smtClean="0"/>
              <a:t>Speaker Name</a:t>
            </a:r>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bwMode="gray">
          <a:xfrm>
            <a:off x="463938" y="6238523"/>
            <a:ext cx="1273629" cy="274320"/>
          </a:xfrm>
          <a:prstGeom prst="rect">
            <a:avLst/>
          </a:prstGeom>
        </p:spPr>
      </p:pic>
      <p:sp>
        <p:nvSpPr>
          <p:cNvPr id="6" name="Text Placeholder 14"/>
          <p:cNvSpPr>
            <a:spLocks noGrp="1"/>
          </p:cNvSpPr>
          <p:nvPr>
            <p:ph type="body" sz="quarter" idx="15" hasCustomPrompt="1"/>
          </p:nvPr>
        </p:nvSpPr>
        <p:spPr>
          <a:xfrm>
            <a:off x="273050" y="296863"/>
            <a:ext cx="3659188" cy="572464"/>
          </a:xfrm>
        </p:spPr>
        <p:txBody>
          <a:bodyPr lIns="182880" tIns="146304" rIns="182880" bIns="146304"/>
          <a:lstStyle>
            <a:lvl1pPr marL="0" indent="0">
              <a:buNone/>
              <a:defRPr sz="2000">
                <a:gradFill>
                  <a:gsLst>
                    <a:gs pos="0">
                      <a:schemeClr val="tx1"/>
                    </a:gs>
                    <a:gs pos="100000">
                      <a:schemeClr val="tx1"/>
                    </a:gs>
                  </a:gsLst>
                  <a:lin ang="5400000" scaled="0"/>
                </a:gradFill>
                <a:latin typeface="+mn-lt"/>
              </a:defRPr>
            </a:lvl1pPr>
          </a:lstStyle>
          <a:p>
            <a:pPr lvl="0"/>
            <a:r>
              <a:rPr lang="en-US" dirty="0" smtClean="0"/>
              <a:t>Session Code</a:t>
            </a:r>
            <a:endParaRPr lang="en-US" dirty="0"/>
          </a:p>
        </p:txBody>
      </p:sp>
    </p:spTree>
    <p:extLst>
      <p:ext uri="{BB962C8B-B14F-4D97-AF65-F5344CB8AC3E}">
        <p14:creationId xmlns:p14="http://schemas.microsoft.com/office/powerpoint/2010/main" val="200134446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2"/>
                    </a:gs>
                    <a:gs pos="99000">
                      <a:schemeClr val="tx2"/>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07108168"/>
      </p:ext>
    </p:extLst>
  </p:cSld>
  <p:clrMapOvr>
    <a:masterClrMapping/>
  </p:clrMapOvr>
  <p:transition>
    <p:fade/>
  </p:transition>
  <p:timing>
    <p:tnLst>
      <p:par>
        <p:cTn id="1" dur="indefinite" restart="never" nodeType="tmRoot"/>
      </p:par>
    </p:tnLst>
  </p:timing>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025170"/>
          </a:xfrm>
        </p:spPr>
        <p:txBody>
          <a:bodyPr/>
          <a:lstStyle>
            <a:lvl1pPr marL="0" indent="0">
              <a:buNone/>
              <a:defRPr>
                <a:gradFill>
                  <a:gsLst>
                    <a:gs pos="1250">
                      <a:schemeClr val="tx1"/>
                    </a:gs>
                    <a:gs pos="9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735949514"/>
      </p:ext>
    </p:extLst>
  </p:cSld>
  <p:clrMapOvr>
    <a:masterClrMapping/>
  </p:clrMapOvr>
  <p:transition>
    <p:fade/>
  </p:transition>
  <p:timing>
    <p:tnLst>
      <p:par>
        <p:cTn id="1" dur="indefinite" restart="never" nodeType="tmRoot"/>
      </p:par>
    </p:tnLst>
  </p:timing>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Content 1st level color tex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gradFill>
                  <a:gsLst>
                    <a:gs pos="1250">
                      <a:schemeClr val="tx2"/>
                    </a:gs>
                    <a:gs pos="99000">
                      <a:schemeClr val="tx2"/>
                    </a:gs>
                  </a:gsLst>
                  <a:lin ang="5400000" scaled="0"/>
                </a:gradFill>
              </a:defRPr>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900368303"/>
      </p:ext>
    </p:extLst>
  </p:cSld>
  <p:clrMapOvr>
    <a:masterClrMapping/>
  </p:clrMapOvr>
  <p:transition>
    <p:fade/>
  </p:transition>
  <p:timing>
    <p:tnLst>
      <p:par>
        <p:cTn id="1" dur="indefinite" restart="never" nodeType="tmRoot"/>
      </p:par>
    </p:tnLst>
  </p:timing>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092881"/>
          </a:xfrm>
        </p:spPr>
        <p:txBody>
          <a:bodyPr>
            <a:spAutoFit/>
          </a:bodyPr>
          <a:lstStyle>
            <a:lvl1pPr>
              <a:defRPr sz="4000"/>
            </a:lvl1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479817617"/>
      </p:ext>
    </p:extLst>
  </p:cSld>
  <p:clrMapOvr>
    <a:masterClrMapping/>
  </p:clrMapOvr>
  <p:transition>
    <p:fade/>
  </p:transition>
  <p:timing>
    <p:tnLst>
      <p:par>
        <p:cTn id="1" dur="indefinite" restart="never" nodeType="tmRoot"/>
      </p:par>
    </p:tnLst>
  </p:timing>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wo Column 2-color Non-bullete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gradFill>
                  <a:gsLst>
                    <a:gs pos="1250">
                      <a:schemeClr val="tx2"/>
                    </a:gs>
                    <a:gs pos="99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617665018"/>
      </p:ext>
    </p:extLst>
  </p:cSld>
  <p:clrMapOvr>
    <a:masterClrMapping/>
  </p:clrMapOvr>
  <p:transition>
    <p:fade/>
  </p:transition>
  <p:timing>
    <p:tnLst>
      <p:par>
        <p:cTn id="1" dur="indefinite" restart="never" nodeType="tmRoot"/>
      </p:par>
    </p:tnLst>
  </p:timing>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1914370"/>
          </a:xfrm>
        </p:spPr>
        <p:txBody>
          <a:bodyPr wrap="square">
            <a:spAutoFit/>
          </a:bodyPr>
          <a:lstStyle>
            <a:lvl1pPr marL="0" indent="0">
              <a:spcBef>
                <a:spcPts val="1224"/>
              </a:spcBef>
              <a:buClr>
                <a:schemeClr val="tx1"/>
              </a:buClr>
              <a:buFont typeface="Wingdings" pitchFamily="2" charset="2"/>
              <a:buNone/>
              <a:defRPr sz="32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1067763102"/>
      </p:ext>
    </p:extLst>
  </p:cSld>
  <p:clrMapOvr>
    <a:masterClrMapping/>
  </p:clrMapOvr>
  <p:transition>
    <p:fade/>
  </p:transition>
  <p:timing>
    <p:tnLst>
      <p:par>
        <p:cTn id="1" dur="indefinite" restart="never" nodeType="tmRoot"/>
      </p:par>
    </p:tnLst>
  </p:timing>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lumn Bullet text 1st level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2"/>
              </a:buClr>
              <a:buFont typeface="Arial" pitchFamily="34" charset="0"/>
              <a:buChar char="•"/>
              <a:defRPr sz="3200">
                <a:gradFill>
                  <a:gsLst>
                    <a:gs pos="1250">
                      <a:schemeClr val="tx2"/>
                    </a:gs>
                    <a:gs pos="99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461797974"/>
      </p:ext>
    </p:extLst>
  </p:cSld>
  <p:clrMapOvr>
    <a:masterClrMapping/>
  </p:clrMapOvr>
  <p:transition>
    <p:fade/>
  </p:transition>
  <p:timing>
    <p:tnLst>
      <p:par>
        <p:cTn id="1" dur="indefinite" restart="never" nodeType="tmRoot"/>
      </p:par>
    </p:tnLst>
  </p:timing>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p:nvPr>
        </p:nvSpPr>
        <p:spPr>
          <a:xfrm>
            <a:off x="6675439" y="1212849"/>
            <a:ext cx="5486399" cy="2425279"/>
          </a:xfrm>
        </p:spPr>
        <p:txBody>
          <a:bodyPr wrap="square">
            <a:spAutoFit/>
          </a:bodyPr>
          <a:lstStyle>
            <a:lvl1pPr marL="287338" indent="-287338">
              <a:spcBef>
                <a:spcPts val="1224"/>
              </a:spcBef>
              <a:buClr>
                <a:schemeClr val="tx1"/>
              </a:buClr>
              <a:buFont typeface="Arial" pitchFamily="34" charset="0"/>
              <a:buChar char="•"/>
              <a:defRPr sz="32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737150864"/>
      </p:ext>
    </p:extLst>
  </p:cSld>
  <p:clrMapOvr>
    <a:masterClrMapping/>
  </p:clrMapOvr>
  <p:transition>
    <p:fade/>
  </p:transition>
  <p:timing>
    <p:tnLst>
      <p:par>
        <p:cTn id="1" dur="indefinite" restart="never" nodeType="tmRoot"/>
      </p:par>
    </p:tnLst>
  </p:timing>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Tree>
    <p:extLst>
      <p:ext uri="{BB962C8B-B14F-4D97-AF65-F5344CB8AC3E}">
        <p14:creationId xmlns:p14="http://schemas.microsoft.com/office/powerpoint/2010/main" val="1280491388"/>
      </p:ext>
    </p:extLst>
  </p:cSld>
  <p:clrMapOvr>
    <a:masterClrMapping/>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Demo slide">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1181862"/>
          </a:xfrm>
          <a:noFill/>
        </p:spPr>
        <p:txBody>
          <a:bodyPr tIns="91440" bIns="91440" anchor="t" anchorCtr="0">
            <a:spAutoFit/>
          </a:bodyPr>
          <a:lstStyle>
            <a:lvl1pPr>
              <a:defRPr sz="7200" spc="-100" baseline="0">
                <a:gradFill>
                  <a:gsLst>
                    <a:gs pos="0">
                      <a:schemeClr val="tx1"/>
                    </a:gs>
                    <a:gs pos="100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738664"/>
          </a:xfrm>
          <a:noFill/>
        </p:spPr>
        <p:txBody>
          <a:bodyPr lIns="182880" tIns="146304" rIns="182880" bIns="146304">
            <a:spAutoFit/>
          </a:bodyPr>
          <a:lstStyle>
            <a:lvl1pPr marL="0" indent="0">
              <a:spcBef>
                <a:spcPts val="0"/>
              </a:spcBef>
              <a:buNone/>
              <a:defRPr sz="3200" spc="0" baseline="0">
                <a:gradFill>
                  <a:gsLst>
                    <a:gs pos="0">
                      <a:schemeClr val="tx1"/>
                    </a:gs>
                    <a:gs pos="100000">
                      <a:schemeClr val="tx1"/>
                    </a:gs>
                  </a:gsLst>
                  <a:lin ang="5400000" scaled="0"/>
                </a:gradFill>
                <a:latin typeface="+mj-lt"/>
              </a:defRPr>
            </a:lvl1pPr>
          </a:lstStyle>
          <a:p>
            <a:pPr lvl="0"/>
            <a:r>
              <a:rPr lang="en-US" dirty="0" smtClean="0"/>
              <a:t>Speaker Name</a:t>
            </a:r>
          </a:p>
        </p:txBody>
      </p:sp>
    </p:spTree>
    <p:extLst>
      <p:ext uri="{BB962C8B-B14F-4D97-AF65-F5344CB8AC3E}">
        <p14:creationId xmlns:p14="http://schemas.microsoft.com/office/powerpoint/2010/main" val="2301399108"/>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Video slide">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09973"/>
            <a:ext cx="10056812" cy="1181862"/>
          </a:xfrm>
          <a:noFill/>
        </p:spPr>
        <p:txBody>
          <a:bodyPr tIns="91440" bIns="91440" anchor="t" anchorCtr="0">
            <a:spAutoFit/>
          </a:bodyPr>
          <a:lstStyle>
            <a:lvl1pPr>
              <a:defRPr lang="en-US" sz="7200" b="0" kern="1200" cap="none" spc="-100" baseline="0" dirty="0">
                <a:ln w="3175">
                  <a:noFill/>
                </a:ln>
                <a:gradFill>
                  <a:gsLst>
                    <a:gs pos="0">
                      <a:schemeClr val="tx1"/>
                    </a:gs>
                    <a:gs pos="100000">
                      <a:schemeClr val="tx1"/>
                    </a:gs>
                  </a:gsLst>
                  <a:lin ang="5400000" scaled="0"/>
                </a:gradFill>
                <a:effectLst/>
                <a:latin typeface="+mj-lt"/>
                <a:ea typeface="+mn-ea"/>
                <a:cs typeface="Segoe UI" pitchFamily="34" charset="0"/>
              </a:defRPr>
            </a:lvl1pPr>
          </a:lstStyle>
          <a:p>
            <a:r>
              <a:rPr lang="en-US" dirty="0" smtClean="0"/>
              <a:t>Video title</a:t>
            </a:r>
            <a:endParaRPr lang="en-US" dirty="0"/>
          </a:p>
        </p:txBody>
      </p:sp>
    </p:spTree>
    <p:extLst>
      <p:ext uri="{BB962C8B-B14F-4D97-AF65-F5344CB8AC3E}">
        <p14:creationId xmlns:p14="http://schemas.microsoft.com/office/powerpoint/2010/main" val="1077197390"/>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56656318"/>
      </p:ext>
    </p:extLst>
  </p:cSld>
  <p:clrMapOvr>
    <a:masterClrMapping/>
  </p:clrMapOvr>
  <p:transition>
    <p:fade/>
  </p:transition>
  <p:timing>
    <p:tnLst>
      <p:par>
        <p:cTn id="1" dur="indefinite" restart="never" nodeType="tmRoot"/>
      </p:par>
    </p:tnLst>
  </p:timing>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8207088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27954318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181862"/>
          </a:xfrm>
          <a:noFill/>
        </p:spPr>
        <p:txBody>
          <a:bodyPr tIns="91440" bIns="91440" anchor="t" anchorCtr="0">
            <a:spAutoFit/>
          </a:bodyPr>
          <a:lstStyle>
            <a:lvl1pPr>
              <a:defRPr sz="72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7739376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50-50 Right Photo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9" y="1241426"/>
            <a:ext cx="5486399" cy="2012859"/>
          </a:xfrm>
        </p:spPr>
        <p:txBody>
          <a:bodyPr>
            <a:spAutoFit/>
          </a:bodyPr>
          <a:lstStyle>
            <a:lvl1pPr>
              <a:defRPr sz="6600" baseline="0">
                <a:gradFill>
                  <a:gsLst>
                    <a:gs pos="1250">
                      <a:schemeClr val="tx1"/>
                    </a:gs>
                    <a:gs pos="100000">
                      <a:schemeClr val="tx1"/>
                    </a:gs>
                  </a:gsLst>
                  <a:lin ang="5400000" scaled="0"/>
                </a:gradFill>
              </a:defRPr>
            </a:lvl1pPr>
          </a:lstStyle>
          <a:p>
            <a:r>
              <a:rPr lang="en-US" dirty="0" smtClean="0"/>
              <a:t>50/50 photo layout</a:t>
            </a:r>
            <a:endParaRPr lang="en-US" dirty="0"/>
          </a:p>
        </p:txBody>
      </p:sp>
      <p:sp>
        <p:nvSpPr>
          <p:cNvPr id="5" name="Picture Placeholder 4"/>
          <p:cNvSpPr>
            <a:spLocks noGrp="1"/>
          </p:cNvSpPr>
          <p:nvPr>
            <p:ph type="pic" sz="quarter" idx="10"/>
          </p:nvPr>
        </p:nvSpPr>
        <p:spPr bwMode="ltGray">
          <a:xfrm>
            <a:off x="6219825" y="0"/>
            <a:ext cx="6216650" cy="6992587"/>
          </a:xfrm>
          <a:blipFill>
            <a:blip r:embed="rId2"/>
            <a:stretch>
              <a:fillRect/>
            </a:stretch>
          </a:blipFill>
        </p:spPr>
        <p:txBody>
          <a:bodyPr tIns="548640" anchor="ctr" anchorCtr="0">
            <a:noAutofit/>
          </a:bodyPr>
          <a:lstStyle>
            <a:lvl1pPr marL="0" indent="0" algn="ctr">
              <a:buNone/>
              <a:defRPr sz="1600" b="1" cap="none" baseline="0">
                <a:gradFill>
                  <a:gsLst>
                    <a:gs pos="0">
                      <a:srgbClr val="FFFFFF"/>
                    </a:gs>
                    <a:gs pos="27000">
                      <a:srgbClr val="FFFFFF"/>
                    </a:gs>
                  </a:gsLst>
                  <a:lin ang="5400000" scaled="0"/>
                </a:gradFill>
                <a:latin typeface="+mn-lt"/>
              </a:defRPr>
            </a:lvl1pPr>
          </a:lstStyle>
          <a:p>
            <a:r>
              <a:rPr lang="en-US" dirty="0" smtClean="0"/>
              <a:t>Click icon to add picture</a:t>
            </a:r>
            <a:endParaRPr lang="en-US" dirty="0"/>
          </a:p>
        </p:txBody>
      </p:sp>
    </p:spTree>
    <p:extLst>
      <p:ext uri="{BB962C8B-B14F-4D97-AF65-F5344CB8AC3E}">
        <p14:creationId xmlns:p14="http://schemas.microsoft.com/office/powerpoint/2010/main" val="4045968857"/>
      </p:ext>
    </p:extLst>
  </p:cSld>
  <p:clrMapOvr>
    <a:masterClrMapping/>
  </p:clrMapOvr>
  <p:transition>
    <p:fade/>
  </p:transition>
  <p:timing>
    <p:tnLst>
      <p:par>
        <p:cTn id="1" dur="indefinite" restart="never" nodeType="tmRoot"/>
      </p:par>
    </p:tnLst>
  </p:timing>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694388707"/>
      </p:ext>
    </p:extLst>
  </p:cSld>
  <p:clrMapOvr>
    <a:masterClrMapping/>
  </p:clrMapOvr>
  <p:transition>
    <p:fade/>
  </p:transition>
  <p:timing>
    <p:tnLst>
      <p:par>
        <p:cTn id="1" dur="indefinite" restart="never" nodeType="tmRoot"/>
      </p:par>
    </p:tnLst>
  </p:timing>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895046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911076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3"/>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358250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Developer Code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baseline="0"/>
            </a:lvl1pPr>
          </a:lstStyle>
          <a:p>
            <a:r>
              <a:rPr lang="en-US" dirty="0" smtClean="0"/>
              <a:t>Slide for developer code</a:t>
            </a:r>
            <a:endParaRPr lang="en-US" dirty="0"/>
          </a:p>
        </p:txBody>
      </p:sp>
      <p:sp>
        <p:nvSpPr>
          <p:cNvPr id="3" name="Rectangle 2"/>
          <p:cNvSpPr/>
          <p:nvPr userDrawn="1"/>
        </p:nvSpPr>
        <p:spPr bwMode="hidden">
          <a:xfrm>
            <a:off x="1" y="1212849"/>
            <a:ext cx="12436475" cy="5781676"/>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46639" tIns="46639" rIns="46639" bIns="46639" numCol="1" spcCol="0" rtlCol="0" fromWordArt="0" anchor="ctr" anchorCtr="0" forceAA="0" compatLnSpc="1">
            <a:prstTxWarp prst="textNoShape">
              <a:avLst/>
            </a:prstTxWarp>
            <a:noAutofit/>
          </a:bodyPr>
          <a:lstStyle/>
          <a:p>
            <a:pPr algn="ctr" defTabSz="932472" fontAlgn="base">
              <a:spcBef>
                <a:spcPct val="0"/>
              </a:spcBef>
              <a:spcAft>
                <a:spcPct val="0"/>
              </a:spcAft>
            </a:pPr>
            <a:endParaRPr lang="en-US"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Text Placeholder 4"/>
          <p:cNvSpPr>
            <a:spLocks noGrp="1"/>
          </p:cNvSpPr>
          <p:nvPr>
            <p:ph type="body" sz="quarter" idx="10"/>
          </p:nvPr>
        </p:nvSpPr>
        <p:spPr>
          <a:xfrm>
            <a:off x="274638" y="1221157"/>
            <a:ext cx="11887199" cy="1995931"/>
          </a:xfrm>
        </p:spPr>
        <p:txBody>
          <a:bodyPr/>
          <a:lstStyle>
            <a:lvl1pPr marL="0" indent="0">
              <a:buNone/>
              <a:defRPr sz="3300">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1pPr>
            <a:lvl2pPr marL="34655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2pPr>
            <a:lvl3pPr marL="58460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3pPr>
            <a:lvl4pPr marL="814563"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4pPr>
            <a:lvl5pPr marL="1050997" indent="0">
              <a:buNone/>
              <a:defRPr>
                <a:gradFill>
                  <a:gsLst>
                    <a:gs pos="1250">
                      <a:srgbClr val="000000"/>
                    </a:gs>
                    <a:gs pos="100000">
                      <a:srgbClr val="000000"/>
                    </a:gs>
                  </a:gsLst>
                  <a:lin ang="5400000" scaled="0"/>
                </a:gradFill>
                <a:latin typeface="Consolas" panose="020B0609020204030204" pitchFamily="49" charset="0"/>
                <a:cs typeface="Consolas" panose="020B0609020204030204" pitchFamily="49"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5185664"/>
      </p:ext>
    </p:extLst>
  </p:cSld>
  <p:clrMapOvr>
    <a:masterClrMapping/>
  </p:clrMapOvr>
  <p:transition>
    <p:fade/>
  </p:transition>
  <p:timing>
    <p:tnLst>
      <p:par>
        <p:cTn id="1" dur="indefinite" restart="never" nodeType="tmRoot"/>
      </p:par>
    </p:tnLst>
  </p:timing>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losing logo slide">
    <p:spTree>
      <p:nvGrpSpPr>
        <p:cNvPr id="1" name=""/>
        <p:cNvGrpSpPr/>
        <p:nvPr/>
      </p:nvGrpSpPr>
      <p:grpSpPr>
        <a:xfrm>
          <a:off x="0" y="0"/>
          <a:ext cx="0" cy="0"/>
          <a:chOff x="0" y="0"/>
          <a:chExt cx="0" cy="0"/>
        </a:xfrm>
      </p:grpSpPr>
      <p:pic>
        <p:nvPicPr>
          <p:cNvPr id="5" name="Picture 4"/>
          <p:cNvPicPr>
            <a:picLocks noChangeAspect="1"/>
          </p:cNvPicPr>
          <p:nvPr userDrawn="1"/>
        </p:nvPicPr>
        <p:blipFill>
          <a:blip r:embed="rId2"/>
          <a:stretch>
            <a:fillRect/>
          </a:stretch>
        </p:blipFill>
        <p:spPr>
          <a:xfrm>
            <a:off x="459230" y="3145040"/>
            <a:ext cx="3291840" cy="705834"/>
          </a:xfrm>
          <a:prstGeom prst="rect">
            <a:avLst/>
          </a:prstGeom>
        </p:spPr>
      </p:pic>
      <p:pic>
        <p:nvPicPr>
          <p:cNvPr id="4" name="Picture 3"/>
          <p:cNvPicPr>
            <a:picLocks noChangeAspect="1"/>
          </p:cNvPicPr>
          <p:nvPr userDrawn="1"/>
        </p:nvPicPr>
        <p:blipFill>
          <a:blip r:embed="rId2"/>
          <a:stretch>
            <a:fillRect/>
          </a:stretch>
        </p:blipFill>
        <p:spPr>
          <a:xfrm>
            <a:off x="459230" y="3145040"/>
            <a:ext cx="3291840" cy="705834"/>
          </a:xfrm>
          <a:prstGeom prst="rect">
            <a:avLst/>
          </a:prstGeom>
        </p:spPr>
      </p:pic>
      <p:sp>
        <p:nvSpPr>
          <p:cNvPr id="2" name="Text Box 3"/>
          <p:cNvSpPr txBox="1">
            <a:spLocks noChangeArrowheads="1"/>
          </p:cNvSpPr>
          <p:nvPr userDrawn="1"/>
        </p:nvSpPr>
        <p:spPr bwMode="blackWhite">
          <a:xfrm>
            <a:off x="274638" y="6294476"/>
            <a:ext cx="11887199" cy="403187"/>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505050"/>
                    </a:gs>
                    <a:gs pos="100000">
                      <a:srgbClr val="505050"/>
                    </a:gs>
                  </a:gsLst>
                  <a:lin ang="5400000" scaled="0"/>
                </a:gradFill>
                <a:cs typeface="Segoe UI" pitchFamily="34" charset="0"/>
              </a:rPr>
              <a:t>© </a:t>
            </a:r>
            <a:r>
              <a:rPr lang="en-US" sz="700" dirty="0" smtClean="0">
                <a:gradFill>
                  <a:gsLst>
                    <a:gs pos="0">
                      <a:srgbClr val="505050"/>
                    </a:gs>
                    <a:gs pos="100000">
                      <a:srgbClr val="505050"/>
                    </a:gs>
                  </a:gsLst>
                  <a:lin ang="5400000" scaled="0"/>
                </a:gradFill>
                <a:cs typeface="Segoe UI" pitchFamily="34" charset="0"/>
              </a:rPr>
              <a:t>2015 </a:t>
            </a:r>
            <a:r>
              <a:rPr lang="en-US" sz="700" dirty="0">
                <a:gradFill>
                  <a:gsLst>
                    <a:gs pos="0">
                      <a:srgbClr val="505050"/>
                    </a:gs>
                    <a:gs pos="100000">
                      <a:srgbClr val="505050"/>
                    </a:gs>
                  </a:gsLst>
                  <a:lin ang="5400000" scaled="0"/>
                </a:gradFill>
                <a:cs typeface="Segoe UI" pitchFamily="34" charset="0"/>
              </a:rPr>
              <a:t>Microsoft Corporation. All rights reserved. </a:t>
            </a:r>
          </a:p>
        </p:txBody>
      </p:sp>
    </p:spTree>
    <p:extLst>
      <p:ext uri="{BB962C8B-B14F-4D97-AF65-F5344CB8AC3E}">
        <p14:creationId xmlns:p14="http://schemas.microsoft.com/office/powerpoint/2010/main" val="536133410"/>
      </p:ext>
    </p:extLst>
  </p:cSld>
  <p:clrMapOvr>
    <a:masterClrMapping/>
  </p:clrMapOvr>
  <p:transition>
    <p:fade/>
  </p:transition>
  <p:timing>
    <p:tnLst>
      <p:par>
        <p:cTn id="1" dur="indefinite" restart="never" nodeType="tmRoot"/>
      </p:par>
    </p:tnLst>
  </p:timing>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Arial" pitchFamily="34" charset="0"/>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Arial" pitchFamily="34" charset="0"/>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Arial" pitchFamily="34" charset="0"/>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Arial" pitchFamily="34" charset="0"/>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Arial" pitchFamily="34" charset="0"/>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F99"/>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20972699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Picture Shape &amp; Color Background w/ Title">
    <p:spTree>
      <p:nvGrpSpPr>
        <p:cNvPr id="1" name=""/>
        <p:cNvGrpSpPr/>
        <p:nvPr/>
      </p:nvGrpSpPr>
      <p:grpSpPr>
        <a:xfrm>
          <a:off x="0" y="0"/>
          <a:ext cx="0" cy="0"/>
          <a:chOff x="0" y="0"/>
          <a:chExt cx="0" cy="0"/>
        </a:xfrm>
      </p:grpSpPr>
      <p:sp>
        <p:nvSpPr>
          <p:cNvPr id="4" name="Text Placeholder 13"/>
          <p:cNvSpPr>
            <a:spLocks noGrp="1"/>
          </p:cNvSpPr>
          <p:nvPr>
            <p:ph type="body" sz="quarter" idx="15"/>
          </p:nvPr>
        </p:nvSpPr>
        <p:spPr>
          <a:xfrm>
            <a:off x="4846638" y="3040063"/>
            <a:ext cx="7315203" cy="914400"/>
          </a:xfrm>
        </p:spPr>
        <p:txBody>
          <a:bodyPr vert="horz" wrap="square" lIns="182880" tIns="146304" rIns="182880" bIns="146304" rtlCol="0" anchor="ctr">
            <a:noAutofit/>
          </a:bodyPr>
          <a:lstStyle>
            <a:lvl1pPr marL="0" indent="0">
              <a:buFont typeface="Arial" panose="020B0604020202020204" pitchFamily="34" charset="0"/>
              <a:buNone/>
              <a:defRPr lang="en-US" sz="3600" kern="1200" dirty="0" smtClean="0">
                <a:gradFill>
                  <a:gsLst>
                    <a:gs pos="1299">
                      <a:schemeClr val="tx1"/>
                    </a:gs>
                    <a:gs pos="100000">
                      <a:schemeClr val="tx1"/>
                    </a:gs>
                  </a:gsLst>
                  <a:lin ang="5400000" scaled="0"/>
                </a:gradFill>
                <a:latin typeface="+mj-lt"/>
                <a:ea typeface="+mn-ea"/>
                <a:cs typeface="+mn-cs"/>
              </a:defRPr>
            </a:lvl1pPr>
          </a:lstStyle>
          <a:p>
            <a:pPr marL="0" lvl="0" indent="0" algn="l" defTabSz="914166" rtl="0" eaLnBrk="1" latinLnBrk="0" hangingPunct="1">
              <a:spcBef>
                <a:spcPct val="20000"/>
              </a:spcBef>
            </a:pPr>
            <a:r>
              <a:rPr lang="en-US" smtClean="0"/>
              <a:t>Click to edit Master text styles</a:t>
            </a:r>
          </a:p>
        </p:txBody>
      </p:sp>
      <p:sp>
        <p:nvSpPr>
          <p:cNvPr id="7" name="Picture Placeholder 12"/>
          <p:cNvSpPr>
            <a:spLocks noGrp="1"/>
          </p:cNvSpPr>
          <p:nvPr>
            <p:ph type="pic" sz="quarter" idx="16"/>
          </p:nvPr>
        </p:nvSpPr>
        <p:spPr>
          <a:xfrm>
            <a:off x="274638" y="1535875"/>
            <a:ext cx="3931920" cy="3922776"/>
          </a:xfrm>
          <a:custGeom>
            <a:avLst/>
            <a:gdLst>
              <a:gd name="connsiteX0" fmla="*/ 0 w 10000"/>
              <a:gd name="connsiteY0" fmla="*/ 0 h 10000"/>
              <a:gd name="connsiteX1" fmla="*/ 10000 w 10000"/>
              <a:gd name="connsiteY1" fmla="*/ 0 h 10000"/>
              <a:gd name="connsiteX2" fmla="*/ 8000 w 10000"/>
              <a:gd name="connsiteY2" fmla="*/ 10000 h 10000"/>
              <a:gd name="connsiteX3" fmla="*/ 2000 w 10000"/>
              <a:gd name="connsiteY3" fmla="*/ 10000 h 10000"/>
              <a:gd name="connsiteX4" fmla="*/ 0 w 10000"/>
              <a:gd name="connsiteY4" fmla="*/ 0 h 10000"/>
              <a:gd name="connsiteX0" fmla="*/ 0 w 10000"/>
              <a:gd name="connsiteY0" fmla="*/ 0 h 10000"/>
              <a:gd name="connsiteX1" fmla="*/ 10000 w 10000"/>
              <a:gd name="connsiteY1" fmla="*/ 0 h 10000"/>
              <a:gd name="connsiteX2" fmla="*/ 8574 w 10000"/>
              <a:gd name="connsiteY2" fmla="*/ 10000 h 10000"/>
              <a:gd name="connsiteX3" fmla="*/ 2000 w 10000"/>
              <a:gd name="connsiteY3" fmla="*/ 10000 h 10000"/>
              <a:gd name="connsiteX4" fmla="*/ 0 w 10000"/>
              <a:gd name="connsiteY4" fmla="*/ 0 h 10000"/>
              <a:gd name="connsiteX0" fmla="*/ 0 w 10000"/>
              <a:gd name="connsiteY0" fmla="*/ 0 h 10028"/>
              <a:gd name="connsiteX1" fmla="*/ 10000 w 10000"/>
              <a:gd name="connsiteY1" fmla="*/ 0 h 10028"/>
              <a:gd name="connsiteX2" fmla="*/ 8574 w 10000"/>
              <a:gd name="connsiteY2" fmla="*/ 10000 h 10028"/>
              <a:gd name="connsiteX3" fmla="*/ 1399 w 10000"/>
              <a:gd name="connsiteY3" fmla="*/ 10028 h 10028"/>
              <a:gd name="connsiteX4" fmla="*/ 0 w 10000"/>
              <a:gd name="connsiteY4" fmla="*/ 0 h 10028"/>
              <a:gd name="connsiteX0" fmla="*/ 0 w 10000"/>
              <a:gd name="connsiteY0" fmla="*/ 0 h 10028"/>
              <a:gd name="connsiteX1" fmla="*/ 10000 w 10000"/>
              <a:gd name="connsiteY1" fmla="*/ 1460 h 10028"/>
              <a:gd name="connsiteX2" fmla="*/ 8574 w 10000"/>
              <a:gd name="connsiteY2" fmla="*/ 10000 h 10028"/>
              <a:gd name="connsiteX3" fmla="*/ 1399 w 10000"/>
              <a:gd name="connsiteY3" fmla="*/ 10028 h 10028"/>
              <a:gd name="connsiteX4" fmla="*/ 0 w 10000"/>
              <a:gd name="connsiteY4" fmla="*/ 0 h 10028"/>
              <a:gd name="connsiteX0" fmla="*/ 0 w 10022"/>
              <a:gd name="connsiteY0" fmla="*/ 0 h 10028"/>
              <a:gd name="connsiteX1" fmla="*/ 10000 w 10022"/>
              <a:gd name="connsiteY1" fmla="*/ 1460 h 10028"/>
              <a:gd name="connsiteX2" fmla="*/ 10022 w 10022"/>
              <a:gd name="connsiteY2" fmla="*/ 8623 h 10028"/>
              <a:gd name="connsiteX3" fmla="*/ 1399 w 10022"/>
              <a:gd name="connsiteY3" fmla="*/ 10028 h 10028"/>
              <a:gd name="connsiteX4" fmla="*/ 0 w 10022"/>
              <a:gd name="connsiteY4" fmla="*/ 0 h 10028"/>
              <a:gd name="connsiteX0" fmla="*/ 0 w 10022"/>
              <a:gd name="connsiteY0" fmla="*/ 0 h 10028"/>
              <a:gd name="connsiteX1" fmla="*/ 10000 w 10022"/>
              <a:gd name="connsiteY1" fmla="*/ 1460 h 10028"/>
              <a:gd name="connsiteX2" fmla="*/ 10022 w 10022"/>
              <a:gd name="connsiteY2" fmla="*/ 8623 h 10028"/>
              <a:gd name="connsiteX3" fmla="*/ 115 w 10022"/>
              <a:gd name="connsiteY3" fmla="*/ 10028 h 10028"/>
              <a:gd name="connsiteX4" fmla="*/ 0 w 10022"/>
              <a:gd name="connsiteY4" fmla="*/ 0 h 10028"/>
              <a:gd name="connsiteX0" fmla="*/ 0 w 10418"/>
              <a:gd name="connsiteY0" fmla="*/ 0 h 10028"/>
              <a:gd name="connsiteX1" fmla="*/ 10411 w 10418"/>
              <a:gd name="connsiteY1" fmla="*/ 992 h 10028"/>
              <a:gd name="connsiteX2" fmla="*/ 10022 w 10418"/>
              <a:gd name="connsiteY2" fmla="*/ 8623 h 10028"/>
              <a:gd name="connsiteX3" fmla="*/ 115 w 10418"/>
              <a:gd name="connsiteY3" fmla="*/ 10028 h 10028"/>
              <a:gd name="connsiteX4" fmla="*/ 0 w 10418"/>
              <a:gd name="connsiteY4" fmla="*/ 0 h 10028"/>
              <a:gd name="connsiteX0" fmla="*/ 0 w 10022"/>
              <a:gd name="connsiteY0" fmla="*/ 0 h 10028"/>
              <a:gd name="connsiteX1" fmla="*/ 10000 w 10022"/>
              <a:gd name="connsiteY1" fmla="*/ 1405 h 10028"/>
              <a:gd name="connsiteX2" fmla="*/ 10022 w 10022"/>
              <a:gd name="connsiteY2" fmla="*/ 8623 h 10028"/>
              <a:gd name="connsiteX3" fmla="*/ 115 w 10022"/>
              <a:gd name="connsiteY3" fmla="*/ 10028 h 10028"/>
              <a:gd name="connsiteX4" fmla="*/ 0 w 10022"/>
              <a:gd name="connsiteY4" fmla="*/ 0 h 10028"/>
              <a:gd name="connsiteX0" fmla="*/ 0 w 10022"/>
              <a:gd name="connsiteY0" fmla="*/ 0 h 10028"/>
              <a:gd name="connsiteX1" fmla="*/ 10000 w 10022"/>
              <a:gd name="connsiteY1" fmla="*/ 1405 h 10028"/>
              <a:gd name="connsiteX2" fmla="*/ 10022 w 10022"/>
              <a:gd name="connsiteY2" fmla="*/ 8623 h 10028"/>
              <a:gd name="connsiteX3" fmla="*/ 38 w 10022"/>
              <a:gd name="connsiteY3" fmla="*/ 10028 h 10028"/>
              <a:gd name="connsiteX4" fmla="*/ 0 w 10022"/>
              <a:gd name="connsiteY4" fmla="*/ 0 h 10028"/>
              <a:gd name="connsiteX0" fmla="*/ 1 w 9997"/>
              <a:gd name="connsiteY0" fmla="*/ 0 h 10028"/>
              <a:gd name="connsiteX1" fmla="*/ 9975 w 9997"/>
              <a:gd name="connsiteY1" fmla="*/ 1405 h 10028"/>
              <a:gd name="connsiteX2" fmla="*/ 9997 w 9997"/>
              <a:gd name="connsiteY2" fmla="*/ 8623 h 10028"/>
              <a:gd name="connsiteX3" fmla="*/ 13 w 9997"/>
              <a:gd name="connsiteY3" fmla="*/ 10028 h 10028"/>
              <a:gd name="connsiteX4" fmla="*/ 1 w 9997"/>
              <a:gd name="connsiteY4" fmla="*/ 0 h 10028"/>
              <a:gd name="connsiteX0" fmla="*/ 1 w 10029"/>
              <a:gd name="connsiteY0" fmla="*/ 0 h 10000"/>
              <a:gd name="connsiteX1" fmla="*/ 10029 w 10029"/>
              <a:gd name="connsiteY1" fmla="*/ 1452 h 10000"/>
              <a:gd name="connsiteX2" fmla="*/ 10000 w 10029"/>
              <a:gd name="connsiteY2" fmla="*/ 8599 h 10000"/>
              <a:gd name="connsiteX3" fmla="*/ 13 w 10029"/>
              <a:gd name="connsiteY3" fmla="*/ 10000 h 10000"/>
              <a:gd name="connsiteX4" fmla="*/ 1 w 10029"/>
              <a:gd name="connsiteY4" fmla="*/ 0 h 10000"/>
              <a:gd name="connsiteX0" fmla="*/ 1 w 10077"/>
              <a:gd name="connsiteY0" fmla="*/ 0 h 10000"/>
              <a:gd name="connsiteX1" fmla="*/ 10029 w 10077"/>
              <a:gd name="connsiteY1" fmla="*/ 1452 h 10000"/>
              <a:gd name="connsiteX2" fmla="*/ 10077 w 10077"/>
              <a:gd name="connsiteY2" fmla="*/ 8599 h 10000"/>
              <a:gd name="connsiteX3" fmla="*/ 13 w 10077"/>
              <a:gd name="connsiteY3" fmla="*/ 10000 h 10000"/>
              <a:gd name="connsiteX4" fmla="*/ 1 w 10077"/>
              <a:gd name="connsiteY4" fmla="*/ 0 h 10000"/>
              <a:gd name="connsiteX0" fmla="*/ 1 w 10077"/>
              <a:gd name="connsiteY0" fmla="*/ 0 h 10000"/>
              <a:gd name="connsiteX1" fmla="*/ 10029 w 10077"/>
              <a:gd name="connsiteY1" fmla="*/ 1442 h 10000"/>
              <a:gd name="connsiteX2" fmla="*/ 10077 w 10077"/>
              <a:gd name="connsiteY2" fmla="*/ 8599 h 10000"/>
              <a:gd name="connsiteX3" fmla="*/ 13 w 10077"/>
              <a:gd name="connsiteY3" fmla="*/ 10000 h 10000"/>
              <a:gd name="connsiteX4" fmla="*/ 1 w 10077"/>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46"/>
              <a:gd name="connsiteY0" fmla="*/ 0 h 10000"/>
              <a:gd name="connsiteX1" fmla="*/ 10029 w 10046"/>
              <a:gd name="connsiteY1" fmla="*/ 1442 h 10000"/>
              <a:gd name="connsiteX2" fmla="*/ 10046 w 10046"/>
              <a:gd name="connsiteY2" fmla="*/ 8589 h 10000"/>
              <a:gd name="connsiteX3" fmla="*/ 13 w 10046"/>
              <a:gd name="connsiteY3" fmla="*/ 10000 h 10000"/>
              <a:gd name="connsiteX4" fmla="*/ 1 w 1004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36"/>
              <a:gd name="connsiteY0" fmla="*/ 0 h 10000"/>
              <a:gd name="connsiteX1" fmla="*/ 10029 w 10036"/>
              <a:gd name="connsiteY1" fmla="*/ 1442 h 10000"/>
              <a:gd name="connsiteX2" fmla="*/ 10036 w 10036"/>
              <a:gd name="connsiteY2" fmla="*/ 8579 h 10000"/>
              <a:gd name="connsiteX3" fmla="*/ 13 w 10036"/>
              <a:gd name="connsiteY3" fmla="*/ 10000 h 10000"/>
              <a:gd name="connsiteX4" fmla="*/ 1 w 10036"/>
              <a:gd name="connsiteY4" fmla="*/ 0 h 10000"/>
              <a:gd name="connsiteX0" fmla="*/ 1 w 10040"/>
              <a:gd name="connsiteY0" fmla="*/ 0 h 10000"/>
              <a:gd name="connsiteX1" fmla="*/ 10039 w 10040"/>
              <a:gd name="connsiteY1" fmla="*/ 1442 h 10000"/>
              <a:gd name="connsiteX2" fmla="*/ 10036 w 10040"/>
              <a:gd name="connsiteY2" fmla="*/ 8579 h 10000"/>
              <a:gd name="connsiteX3" fmla="*/ 13 w 10040"/>
              <a:gd name="connsiteY3" fmla="*/ 10000 h 10000"/>
              <a:gd name="connsiteX4" fmla="*/ 1 w 10040"/>
              <a:gd name="connsiteY4" fmla="*/ 0 h 10000"/>
              <a:gd name="connsiteX0" fmla="*/ 1 w 10040"/>
              <a:gd name="connsiteY0" fmla="*/ 0 h 10000"/>
              <a:gd name="connsiteX1" fmla="*/ 10039 w 10040"/>
              <a:gd name="connsiteY1" fmla="*/ 1452 h 10000"/>
              <a:gd name="connsiteX2" fmla="*/ 10036 w 10040"/>
              <a:gd name="connsiteY2" fmla="*/ 8579 h 10000"/>
              <a:gd name="connsiteX3" fmla="*/ 13 w 10040"/>
              <a:gd name="connsiteY3" fmla="*/ 10000 h 10000"/>
              <a:gd name="connsiteX4" fmla="*/ 1 w 10040"/>
              <a:gd name="connsiteY4" fmla="*/ 0 h 10000"/>
              <a:gd name="connsiteX0" fmla="*/ 28 w 10067"/>
              <a:gd name="connsiteY0" fmla="*/ 0 h 10000"/>
              <a:gd name="connsiteX1" fmla="*/ 10066 w 10067"/>
              <a:gd name="connsiteY1" fmla="*/ 1452 h 10000"/>
              <a:gd name="connsiteX2" fmla="*/ 10063 w 10067"/>
              <a:gd name="connsiteY2" fmla="*/ 8579 h 10000"/>
              <a:gd name="connsiteX3" fmla="*/ 9 w 10067"/>
              <a:gd name="connsiteY3" fmla="*/ 10000 h 10000"/>
              <a:gd name="connsiteX4" fmla="*/ 28 w 10067"/>
              <a:gd name="connsiteY4" fmla="*/ 0 h 10000"/>
              <a:gd name="connsiteX0" fmla="*/ 1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19 w 10058"/>
              <a:gd name="connsiteY4" fmla="*/ 0 h 10000"/>
              <a:gd name="connsiteX0" fmla="*/ 9 w 10058"/>
              <a:gd name="connsiteY0" fmla="*/ 0 h 10000"/>
              <a:gd name="connsiteX1" fmla="*/ 10057 w 10058"/>
              <a:gd name="connsiteY1" fmla="*/ 1452 h 10000"/>
              <a:gd name="connsiteX2" fmla="*/ 10054 w 10058"/>
              <a:gd name="connsiteY2" fmla="*/ 8579 h 10000"/>
              <a:gd name="connsiteX3" fmla="*/ 0 w 10058"/>
              <a:gd name="connsiteY3" fmla="*/ 10000 h 10000"/>
              <a:gd name="connsiteX4" fmla="*/ 9 w 10058"/>
              <a:gd name="connsiteY4" fmla="*/ 0 h 1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58" h="10000">
                <a:moveTo>
                  <a:pt x="9" y="0"/>
                </a:moveTo>
                <a:lnTo>
                  <a:pt x="10057" y="1452"/>
                </a:lnTo>
                <a:cubicBezTo>
                  <a:pt x="10063" y="3834"/>
                  <a:pt x="10048" y="6197"/>
                  <a:pt x="10054" y="8579"/>
                </a:cubicBezTo>
                <a:lnTo>
                  <a:pt x="0" y="10000"/>
                </a:lnTo>
                <a:cubicBezTo>
                  <a:pt x="6" y="6667"/>
                  <a:pt x="3" y="3333"/>
                  <a:pt x="9" y="0"/>
                </a:cubicBezTo>
                <a:close/>
              </a:path>
            </a:pathLst>
          </a:custGeom>
        </p:spPr>
        <p:txBody>
          <a:bodyPr lIns="182880" tIns="146304" rIns="182880" bIns="146304" anchor="ctr" anchorCtr="1">
            <a:noAutofit/>
          </a:bodyPr>
          <a:lstStyle>
            <a:lvl1pPr marL="0" indent="0">
              <a:buNone/>
              <a:defRPr/>
            </a:lvl1pPr>
          </a:lstStyle>
          <a:p>
            <a:r>
              <a:rPr lang="en-US" smtClean="0"/>
              <a:t>Click icon to add picture</a:t>
            </a:r>
            <a:endParaRPr lang="en-US" dirty="0"/>
          </a:p>
        </p:txBody>
      </p:sp>
      <p:sp>
        <p:nvSpPr>
          <p:cNvPr id="3" name="Title 2"/>
          <p:cNvSpPr>
            <a:spLocks noGrp="1"/>
          </p:cNvSpPr>
          <p:nvPr>
            <p:ph type="title"/>
          </p:nvPr>
        </p:nvSpPr>
        <p:spPr/>
        <p:txBody>
          <a:bodyPr wrap="none" lIns="182880" tIns="146304" rIns="182880" bIns="146304"/>
          <a:lstStyle/>
          <a:p>
            <a:r>
              <a:rPr lang="en-US" smtClean="0"/>
              <a:t>Click to edit Master title style</a:t>
            </a:r>
            <a:endParaRPr lang="en-US" dirty="0"/>
          </a:p>
        </p:txBody>
      </p:sp>
    </p:spTree>
    <p:extLst>
      <p:ext uri="{BB962C8B-B14F-4D97-AF65-F5344CB8AC3E}">
        <p14:creationId xmlns:p14="http://schemas.microsoft.com/office/powerpoint/2010/main" val="3647831658"/>
      </p:ext>
    </p:extLst>
  </p:cSld>
  <p:clrMapOvr>
    <a:masterClrMapping/>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053">
          <p15:clr>
            <a:srgbClr val="FBAE40"/>
          </p15:clr>
        </p15:guide>
      </p15:sldGuideLst>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userDrawn="1">
  <p:cSld name="Title and Content Blue">
    <p:bg bwMode="lt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7"/>
            <a:ext cx="11887518" cy="3200365"/>
          </a:xfrm>
        </p:spPr>
        <p:txBody>
          <a:bodyPr/>
          <a:lstStyle>
            <a:lvl1pPr>
              <a:defRPr sz="5800">
                <a:gradFill>
                  <a:gsLst>
                    <a:gs pos="6195">
                      <a:schemeClr val="tx1"/>
                    </a:gs>
                    <a:gs pos="26000">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3954463"/>
            <a:ext cx="5486400" cy="406265"/>
          </a:xfrm>
        </p:spPr>
        <p:txBody>
          <a:bodyPr/>
          <a:lstStyle>
            <a:lvl1pPr marL="0" indent="0">
              <a:buNone/>
              <a:defRPr sz="1600">
                <a:gradFill>
                  <a:gsLst>
                    <a:gs pos="92035">
                      <a:schemeClr val="tx1"/>
                    </a:gs>
                    <a:gs pos="84000">
                      <a:schemeClr val="tx1"/>
                    </a:gs>
                  </a:gsLst>
                  <a:lin ang="5400000" scaled="0"/>
                </a:gradFill>
                <a:latin typeface="+mn-lt"/>
              </a:defRPr>
            </a:lvl1pPr>
            <a:lvl2pPr>
              <a:defRPr sz="1600">
                <a:gradFill>
                  <a:gsLst>
                    <a:gs pos="94030">
                      <a:srgbClr val="FFFFFF"/>
                    </a:gs>
                    <a:gs pos="68000">
                      <a:srgbClr val="FFFFFF"/>
                    </a:gs>
                  </a:gsLst>
                  <a:lin ang="5400000" scaled="0"/>
                </a:gradFill>
              </a:defRPr>
            </a:lvl2pPr>
            <a:lvl3pPr>
              <a:defRPr sz="1600">
                <a:gradFill>
                  <a:gsLst>
                    <a:gs pos="94030">
                      <a:srgbClr val="FFFFFF"/>
                    </a:gs>
                    <a:gs pos="68000">
                      <a:srgbClr val="FFFFFF"/>
                    </a:gs>
                  </a:gsLst>
                  <a:lin ang="5400000" scaled="0"/>
                </a:gradFill>
              </a:defRPr>
            </a:lvl3pPr>
            <a:lvl4pPr>
              <a:defRPr sz="1600">
                <a:gradFill>
                  <a:gsLst>
                    <a:gs pos="94030">
                      <a:srgbClr val="FFFFFF"/>
                    </a:gs>
                    <a:gs pos="68000">
                      <a:srgbClr val="FFFFFF"/>
                    </a:gs>
                  </a:gsLst>
                  <a:lin ang="5400000" scaled="0"/>
                </a:gradFill>
              </a:defRPr>
            </a:lvl4pPr>
            <a:lvl5pPr>
              <a:defRPr sz="1600">
                <a:gradFill>
                  <a:gsLst>
                    <a:gs pos="94030">
                      <a:srgbClr val="FFFFFF"/>
                    </a:gs>
                    <a:gs pos="68000">
                      <a:srgbClr val="FFFFFF"/>
                    </a:gs>
                  </a:gsLst>
                  <a:lin ang="5400000" scaled="0"/>
                </a:gradFill>
              </a:defRPr>
            </a:lvl5pPr>
          </a:lstStyle>
          <a:p>
            <a:pPr lvl="0"/>
            <a:r>
              <a:rPr lang="en-US" smtClean="0"/>
              <a:t>Click to edit Master text styles</a:t>
            </a:r>
          </a:p>
        </p:txBody>
      </p:sp>
    </p:spTree>
    <p:extLst>
      <p:ext uri="{BB962C8B-B14F-4D97-AF65-F5344CB8AC3E}">
        <p14:creationId xmlns:p14="http://schemas.microsoft.com/office/powerpoint/2010/main" val="2321549946"/>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6.xml><?xml version="1.0" encoding="utf-8"?>
<p:sldLayout xmlns:a="http://schemas.openxmlformats.org/drawingml/2006/main" xmlns:r="http://schemas.openxmlformats.org/officeDocument/2006/relationships" xmlns:p="http://schemas.openxmlformats.org/presentationml/2006/main" userDrawn="1">
  <p:cSld name="Title and Content 2 Gray">
    <p:bg bwMode="lt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74320" y="296898"/>
            <a:ext cx="11887518" cy="1828766"/>
          </a:xfrm>
        </p:spPr>
        <p:txBody>
          <a:bodyPr/>
          <a:lstStyle>
            <a:lvl1pPr>
              <a:defRPr sz="5800">
                <a:gradFill>
                  <a:gsLst>
                    <a:gs pos="99115">
                      <a:schemeClr val="tx1"/>
                    </a:gs>
                    <a:gs pos="87611">
                      <a:schemeClr val="tx1"/>
                    </a:gs>
                  </a:gsLst>
                  <a:lin ang="5400000" scaled="0"/>
                </a:gradFill>
              </a:defRPr>
            </a:lvl1pPr>
          </a:lstStyle>
          <a:p>
            <a:r>
              <a:rPr lang="en-US" smtClean="0"/>
              <a:t>Click to edit Master title style</a:t>
            </a:r>
            <a:endParaRPr lang="en-US" dirty="0"/>
          </a:p>
        </p:txBody>
      </p:sp>
      <p:sp>
        <p:nvSpPr>
          <p:cNvPr id="4" name="Content Placeholder 3"/>
          <p:cNvSpPr>
            <a:spLocks noGrp="1"/>
          </p:cNvSpPr>
          <p:nvPr>
            <p:ph sz="quarter" idx="10"/>
          </p:nvPr>
        </p:nvSpPr>
        <p:spPr>
          <a:xfrm>
            <a:off x="274638" y="2597162"/>
            <a:ext cx="7315200" cy="517065"/>
          </a:xfrm>
        </p:spPr>
        <p:txBody>
          <a:bodyPr/>
          <a:lstStyle>
            <a:lvl1pPr marL="0" indent="0">
              <a:buNone/>
              <a:defRPr sz="2400">
                <a:gradFill>
                  <a:gsLst>
                    <a:gs pos="14159">
                      <a:schemeClr val="tx1"/>
                    </a:gs>
                    <a:gs pos="31000">
                      <a:schemeClr val="tx1"/>
                    </a:gs>
                  </a:gsLst>
                  <a:lin ang="5400000" scaled="0"/>
                </a:gradFill>
                <a:latin typeface="+mn-lt"/>
              </a:defRPr>
            </a:lvl1pPr>
            <a:lvl2pPr>
              <a:defRPr sz="2400">
                <a:gradFill>
                  <a:gsLst>
                    <a:gs pos="5224">
                      <a:srgbClr val="FFFFFF"/>
                    </a:gs>
                    <a:gs pos="31000">
                      <a:srgbClr val="FFFFFF"/>
                    </a:gs>
                  </a:gsLst>
                  <a:lin ang="5400000" scaled="0"/>
                </a:gradFill>
              </a:defRPr>
            </a:lvl2pPr>
            <a:lvl3pPr>
              <a:defRPr sz="2400">
                <a:gradFill>
                  <a:gsLst>
                    <a:gs pos="5224">
                      <a:srgbClr val="FFFFFF"/>
                    </a:gs>
                    <a:gs pos="31000">
                      <a:srgbClr val="FFFFFF"/>
                    </a:gs>
                  </a:gsLst>
                  <a:lin ang="5400000" scaled="0"/>
                </a:gradFill>
              </a:defRPr>
            </a:lvl3pPr>
            <a:lvl4pPr>
              <a:defRPr sz="2400">
                <a:gradFill>
                  <a:gsLst>
                    <a:gs pos="5224">
                      <a:srgbClr val="FFFFFF"/>
                    </a:gs>
                    <a:gs pos="31000">
                      <a:srgbClr val="FFFFFF"/>
                    </a:gs>
                  </a:gsLst>
                  <a:lin ang="5400000" scaled="0"/>
                </a:gradFill>
              </a:defRPr>
            </a:lvl4pPr>
            <a:lvl5pPr>
              <a:defRPr sz="2400">
                <a:gradFill>
                  <a:gsLst>
                    <a:gs pos="5224">
                      <a:srgbClr val="FFFFFF"/>
                    </a:gs>
                    <a:gs pos="31000">
                      <a:srgbClr val="FFFFFF"/>
                    </a:gs>
                  </a:gsLst>
                  <a:lin ang="5400000" scaled="0"/>
                </a:gradFill>
              </a:defRPr>
            </a:lvl5pPr>
          </a:lstStyle>
          <a:p>
            <a:pPr lvl="0"/>
            <a:r>
              <a:rPr lang="en-US" smtClean="0"/>
              <a:t>Click to edit Master text styles</a:t>
            </a:r>
          </a:p>
        </p:txBody>
      </p:sp>
    </p:spTree>
    <p:extLst>
      <p:ext uri="{BB962C8B-B14F-4D97-AF65-F5344CB8AC3E}">
        <p14:creationId xmlns:p14="http://schemas.microsoft.com/office/powerpoint/2010/main" val="33307530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7.xml><?xml version="1.0" encoding="utf-8"?>
<p:sldLayout xmlns:a="http://schemas.openxmlformats.org/drawingml/2006/main" xmlns:r="http://schemas.openxmlformats.org/officeDocument/2006/relationships" xmlns:p="http://schemas.openxmlformats.org/presentationml/2006/main" userDrawn="1">
  <p:cSld name="Pull Quote 1">
    <p:bg bwMode="gray">
      <p:bgPr>
        <a:solidFill>
          <a:schemeClr val="bg1"/>
        </a:solidFill>
        <a:effectLst/>
      </p:bgPr>
    </p:bg>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
            <a:ext cx="12436475" cy="6994525"/>
          </a:xfrm>
        </p:spPr>
        <p:txBody>
          <a:bodyPr/>
          <a:lstStyle>
            <a:lvl1pPr marL="0" indent="0">
              <a:buNone/>
              <a:defRPr/>
            </a:lvl1pPr>
          </a:lstStyle>
          <a:p>
            <a:r>
              <a:rPr lang="en-US" smtClean="0"/>
              <a:t>Click icon to add picture</a:t>
            </a:r>
            <a:endParaRPr lang="en-US"/>
          </a:p>
        </p:txBody>
      </p:sp>
      <p:sp>
        <p:nvSpPr>
          <p:cNvPr id="9" name="Title 1"/>
          <p:cNvSpPr>
            <a:spLocks noGrp="1"/>
          </p:cNvSpPr>
          <p:nvPr>
            <p:ph type="title" hasCustomPrompt="1"/>
          </p:nvPr>
        </p:nvSpPr>
        <p:spPr>
          <a:xfrm>
            <a:off x="274703" y="2125663"/>
            <a:ext cx="5486335" cy="3657600"/>
          </a:xfrm>
          <a:noFill/>
        </p:spPr>
        <p:txBody>
          <a:bodyPr lIns="146304" tIns="91440" rIns="146304" bIns="91440" anchor="t" anchorCtr="0"/>
          <a:lstStyle>
            <a:lvl1pPr>
              <a:defRPr sz="6000" spc="-100" baseline="0">
                <a:gradFill>
                  <a:gsLst>
                    <a:gs pos="46903">
                      <a:schemeClr val="tx1"/>
                    </a:gs>
                    <a:gs pos="83000">
                      <a:schemeClr val="tx1"/>
                    </a:gs>
                  </a:gsLst>
                  <a:lin ang="5400000" scaled="1"/>
                </a:gradFill>
              </a:defRPr>
            </a:lvl1pPr>
          </a:lstStyle>
          <a:p>
            <a:r>
              <a:rPr lang="en-US" dirty="0" smtClean="0"/>
              <a:t>Pull quote</a:t>
            </a:r>
            <a:endParaRPr lang="en-US" dirty="0"/>
          </a:p>
        </p:txBody>
      </p:sp>
    </p:spTree>
    <p:extLst>
      <p:ext uri="{BB962C8B-B14F-4D97-AF65-F5344CB8AC3E}">
        <p14:creationId xmlns:p14="http://schemas.microsoft.com/office/powerpoint/2010/main" val="91159464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par>
    </p:tnLst>
  </p:timing>
  <p:extLst mod="1">
    <p:ext uri="{DCECCB84-F9BA-43D5-87BE-67443E8EF086}">
      <p15:sldGuideLst xmlns:p15="http://schemas.microsoft.com/office/powerpoint/2012/main">
        <p15:guide id="1" orient="horz" pos="302">
          <p15:clr>
            <a:srgbClr val="C35EA4"/>
          </p15:clr>
        </p15:guide>
        <p15:guide id="2" orient="horz" pos="4104">
          <p15:clr>
            <a:srgbClr val="C35EA4"/>
          </p15:clr>
        </p15:guide>
        <p15:guide id="3" pos="288">
          <p15:clr>
            <a:srgbClr val="C35EA4"/>
          </p15:clr>
        </p15:guide>
        <p15:guide id="4" pos="7546">
          <p15:clr>
            <a:srgbClr val="C35EA4"/>
          </p15:clr>
        </p15:guide>
      </p15:sldGuideLst>
    </p:ext>
  </p:extLs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Slide Photo_Option">
    <p:bg>
      <p:bgPr>
        <a:solidFill>
          <a:srgbClr val="0078D7"/>
        </a:solidFill>
        <a:effectLst/>
      </p:bgPr>
    </p:bg>
    <p:spTree>
      <p:nvGrpSpPr>
        <p:cNvPr id="1" name=""/>
        <p:cNvGrpSpPr/>
        <p:nvPr/>
      </p:nvGrpSpPr>
      <p:grpSpPr>
        <a:xfrm>
          <a:off x="0" y="0"/>
          <a:ext cx="0" cy="0"/>
          <a:chOff x="0" y="0"/>
          <a:chExt cx="0" cy="0"/>
        </a:xfrm>
      </p:grpSpPr>
      <p:pic>
        <p:nvPicPr>
          <p:cNvPr id="2" name="Picture 7"/>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invGray">
          <a:xfrm>
            <a:off x="357189" y="407988"/>
            <a:ext cx="1506537"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5"/>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12434888"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1021296"/>
      </p:ext>
    </p:extLst>
  </p:cSld>
  <p:clrMapOvr>
    <a:masterClrMapping/>
  </p:clrMapOvr>
  <p:transition spd="med">
    <p:fade/>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4"/>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invGray">
          <a:xfrm>
            <a:off x="457200" y="6121401"/>
            <a:ext cx="182880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2"/>
          </p:nvPr>
        </p:nvSpPr>
        <p:spPr>
          <a:xfrm>
            <a:off x="276540" y="3954458"/>
            <a:ext cx="6399213" cy="1830388"/>
          </a:xfrm>
          <a:noFill/>
        </p:spPr>
        <p:txBody>
          <a:bodyPr tIns="109728" bIns="109728">
            <a:noAutofit/>
          </a:bodyPr>
          <a:lstStyle>
            <a:lvl1pPr marL="0" indent="0">
              <a:spcBef>
                <a:spcPts val="0"/>
              </a:spcBef>
              <a:buNone/>
              <a:defRPr sz="3199" spc="0" baseline="0">
                <a:gradFill>
                  <a:gsLst>
                    <a:gs pos="0">
                      <a:schemeClr val="tx1"/>
                    </a:gs>
                    <a:gs pos="100000">
                      <a:schemeClr val="tx1"/>
                    </a:gs>
                  </a:gsLst>
                  <a:lin ang="5400000" scaled="0"/>
                </a:gradFill>
                <a:latin typeface="+mj-lt"/>
              </a:defRPr>
            </a:lvl1pPr>
          </a:lstStyle>
          <a:p>
            <a:pPr lvl="0"/>
            <a:r>
              <a:rPr lang="en-US" smtClean="0"/>
              <a:t>Click to edit Master text styles</a:t>
            </a:r>
          </a:p>
        </p:txBody>
      </p:sp>
      <p:sp>
        <p:nvSpPr>
          <p:cNvPr id="9" name="Title 1"/>
          <p:cNvSpPr>
            <a:spLocks noGrp="1"/>
          </p:cNvSpPr>
          <p:nvPr>
            <p:ph type="title"/>
          </p:nvPr>
        </p:nvSpPr>
        <p:spPr>
          <a:xfrm>
            <a:off x="274702" y="2117165"/>
            <a:ext cx="8229535" cy="1828800"/>
          </a:xfrm>
          <a:noFill/>
        </p:spPr>
        <p:txBody>
          <a:bodyPr anchorCtr="0"/>
          <a:lstStyle>
            <a:lvl1pPr>
              <a:defRPr sz="5399" spc="-100" baseline="0">
                <a:gradFill>
                  <a:gsLst>
                    <a:gs pos="3333">
                      <a:schemeClr val="tx2"/>
                    </a:gs>
                    <a:gs pos="39000">
                      <a:schemeClr val="tx2"/>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2919234015"/>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18" Type="http://schemas.openxmlformats.org/officeDocument/2006/relationships/slideLayout" Target="../slideLayouts/slideLayout50.xml"/><Relationship Id="rId26" Type="http://schemas.openxmlformats.org/officeDocument/2006/relationships/slideLayout" Target="../slideLayouts/slideLayout58.xml"/><Relationship Id="rId3" Type="http://schemas.openxmlformats.org/officeDocument/2006/relationships/slideLayout" Target="../slideLayouts/slideLayout35.xml"/><Relationship Id="rId21" Type="http://schemas.openxmlformats.org/officeDocument/2006/relationships/slideLayout" Target="../slideLayouts/slideLayout53.xml"/><Relationship Id="rId34" Type="http://schemas.openxmlformats.org/officeDocument/2006/relationships/slideLayout" Target="../slideLayouts/slideLayout66.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slideLayout" Target="../slideLayouts/slideLayout49.xml"/><Relationship Id="rId25" Type="http://schemas.openxmlformats.org/officeDocument/2006/relationships/slideLayout" Target="../slideLayouts/slideLayout57.xml"/><Relationship Id="rId33" Type="http://schemas.openxmlformats.org/officeDocument/2006/relationships/slideLayout" Target="../slideLayouts/slideLayout65.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20" Type="http://schemas.openxmlformats.org/officeDocument/2006/relationships/slideLayout" Target="../slideLayouts/slideLayout52.xml"/><Relationship Id="rId29" Type="http://schemas.openxmlformats.org/officeDocument/2006/relationships/slideLayout" Target="../slideLayouts/slideLayout61.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24" Type="http://schemas.openxmlformats.org/officeDocument/2006/relationships/slideLayout" Target="../slideLayouts/slideLayout56.xml"/><Relationship Id="rId32" Type="http://schemas.openxmlformats.org/officeDocument/2006/relationships/slideLayout" Target="../slideLayouts/slideLayout64.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23" Type="http://schemas.openxmlformats.org/officeDocument/2006/relationships/slideLayout" Target="../slideLayouts/slideLayout55.xml"/><Relationship Id="rId28" Type="http://schemas.openxmlformats.org/officeDocument/2006/relationships/slideLayout" Target="../slideLayouts/slideLayout60.xml"/><Relationship Id="rId36" Type="http://schemas.openxmlformats.org/officeDocument/2006/relationships/image" Target="../media/image8.png"/><Relationship Id="rId10" Type="http://schemas.openxmlformats.org/officeDocument/2006/relationships/slideLayout" Target="../slideLayouts/slideLayout42.xml"/><Relationship Id="rId19" Type="http://schemas.openxmlformats.org/officeDocument/2006/relationships/slideLayout" Target="../slideLayouts/slideLayout51.xml"/><Relationship Id="rId31" Type="http://schemas.openxmlformats.org/officeDocument/2006/relationships/slideLayout" Target="../slideLayouts/slideLayout63.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 Id="rId22" Type="http://schemas.openxmlformats.org/officeDocument/2006/relationships/slideLayout" Target="../slideLayouts/slideLayout54.xml"/><Relationship Id="rId27" Type="http://schemas.openxmlformats.org/officeDocument/2006/relationships/slideLayout" Target="../slideLayouts/slideLayout59.xml"/><Relationship Id="rId30" Type="http://schemas.openxmlformats.org/officeDocument/2006/relationships/slideLayout" Target="../slideLayouts/slideLayout62.xml"/><Relationship Id="rId35"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26" Type="http://schemas.openxmlformats.org/officeDocument/2006/relationships/slideLayout" Target="../slideLayouts/slideLayout92.xml"/><Relationship Id="rId3" Type="http://schemas.openxmlformats.org/officeDocument/2006/relationships/slideLayout" Target="../slideLayouts/slideLayout69.xml"/><Relationship Id="rId21" Type="http://schemas.openxmlformats.org/officeDocument/2006/relationships/slideLayout" Target="../slideLayouts/slideLayout87.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5" Type="http://schemas.openxmlformats.org/officeDocument/2006/relationships/slideLayout" Target="../slideLayouts/slideLayout91.xml"/><Relationship Id="rId33" Type="http://schemas.openxmlformats.org/officeDocument/2006/relationships/image" Target="../media/image8.png"/><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slideLayout" Target="../slideLayouts/slideLayout86.xml"/><Relationship Id="rId29" Type="http://schemas.openxmlformats.org/officeDocument/2006/relationships/slideLayout" Target="../slideLayouts/slideLayout95.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24" Type="http://schemas.openxmlformats.org/officeDocument/2006/relationships/slideLayout" Target="../slideLayouts/slideLayout90.xml"/><Relationship Id="rId32" Type="http://schemas.openxmlformats.org/officeDocument/2006/relationships/theme" Target="../theme/theme3.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23" Type="http://schemas.openxmlformats.org/officeDocument/2006/relationships/slideLayout" Target="../slideLayouts/slideLayout89.xml"/><Relationship Id="rId28" Type="http://schemas.openxmlformats.org/officeDocument/2006/relationships/slideLayout" Target="../slideLayouts/slideLayout94.xml"/><Relationship Id="rId10" Type="http://schemas.openxmlformats.org/officeDocument/2006/relationships/slideLayout" Target="../slideLayouts/slideLayout76.xml"/><Relationship Id="rId19" Type="http://schemas.openxmlformats.org/officeDocument/2006/relationships/slideLayout" Target="../slideLayouts/slideLayout85.xml"/><Relationship Id="rId31" Type="http://schemas.openxmlformats.org/officeDocument/2006/relationships/slideLayout" Target="../slideLayouts/slideLayout97.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 Id="rId22" Type="http://schemas.openxmlformats.org/officeDocument/2006/relationships/slideLayout" Target="../slideLayouts/slideLayout88.xml"/><Relationship Id="rId27" Type="http://schemas.openxmlformats.org/officeDocument/2006/relationships/slideLayout" Target="../slideLayouts/slideLayout93.xml"/><Relationship Id="rId30" Type="http://schemas.openxmlformats.org/officeDocument/2006/relationships/slideLayout" Target="../slideLayouts/slideLayout9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105.xml"/><Relationship Id="rId13" Type="http://schemas.openxmlformats.org/officeDocument/2006/relationships/slideLayout" Target="../slideLayouts/slideLayout110.xml"/><Relationship Id="rId18" Type="http://schemas.openxmlformats.org/officeDocument/2006/relationships/slideLayout" Target="../slideLayouts/slideLayout115.xml"/><Relationship Id="rId3" Type="http://schemas.openxmlformats.org/officeDocument/2006/relationships/slideLayout" Target="../slideLayouts/slideLayout100.xml"/><Relationship Id="rId21" Type="http://schemas.openxmlformats.org/officeDocument/2006/relationships/slideLayout" Target="../slideLayouts/slideLayout118.xml"/><Relationship Id="rId7" Type="http://schemas.openxmlformats.org/officeDocument/2006/relationships/slideLayout" Target="../slideLayouts/slideLayout104.xml"/><Relationship Id="rId12" Type="http://schemas.openxmlformats.org/officeDocument/2006/relationships/slideLayout" Target="../slideLayouts/slideLayout109.xml"/><Relationship Id="rId17" Type="http://schemas.openxmlformats.org/officeDocument/2006/relationships/slideLayout" Target="../slideLayouts/slideLayout114.xml"/><Relationship Id="rId25" Type="http://schemas.openxmlformats.org/officeDocument/2006/relationships/image" Target="../media/image20.png"/><Relationship Id="rId2" Type="http://schemas.openxmlformats.org/officeDocument/2006/relationships/slideLayout" Target="../slideLayouts/slideLayout99.xml"/><Relationship Id="rId16" Type="http://schemas.openxmlformats.org/officeDocument/2006/relationships/slideLayout" Target="../slideLayouts/slideLayout113.xml"/><Relationship Id="rId20" Type="http://schemas.openxmlformats.org/officeDocument/2006/relationships/slideLayout" Target="../slideLayouts/slideLayout117.xml"/><Relationship Id="rId1" Type="http://schemas.openxmlformats.org/officeDocument/2006/relationships/slideLayout" Target="../slideLayouts/slideLayout98.xml"/><Relationship Id="rId6" Type="http://schemas.openxmlformats.org/officeDocument/2006/relationships/slideLayout" Target="../slideLayouts/slideLayout103.xml"/><Relationship Id="rId11" Type="http://schemas.openxmlformats.org/officeDocument/2006/relationships/slideLayout" Target="../slideLayouts/slideLayout108.xml"/><Relationship Id="rId24" Type="http://schemas.openxmlformats.org/officeDocument/2006/relationships/theme" Target="../theme/theme4.xml"/><Relationship Id="rId5" Type="http://schemas.openxmlformats.org/officeDocument/2006/relationships/slideLayout" Target="../slideLayouts/slideLayout102.xml"/><Relationship Id="rId15" Type="http://schemas.openxmlformats.org/officeDocument/2006/relationships/slideLayout" Target="../slideLayouts/slideLayout112.xml"/><Relationship Id="rId23" Type="http://schemas.openxmlformats.org/officeDocument/2006/relationships/slideLayout" Target="../slideLayouts/slideLayout120.xml"/><Relationship Id="rId10" Type="http://schemas.openxmlformats.org/officeDocument/2006/relationships/slideLayout" Target="../slideLayouts/slideLayout107.xml"/><Relationship Id="rId19" Type="http://schemas.openxmlformats.org/officeDocument/2006/relationships/slideLayout" Target="../slideLayouts/slideLayout116.xml"/><Relationship Id="rId4" Type="http://schemas.openxmlformats.org/officeDocument/2006/relationships/slideLayout" Target="../slideLayouts/slideLayout101.xml"/><Relationship Id="rId9" Type="http://schemas.openxmlformats.org/officeDocument/2006/relationships/slideLayout" Target="../slideLayouts/slideLayout106.xml"/><Relationship Id="rId14" Type="http://schemas.openxmlformats.org/officeDocument/2006/relationships/slideLayout" Target="../slideLayouts/slideLayout111.xml"/><Relationship Id="rId22" Type="http://schemas.openxmlformats.org/officeDocument/2006/relationships/slideLayout" Target="../slideLayouts/slideLayout11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320" y="296897"/>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166" r:id="rId1"/>
    <p:sldLayoutId id="2147484184" r:id="rId2"/>
    <p:sldLayoutId id="2147484162" r:id="rId3"/>
    <p:sldLayoutId id="2147484105" r:id="rId4"/>
    <p:sldLayoutId id="2147484185" r:id="rId5"/>
    <p:sldLayoutId id="2147484182" r:id="rId6"/>
    <p:sldLayoutId id="2147484186" r:id="rId7"/>
    <p:sldLayoutId id="2147484130" r:id="rId8"/>
    <p:sldLayoutId id="2147484101" r:id="rId9"/>
    <p:sldLayoutId id="2147484102" r:id="rId10"/>
    <p:sldLayoutId id="2147484087" r:id="rId11"/>
    <p:sldLayoutId id="2147484098" r:id="rId12"/>
    <p:sldLayoutId id="2147484086" r:id="rId13"/>
    <p:sldLayoutId id="2147484107" r:id="rId14"/>
    <p:sldLayoutId id="2147484099" r:id="rId15"/>
    <p:sldLayoutId id="2147484100" r:id="rId16"/>
    <p:sldLayoutId id="2147484089" r:id="rId17"/>
    <p:sldLayoutId id="2147484106" r:id="rId18"/>
    <p:sldLayoutId id="2147484092" r:id="rId19"/>
    <p:sldLayoutId id="2147484093" r:id="rId20"/>
    <p:sldLayoutId id="2147484127" r:id="rId21"/>
    <p:sldLayoutId id="2147484128" r:id="rId22"/>
    <p:sldLayoutId id="2147484129" r:id="rId23"/>
    <p:sldLayoutId id="2147484094" r:id="rId24"/>
    <p:sldLayoutId id="2147484096" r:id="rId25"/>
    <p:sldLayoutId id="2147484245" r:id="rId26"/>
    <p:sldLayoutId id="2147484246" r:id="rId27"/>
    <p:sldLayoutId id="2147484284" r:id="rId28"/>
    <p:sldLayoutId id="2147484285" r:id="rId29"/>
    <p:sldLayoutId id="2147484353" r:id="rId30"/>
    <p:sldLayoutId id="2147484355" r:id="rId31"/>
    <p:sldLayoutId id="2147484356" r:id="rId32"/>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orient="horz" pos="763" userDrawn="1">
          <p15:clr>
            <a:srgbClr val="A4A3A4"/>
          </p15:clr>
        </p15:guide>
        <p15:guide id="4" orient="horz" pos="1339" userDrawn="1">
          <p15:clr>
            <a:srgbClr val="A4A3A4"/>
          </p15:clr>
        </p15:guide>
        <p15:guide id="5" orient="horz" pos="1915" userDrawn="1">
          <p15:clr>
            <a:srgbClr val="A4A3A4"/>
          </p15:clr>
        </p15:guide>
        <p15:guide id="6" orient="horz" pos="2491" userDrawn="1">
          <p15:clr>
            <a:srgbClr val="A4A3A4"/>
          </p15:clr>
        </p15:guide>
        <p15:guide id="7" orient="horz" pos="3067" userDrawn="1">
          <p15:clr>
            <a:srgbClr val="A4A3A4"/>
          </p15:clr>
        </p15:guide>
        <p15:guide id="8" orient="horz" pos="3643" userDrawn="1">
          <p15:clr>
            <a:srgbClr val="A4A3A4"/>
          </p15:clr>
        </p15:guide>
        <p15:guide id="9" orient="horz" pos="4219" userDrawn="1">
          <p15:clr>
            <a:srgbClr val="5ACBF0"/>
          </p15:clr>
        </p15:guide>
        <p15:guide id="10" pos="749" userDrawn="1">
          <p15:clr>
            <a:srgbClr val="A4A3A4"/>
          </p15:clr>
        </p15:guide>
        <p15:guide id="11" pos="1325" userDrawn="1">
          <p15:clr>
            <a:srgbClr val="A4A3A4"/>
          </p15:clr>
        </p15:guide>
        <p15:guide id="12" pos="1901" userDrawn="1">
          <p15:clr>
            <a:srgbClr val="A4A3A4"/>
          </p15:clr>
        </p15:guide>
        <p15:guide id="13" pos="2477" userDrawn="1">
          <p15:clr>
            <a:srgbClr val="A4A3A4"/>
          </p15:clr>
        </p15:guide>
        <p15:guide id="14" pos="3053" userDrawn="1">
          <p15:clr>
            <a:srgbClr val="A4A3A4"/>
          </p15:clr>
        </p15:guide>
        <p15:guide id="15" pos="3629" userDrawn="1">
          <p15:clr>
            <a:srgbClr val="A4A3A4"/>
          </p15:clr>
        </p15:guide>
        <p15:guide id="16" pos="4205" userDrawn="1">
          <p15:clr>
            <a:srgbClr val="A4A3A4"/>
          </p15:clr>
        </p15:guide>
        <p15:guide id="17" pos="4781" userDrawn="1">
          <p15:clr>
            <a:srgbClr val="A4A3A4"/>
          </p15:clr>
        </p15:guide>
        <p15:guide id="18" pos="5357" userDrawn="1">
          <p15:clr>
            <a:srgbClr val="A4A3A4"/>
          </p15:clr>
        </p15:guide>
        <p15:guide id="19" pos="5933" userDrawn="1">
          <p15:clr>
            <a:srgbClr val="A4A3A4"/>
          </p15:clr>
        </p15:guide>
        <p15:guide id="20" pos="6509" userDrawn="1">
          <p15:clr>
            <a:srgbClr val="A4A3A4"/>
          </p15:clr>
        </p15:guide>
        <p15:guide id="21" pos="7085" userDrawn="1">
          <p15:clr>
            <a:srgbClr val="A4A3A4"/>
          </p15:clr>
        </p15:guide>
        <p15:guide id="22" pos="7661" userDrawn="1">
          <p15:clr>
            <a:srgbClr val="5ACBF0"/>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5"/>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2"/>
            <a:ext cx="11887198" cy="2092881"/>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7" name="Picture 6"/>
          <p:cNvPicPr>
            <a:picLocks noChangeAspect="1"/>
          </p:cNvPicPr>
          <p:nvPr userDrawn="1"/>
        </p:nvPicPr>
        <p:blipFill>
          <a:blip r:embed="rId36"/>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716709505"/>
      </p:ext>
    </p:extLst>
  </p:cSld>
  <p:clrMap bg1="dk1" tx1="lt1" bg2="dk2" tx2="lt2" accent1="accent1" accent2="accent2" accent3="accent3" accent4="accent4" accent5="accent5" accent6="accent6" hlink="hlink" folHlink="folHlink"/>
  <p:sldLayoutIdLst>
    <p:sldLayoutId id="2147484287" r:id="rId1"/>
    <p:sldLayoutId id="2147484288" r:id="rId2"/>
    <p:sldLayoutId id="2147484289" r:id="rId3"/>
    <p:sldLayoutId id="2147484290" r:id="rId4"/>
    <p:sldLayoutId id="2147484291" r:id="rId5"/>
    <p:sldLayoutId id="2147484292" r:id="rId6"/>
    <p:sldLayoutId id="2147484293" r:id="rId7"/>
    <p:sldLayoutId id="2147484294" r:id="rId8"/>
    <p:sldLayoutId id="2147484295" r:id="rId9"/>
    <p:sldLayoutId id="2147484296" r:id="rId10"/>
    <p:sldLayoutId id="2147484297" r:id="rId11"/>
    <p:sldLayoutId id="2147484298" r:id="rId12"/>
    <p:sldLayoutId id="2147484299" r:id="rId13"/>
    <p:sldLayoutId id="2147484300" r:id="rId14"/>
    <p:sldLayoutId id="2147484301" r:id="rId15"/>
    <p:sldLayoutId id="2147484302" r:id="rId16"/>
    <p:sldLayoutId id="2147484303" r:id="rId17"/>
    <p:sldLayoutId id="2147484304" r:id="rId18"/>
    <p:sldLayoutId id="2147484305" r:id="rId19"/>
    <p:sldLayoutId id="2147484306" r:id="rId20"/>
    <p:sldLayoutId id="2147484307" r:id="rId21"/>
    <p:sldLayoutId id="2147484308" r:id="rId22"/>
    <p:sldLayoutId id="2147484309" r:id="rId23"/>
    <p:sldLayoutId id="2147484310" r:id="rId24"/>
    <p:sldLayoutId id="2147484311" r:id="rId25"/>
    <p:sldLayoutId id="2147484312" r:id="rId26"/>
    <p:sldLayoutId id="2147484313" r:id="rId27"/>
    <p:sldLayoutId id="2147484314" r:id="rId28"/>
    <p:sldLayoutId id="2147484315" r:id="rId29"/>
    <p:sldLayoutId id="2147484316" r:id="rId30"/>
    <p:sldLayoutId id="2147484317" r:id="rId31"/>
    <p:sldLayoutId id="2147484318" r:id="rId32"/>
    <p:sldLayoutId id="2147484319" r:id="rId33"/>
    <p:sldLayoutId id="2147484320" r:id="rId34"/>
  </p:sldLayoutIdLst>
  <p:transition>
    <p:fade/>
  </p:transition>
  <p:timing>
    <p:tnLst>
      <p:par>
        <p:cTn id="1" dur="indefinite" restart="never" nodeType="tmRoot"/>
      </p:par>
    </p:tnLst>
  </p:timing>
  <p:txStyles>
    <p:titleStyle>
      <a:lvl1pPr algn="l" defTabSz="932667"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873" marR="0" indent="-342873"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154" marR="0" indent="-241281"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036"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3pPr>
      <a:lvl4pPr marL="1028618"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4pPr>
      <a:lvl5pPr marL="1257199" marR="0" indent="-228582" algn="l" defTabSz="932667"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1800" kern="1200" spc="0" baseline="0">
          <a:gradFill>
            <a:gsLst>
              <a:gs pos="1250">
                <a:schemeClr val="tx1"/>
              </a:gs>
              <a:gs pos="100000">
                <a:schemeClr val="tx1"/>
              </a:gs>
            </a:gsLst>
            <a:lin ang="5400000" scaled="0"/>
          </a:gradFill>
          <a:latin typeface="+mn-lt"/>
          <a:ea typeface="+mn-ea"/>
          <a:cs typeface="+mn-cs"/>
        </a:defRPr>
      </a:lvl5pPr>
      <a:lvl6pPr marL="2564834"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170"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503"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838" indent="-233167" algn="l" defTabSz="932667"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667" rtl="0" eaLnBrk="1" latinLnBrk="0" hangingPunct="1">
        <a:defRPr sz="1800" kern="1200">
          <a:solidFill>
            <a:schemeClr val="tx1"/>
          </a:solidFill>
          <a:latin typeface="+mn-lt"/>
          <a:ea typeface="+mn-ea"/>
          <a:cs typeface="+mn-cs"/>
        </a:defRPr>
      </a:lvl1pPr>
      <a:lvl2pPr marL="466334" algn="l" defTabSz="932667" rtl="0" eaLnBrk="1" latinLnBrk="0" hangingPunct="1">
        <a:defRPr sz="1800" kern="1200">
          <a:solidFill>
            <a:schemeClr val="tx1"/>
          </a:solidFill>
          <a:latin typeface="+mn-lt"/>
          <a:ea typeface="+mn-ea"/>
          <a:cs typeface="+mn-cs"/>
        </a:defRPr>
      </a:lvl2pPr>
      <a:lvl3pPr marL="932667" algn="l" defTabSz="932667" rtl="0" eaLnBrk="1" latinLnBrk="0" hangingPunct="1">
        <a:defRPr sz="1800" kern="1200">
          <a:solidFill>
            <a:schemeClr val="tx1"/>
          </a:solidFill>
          <a:latin typeface="+mn-lt"/>
          <a:ea typeface="+mn-ea"/>
          <a:cs typeface="+mn-cs"/>
        </a:defRPr>
      </a:lvl3pPr>
      <a:lvl4pPr marL="1399001" algn="l" defTabSz="932667" rtl="0" eaLnBrk="1" latinLnBrk="0" hangingPunct="1">
        <a:defRPr sz="1800" kern="1200">
          <a:solidFill>
            <a:schemeClr val="tx1"/>
          </a:solidFill>
          <a:latin typeface="+mn-lt"/>
          <a:ea typeface="+mn-ea"/>
          <a:cs typeface="+mn-cs"/>
        </a:defRPr>
      </a:lvl4pPr>
      <a:lvl5pPr marL="1865334" algn="l" defTabSz="932667" rtl="0" eaLnBrk="1" latinLnBrk="0" hangingPunct="1">
        <a:defRPr sz="1800" kern="1200">
          <a:solidFill>
            <a:schemeClr val="tx1"/>
          </a:solidFill>
          <a:latin typeface="+mn-lt"/>
          <a:ea typeface="+mn-ea"/>
          <a:cs typeface="+mn-cs"/>
        </a:defRPr>
      </a:lvl5pPr>
      <a:lvl6pPr marL="2331670" algn="l" defTabSz="932667" rtl="0" eaLnBrk="1" latinLnBrk="0" hangingPunct="1">
        <a:defRPr sz="1800" kern="1200">
          <a:solidFill>
            <a:schemeClr val="tx1"/>
          </a:solidFill>
          <a:latin typeface="+mn-lt"/>
          <a:ea typeface="+mn-ea"/>
          <a:cs typeface="+mn-cs"/>
        </a:defRPr>
      </a:lvl6pPr>
      <a:lvl7pPr marL="2798002" algn="l" defTabSz="932667" rtl="0" eaLnBrk="1" latinLnBrk="0" hangingPunct="1">
        <a:defRPr sz="1800" kern="1200">
          <a:solidFill>
            <a:schemeClr val="tx1"/>
          </a:solidFill>
          <a:latin typeface="+mn-lt"/>
          <a:ea typeface="+mn-ea"/>
          <a:cs typeface="+mn-cs"/>
        </a:defRPr>
      </a:lvl7pPr>
      <a:lvl8pPr marL="3264336" algn="l" defTabSz="932667" rtl="0" eaLnBrk="1" latinLnBrk="0" hangingPunct="1">
        <a:defRPr sz="1800" kern="1200">
          <a:solidFill>
            <a:schemeClr val="tx1"/>
          </a:solidFill>
          <a:latin typeface="+mn-lt"/>
          <a:ea typeface="+mn-ea"/>
          <a:cs typeface="+mn-cs"/>
        </a:defRPr>
      </a:lvl8pPr>
      <a:lvl9pPr marL="3730670" algn="l" defTabSz="932667"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092881"/>
          </a:xfrm>
          <a:prstGeom prst="rect">
            <a:avLst/>
          </a:prstGeom>
        </p:spPr>
        <p:txBody>
          <a:bodyPr vert="horz" wrap="square" lIns="146304" tIns="91440" rIns="146304" bIns="9144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pic>
        <p:nvPicPr>
          <p:cNvPr id="7" name="Picture 6"/>
          <p:cNvPicPr>
            <a:picLocks noChangeAspect="1"/>
          </p:cNvPicPr>
          <p:nvPr userDrawn="1"/>
        </p:nvPicPr>
        <p:blipFill>
          <a:blip r:embed="rId33"/>
          <a:stretch>
            <a:fillRect/>
          </a:stretch>
        </p:blipFill>
        <p:spPr>
          <a:xfrm rot="5400000">
            <a:off x="9393899" y="3050513"/>
            <a:ext cx="6995160" cy="894134"/>
          </a:xfrm>
          <a:prstGeom prst="rect">
            <a:avLst/>
          </a:prstGeom>
        </p:spPr>
      </p:pic>
    </p:spTree>
    <p:extLst>
      <p:ext uri="{BB962C8B-B14F-4D97-AF65-F5344CB8AC3E}">
        <p14:creationId xmlns:p14="http://schemas.microsoft.com/office/powerpoint/2010/main" val="923212341"/>
      </p:ext>
    </p:extLst>
  </p:cSld>
  <p:clrMap bg1="lt1" tx1="dk1" bg2="lt2" tx2="dk2" accent1="accent1" accent2="accent2" accent3="accent3" accent4="accent4" accent5="accent5" accent6="accent6" hlink="hlink" folHlink="folHlink"/>
  <p:sldLayoutIdLst>
    <p:sldLayoutId id="2147484322" r:id="rId1"/>
    <p:sldLayoutId id="2147484323" r:id="rId2"/>
    <p:sldLayoutId id="2147484324" r:id="rId3"/>
    <p:sldLayoutId id="2147484325" r:id="rId4"/>
    <p:sldLayoutId id="2147484326" r:id="rId5"/>
    <p:sldLayoutId id="2147484327" r:id="rId6"/>
    <p:sldLayoutId id="2147484328" r:id="rId7"/>
    <p:sldLayoutId id="2147484329" r:id="rId8"/>
    <p:sldLayoutId id="2147484330" r:id="rId9"/>
    <p:sldLayoutId id="2147484331" r:id="rId10"/>
    <p:sldLayoutId id="2147484332" r:id="rId11"/>
    <p:sldLayoutId id="2147484333" r:id="rId12"/>
    <p:sldLayoutId id="2147484334" r:id="rId13"/>
    <p:sldLayoutId id="2147484335" r:id="rId14"/>
    <p:sldLayoutId id="2147484336" r:id="rId15"/>
    <p:sldLayoutId id="2147484337" r:id="rId16"/>
    <p:sldLayoutId id="2147484338" r:id="rId17"/>
    <p:sldLayoutId id="2147484339" r:id="rId18"/>
    <p:sldLayoutId id="2147484340" r:id="rId19"/>
    <p:sldLayoutId id="2147484341" r:id="rId20"/>
    <p:sldLayoutId id="2147484342" r:id="rId21"/>
    <p:sldLayoutId id="2147484343" r:id="rId22"/>
    <p:sldLayoutId id="2147484344" r:id="rId23"/>
    <p:sldLayoutId id="2147484345" r:id="rId24"/>
    <p:sldLayoutId id="2147484346" r:id="rId25"/>
    <p:sldLayoutId id="2147484347" r:id="rId26"/>
    <p:sldLayoutId id="2147484348" r:id="rId27"/>
    <p:sldLayoutId id="2147484349" r:id="rId28"/>
    <p:sldLayoutId id="2147484350" r:id="rId29"/>
    <p:sldLayoutId id="2147484351" r:id="rId30"/>
    <p:sldLayoutId id="2147484352"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48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Tx/>
        <a:buSzPct val="90000"/>
        <a:buFont typeface="Arial" pitchFamily="34" charset="0"/>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Tx/>
        <a:buSzPct val="90000"/>
        <a:buFont typeface="Arial" pitchFamily="34" charset="0"/>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20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Tx/>
        <a:buSzPct val="90000"/>
        <a:buFont typeface="Arial" pitchFamily="34" charset="0"/>
        <a:buChar char="•"/>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49">
          <p15:clr>
            <a:srgbClr val="5ACBF0"/>
          </p15:clr>
        </p15:guide>
        <p15:guide id="4" pos="1325">
          <p15:clr>
            <a:srgbClr val="5ACBF0"/>
          </p15:clr>
        </p15:guide>
        <p15:guide id="5" pos="1901">
          <p15:clr>
            <a:srgbClr val="5ACBF0"/>
          </p15:clr>
        </p15:guide>
        <p15:guide id="6" pos="2477">
          <p15:clr>
            <a:srgbClr val="5ACBF0"/>
          </p15:clr>
        </p15:guide>
        <p15:guide id="7" pos="3053">
          <p15:clr>
            <a:srgbClr val="5ACBF0"/>
          </p15:clr>
        </p15:guide>
        <p15:guide id="8" pos="3629">
          <p15:clr>
            <a:srgbClr val="5ACBF0"/>
          </p15:clr>
        </p15:guide>
        <p15:guide id="9" pos="4205">
          <p15:clr>
            <a:srgbClr val="5ACBF0"/>
          </p15:clr>
        </p15:guide>
        <p15:guide id="10" pos="4781">
          <p15:clr>
            <a:srgbClr val="5ACBF0"/>
          </p15:clr>
        </p15:guide>
        <p15:guide id="11" pos="5357">
          <p15:clr>
            <a:srgbClr val="5ACBF0"/>
          </p15:clr>
        </p15:guide>
        <p15:guide id="12" pos="5933">
          <p15:clr>
            <a:srgbClr val="5ACBF0"/>
          </p15:clr>
        </p15:guide>
        <p15:guide id="13" pos="6509">
          <p15:clr>
            <a:srgbClr val="5ACBF0"/>
          </p15:clr>
        </p15:guide>
        <p15:guide id="14" pos="7085">
          <p15:clr>
            <a:srgbClr val="5ACBF0"/>
          </p15:clr>
        </p15:guide>
        <p15:guide id="15" pos="7661">
          <p15:clr>
            <a:srgbClr val="5ACBF0"/>
          </p15:clr>
        </p15:guide>
        <p15:guide id="16" pos="288">
          <p15:clr>
            <a:srgbClr val="C35EA4"/>
          </p15:clr>
        </p15:guide>
        <p15:guide id="17" pos="7546">
          <p15:clr>
            <a:srgbClr val="C35EA4"/>
          </p15:clr>
        </p15:guide>
        <p15:guide id="18" orient="horz" pos="763">
          <p15:clr>
            <a:srgbClr val="5ACBF0"/>
          </p15:clr>
        </p15:guide>
        <p15:guide id="19" orient="horz" pos="1339">
          <p15:clr>
            <a:srgbClr val="5ACBF0"/>
          </p15:clr>
        </p15:guide>
        <p15:guide id="20" orient="horz" pos="1915">
          <p15:clr>
            <a:srgbClr val="5ACBF0"/>
          </p15:clr>
        </p15:guide>
        <p15:guide id="21" orient="horz" pos="2491">
          <p15:clr>
            <a:srgbClr val="5ACBF0"/>
          </p15:clr>
        </p15:guide>
        <p15:guide id="22" orient="horz" pos="3067">
          <p15:clr>
            <a:srgbClr val="5ACBF0"/>
          </p15:clr>
        </p15:guide>
        <p15:guide id="23" orient="horz" pos="3643">
          <p15:clr>
            <a:srgbClr val="5ACBF0"/>
          </p15:clr>
        </p15:guide>
        <p15:guide id="24" orient="horz" pos="4219">
          <p15:clr>
            <a:srgbClr val="5ACBF0"/>
          </p15:clr>
        </p15:guide>
        <p15:guide id="25" orient="horz" pos="302">
          <p15:clr>
            <a:srgbClr val="C35EA4"/>
          </p15:clr>
        </p15:guide>
        <p15:guide id="26" orient="horz" pos="4104">
          <p15:clr>
            <a:srgbClr val="C35EA4"/>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6"/>
            <a:ext cx="11888787"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39" y="1212851"/>
            <a:ext cx="11887200" cy="2092325"/>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1028" name="Picture 6"/>
          <p:cNvPicPr>
            <a:picLocks noChangeAspect="1"/>
          </p:cNvPicPr>
          <p:nvPr userDrawn="1"/>
        </p:nvPicPr>
        <p:blipFill>
          <a:blip r:embed="rId25" cstate="print">
            <a:extLst>
              <a:ext uri="{28A0092B-C50C-407E-A947-70E740481C1C}">
                <a14:useLocalDpi xmlns:a14="http://schemas.microsoft.com/office/drawing/2010/main" val="0"/>
              </a:ext>
            </a:extLst>
          </a:blip>
          <a:srcRect/>
          <a:stretch>
            <a:fillRect/>
          </a:stretch>
        </p:blipFill>
        <p:spPr bwMode="auto">
          <a:xfrm>
            <a:off x="12444414" y="0"/>
            <a:ext cx="893762" cy="699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3931378"/>
      </p:ext>
    </p:extLst>
  </p:cSld>
  <p:clrMap bg1="lt1" tx1="dk1" bg2="lt2" tx2="dk2" accent1="accent1" accent2="accent2" accent3="accent3" accent4="accent4" accent5="accent5" accent6="accent6" hlink="hlink" folHlink="folHlink"/>
  <p:sldLayoutIdLst>
    <p:sldLayoutId id="2147484419" r:id="rId1"/>
    <p:sldLayoutId id="2147484420" r:id="rId2"/>
    <p:sldLayoutId id="2147484421" r:id="rId3"/>
    <p:sldLayoutId id="2147484422" r:id="rId4"/>
    <p:sldLayoutId id="2147484423" r:id="rId5"/>
    <p:sldLayoutId id="2147484424" r:id="rId6"/>
    <p:sldLayoutId id="2147484425" r:id="rId7"/>
    <p:sldLayoutId id="2147484426" r:id="rId8"/>
    <p:sldLayoutId id="2147484427" r:id="rId9"/>
    <p:sldLayoutId id="2147484428" r:id="rId10"/>
    <p:sldLayoutId id="2147484429" r:id="rId11"/>
    <p:sldLayoutId id="2147484430" r:id="rId12"/>
    <p:sldLayoutId id="2147484431" r:id="rId13"/>
    <p:sldLayoutId id="2147484432" r:id="rId14"/>
    <p:sldLayoutId id="2147484433" r:id="rId15"/>
    <p:sldLayoutId id="2147484434" r:id="rId16"/>
    <p:sldLayoutId id="2147484435" r:id="rId17"/>
    <p:sldLayoutId id="2147484436" r:id="rId18"/>
    <p:sldLayoutId id="2147484437" r:id="rId19"/>
    <p:sldLayoutId id="2147484438" r:id="rId20"/>
    <p:sldLayoutId id="2147484439" r:id="rId21"/>
    <p:sldLayoutId id="2147484440" r:id="rId22"/>
    <p:sldLayoutId id="2147484441" r:id="rId23"/>
  </p:sldLayoutIdLst>
  <p:transition>
    <p:fade/>
  </p:transition>
  <p:timing>
    <p:tnLst>
      <p:par>
        <p:cTn id="1" dur="indefinite" restart="never" nodeType="tmRoot"/>
      </p:par>
    </p:tnLst>
  </p:timing>
  <p:txStyles>
    <p:titleStyle>
      <a:lvl1pPr algn="l" defTabSz="931684" rtl="0" eaLnBrk="0" fontAlgn="base" hangingPunct="0">
        <a:lnSpc>
          <a:spcPct val="90000"/>
        </a:lnSpc>
        <a:spcBef>
          <a:spcPct val="0"/>
        </a:spcBef>
        <a:spcAft>
          <a:spcPct val="0"/>
        </a:spcAft>
        <a:defRPr lang="en-US" sz="4799" kern="1200" spc="-102" dirty="0">
          <a:ln w="3175">
            <a:noFill/>
          </a:ln>
          <a:gradFill>
            <a:gsLst>
              <a:gs pos="1250">
                <a:schemeClr val="tx1"/>
              </a:gs>
              <a:gs pos="100000">
                <a:schemeClr val="tx1"/>
              </a:gs>
            </a:gsLst>
            <a:lin ang="5400000" scaled="0"/>
          </a:gradFill>
          <a:latin typeface="+mj-lt"/>
          <a:ea typeface="MS PGothic" panose="020B0600070205080204" pitchFamily="34" charset="-128"/>
          <a:cs typeface="Segoe UI" pitchFamily="34" charset="0"/>
        </a:defRPr>
      </a:lvl1pPr>
      <a:lvl2pPr algn="l" defTabSz="931684" rtl="0" eaLnBrk="0" fontAlgn="base" hangingPunct="0">
        <a:lnSpc>
          <a:spcPct val="90000"/>
        </a:lnSpc>
        <a:spcBef>
          <a:spcPct val="0"/>
        </a:spcBef>
        <a:spcAft>
          <a:spcPct val="0"/>
        </a:spcAft>
        <a:defRPr sz="4799">
          <a:solidFill>
            <a:schemeClr val="tx1"/>
          </a:solidFill>
          <a:latin typeface="Segoe UI Light" charset="0"/>
          <a:ea typeface="MS PGothic" panose="020B0600070205080204" pitchFamily="34" charset="-128"/>
          <a:cs typeface="Segoe UI" panose="020B0502040204020203" pitchFamily="34" charset="0"/>
        </a:defRPr>
      </a:lvl2pPr>
      <a:lvl3pPr algn="l" defTabSz="931684" rtl="0" eaLnBrk="0" fontAlgn="base" hangingPunct="0">
        <a:lnSpc>
          <a:spcPct val="90000"/>
        </a:lnSpc>
        <a:spcBef>
          <a:spcPct val="0"/>
        </a:spcBef>
        <a:spcAft>
          <a:spcPct val="0"/>
        </a:spcAft>
        <a:defRPr sz="4799">
          <a:solidFill>
            <a:schemeClr val="tx1"/>
          </a:solidFill>
          <a:latin typeface="Segoe UI Light" charset="0"/>
          <a:ea typeface="MS PGothic" panose="020B0600070205080204" pitchFamily="34" charset="-128"/>
          <a:cs typeface="Segoe UI" panose="020B0502040204020203" pitchFamily="34" charset="0"/>
        </a:defRPr>
      </a:lvl3pPr>
      <a:lvl4pPr algn="l" defTabSz="931684" rtl="0" eaLnBrk="0" fontAlgn="base" hangingPunct="0">
        <a:lnSpc>
          <a:spcPct val="90000"/>
        </a:lnSpc>
        <a:spcBef>
          <a:spcPct val="0"/>
        </a:spcBef>
        <a:spcAft>
          <a:spcPct val="0"/>
        </a:spcAft>
        <a:defRPr sz="4799">
          <a:solidFill>
            <a:schemeClr val="tx1"/>
          </a:solidFill>
          <a:latin typeface="Segoe UI Light" charset="0"/>
          <a:ea typeface="MS PGothic" panose="020B0600070205080204" pitchFamily="34" charset="-128"/>
          <a:cs typeface="Segoe UI" panose="020B0502040204020203" pitchFamily="34" charset="0"/>
        </a:defRPr>
      </a:lvl4pPr>
      <a:lvl5pPr algn="l" defTabSz="931684" rtl="0" eaLnBrk="0" fontAlgn="base" hangingPunct="0">
        <a:lnSpc>
          <a:spcPct val="90000"/>
        </a:lnSpc>
        <a:spcBef>
          <a:spcPct val="0"/>
        </a:spcBef>
        <a:spcAft>
          <a:spcPct val="0"/>
        </a:spcAft>
        <a:defRPr sz="4799">
          <a:solidFill>
            <a:schemeClr val="tx1"/>
          </a:solidFill>
          <a:latin typeface="Segoe UI Light" charset="0"/>
          <a:ea typeface="MS PGothic" panose="020B0600070205080204" pitchFamily="34" charset="-128"/>
          <a:cs typeface="Segoe UI" panose="020B0502040204020203" pitchFamily="34" charset="0"/>
        </a:defRPr>
      </a:lvl5pPr>
      <a:lvl6pPr marL="457112" algn="l" defTabSz="931684" rtl="0" fontAlgn="base">
        <a:lnSpc>
          <a:spcPct val="90000"/>
        </a:lnSpc>
        <a:spcBef>
          <a:spcPct val="0"/>
        </a:spcBef>
        <a:spcAft>
          <a:spcPct val="0"/>
        </a:spcAft>
        <a:defRPr sz="4799">
          <a:solidFill>
            <a:schemeClr val="tx1"/>
          </a:solidFill>
          <a:latin typeface="Segoe UI Light" charset="0"/>
          <a:ea typeface="ＭＳ Ｐゴシック" charset="0"/>
        </a:defRPr>
      </a:lvl6pPr>
      <a:lvl7pPr marL="914224" algn="l" defTabSz="931684" rtl="0" fontAlgn="base">
        <a:lnSpc>
          <a:spcPct val="90000"/>
        </a:lnSpc>
        <a:spcBef>
          <a:spcPct val="0"/>
        </a:spcBef>
        <a:spcAft>
          <a:spcPct val="0"/>
        </a:spcAft>
        <a:defRPr sz="4799">
          <a:solidFill>
            <a:schemeClr val="tx1"/>
          </a:solidFill>
          <a:latin typeface="Segoe UI Light" charset="0"/>
          <a:ea typeface="ＭＳ Ｐゴシック" charset="0"/>
        </a:defRPr>
      </a:lvl7pPr>
      <a:lvl8pPr marL="1371336" algn="l" defTabSz="931684" rtl="0" fontAlgn="base">
        <a:lnSpc>
          <a:spcPct val="90000"/>
        </a:lnSpc>
        <a:spcBef>
          <a:spcPct val="0"/>
        </a:spcBef>
        <a:spcAft>
          <a:spcPct val="0"/>
        </a:spcAft>
        <a:defRPr sz="4799">
          <a:solidFill>
            <a:schemeClr val="tx1"/>
          </a:solidFill>
          <a:latin typeface="Segoe UI Light" charset="0"/>
          <a:ea typeface="ＭＳ Ｐゴシック" charset="0"/>
        </a:defRPr>
      </a:lvl8pPr>
      <a:lvl9pPr marL="1828449" algn="l" defTabSz="931684" rtl="0" fontAlgn="base">
        <a:lnSpc>
          <a:spcPct val="90000"/>
        </a:lnSpc>
        <a:spcBef>
          <a:spcPct val="0"/>
        </a:spcBef>
        <a:spcAft>
          <a:spcPct val="0"/>
        </a:spcAft>
        <a:defRPr sz="4799">
          <a:solidFill>
            <a:schemeClr val="tx1"/>
          </a:solidFill>
          <a:latin typeface="Segoe UI Light" charset="0"/>
          <a:ea typeface="ＭＳ Ｐゴシック" charset="0"/>
        </a:defRPr>
      </a:lvl9pPr>
    </p:titleStyle>
    <p:bodyStyle>
      <a:lvl1pPr marL="342834" indent="-342834" algn="l" defTabSz="931684" rtl="0" eaLnBrk="0" fontAlgn="base" hangingPunct="0">
        <a:lnSpc>
          <a:spcPct val="90000"/>
        </a:lnSpc>
        <a:spcBef>
          <a:spcPct val="20000"/>
        </a:spcBef>
        <a:spcAft>
          <a:spcPct val="0"/>
        </a:spcAft>
        <a:buSzPct val="90000"/>
        <a:buFont typeface="Arial" panose="020B0604020202020204" pitchFamily="34" charset="0"/>
        <a:buChar char="•"/>
        <a:defRPr sz="3999" kern="1200">
          <a:gradFill>
            <a:gsLst>
              <a:gs pos="1250">
                <a:schemeClr val="tx1"/>
              </a:gs>
              <a:gs pos="100000">
                <a:schemeClr val="tx1"/>
              </a:gs>
            </a:gsLst>
            <a:lin ang="5400000" scaled="0"/>
          </a:gradFill>
          <a:latin typeface="+mj-lt"/>
          <a:ea typeface="MS PGothic" panose="020B0600070205080204" pitchFamily="34" charset="-128"/>
          <a:cs typeface="ＭＳ Ｐゴシック" charset="0"/>
        </a:defRPr>
      </a:lvl1pPr>
      <a:lvl2pPr marL="584088" indent="-241253" algn="l" defTabSz="931684" rtl="0" eaLnBrk="0" fontAlgn="base" hangingPunct="0">
        <a:lnSpc>
          <a:spcPct val="90000"/>
        </a:lnSpc>
        <a:spcBef>
          <a:spcPct val="20000"/>
        </a:spcBef>
        <a:spcAft>
          <a:spcPct val="0"/>
        </a:spcAft>
        <a:buSzPct val="90000"/>
        <a:buFont typeface="Arial" panose="020B0604020202020204" pitchFamily="34" charset="0"/>
        <a:buChar char="•"/>
        <a:defRPr sz="2400" kern="1200">
          <a:gradFill>
            <a:gsLst>
              <a:gs pos="1250">
                <a:schemeClr val="tx1"/>
              </a:gs>
              <a:gs pos="100000">
                <a:schemeClr val="tx1"/>
              </a:gs>
            </a:gsLst>
            <a:lin ang="5400000" scaled="0"/>
          </a:gradFill>
          <a:latin typeface="+mn-lt"/>
          <a:ea typeface="MS PGothic" panose="020B0600070205080204" pitchFamily="34" charset="-128"/>
          <a:cs typeface="+mn-cs"/>
        </a:defRPr>
      </a:lvl2pPr>
      <a:lvl3pPr marL="799946" indent="-228557" algn="l" defTabSz="931684" rtl="0" eaLnBrk="0" fontAlgn="base" hangingPunct="0">
        <a:lnSpc>
          <a:spcPct val="90000"/>
        </a:lnSpc>
        <a:spcBef>
          <a:spcPct val="20000"/>
        </a:spcBef>
        <a:spcAft>
          <a:spcPct val="0"/>
        </a:spcAft>
        <a:buSzPct val="90000"/>
        <a:buFont typeface="Arial" panose="020B0604020202020204" pitchFamily="34" charset="0"/>
        <a:buChar char="•"/>
        <a:defRPr sz="2000" kern="1200">
          <a:gradFill>
            <a:gsLst>
              <a:gs pos="1250">
                <a:schemeClr val="tx1"/>
              </a:gs>
              <a:gs pos="100000">
                <a:schemeClr val="tx1"/>
              </a:gs>
            </a:gsLst>
            <a:lin ang="5400000" scaled="0"/>
          </a:gradFill>
          <a:latin typeface="+mn-lt"/>
          <a:ea typeface="MS PGothic" panose="020B0600070205080204" pitchFamily="34" charset="-128"/>
          <a:cs typeface="+mn-cs"/>
        </a:defRPr>
      </a:lvl3pPr>
      <a:lvl4pPr marL="1028503" indent="-228557" algn="l" defTabSz="931684" rtl="0" eaLnBrk="0" fontAlgn="base" hangingPunct="0">
        <a:lnSpc>
          <a:spcPct val="90000"/>
        </a:lnSpc>
        <a:spcBef>
          <a:spcPct val="20000"/>
        </a:spcBef>
        <a:spcAft>
          <a:spcPct val="0"/>
        </a:spcAft>
        <a:buSzPct val="90000"/>
        <a:buFont typeface="Arial" panose="020B0604020202020204" pitchFamily="34" charset="0"/>
        <a:buChar char="•"/>
        <a:defRPr kern="1200">
          <a:gradFill>
            <a:gsLst>
              <a:gs pos="1250">
                <a:schemeClr val="tx1"/>
              </a:gs>
              <a:gs pos="100000">
                <a:schemeClr val="tx1"/>
              </a:gs>
            </a:gsLst>
            <a:lin ang="5400000" scaled="0"/>
          </a:gradFill>
          <a:latin typeface="+mn-lt"/>
          <a:ea typeface="MS PGothic" panose="020B0600070205080204" pitchFamily="34" charset="-128"/>
          <a:cs typeface="+mn-cs"/>
        </a:defRPr>
      </a:lvl4pPr>
      <a:lvl5pPr marL="1257058" indent="-228557" algn="l" defTabSz="931684" rtl="0" eaLnBrk="0" fontAlgn="base" hangingPunct="0">
        <a:lnSpc>
          <a:spcPct val="90000"/>
        </a:lnSpc>
        <a:spcBef>
          <a:spcPct val="20000"/>
        </a:spcBef>
        <a:spcAft>
          <a:spcPct val="0"/>
        </a:spcAft>
        <a:buSzPct val="90000"/>
        <a:buFont typeface="Arial" panose="020B0604020202020204" pitchFamily="34" charset="0"/>
        <a:buChar char="•"/>
        <a:defRPr kern="1200">
          <a:gradFill>
            <a:gsLst>
              <a:gs pos="1250">
                <a:schemeClr val="tx1"/>
              </a:gs>
              <a:gs pos="100000">
                <a:schemeClr val="tx1"/>
              </a:gs>
            </a:gsLst>
            <a:lin ang="5400000" scaled="0"/>
          </a:gradFill>
          <a:latin typeface="+mn-lt"/>
          <a:ea typeface="MS PGothic" panose="020B0600070205080204" pitchFamily="34" charset="-128"/>
          <a:cs typeface="+mn-cs"/>
        </a:defRPr>
      </a:lvl5pPr>
      <a:lvl6pPr marL="2564548"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0830"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112"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3394" indent="-233141" algn="l" defTabSz="9325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563" rtl="0" eaLnBrk="1" latinLnBrk="0" hangingPunct="1">
        <a:defRPr sz="1800" kern="1200">
          <a:solidFill>
            <a:schemeClr val="tx1"/>
          </a:solidFill>
          <a:latin typeface="+mn-lt"/>
          <a:ea typeface="+mn-ea"/>
          <a:cs typeface="+mn-cs"/>
        </a:defRPr>
      </a:lvl1pPr>
      <a:lvl2pPr marL="466281" algn="l" defTabSz="932563" rtl="0" eaLnBrk="1" latinLnBrk="0" hangingPunct="1">
        <a:defRPr sz="1800" kern="1200">
          <a:solidFill>
            <a:schemeClr val="tx1"/>
          </a:solidFill>
          <a:latin typeface="+mn-lt"/>
          <a:ea typeface="+mn-ea"/>
          <a:cs typeface="+mn-cs"/>
        </a:defRPr>
      </a:lvl2pPr>
      <a:lvl3pPr marL="932563" algn="l" defTabSz="932563" rtl="0" eaLnBrk="1" latinLnBrk="0" hangingPunct="1">
        <a:defRPr sz="1800" kern="1200">
          <a:solidFill>
            <a:schemeClr val="tx1"/>
          </a:solidFill>
          <a:latin typeface="+mn-lt"/>
          <a:ea typeface="+mn-ea"/>
          <a:cs typeface="+mn-cs"/>
        </a:defRPr>
      </a:lvl3pPr>
      <a:lvl4pPr marL="1398844" algn="l" defTabSz="932563" rtl="0" eaLnBrk="1" latinLnBrk="0" hangingPunct="1">
        <a:defRPr sz="1800" kern="1200">
          <a:solidFill>
            <a:schemeClr val="tx1"/>
          </a:solidFill>
          <a:latin typeface="+mn-lt"/>
          <a:ea typeface="+mn-ea"/>
          <a:cs typeface="+mn-cs"/>
        </a:defRPr>
      </a:lvl4pPr>
      <a:lvl5pPr marL="1865126" algn="l" defTabSz="932563" rtl="0" eaLnBrk="1" latinLnBrk="0" hangingPunct="1">
        <a:defRPr sz="1800" kern="1200">
          <a:solidFill>
            <a:schemeClr val="tx1"/>
          </a:solidFill>
          <a:latin typeface="+mn-lt"/>
          <a:ea typeface="+mn-ea"/>
          <a:cs typeface="+mn-cs"/>
        </a:defRPr>
      </a:lvl5pPr>
      <a:lvl6pPr marL="2331408" algn="l" defTabSz="932563" rtl="0" eaLnBrk="1" latinLnBrk="0" hangingPunct="1">
        <a:defRPr sz="1800" kern="1200">
          <a:solidFill>
            <a:schemeClr val="tx1"/>
          </a:solidFill>
          <a:latin typeface="+mn-lt"/>
          <a:ea typeface="+mn-ea"/>
          <a:cs typeface="+mn-cs"/>
        </a:defRPr>
      </a:lvl6pPr>
      <a:lvl7pPr marL="2797689" algn="l" defTabSz="932563" rtl="0" eaLnBrk="1" latinLnBrk="0" hangingPunct="1">
        <a:defRPr sz="1800" kern="1200">
          <a:solidFill>
            <a:schemeClr val="tx1"/>
          </a:solidFill>
          <a:latin typeface="+mn-lt"/>
          <a:ea typeface="+mn-ea"/>
          <a:cs typeface="+mn-cs"/>
        </a:defRPr>
      </a:lvl7pPr>
      <a:lvl8pPr marL="3263970" algn="l" defTabSz="932563" rtl="0" eaLnBrk="1" latinLnBrk="0" hangingPunct="1">
        <a:defRPr sz="1800" kern="1200">
          <a:solidFill>
            <a:schemeClr val="tx1"/>
          </a:solidFill>
          <a:latin typeface="+mn-lt"/>
          <a:ea typeface="+mn-ea"/>
          <a:cs typeface="+mn-cs"/>
        </a:defRPr>
      </a:lvl8pPr>
      <a:lvl9pPr marL="3730253" algn="l" defTabSz="9325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1.xml"/></Relationships>
</file>

<file path=ppt/slides/_rels/slide13.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29.png"/><Relationship Id="rId18" Type="http://schemas.openxmlformats.org/officeDocument/2006/relationships/image" Target="../media/image35.png"/><Relationship Id="rId26" Type="http://schemas.openxmlformats.org/officeDocument/2006/relationships/image" Target="../media/image25.png"/><Relationship Id="rId3" Type="http://schemas.openxmlformats.org/officeDocument/2006/relationships/image" Target="../media/image72.png"/><Relationship Id="rId21" Type="http://schemas.openxmlformats.org/officeDocument/2006/relationships/image" Target="../media/image38.png"/><Relationship Id="rId7" Type="http://schemas.openxmlformats.org/officeDocument/2006/relationships/image" Target="../media/image74.png"/><Relationship Id="rId12" Type="http://schemas.openxmlformats.org/officeDocument/2006/relationships/image" Target="../media/image78.jpeg"/><Relationship Id="rId17" Type="http://schemas.openxmlformats.org/officeDocument/2006/relationships/image" Target="../media/image34.png"/><Relationship Id="rId25" Type="http://schemas.openxmlformats.org/officeDocument/2006/relationships/image" Target="../media/image42.png"/><Relationship Id="rId2" Type="http://schemas.openxmlformats.org/officeDocument/2006/relationships/image" Target="../media/image71.png"/><Relationship Id="rId16" Type="http://schemas.openxmlformats.org/officeDocument/2006/relationships/image" Target="../media/image33.png"/><Relationship Id="rId20" Type="http://schemas.openxmlformats.org/officeDocument/2006/relationships/image" Target="../media/image37.png"/><Relationship Id="rId29" Type="http://schemas.openxmlformats.org/officeDocument/2006/relationships/image" Target="../media/image28.png"/><Relationship Id="rId1" Type="http://schemas.openxmlformats.org/officeDocument/2006/relationships/slideLayout" Target="../slideLayouts/slideLayout19.xml"/><Relationship Id="rId6" Type="http://schemas.openxmlformats.org/officeDocument/2006/relationships/image" Target="../media/image44.png"/><Relationship Id="rId11" Type="http://schemas.openxmlformats.org/officeDocument/2006/relationships/image" Target="../media/image77.png"/><Relationship Id="rId24" Type="http://schemas.openxmlformats.org/officeDocument/2006/relationships/image" Target="../media/image41.png"/><Relationship Id="rId5" Type="http://schemas.openxmlformats.org/officeDocument/2006/relationships/image" Target="../media/image32.png"/><Relationship Id="rId15" Type="http://schemas.openxmlformats.org/officeDocument/2006/relationships/image" Target="../media/image31.png"/><Relationship Id="rId23" Type="http://schemas.openxmlformats.org/officeDocument/2006/relationships/image" Target="../media/image40.png"/><Relationship Id="rId28" Type="http://schemas.openxmlformats.org/officeDocument/2006/relationships/image" Target="../media/image27.png"/><Relationship Id="rId10" Type="http://schemas.openxmlformats.org/officeDocument/2006/relationships/image" Target="../media/image76.emf"/><Relationship Id="rId19" Type="http://schemas.openxmlformats.org/officeDocument/2006/relationships/image" Target="../media/image36.png"/><Relationship Id="rId4" Type="http://schemas.openxmlformats.org/officeDocument/2006/relationships/image" Target="../media/image73.png"/><Relationship Id="rId9" Type="http://schemas.openxmlformats.org/officeDocument/2006/relationships/image" Target="../media/image75.png"/><Relationship Id="rId14" Type="http://schemas.openxmlformats.org/officeDocument/2006/relationships/image" Target="../media/image30.png"/><Relationship Id="rId22" Type="http://schemas.openxmlformats.org/officeDocument/2006/relationships/image" Target="../media/image39.png"/><Relationship Id="rId27" Type="http://schemas.openxmlformats.org/officeDocument/2006/relationships/image" Target="../media/image26.png"/></Relationships>
</file>

<file path=ppt/slides/_rels/slide14.xml.rels><?xml version="1.0" encoding="UTF-8" standalone="yes"?>
<Relationships xmlns="http://schemas.openxmlformats.org/package/2006/relationships"><Relationship Id="rId8" Type="http://schemas.openxmlformats.org/officeDocument/2006/relationships/image" Target="../media/image81.png"/><Relationship Id="rId3" Type="http://schemas.openxmlformats.org/officeDocument/2006/relationships/image" Target="../media/image34.png"/><Relationship Id="rId7" Type="http://schemas.openxmlformats.org/officeDocument/2006/relationships/image" Target="../media/image38.png"/><Relationship Id="rId12" Type="http://schemas.openxmlformats.org/officeDocument/2006/relationships/image" Target="../media/image36.png"/><Relationship Id="rId2" Type="http://schemas.openxmlformats.org/officeDocument/2006/relationships/image" Target="../media/image79.png"/><Relationship Id="rId1" Type="http://schemas.openxmlformats.org/officeDocument/2006/relationships/slideLayout" Target="../slideLayouts/slideLayout28.xml"/><Relationship Id="rId6" Type="http://schemas.openxmlformats.org/officeDocument/2006/relationships/image" Target="../media/image39.png"/><Relationship Id="rId11" Type="http://schemas.openxmlformats.org/officeDocument/2006/relationships/image" Target="../media/image83.png"/><Relationship Id="rId5" Type="http://schemas.openxmlformats.org/officeDocument/2006/relationships/image" Target="../media/image80.png"/><Relationship Id="rId10" Type="http://schemas.openxmlformats.org/officeDocument/2006/relationships/image" Target="../media/image28.png"/><Relationship Id="rId4" Type="http://schemas.openxmlformats.org/officeDocument/2006/relationships/image" Target="../media/image30.png"/><Relationship Id="rId9" Type="http://schemas.openxmlformats.org/officeDocument/2006/relationships/image" Target="../media/image82.png"/></Relationships>
</file>

<file path=ppt/slides/_rels/slide15.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image" Target="../media/image84.png"/><Relationship Id="rId1" Type="http://schemas.openxmlformats.org/officeDocument/2006/relationships/slideLayout" Target="../slideLayouts/slideLayout19.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85.emf"/><Relationship Id="rId2" Type="http://schemas.openxmlformats.org/officeDocument/2006/relationships/image" Target="../media/image47.png"/><Relationship Id="rId1" Type="http://schemas.openxmlformats.org/officeDocument/2006/relationships/slideLayout" Target="../slideLayouts/slideLayout19.xml"/></Relationships>
</file>

<file path=ppt/slides/_rels/slide17.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png"/><Relationship Id="rId18" Type="http://schemas.openxmlformats.org/officeDocument/2006/relationships/image" Target="../media/image63.png"/><Relationship Id="rId3" Type="http://schemas.openxmlformats.org/officeDocument/2006/relationships/image" Target="../media/image48.png"/><Relationship Id="rId21" Type="http://schemas.openxmlformats.org/officeDocument/2006/relationships/image" Target="../media/image66.png"/><Relationship Id="rId7" Type="http://schemas.openxmlformats.org/officeDocument/2006/relationships/image" Target="../media/image52.png"/><Relationship Id="rId12" Type="http://schemas.openxmlformats.org/officeDocument/2006/relationships/image" Target="../media/image57.png"/><Relationship Id="rId17" Type="http://schemas.openxmlformats.org/officeDocument/2006/relationships/image" Target="../media/image62.png"/><Relationship Id="rId25" Type="http://schemas.openxmlformats.org/officeDocument/2006/relationships/image" Target="../media/image70.png"/><Relationship Id="rId2" Type="http://schemas.openxmlformats.org/officeDocument/2006/relationships/image" Target="../media/image47.png"/><Relationship Id="rId16" Type="http://schemas.openxmlformats.org/officeDocument/2006/relationships/image" Target="../media/image61.png"/><Relationship Id="rId20" Type="http://schemas.openxmlformats.org/officeDocument/2006/relationships/image" Target="../media/image65.png"/><Relationship Id="rId1" Type="http://schemas.openxmlformats.org/officeDocument/2006/relationships/slideLayout" Target="../slideLayouts/slideLayout19.xml"/><Relationship Id="rId6" Type="http://schemas.openxmlformats.org/officeDocument/2006/relationships/image" Target="../media/image51.png"/><Relationship Id="rId11" Type="http://schemas.openxmlformats.org/officeDocument/2006/relationships/image" Target="../media/image56.png"/><Relationship Id="rId24" Type="http://schemas.openxmlformats.org/officeDocument/2006/relationships/image" Target="../media/image87.jpeg"/><Relationship Id="rId5" Type="http://schemas.openxmlformats.org/officeDocument/2006/relationships/image" Target="../media/image50.png"/><Relationship Id="rId15" Type="http://schemas.openxmlformats.org/officeDocument/2006/relationships/image" Target="../media/image60.png"/><Relationship Id="rId23" Type="http://schemas.openxmlformats.org/officeDocument/2006/relationships/image" Target="../media/image68.jpeg"/><Relationship Id="rId10" Type="http://schemas.openxmlformats.org/officeDocument/2006/relationships/image" Target="../media/image86.png"/><Relationship Id="rId19" Type="http://schemas.openxmlformats.org/officeDocument/2006/relationships/image" Target="../media/image64.png"/><Relationship Id="rId4" Type="http://schemas.openxmlformats.org/officeDocument/2006/relationships/image" Target="../media/image49.png"/><Relationship Id="rId9" Type="http://schemas.openxmlformats.org/officeDocument/2006/relationships/image" Target="../media/image54.png"/><Relationship Id="rId14" Type="http://schemas.openxmlformats.org/officeDocument/2006/relationships/image" Target="../media/image59.gif"/><Relationship Id="rId22" Type="http://schemas.openxmlformats.org/officeDocument/2006/relationships/image" Target="../media/image67.jpeg"/></Relationships>
</file>

<file path=ppt/slides/_rels/slide18.xml.rels><?xml version="1.0" encoding="UTF-8" standalone="yes"?>
<Relationships xmlns="http://schemas.openxmlformats.org/package/2006/relationships"><Relationship Id="rId8" Type="http://schemas.openxmlformats.org/officeDocument/2006/relationships/image" Target="../media/image93.gif"/><Relationship Id="rId13" Type="http://schemas.openxmlformats.org/officeDocument/2006/relationships/image" Target="../media/image60.png"/><Relationship Id="rId18" Type="http://schemas.openxmlformats.org/officeDocument/2006/relationships/image" Target="../media/image63.png"/><Relationship Id="rId3" Type="http://schemas.openxmlformats.org/officeDocument/2006/relationships/image" Target="../media/image88.jpeg"/><Relationship Id="rId21" Type="http://schemas.openxmlformats.org/officeDocument/2006/relationships/image" Target="../media/image100.png"/><Relationship Id="rId7" Type="http://schemas.openxmlformats.org/officeDocument/2006/relationships/image" Target="../media/image92.gif"/><Relationship Id="rId12" Type="http://schemas.openxmlformats.org/officeDocument/2006/relationships/image" Target="../media/image59.gif"/><Relationship Id="rId17" Type="http://schemas.openxmlformats.org/officeDocument/2006/relationships/image" Target="../media/image99.png"/><Relationship Id="rId25" Type="http://schemas.openxmlformats.org/officeDocument/2006/relationships/image" Target="../media/image102.png"/><Relationship Id="rId2" Type="http://schemas.openxmlformats.org/officeDocument/2006/relationships/notesSlide" Target="../notesSlides/notesSlide7.xml"/><Relationship Id="rId16" Type="http://schemas.openxmlformats.org/officeDocument/2006/relationships/image" Target="../media/image98.png"/><Relationship Id="rId20" Type="http://schemas.openxmlformats.org/officeDocument/2006/relationships/image" Target="../media/image65.png"/><Relationship Id="rId1" Type="http://schemas.openxmlformats.org/officeDocument/2006/relationships/slideLayout" Target="../slideLayouts/slideLayout19.xml"/><Relationship Id="rId6" Type="http://schemas.openxmlformats.org/officeDocument/2006/relationships/image" Target="../media/image91.jpeg"/><Relationship Id="rId11" Type="http://schemas.openxmlformats.org/officeDocument/2006/relationships/image" Target="../media/image96.png"/><Relationship Id="rId24" Type="http://schemas.openxmlformats.org/officeDocument/2006/relationships/image" Target="../media/image101.png"/><Relationship Id="rId5" Type="http://schemas.openxmlformats.org/officeDocument/2006/relationships/image" Target="../media/image90.jpeg"/><Relationship Id="rId15" Type="http://schemas.openxmlformats.org/officeDocument/2006/relationships/image" Target="../media/image97.jpeg"/><Relationship Id="rId23" Type="http://schemas.openxmlformats.org/officeDocument/2006/relationships/image" Target="../media/image56.png"/><Relationship Id="rId10" Type="http://schemas.openxmlformats.org/officeDocument/2006/relationships/image" Target="../media/image95.jpg"/><Relationship Id="rId19" Type="http://schemas.openxmlformats.org/officeDocument/2006/relationships/image" Target="../media/image53.png"/><Relationship Id="rId4" Type="http://schemas.openxmlformats.org/officeDocument/2006/relationships/image" Target="../media/image89.jpeg"/><Relationship Id="rId9" Type="http://schemas.openxmlformats.org/officeDocument/2006/relationships/image" Target="../media/image94.png"/><Relationship Id="rId14" Type="http://schemas.openxmlformats.org/officeDocument/2006/relationships/image" Target="../media/image70.png"/><Relationship Id="rId22" Type="http://schemas.openxmlformats.org/officeDocument/2006/relationships/image" Target="../media/image6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1.xml"/><Relationship Id="rId1" Type="http://schemas.openxmlformats.org/officeDocument/2006/relationships/slideLayout" Target="../slideLayouts/slideLayout30.xml"/></Relationships>
</file>

<file path=ppt/slides/_rels/slide20.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88.jpeg"/><Relationship Id="rId1" Type="http://schemas.openxmlformats.org/officeDocument/2006/relationships/slideLayout" Target="../slideLayouts/slideLayout15.xml"/><Relationship Id="rId4" Type="http://schemas.openxmlformats.org/officeDocument/2006/relationships/image" Target="../media/image56.png"/></Relationships>
</file>

<file path=ppt/slides/_rels/slide21.xml.rels><?xml version="1.0" encoding="UTF-8" standalone="yes"?>
<Relationships xmlns="http://schemas.openxmlformats.org/package/2006/relationships"><Relationship Id="rId8" Type="http://schemas.openxmlformats.org/officeDocument/2006/relationships/image" Target="../media/image108.png"/><Relationship Id="rId3" Type="http://schemas.openxmlformats.org/officeDocument/2006/relationships/image" Target="../media/image103.png"/><Relationship Id="rId7" Type="http://schemas.openxmlformats.org/officeDocument/2006/relationships/image" Target="../media/image107.png"/><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image" Target="../media/image106.png"/><Relationship Id="rId11" Type="http://schemas.openxmlformats.org/officeDocument/2006/relationships/image" Target="../media/image111.png"/><Relationship Id="rId5" Type="http://schemas.openxmlformats.org/officeDocument/2006/relationships/image" Target="../media/image105.png"/><Relationship Id="rId10" Type="http://schemas.openxmlformats.org/officeDocument/2006/relationships/image" Target="../media/image110.png"/><Relationship Id="rId4" Type="http://schemas.openxmlformats.org/officeDocument/2006/relationships/image" Target="../media/image104.png"/><Relationship Id="rId9" Type="http://schemas.openxmlformats.org/officeDocument/2006/relationships/image" Target="../media/image109.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21.xml"/></Relationships>
</file>

<file path=ppt/slides/_rels/slide23.xml.rels><?xml version="1.0" encoding="UTF-8" standalone="yes"?>
<Relationships xmlns="http://schemas.openxmlformats.org/package/2006/relationships"><Relationship Id="rId8" Type="http://schemas.openxmlformats.org/officeDocument/2006/relationships/hyperlink" Target="https://azure.microsoft.com/en-us/documentation/articles/expressroute-configuring-nsps/" TargetMode="External"/><Relationship Id="rId13" Type="http://schemas.openxmlformats.org/officeDocument/2006/relationships/hyperlink" Target="http://azure.microsoft.com/en-us/updates/general-availability-azure-expressroute-premium-add-on-package/" TargetMode="External"/><Relationship Id="rId18" Type="http://schemas.openxmlformats.org/officeDocument/2006/relationships/hyperlink" Target="http://blogs.technet.com/b/privatecloud/archive/2014/12/02/modern-datacenter-architecture-patterns-infrastructure.aspx" TargetMode="External"/><Relationship Id="rId3" Type="http://schemas.openxmlformats.org/officeDocument/2006/relationships/hyperlink" Target="http://azure.microsoft.com/en-us/documentation/articles/expressroute-introduction/" TargetMode="External"/><Relationship Id="rId7" Type="http://schemas.openxmlformats.org/officeDocument/2006/relationships/hyperlink" Target="http://azure.microsoft.com/blog/2014/06/02/expressroute-an-overview/" TargetMode="External"/><Relationship Id="rId12" Type="http://schemas.openxmlformats.org/officeDocument/2006/relationships/hyperlink" Target="http://blogs.office.com/2015/03/17/announcing-azure-expressroute-connectivity-to-office-365/" TargetMode="External"/><Relationship Id="rId17" Type="http://schemas.openxmlformats.org/officeDocument/2006/relationships/hyperlink" Target="http://azure.microsoft.com/blog/2014/11/04/network-security-groups/" TargetMode="External"/><Relationship Id="rId2" Type="http://schemas.openxmlformats.org/officeDocument/2006/relationships/hyperlink" Target="http://www.windowsazure.com/en-us/services/expressroute/" TargetMode="External"/><Relationship Id="rId16" Type="http://schemas.openxmlformats.org/officeDocument/2006/relationships/hyperlink" Target="http://download.microsoft.com/download/0/F/B/0FBFAA46-2BFD-478F-8E56-7BF3C672DF9D/Microsoft%20Azure%20ExpressRoute.pdf" TargetMode="External"/><Relationship Id="rId1" Type="http://schemas.openxmlformats.org/officeDocument/2006/relationships/slideLayout" Target="../slideLayouts/slideLayout96.xml"/><Relationship Id="rId6" Type="http://schemas.openxmlformats.org/officeDocument/2006/relationships/hyperlink" Target="http://azure.microsoft.com/en-us/pricing/details/expressroute/" TargetMode="External"/><Relationship Id="rId11" Type="http://schemas.openxmlformats.org/officeDocument/2006/relationships/hyperlink" Target="http://azure.microsoft.com/blog/2015/05/05/new-networking-capabilities-for-a-consistent-connected-and-hybrid-cloud/" TargetMode="External"/><Relationship Id="rId5" Type="http://schemas.openxmlformats.org/officeDocument/2006/relationships/hyperlink" Target="https://azure.microsoft.com/en-us/documentation/articles/expressroute-locations/" TargetMode="External"/><Relationship Id="rId15" Type="http://schemas.openxmlformats.org/officeDocument/2006/relationships/hyperlink" Target="http://channel9.msdn.com/Events/Ignite/2015/BRK2456" TargetMode="External"/><Relationship Id="rId10" Type="http://schemas.openxmlformats.org/officeDocument/2006/relationships/hyperlink" Target="https://msdn.microsoft.com/library/azure/dn683813.aspx" TargetMode="External"/><Relationship Id="rId4" Type="http://schemas.openxmlformats.org/officeDocument/2006/relationships/hyperlink" Target="http://azure.microsoft.com/en-us/documentation/articles/expressroute-faqs/" TargetMode="External"/><Relationship Id="rId9" Type="http://schemas.openxmlformats.org/officeDocument/2006/relationships/hyperlink" Target="https://azure.microsoft.com/en-us/documentation/articles/expressroute-configuring-exps/" TargetMode="External"/><Relationship Id="rId14" Type="http://schemas.openxmlformats.org/officeDocument/2006/relationships/hyperlink" Target="http://channel9.msdn.com/Events/Ignite/2015/BRK2481"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25.xml.rels><?xml version="1.0" encoding="UTF-8" standalone="yes"?>
<Relationships xmlns="http://schemas.openxmlformats.org/package/2006/relationships"><Relationship Id="rId8" Type="http://schemas.openxmlformats.org/officeDocument/2006/relationships/image" Target="../media/image117.jpg"/><Relationship Id="rId3" Type="http://schemas.openxmlformats.org/officeDocument/2006/relationships/image" Target="../media/image112.png"/><Relationship Id="rId7" Type="http://schemas.openxmlformats.org/officeDocument/2006/relationships/image" Target="../media/image116.png"/><Relationship Id="rId2" Type="http://schemas.openxmlformats.org/officeDocument/2006/relationships/notesSlide" Target="../notesSlides/notesSlide10.xml"/><Relationship Id="rId1" Type="http://schemas.openxmlformats.org/officeDocument/2006/relationships/slideLayout" Target="../slideLayouts/slideLayout28.xml"/><Relationship Id="rId6" Type="http://schemas.openxmlformats.org/officeDocument/2006/relationships/image" Target="../media/image115.png"/><Relationship Id="rId11" Type="http://schemas.openxmlformats.org/officeDocument/2006/relationships/image" Target="../media/image120.jpg"/><Relationship Id="rId5" Type="http://schemas.openxmlformats.org/officeDocument/2006/relationships/image" Target="../media/image114.jpg"/><Relationship Id="rId10" Type="http://schemas.openxmlformats.org/officeDocument/2006/relationships/image" Target="../media/image119.png"/><Relationship Id="rId4" Type="http://schemas.openxmlformats.org/officeDocument/2006/relationships/image" Target="../media/image113.jpg"/><Relationship Id="rId9" Type="http://schemas.openxmlformats.org/officeDocument/2006/relationships/image" Target="../media/image118.gif"/></Relationships>
</file>

<file path=ppt/slides/_rels/slide26.xml.rels><?xml version="1.0" encoding="UTF-8" standalone="yes"?>
<Relationships xmlns="http://schemas.openxmlformats.org/package/2006/relationships"><Relationship Id="rId3" Type="http://schemas.openxmlformats.org/officeDocument/2006/relationships/image" Target="../media/image122.png"/><Relationship Id="rId2" Type="http://schemas.openxmlformats.org/officeDocument/2006/relationships/image" Target="../media/image121.jpeg"/><Relationship Id="rId1" Type="http://schemas.openxmlformats.org/officeDocument/2006/relationships/slideLayout" Target="../slideLayouts/slideLayout2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18" Type="http://schemas.openxmlformats.org/officeDocument/2006/relationships/image" Target="../media/image41.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17" Type="http://schemas.openxmlformats.org/officeDocument/2006/relationships/image" Target="../media/image40.png"/><Relationship Id="rId2" Type="http://schemas.openxmlformats.org/officeDocument/2006/relationships/image" Target="../media/image25.png"/><Relationship Id="rId16" Type="http://schemas.openxmlformats.org/officeDocument/2006/relationships/image" Target="../media/image39.png"/><Relationship Id="rId1" Type="http://schemas.openxmlformats.org/officeDocument/2006/relationships/slideLayout" Target="../slideLayouts/slideLayout32.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png"/><Relationship Id="rId19" Type="http://schemas.openxmlformats.org/officeDocument/2006/relationships/image" Target="../media/image42.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3.png"/><Relationship Id="rId1" Type="http://schemas.openxmlformats.org/officeDocument/2006/relationships/slideLayout" Target="../slideLayouts/slideLayout32.xml"/><Relationship Id="rId6" Type="http://schemas.openxmlformats.org/officeDocument/2006/relationships/image" Target="../media/image44.png"/><Relationship Id="rId5" Type="http://schemas.openxmlformats.org/officeDocument/2006/relationships/image" Target="../media/image42.pn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1.xml"/></Relationships>
</file>

<file path=ppt/slides/_rels/slide9.xml.rels><?xml version="1.0" encoding="UTF-8" standalone="yes"?>
<Relationships xmlns="http://schemas.openxmlformats.org/package/2006/relationships"><Relationship Id="rId8" Type="http://schemas.openxmlformats.org/officeDocument/2006/relationships/image" Target="../media/image53.png"/><Relationship Id="rId13" Type="http://schemas.openxmlformats.org/officeDocument/2006/relationships/image" Target="../media/image58.png"/><Relationship Id="rId18" Type="http://schemas.openxmlformats.org/officeDocument/2006/relationships/image" Target="../media/image63.png"/><Relationship Id="rId3" Type="http://schemas.openxmlformats.org/officeDocument/2006/relationships/image" Target="../media/image48.png"/><Relationship Id="rId21" Type="http://schemas.openxmlformats.org/officeDocument/2006/relationships/image" Target="../media/image66.png"/><Relationship Id="rId7" Type="http://schemas.openxmlformats.org/officeDocument/2006/relationships/image" Target="../media/image52.png"/><Relationship Id="rId12" Type="http://schemas.openxmlformats.org/officeDocument/2006/relationships/image" Target="../media/image57.png"/><Relationship Id="rId17" Type="http://schemas.openxmlformats.org/officeDocument/2006/relationships/image" Target="../media/image62.png"/><Relationship Id="rId25" Type="http://schemas.openxmlformats.org/officeDocument/2006/relationships/image" Target="../media/image70.png"/><Relationship Id="rId2" Type="http://schemas.openxmlformats.org/officeDocument/2006/relationships/image" Target="../media/image47.png"/><Relationship Id="rId16" Type="http://schemas.openxmlformats.org/officeDocument/2006/relationships/image" Target="../media/image61.png"/><Relationship Id="rId20" Type="http://schemas.openxmlformats.org/officeDocument/2006/relationships/image" Target="../media/image65.png"/><Relationship Id="rId1" Type="http://schemas.openxmlformats.org/officeDocument/2006/relationships/slideLayout" Target="../slideLayouts/slideLayout21.xml"/><Relationship Id="rId6" Type="http://schemas.openxmlformats.org/officeDocument/2006/relationships/image" Target="../media/image51.png"/><Relationship Id="rId11" Type="http://schemas.openxmlformats.org/officeDocument/2006/relationships/image" Target="../media/image56.png"/><Relationship Id="rId24" Type="http://schemas.openxmlformats.org/officeDocument/2006/relationships/image" Target="../media/image69.jpeg"/><Relationship Id="rId5" Type="http://schemas.openxmlformats.org/officeDocument/2006/relationships/image" Target="../media/image50.png"/><Relationship Id="rId15" Type="http://schemas.openxmlformats.org/officeDocument/2006/relationships/image" Target="../media/image60.png"/><Relationship Id="rId23" Type="http://schemas.openxmlformats.org/officeDocument/2006/relationships/image" Target="../media/image68.jpeg"/><Relationship Id="rId10" Type="http://schemas.openxmlformats.org/officeDocument/2006/relationships/image" Target="../media/image55.png"/><Relationship Id="rId19" Type="http://schemas.openxmlformats.org/officeDocument/2006/relationships/image" Target="../media/image64.png"/><Relationship Id="rId4" Type="http://schemas.openxmlformats.org/officeDocument/2006/relationships/image" Target="../media/image49.png"/><Relationship Id="rId9" Type="http://schemas.openxmlformats.org/officeDocument/2006/relationships/image" Target="../media/image54.png"/><Relationship Id="rId14" Type="http://schemas.openxmlformats.org/officeDocument/2006/relationships/image" Target="../media/image59.gif"/><Relationship Id="rId22" Type="http://schemas.openxmlformats.org/officeDocument/2006/relationships/image" Target="../media/image6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422032" y="2131275"/>
            <a:ext cx="5548450" cy="1013072"/>
          </a:xfrm>
        </p:spPr>
        <p:txBody>
          <a:bodyPr/>
          <a:lstStyle/>
          <a:p>
            <a:r>
              <a:rPr lang="en-US" dirty="0" smtClean="0"/>
              <a:t>Virtual Networking with </a:t>
            </a:r>
            <a:r>
              <a:rPr lang="en-US" dirty="0" smtClean="0"/>
              <a:t>Azure ExpressRoute</a:t>
            </a:r>
            <a:r>
              <a:rPr lang="en-US" dirty="0" smtClean="0"/>
              <a:t/>
            </a:r>
            <a:br>
              <a:rPr lang="en-US" dirty="0" smtClean="0"/>
            </a:br>
            <a:endParaRPr lang="en-US" dirty="0"/>
          </a:p>
        </p:txBody>
      </p:sp>
      <p:sp>
        <p:nvSpPr>
          <p:cNvPr id="6" name="Text Placeholder 5"/>
          <p:cNvSpPr>
            <a:spLocks noGrp="1"/>
          </p:cNvSpPr>
          <p:nvPr>
            <p:ph type="body" sz="quarter" idx="15"/>
          </p:nvPr>
        </p:nvSpPr>
        <p:spPr/>
        <p:txBody>
          <a:bodyPr/>
          <a:lstStyle/>
          <a:p>
            <a:r>
              <a:rPr lang="en-US" dirty="0" smtClean="0"/>
              <a:t>Session Code Here</a:t>
            </a:r>
            <a:endParaRPr lang="en-US" dirty="0"/>
          </a:p>
        </p:txBody>
      </p:sp>
    </p:spTree>
    <p:extLst>
      <p:ext uri="{BB962C8B-B14F-4D97-AF65-F5344CB8AC3E}">
        <p14:creationId xmlns:p14="http://schemas.microsoft.com/office/powerpoint/2010/main" val="2355308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4799" dirty="0"/>
              <a:t>ExpressRoute for Office 365 and CRM Online</a:t>
            </a:r>
          </a:p>
        </p:txBody>
      </p:sp>
      <p:graphicFrame>
        <p:nvGraphicFramePr>
          <p:cNvPr id="11" name="Table 10"/>
          <p:cNvGraphicFramePr>
            <a:graphicFrameLocks noGrp="1"/>
          </p:cNvGraphicFramePr>
          <p:nvPr>
            <p:extLst>
              <p:ext uri="{D42A27DB-BD31-4B8C-83A1-F6EECF244321}">
                <p14:modId xmlns:p14="http://schemas.microsoft.com/office/powerpoint/2010/main" val="2592997063"/>
              </p:ext>
            </p:extLst>
          </p:nvPr>
        </p:nvGraphicFramePr>
        <p:xfrm>
          <a:off x="404666" y="937333"/>
          <a:ext cx="11523522" cy="3458284"/>
        </p:xfrm>
        <a:graphic>
          <a:graphicData uri="http://schemas.openxmlformats.org/drawingml/2006/table">
            <a:tbl>
              <a:tblPr firstRow="1" bandRow="1">
                <a:tableStyleId>{5C22544A-7EE6-4342-B048-85BDC9FD1C3A}</a:tableStyleId>
              </a:tblPr>
              <a:tblGrid>
                <a:gridCol w="5761761">
                  <a:extLst>
                    <a:ext uri="{9D8B030D-6E8A-4147-A177-3AD203B41FA5}">
                      <a16:colId xmlns:a16="http://schemas.microsoft.com/office/drawing/2014/main" val="20000"/>
                    </a:ext>
                  </a:extLst>
                </a:gridCol>
                <a:gridCol w="5761761">
                  <a:extLst>
                    <a:ext uri="{9D8B030D-6E8A-4147-A177-3AD203B41FA5}">
                      <a16:colId xmlns:a16="http://schemas.microsoft.com/office/drawing/2014/main" val="20001"/>
                    </a:ext>
                  </a:extLst>
                </a:gridCol>
              </a:tblGrid>
              <a:tr h="684626">
                <a:tc>
                  <a:txBody>
                    <a:bodyPr/>
                    <a:lstStyle/>
                    <a:p>
                      <a:pPr algn="ctr">
                        <a:lnSpc>
                          <a:spcPct val="110000"/>
                        </a:lnSpc>
                      </a:pPr>
                      <a:r>
                        <a:rPr lang="en-US" sz="2400" b="0" dirty="0" smtClean="0">
                          <a:latin typeface="+mn-lt"/>
                        </a:rPr>
                        <a:t>What is it?</a:t>
                      </a:r>
                      <a:endParaRPr lang="en-US" sz="2400" b="0" dirty="0">
                        <a:latin typeface="+mn-lt"/>
                      </a:endParaRPr>
                    </a:p>
                  </a:txBody>
                  <a:tcPr marL="182854" marR="93234" marT="91427" marB="18285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a:lnSpc>
                          <a:spcPct val="110000"/>
                        </a:lnSpc>
                      </a:pPr>
                      <a:r>
                        <a:rPr lang="en-US" sz="2400" b="0" dirty="0" smtClean="0">
                          <a:latin typeface="+mn-lt"/>
                        </a:rPr>
                        <a:t>Prerequisites</a:t>
                      </a:r>
                      <a:endParaRPr lang="en-US" sz="2400" b="0" dirty="0">
                        <a:latin typeface="+mn-lt"/>
                      </a:endParaRPr>
                    </a:p>
                  </a:txBody>
                  <a:tcPr marL="182854" marR="93234" marT="91427" marB="18285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2773658">
                <a:tc>
                  <a:txBody>
                    <a:bodyPr/>
                    <a:lstStyle/>
                    <a:p>
                      <a:pPr marL="285750" lvl="1" indent="-285750">
                        <a:lnSpc>
                          <a:spcPct val="110000"/>
                        </a:lnSpc>
                        <a:spcBef>
                          <a:spcPts val="300"/>
                        </a:spcBef>
                        <a:spcAft>
                          <a:spcPts val="300"/>
                        </a:spcAft>
                        <a:buFont typeface="Arial" panose="020B0604020202020204" pitchFamily="34" charset="0"/>
                        <a:buChar char="•"/>
                      </a:pPr>
                      <a:r>
                        <a:rPr lang="en-US" sz="1600" dirty="0" smtClean="0">
                          <a:solidFill>
                            <a:srgbClr val="505050"/>
                          </a:solidFill>
                          <a:latin typeface="Segoe UI" panose="020B0502040204020203" pitchFamily="34" charset="0"/>
                          <a:cs typeface="Segoe UI" panose="020B0502040204020203" pitchFamily="34" charset="0"/>
                        </a:rPr>
                        <a:t>Private connectivity to all Microsoft cloud services</a:t>
                      </a:r>
                    </a:p>
                    <a:p>
                      <a:pPr marL="285750" lvl="1" indent="-285750">
                        <a:lnSpc>
                          <a:spcPct val="110000"/>
                        </a:lnSpc>
                        <a:spcBef>
                          <a:spcPts val="300"/>
                        </a:spcBef>
                        <a:spcAft>
                          <a:spcPts val="300"/>
                        </a:spcAft>
                        <a:buFont typeface="Arial" panose="020B0604020202020204" pitchFamily="34" charset="0"/>
                        <a:buChar char="•"/>
                      </a:pPr>
                      <a:r>
                        <a:rPr lang="en-US" sz="1600" dirty="0" smtClean="0">
                          <a:solidFill>
                            <a:srgbClr val="505050"/>
                          </a:solidFill>
                          <a:latin typeface="Segoe UI" panose="020B0502040204020203" pitchFamily="34" charset="0"/>
                          <a:cs typeface="Segoe UI" panose="020B0502040204020203" pitchFamily="34" charset="0"/>
                        </a:rPr>
                        <a:t>Existing circuits can be updated to connect to Office 365</a:t>
                      </a:r>
                    </a:p>
                    <a:p>
                      <a:pPr marL="285750" lvl="1" indent="-285750">
                        <a:lnSpc>
                          <a:spcPct val="110000"/>
                        </a:lnSpc>
                        <a:spcBef>
                          <a:spcPts val="300"/>
                        </a:spcBef>
                        <a:spcAft>
                          <a:spcPts val="300"/>
                        </a:spcAft>
                        <a:buFont typeface="Arial" panose="020B0604020202020204" pitchFamily="34" charset="0"/>
                        <a:buChar char="•"/>
                      </a:pPr>
                      <a:r>
                        <a:rPr lang="en-US" sz="1600" dirty="0" smtClean="0">
                          <a:solidFill>
                            <a:srgbClr val="505050"/>
                          </a:solidFill>
                          <a:latin typeface="Segoe UI" panose="020B0502040204020203" pitchFamily="34" charset="0"/>
                          <a:cs typeface="Segoe UI" panose="020B0502040204020203" pitchFamily="34" charset="0"/>
                        </a:rPr>
                        <a:t>Experience similar</a:t>
                      </a:r>
                      <a:r>
                        <a:rPr lang="en-US" sz="1600" baseline="0" dirty="0" smtClean="0">
                          <a:solidFill>
                            <a:srgbClr val="505050"/>
                          </a:solidFill>
                          <a:latin typeface="Segoe UI" panose="020B0502040204020203" pitchFamily="34" charset="0"/>
                          <a:cs typeface="Segoe UI" panose="020B0502040204020203" pitchFamily="34" charset="0"/>
                        </a:rPr>
                        <a:t> to </a:t>
                      </a:r>
                      <a:r>
                        <a:rPr lang="en-US" sz="1600" dirty="0" smtClean="0">
                          <a:solidFill>
                            <a:srgbClr val="505050"/>
                          </a:solidFill>
                          <a:latin typeface="Segoe UI" panose="020B0502040204020203" pitchFamily="34" charset="0"/>
                          <a:cs typeface="Segoe UI" panose="020B0502040204020203" pitchFamily="34" charset="0"/>
                        </a:rPr>
                        <a:t>having Office 365 deployed in a branch office </a:t>
                      </a:r>
                    </a:p>
                    <a:p>
                      <a:pPr marL="285750" lvl="1" indent="-285750">
                        <a:lnSpc>
                          <a:spcPct val="110000"/>
                        </a:lnSpc>
                        <a:spcBef>
                          <a:spcPts val="300"/>
                        </a:spcBef>
                        <a:spcAft>
                          <a:spcPts val="300"/>
                        </a:spcAft>
                        <a:buFont typeface="Arial" panose="020B0604020202020204" pitchFamily="34" charset="0"/>
                        <a:buChar char="•"/>
                      </a:pPr>
                      <a:r>
                        <a:rPr lang="en-US" sz="1600" dirty="0" smtClean="0">
                          <a:solidFill>
                            <a:srgbClr val="505050"/>
                          </a:solidFill>
                          <a:latin typeface="Segoe UI" panose="020B0502040204020203" pitchFamily="34" charset="0"/>
                          <a:cs typeface="Segoe UI" panose="020B0502040204020203" pitchFamily="34" charset="0"/>
                        </a:rPr>
                        <a:t>Predictable performance and</a:t>
                      </a:r>
                      <a:r>
                        <a:rPr lang="en-US" sz="1600" baseline="0" dirty="0" smtClean="0">
                          <a:solidFill>
                            <a:srgbClr val="505050"/>
                          </a:solidFill>
                          <a:latin typeface="Segoe UI" panose="020B0502040204020203" pitchFamily="34" charset="0"/>
                          <a:cs typeface="Segoe UI" panose="020B0502040204020203" pitchFamily="34" charset="0"/>
                        </a:rPr>
                        <a:t> Quality of </a:t>
                      </a:r>
                      <a:r>
                        <a:rPr lang="en-US" sz="1600" baseline="0" dirty="0" smtClean="0">
                          <a:solidFill>
                            <a:srgbClr val="505050"/>
                          </a:solidFill>
                          <a:latin typeface="Segoe UI" panose="020B0502040204020203" pitchFamily="34" charset="0"/>
                          <a:cs typeface="Segoe UI" panose="020B0502040204020203" pitchFamily="34" charset="0"/>
                        </a:rPr>
                        <a:t>service </a:t>
                      </a:r>
                      <a:endParaRPr lang="en-US" sz="1600" dirty="0" smtClean="0">
                        <a:solidFill>
                          <a:srgbClr val="505050"/>
                        </a:solidFill>
                        <a:latin typeface="Segoe UI" panose="020B0502040204020203" pitchFamily="34" charset="0"/>
                        <a:cs typeface="Segoe UI" panose="020B0502040204020203" pitchFamily="34" charset="0"/>
                      </a:endParaRPr>
                    </a:p>
                    <a:p>
                      <a:pPr marL="285750" lvl="1" indent="-285750">
                        <a:lnSpc>
                          <a:spcPct val="110000"/>
                        </a:lnSpc>
                        <a:spcBef>
                          <a:spcPts val="300"/>
                        </a:spcBef>
                        <a:spcAft>
                          <a:spcPts val="300"/>
                        </a:spcAft>
                        <a:buFont typeface="Arial" panose="020B0604020202020204" pitchFamily="34" charset="0"/>
                        <a:buChar char="•"/>
                      </a:pPr>
                      <a:endParaRPr lang="en-US" sz="1600" dirty="0" smtClean="0">
                        <a:solidFill>
                          <a:srgbClr val="505050"/>
                        </a:solidFill>
                        <a:latin typeface="Segoe UI" panose="020B0502040204020203" pitchFamily="34" charset="0"/>
                        <a:cs typeface="Segoe UI" panose="020B0502040204020203" pitchFamily="34" charset="0"/>
                      </a:endParaRPr>
                    </a:p>
                  </a:txBody>
                  <a:tcPr marL="182854" marR="93234" marT="91427" marB="18285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solidFill>
                  </a:tcPr>
                </a:tc>
                <a:tc>
                  <a:txBody>
                    <a:bodyPr/>
                    <a:lstStyle/>
                    <a:p>
                      <a:pPr marL="285750" lvl="1" indent="-285750">
                        <a:lnSpc>
                          <a:spcPct val="110000"/>
                        </a:lnSpc>
                        <a:spcBef>
                          <a:spcPts val="300"/>
                        </a:spcBef>
                        <a:spcAft>
                          <a:spcPts val="300"/>
                        </a:spcAft>
                        <a:buFont typeface="Arial" panose="020B0604020202020204" pitchFamily="34" charset="0"/>
                        <a:buChar char="•"/>
                      </a:pPr>
                      <a:r>
                        <a:rPr lang="en-US" sz="1600" dirty="0" smtClean="0">
                          <a:solidFill>
                            <a:srgbClr val="505050"/>
                          </a:solidFill>
                          <a:latin typeface="Segoe UI" panose="020B0502040204020203" pitchFamily="34" charset="0"/>
                          <a:cs typeface="Segoe UI" panose="020B0502040204020203" pitchFamily="34" charset="0"/>
                        </a:rPr>
                        <a:t>Azure Subscription to setup and manage ExpressRoute</a:t>
                      </a:r>
                    </a:p>
                    <a:p>
                      <a:pPr marL="285750" lvl="1" indent="-285750">
                        <a:lnSpc>
                          <a:spcPct val="110000"/>
                        </a:lnSpc>
                        <a:spcBef>
                          <a:spcPts val="300"/>
                        </a:spcBef>
                        <a:spcAft>
                          <a:spcPts val="300"/>
                        </a:spcAft>
                        <a:buFont typeface="Arial" panose="020B0604020202020204" pitchFamily="34" charset="0"/>
                        <a:buChar char="•"/>
                      </a:pPr>
                      <a:r>
                        <a:rPr lang="en-US" sz="1600" dirty="0" smtClean="0">
                          <a:solidFill>
                            <a:srgbClr val="505050"/>
                          </a:solidFill>
                          <a:latin typeface="Segoe UI" panose="020B0502040204020203" pitchFamily="34" charset="0"/>
                          <a:cs typeface="Segoe UI" panose="020B0502040204020203" pitchFamily="34" charset="0"/>
                        </a:rPr>
                        <a:t>Relationship with a connectivity provider</a:t>
                      </a:r>
                    </a:p>
                    <a:p>
                      <a:pPr marL="285750" lvl="1" indent="-285750">
                        <a:lnSpc>
                          <a:spcPct val="110000"/>
                        </a:lnSpc>
                        <a:spcBef>
                          <a:spcPts val="300"/>
                        </a:spcBef>
                        <a:spcAft>
                          <a:spcPts val="300"/>
                        </a:spcAft>
                        <a:buFont typeface="Arial" panose="020B0604020202020204" pitchFamily="34" charset="0"/>
                        <a:buChar char="•"/>
                      </a:pPr>
                      <a:r>
                        <a:rPr lang="en-US" sz="1600" dirty="0" smtClean="0">
                          <a:solidFill>
                            <a:srgbClr val="505050"/>
                          </a:solidFill>
                          <a:latin typeface="Segoe UI" panose="020B0502040204020203" pitchFamily="34" charset="0"/>
                          <a:cs typeface="Segoe UI" panose="020B0502040204020203" pitchFamily="34" charset="0"/>
                        </a:rPr>
                        <a:t>IP address and AS number ownership if managing routing</a:t>
                      </a:r>
                    </a:p>
                    <a:p>
                      <a:pPr marL="285750" lvl="1" indent="-285750">
                        <a:lnSpc>
                          <a:spcPct val="110000"/>
                        </a:lnSpc>
                        <a:spcBef>
                          <a:spcPts val="300"/>
                        </a:spcBef>
                        <a:spcAft>
                          <a:spcPts val="300"/>
                        </a:spcAft>
                        <a:buFont typeface="Arial" panose="020B0604020202020204" pitchFamily="34" charset="0"/>
                        <a:buChar char="•"/>
                      </a:pPr>
                      <a:r>
                        <a:rPr lang="en-US" sz="1600" dirty="0" smtClean="0">
                          <a:solidFill>
                            <a:srgbClr val="505050"/>
                          </a:solidFill>
                          <a:latin typeface="Segoe UI" panose="020B0502040204020203" pitchFamily="34" charset="0"/>
                          <a:cs typeface="Segoe UI" panose="020B0502040204020203" pitchFamily="34" charset="0"/>
                        </a:rPr>
                        <a:t>Ability to manage routing and configure NAT if using a layer 2 connectivity provider</a:t>
                      </a:r>
                    </a:p>
                    <a:p>
                      <a:pPr marL="285750" lvl="1" indent="-285750">
                        <a:lnSpc>
                          <a:spcPct val="110000"/>
                        </a:lnSpc>
                        <a:spcBef>
                          <a:spcPts val="300"/>
                        </a:spcBef>
                        <a:spcAft>
                          <a:spcPts val="300"/>
                        </a:spcAft>
                        <a:buFont typeface="Arial" panose="020B0604020202020204" pitchFamily="34" charset="0"/>
                        <a:buChar char="•"/>
                      </a:pPr>
                      <a:r>
                        <a:rPr lang="en-US" sz="1600" dirty="0" smtClean="0">
                          <a:solidFill>
                            <a:srgbClr val="505050"/>
                          </a:solidFill>
                          <a:latin typeface="Segoe UI" panose="020B0502040204020203" pitchFamily="34" charset="0"/>
                          <a:cs typeface="Segoe UI" panose="020B0502040204020203" pitchFamily="34" charset="0"/>
                        </a:rPr>
                        <a:t>WAN with multiple classes of service (</a:t>
                      </a:r>
                      <a:r>
                        <a:rPr lang="en-US" sz="1600" dirty="0" err="1" smtClean="0">
                          <a:solidFill>
                            <a:srgbClr val="505050"/>
                          </a:solidFill>
                          <a:latin typeface="Segoe UI" panose="020B0502040204020203" pitchFamily="34" charset="0"/>
                          <a:cs typeface="Segoe UI" panose="020B0502040204020203" pitchFamily="34" charset="0"/>
                        </a:rPr>
                        <a:t>CoS</a:t>
                      </a:r>
                      <a:r>
                        <a:rPr lang="en-US" sz="1600" dirty="0" smtClean="0">
                          <a:solidFill>
                            <a:srgbClr val="505050"/>
                          </a:solidFill>
                          <a:latin typeface="Segoe UI" panose="020B0502040204020203" pitchFamily="34" charset="0"/>
                          <a:cs typeface="Segoe UI" panose="020B0502040204020203" pitchFamily="34" charset="0"/>
                        </a:rPr>
                        <a:t>)</a:t>
                      </a:r>
                      <a:r>
                        <a:rPr lang="en-US" sz="1600" baseline="0" dirty="0" smtClean="0">
                          <a:solidFill>
                            <a:srgbClr val="505050"/>
                          </a:solidFill>
                          <a:latin typeface="Segoe UI" panose="020B0502040204020203" pitchFamily="34" charset="0"/>
                          <a:cs typeface="Segoe UI" panose="020B0502040204020203" pitchFamily="34" charset="0"/>
                        </a:rPr>
                        <a:t> to support VOIP</a:t>
                      </a:r>
                      <a:endParaRPr lang="en-US" sz="1600" dirty="0" smtClean="0">
                        <a:solidFill>
                          <a:srgbClr val="505050"/>
                        </a:solidFill>
                        <a:latin typeface="Segoe UI" panose="020B0502040204020203" pitchFamily="34" charset="0"/>
                        <a:cs typeface="Segoe UI" panose="020B0502040204020203" pitchFamily="34" charset="0"/>
                      </a:endParaRPr>
                    </a:p>
                  </a:txBody>
                  <a:tcPr marL="182854" marR="93234" marT="91427" marB="182854"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rgbClr val="F5F5F5"/>
                    </a:solidFill>
                  </a:tcPr>
                </a:tc>
                <a:extLst>
                  <a:ext uri="{0D108BD9-81ED-4DB2-BD59-A6C34878D82A}">
                    <a16:rowId xmlns:a16="http://schemas.microsoft.com/office/drawing/2014/main" val="10001"/>
                  </a:ext>
                </a:extLst>
              </a:tr>
            </a:tbl>
          </a:graphicData>
        </a:graphic>
      </p:graphicFrame>
      <p:graphicFrame>
        <p:nvGraphicFramePr>
          <p:cNvPr id="5" name="Table 4"/>
          <p:cNvGraphicFramePr>
            <a:graphicFrameLocks noGrp="1"/>
          </p:cNvGraphicFramePr>
          <p:nvPr>
            <p:extLst/>
          </p:nvPr>
        </p:nvGraphicFramePr>
        <p:xfrm>
          <a:off x="404666" y="5051504"/>
          <a:ext cx="11523522" cy="1900836"/>
        </p:xfrm>
        <a:graphic>
          <a:graphicData uri="http://schemas.openxmlformats.org/drawingml/2006/table">
            <a:tbl>
              <a:tblPr firstRow="1" bandRow="1">
                <a:tableStyleId>{5C22544A-7EE6-4342-B048-85BDC9FD1C3A}</a:tableStyleId>
              </a:tblPr>
              <a:tblGrid>
                <a:gridCol w="6308397">
                  <a:extLst>
                    <a:ext uri="{9D8B030D-6E8A-4147-A177-3AD203B41FA5}">
                      <a16:colId xmlns:a16="http://schemas.microsoft.com/office/drawing/2014/main" val="20000"/>
                    </a:ext>
                  </a:extLst>
                </a:gridCol>
                <a:gridCol w="5215125">
                  <a:extLst>
                    <a:ext uri="{9D8B030D-6E8A-4147-A177-3AD203B41FA5}">
                      <a16:colId xmlns:a16="http://schemas.microsoft.com/office/drawing/2014/main" val="20001"/>
                    </a:ext>
                  </a:extLst>
                </a:gridCol>
              </a:tblGrid>
              <a:tr h="650431">
                <a:tc gridSpan="2">
                  <a:txBody>
                    <a:bodyPr/>
                    <a:lstStyle/>
                    <a:p>
                      <a:pPr algn="ctr">
                        <a:lnSpc>
                          <a:spcPct val="110000"/>
                        </a:lnSpc>
                      </a:pPr>
                      <a:r>
                        <a:rPr lang="en-US" sz="2200" b="0" dirty="0" smtClean="0">
                          <a:latin typeface="+mn-lt"/>
                        </a:rPr>
                        <a:t>Supported Workloads</a:t>
                      </a:r>
                      <a:endParaRPr lang="en-US" sz="2200" b="0" dirty="0">
                        <a:latin typeface="+mn-lt"/>
                      </a:endParaRPr>
                    </a:p>
                  </a:txBody>
                  <a:tcPr marL="182854" marR="93234" marT="91427" marB="182854"/>
                </a:tc>
                <a:tc hMerge="1">
                  <a:txBody>
                    <a:bodyPr/>
                    <a:lstStyle/>
                    <a:p>
                      <a:pPr marL="0" lvl="1" defTabSz="932597">
                        <a:lnSpc>
                          <a:spcPct val="110000"/>
                        </a:lnSpc>
                        <a:spcBef>
                          <a:spcPts val="0"/>
                        </a:spcBef>
                      </a:pPr>
                      <a:endParaRPr lang="en-US" sz="2200" b="0" kern="1200" dirty="0">
                        <a:solidFill>
                          <a:schemeClr val="bg1"/>
                        </a:solidFill>
                        <a:latin typeface="+mn-lt"/>
                        <a:ea typeface="+mn-ea"/>
                        <a:cs typeface="Segoe UI Light" panose="020B0502040204020203" pitchFamily="34" charset="0"/>
                      </a:endParaRPr>
                    </a:p>
                  </a:txBody>
                  <a:tcPr marL="182880" marR="93247" marT="91440" marB="74597">
                    <a:solidFill>
                      <a:schemeClr val="accent1"/>
                    </a:solidFill>
                  </a:tcPr>
                </a:tc>
                <a:extLst>
                  <a:ext uri="{0D108BD9-81ED-4DB2-BD59-A6C34878D82A}">
                    <a16:rowId xmlns:a16="http://schemas.microsoft.com/office/drawing/2014/main" val="10000"/>
                  </a:ext>
                </a:extLst>
              </a:tr>
              <a:tr h="1250405">
                <a:tc>
                  <a:txBody>
                    <a:bodyPr/>
                    <a:lstStyle/>
                    <a:p>
                      <a:pPr marL="0" lvl="1" indent="0">
                        <a:lnSpc>
                          <a:spcPct val="110000"/>
                        </a:lnSpc>
                        <a:spcBef>
                          <a:spcPts val="300"/>
                        </a:spcBef>
                        <a:spcAft>
                          <a:spcPts val="300"/>
                        </a:spcAft>
                        <a:buFont typeface="Arial" panose="020B0604020202020204" pitchFamily="34" charset="0"/>
                        <a:buNone/>
                      </a:pPr>
                      <a:r>
                        <a:rPr lang="en-US" sz="1600" dirty="0" smtClean="0">
                          <a:solidFill>
                            <a:srgbClr val="505050"/>
                          </a:solidFill>
                          <a:latin typeface="Segoe UI" panose="020B0502040204020203" pitchFamily="34" charset="0"/>
                          <a:cs typeface="Segoe UI" panose="020B0502040204020203" pitchFamily="34" charset="0"/>
                        </a:rPr>
                        <a:t>Exchange Online &amp; Exchange Online Protection</a:t>
                      </a:r>
                    </a:p>
                    <a:p>
                      <a:pPr marL="0" lvl="1" indent="0">
                        <a:lnSpc>
                          <a:spcPct val="110000"/>
                        </a:lnSpc>
                        <a:spcBef>
                          <a:spcPts val="300"/>
                        </a:spcBef>
                        <a:spcAft>
                          <a:spcPts val="300"/>
                        </a:spcAft>
                        <a:buFont typeface="Arial" panose="020B0604020202020204" pitchFamily="34" charset="0"/>
                        <a:buNone/>
                      </a:pPr>
                      <a:r>
                        <a:rPr lang="en-US" sz="1600" dirty="0" smtClean="0">
                          <a:solidFill>
                            <a:srgbClr val="505050"/>
                          </a:solidFill>
                          <a:latin typeface="Segoe UI" panose="020B0502040204020203" pitchFamily="34" charset="0"/>
                          <a:cs typeface="Segoe UI" panose="020B0502040204020203" pitchFamily="34" charset="0"/>
                        </a:rPr>
                        <a:t>SharePoint Online, OneDrive for Business, Office 365 Video, Delve</a:t>
                      </a:r>
                    </a:p>
                    <a:p>
                      <a:pPr marL="0" lvl="1" indent="0">
                        <a:lnSpc>
                          <a:spcPct val="110000"/>
                        </a:lnSpc>
                        <a:spcBef>
                          <a:spcPts val="300"/>
                        </a:spcBef>
                        <a:spcAft>
                          <a:spcPts val="300"/>
                        </a:spcAft>
                        <a:buFont typeface="Arial" panose="020B0604020202020204" pitchFamily="34" charset="0"/>
                        <a:buNone/>
                      </a:pPr>
                      <a:r>
                        <a:rPr lang="en-US" sz="1600" dirty="0" smtClean="0">
                          <a:solidFill>
                            <a:srgbClr val="505050"/>
                          </a:solidFill>
                          <a:latin typeface="Segoe UI" panose="020B0502040204020203" pitchFamily="34" charset="0"/>
                          <a:cs typeface="Segoe UI" panose="020B0502040204020203" pitchFamily="34" charset="0"/>
                        </a:rPr>
                        <a:t>Skype for Business Online</a:t>
                      </a:r>
                    </a:p>
                  </a:txBody>
                  <a:tcPr marL="182854" marR="93234" marT="91427" marB="182854">
                    <a:solidFill>
                      <a:srgbClr val="F5F5F5"/>
                    </a:solidFill>
                  </a:tcPr>
                </a:tc>
                <a:tc>
                  <a:txBody>
                    <a:bodyPr/>
                    <a:lstStyle/>
                    <a:p>
                      <a:pPr marL="0" lvl="1" indent="0">
                        <a:lnSpc>
                          <a:spcPct val="110000"/>
                        </a:lnSpc>
                        <a:spcBef>
                          <a:spcPts val="300"/>
                        </a:spcBef>
                        <a:spcAft>
                          <a:spcPts val="300"/>
                        </a:spcAft>
                        <a:buFont typeface="Arial" panose="020B0604020202020204" pitchFamily="34" charset="0"/>
                        <a:buNone/>
                      </a:pPr>
                      <a:r>
                        <a:rPr lang="en-US" sz="1600" dirty="0" smtClean="0">
                          <a:solidFill>
                            <a:srgbClr val="505050"/>
                          </a:solidFill>
                          <a:latin typeface="Segoe UI" panose="020B0502040204020203" pitchFamily="34" charset="0"/>
                          <a:cs typeface="Segoe UI" panose="020B0502040204020203" pitchFamily="34" charset="0"/>
                        </a:rPr>
                        <a:t>Office Online</a:t>
                      </a:r>
                    </a:p>
                    <a:p>
                      <a:pPr marL="0" lvl="1" indent="0">
                        <a:lnSpc>
                          <a:spcPct val="110000"/>
                        </a:lnSpc>
                        <a:spcBef>
                          <a:spcPts val="300"/>
                        </a:spcBef>
                        <a:spcAft>
                          <a:spcPts val="300"/>
                        </a:spcAft>
                        <a:buFont typeface="Arial" panose="020B0604020202020204" pitchFamily="34" charset="0"/>
                        <a:buNone/>
                      </a:pPr>
                      <a:r>
                        <a:rPr lang="en-US" sz="1600" dirty="0" smtClean="0">
                          <a:solidFill>
                            <a:srgbClr val="505050"/>
                          </a:solidFill>
                          <a:latin typeface="Segoe UI" panose="020B0502040204020203" pitchFamily="34" charset="0"/>
                          <a:cs typeface="Segoe UI" panose="020B0502040204020203" pitchFamily="34" charset="0"/>
                        </a:rPr>
                        <a:t>Power BI and Project Online</a:t>
                      </a:r>
                    </a:p>
                    <a:p>
                      <a:pPr marL="0" lvl="1" indent="0">
                        <a:lnSpc>
                          <a:spcPct val="110000"/>
                        </a:lnSpc>
                        <a:spcBef>
                          <a:spcPts val="300"/>
                        </a:spcBef>
                        <a:spcAft>
                          <a:spcPts val="300"/>
                        </a:spcAft>
                        <a:buFont typeface="Arial" panose="020B0604020202020204" pitchFamily="34" charset="0"/>
                        <a:buNone/>
                      </a:pPr>
                      <a:r>
                        <a:rPr lang="en-US" sz="1600" dirty="0" smtClean="0">
                          <a:solidFill>
                            <a:srgbClr val="505050"/>
                          </a:solidFill>
                          <a:latin typeface="Segoe UI" panose="020B0502040204020203" pitchFamily="34" charset="0"/>
                          <a:cs typeface="Segoe UI" panose="020B0502040204020203" pitchFamily="34" charset="0"/>
                        </a:rPr>
                        <a:t>CRM Online (preview)</a:t>
                      </a:r>
                      <a:endParaRPr lang="en-US" sz="1600" dirty="0">
                        <a:solidFill>
                          <a:srgbClr val="505050"/>
                        </a:solidFill>
                        <a:latin typeface="Segoe UI" panose="020B0502040204020203" pitchFamily="34" charset="0"/>
                        <a:cs typeface="Segoe UI" panose="020B0502040204020203" pitchFamily="34" charset="0"/>
                      </a:endParaRPr>
                    </a:p>
                  </a:txBody>
                  <a:tcPr marL="182854" marR="93234" marT="91427" marB="182854">
                    <a:solidFill>
                      <a:srgbClr val="F5F5F5"/>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643509356"/>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93" name="Straight Connector 292"/>
          <p:cNvCxnSpPr/>
          <p:nvPr/>
        </p:nvCxnSpPr>
        <p:spPr>
          <a:xfrm flipH="1">
            <a:off x="9254977" y="5471943"/>
            <a:ext cx="878497" cy="0"/>
          </a:xfrm>
          <a:prstGeom prst="line">
            <a:avLst/>
          </a:prstGeom>
          <a:ln w="57150" cap="rnd">
            <a:solidFill>
              <a:schemeClr val="accent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94" name="Straight Connector 293"/>
          <p:cNvCxnSpPr/>
          <p:nvPr/>
        </p:nvCxnSpPr>
        <p:spPr>
          <a:xfrm flipH="1" flipV="1">
            <a:off x="10133473" y="2488054"/>
            <a:ext cx="1930" cy="2932474"/>
          </a:xfrm>
          <a:prstGeom prst="line">
            <a:avLst/>
          </a:prstGeom>
          <a:ln w="57150" cap="rnd">
            <a:solidFill>
              <a:schemeClr val="accent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95" name="Straight Connector 294"/>
          <p:cNvCxnSpPr/>
          <p:nvPr/>
        </p:nvCxnSpPr>
        <p:spPr>
          <a:xfrm flipH="1">
            <a:off x="10133661" y="2482845"/>
            <a:ext cx="621747" cy="5209"/>
          </a:xfrm>
          <a:prstGeom prst="line">
            <a:avLst/>
          </a:prstGeom>
          <a:ln w="57150" cap="rnd">
            <a:solidFill>
              <a:schemeClr val="accent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96" name="Straight Connector 295"/>
          <p:cNvCxnSpPr/>
          <p:nvPr/>
        </p:nvCxnSpPr>
        <p:spPr>
          <a:xfrm flipH="1">
            <a:off x="10148258" y="4272595"/>
            <a:ext cx="559520" cy="0"/>
          </a:xfrm>
          <a:prstGeom prst="line">
            <a:avLst/>
          </a:prstGeom>
          <a:ln w="57150" cap="rnd">
            <a:solidFill>
              <a:schemeClr val="accent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319" name="Group 318"/>
          <p:cNvGrpSpPr/>
          <p:nvPr/>
        </p:nvGrpSpPr>
        <p:grpSpPr>
          <a:xfrm>
            <a:off x="10171828" y="2131279"/>
            <a:ext cx="2442771" cy="1093540"/>
            <a:chOff x="10502585" y="2718984"/>
            <a:chExt cx="2442771" cy="1093540"/>
          </a:xfrm>
        </p:grpSpPr>
        <p:sp>
          <p:nvSpPr>
            <p:cNvPr id="300" name="Freeform 5"/>
            <p:cNvSpPr>
              <a:spLocks/>
            </p:cNvSpPr>
            <p:nvPr/>
          </p:nvSpPr>
          <p:spPr bwMode="auto">
            <a:xfrm>
              <a:off x="11303220" y="2718984"/>
              <a:ext cx="841501" cy="546567"/>
            </a:xfrm>
            <a:custGeom>
              <a:avLst/>
              <a:gdLst>
                <a:gd name="T0" fmla="*/ 3780 w 3790"/>
                <a:gd name="T1" fmla="*/ 1582 h 2332"/>
                <a:gd name="T2" fmla="*/ 3710 w 3790"/>
                <a:gd name="T3" fmla="*/ 1358 h 2332"/>
                <a:gd name="T4" fmla="*/ 3580 w 3790"/>
                <a:gd name="T5" fmla="*/ 1158 h 2332"/>
                <a:gd name="T6" fmla="*/ 3400 w 3790"/>
                <a:gd name="T7" fmla="*/ 1004 h 2332"/>
                <a:gd name="T8" fmla="*/ 3286 w 3790"/>
                <a:gd name="T9" fmla="*/ 944 h 2332"/>
                <a:gd name="T10" fmla="*/ 3280 w 3790"/>
                <a:gd name="T11" fmla="*/ 908 h 2332"/>
                <a:gd name="T12" fmla="*/ 3260 w 3790"/>
                <a:gd name="T13" fmla="*/ 796 h 2332"/>
                <a:gd name="T14" fmla="*/ 3220 w 3790"/>
                <a:gd name="T15" fmla="*/ 690 h 2332"/>
                <a:gd name="T16" fmla="*/ 3162 w 3790"/>
                <a:gd name="T17" fmla="*/ 596 h 2332"/>
                <a:gd name="T18" fmla="*/ 3088 w 3790"/>
                <a:gd name="T19" fmla="*/ 516 h 2332"/>
                <a:gd name="T20" fmla="*/ 2998 w 3790"/>
                <a:gd name="T21" fmla="*/ 450 h 2332"/>
                <a:gd name="T22" fmla="*/ 2898 w 3790"/>
                <a:gd name="T23" fmla="*/ 402 h 2332"/>
                <a:gd name="T24" fmla="*/ 2788 w 3790"/>
                <a:gd name="T25" fmla="*/ 374 h 2332"/>
                <a:gd name="T26" fmla="*/ 2700 w 3790"/>
                <a:gd name="T27" fmla="*/ 368 h 2332"/>
                <a:gd name="T28" fmla="*/ 2522 w 3790"/>
                <a:gd name="T29" fmla="*/ 396 h 2332"/>
                <a:gd name="T30" fmla="*/ 2366 w 3790"/>
                <a:gd name="T31" fmla="*/ 472 h 2332"/>
                <a:gd name="T32" fmla="*/ 2256 w 3790"/>
                <a:gd name="T33" fmla="*/ 324 h 2332"/>
                <a:gd name="T34" fmla="*/ 2070 w 3790"/>
                <a:gd name="T35" fmla="*/ 164 h 2332"/>
                <a:gd name="T36" fmla="*/ 1848 w 3790"/>
                <a:gd name="T37" fmla="*/ 54 h 2332"/>
                <a:gd name="T38" fmla="*/ 1596 w 3790"/>
                <a:gd name="T39" fmla="*/ 2 h 2332"/>
                <a:gd name="T40" fmla="*/ 1430 w 3790"/>
                <a:gd name="T41" fmla="*/ 6 h 2332"/>
                <a:gd name="T42" fmla="*/ 1240 w 3790"/>
                <a:gd name="T43" fmla="*/ 44 h 2332"/>
                <a:gd name="T44" fmla="*/ 1064 w 3790"/>
                <a:gd name="T45" fmla="*/ 118 h 2332"/>
                <a:gd name="T46" fmla="*/ 908 w 3790"/>
                <a:gd name="T47" fmla="*/ 224 h 2332"/>
                <a:gd name="T48" fmla="*/ 776 w 3790"/>
                <a:gd name="T49" fmla="*/ 356 h 2332"/>
                <a:gd name="T50" fmla="*/ 672 w 3790"/>
                <a:gd name="T51" fmla="*/ 512 h 2332"/>
                <a:gd name="T52" fmla="*/ 598 w 3790"/>
                <a:gd name="T53" fmla="*/ 688 h 2332"/>
                <a:gd name="T54" fmla="*/ 558 w 3790"/>
                <a:gd name="T55" fmla="*/ 878 h 2332"/>
                <a:gd name="T56" fmla="*/ 554 w 3790"/>
                <a:gd name="T57" fmla="*/ 1012 h 2332"/>
                <a:gd name="T58" fmla="*/ 560 w 3790"/>
                <a:gd name="T59" fmla="*/ 1056 h 2332"/>
                <a:gd name="T60" fmla="*/ 388 w 3790"/>
                <a:gd name="T61" fmla="*/ 1120 h 2332"/>
                <a:gd name="T62" fmla="*/ 198 w 3790"/>
                <a:gd name="T63" fmla="*/ 1252 h 2332"/>
                <a:gd name="T64" fmla="*/ 92 w 3790"/>
                <a:gd name="T65" fmla="*/ 1384 h 2332"/>
                <a:gd name="T66" fmla="*/ 42 w 3790"/>
                <a:gd name="T67" fmla="*/ 1484 h 2332"/>
                <a:gd name="T68" fmla="*/ 10 w 3790"/>
                <a:gd name="T69" fmla="*/ 1594 h 2332"/>
                <a:gd name="T70" fmla="*/ 0 w 3790"/>
                <a:gd name="T71" fmla="*/ 1712 h 2332"/>
                <a:gd name="T72" fmla="*/ 8 w 3790"/>
                <a:gd name="T73" fmla="*/ 1816 h 2332"/>
                <a:gd name="T74" fmla="*/ 44 w 3790"/>
                <a:gd name="T75" fmla="*/ 1942 h 2332"/>
                <a:gd name="T76" fmla="*/ 106 w 3790"/>
                <a:gd name="T77" fmla="*/ 2052 h 2332"/>
                <a:gd name="T78" fmla="*/ 192 w 3790"/>
                <a:gd name="T79" fmla="*/ 2146 h 2332"/>
                <a:gd name="T80" fmla="*/ 298 w 3790"/>
                <a:gd name="T81" fmla="*/ 2222 h 2332"/>
                <a:gd name="T82" fmla="*/ 420 w 3790"/>
                <a:gd name="T83" fmla="*/ 2278 h 2332"/>
                <a:gd name="T84" fmla="*/ 558 w 3790"/>
                <a:gd name="T85" fmla="*/ 2316 h 2332"/>
                <a:gd name="T86" fmla="*/ 706 w 3790"/>
                <a:gd name="T87" fmla="*/ 2332 h 2332"/>
                <a:gd name="T88" fmla="*/ 3106 w 3790"/>
                <a:gd name="T89" fmla="*/ 2322 h 2332"/>
                <a:gd name="T90" fmla="*/ 3360 w 3790"/>
                <a:gd name="T91" fmla="*/ 2260 h 2332"/>
                <a:gd name="T92" fmla="*/ 3486 w 3790"/>
                <a:gd name="T93" fmla="*/ 2204 h 2332"/>
                <a:gd name="T94" fmla="*/ 3594 w 3790"/>
                <a:gd name="T95" fmla="*/ 2132 h 2332"/>
                <a:gd name="T96" fmla="*/ 3682 w 3790"/>
                <a:gd name="T97" fmla="*/ 2044 h 2332"/>
                <a:gd name="T98" fmla="*/ 3744 w 3790"/>
                <a:gd name="T99" fmla="*/ 1936 h 2332"/>
                <a:gd name="T100" fmla="*/ 3782 w 3790"/>
                <a:gd name="T101" fmla="*/ 1810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90" h="2332">
                  <a:moveTo>
                    <a:pt x="3790" y="1700"/>
                  </a:moveTo>
                  <a:lnTo>
                    <a:pt x="3790" y="1700"/>
                  </a:lnTo>
                  <a:lnTo>
                    <a:pt x="3788" y="1642"/>
                  </a:lnTo>
                  <a:lnTo>
                    <a:pt x="3780" y="1582"/>
                  </a:lnTo>
                  <a:lnTo>
                    <a:pt x="3770" y="1524"/>
                  </a:lnTo>
                  <a:lnTo>
                    <a:pt x="3754" y="1468"/>
                  </a:lnTo>
                  <a:lnTo>
                    <a:pt x="3734" y="1412"/>
                  </a:lnTo>
                  <a:lnTo>
                    <a:pt x="3710" y="1358"/>
                  </a:lnTo>
                  <a:lnTo>
                    <a:pt x="3684" y="1304"/>
                  </a:lnTo>
                  <a:lnTo>
                    <a:pt x="3652" y="1254"/>
                  </a:lnTo>
                  <a:lnTo>
                    <a:pt x="3618" y="1206"/>
                  </a:lnTo>
                  <a:lnTo>
                    <a:pt x="3580" y="1158"/>
                  </a:lnTo>
                  <a:lnTo>
                    <a:pt x="3540" y="1116"/>
                  </a:lnTo>
                  <a:lnTo>
                    <a:pt x="3496" y="1076"/>
                  </a:lnTo>
                  <a:lnTo>
                    <a:pt x="3448" y="1038"/>
                  </a:lnTo>
                  <a:lnTo>
                    <a:pt x="3400" y="1004"/>
                  </a:lnTo>
                  <a:lnTo>
                    <a:pt x="3348" y="974"/>
                  </a:lnTo>
                  <a:lnTo>
                    <a:pt x="3294" y="948"/>
                  </a:lnTo>
                  <a:lnTo>
                    <a:pt x="3294" y="948"/>
                  </a:lnTo>
                  <a:lnTo>
                    <a:pt x="3286" y="944"/>
                  </a:lnTo>
                  <a:lnTo>
                    <a:pt x="3280" y="938"/>
                  </a:lnTo>
                  <a:lnTo>
                    <a:pt x="3280" y="938"/>
                  </a:lnTo>
                  <a:lnTo>
                    <a:pt x="3280" y="938"/>
                  </a:lnTo>
                  <a:lnTo>
                    <a:pt x="3280" y="908"/>
                  </a:lnTo>
                  <a:lnTo>
                    <a:pt x="3278" y="880"/>
                  </a:lnTo>
                  <a:lnTo>
                    <a:pt x="3272" y="852"/>
                  </a:lnTo>
                  <a:lnTo>
                    <a:pt x="3268" y="822"/>
                  </a:lnTo>
                  <a:lnTo>
                    <a:pt x="3260" y="796"/>
                  </a:lnTo>
                  <a:lnTo>
                    <a:pt x="3252" y="768"/>
                  </a:lnTo>
                  <a:lnTo>
                    <a:pt x="3244" y="742"/>
                  </a:lnTo>
                  <a:lnTo>
                    <a:pt x="3232" y="716"/>
                  </a:lnTo>
                  <a:lnTo>
                    <a:pt x="3220" y="690"/>
                  </a:lnTo>
                  <a:lnTo>
                    <a:pt x="3208" y="666"/>
                  </a:lnTo>
                  <a:lnTo>
                    <a:pt x="3194" y="642"/>
                  </a:lnTo>
                  <a:lnTo>
                    <a:pt x="3178" y="618"/>
                  </a:lnTo>
                  <a:lnTo>
                    <a:pt x="3162" y="596"/>
                  </a:lnTo>
                  <a:lnTo>
                    <a:pt x="3144" y="574"/>
                  </a:lnTo>
                  <a:lnTo>
                    <a:pt x="3126" y="554"/>
                  </a:lnTo>
                  <a:lnTo>
                    <a:pt x="3108" y="534"/>
                  </a:lnTo>
                  <a:lnTo>
                    <a:pt x="3088" y="516"/>
                  </a:lnTo>
                  <a:lnTo>
                    <a:pt x="3066" y="498"/>
                  </a:lnTo>
                  <a:lnTo>
                    <a:pt x="3044" y="480"/>
                  </a:lnTo>
                  <a:lnTo>
                    <a:pt x="3022" y="464"/>
                  </a:lnTo>
                  <a:lnTo>
                    <a:pt x="2998" y="450"/>
                  </a:lnTo>
                  <a:lnTo>
                    <a:pt x="2974" y="436"/>
                  </a:lnTo>
                  <a:lnTo>
                    <a:pt x="2950" y="424"/>
                  </a:lnTo>
                  <a:lnTo>
                    <a:pt x="2924" y="412"/>
                  </a:lnTo>
                  <a:lnTo>
                    <a:pt x="2898" y="402"/>
                  </a:lnTo>
                  <a:lnTo>
                    <a:pt x="2870" y="394"/>
                  </a:lnTo>
                  <a:lnTo>
                    <a:pt x="2844" y="386"/>
                  </a:lnTo>
                  <a:lnTo>
                    <a:pt x="2816" y="380"/>
                  </a:lnTo>
                  <a:lnTo>
                    <a:pt x="2788" y="374"/>
                  </a:lnTo>
                  <a:lnTo>
                    <a:pt x="2758" y="370"/>
                  </a:lnTo>
                  <a:lnTo>
                    <a:pt x="2730" y="368"/>
                  </a:lnTo>
                  <a:lnTo>
                    <a:pt x="2700" y="368"/>
                  </a:lnTo>
                  <a:lnTo>
                    <a:pt x="2700" y="368"/>
                  </a:lnTo>
                  <a:lnTo>
                    <a:pt x="2654" y="370"/>
                  </a:lnTo>
                  <a:lnTo>
                    <a:pt x="2608" y="374"/>
                  </a:lnTo>
                  <a:lnTo>
                    <a:pt x="2564" y="384"/>
                  </a:lnTo>
                  <a:lnTo>
                    <a:pt x="2522" y="396"/>
                  </a:lnTo>
                  <a:lnTo>
                    <a:pt x="2482" y="410"/>
                  </a:lnTo>
                  <a:lnTo>
                    <a:pt x="2442" y="428"/>
                  </a:lnTo>
                  <a:lnTo>
                    <a:pt x="2404" y="450"/>
                  </a:lnTo>
                  <a:lnTo>
                    <a:pt x="2366" y="472"/>
                  </a:lnTo>
                  <a:lnTo>
                    <a:pt x="2366" y="472"/>
                  </a:lnTo>
                  <a:lnTo>
                    <a:pt x="2334" y="420"/>
                  </a:lnTo>
                  <a:lnTo>
                    <a:pt x="2296" y="372"/>
                  </a:lnTo>
                  <a:lnTo>
                    <a:pt x="2256" y="324"/>
                  </a:lnTo>
                  <a:lnTo>
                    <a:pt x="2214" y="280"/>
                  </a:lnTo>
                  <a:lnTo>
                    <a:pt x="2168" y="238"/>
                  </a:lnTo>
                  <a:lnTo>
                    <a:pt x="2120" y="198"/>
                  </a:lnTo>
                  <a:lnTo>
                    <a:pt x="2070" y="164"/>
                  </a:lnTo>
                  <a:lnTo>
                    <a:pt x="2018" y="130"/>
                  </a:lnTo>
                  <a:lnTo>
                    <a:pt x="1962" y="102"/>
                  </a:lnTo>
                  <a:lnTo>
                    <a:pt x="1906" y="76"/>
                  </a:lnTo>
                  <a:lnTo>
                    <a:pt x="1848" y="54"/>
                  </a:lnTo>
                  <a:lnTo>
                    <a:pt x="1786" y="34"/>
                  </a:lnTo>
                  <a:lnTo>
                    <a:pt x="1724" y="20"/>
                  </a:lnTo>
                  <a:lnTo>
                    <a:pt x="1662" y="10"/>
                  </a:lnTo>
                  <a:lnTo>
                    <a:pt x="1596" y="2"/>
                  </a:lnTo>
                  <a:lnTo>
                    <a:pt x="1530" y="0"/>
                  </a:lnTo>
                  <a:lnTo>
                    <a:pt x="1530" y="0"/>
                  </a:lnTo>
                  <a:lnTo>
                    <a:pt x="1480" y="2"/>
                  </a:lnTo>
                  <a:lnTo>
                    <a:pt x="1430" y="6"/>
                  </a:lnTo>
                  <a:lnTo>
                    <a:pt x="1382" y="12"/>
                  </a:lnTo>
                  <a:lnTo>
                    <a:pt x="1334" y="20"/>
                  </a:lnTo>
                  <a:lnTo>
                    <a:pt x="1286" y="32"/>
                  </a:lnTo>
                  <a:lnTo>
                    <a:pt x="1240" y="44"/>
                  </a:lnTo>
                  <a:lnTo>
                    <a:pt x="1194" y="60"/>
                  </a:lnTo>
                  <a:lnTo>
                    <a:pt x="1150" y="78"/>
                  </a:lnTo>
                  <a:lnTo>
                    <a:pt x="1106" y="96"/>
                  </a:lnTo>
                  <a:lnTo>
                    <a:pt x="1064" y="118"/>
                  </a:lnTo>
                  <a:lnTo>
                    <a:pt x="1024" y="142"/>
                  </a:lnTo>
                  <a:lnTo>
                    <a:pt x="984" y="168"/>
                  </a:lnTo>
                  <a:lnTo>
                    <a:pt x="946" y="194"/>
                  </a:lnTo>
                  <a:lnTo>
                    <a:pt x="908" y="224"/>
                  </a:lnTo>
                  <a:lnTo>
                    <a:pt x="874" y="254"/>
                  </a:lnTo>
                  <a:lnTo>
                    <a:pt x="840" y="286"/>
                  </a:lnTo>
                  <a:lnTo>
                    <a:pt x="808" y="320"/>
                  </a:lnTo>
                  <a:lnTo>
                    <a:pt x="776" y="356"/>
                  </a:lnTo>
                  <a:lnTo>
                    <a:pt x="748" y="394"/>
                  </a:lnTo>
                  <a:lnTo>
                    <a:pt x="720" y="432"/>
                  </a:lnTo>
                  <a:lnTo>
                    <a:pt x="694" y="470"/>
                  </a:lnTo>
                  <a:lnTo>
                    <a:pt x="672" y="512"/>
                  </a:lnTo>
                  <a:lnTo>
                    <a:pt x="650" y="554"/>
                  </a:lnTo>
                  <a:lnTo>
                    <a:pt x="630" y="598"/>
                  </a:lnTo>
                  <a:lnTo>
                    <a:pt x="612" y="642"/>
                  </a:lnTo>
                  <a:lnTo>
                    <a:pt x="598" y="688"/>
                  </a:lnTo>
                  <a:lnTo>
                    <a:pt x="584" y="734"/>
                  </a:lnTo>
                  <a:lnTo>
                    <a:pt x="574" y="780"/>
                  </a:lnTo>
                  <a:lnTo>
                    <a:pt x="564" y="828"/>
                  </a:lnTo>
                  <a:lnTo>
                    <a:pt x="558" y="878"/>
                  </a:lnTo>
                  <a:lnTo>
                    <a:pt x="554" y="928"/>
                  </a:lnTo>
                  <a:lnTo>
                    <a:pt x="554" y="978"/>
                  </a:lnTo>
                  <a:lnTo>
                    <a:pt x="554" y="978"/>
                  </a:lnTo>
                  <a:lnTo>
                    <a:pt x="554" y="1012"/>
                  </a:lnTo>
                  <a:lnTo>
                    <a:pt x="556" y="1046"/>
                  </a:lnTo>
                  <a:lnTo>
                    <a:pt x="556" y="1046"/>
                  </a:lnTo>
                  <a:lnTo>
                    <a:pt x="556" y="1054"/>
                  </a:lnTo>
                  <a:lnTo>
                    <a:pt x="560" y="1056"/>
                  </a:lnTo>
                  <a:lnTo>
                    <a:pt x="560" y="1056"/>
                  </a:lnTo>
                  <a:lnTo>
                    <a:pt x="502" y="1074"/>
                  </a:lnTo>
                  <a:lnTo>
                    <a:pt x="444" y="1094"/>
                  </a:lnTo>
                  <a:lnTo>
                    <a:pt x="388" y="1120"/>
                  </a:lnTo>
                  <a:lnTo>
                    <a:pt x="336" y="1148"/>
                  </a:lnTo>
                  <a:lnTo>
                    <a:pt x="288" y="1180"/>
                  </a:lnTo>
                  <a:lnTo>
                    <a:pt x="242" y="1214"/>
                  </a:lnTo>
                  <a:lnTo>
                    <a:pt x="198" y="1252"/>
                  </a:lnTo>
                  <a:lnTo>
                    <a:pt x="158" y="1292"/>
                  </a:lnTo>
                  <a:lnTo>
                    <a:pt x="124" y="1336"/>
                  </a:lnTo>
                  <a:lnTo>
                    <a:pt x="106" y="1360"/>
                  </a:lnTo>
                  <a:lnTo>
                    <a:pt x="92" y="1384"/>
                  </a:lnTo>
                  <a:lnTo>
                    <a:pt x="78" y="1408"/>
                  </a:lnTo>
                  <a:lnTo>
                    <a:pt x="64" y="1432"/>
                  </a:lnTo>
                  <a:lnTo>
                    <a:pt x="52" y="1458"/>
                  </a:lnTo>
                  <a:lnTo>
                    <a:pt x="42" y="1484"/>
                  </a:lnTo>
                  <a:lnTo>
                    <a:pt x="32" y="1510"/>
                  </a:lnTo>
                  <a:lnTo>
                    <a:pt x="24" y="1538"/>
                  </a:lnTo>
                  <a:lnTo>
                    <a:pt x="16" y="1566"/>
                  </a:lnTo>
                  <a:lnTo>
                    <a:pt x="10" y="1594"/>
                  </a:lnTo>
                  <a:lnTo>
                    <a:pt x="6" y="1622"/>
                  </a:lnTo>
                  <a:lnTo>
                    <a:pt x="2" y="1652"/>
                  </a:lnTo>
                  <a:lnTo>
                    <a:pt x="0" y="1682"/>
                  </a:lnTo>
                  <a:lnTo>
                    <a:pt x="0" y="1712"/>
                  </a:lnTo>
                  <a:lnTo>
                    <a:pt x="0" y="1712"/>
                  </a:lnTo>
                  <a:lnTo>
                    <a:pt x="0" y="1748"/>
                  </a:lnTo>
                  <a:lnTo>
                    <a:pt x="2" y="1782"/>
                  </a:lnTo>
                  <a:lnTo>
                    <a:pt x="8" y="1816"/>
                  </a:lnTo>
                  <a:lnTo>
                    <a:pt x="14" y="1848"/>
                  </a:lnTo>
                  <a:lnTo>
                    <a:pt x="22" y="1880"/>
                  </a:lnTo>
                  <a:lnTo>
                    <a:pt x="32" y="1912"/>
                  </a:lnTo>
                  <a:lnTo>
                    <a:pt x="44" y="1942"/>
                  </a:lnTo>
                  <a:lnTo>
                    <a:pt x="58" y="1970"/>
                  </a:lnTo>
                  <a:lnTo>
                    <a:pt x="72" y="1998"/>
                  </a:lnTo>
                  <a:lnTo>
                    <a:pt x="88" y="2026"/>
                  </a:lnTo>
                  <a:lnTo>
                    <a:pt x="106" y="2052"/>
                  </a:lnTo>
                  <a:lnTo>
                    <a:pt x="126" y="2076"/>
                  </a:lnTo>
                  <a:lnTo>
                    <a:pt x="146" y="2100"/>
                  </a:lnTo>
                  <a:lnTo>
                    <a:pt x="170" y="2124"/>
                  </a:lnTo>
                  <a:lnTo>
                    <a:pt x="192" y="2146"/>
                  </a:lnTo>
                  <a:lnTo>
                    <a:pt x="218" y="2166"/>
                  </a:lnTo>
                  <a:lnTo>
                    <a:pt x="244" y="2186"/>
                  </a:lnTo>
                  <a:lnTo>
                    <a:pt x="270" y="2204"/>
                  </a:lnTo>
                  <a:lnTo>
                    <a:pt x="298" y="2222"/>
                  </a:lnTo>
                  <a:lnTo>
                    <a:pt x="328" y="2238"/>
                  </a:lnTo>
                  <a:lnTo>
                    <a:pt x="358" y="2252"/>
                  </a:lnTo>
                  <a:lnTo>
                    <a:pt x="388" y="2266"/>
                  </a:lnTo>
                  <a:lnTo>
                    <a:pt x="420" y="2278"/>
                  </a:lnTo>
                  <a:lnTo>
                    <a:pt x="454" y="2290"/>
                  </a:lnTo>
                  <a:lnTo>
                    <a:pt x="488" y="2300"/>
                  </a:lnTo>
                  <a:lnTo>
                    <a:pt x="522" y="2308"/>
                  </a:lnTo>
                  <a:lnTo>
                    <a:pt x="558" y="2316"/>
                  </a:lnTo>
                  <a:lnTo>
                    <a:pt x="594" y="2322"/>
                  </a:lnTo>
                  <a:lnTo>
                    <a:pt x="630" y="2326"/>
                  </a:lnTo>
                  <a:lnTo>
                    <a:pt x="668" y="2330"/>
                  </a:lnTo>
                  <a:lnTo>
                    <a:pt x="706" y="2332"/>
                  </a:lnTo>
                  <a:lnTo>
                    <a:pt x="744" y="2332"/>
                  </a:lnTo>
                  <a:lnTo>
                    <a:pt x="3026" y="2332"/>
                  </a:lnTo>
                  <a:lnTo>
                    <a:pt x="3026" y="2332"/>
                  </a:lnTo>
                  <a:lnTo>
                    <a:pt x="3106" y="2322"/>
                  </a:lnTo>
                  <a:lnTo>
                    <a:pt x="3182" y="2308"/>
                  </a:lnTo>
                  <a:lnTo>
                    <a:pt x="3256" y="2292"/>
                  </a:lnTo>
                  <a:lnTo>
                    <a:pt x="3326" y="2272"/>
                  </a:lnTo>
                  <a:lnTo>
                    <a:pt x="3360" y="2260"/>
                  </a:lnTo>
                  <a:lnTo>
                    <a:pt x="3394" y="2248"/>
                  </a:lnTo>
                  <a:lnTo>
                    <a:pt x="3426" y="2234"/>
                  </a:lnTo>
                  <a:lnTo>
                    <a:pt x="3456" y="2220"/>
                  </a:lnTo>
                  <a:lnTo>
                    <a:pt x="3486" y="2204"/>
                  </a:lnTo>
                  <a:lnTo>
                    <a:pt x="3516" y="2188"/>
                  </a:lnTo>
                  <a:lnTo>
                    <a:pt x="3544" y="2170"/>
                  </a:lnTo>
                  <a:lnTo>
                    <a:pt x="3570" y="2152"/>
                  </a:lnTo>
                  <a:lnTo>
                    <a:pt x="3594" y="2132"/>
                  </a:lnTo>
                  <a:lnTo>
                    <a:pt x="3618" y="2112"/>
                  </a:lnTo>
                  <a:lnTo>
                    <a:pt x="3640" y="2090"/>
                  </a:lnTo>
                  <a:lnTo>
                    <a:pt x="3662" y="2068"/>
                  </a:lnTo>
                  <a:lnTo>
                    <a:pt x="3682" y="2044"/>
                  </a:lnTo>
                  <a:lnTo>
                    <a:pt x="3700" y="2018"/>
                  </a:lnTo>
                  <a:lnTo>
                    <a:pt x="3716" y="1992"/>
                  </a:lnTo>
                  <a:lnTo>
                    <a:pt x="3732" y="1964"/>
                  </a:lnTo>
                  <a:lnTo>
                    <a:pt x="3744" y="1936"/>
                  </a:lnTo>
                  <a:lnTo>
                    <a:pt x="3756" y="1906"/>
                  </a:lnTo>
                  <a:lnTo>
                    <a:pt x="3766" y="1876"/>
                  </a:lnTo>
                  <a:lnTo>
                    <a:pt x="3774" y="1844"/>
                  </a:lnTo>
                  <a:lnTo>
                    <a:pt x="3782" y="1810"/>
                  </a:lnTo>
                  <a:lnTo>
                    <a:pt x="3786" y="1774"/>
                  </a:lnTo>
                  <a:lnTo>
                    <a:pt x="3790" y="1738"/>
                  </a:lnTo>
                  <a:lnTo>
                    <a:pt x="3790" y="1700"/>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301" name="TextBox 300"/>
            <p:cNvSpPr txBox="1"/>
            <p:nvPr/>
          </p:nvSpPr>
          <p:spPr>
            <a:xfrm>
              <a:off x="10502585" y="3267759"/>
              <a:ext cx="2442771" cy="544765"/>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smtClean="0">
                  <a:ln>
                    <a:noFill/>
                  </a:ln>
                  <a:solidFill>
                    <a:srgbClr val="505050"/>
                  </a:solidFill>
                  <a:effectLst/>
                  <a:uLnTx/>
                  <a:uFillTx/>
                  <a:latin typeface="Segoe UI"/>
                  <a:ea typeface="+mn-ea"/>
                  <a:cs typeface="+mn-cs"/>
                </a:rPr>
                <a:t>Microsoft Azure</a:t>
              </a:r>
            </a:p>
          </p:txBody>
        </p:sp>
      </p:grpSp>
      <p:grpSp>
        <p:nvGrpSpPr>
          <p:cNvPr id="320" name="Group 319"/>
          <p:cNvGrpSpPr/>
          <p:nvPr/>
        </p:nvGrpSpPr>
        <p:grpSpPr>
          <a:xfrm>
            <a:off x="10344066" y="3878360"/>
            <a:ext cx="2098294" cy="1095738"/>
            <a:chOff x="11010835" y="4466065"/>
            <a:chExt cx="2098294" cy="1095738"/>
          </a:xfrm>
        </p:grpSpPr>
        <p:sp>
          <p:nvSpPr>
            <p:cNvPr id="302" name="TextBox 301"/>
            <p:cNvSpPr txBox="1"/>
            <p:nvPr/>
          </p:nvSpPr>
          <p:spPr>
            <a:xfrm>
              <a:off x="11010835" y="5017038"/>
              <a:ext cx="2098294" cy="544765"/>
            </a:xfrm>
            <a:prstGeom prst="rect">
              <a:avLst/>
            </a:prstGeom>
            <a:noFill/>
          </p:spPr>
          <p:txBody>
            <a:bodyPr wrap="square" lIns="182880" tIns="146304" rIns="182880" bIns="146304" rtlCol="0">
              <a:spAutoFit/>
            </a:bodyPr>
            <a:lstStyle/>
            <a:p>
              <a:pPr marL="0" marR="0" lvl="0" indent="0" algn="ctr" defTabSz="932742" rtl="0" eaLnBrk="1" fontAlgn="auto" latinLnBrk="0" hangingPunct="1">
                <a:lnSpc>
                  <a:spcPct val="90000"/>
                </a:lnSpc>
                <a:spcBef>
                  <a:spcPts val="0"/>
                </a:spcBef>
                <a:spcAft>
                  <a:spcPts val="600"/>
                </a:spcAft>
                <a:buClrTx/>
                <a:buSzTx/>
                <a:buFontTx/>
                <a:buNone/>
                <a:tabLst/>
                <a:defRPr/>
              </a:pPr>
              <a:r>
                <a:rPr kumimoji="0" lang="en-US" sz="1800" b="0" i="0" u="none" strike="noStrike" kern="1200" cap="none" spc="0" normalizeH="0" baseline="0" noProof="0" dirty="0" smtClean="0">
                  <a:ln>
                    <a:noFill/>
                  </a:ln>
                  <a:solidFill>
                    <a:srgbClr val="505050"/>
                  </a:solidFill>
                  <a:effectLst/>
                  <a:uLnTx/>
                  <a:uFillTx/>
                  <a:latin typeface="Segoe UI"/>
                  <a:ea typeface="+mn-ea"/>
                  <a:cs typeface="+mn-cs"/>
                </a:rPr>
                <a:t>Service provider</a:t>
              </a:r>
            </a:p>
          </p:txBody>
        </p:sp>
        <p:sp>
          <p:nvSpPr>
            <p:cNvPr id="303" name="Freeform 5"/>
            <p:cNvSpPr>
              <a:spLocks/>
            </p:cNvSpPr>
            <p:nvPr/>
          </p:nvSpPr>
          <p:spPr bwMode="auto">
            <a:xfrm>
              <a:off x="11639232" y="4466065"/>
              <a:ext cx="841501" cy="546567"/>
            </a:xfrm>
            <a:custGeom>
              <a:avLst/>
              <a:gdLst>
                <a:gd name="T0" fmla="*/ 3780 w 3790"/>
                <a:gd name="T1" fmla="*/ 1582 h 2332"/>
                <a:gd name="T2" fmla="*/ 3710 w 3790"/>
                <a:gd name="T3" fmla="*/ 1358 h 2332"/>
                <a:gd name="T4" fmla="*/ 3580 w 3790"/>
                <a:gd name="T5" fmla="*/ 1158 h 2332"/>
                <a:gd name="T6" fmla="*/ 3400 w 3790"/>
                <a:gd name="T7" fmla="*/ 1004 h 2332"/>
                <a:gd name="T8" fmla="*/ 3286 w 3790"/>
                <a:gd name="T9" fmla="*/ 944 h 2332"/>
                <a:gd name="T10" fmla="*/ 3280 w 3790"/>
                <a:gd name="T11" fmla="*/ 908 h 2332"/>
                <a:gd name="T12" fmla="*/ 3260 w 3790"/>
                <a:gd name="T13" fmla="*/ 796 h 2332"/>
                <a:gd name="T14" fmla="*/ 3220 w 3790"/>
                <a:gd name="T15" fmla="*/ 690 h 2332"/>
                <a:gd name="T16" fmla="*/ 3162 w 3790"/>
                <a:gd name="T17" fmla="*/ 596 h 2332"/>
                <a:gd name="T18" fmla="*/ 3088 w 3790"/>
                <a:gd name="T19" fmla="*/ 516 h 2332"/>
                <a:gd name="T20" fmla="*/ 2998 w 3790"/>
                <a:gd name="T21" fmla="*/ 450 h 2332"/>
                <a:gd name="T22" fmla="*/ 2898 w 3790"/>
                <a:gd name="T23" fmla="*/ 402 h 2332"/>
                <a:gd name="T24" fmla="*/ 2788 w 3790"/>
                <a:gd name="T25" fmla="*/ 374 h 2332"/>
                <a:gd name="T26" fmla="*/ 2700 w 3790"/>
                <a:gd name="T27" fmla="*/ 368 h 2332"/>
                <a:gd name="T28" fmla="*/ 2522 w 3790"/>
                <a:gd name="T29" fmla="*/ 396 h 2332"/>
                <a:gd name="T30" fmla="*/ 2366 w 3790"/>
                <a:gd name="T31" fmla="*/ 472 h 2332"/>
                <a:gd name="T32" fmla="*/ 2256 w 3790"/>
                <a:gd name="T33" fmla="*/ 324 h 2332"/>
                <a:gd name="T34" fmla="*/ 2070 w 3790"/>
                <a:gd name="T35" fmla="*/ 164 h 2332"/>
                <a:gd name="T36" fmla="*/ 1848 w 3790"/>
                <a:gd name="T37" fmla="*/ 54 h 2332"/>
                <a:gd name="T38" fmla="*/ 1596 w 3790"/>
                <a:gd name="T39" fmla="*/ 2 h 2332"/>
                <a:gd name="T40" fmla="*/ 1430 w 3790"/>
                <a:gd name="T41" fmla="*/ 6 h 2332"/>
                <a:gd name="T42" fmla="*/ 1240 w 3790"/>
                <a:gd name="T43" fmla="*/ 44 h 2332"/>
                <a:gd name="T44" fmla="*/ 1064 w 3790"/>
                <a:gd name="T45" fmla="*/ 118 h 2332"/>
                <a:gd name="T46" fmla="*/ 908 w 3790"/>
                <a:gd name="T47" fmla="*/ 224 h 2332"/>
                <a:gd name="T48" fmla="*/ 776 w 3790"/>
                <a:gd name="T49" fmla="*/ 356 h 2332"/>
                <a:gd name="T50" fmla="*/ 672 w 3790"/>
                <a:gd name="T51" fmla="*/ 512 h 2332"/>
                <a:gd name="T52" fmla="*/ 598 w 3790"/>
                <a:gd name="T53" fmla="*/ 688 h 2332"/>
                <a:gd name="T54" fmla="*/ 558 w 3790"/>
                <a:gd name="T55" fmla="*/ 878 h 2332"/>
                <a:gd name="T56" fmla="*/ 554 w 3790"/>
                <a:gd name="T57" fmla="*/ 1012 h 2332"/>
                <a:gd name="T58" fmla="*/ 560 w 3790"/>
                <a:gd name="T59" fmla="*/ 1056 h 2332"/>
                <a:gd name="T60" fmla="*/ 388 w 3790"/>
                <a:gd name="T61" fmla="*/ 1120 h 2332"/>
                <a:gd name="T62" fmla="*/ 198 w 3790"/>
                <a:gd name="T63" fmla="*/ 1252 h 2332"/>
                <a:gd name="T64" fmla="*/ 92 w 3790"/>
                <a:gd name="T65" fmla="*/ 1384 h 2332"/>
                <a:gd name="T66" fmla="*/ 42 w 3790"/>
                <a:gd name="T67" fmla="*/ 1484 h 2332"/>
                <a:gd name="T68" fmla="*/ 10 w 3790"/>
                <a:gd name="T69" fmla="*/ 1594 h 2332"/>
                <a:gd name="T70" fmla="*/ 0 w 3790"/>
                <a:gd name="T71" fmla="*/ 1712 h 2332"/>
                <a:gd name="T72" fmla="*/ 8 w 3790"/>
                <a:gd name="T73" fmla="*/ 1816 h 2332"/>
                <a:gd name="T74" fmla="*/ 44 w 3790"/>
                <a:gd name="T75" fmla="*/ 1942 h 2332"/>
                <a:gd name="T76" fmla="*/ 106 w 3790"/>
                <a:gd name="T77" fmla="*/ 2052 h 2332"/>
                <a:gd name="T78" fmla="*/ 192 w 3790"/>
                <a:gd name="T79" fmla="*/ 2146 h 2332"/>
                <a:gd name="T80" fmla="*/ 298 w 3790"/>
                <a:gd name="T81" fmla="*/ 2222 h 2332"/>
                <a:gd name="T82" fmla="*/ 420 w 3790"/>
                <a:gd name="T83" fmla="*/ 2278 h 2332"/>
                <a:gd name="T84" fmla="*/ 558 w 3790"/>
                <a:gd name="T85" fmla="*/ 2316 h 2332"/>
                <a:gd name="T86" fmla="*/ 706 w 3790"/>
                <a:gd name="T87" fmla="*/ 2332 h 2332"/>
                <a:gd name="T88" fmla="*/ 3106 w 3790"/>
                <a:gd name="T89" fmla="*/ 2322 h 2332"/>
                <a:gd name="T90" fmla="*/ 3360 w 3790"/>
                <a:gd name="T91" fmla="*/ 2260 h 2332"/>
                <a:gd name="T92" fmla="*/ 3486 w 3790"/>
                <a:gd name="T93" fmla="*/ 2204 h 2332"/>
                <a:gd name="T94" fmla="*/ 3594 w 3790"/>
                <a:gd name="T95" fmla="*/ 2132 h 2332"/>
                <a:gd name="T96" fmla="*/ 3682 w 3790"/>
                <a:gd name="T97" fmla="*/ 2044 h 2332"/>
                <a:gd name="T98" fmla="*/ 3744 w 3790"/>
                <a:gd name="T99" fmla="*/ 1936 h 2332"/>
                <a:gd name="T100" fmla="*/ 3782 w 3790"/>
                <a:gd name="T101" fmla="*/ 1810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90" h="2332">
                  <a:moveTo>
                    <a:pt x="3790" y="1700"/>
                  </a:moveTo>
                  <a:lnTo>
                    <a:pt x="3790" y="1700"/>
                  </a:lnTo>
                  <a:lnTo>
                    <a:pt x="3788" y="1642"/>
                  </a:lnTo>
                  <a:lnTo>
                    <a:pt x="3780" y="1582"/>
                  </a:lnTo>
                  <a:lnTo>
                    <a:pt x="3770" y="1524"/>
                  </a:lnTo>
                  <a:lnTo>
                    <a:pt x="3754" y="1468"/>
                  </a:lnTo>
                  <a:lnTo>
                    <a:pt x="3734" y="1412"/>
                  </a:lnTo>
                  <a:lnTo>
                    <a:pt x="3710" y="1358"/>
                  </a:lnTo>
                  <a:lnTo>
                    <a:pt x="3684" y="1304"/>
                  </a:lnTo>
                  <a:lnTo>
                    <a:pt x="3652" y="1254"/>
                  </a:lnTo>
                  <a:lnTo>
                    <a:pt x="3618" y="1206"/>
                  </a:lnTo>
                  <a:lnTo>
                    <a:pt x="3580" y="1158"/>
                  </a:lnTo>
                  <a:lnTo>
                    <a:pt x="3540" y="1116"/>
                  </a:lnTo>
                  <a:lnTo>
                    <a:pt x="3496" y="1076"/>
                  </a:lnTo>
                  <a:lnTo>
                    <a:pt x="3448" y="1038"/>
                  </a:lnTo>
                  <a:lnTo>
                    <a:pt x="3400" y="1004"/>
                  </a:lnTo>
                  <a:lnTo>
                    <a:pt x="3348" y="974"/>
                  </a:lnTo>
                  <a:lnTo>
                    <a:pt x="3294" y="948"/>
                  </a:lnTo>
                  <a:lnTo>
                    <a:pt x="3294" y="948"/>
                  </a:lnTo>
                  <a:lnTo>
                    <a:pt x="3286" y="944"/>
                  </a:lnTo>
                  <a:lnTo>
                    <a:pt x="3280" y="938"/>
                  </a:lnTo>
                  <a:lnTo>
                    <a:pt x="3280" y="938"/>
                  </a:lnTo>
                  <a:lnTo>
                    <a:pt x="3280" y="938"/>
                  </a:lnTo>
                  <a:lnTo>
                    <a:pt x="3280" y="908"/>
                  </a:lnTo>
                  <a:lnTo>
                    <a:pt x="3278" y="880"/>
                  </a:lnTo>
                  <a:lnTo>
                    <a:pt x="3272" y="852"/>
                  </a:lnTo>
                  <a:lnTo>
                    <a:pt x="3268" y="822"/>
                  </a:lnTo>
                  <a:lnTo>
                    <a:pt x="3260" y="796"/>
                  </a:lnTo>
                  <a:lnTo>
                    <a:pt x="3252" y="768"/>
                  </a:lnTo>
                  <a:lnTo>
                    <a:pt x="3244" y="742"/>
                  </a:lnTo>
                  <a:lnTo>
                    <a:pt x="3232" y="716"/>
                  </a:lnTo>
                  <a:lnTo>
                    <a:pt x="3220" y="690"/>
                  </a:lnTo>
                  <a:lnTo>
                    <a:pt x="3208" y="666"/>
                  </a:lnTo>
                  <a:lnTo>
                    <a:pt x="3194" y="642"/>
                  </a:lnTo>
                  <a:lnTo>
                    <a:pt x="3178" y="618"/>
                  </a:lnTo>
                  <a:lnTo>
                    <a:pt x="3162" y="596"/>
                  </a:lnTo>
                  <a:lnTo>
                    <a:pt x="3144" y="574"/>
                  </a:lnTo>
                  <a:lnTo>
                    <a:pt x="3126" y="554"/>
                  </a:lnTo>
                  <a:lnTo>
                    <a:pt x="3108" y="534"/>
                  </a:lnTo>
                  <a:lnTo>
                    <a:pt x="3088" y="516"/>
                  </a:lnTo>
                  <a:lnTo>
                    <a:pt x="3066" y="498"/>
                  </a:lnTo>
                  <a:lnTo>
                    <a:pt x="3044" y="480"/>
                  </a:lnTo>
                  <a:lnTo>
                    <a:pt x="3022" y="464"/>
                  </a:lnTo>
                  <a:lnTo>
                    <a:pt x="2998" y="450"/>
                  </a:lnTo>
                  <a:lnTo>
                    <a:pt x="2974" y="436"/>
                  </a:lnTo>
                  <a:lnTo>
                    <a:pt x="2950" y="424"/>
                  </a:lnTo>
                  <a:lnTo>
                    <a:pt x="2924" y="412"/>
                  </a:lnTo>
                  <a:lnTo>
                    <a:pt x="2898" y="402"/>
                  </a:lnTo>
                  <a:lnTo>
                    <a:pt x="2870" y="394"/>
                  </a:lnTo>
                  <a:lnTo>
                    <a:pt x="2844" y="386"/>
                  </a:lnTo>
                  <a:lnTo>
                    <a:pt x="2816" y="380"/>
                  </a:lnTo>
                  <a:lnTo>
                    <a:pt x="2788" y="374"/>
                  </a:lnTo>
                  <a:lnTo>
                    <a:pt x="2758" y="370"/>
                  </a:lnTo>
                  <a:lnTo>
                    <a:pt x="2730" y="368"/>
                  </a:lnTo>
                  <a:lnTo>
                    <a:pt x="2700" y="368"/>
                  </a:lnTo>
                  <a:lnTo>
                    <a:pt x="2700" y="368"/>
                  </a:lnTo>
                  <a:lnTo>
                    <a:pt x="2654" y="370"/>
                  </a:lnTo>
                  <a:lnTo>
                    <a:pt x="2608" y="374"/>
                  </a:lnTo>
                  <a:lnTo>
                    <a:pt x="2564" y="384"/>
                  </a:lnTo>
                  <a:lnTo>
                    <a:pt x="2522" y="396"/>
                  </a:lnTo>
                  <a:lnTo>
                    <a:pt x="2482" y="410"/>
                  </a:lnTo>
                  <a:lnTo>
                    <a:pt x="2442" y="428"/>
                  </a:lnTo>
                  <a:lnTo>
                    <a:pt x="2404" y="450"/>
                  </a:lnTo>
                  <a:lnTo>
                    <a:pt x="2366" y="472"/>
                  </a:lnTo>
                  <a:lnTo>
                    <a:pt x="2366" y="472"/>
                  </a:lnTo>
                  <a:lnTo>
                    <a:pt x="2334" y="420"/>
                  </a:lnTo>
                  <a:lnTo>
                    <a:pt x="2296" y="372"/>
                  </a:lnTo>
                  <a:lnTo>
                    <a:pt x="2256" y="324"/>
                  </a:lnTo>
                  <a:lnTo>
                    <a:pt x="2214" y="280"/>
                  </a:lnTo>
                  <a:lnTo>
                    <a:pt x="2168" y="238"/>
                  </a:lnTo>
                  <a:lnTo>
                    <a:pt x="2120" y="198"/>
                  </a:lnTo>
                  <a:lnTo>
                    <a:pt x="2070" y="164"/>
                  </a:lnTo>
                  <a:lnTo>
                    <a:pt x="2018" y="130"/>
                  </a:lnTo>
                  <a:lnTo>
                    <a:pt x="1962" y="102"/>
                  </a:lnTo>
                  <a:lnTo>
                    <a:pt x="1906" y="76"/>
                  </a:lnTo>
                  <a:lnTo>
                    <a:pt x="1848" y="54"/>
                  </a:lnTo>
                  <a:lnTo>
                    <a:pt x="1786" y="34"/>
                  </a:lnTo>
                  <a:lnTo>
                    <a:pt x="1724" y="20"/>
                  </a:lnTo>
                  <a:lnTo>
                    <a:pt x="1662" y="10"/>
                  </a:lnTo>
                  <a:lnTo>
                    <a:pt x="1596" y="2"/>
                  </a:lnTo>
                  <a:lnTo>
                    <a:pt x="1530" y="0"/>
                  </a:lnTo>
                  <a:lnTo>
                    <a:pt x="1530" y="0"/>
                  </a:lnTo>
                  <a:lnTo>
                    <a:pt x="1480" y="2"/>
                  </a:lnTo>
                  <a:lnTo>
                    <a:pt x="1430" y="6"/>
                  </a:lnTo>
                  <a:lnTo>
                    <a:pt x="1382" y="12"/>
                  </a:lnTo>
                  <a:lnTo>
                    <a:pt x="1334" y="20"/>
                  </a:lnTo>
                  <a:lnTo>
                    <a:pt x="1286" y="32"/>
                  </a:lnTo>
                  <a:lnTo>
                    <a:pt x="1240" y="44"/>
                  </a:lnTo>
                  <a:lnTo>
                    <a:pt x="1194" y="60"/>
                  </a:lnTo>
                  <a:lnTo>
                    <a:pt x="1150" y="78"/>
                  </a:lnTo>
                  <a:lnTo>
                    <a:pt x="1106" y="96"/>
                  </a:lnTo>
                  <a:lnTo>
                    <a:pt x="1064" y="118"/>
                  </a:lnTo>
                  <a:lnTo>
                    <a:pt x="1024" y="142"/>
                  </a:lnTo>
                  <a:lnTo>
                    <a:pt x="984" y="168"/>
                  </a:lnTo>
                  <a:lnTo>
                    <a:pt x="946" y="194"/>
                  </a:lnTo>
                  <a:lnTo>
                    <a:pt x="908" y="224"/>
                  </a:lnTo>
                  <a:lnTo>
                    <a:pt x="874" y="254"/>
                  </a:lnTo>
                  <a:lnTo>
                    <a:pt x="840" y="286"/>
                  </a:lnTo>
                  <a:lnTo>
                    <a:pt x="808" y="320"/>
                  </a:lnTo>
                  <a:lnTo>
                    <a:pt x="776" y="356"/>
                  </a:lnTo>
                  <a:lnTo>
                    <a:pt x="748" y="394"/>
                  </a:lnTo>
                  <a:lnTo>
                    <a:pt x="720" y="432"/>
                  </a:lnTo>
                  <a:lnTo>
                    <a:pt x="694" y="470"/>
                  </a:lnTo>
                  <a:lnTo>
                    <a:pt x="672" y="512"/>
                  </a:lnTo>
                  <a:lnTo>
                    <a:pt x="650" y="554"/>
                  </a:lnTo>
                  <a:lnTo>
                    <a:pt x="630" y="598"/>
                  </a:lnTo>
                  <a:lnTo>
                    <a:pt x="612" y="642"/>
                  </a:lnTo>
                  <a:lnTo>
                    <a:pt x="598" y="688"/>
                  </a:lnTo>
                  <a:lnTo>
                    <a:pt x="584" y="734"/>
                  </a:lnTo>
                  <a:lnTo>
                    <a:pt x="574" y="780"/>
                  </a:lnTo>
                  <a:lnTo>
                    <a:pt x="564" y="828"/>
                  </a:lnTo>
                  <a:lnTo>
                    <a:pt x="558" y="878"/>
                  </a:lnTo>
                  <a:lnTo>
                    <a:pt x="554" y="928"/>
                  </a:lnTo>
                  <a:lnTo>
                    <a:pt x="554" y="978"/>
                  </a:lnTo>
                  <a:lnTo>
                    <a:pt x="554" y="978"/>
                  </a:lnTo>
                  <a:lnTo>
                    <a:pt x="554" y="1012"/>
                  </a:lnTo>
                  <a:lnTo>
                    <a:pt x="556" y="1046"/>
                  </a:lnTo>
                  <a:lnTo>
                    <a:pt x="556" y="1046"/>
                  </a:lnTo>
                  <a:lnTo>
                    <a:pt x="556" y="1054"/>
                  </a:lnTo>
                  <a:lnTo>
                    <a:pt x="560" y="1056"/>
                  </a:lnTo>
                  <a:lnTo>
                    <a:pt x="560" y="1056"/>
                  </a:lnTo>
                  <a:lnTo>
                    <a:pt x="502" y="1074"/>
                  </a:lnTo>
                  <a:lnTo>
                    <a:pt x="444" y="1094"/>
                  </a:lnTo>
                  <a:lnTo>
                    <a:pt x="388" y="1120"/>
                  </a:lnTo>
                  <a:lnTo>
                    <a:pt x="336" y="1148"/>
                  </a:lnTo>
                  <a:lnTo>
                    <a:pt x="288" y="1180"/>
                  </a:lnTo>
                  <a:lnTo>
                    <a:pt x="242" y="1214"/>
                  </a:lnTo>
                  <a:lnTo>
                    <a:pt x="198" y="1252"/>
                  </a:lnTo>
                  <a:lnTo>
                    <a:pt x="158" y="1292"/>
                  </a:lnTo>
                  <a:lnTo>
                    <a:pt x="124" y="1336"/>
                  </a:lnTo>
                  <a:lnTo>
                    <a:pt x="106" y="1360"/>
                  </a:lnTo>
                  <a:lnTo>
                    <a:pt x="92" y="1384"/>
                  </a:lnTo>
                  <a:lnTo>
                    <a:pt x="78" y="1408"/>
                  </a:lnTo>
                  <a:lnTo>
                    <a:pt x="64" y="1432"/>
                  </a:lnTo>
                  <a:lnTo>
                    <a:pt x="52" y="1458"/>
                  </a:lnTo>
                  <a:lnTo>
                    <a:pt x="42" y="1484"/>
                  </a:lnTo>
                  <a:lnTo>
                    <a:pt x="32" y="1510"/>
                  </a:lnTo>
                  <a:lnTo>
                    <a:pt x="24" y="1538"/>
                  </a:lnTo>
                  <a:lnTo>
                    <a:pt x="16" y="1566"/>
                  </a:lnTo>
                  <a:lnTo>
                    <a:pt x="10" y="1594"/>
                  </a:lnTo>
                  <a:lnTo>
                    <a:pt x="6" y="1622"/>
                  </a:lnTo>
                  <a:lnTo>
                    <a:pt x="2" y="1652"/>
                  </a:lnTo>
                  <a:lnTo>
                    <a:pt x="0" y="1682"/>
                  </a:lnTo>
                  <a:lnTo>
                    <a:pt x="0" y="1712"/>
                  </a:lnTo>
                  <a:lnTo>
                    <a:pt x="0" y="1712"/>
                  </a:lnTo>
                  <a:lnTo>
                    <a:pt x="0" y="1748"/>
                  </a:lnTo>
                  <a:lnTo>
                    <a:pt x="2" y="1782"/>
                  </a:lnTo>
                  <a:lnTo>
                    <a:pt x="8" y="1816"/>
                  </a:lnTo>
                  <a:lnTo>
                    <a:pt x="14" y="1848"/>
                  </a:lnTo>
                  <a:lnTo>
                    <a:pt x="22" y="1880"/>
                  </a:lnTo>
                  <a:lnTo>
                    <a:pt x="32" y="1912"/>
                  </a:lnTo>
                  <a:lnTo>
                    <a:pt x="44" y="1942"/>
                  </a:lnTo>
                  <a:lnTo>
                    <a:pt x="58" y="1970"/>
                  </a:lnTo>
                  <a:lnTo>
                    <a:pt x="72" y="1998"/>
                  </a:lnTo>
                  <a:lnTo>
                    <a:pt x="88" y="2026"/>
                  </a:lnTo>
                  <a:lnTo>
                    <a:pt x="106" y="2052"/>
                  </a:lnTo>
                  <a:lnTo>
                    <a:pt x="126" y="2076"/>
                  </a:lnTo>
                  <a:lnTo>
                    <a:pt x="146" y="2100"/>
                  </a:lnTo>
                  <a:lnTo>
                    <a:pt x="170" y="2124"/>
                  </a:lnTo>
                  <a:lnTo>
                    <a:pt x="192" y="2146"/>
                  </a:lnTo>
                  <a:lnTo>
                    <a:pt x="218" y="2166"/>
                  </a:lnTo>
                  <a:lnTo>
                    <a:pt x="244" y="2186"/>
                  </a:lnTo>
                  <a:lnTo>
                    <a:pt x="270" y="2204"/>
                  </a:lnTo>
                  <a:lnTo>
                    <a:pt x="298" y="2222"/>
                  </a:lnTo>
                  <a:lnTo>
                    <a:pt x="328" y="2238"/>
                  </a:lnTo>
                  <a:lnTo>
                    <a:pt x="358" y="2252"/>
                  </a:lnTo>
                  <a:lnTo>
                    <a:pt x="388" y="2266"/>
                  </a:lnTo>
                  <a:lnTo>
                    <a:pt x="420" y="2278"/>
                  </a:lnTo>
                  <a:lnTo>
                    <a:pt x="454" y="2290"/>
                  </a:lnTo>
                  <a:lnTo>
                    <a:pt x="488" y="2300"/>
                  </a:lnTo>
                  <a:lnTo>
                    <a:pt x="522" y="2308"/>
                  </a:lnTo>
                  <a:lnTo>
                    <a:pt x="558" y="2316"/>
                  </a:lnTo>
                  <a:lnTo>
                    <a:pt x="594" y="2322"/>
                  </a:lnTo>
                  <a:lnTo>
                    <a:pt x="630" y="2326"/>
                  </a:lnTo>
                  <a:lnTo>
                    <a:pt x="668" y="2330"/>
                  </a:lnTo>
                  <a:lnTo>
                    <a:pt x="706" y="2332"/>
                  </a:lnTo>
                  <a:lnTo>
                    <a:pt x="744" y="2332"/>
                  </a:lnTo>
                  <a:lnTo>
                    <a:pt x="3026" y="2332"/>
                  </a:lnTo>
                  <a:lnTo>
                    <a:pt x="3026" y="2332"/>
                  </a:lnTo>
                  <a:lnTo>
                    <a:pt x="3106" y="2322"/>
                  </a:lnTo>
                  <a:lnTo>
                    <a:pt x="3182" y="2308"/>
                  </a:lnTo>
                  <a:lnTo>
                    <a:pt x="3256" y="2292"/>
                  </a:lnTo>
                  <a:lnTo>
                    <a:pt x="3326" y="2272"/>
                  </a:lnTo>
                  <a:lnTo>
                    <a:pt x="3360" y="2260"/>
                  </a:lnTo>
                  <a:lnTo>
                    <a:pt x="3394" y="2248"/>
                  </a:lnTo>
                  <a:lnTo>
                    <a:pt x="3426" y="2234"/>
                  </a:lnTo>
                  <a:lnTo>
                    <a:pt x="3456" y="2220"/>
                  </a:lnTo>
                  <a:lnTo>
                    <a:pt x="3486" y="2204"/>
                  </a:lnTo>
                  <a:lnTo>
                    <a:pt x="3516" y="2188"/>
                  </a:lnTo>
                  <a:lnTo>
                    <a:pt x="3544" y="2170"/>
                  </a:lnTo>
                  <a:lnTo>
                    <a:pt x="3570" y="2152"/>
                  </a:lnTo>
                  <a:lnTo>
                    <a:pt x="3594" y="2132"/>
                  </a:lnTo>
                  <a:lnTo>
                    <a:pt x="3618" y="2112"/>
                  </a:lnTo>
                  <a:lnTo>
                    <a:pt x="3640" y="2090"/>
                  </a:lnTo>
                  <a:lnTo>
                    <a:pt x="3662" y="2068"/>
                  </a:lnTo>
                  <a:lnTo>
                    <a:pt x="3682" y="2044"/>
                  </a:lnTo>
                  <a:lnTo>
                    <a:pt x="3700" y="2018"/>
                  </a:lnTo>
                  <a:lnTo>
                    <a:pt x="3716" y="1992"/>
                  </a:lnTo>
                  <a:lnTo>
                    <a:pt x="3732" y="1964"/>
                  </a:lnTo>
                  <a:lnTo>
                    <a:pt x="3744" y="1936"/>
                  </a:lnTo>
                  <a:lnTo>
                    <a:pt x="3756" y="1906"/>
                  </a:lnTo>
                  <a:lnTo>
                    <a:pt x="3766" y="1876"/>
                  </a:lnTo>
                  <a:lnTo>
                    <a:pt x="3774" y="1844"/>
                  </a:lnTo>
                  <a:lnTo>
                    <a:pt x="3782" y="1810"/>
                  </a:lnTo>
                  <a:lnTo>
                    <a:pt x="3786" y="1774"/>
                  </a:lnTo>
                  <a:lnTo>
                    <a:pt x="3790" y="1738"/>
                  </a:lnTo>
                  <a:lnTo>
                    <a:pt x="3790" y="1700"/>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Segoe UI"/>
                <a:ea typeface="+mn-ea"/>
                <a:cs typeface="+mn-cs"/>
              </a:endParaRPr>
            </a:p>
          </p:txBody>
        </p:sp>
      </p:grpSp>
      <p:grpSp>
        <p:nvGrpSpPr>
          <p:cNvPr id="240" name="Group 239"/>
          <p:cNvGrpSpPr/>
          <p:nvPr/>
        </p:nvGrpSpPr>
        <p:grpSpPr>
          <a:xfrm>
            <a:off x="8562836" y="5541712"/>
            <a:ext cx="515937" cy="474822"/>
            <a:chOff x="10333038" y="2271713"/>
            <a:chExt cx="1235075" cy="1136651"/>
          </a:xfrm>
          <a:solidFill>
            <a:schemeClr val="tx2"/>
          </a:solidFill>
        </p:grpSpPr>
        <p:sp>
          <p:nvSpPr>
            <p:cNvPr id="241" name="Freeform 12"/>
            <p:cNvSpPr>
              <a:spLocks noEditPoints="1"/>
            </p:cNvSpPr>
            <p:nvPr/>
          </p:nvSpPr>
          <p:spPr bwMode="auto">
            <a:xfrm>
              <a:off x="10333038" y="2271713"/>
              <a:ext cx="1235075" cy="363538"/>
            </a:xfrm>
            <a:custGeom>
              <a:avLst/>
              <a:gdLst>
                <a:gd name="T0" fmla="*/ 305 w 326"/>
                <a:gd name="T1" fmla="*/ 0 h 96"/>
                <a:gd name="T2" fmla="*/ 0 w 326"/>
                <a:gd name="T3" fmla="*/ 22 h 96"/>
                <a:gd name="T4" fmla="*/ 21 w 326"/>
                <a:gd name="T5" fmla="*/ 96 h 96"/>
                <a:gd name="T6" fmla="*/ 326 w 326"/>
                <a:gd name="T7" fmla="*/ 74 h 96"/>
                <a:gd name="T8" fmla="*/ 34 w 326"/>
                <a:gd name="T9" fmla="*/ 74 h 96"/>
                <a:gd name="T10" fmla="*/ 23 w 326"/>
                <a:gd name="T11" fmla="*/ 63 h 96"/>
                <a:gd name="T12" fmla="*/ 34 w 326"/>
                <a:gd name="T13" fmla="*/ 74 h 96"/>
                <a:gd name="T14" fmla="*/ 23 w 326"/>
                <a:gd name="T15" fmla="*/ 52 h 96"/>
                <a:gd name="T16" fmla="*/ 34 w 326"/>
                <a:gd name="T17" fmla="*/ 41 h 96"/>
                <a:gd name="T18" fmla="*/ 34 w 326"/>
                <a:gd name="T19" fmla="*/ 29 h 96"/>
                <a:gd name="T20" fmla="*/ 23 w 326"/>
                <a:gd name="T21" fmla="*/ 18 h 96"/>
                <a:gd name="T22" fmla="*/ 34 w 326"/>
                <a:gd name="T23" fmla="*/ 29 h 96"/>
                <a:gd name="T24" fmla="*/ 47 w 326"/>
                <a:gd name="T25" fmla="*/ 74 h 96"/>
                <a:gd name="T26" fmla="*/ 58 w 326"/>
                <a:gd name="T27" fmla="*/ 63 h 96"/>
                <a:gd name="T28" fmla="*/ 58 w 326"/>
                <a:gd name="T29" fmla="*/ 52 h 96"/>
                <a:gd name="T30" fmla="*/ 47 w 326"/>
                <a:gd name="T31" fmla="*/ 41 h 96"/>
                <a:gd name="T32" fmla="*/ 58 w 326"/>
                <a:gd name="T33" fmla="*/ 52 h 96"/>
                <a:gd name="T34" fmla="*/ 47 w 326"/>
                <a:gd name="T35" fmla="*/ 29 h 96"/>
                <a:gd name="T36" fmla="*/ 58 w 326"/>
                <a:gd name="T37" fmla="*/ 18 h 96"/>
                <a:gd name="T38" fmla="*/ 82 w 326"/>
                <a:gd name="T39" fmla="*/ 74 h 96"/>
                <a:gd name="T40" fmla="*/ 71 w 326"/>
                <a:gd name="T41" fmla="*/ 63 h 96"/>
                <a:gd name="T42" fmla="*/ 82 w 326"/>
                <a:gd name="T43" fmla="*/ 74 h 96"/>
                <a:gd name="T44" fmla="*/ 71 w 326"/>
                <a:gd name="T45" fmla="*/ 52 h 96"/>
                <a:gd name="T46" fmla="*/ 82 w 326"/>
                <a:gd name="T47" fmla="*/ 41 h 96"/>
                <a:gd name="T48" fmla="*/ 82 w 326"/>
                <a:gd name="T49" fmla="*/ 29 h 96"/>
                <a:gd name="T50" fmla="*/ 71 w 326"/>
                <a:gd name="T51" fmla="*/ 18 h 96"/>
                <a:gd name="T52" fmla="*/ 82 w 326"/>
                <a:gd name="T53" fmla="*/ 29 h 96"/>
                <a:gd name="T54" fmla="*/ 95 w 326"/>
                <a:gd name="T55" fmla="*/ 74 h 96"/>
                <a:gd name="T56" fmla="*/ 106 w 326"/>
                <a:gd name="T57" fmla="*/ 63 h 96"/>
                <a:gd name="T58" fmla="*/ 106 w 326"/>
                <a:gd name="T59" fmla="*/ 52 h 96"/>
                <a:gd name="T60" fmla="*/ 95 w 326"/>
                <a:gd name="T61" fmla="*/ 41 h 96"/>
                <a:gd name="T62" fmla="*/ 106 w 326"/>
                <a:gd name="T63" fmla="*/ 52 h 96"/>
                <a:gd name="T64" fmla="*/ 95 w 326"/>
                <a:gd name="T65" fmla="*/ 29 h 96"/>
                <a:gd name="T66" fmla="*/ 106 w 326"/>
                <a:gd name="T67" fmla="*/ 18 h 96"/>
                <a:gd name="T68" fmla="*/ 130 w 326"/>
                <a:gd name="T69" fmla="*/ 74 h 96"/>
                <a:gd name="T70" fmla="*/ 119 w 326"/>
                <a:gd name="T71" fmla="*/ 63 h 96"/>
                <a:gd name="T72" fmla="*/ 130 w 326"/>
                <a:gd name="T73" fmla="*/ 74 h 96"/>
                <a:gd name="T74" fmla="*/ 119 w 326"/>
                <a:gd name="T75" fmla="*/ 52 h 96"/>
                <a:gd name="T76" fmla="*/ 130 w 326"/>
                <a:gd name="T77" fmla="*/ 41 h 96"/>
                <a:gd name="T78" fmla="*/ 130 w 326"/>
                <a:gd name="T79" fmla="*/ 29 h 96"/>
                <a:gd name="T80" fmla="*/ 119 w 326"/>
                <a:gd name="T81" fmla="*/ 18 h 96"/>
                <a:gd name="T82" fmla="*/ 130 w 326"/>
                <a:gd name="T83" fmla="*/ 29 h 96"/>
                <a:gd name="T84" fmla="*/ 144 w 326"/>
                <a:gd name="T85" fmla="*/ 74 h 96"/>
                <a:gd name="T86" fmla="*/ 155 w 326"/>
                <a:gd name="T87" fmla="*/ 63 h 96"/>
                <a:gd name="T88" fmla="*/ 155 w 326"/>
                <a:gd name="T89" fmla="*/ 52 h 96"/>
                <a:gd name="T90" fmla="*/ 144 w 326"/>
                <a:gd name="T91" fmla="*/ 41 h 96"/>
                <a:gd name="T92" fmla="*/ 155 w 326"/>
                <a:gd name="T93" fmla="*/ 52 h 96"/>
                <a:gd name="T94" fmla="*/ 144 w 326"/>
                <a:gd name="T95" fmla="*/ 29 h 96"/>
                <a:gd name="T96" fmla="*/ 155 w 326"/>
                <a:gd name="T97" fmla="*/ 18 h 96"/>
                <a:gd name="T98" fmla="*/ 179 w 326"/>
                <a:gd name="T99" fmla="*/ 74 h 96"/>
                <a:gd name="T100" fmla="*/ 168 w 326"/>
                <a:gd name="T101" fmla="*/ 63 h 96"/>
                <a:gd name="T102" fmla="*/ 179 w 326"/>
                <a:gd name="T103" fmla="*/ 74 h 96"/>
                <a:gd name="T104" fmla="*/ 168 w 326"/>
                <a:gd name="T105" fmla="*/ 52 h 96"/>
                <a:gd name="T106" fmla="*/ 179 w 326"/>
                <a:gd name="T107" fmla="*/ 41 h 96"/>
                <a:gd name="T108" fmla="*/ 179 w 326"/>
                <a:gd name="T109" fmla="*/ 29 h 96"/>
                <a:gd name="T110" fmla="*/ 168 w 326"/>
                <a:gd name="T111" fmla="*/ 18 h 96"/>
                <a:gd name="T112" fmla="*/ 179 w 326"/>
                <a:gd name="T113" fmla="*/ 29 h 96"/>
                <a:gd name="T114" fmla="*/ 252 w 326"/>
                <a:gd name="T115" fmla="*/ 46 h 96"/>
                <a:gd name="T116" fmla="*/ 296 w 326"/>
                <a:gd name="T117" fmla="*/ 4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96">
                  <a:moveTo>
                    <a:pt x="326" y="22"/>
                  </a:moveTo>
                  <a:cubicBezTo>
                    <a:pt x="326" y="10"/>
                    <a:pt x="317" y="0"/>
                    <a:pt x="305" y="0"/>
                  </a:cubicBezTo>
                  <a:cubicBezTo>
                    <a:pt x="21" y="0"/>
                    <a:pt x="21" y="0"/>
                    <a:pt x="21" y="0"/>
                  </a:cubicBezTo>
                  <a:cubicBezTo>
                    <a:pt x="9" y="0"/>
                    <a:pt x="0" y="10"/>
                    <a:pt x="0" y="22"/>
                  </a:cubicBezTo>
                  <a:cubicBezTo>
                    <a:pt x="0" y="74"/>
                    <a:pt x="0" y="74"/>
                    <a:pt x="0" y="74"/>
                  </a:cubicBezTo>
                  <a:cubicBezTo>
                    <a:pt x="0" y="86"/>
                    <a:pt x="9" y="96"/>
                    <a:pt x="21" y="96"/>
                  </a:cubicBezTo>
                  <a:cubicBezTo>
                    <a:pt x="305" y="96"/>
                    <a:pt x="305" y="96"/>
                    <a:pt x="305" y="96"/>
                  </a:cubicBezTo>
                  <a:cubicBezTo>
                    <a:pt x="317" y="96"/>
                    <a:pt x="326" y="86"/>
                    <a:pt x="326" y="74"/>
                  </a:cubicBezTo>
                  <a:lnTo>
                    <a:pt x="326" y="22"/>
                  </a:lnTo>
                  <a:close/>
                  <a:moveTo>
                    <a:pt x="34" y="74"/>
                  </a:moveTo>
                  <a:cubicBezTo>
                    <a:pt x="23" y="74"/>
                    <a:pt x="23" y="74"/>
                    <a:pt x="23" y="74"/>
                  </a:cubicBezTo>
                  <a:cubicBezTo>
                    <a:pt x="23" y="63"/>
                    <a:pt x="23" y="63"/>
                    <a:pt x="23" y="63"/>
                  </a:cubicBezTo>
                  <a:cubicBezTo>
                    <a:pt x="34" y="63"/>
                    <a:pt x="34" y="63"/>
                    <a:pt x="34" y="63"/>
                  </a:cubicBezTo>
                  <a:lnTo>
                    <a:pt x="34" y="74"/>
                  </a:lnTo>
                  <a:close/>
                  <a:moveTo>
                    <a:pt x="34" y="52"/>
                  </a:moveTo>
                  <a:cubicBezTo>
                    <a:pt x="23" y="52"/>
                    <a:pt x="23" y="52"/>
                    <a:pt x="23" y="52"/>
                  </a:cubicBezTo>
                  <a:cubicBezTo>
                    <a:pt x="23" y="41"/>
                    <a:pt x="23" y="41"/>
                    <a:pt x="23" y="41"/>
                  </a:cubicBezTo>
                  <a:cubicBezTo>
                    <a:pt x="34" y="41"/>
                    <a:pt x="34" y="41"/>
                    <a:pt x="34" y="41"/>
                  </a:cubicBezTo>
                  <a:lnTo>
                    <a:pt x="34" y="52"/>
                  </a:lnTo>
                  <a:close/>
                  <a:moveTo>
                    <a:pt x="34" y="29"/>
                  </a:moveTo>
                  <a:cubicBezTo>
                    <a:pt x="23" y="29"/>
                    <a:pt x="23" y="29"/>
                    <a:pt x="23" y="29"/>
                  </a:cubicBezTo>
                  <a:cubicBezTo>
                    <a:pt x="23" y="18"/>
                    <a:pt x="23" y="18"/>
                    <a:pt x="23" y="18"/>
                  </a:cubicBezTo>
                  <a:cubicBezTo>
                    <a:pt x="34" y="18"/>
                    <a:pt x="34" y="18"/>
                    <a:pt x="34" y="18"/>
                  </a:cubicBezTo>
                  <a:lnTo>
                    <a:pt x="34" y="29"/>
                  </a:lnTo>
                  <a:close/>
                  <a:moveTo>
                    <a:pt x="58" y="74"/>
                  </a:moveTo>
                  <a:cubicBezTo>
                    <a:pt x="47" y="74"/>
                    <a:pt x="47" y="74"/>
                    <a:pt x="47" y="74"/>
                  </a:cubicBezTo>
                  <a:cubicBezTo>
                    <a:pt x="47" y="63"/>
                    <a:pt x="47" y="63"/>
                    <a:pt x="47" y="63"/>
                  </a:cubicBezTo>
                  <a:cubicBezTo>
                    <a:pt x="58" y="63"/>
                    <a:pt x="58" y="63"/>
                    <a:pt x="58" y="63"/>
                  </a:cubicBezTo>
                  <a:lnTo>
                    <a:pt x="58" y="74"/>
                  </a:lnTo>
                  <a:close/>
                  <a:moveTo>
                    <a:pt x="58" y="52"/>
                  </a:moveTo>
                  <a:cubicBezTo>
                    <a:pt x="47" y="52"/>
                    <a:pt x="47" y="52"/>
                    <a:pt x="47" y="52"/>
                  </a:cubicBezTo>
                  <a:cubicBezTo>
                    <a:pt x="47" y="41"/>
                    <a:pt x="47" y="41"/>
                    <a:pt x="47" y="41"/>
                  </a:cubicBezTo>
                  <a:cubicBezTo>
                    <a:pt x="58" y="41"/>
                    <a:pt x="58" y="41"/>
                    <a:pt x="58" y="41"/>
                  </a:cubicBezTo>
                  <a:lnTo>
                    <a:pt x="58" y="52"/>
                  </a:lnTo>
                  <a:close/>
                  <a:moveTo>
                    <a:pt x="58" y="29"/>
                  </a:moveTo>
                  <a:cubicBezTo>
                    <a:pt x="47" y="29"/>
                    <a:pt x="47" y="29"/>
                    <a:pt x="47" y="29"/>
                  </a:cubicBezTo>
                  <a:cubicBezTo>
                    <a:pt x="47" y="18"/>
                    <a:pt x="47" y="18"/>
                    <a:pt x="47" y="18"/>
                  </a:cubicBezTo>
                  <a:cubicBezTo>
                    <a:pt x="58" y="18"/>
                    <a:pt x="58" y="18"/>
                    <a:pt x="58" y="18"/>
                  </a:cubicBezTo>
                  <a:lnTo>
                    <a:pt x="58" y="29"/>
                  </a:lnTo>
                  <a:close/>
                  <a:moveTo>
                    <a:pt x="82" y="74"/>
                  </a:moveTo>
                  <a:cubicBezTo>
                    <a:pt x="71" y="74"/>
                    <a:pt x="71" y="74"/>
                    <a:pt x="71" y="74"/>
                  </a:cubicBezTo>
                  <a:cubicBezTo>
                    <a:pt x="71" y="63"/>
                    <a:pt x="71" y="63"/>
                    <a:pt x="71" y="63"/>
                  </a:cubicBezTo>
                  <a:cubicBezTo>
                    <a:pt x="82" y="63"/>
                    <a:pt x="82" y="63"/>
                    <a:pt x="82" y="63"/>
                  </a:cubicBezTo>
                  <a:lnTo>
                    <a:pt x="82" y="74"/>
                  </a:lnTo>
                  <a:close/>
                  <a:moveTo>
                    <a:pt x="82" y="52"/>
                  </a:moveTo>
                  <a:cubicBezTo>
                    <a:pt x="71" y="52"/>
                    <a:pt x="71" y="52"/>
                    <a:pt x="71" y="52"/>
                  </a:cubicBezTo>
                  <a:cubicBezTo>
                    <a:pt x="71" y="41"/>
                    <a:pt x="71" y="41"/>
                    <a:pt x="71" y="41"/>
                  </a:cubicBezTo>
                  <a:cubicBezTo>
                    <a:pt x="82" y="41"/>
                    <a:pt x="82" y="41"/>
                    <a:pt x="82" y="41"/>
                  </a:cubicBezTo>
                  <a:lnTo>
                    <a:pt x="82" y="52"/>
                  </a:lnTo>
                  <a:close/>
                  <a:moveTo>
                    <a:pt x="82" y="29"/>
                  </a:moveTo>
                  <a:cubicBezTo>
                    <a:pt x="71" y="29"/>
                    <a:pt x="71" y="29"/>
                    <a:pt x="71" y="29"/>
                  </a:cubicBezTo>
                  <a:cubicBezTo>
                    <a:pt x="71" y="18"/>
                    <a:pt x="71" y="18"/>
                    <a:pt x="71" y="18"/>
                  </a:cubicBezTo>
                  <a:cubicBezTo>
                    <a:pt x="82" y="18"/>
                    <a:pt x="82" y="18"/>
                    <a:pt x="82" y="18"/>
                  </a:cubicBezTo>
                  <a:lnTo>
                    <a:pt x="82" y="29"/>
                  </a:lnTo>
                  <a:close/>
                  <a:moveTo>
                    <a:pt x="106" y="74"/>
                  </a:moveTo>
                  <a:cubicBezTo>
                    <a:pt x="95" y="74"/>
                    <a:pt x="95" y="74"/>
                    <a:pt x="95" y="74"/>
                  </a:cubicBezTo>
                  <a:cubicBezTo>
                    <a:pt x="95" y="63"/>
                    <a:pt x="95" y="63"/>
                    <a:pt x="95" y="63"/>
                  </a:cubicBezTo>
                  <a:cubicBezTo>
                    <a:pt x="106" y="63"/>
                    <a:pt x="106" y="63"/>
                    <a:pt x="106" y="63"/>
                  </a:cubicBezTo>
                  <a:lnTo>
                    <a:pt x="106" y="74"/>
                  </a:lnTo>
                  <a:close/>
                  <a:moveTo>
                    <a:pt x="106" y="52"/>
                  </a:moveTo>
                  <a:cubicBezTo>
                    <a:pt x="95" y="52"/>
                    <a:pt x="95" y="52"/>
                    <a:pt x="95" y="52"/>
                  </a:cubicBezTo>
                  <a:cubicBezTo>
                    <a:pt x="95" y="41"/>
                    <a:pt x="95" y="41"/>
                    <a:pt x="95" y="41"/>
                  </a:cubicBezTo>
                  <a:cubicBezTo>
                    <a:pt x="106" y="41"/>
                    <a:pt x="106" y="41"/>
                    <a:pt x="106" y="41"/>
                  </a:cubicBezTo>
                  <a:lnTo>
                    <a:pt x="106" y="52"/>
                  </a:lnTo>
                  <a:close/>
                  <a:moveTo>
                    <a:pt x="106" y="29"/>
                  </a:moveTo>
                  <a:cubicBezTo>
                    <a:pt x="95" y="29"/>
                    <a:pt x="95" y="29"/>
                    <a:pt x="95" y="29"/>
                  </a:cubicBezTo>
                  <a:cubicBezTo>
                    <a:pt x="95" y="18"/>
                    <a:pt x="95" y="18"/>
                    <a:pt x="95" y="18"/>
                  </a:cubicBezTo>
                  <a:cubicBezTo>
                    <a:pt x="106" y="18"/>
                    <a:pt x="106" y="18"/>
                    <a:pt x="106" y="18"/>
                  </a:cubicBezTo>
                  <a:lnTo>
                    <a:pt x="106" y="29"/>
                  </a:lnTo>
                  <a:close/>
                  <a:moveTo>
                    <a:pt x="130" y="74"/>
                  </a:moveTo>
                  <a:cubicBezTo>
                    <a:pt x="119" y="74"/>
                    <a:pt x="119" y="74"/>
                    <a:pt x="119" y="74"/>
                  </a:cubicBezTo>
                  <a:cubicBezTo>
                    <a:pt x="119" y="63"/>
                    <a:pt x="119" y="63"/>
                    <a:pt x="119" y="63"/>
                  </a:cubicBezTo>
                  <a:cubicBezTo>
                    <a:pt x="130" y="63"/>
                    <a:pt x="130" y="63"/>
                    <a:pt x="130" y="63"/>
                  </a:cubicBezTo>
                  <a:lnTo>
                    <a:pt x="130" y="74"/>
                  </a:lnTo>
                  <a:close/>
                  <a:moveTo>
                    <a:pt x="130" y="52"/>
                  </a:moveTo>
                  <a:cubicBezTo>
                    <a:pt x="119" y="52"/>
                    <a:pt x="119" y="52"/>
                    <a:pt x="119" y="52"/>
                  </a:cubicBezTo>
                  <a:cubicBezTo>
                    <a:pt x="119" y="41"/>
                    <a:pt x="119" y="41"/>
                    <a:pt x="119" y="41"/>
                  </a:cubicBezTo>
                  <a:cubicBezTo>
                    <a:pt x="130" y="41"/>
                    <a:pt x="130" y="41"/>
                    <a:pt x="130" y="41"/>
                  </a:cubicBezTo>
                  <a:lnTo>
                    <a:pt x="130" y="52"/>
                  </a:lnTo>
                  <a:close/>
                  <a:moveTo>
                    <a:pt x="130" y="29"/>
                  </a:moveTo>
                  <a:cubicBezTo>
                    <a:pt x="119" y="29"/>
                    <a:pt x="119" y="29"/>
                    <a:pt x="119" y="29"/>
                  </a:cubicBezTo>
                  <a:cubicBezTo>
                    <a:pt x="119" y="18"/>
                    <a:pt x="119" y="18"/>
                    <a:pt x="119" y="18"/>
                  </a:cubicBezTo>
                  <a:cubicBezTo>
                    <a:pt x="130" y="18"/>
                    <a:pt x="130" y="18"/>
                    <a:pt x="130" y="18"/>
                  </a:cubicBezTo>
                  <a:lnTo>
                    <a:pt x="130" y="29"/>
                  </a:lnTo>
                  <a:close/>
                  <a:moveTo>
                    <a:pt x="155" y="74"/>
                  </a:moveTo>
                  <a:cubicBezTo>
                    <a:pt x="144" y="74"/>
                    <a:pt x="144" y="74"/>
                    <a:pt x="144" y="74"/>
                  </a:cubicBezTo>
                  <a:cubicBezTo>
                    <a:pt x="144" y="63"/>
                    <a:pt x="144" y="63"/>
                    <a:pt x="144" y="63"/>
                  </a:cubicBezTo>
                  <a:cubicBezTo>
                    <a:pt x="155" y="63"/>
                    <a:pt x="155" y="63"/>
                    <a:pt x="155" y="63"/>
                  </a:cubicBezTo>
                  <a:lnTo>
                    <a:pt x="155" y="74"/>
                  </a:lnTo>
                  <a:close/>
                  <a:moveTo>
                    <a:pt x="155" y="52"/>
                  </a:moveTo>
                  <a:cubicBezTo>
                    <a:pt x="144" y="52"/>
                    <a:pt x="144" y="52"/>
                    <a:pt x="144" y="52"/>
                  </a:cubicBezTo>
                  <a:cubicBezTo>
                    <a:pt x="144" y="41"/>
                    <a:pt x="144" y="41"/>
                    <a:pt x="144" y="41"/>
                  </a:cubicBezTo>
                  <a:cubicBezTo>
                    <a:pt x="155" y="41"/>
                    <a:pt x="155" y="41"/>
                    <a:pt x="155" y="41"/>
                  </a:cubicBezTo>
                  <a:lnTo>
                    <a:pt x="155" y="52"/>
                  </a:lnTo>
                  <a:close/>
                  <a:moveTo>
                    <a:pt x="155" y="29"/>
                  </a:moveTo>
                  <a:cubicBezTo>
                    <a:pt x="144" y="29"/>
                    <a:pt x="144" y="29"/>
                    <a:pt x="144" y="29"/>
                  </a:cubicBezTo>
                  <a:cubicBezTo>
                    <a:pt x="144" y="18"/>
                    <a:pt x="144" y="18"/>
                    <a:pt x="144" y="18"/>
                  </a:cubicBezTo>
                  <a:cubicBezTo>
                    <a:pt x="155" y="18"/>
                    <a:pt x="155" y="18"/>
                    <a:pt x="155" y="18"/>
                  </a:cubicBezTo>
                  <a:lnTo>
                    <a:pt x="155" y="29"/>
                  </a:lnTo>
                  <a:close/>
                  <a:moveTo>
                    <a:pt x="179" y="74"/>
                  </a:moveTo>
                  <a:cubicBezTo>
                    <a:pt x="168" y="74"/>
                    <a:pt x="168" y="74"/>
                    <a:pt x="168" y="74"/>
                  </a:cubicBezTo>
                  <a:cubicBezTo>
                    <a:pt x="168" y="63"/>
                    <a:pt x="168" y="63"/>
                    <a:pt x="168" y="63"/>
                  </a:cubicBezTo>
                  <a:cubicBezTo>
                    <a:pt x="179" y="63"/>
                    <a:pt x="179" y="63"/>
                    <a:pt x="179" y="63"/>
                  </a:cubicBezTo>
                  <a:lnTo>
                    <a:pt x="179" y="74"/>
                  </a:lnTo>
                  <a:close/>
                  <a:moveTo>
                    <a:pt x="179" y="52"/>
                  </a:moveTo>
                  <a:cubicBezTo>
                    <a:pt x="168" y="52"/>
                    <a:pt x="168" y="52"/>
                    <a:pt x="168" y="52"/>
                  </a:cubicBezTo>
                  <a:cubicBezTo>
                    <a:pt x="168" y="41"/>
                    <a:pt x="168" y="41"/>
                    <a:pt x="168" y="41"/>
                  </a:cubicBezTo>
                  <a:cubicBezTo>
                    <a:pt x="179" y="41"/>
                    <a:pt x="179" y="41"/>
                    <a:pt x="179" y="41"/>
                  </a:cubicBezTo>
                  <a:lnTo>
                    <a:pt x="179" y="52"/>
                  </a:lnTo>
                  <a:close/>
                  <a:moveTo>
                    <a:pt x="179" y="29"/>
                  </a:moveTo>
                  <a:cubicBezTo>
                    <a:pt x="168" y="29"/>
                    <a:pt x="168" y="29"/>
                    <a:pt x="168" y="29"/>
                  </a:cubicBezTo>
                  <a:cubicBezTo>
                    <a:pt x="168" y="18"/>
                    <a:pt x="168" y="18"/>
                    <a:pt x="168" y="18"/>
                  </a:cubicBezTo>
                  <a:cubicBezTo>
                    <a:pt x="179" y="18"/>
                    <a:pt x="179" y="18"/>
                    <a:pt x="179" y="18"/>
                  </a:cubicBezTo>
                  <a:lnTo>
                    <a:pt x="179" y="29"/>
                  </a:lnTo>
                  <a:close/>
                  <a:moveTo>
                    <a:pt x="274" y="68"/>
                  </a:moveTo>
                  <a:cubicBezTo>
                    <a:pt x="262" y="68"/>
                    <a:pt x="252" y="58"/>
                    <a:pt x="252" y="46"/>
                  </a:cubicBezTo>
                  <a:cubicBezTo>
                    <a:pt x="252" y="34"/>
                    <a:pt x="262" y="24"/>
                    <a:pt x="274" y="24"/>
                  </a:cubicBezTo>
                  <a:cubicBezTo>
                    <a:pt x="286" y="24"/>
                    <a:pt x="296" y="34"/>
                    <a:pt x="296" y="46"/>
                  </a:cubicBezTo>
                  <a:cubicBezTo>
                    <a:pt x="296" y="58"/>
                    <a:pt x="286" y="68"/>
                    <a:pt x="274" y="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42" name="Freeform 13"/>
            <p:cNvSpPr>
              <a:spLocks noEditPoints="1"/>
            </p:cNvSpPr>
            <p:nvPr/>
          </p:nvSpPr>
          <p:spPr bwMode="auto">
            <a:xfrm>
              <a:off x="10333038" y="2657476"/>
              <a:ext cx="1235075" cy="365125"/>
            </a:xfrm>
            <a:custGeom>
              <a:avLst/>
              <a:gdLst>
                <a:gd name="T0" fmla="*/ 305 w 326"/>
                <a:gd name="T1" fmla="*/ 0 h 96"/>
                <a:gd name="T2" fmla="*/ 0 w 326"/>
                <a:gd name="T3" fmla="*/ 22 h 96"/>
                <a:gd name="T4" fmla="*/ 21 w 326"/>
                <a:gd name="T5" fmla="*/ 96 h 96"/>
                <a:gd name="T6" fmla="*/ 326 w 326"/>
                <a:gd name="T7" fmla="*/ 74 h 96"/>
                <a:gd name="T8" fmla="*/ 34 w 326"/>
                <a:gd name="T9" fmla="*/ 75 h 96"/>
                <a:gd name="T10" fmla="*/ 23 w 326"/>
                <a:gd name="T11" fmla="*/ 64 h 96"/>
                <a:gd name="T12" fmla="*/ 34 w 326"/>
                <a:gd name="T13" fmla="*/ 75 h 96"/>
                <a:gd name="T14" fmla="*/ 23 w 326"/>
                <a:gd name="T15" fmla="*/ 53 h 96"/>
                <a:gd name="T16" fmla="*/ 34 w 326"/>
                <a:gd name="T17" fmla="*/ 42 h 96"/>
                <a:gd name="T18" fmla="*/ 34 w 326"/>
                <a:gd name="T19" fmla="*/ 30 h 96"/>
                <a:gd name="T20" fmla="*/ 23 w 326"/>
                <a:gd name="T21" fmla="*/ 19 h 96"/>
                <a:gd name="T22" fmla="*/ 34 w 326"/>
                <a:gd name="T23" fmla="*/ 30 h 96"/>
                <a:gd name="T24" fmla="*/ 47 w 326"/>
                <a:gd name="T25" fmla="*/ 75 h 96"/>
                <a:gd name="T26" fmla="*/ 58 w 326"/>
                <a:gd name="T27" fmla="*/ 64 h 96"/>
                <a:gd name="T28" fmla="*/ 58 w 326"/>
                <a:gd name="T29" fmla="*/ 53 h 96"/>
                <a:gd name="T30" fmla="*/ 47 w 326"/>
                <a:gd name="T31" fmla="*/ 42 h 96"/>
                <a:gd name="T32" fmla="*/ 58 w 326"/>
                <a:gd name="T33" fmla="*/ 53 h 96"/>
                <a:gd name="T34" fmla="*/ 47 w 326"/>
                <a:gd name="T35" fmla="*/ 30 h 96"/>
                <a:gd name="T36" fmla="*/ 58 w 326"/>
                <a:gd name="T37" fmla="*/ 19 h 96"/>
                <a:gd name="T38" fmla="*/ 82 w 326"/>
                <a:gd name="T39" fmla="*/ 75 h 96"/>
                <a:gd name="T40" fmla="*/ 71 w 326"/>
                <a:gd name="T41" fmla="*/ 64 h 96"/>
                <a:gd name="T42" fmla="*/ 82 w 326"/>
                <a:gd name="T43" fmla="*/ 75 h 96"/>
                <a:gd name="T44" fmla="*/ 71 w 326"/>
                <a:gd name="T45" fmla="*/ 53 h 96"/>
                <a:gd name="T46" fmla="*/ 82 w 326"/>
                <a:gd name="T47" fmla="*/ 42 h 96"/>
                <a:gd name="T48" fmla="*/ 82 w 326"/>
                <a:gd name="T49" fmla="*/ 30 h 96"/>
                <a:gd name="T50" fmla="*/ 71 w 326"/>
                <a:gd name="T51" fmla="*/ 19 h 96"/>
                <a:gd name="T52" fmla="*/ 82 w 326"/>
                <a:gd name="T53" fmla="*/ 30 h 96"/>
                <a:gd name="T54" fmla="*/ 95 w 326"/>
                <a:gd name="T55" fmla="*/ 75 h 96"/>
                <a:gd name="T56" fmla="*/ 106 w 326"/>
                <a:gd name="T57" fmla="*/ 64 h 96"/>
                <a:gd name="T58" fmla="*/ 106 w 326"/>
                <a:gd name="T59" fmla="*/ 53 h 96"/>
                <a:gd name="T60" fmla="*/ 95 w 326"/>
                <a:gd name="T61" fmla="*/ 42 h 96"/>
                <a:gd name="T62" fmla="*/ 106 w 326"/>
                <a:gd name="T63" fmla="*/ 53 h 96"/>
                <a:gd name="T64" fmla="*/ 95 w 326"/>
                <a:gd name="T65" fmla="*/ 30 h 96"/>
                <a:gd name="T66" fmla="*/ 106 w 326"/>
                <a:gd name="T67" fmla="*/ 19 h 96"/>
                <a:gd name="T68" fmla="*/ 130 w 326"/>
                <a:gd name="T69" fmla="*/ 75 h 96"/>
                <a:gd name="T70" fmla="*/ 119 w 326"/>
                <a:gd name="T71" fmla="*/ 64 h 96"/>
                <a:gd name="T72" fmla="*/ 130 w 326"/>
                <a:gd name="T73" fmla="*/ 75 h 96"/>
                <a:gd name="T74" fmla="*/ 119 w 326"/>
                <a:gd name="T75" fmla="*/ 53 h 96"/>
                <a:gd name="T76" fmla="*/ 130 w 326"/>
                <a:gd name="T77" fmla="*/ 42 h 96"/>
                <a:gd name="T78" fmla="*/ 130 w 326"/>
                <a:gd name="T79" fmla="*/ 30 h 96"/>
                <a:gd name="T80" fmla="*/ 119 w 326"/>
                <a:gd name="T81" fmla="*/ 19 h 96"/>
                <a:gd name="T82" fmla="*/ 130 w 326"/>
                <a:gd name="T83" fmla="*/ 30 h 96"/>
                <a:gd name="T84" fmla="*/ 144 w 326"/>
                <a:gd name="T85" fmla="*/ 75 h 96"/>
                <a:gd name="T86" fmla="*/ 155 w 326"/>
                <a:gd name="T87" fmla="*/ 64 h 96"/>
                <a:gd name="T88" fmla="*/ 155 w 326"/>
                <a:gd name="T89" fmla="*/ 53 h 96"/>
                <a:gd name="T90" fmla="*/ 144 w 326"/>
                <a:gd name="T91" fmla="*/ 42 h 96"/>
                <a:gd name="T92" fmla="*/ 155 w 326"/>
                <a:gd name="T93" fmla="*/ 53 h 96"/>
                <a:gd name="T94" fmla="*/ 144 w 326"/>
                <a:gd name="T95" fmla="*/ 30 h 96"/>
                <a:gd name="T96" fmla="*/ 155 w 326"/>
                <a:gd name="T97" fmla="*/ 19 h 96"/>
                <a:gd name="T98" fmla="*/ 179 w 326"/>
                <a:gd name="T99" fmla="*/ 75 h 96"/>
                <a:gd name="T100" fmla="*/ 168 w 326"/>
                <a:gd name="T101" fmla="*/ 64 h 96"/>
                <a:gd name="T102" fmla="*/ 179 w 326"/>
                <a:gd name="T103" fmla="*/ 75 h 96"/>
                <a:gd name="T104" fmla="*/ 168 w 326"/>
                <a:gd name="T105" fmla="*/ 53 h 96"/>
                <a:gd name="T106" fmla="*/ 179 w 326"/>
                <a:gd name="T107" fmla="*/ 42 h 96"/>
                <a:gd name="T108" fmla="*/ 179 w 326"/>
                <a:gd name="T109" fmla="*/ 30 h 96"/>
                <a:gd name="T110" fmla="*/ 168 w 326"/>
                <a:gd name="T111" fmla="*/ 19 h 96"/>
                <a:gd name="T112" fmla="*/ 179 w 326"/>
                <a:gd name="T113" fmla="*/ 30 h 96"/>
                <a:gd name="T114" fmla="*/ 252 w 326"/>
                <a:gd name="T115" fmla="*/ 47 h 96"/>
                <a:gd name="T116" fmla="*/ 296 w 326"/>
                <a:gd name="T117" fmla="*/ 4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96">
                  <a:moveTo>
                    <a:pt x="326" y="22"/>
                  </a:moveTo>
                  <a:cubicBezTo>
                    <a:pt x="326" y="10"/>
                    <a:pt x="317" y="0"/>
                    <a:pt x="305" y="0"/>
                  </a:cubicBezTo>
                  <a:cubicBezTo>
                    <a:pt x="21" y="0"/>
                    <a:pt x="21" y="0"/>
                    <a:pt x="21" y="0"/>
                  </a:cubicBezTo>
                  <a:cubicBezTo>
                    <a:pt x="9" y="0"/>
                    <a:pt x="0" y="10"/>
                    <a:pt x="0" y="22"/>
                  </a:cubicBezTo>
                  <a:cubicBezTo>
                    <a:pt x="0" y="74"/>
                    <a:pt x="0" y="74"/>
                    <a:pt x="0" y="74"/>
                  </a:cubicBezTo>
                  <a:cubicBezTo>
                    <a:pt x="0" y="86"/>
                    <a:pt x="9" y="96"/>
                    <a:pt x="21" y="96"/>
                  </a:cubicBezTo>
                  <a:cubicBezTo>
                    <a:pt x="305" y="96"/>
                    <a:pt x="305" y="96"/>
                    <a:pt x="305" y="96"/>
                  </a:cubicBezTo>
                  <a:cubicBezTo>
                    <a:pt x="317" y="96"/>
                    <a:pt x="326" y="86"/>
                    <a:pt x="326" y="74"/>
                  </a:cubicBezTo>
                  <a:lnTo>
                    <a:pt x="326" y="22"/>
                  </a:lnTo>
                  <a:close/>
                  <a:moveTo>
                    <a:pt x="34" y="75"/>
                  </a:moveTo>
                  <a:cubicBezTo>
                    <a:pt x="23" y="75"/>
                    <a:pt x="23" y="75"/>
                    <a:pt x="23" y="75"/>
                  </a:cubicBezTo>
                  <a:cubicBezTo>
                    <a:pt x="23" y="64"/>
                    <a:pt x="23" y="64"/>
                    <a:pt x="23" y="64"/>
                  </a:cubicBezTo>
                  <a:cubicBezTo>
                    <a:pt x="34" y="64"/>
                    <a:pt x="34" y="64"/>
                    <a:pt x="34" y="64"/>
                  </a:cubicBezTo>
                  <a:lnTo>
                    <a:pt x="34" y="75"/>
                  </a:lnTo>
                  <a:close/>
                  <a:moveTo>
                    <a:pt x="34" y="53"/>
                  </a:moveTo>
                  <a:cubicBezTo>
                    <a:pt x="23" y="53"/>
                    <a:pt x="23" y="53"/>
                    <a:pt x="23" y="53"/>
                  </a:cubicBezTo>
                  <a:cubicBezTo>
                    <a:pt x="23" y="42"/>
                    <a:pt x="23" y="42"/>
                    <a:pt x="23" y="42"/>
                  </a:cubicBezTo>
                  <a:cubicBezTo>
                    <a:pt x="34" y="42"/>
                    <a:pt x="34" y="42"/>
                    <a:pt x="34" y="42"/>
                  </a:cubicBezTo>
                  <a:lnTo>
                    <a:pt x="34" y="53"/>
                  </a:lnTo>
                  <a:close/>
                  <a:moveTo>
                    <a:pt x="34" y="30"/>
                  </a:moveTo>
                  <a:cubicBezTo>
                    <a:pt x="23" y="30"/>
                    <a:pt x="23" y="30"/>
                    <a:pt x="23" y="30"/>
                  </a:cubicBezTo>
                  <a:cubicBezTo>
                    <a:pt x="23" y="19"/>
                    <a:pt x="23" y="19"/>
                    <a:pt x="23" y="19"/>
                  </a:cubicBezTo>
                  <a:cubicBezTo>
                    <a:pt x="34" y="19"/>
                    <a:pt x="34" y="19"/>
                    <a:pt x="34" y="19"/>
                  </a:cubicBezTo>
                  <a:lnTo>
                    <a:pt x="34" y="30"/>
                  </a:lnTo>
                  <a:close/>
                  <a:moveTo>
                    <a:pt x="58" y="75"/>
                  </a:moveTo>
                  <a:cubicBezTo>
                    <a:pt x="47" y="75"/>
                    <a:pt x="47" y="75"/>
                    <a:pt x="47" y="75"/>
                  </a:cubicBezTo>
                  <a:cubicBezTo>
                    <a:pt x="47" y="64"/>
                    <a:pt x="47" y="64"/>
                    <a:pt x="47" y="64"/>
                  </a:cubicBezTo>
                  <a:cubicBezTo>
                    <a:pt x="58" y="64"/>
                    <a:pt x="58" y="64"/>
                    <a:pt x="58" y="64"/>
                  </a:cubicBezTo>
                  <a:lnTo>
                    <a:pt x="58" y="75"/>
                  </a:lnTo>
                  <a:close/>
                  <a:moveTo>
                    <a:pt x="58" y="53"/>
                  </a:moveTo>
                  <a:cubicBezTo>
                    <a:pt x="47" y="53"/>
                    <a:pt x="47" y="53"/>
                    <a:pt x="47" y="53"/>
                  </a:cubicBezTo>
                  <a:cubicBezTo>
                    <a:pt x="47" y="42"/>
                    <a:pt x="47" y="42"/>
                    <a:pt x="47" y="42"/>
                  </a:cubicBezTo>
                  <a:cubicBezTo>
                    <a:pt x="58" y="42"/>
                    <a:pt x="58" y="42"/>
                    <a:pt x="58" y="42"/>
                  </a:cubicBezTo>
                  <a:lnTo>
                    <a:pt x="58" y="53"/>
                  </a:lnTo>
                  <a:close/>
                  <a:moveTo>
                    <a:pt x="58" y="30"/>
                  </a:moveTo>
                  <a:cubicBezTo>
                    <a:pt x="47" y="30"/>
                    <a:pt x="47" y="30"/>
                    <a:pt x="47" y="30"/>
                  </a:cubicBezTo>
                  <a:cubicBezTo>
                    <a:pt x="47" y="19"/>
                    <a:pt x="47" y="19"/>
                    <a:pt x="47" y="19"/>
                  </a:cubicBezTo>
                  <a:cubicBezTo>
                    <a:pt x="58" y="19"/>
                    <a:pt x="58" y="19"/>
                    <a:pt x="58" y="19"/>
                  </a:cubicBezTo>
                  <a:lnTo>
                    <a:pt x="58" y="30"/>
                  </a:lnTo>
                  <a:close/>
                  <a:moveTo>
                    <a:pt x="82" y="75"/>
                  </a:moveTo>
                  <a:cubicBezTo>
                    <a:pt x="71" y="75"/>
                    <a:pt x="71" y="75"/>
                    <a:pt x="71" y="75"/>
                  </a:cubicBezTo>
                  <a:cubicBezTo>
                    <a:pt x="71" y="64"/>
                    <a:pt x="71" y="64"/>
                    <a:pt x="71" y="64"/>
                  </a:cubicBezTo>
                  <a:cubicBezTo>
                    <a:pt x="82" y="64"/>
                    <a:pt x="82" y="64"/>
                    <a:pt x="82" y="64"/>
                  </a:cubicBezTo>
                  <a:lnTo>
                    <a:pt x="82" y="75"/>
                  </a:lnTo>
                  <a:close/>
                  <a:moveTo>
                    <a:pt x="82" y="53"/>
                  </a:moveTo>
                  <a:cubicBezTo>
                    <a:pt x="71" y="53"/>
                    <a:pt x="71" y="53"/>
                    <a:pt x="71" y="53"/>
                  </a:cubicBezTo>
                  <a:cubicBezTo>
                    <a:pt x="71" y="42"/>
                    <a:pt x="71" y="42"/>
                    <a:pt x="71" y="42"/>
                  </a:cubicBezTo>
                  <a:cubicBezTo>
                    <a:pt x="82" y="42"/>
                    <a:pt x="82" y="42"/>
                    <a:pt x="82" y="42"/>
                  </a:cubicBezTo>
                  <a:lnTo>
                    <a:pt x="82" y="53"/>
                  </a:lnTo>
                  <a:close/>
                  <a:moveTo>
                    <a:pt x="82" y="30"/>
                  </a:moveTo>
                  <a:cubicBezTo>
                    <a:pt x="71" y="30"/>
                    <a:pt x="71" y="30"/>
                    <a:pt x="71" y="30"/>
                  </a:cubicBezTo>
                  <a:cubicBezTo>
                    <a:pt x="71" y="19"/>
                    <a:pt x="71" y="19"/>
                    <a:pt x="71" y="19"/>
                  </a:cubicBezTo>
                  <a:cubicBezTo>
                    <a:pt x="82" y="19"/>
                    <a:pt x="82" y="19"/>
                    <a:pt x="82" y="19"/>
                  </a:cubicBezTo>
                  <a:lnTo>
                    <a:pt x="82" y="30"/>
                  </a:lnTo>
                  <a:close/>
                  <a:moveTo>
                    <a:pt x="106" y="75"/>
                  </a:moveTo>
                  <a:cubicBezTo>
                    <a:pt x="95" y="75"/>
                    <a:pt x="95" y="75"/>
                    <a:pt x="95" y="75"/>
                  </a:cubicBezTo>
                  <a:cubicBezTo>
                    <a:pt x="95" y="64"/>
                    <a:pt x="95" y="64"/>
                    <a:pt x="95" y="64"/>
                  </a:cubicBezTo>
                  <a:cubicBezTo>
                    <a:pt x="106" y="64"/>
                    <a:pt x="106" y="64"/>
                    <a:pt x="106" y="64"/>
                  </a:cubicBezTo>
                  <a:lnTo>
                    <a:pt x="106" y="75"/>
                  </a:lnTo>
                  <a:close/>
                  <a:moveTo>
                    <a:pt x="106" y="53"/>
                  </a:moveTo>
                  <a:cubicBezTo>
                    <a:pt x="95" y="53"/>
                    <a:pt x="95" y="53"/>
                    <a:pt x="95" y="53"/>
                  </a:cubicBezTo>
                  <a:cubicBezTo>
                    <a:pt x="95" y="42"/>
                    <a:pt x="95" y="42"/>
                    <a:pt x="95" y="42"/>
                  </a:cubicBezTo>
                  <a:cubicBezTo>
                    <a:pt x="106" y="42"/>
                    <a:pt x="106" y="42"/>
                    <a:pt x="106" y="42"/>
                  </a:cubicBezTo>
                  <a:lnTo>
                    <a:pt x="106" y="53"/>
                  </a:lnTo>
                  <a:close/>
                  <a:moveTo>
                    <a:pt x="106" y="30"/>
                  </a:moveTo>
                  <a:cubicBezTo>
                    <a:pt x="95" y="30"/>
                    <a:pt x="95" y="30"/>
                    <a:pt x="95" y="30"/>
                  </a:cubicBezTo>
                  <a:cubicBezTo>
                    <a:pt x="95" y="19"/>
                    <a:pt x="95" y="19"/>
                    <a:pt x="95" y="19"/>
                  </a:cubicBezTo>
                  <a:cubicBezTo>
                    <a:pt x="106" y="19"/>
                    <a:pt x="106" y="19"/>
                    <a:pt x="106" y="19"/>
                  </a:cubicBezTo>
                  <a:lnTo>
                    <a:pt x="106" y="30"/>
                  </a:lnTo>
                  <a:close/>
                  <a:moveTo>
                    <a:pt x="130" y="75"/>
                  </a:moveTo>
                  <a:cubicBezTo>
                    <a:pt x="119" y="75"/>
                    <a:pt x="119" y="75"/>
                    <a:pt x="119" y="75"/>
                  </a:cubicBezTo>
                  <a:cubicBezTo>
                    <a:pt x="119" y="64"/>
                    <a:pt x="119" y="64"/>
                    <a:pt x="119" y="64"/>
                  </a:cubicBezTo>
                  <a:cubicBezTo>
                    <a:pt x="130" y="64"/>
                    <a:pt x="130" y="64"/>
                    <a:pt x="130" y="64"/>
                  </a:cubicBezTo>
                  <a:lnTo>
                    <a:pt x="130" y="75"/>
                  </a:lnTo>
                  <a:close/>
                  <a:moveTo>
                    <a:pt x="130" y="53"/>
                  </a:moveTo>
                  <a:cubicBezTo>
                    <a:pt x="119" y="53"/>
                    <a:pt x="119" y="53"/>
                    <a:pt x="119" y="53"/>
                  </a:cubicBezTo>
                  <a:cubicBezTo>
                    <a:pt x="119" y="42"/>
                    <a:pt x="119" y="42"/>
                    <a:pt x="119" y="42"/>
                  </a:cubicBezTo>
                  <a:cubicBezTo>
                    <a:pt x="130" y="42"/>
                    <a:pt x="130" y="42"/>
                    <a:pt x="130" y="42"/>
                  </a:cubicBezTo>
                  <a:lnTo>
                    <a:pt x="130" y="53"/>
                  </a:lnTo>
                  <a:close/>
                  <a:moveTo>
                    <a:pt x="130" y="30"/>
                  </a:moveTo>
                  <a:cubicBezTo>
                    <a:pt x="119" y="30"/>
                    <a:pt x="119" y="30"/>
                    <a:pt x="119" y="30"/>
                  </a:cubicBezTo>
                  <a:cubicBezTo>
                    <a:pt x="119" y="19"/>
                    <a:pt x="119" y="19"/>
                    <a:pt x="119" y="19"/>
                  </a:cubicBezTo>
                  <a:cubicBezTo>
                    <a:pt x="130" y="19"/>
                    <a:pt x="130" y="19"/>
                    <a:pt x="130" y="19"/>
                  </a:cubicBezTo>
                  <a:lnTo>
                    <a:pt x="130" y="30"/>
                  </a:lnTo>
                  <a:close/>
                  <a:moveTo>
                    <a:pt x="155" y="75"/>
                  </a:moveTo>
                  <a:cubicBezTo>
                    <a:pt x="144" y="75"/>
                    <a:pt x="144" y="75"/>
                    <a:pt x="144" y="75"/>
                  </a:cubicBezTo>
                  <a:cubicBezTo>
                    <a:pt x="144" y="64"/>
                    <a:pt x="144" y="64"/>
                    <a:pt x="144" y="64"/>
                  </a:cubicBezTo>
                  <a:cubicBezTo>
                    <a:pt x="155" y="64"/>
                    <a:pt x="155" y="64"/>
                    <a:pt x="155" y="64"/>
                  </a:cubicBezTo>
                  <a:lnTo>
                    <a:pt x="155" y="75"/>
                  </a:lnTo>
                  <a:close/>
                  <a:moveTo>
                    <a:pt x="155" y="53"/>
                  </a:moveTo>
                  <a:cubicBezTo>
                    <a:pt x="144" y="53"/>
                    <a:pt x="144" y="53"/>
                    <a:pt x="144" y="53"/>
                  </a:cubicBezTo>
                  <a:cubicBezTo>
                    <a:pt x="144" y="42"/>
                    <a:pt x="144" y="42"/>
                    <a:pt x="144" y="42"/>
                  </a:cubicBezTo>
                  <a:cubicBezTo>
                    <a:pt x="155" y="42"/>
                    <a:pt x="155" y="42"/>
                    <a:pt x="155" y="42"/>
                  </a:cubicBezTo>
                  <a:lnTo>
                    <a:pt x="155" y="53"/>
                  </a:lnTo>
                  <a:close/>
                  <a:moveTo>
                    <a:pt x="155" y="30"/>
                  </a:moveTo>
                  <a:cubicBezTo>
                    <a:pt x="144" y="30"/>
                    <a:pt x="144" y="30"/>
                    <a:pt x="144" y="30"/>
                  </a:cubicBezTo>
                  <a:cubicBezTo>
                    <a:pt x="144" y="19"/>
                    <a:pt x="144" y="19"/>
                    <a:pt x="144" y="19"/>
                  </a:cubicBezTo>
                  <a:cubicBezTo>
                    <a:pt x="155" y="19"/>
                    <a:pt x="155" y="19"/>
                    <a:pt x="155" y="19"/>
                  </a:cubicBezTo>
                  <a:lnTo>
                    <a:pt x="155" y="30"/>
                  </a:lnTo>
                  <a:close/>
                  <a:moveTo>
                    <a:pt x="179" y="75"/>
                  </a:moveTo>
                  <a:cubicBezTo>
                    <a:pt x="168" y="75"/>
                    <a:pt x="168" y="75"/>
                    <a:pt x="168" y="75"/>
                  </a:cubicBezTo>
                  <a:cubicBezTo>
                    <a:pt x="168" y="64"/>
                    <a:pt x="168" y="64"/>
                    <a:pt x="168" y="64"/>
                  </a:cubicBezTo>
                  <a:cubicBezTo>
                    <a:pt x="179" y="64"/>
                    <a:pt x="179" y="64"/>
                    <a:pt x="179" y="64"/>
                  </a:cubicBezTo>
                  <a:lnTo>
                    <a:pt x="179" y="75"/>
                  </a:lnTo>
                  <a:close/>
                  <a:moveTo>
                    <a:pt x="179" y="53"/>
                  </a:moveTo>
                  <a:cubicBezTo>
                    <a:pt x="168" y="53"/>
                    <a:pt x="168" y="53"/>
                    <a:pt x="168" y="53"/>
                  </a:cubicBezTo>
                  <a:cubicBezTo>
                    <a:pt x="168" y="42"/>
                    <a:pt x="168" y="42"/>
                    <a:pt x="168" y="42"/>
                  </a:cubicBezTo>
                  <a:cubicBezTo>
                    <a:pt x="179" y="42"/>
                    <a:pt x="179" y="42"/>
                    <a:pt x="179" y="42"/>
                  </a:cubicBezTo>
                  <a:lnTo>
                    <a:pt x="179" y="53"/>
                  </a:lnTo>
                  <a:close/>
                  <a:moveTo>
                    <a:pt x="179" y="30"/>
                  </a:moveTo>
                  <a:cubicBezTo>
                    <a:pt x="168" y="30"/>
                    <a:pt x="168" y="30"/>
                    <a:pt x="168" y="30"/>
                  </a:cubicBezTo>
                  <a:cubicBezTo>
                    <a:pt x="168" y="19"/>
                    <a:pt x="168" y="19"/>
                    <a:pt x="168" y="19"/>
                  </a:cubicBezTo>
                  <a:cubicBezTo>
                    <a:pt x="179" y="19"/>
                    <a:pt x="179" y="19"/>
                    <a:pt x="179" y="19"/>
                  </a:cubicBezTo>
                  <a:lnTo>
                    <a:pt x="179" y="30"/>
                  </a:lnTo>
                  <a:close/>
                  <a:moveTo>
                    <a:pt x="274" y="69"/>
                  </a:moveTo>
                  <a:cubicBezTo>
                    <a:pt x="262" y="69"/>
                    <a:pt x="252" y="59"/>
                    <a:pt x="252" y="47"/>
                  </a:cubicBezTo>
                  <a:cubicBezTo>
                    <a:pt x="252" y="35"/>
                    <a:pt x="262" y="25"/>
                    <a:pt x="274" y="25"/>
                  </a:cubicBezTo>
                  <a:cubicBezTo>
                    <a:pt x="286" y="25"/>
                    <a:pt x="296" y="35"/>
                    <a:pt x="296" y="47"/>
                  </a:cubicBezTo>
                  <a:cubicBezTo>
                    <a:pt x="296" y="59"/>
                    <a:pt x="286" y="69"/>
                    <a:pt x="274"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43" name="Freeform 14"/>
            <p:cNvSpPr>
              <a:spLocks noEditPoints="1"/>
            </p:cNvSpPr>
            <p:nvPr/>
          </p:nvSpPr>
          <p:spPr bwMode="auto">
            <a:xfrm>
              <a:off x="10333038" y="3048001"/>
              <a:ext cx="1235075" cy="360363"/>
            </a:xfrm>
            <a:custGeom>
              <a:avLst/>
              <a:gdLst>
                <a:gd name="T0" fmla="*/ 305 w 326"/>
                <a:gd name="T1" fmla="*/ 0 h 95"/>
                <a:gd name="T2" fmla="*/ 0 w 326"/>
                <a:gd name="T3" fmla="*/ 21 h 95"/>
                <a:gd name="T4" fmla="*/ 21 w 326"/>
                <a:gd name="T5" fmla="*/ 95 h 95"/>
                <a:gd name="T6" fmla="*/ 326 w 326"/>
                <a:gd name="T7" fmla="*/ 73 h 95"/>
                <a:gd name="T8" fmla="*/ 34 w 326"/>
                <a:gd name="T9" fmla="*/ 74 h 95"/>
                <a:gd name="T10" fmla="*/ 23 w 326"/>
                <a:gd name="T11" fmla="*/ 63 h 95"/>
                <a:gd name="T12" fmla="*/ 34 w 326"/>
                <a:gd name="T13" fmla="*/ 74 h 95"/>
                <a:gd name="T14" fmla="*/ 23 w 326"/>
                <a:gd name="T15" fmla="*/ 52 h 95"/>
                <a:gd name="T16" fmla="*/ 34 w 326"/>
                <a:gd name="T17" fmla="*/ 41 h 95"/>
                <a:gd name="T18" fmla="*/ 34 w 326"/>
                <a:gd name="T19" fmla="*/ 30 h 95"/>
                <a:gd name="T20" fmla="*/ 23 w 326"/>
                <a:gd name="T21" fmla="*/ 18 h 95"/>
                <a:gd name="T22" fmla="*/ 34 w 326"/>
                <a:gd name="T23" fmla="*/ 30 h 95"/>
                <a:gd name="T24" fmla="*/ 47 w 326"/>
                <a:gd name="T25" fmla="*/ 74 h 95"/>
                <a:gd name="T26" fmla="*/ 58 w 326"/>
                <a:gd name="T27" fmla="*/ 63 h 95"/>
                <a:gd name="T28" fmla="*/ 58 w 326"/>
                <a:gd name="T29" fmla="*/ 52 h 95"/>
                <a:gd name="T30" fmla="*/ 47 w 326"/>
                <a:gd name="T31" fmla="*/ 41 h 95"/>
                <a:gd name="T32" fmla="*/ 58 w 326"/>
                <a:gd name="T33" fmla="*/ 52 h 95"/>
                <a:gd name="T34" fmla="*/ 47 w 326"/>
                <a:gd name="T35" fmla="*/ 30 h 95"/>
                <a:gd name="T36" fmla="*/ 58 w 326"/>
                <a:gd name="T37" fmla="*/ 18 h 95"/>
                <a:gd name="T38" fmla="*/ 82 w 326"/>
                <a:gd name="T39" fmla="*/ 74 h 95"/>
                <a:gd name="T40" fmla="*/ 71 w 326"/>
                <a:gd name="T41" fmla="*/ 63 h 95"/>
                <a:gd name="T42" fmla="*/ 82 w 326"/>
                <a:gd name="T43" fmla="*/ 74 h 95"/>
                <a:gd name="T44" fmla="*/ 71 w 326"/>
                <a:gd name="T45" fmla="*/ 52 h 95"/>
                <a:gd name="T46" fmla="*/ 82 w 326"/>
                <a:gd name="T47" fmla="*/ 41 h 95"/>
                <a:gd name="T48" fmla="*/ 82 w 326"/>
                <a:gd name="T49" fmla="*/ 30 h 95"/>
                <a:gd name="T50" fmla="*/ 71 w 326"/>
                <a:gd name="T51" fmla="*/ 18 h 95"/>
                <a:gd name="T52" fmla="*/ 82 w 326"/>
                <a:gd name="T53" fmla="*/ 30 h 95"/>
                <a:gd name="T54" fmla="*/ 95 w 326"/>
                <a:gd name="T55" fmla="*/ 74 h 95"/>
                <a:gd name="T56" fmla="*/ 106 w 326"/>
                <a:gd name="T57" fmla="*/ 63 h 95"/>
                <a:gd name="T58" fmla="*/ 106 w 326"/>
                <a:gd name="T59" fmla="*/ 52 h 95"/>
                <a:gd name="T60" fmla="*/ 95 w 326"/>
                <a:gd name="T61" fmla="*/ 41 h 95"/>
                <a:gd name="T62" fmla="*/ 106 w 326"/>
                <a:gd name="T63" fmla="*/ 52 h 95"/>
                <a:gd name="T64" fmla="*/ 95 w 326"/>
                <a:gd name="T65" fmla="*/ 30 h 95"/>
                <a:gd name="T66" fmla="*/ 106 w 326"/>
                <a:gd name="T67" fmla="*/ 18 h 95"/>
                <a:gd name="T68" fmla="*/ 130 w 326"/>
                <a:gd name="T69" fmla="*/ 74 h 95"/>
                <a:gd name="T70" fmla="*/ 119 w 326"/>
                <a:gd name="T71" fmla="*/ 63 h 95"/>
                <a:gd name="T72" fmla="*/ 130 w 326"/>
                <a:gd name="T73" fmla="*/ 74 h 95"/>
                <a:gd name="T74" fmla="*/ 119 w 326"/>
                <a:gd name="T75" fmla="*/ 52 h 95"/>
                <a:gd name="T76" fmla="*/ 130 w 326"/>
                <a:gd name="T77" fmla="*/ 41 h 95"/>
                <a:gd name="T78" fmla="*/ 130 w 326"/>
                <a:gd name="T79" fmla="*/ 30 h 95"/>
                <a:gd name="T80" fmla="*/ 119 w 326"/>
                <a:gd name="T81" fmla="*/ 18 h 95"/>
                <a:gd name="T82" fmla="*/ 130 w 326"/>
                <a:gd name="T83" fmla="*/ 30 h 95"/>
                <a:gd name="T84" fmla="*/ 144 w 326"/>
                <a:gd name="T85" fmla="*/ 74 h 95"/>
                <a:gd name="T86" fmla="*/ 155 w 326"/>
                <a:gd name="T87" fmla="*/ 63 h 95"/>
                <a:gd name="T88" fmla="*/ 155 w 326"/>
                <a:gd name="T89" fmla="*/ 52 h 95"/>
                <a:gd name="T90" fmla="*/ 144 w 326"/>
                <a:gd name="T91" fmla="*/ 41 h 95"/>
                <a:gd name="T92" fmla="*/ 155 w 326"/>
                <a:gd name="T93" fmla="*/ 52 h 95"/>
                <a:gd name="T94" fmla="*/ 144 w 326"/>
                <a:gd name="T95" fmla="*/ 30 h 95"/>
                <a:gd name="T96" fmla="*/ 155 w 326"/>
                <a:gd name="T97" fmla="*/ 18 h 95"/>
                <a:gd name="T98" fmla="*/ 179 w 326"/>
                <a:gd name="T99" fmla="*/ 74 h 95"/>
                <a:gd name="T100" fmla="*/ 168 w 326"/>
                <a:gd name="T101" fmla="*/ 63 h 95"/>
                <a:gd name="T102" fmla="*/ 179 w 326"/>
                <a:gd name="T103" fmla="*/ 74 h 95"/>
                <a:gd name="T104" fmla="*/ 168 w 326"/>
                <a:gd name="T105" fmla="*/ 52 h 95"/>
                <a:gd name="T106" fmla="*/ 179 w 326"/>
                <a:gd name="T107" fmla="*/ 41 h 95"/>
                <a:gd name="T108" fmla="*/ 179 w 326"/>
                <a:gd name="T109" fmla="*/ 30 h 95"/>
                <a:gd name="T110" fmla="*/ 168 w 326"/>
                <a:gd name="T111" fmla="*/ 18 h 95"/>
                <a:gd name="T112" fmla="*/ 179 w 326"/>
                <a:gd name="T113" fmla="*/ 30 h 95"/>
                <a:gd name="T114" fmla="*/ 252 w 326"/>
                <a:gd name="T115" fmla="*/ 46 h 95"/>
                <a:gd name="T116" fmla="*/ 296 w 326"/>
                <a:gd name="T117" fmla="*/ 4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95">
                  <a:moveTo>
                    <a:pt x="326" y="21"/>
                  </a:moveTo>
                  <a:cubicBezTo>
                    <a:pt x="326" y="9"/>
                    <a:pt x="317" y="0"/>
                    <a:pt x="305" y="0"/>
                  </a:cubicBezTo>
                  <a:cubicBezTo>
                    <a:pt x="21" y="0"/>
                    <a:pt x="21" y="0"/>
                    <a:pt x="21" y="0"/>
                  </a:cubicBezTo>
                  <a:cubicBezTo>
                    <a:pt x="9" y="0"/>
                    <a:pt x="0" y="9"/>
                    <a:pt x="0" y="21"/>
                  </a:cubicBezTo>
                  <a:cubicBezTo>
                    <a:pt x="0" y="73"/>
                    <a:pt x="0" y="73"/>
                    <a:pt x="0" y="73"/>
                  </a:cubicBezTo>
                  <a:cubicBezTo>
                    <a:pt x="0" y="85"/>
                    <a:pt x="9" y="95"/>
                    <a:pt x="21" y="95"/>
                  </a:cubicBezTo>
                  <a:cubicBezTo>
                    <a:pt x="305" y="95"/>
                    <a:pt x="305" y="95"/>
                    <a:pt x="305" y="95"/>
                  </a:cubicBezTo>
                  <a:cubicBezTo>
                    <a:pt x="317" y="95"/>
                    <a:pt x="326" y="85"/>
                    <a:pt x="326" y="73"/>
                  </a:cubicBezTo>
                  <a:lnTo>
                    <a:pt x="326" y="21"/>
                  </a:lnTo>
                  <a:close/>
                  <a:moveTo>
                    <a:pt x="34" y="74"/>
                  </a:moveTo>
                  <a:cubicBezTo>
                    <a:pt x="23" y="74"/>
                    <a:pt x="23" y="74"/>
                    <a:pt x="23" y="74"/>
                  </a:cubicBezTo>
                  <a:cubicBezTo>
                    <a:pt x="23" y="63"/>
                    <a:pt x="23" y="63"/>
                    <a:pt x="23" y="63"/>
                  </a:cubicBezTo>
                  <a:cubicBezTo>
                    <a:pt x="34" y="63"/>
                    <a:pt x="34" y="63"/>
                    <a:pt x="34" y="63"/>
                  </a:cubicBezTo>
                  <a:lnTo>
                    <a:pt x="34" y="74"/>
                  </a:lnTo>
                  <a:close/>
                  <a:moveTo>
                    <a:pt x="34" y="52"/>
                  </a:moveTo>
                  <a:cubicBezTo>
                    <a:pt x="23" y="52"/>
                    <a:pt x="23" y="52"/>
                    <a:pt x="23" y="52"/>
                  </a:cubicBezTo>
                  <a:cubicBezTo>
                    <a:pt x="23" y="41"/>
                    <a:pt x="23" y="41"/>
                    <a:pt x="23" y="41"/>
                  </a:cubicBezTo>
                  <a:cubicBezTo>
                    <a:pt x="34" y="41"/>
                    <a:pt x="34" y="41"/>
                    <a:pt x="34" y="41"/>
                  </a:cubicBezTo>
                  <a:lnTo>
                    <a:pt x="34" y="52"/>
                  </a:lnTo>
                  <a:close/>
                  <a:moveTo>
                    <a:pt x="34" y="30"/>
                  </a:moveTo>
                  <a:cubicBezTo>
                    <a:pt x="23" y="30"/>
                    <a:pt x="23" y="30"/>
                    <a:pt x="23" y="30"/>
                  </a:cubicBezTo>
                  <a:cubicBezTo>
                    <a:pt x="23" y="18"/>
                    <a:pt x="23" y="18"/>
                    <a:pt x="23" y="18"/>
                  </a:cubicBezTo>
                  <a:cubicBezTo>
                    <a:pt x="34" y="18"/>
                    <a:pt x="34" y="18"/>
                    <a:pt x="34" y="18"/>
                  </a:cubicBezTo>
                  <a:lnTo>
                    <a:pt x="34" y="30"/>
                  </a:lnTo>
                  <a:close/>
                  <a:moveTo>
                    <a:pt x="58" y="74"/>
                  </a:moveTo>
                  <a:cubicBezTo>
                    <a:pt x="47" y="74"/>
                    <a:pt x="47" y="74"/>
                    <a:pt x="47" y="74"/>
                  </a:cubicBezTo>
                  <a:cubicBezTo>
                    <a:pt x="47" y="63"/>
                    <a:pt x="47" y="63"/>
                    <a:pt x="47" y="63"/>
                  </a:cubicBezTo>
                  <a:cubicBezTo>
                    <a:pt x="58" y="63"/>
                    <a:pt x="58" y="63"/>
                    <a:pt x="58" y="63"/>
                  </a:cubicBezTo>
                  <a:lnTo>
                    <a:pt x="58" y="74"/>
                  </a:lnTo>
                  <a:close/>
                  <a:moveTo>
                    <a:pt x="58" y="52"/>
                  </a:moveTo>
                  <a:cubicBezTo>
                    <a:pt x="47" y="52"/>
                    <a:pt x="47" y="52"/>
                    <a:pt x="47" y="52"/>
                  </a:cubicBezTo>
                  <a:cubicBezTo>
                    <a:pt x="47" y="41"/>
                    <a:pt x="47" y="41"/>
                    <a:pt x="47" y="41"/>
                  </a:cubicBezTo>
                  <a:cubicBezTo>
                    <a:pt x="58" y="41"/>
                    <a:pt x="58" y="41"/>
                    <a:pt x="58" y="41"/>
                  </a:cubicBezTo>
                  <a:lnTo>
                    <a:pt x="58" y="52"/>
                  </a:lnTo>
                  <a:close/>
                  <a:moveTo>
                    <a:pt x="58" y="30"/>
                  </a:moveTo>
                  <a:cubicBezTo>
                    <a:pt x="47" y="30"/>
                    <a:pt x="47" y="30"/>
                    <a:pt x="47" y="30"/>
                  </a:cubicBezTo>
                  <a:cubicBezTo>
                    <a:pt x="47" y="18"/>
                    <a:pt x="47" y="18"/>
                    <a:pt x="47" y="18"/>
                  </a:cubicBezTo>
                  <a:cubicBezTo>
                    <a:pt x="58" y="18"/>
                    <a:pt x="58" y="18"/>
                    <a:pt x="58" y="18"/>
                  </a:cubicBezTo>
                  <a:lnTo>
                    <a:pt x="58" y="30"/>
                  </a:lnTo>
                  <a:close/>
                  <a:moveTo>
                    <a:pt x="82" y="74"/>
                  </a:moveTo>
                  <a:cubicBezTo>
                    <a:pt x="71" y="74"/>
                    <a:pt x="71" y="74"/>
                    <a:pt x="71" y="74"/>
                  </a:cubicBezTo>
                  <a:cubicBezTo>
                    <a:pt x="71" y="63"/>
                    <a:pt x="71" y="63"/>
                    <a:pt x="71" y="63"/>
                  </a:cubicBezTo>
                  <a:cubicBezTo>
                    <a:pt x="82" y="63"/>
                    <a:pt x="82" y="63"/>
                    <a:pt x="82" y="63"/>
                  </a:cubicBezTo>
                  <a:lnTo>
                    <a:pt x="82" y="74"/>
                  </a:lnTo>
                  <a:close/>
                  <a:moveTo>
                    <a:pt x="82" y="52"/>
                  </a:moveTo>
                  <a:cubicBezTo>
                    <a:pt x="71" y="52"/>
                    <a:pt x="71" y="52"/>
                    <a:pt x="71" y="52"/>
                  </a:cubicBezTo>
                  <a:cubicBezTo>
                    <a:pt x="71" y="41"/>
                    <a:pt x="71" y="41"/>
                    <a:pt x="71" y="41"/>
                  </a:cubicBezTo>
                  <a:cubicBezTo>
                    <a:pt x="82" y="41"/>
                    <a:pt x="82" y="41"/>
                    <a:pt x="82" y="41"/>
                  </a:cubicBezTo>
                  <a:lnTo>
                    <a:pt x="82" y="52"/>
                  </a:lnTo>
                  <a:close/>
                  <a:moveTo>
                    <a:pt x="82" y="30"/>
                  </a:moveTo>
                  <a:cubicBezTo>
                    <a:pt x="71" y="30"/>
                    <a:pt x="71" y="30"/>
                    <a:pt x="71" y="30"/>
                  </a:cubicBezTo>
                  <a:cubicBezTo>
                    <a:pt x="71" y="18"/>
                    <a:pt x="71" y="18"/>
                    <a:pt x="71" y="18"/>
                  </a:cubicBezTo>
                  <a:cubicBezTo>
                    <a:pt x="82" y="18"/>
                    <a:pt x="82" y="18"/>
                    <a:pt x="82" y="18"/>
                  </a:cubicBezTo>
                  <a:lnTo>
                    <a:pt x="82" y="30"/>
                  </a:lnTo>
                  <a:close/>
                  <a:moveTo>
                    <a:pt x="106" y="74"/>
                  </a:moveTo>
                  <a:cubicBezTo>
                    <a:pt x="95" y="74"/>
                    <a:pt x="95" y="74"/>
                    <a:pt x="95" y="74"/>
                  </a:cubicBezTo>
                  <a:cubicBezTo>
                    <a:pt x="95" y="63"/>
                    <a:pt x="95" y="63"/>
                    <a:pt x="95" y="63"/>
                  </a:cubicBezTo>
                  <a:cubicBezTo>
                    <a:pt x="106" y="63"/>
                    <a:pt x="106" y="63"/>
                    <a:pt x="106" y="63"/>
                  </a:cubicBezTo>
                  <a:lnTo>
                    <a:pt x="106" y="74"/>
                  </a:lnTo>
                  <a:close/>
                  <a:moveTo>
                    <a:pt x="106" y="52"/>
                  </a:moveTo>
                  <a:cubicBezTo>
                    <a:pt x="95" y="52"/>
                    <a:pt x="95" y="52"/>
                    <a:pt x="95" y="52"/>
                  </a:cubicBezTo>
                  <a:cubicBezTo>
                    <a:pt x="95" y="41"/>
                    <a:pt x="95" y="41"/>
                    <a:pt x="95" y="41"/>
                  </a:cubicBezTo>
                  <a:cubicBezTo>
                    <a:pt x="106" y="41"/>
                    <a:pt x="106" y="41"/>
                    <a:pt x="106" y="41"/>
                  </a:cubicBezTo>
                  <a:lnTo>
                    <a:pt x="106" y="52"/>
                  </a:lnTo>
                  <a:close/>
                  <a:moveTo>
                    <a:pt x="106" y="30"/>
                  </a:moveTo>
                  <a:cubicBezTo>
                    <a:pt x="95" y="30"/>
                    <a:pt x="95" y="30"/>
                    <a:pt x="95" y="30"/>
                  </a:cubicBezTo>
                  <a:cubicBezTo>
                    <a:pt x="95" y="18"/>
                    <a:pt x="95" y="18"/>
                    <a:pt x="95" y="18"/>
                  </a:cubicBezTo>
                  <a:cubicBezTo>
                    <a:pt x="106" y="18"/>
                    <a:pt x="106" y="18"/>
                    <a:pt x="106" y="18"/>
                  </a:cubicBezTo>
                  <a:lnTo>
                    <a:pt x="106" y="30"/>
                  </a:lnTo>
                  <a:close/>
                  <a:moveTo>
                    <a:pt x="130" y="74"/>
                  </a:moveTo>
                  <a:cubicBezTo>
                    <a:pt x="119" y="74"/>
                    <a:pt x="119" y="74"/>
                    <a:pt x="119" y="74"/>
                  </a:cubicBezTo>
                  <a:cubicBezTo>
                    <a:pt x="119" y="63"/>
                    <a:pt x="119" y="63"/>
                    <a:pt x="119" y="63"/>
                  </a:cubicBezTo>
                  <a:cubicBezTo>
                    <a:pt x="130" y="63"/>
                    <a:pt x="130" y="63"/>
                    <a:pt x="130" y="63"/>
                  </a:cubicBezTo>
                  <a:lnTo>
                    <a:pt x="130" y="74"/>
                  </a:lnTo>
                  <a:close/>
                  <a:moveTo>
                    <a:pt x="130" y="52"/>
                  </a:moveTo>
                  <a:cubicBezTo>
                    <a:pt x="119" y="52"/>
                    <a:pt x="119" y="52"/>
                    <a:pt x="119" y="52"/>
                  </a:cubicBezTo>
                  <a:cubicBezTo>
                    <a:pt x="119" y="41"/>
                    <a:pt x="119" y="41"/>
                    <a:pt x="119" y="41"/>
                  </a:cubicBezTo>
                  <a:cubicBezTo>
                    <a:pt x="130" y="41"/>
                    <a:pt x="130" y="41"/>
                    <a:pt x="130" y="41"/>
                  </a:cubicBezTo>
                  <a:lnTo>
                    <a:pt x="130" y="52"/>
                  </a:lnTo>
                  <a:close/>
                  <a:moveTo>
                    <a:pt x="130" y="30"/>
                  </a:moveTo>
                  <a:cubicBezTo>
                    <a:pt x="119" y="30"/>
                    <a:pt x="119" y="30"/>
                    <a:pt x="119" y="30"/>
                  </a:cubicBezTo>
                  <a:cubicBezTo>
                    <a:pt x="119" y="18"/>
                    <a:pt x="119" y="18"/>
                    <a:pt x="119" y="18"/>
                  </a:cubicBezTo>
                  <a:cubicBezTo>
                    <a:pt x="130" y="18"/>
                    <a:pt x="130" y="18"/>
                    <a:pt x="130" y="18"/>
                  </a:cubicBezTo>
                  <a:lnTo>
                    <a:pt x="130" y="30"/>
                  </a:lnTo>
                  <a:close/>
                  <a:moveTo>
                    <a:pt x="155" y="74"/>
                  </a:moveTo>
                  <a:cubicBezTo>
                    <a:pt x="144" y="74"/>
                    <a:pt x="144" y="74"/>
                    <a:pt x="144" y="74"/>
                  </a:cubicBezTo>
                  <a:cubicBezTo>
                    <a:pt x="144" y="63"/>
                    <a:pt x="144" y="63"/>
                    <a:pt x="144" y="63"/>
                  </a:cubicBezTo>
                  <a:cubicBezTo>
                    <a:pt x="155" y="63"/>
                    <a:pt x="155" y="63"/>
                    <a:pt x="155" y="63"/>
                  </a:cubicBezTo>
                  <a:lnTo>
                    <a:pt x="155" y="74"/>
                  </a:lnTo>
                  <a:close/>
                  <a:moveTo>
                    <a:pt x="155" y="52"/>
                  </a:moveTo>
                  <a:cubicBezTo>
                    <a:pt x="144" y="52"/>
                    <a:pt x="144" y="52"/>
                    <a:pt x="144" y="52"/>
                  </a:cubicBezTo>
                  <a:cubicBezTo>
                    <a:pt x="144" y="41"/>
                    <a:pt x="144" y="41"/>
                    <a:pt x="144" y="41"/>
                  </a:cubicBezTo>
                  <a:cubicBezTo>
                    <a:pt x="155" y="41"/>
                    <a:pt x="155" y="41"/>
                    <a:pt x="155" y="41"/>
                  </a:cubicBezTo>
                  <a:lnTo>
                    <a:pt x="155" y="52"/>
                  </a:lnTo>
                  <a:close/>
                  <a:moveTo>
                    <a:pt x="155" y="30"/>
                  </a:moveTo>
                  <a:cubicBezTo>
                    <a:pt x="144" y="30"/>
                    <a:pt x="144" y="30"/>
                    <a:pt x="144" y="30"/>
                  </a:cubicBezTo>
                  <a:cubicBezTo>
                    <a:pt x="144" y="18"/>
                    <a:pt x="144" y="18"/>
                    <a:pt x="144" y="18"/>
                  </a:cubicBezTo>
                  <a:cubicBezTo>
                    <a:pt x="155" y="18"/>
                    <a:pt x="155" y="18"/>
                    <a:pt x="155" y="18"/>
                  </a:cubicBezTo>
                  <a:lnTo>
                    <a:pt x="155" y="30"/>
                  </a:lnTo>
                  <a:close/>
                  <a:moveTo>
                    <a:pt x="179" y="74"/>
                  </a:moveTo>
                  <a:cubicBezTo>
                    <a:pt x="168" y="74"/>
                    <a:pt x="168" y="74"/>
                    <a:pt x="168" y="74"/>
                  </a:cubicBezTo>
                  <a:cubicBezTo>
                    <a:pt x="168" y="63"/>
                    <a:pt x="168" y="63"/>
                    <a:pt x="168" y="63"/>
                  </a:cubicBezTo>
                  <a:cubicBezTo>
                    <a:pt x="179" y="63"/>
                    <a:pt x="179" y="63"/>
                    <a:pt x="179" y="63"/>
                  </a:cubicBezTo>
                  <a:lnTo>
                    <a:pt x="179" y="74"/>
                  </a:lnTo>
                  <a:close/>
                  <a:moveTo>
                    <a:pt x="179" y="52"/>
                  </a:moveTo>
                  <a:cubicBezTo>
                    <a:pt x="168" y="52"/>
                    <a:pt x="168" y="52"/>
                    <a:pt x="168" y="52"/>
                  </a:cubicBezTo>
                  <a:cubicBezTo>
                    <a:pt x="168" y="41"/>
                    <a:pt x="168" y="41"/>
                    <a:pt x="168" y="41"/>
                  </a:cubicBezTo>
                  <a:cubicBezTo>
                    <a:pt x="179" y="41"/>
                    <a:pt x="179" y="41"/>
                    <a:pt x="179" y="41"/>
                  </a:cubicBezTo>
                  <a:lnTo>
                    <a:pt x="179" y="52"/>
                  </a:lnTo>
                  <a:close/>
                  <a:moveTo>
                    <a:pt x="179" y="30"/>
                  </a:moveTo>
                  <a:cubicBezTo>
                    <a:pt x="168" y="30"/>
                    <a:pt x="168" y="30"/>
                    <a:pt x="168" y="30"/>
                  </a:cubicBezTo>
                  <a:cubicBezTo>
                    <a:pt x="168" y="18"/>
                    <a:pt x="168" y="18"/>
                    <a:pt x="168" y="18"/>
                  </a:cubicBezTo>
                  <a:cubicBezTo>
                    <a:pt x="179" y="18"/>
                    <a:pt x="179" y="18"/>
                    <a:pt x="179" y="18"/>
                  </a:cubicBezTo>
                  <a:lnTo>
                    <a:pt x="179" y="30"/>
                  </a:lnTo>
                  <a:close/>
                  <a:moveTo>
                    <a:pt x="274" y="68"/>
                  </a:moveTo>
                  <a:cubicBezTo>
                    <a:pt x="262" y="68"/>
                    <a:pt x="252" y="58"/>
                    <a:pt x="252" y="46"/>
                  </a:cubicBezTo>
                  <a:cubicBezTo>
                    <a:pt x="252" y="34"/>
                    <a:pt x="262" y="24"/>
                    <a:pt x="274" y="24"/>
                  </a:cubicBezTo>
                  <a:cubicBezTo>
                    <a:pt x="286" y="24"/>
                    <a:pt x="296" y="34"/>
                    <a:pt x="296" y="46"/>
                  </a:cubicBezTo>
                  <a:cubicBezTo>
                    <a:pt x="296" y="58"/>
                    <a:pt x="286" y="68"/>
                    <a:pt x="274" y="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244" name="Group 243"/>
          <p:cNvGrpSpPr/>
          <p:nvPr/>
        </p:nvGrpSpPr>
        <p:grpSpPr>
          <a:xfrm>
            <a:off x="7767618" y="5541712"/>
            <a:ext cx="515937" cy="474822"/>
            <a:chOff x="10333038" y="2271713"/>
            <a:chExt cx="1235075" cy="1136651"/>
          </a:xfrm>
          <a:solidFill>
            <a:schemeClr val="tx2"/>
          </a:solidFill>
        </p:grpSpPr>
        <p:sp>
          <p:nvSpPr>
            <p:cNvPr id="245" name="Freeform 12"/>
            <p:cNvSpPr>
              <a:spLocks noEditPoints="1"/>
            </p:cNvSpPr>
            <p:nvPr/>
          </p:nvSpPr>
          <p:spPr bwMode="auto">
            <a:xfrm>
              <a:off x="10333038" y="2271713"/>
              <a:ext cx="1235075" cy="363538"/>
            </a:xfrm>
            <a:custGeom>
              <a:avLst/>
              <a:gdLst>
                <a:gd name="T0" fmla="*/ 305 w 326"/>
                <a:gd name="T1" fmla="*/ 0 h 96"/>
                <a:gd name="T2" fmla="*/ 0 w 326"/>
                <a:gd name="T3" fmla="*/ 22 h 96"/>
                <a:gd name="T4" fmla="*/ 21 w 326"/>
                <a:gd name="T5" fmla="*/ 96 h 96"/>
                <a:gd name="T6" fmla="*/ 326 w 326"/>
                <a:gd name="T7" fmla="*/ 74 h 96"/>
                <a:gd name="T8" fmla="*/ 34 w 326"/>
                <a:gd name="T9" fmla="*/ 74 h 96"/>
                <a:gd name="T10" fmla="*/ 23 w 326"/>
                <a:gd name="T11" fmla="*/ 63 h 96"/>
                <a:gd name="T12" fmla="*/ 34 w 326"/>
                <a:gd name="T13" fmla="*/ 74 h 96"/>
                <a:gd name="T14" fmla="*/ 23 w 326"/>
                <a:gd name="T15" fmla="*/ 52 h 96"/>
                <a:gd name="T16" fmla="*/ 34 w 326"/>
                <a:gd name="T17" fmla="*/ 41 h 96"/>
                <a:gd name="T18" fmla="*/ 34 w 326"/>
                <a:gd name="T19" fmla="*/ 29 h 96"/>
                <a:gd name="T20" fmla="*/ 23 w 326"/>
                <a:gd name="T21" fmla="*/ 18 h 96"/>
                <a:gd name="T22" fmla="*/ 34 w 326"/>
                <a:gd name="T23" fmla="*/ 29 h 96"/>
                <a:gd name="T24" fmla="*/ 47 w 326"/>
                <a:gd name="T25" fmla="*/ 74 h 96"/>
                <a:gd name="T26" fmla="*/ 58 w 326"/>
                <a:gd name="T27" fmla="*/ 63 h 96"/>
                <a:gd name="T28" fmla="*/ 58 w 326"/>
                <a:gd name="T29" fmla="*/ 52 h 96"/>
                <a:gd name="T30" fmla="*/ 47 w 326"/>
                <a:gd name="T31" fmla="*/ 41 h 96"/>
                <a:gd name="T32" fmla="*/ 58 w 326"/>
                <a:gd name="T33" fmla="*/ 52 h 96"/>
                <a:gd name="T34" fmla="*/ 47 w 326"/>
                <a:gd name="T35" fmla="*/ 29 h 96"/>
                <a:gd name="T36" fmla="*/ 58 w 326"/>
                <a:gd name="T37" fmla="*/ 18 h 96"/>
                <a:gd name="T38" fmla="*/ 82 w 326"/>
                <a:gd name="T39" fmla="*/ 74 h 96"/>
                <a:gd name="T40" fmla="*/ 71 w 326"/>
                <a:gd name="T41" fmla="*/ 63 h 96"/>
                <a:gd name="T42" fmla="*/ 82 w 326"/>
                <a:gd name="T43" fmla="*/ 74 h 96"/>
                <a:gd name="T44" fmla="*/ 71 w 326"/>
                <a:gd name="T45" fmla="*/ 52 h 96"/>
                <a:gd name="T46" fmla="*/ 82 w 326"/>
                <a:gd name="T47" fmla="*/ 41 h 96"/>
                <a:gd name="T48" fmla="*/ 82 w 326"/>
                <a:gd name="T49" fmla="*/ 29 h 96"/>
                <a:gd name="T50" fmla="*/ 71 w 326"/>
                <a:gd name="T51" fmla="*/ 18 h 96"/>
                <a:gd name="T52" fmla="*/ 82 w 326"/>
                <a:gd name="T53" fmla="*/ 29 h 96"/>
                <a:gd name="T54" fmla="*/ 95 w 326"/>
                <a:gd name="T55" fmla="*/ 74 h 96"/>
                <a:gd name="T56" fmla="*/ 106 w 326"/>
                <a:gd name="T57" fmla="*/ 63 h 96"/>
                <a:gd name="T58" fmla="*/ 106 w 326"/>
                <a:gd name="T59" fmla="*/ 52 h 96"/>
                <a:gd name="T60" fmla="*/ 95 w 326"/>
                <a:gd name="T61" fmla="*/ 41 h 96"/>
                <a:gd name="T62" fmla="*/ 106 w 326"/>
                <a:gd name="T63" fmla="*/ 52 h 96"/>
                <a:gd name="T64" fmla="*/ 95 w 326"/>
                <a:gd name="T65" fmla="*/ 29 h 96"/>
                <a:gd name="T66" fmla="*/ 106 w 326"/>
                <a:gd name="T67" fmla="*/ 18 h 96"/>
                <a:gd name="T68" fmla="*/ 130 w 326"/>
                <a:gd name="T69" fmla="*/ 74 h 96"/>
                <a:gd name="T70" fmla="*/ 119 w 326"/>
                <a:gd name="T71" fmla="*/ 63 h 96"/>
                <a:gd name="T72" fmla="*/ 130 w 326"/>
                <a:gd name="T73" fmla="*/ 74 h 96"/>
                <a:gd name="T74" fmla="*/ 119 w 326"/>
                <a:gd name="T75" fmla="*/ 52 h 96"/>
                <a:gd name="T76" fmla="*/ 130 w 326"/>
                <a:gd name="T77" fmla="*/ 41 h 96"/>
                <a:gd name="T78" fmla="*/ 130 w 326"/>
                <a:gd name="T79" fmla="*/ 29 h 96"/>
                <a:gd name="T80" fmla="*/ 119 w 326"/>
                <a:gd name="T81" fmla="*/ 18 h 96"/>
                <a:gd name="T82" fmla="*/ 130 w 326"/>
                <a:gd name="T83" fmla="*/ 29 h 96"/>
                <a:gd name="T84" fmla="*/ 144 w 326"/>
                <a:gd name="T85" fmla="*/ 74 h 96"/>
                <a:gd name="T86" fmla="*/ 155 w 326"/>
                <a:gd name="T87" fmla="*/ 63 h 96"/>
                <a:gd name="T88" fmla="*/ 155 w 326"/>
                <a:gd name="T89" fmla="*/ 52 h 96"/>
                <a:gd name="T90" fmla="*/ 144 w 326"/>
                <a:gd name="T91" fmla="*/ 41 h 96"/>
                <a:gd name="T92" fmla="*/ 155 w 326"/>
                <a:gd name="T93" fmla="*/ 52 h 96"/>
                <a:gd name="T94" fmla="*/ 144 w 326"/>
                <a:gd name="T95" fmla="*/ 29 h 96"/>
                <a:gd name="T96" fmla="*/ 155 w 326"/>
                <a:gd name="T97" fmla="*/ 18 h 96"/>
                <a:gd name="T98" fmla="*/ 179 w 326"/>
                <a:gd name="T99" fmla="*/ 74 h 96"/>
                <a:gd name="T100" fmla="*/ 168 w 326"/>
                <a:gd name="T101" fmla="*/ 63 h 96"/>
                <a:gd name="T102" fmla="*/ 179 w 326"/>
                <a:gd name="T103" fmla="*/ 74 h 96"/>
                <a:gd name="T104" fmla="*/ 168 w 326"/>
                <a:gd name="T105" fmla="*/ 52 h 96"/>
                <a:gd name="T106" fmla="*/ 179 w 326"/>
                <a:gd name="T107" fmla="*/ 41 h 96"/>
                <a:gd name="T108" fmla="*/ 179 w 326"/>
                <a:gd name="T109" fmla="*/ 29 h 96"/>
                <a:gd name="T110" fmla="*/ 168 w 326"/>
                <a:gd name="T111" fmla="*/ 18 h 96"/>
                <a:gd name="T112" fmla="*/ 179 w 326"/>
                <a:gd name="T113" fmla="*/ 29 h 96"/>
                <a:gd name="T114" fmla="*/ 252 w 326"/>
                <a:gd name="T115" fmla="*/ 46 h 96"/>
                <a:gd name="T116" fmla="*/ 296 w 326"/>
                <a:gd name="T117" fmla="*/ 4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96">
                  <a:moveTo>
                    <a:pt x="326" y="22"/>
                  </a:moveTo>
                  <a:cubicBezTo>
                    <a:pt x="326" y="10"/>
                    <a:pt x="317" y="0"/>
                    <a:pt x="305" y="0"/>
                  </a:cubicBezTo>
                  <a:cubicBezTo>
                    <a:pt x="21" y="0"/>
                    <a:pt x="21" y="0"/>
                    <a:pt x="21" y="0"/>
                  </a:cubicBezTo>
                  <a:cubicBezTo>
                    <a:pt x="9" y="0"/>
                    <a:pt x="0" y="10"/>
                    <a:pt x="0" y="22"/>
                  </a:cubicBezTo>
                  <a:cubicBezTo>
                    <a:pt x="0" y="74"/>
                    <a:pt x="0" y="74"/>
                    <a:pt x="0" y="74"/>
                  </a:cubicBezTo>
                  <a:cubicBezTo>
                    <a:pt x="0" y="86"/>
                    <a:pt x="9" y="96"/>
                    <a:pt x="21" y="96"/>
                  </a:cubicBezTo>
                  <a:cubicBezTo>
                    <a:pt x="305" y="96"/>
                    <a:pt x="305" y="96"/>
                    <a:pt x="305" y="96"/>
                  </a:cubicBezTo>
                  <a:cubicBezTo>
                    <a:pt x="317" y="96"/>
                    <a:pt x="326" y="86"/>
                    <a:pt x="326" y="74"/>
                  </a:cubicBezTo>
                  <a:lnTo>
                    <a:pt x="326" y="22"/>
                  </a:lnTo>
                  <a:close/>
                  <a:moveTo>
                    <a:pt x="34" y="74"/>
                  </a:moveTo>
                  <a:cubicBezTo>
                    <a:pt x="23" y="74"/>
                    <a:pt x="23" y="74"/>
                    <a:pt x="23" y="74"/>
                  </a:cubicBezTo>
                  <a:cubicBezTo>
                    <a:pt x="23" y="63"/>
                    <a:pt x="23" y="63"/>
                    <a:pt x="23" y="63"/>
                  </a:cubicBezTo>
                  <a:cubicBezTo>
                    <a:pt x="34" y="63"/>
                    <a:pt x="34" y="63"/>
                    <a:pt x="34" y="63"/>
                  </a:cubicBezTo>
                  <a:lnTo>
                    <a:pt x="34" y="74"/>
                  </a:lnTo>
                  <a:close/>
                  <a:moveTo>
                    <a:pt x="34" y="52"/>
                  </a:moveTo>
                  <a:cubicBezTo>
                    <a:pt x="23" y="52"/>
                    <a:pt x="23" y="52"/>
                    <a:pt x="23" y="52"/>
                  </a:cubicBezTo>
                  <a:cubicBezTo>
                    <a:pt x="23" y="41"/>
                    <a:pt x="23" y="41"/>
                    <a:pt x="23" y="41"/>
                  </a:cubicBezTo>
                  <a:cubicBezTo>
                    <a:pt x="34" y="41"/>
                    <a:pt x="34" y="41"/>
                    <a:pt x="34" y="41"/>
                  </a:cubicBezTo>
                  <a:lnTo>
                    <a:pt x="34" y="52"/>
                  </a:lnTo>
                  <a:close/>
                  <a:moveTo>
                    <a:pt x="34" y="29"/>
                  </a:moveTo>
                  <a:cubicBezTo>
                    <a:pt x="23" y="29"/>
                    <a:pt x="23" y="29"/>
                    <a:pt x="23" y="29"/>
                  </a:cubicBezTo>
                  <a:cubicBezTo>
                    <a:pt x="23" y="18"/>
                    <a:pt x="23" y="18"/>
                    <a:pt x="23" y="18"/>
                  </a:cubicBezTo>
                  <a:cubicBezTo>
                    <a:pt x="34" y="18"/>
                    <a:pt x="34" y="18"/>
                    <a:pt x="34" y="18"/>
                  </a:cubicBezTo>
                  <a:lnTo>
                    <a:pt x="34" y="29"/>
                  </a:lnTo>
                  <a:close/>
                  <a:moveTo>
                    <a:pt x="58" y="74"/>
                  </a:moveTo>
                  <a:cubicBezTo>
                    <a:pt x="47" y="74"/>
                    <a:pt x="47" y="74"/>
                    <a:pt x="47" y="74"/>
                  </a:cubicBezTo>
                  <a:cubicBezTo>
                    <a:pt x="47" y="63"/>
                    <a:pt x="47" y="63"/>
                    <a:pt x="47" y="63"/>
                  </a:cubicBezTo>
                  <a:cubicBezTo>
                    <a:pt x="58" y="63"/>
                    <a:pt x="58" y="63"/>
                    <a:pt x="58" y="63"/>
                  </a:cubicBezTo>
                  <a:lnTo>
                    <a:pt x="58" y="74"/>
                  </a:lnTo>
                  <a:close/>
                  <a:moveTo>
                    <a:pt x="58" y="52"/>
                  </a:moveTo>
                  <a:cubicBezTo>
                    <a:pt x="47" y="52"/>
                    <a:pt x="47" y="52"/>
                    <a:pt x="47" y="52"/>
                  </a:cubicBezTo>
                  <a:cubicBezTo>
                    <a:pt x="47" y="41"/>
                    <a:pt x="47" y="41"/>
                    <a:pt x="47" y="41"/>
                  </a:cubicBezTo>
                  <a:cubicBezTo>
                    <a:pt x="58" y="41"/>
                    <a:pt x="58" y="41"/>
                    <a:pt x="58" y="41"/>
                  </a:cubicBezTo>
                  <a:lnTo>
                    <a:pt x="58" y="52"/>
                  </a:lnTo>
                  <a:close/>
                  <a:moveTo>
                    <a:pt x="58" y="29"/>
                  </a:moveTo>
                  <a:cubicBezTo>
                    <a:pt x="47" y="29"/>
                    <a:pt x="47" y="29"/>
                    <a:pt x="47" y="29"/>
                  </a:cubicBezTo>
                  <a:cubicBezTo>
                    <a:pt x="47" y="18"/>
                    <a:pt x="47" y="18"/>
                    <a:pt x="47" y="18"/>
                  </a:cubicBezTo>
                  <a:cubicBezTo>
                    <a:pt x="58" y="18"/>
                    <a:pt x="58" y="18"/>
                    <a:pt x="58" y="18"/>
                  </a:cubicBezTo>
                  <a:lnTo>
                    <a:pt x="58" y="29"/>
                  </a:lnTo>
                  <a:close/>
                  <a:moveTo>
                    <a:pt x="82" y="74"/>
                  </a:moveTo>
                  <a:cubicBezTo>
                    <a:pt x="71" y="74"/>
                    <a:pt x="71" y="74"/>
                    <a:pt x="71" y="74"/>
                  </a:cubicBezTo>
                  <a:cubicBezTo>
                    <a:pt x="71" y="63"/>
                    <a:pt x="71" y="63"/>
                    <a:pt x="71" y="63"/>
                  </a:cubicBezTo>
                  <a:cubicBezTo>
                    <a:pt x="82" y="63"/>
                    <a:pt x="82" y="63"/>
                    <a:pt x="82" y="63"/>
                  </a:cubicBezTo>
                  <a:lnTo>
                    <a:pt x="82" y="74"/>
                  </a:lnTo>
                  <a:close/>
                  <a:moveTo>
                    <a:pt x="82" y="52"/>
                  </a:moveTo>
                  <a:cubicBezTo>
                    <a:pt x="71" y="52"/>
                    <a:pt x="71" y="52"/>
                    <a:pt x="71" y="52"/>
                  </a:cubicBezTo>
                  <a:cubicBezTo>
                    <a:pt x="71" y="41"/>
                    <a:pt x="71" y="41"/>
                    <a:pt x="71" y="41"/>
                  </a:cubicBezTo>
                  <a:cubicBezTo>
                    <a:pt x="82" y="41"/>
                    <a:pt x="82" y="41"/>
                    <a:pt x="82" y="41"/>
                  </a:cubicBezTo>
                  <a:lnTo>
                    <a:pt x="82" y="52"/>
                  </a:lnTo>
                  <a:close/>
                  <a:moveTo>
                    <a:pt x="82" y="29"/>
                  </a:moveTo>
                  <a:cubicBezTo>
                    <a:pt x="71" y="29"/>
                    <a:pt x="71" y="29"/>
                    <a:pt x="71" y="29"/>
                  </a:cubicBezTo>
                  <a:cubicBezTo>
                    <a:pt x="71" y="18"/>
                    <a:pt x="71" y="18"/>
                    <a:pt x="71" y="18"/>
                  </a:cubicBezTo>
                  <a:cubicBezTo>
                    <a:pt x="82" y="18"/>
                    <a:pt x="82" y="18"/>
                    <a:pt x="82" y="18"/>
                  </a:cubicBezTo>
                  <a:lnTo>
                    <a:pt x="82" y="29"/>
                  </a:lnTo>
                  <a:close/>
                  <a:moveTo>
                    <a:pt x="106" y="74"/>
                  </a:moveTo>
                  <a:cubicBezTo>
                    <a:pt x="95" y="74"/>
                    <a:pt x="95" y="74"/>
                    <a:pt x="95" y="74"/>
                  </a:cubicBezTo>
                  <a:cubicBezTo>
                    <a:pt x="95" y="63"/>
                    <a:pt x="95" y="63"/>
                    <a:pt x="95" y="63"/>
                  </a:cubicBezTo>
                  <a:cubicBezTo>
                    <a:pt x="106" y="63"/>
                    <a:pt x="106" y="63"/>
                    <a:pt x="106" y="63"/>
                  </a:cubicBezTo>
                  <a:lnTo>
                    <a:pt x="106" y="74"/>
                  </a:lnTo>
                  <a:close/>
                  <a:moveTo>
                    <a:pt x="106" y="52"/>
                  </a:moveTo>
                  <a:cubicBezTo>
                    <a:pt x="95" y="52"/>
                    <a:pt x="95" y="52"/>
                    <a:pt x="95" y="52"/>
                  </a:cubicBezTo>
                  <a:cubicBezTo>
                    <a:pt x="95" y="41"/>
                    <a:pt x="95" y="41"/>
                    <a:pt x="95" y="41"/>
                  </a:cubicBezTo>
                  <a:cubicBezTo>
                    <a:pt x="106" y="41"/>
                    <a:pt x="106" y="41"/>
                    <a:pt x="106" y="41"/>
                  </a:cubicBezTo>
                  <a:lnTo>
                    <a:pt x="106" y="52"/>
                  </a:lnTo>
                  <a:close/>
                  <a:moveTo>
                    <a:pt x="106" y="29"/>
                  </a:moveTo>
                  <a:cubicBezTo>
                    <a:pt x="95" y="29"/>
                    <a:pt x="95" y="29"/>
                    <a:pt x="95" y="29"/>
                  </a:cubicBezTo>
                  <a:cubicBezTo>
                    <a:pt x="95" y="18"/>
                    <a:pt x="95" y="18"/>
                    <a:pt x="95" y="18"/>
                  </a:cubicBezTo>
                  <a:cubicBezTo>
                    <a:pt x="106" y="18"/>
                    <a:pt x="106" y="18"/>
                    <a:pt x="106" y="18"/>
                  </a:cubicBezTo>
                  <a:lnTo>
                    <a:pt x="106" y="29"/>
                  </a:lnTo>
                  <a:close/>
                  <a:moveTo>
                    <a:pt x="130" y="74"/>
                  </a:moveTo>
                  <a:cubicBezTo>
                    <a:pt x="119" y="74"/>
                    <a:pt x="119" y="74"/>
                    <a:pt x="119" y="74"/>
                  </a:cubicBezTo>
                  <a:cubicBezTo>
                    <a:pt x="119" y="63"/>
                    <a:pt x="119" y="63"/>
                    <a:pt x="119" y="63"/>
                  </a:cubicBezTo>
                  <a:cubicBezTo>
                    <a:pt x="130" y="63"/>
                    <a:pt x="130" y="63"/>
                    <a:pt x="130" y="63"/>
                  </a:cubicBezTo>
                  <a:lnTo>
                    <a:pt x="130" y="74"/>
                  </a:lnTo>
                  <a:close/>
                  <a:moveTo>
                    <a:pt x="130" y="52"/>
                  </a:moveTo>
                  <a:cubicBezTo>
                    <a:pt x="119" y="52"/>
                    <a:pt x="119" y="52"/>
                    <a:pt x="119" y="52"/>
                  </a:cubicBezTo>
                  <a:cubicBezTo>
                    <a:pt x="119" y="41"/>
                    <a:pt x="119" y="41"/>
                    <a:pt x="119" y="41"/>
                  </a:cubicBezTo>
                  <a:cubicBezTo>
                    <a:pt x="130" y="41"/>
                    <a:pt x="130" y="41"/>
                    <a:pt x="130" y="41"/>
                  </a:cubicBezTo>
                  <a:lnTo>
                    <a:pt x="130" y="52"/>
                  </a:lnTo>
                  <a:close/>
                  <a:moveTo>
                    <a:pt x="130" y="29"/>
                  </a:moveTo>
                  <a:cubicBezTo>
                    <a:pt x="119" y="29"/>
                    <a:pt x="119" y="29"/>
                    <a:pt x="119" y="29"/>
                  </a:cubicBezTo>
                  <a:cubicBezTo>
                    <a:pt x="119" y="18"/>
                    <a:pt x="119" y="18"/>
                    <a:pt x="119" y="18"/>
                  </a:cubicBezTo>
                  <a:cubicBezTo>
                    <a:pt x="130" y="18"/>
                    <a:pt x="130" y="18"/>
                    <a:pt x="130" y="18"/>
                  </a:cubicBezTo>
                  <a:lnTo>
                    <a:pt x="130" y="29"/>
                  </a:lnTo>
                  <a:close/>
                  <a:moveTo>
                    <a:pt x="155" y="74"/>
                  </a:moveTo>
                  <a:cubicBezTo>
                    <a:pt x="144" y="74"/>
                    <a:pt x="144" y="74"/>
                    <a:pt x="144" y="74"/>
                  </a:cubicBezTo>
                  <a:cubicBezTo>
                    <a:pt x="144" y="63"/>
                    <a:pt x="144" y="63"/>
                    <a:pt x="144" y="63"/>
                  </a:cubicBezTo>
                  <a:cubicBezTo>
                    <a:pt x="155" y="63"/>
                    <a:pt x="155" y="63"/>
                    <a:pt x="155" y="63"/>
                  </a:cubicBezTo>
                  <a:lnTo>
                    <a:pt x="155" y="74"/>
                  </a:lnTo>
                  <a:close/>
                  <a:moveTo>
                    <a:pt x="155" y="52"/>
                  </a:moveTo>
                  <a:cubicBezTo>
                    <a:pt x="144" y="52"/>
                    <a:pt x="144" y="52"/>
                    <a:pt x="144" y="52"/>
                  </a:cubicBezTo>
                  <a:cubicBezTo>
                    <a:pt x="144" y="41"/>
                    <a:pt x="144" y="41"/>
                    <a:pt x="144" y="41"/>
                  </a:cubicBezTo>
                  <a:cubicBezTo>
                    <a:pt x="155" y="41"/>
                    <a:pt x="155" y="41"/>
                    <a:pt x="155" y="41"/>
                  </a:cubicBezTo>
                  <a:lnTo>
                    <a:pt x="155" y="52"/>
                  </a:lnTo>
                  <a:close/>
                  <a:moveTo>
                    <a:pt x="155" y="29"/>
                  </a:moveTo>
                  <a:cubicBezTo>
                    <a:pt x="144" y="29"/>
                    <a:pt x="144" y="29"/>
                    <a:pt x="144" y="29"/>
                  </a:cubicBezTo>
                  <a:cubicBezTo>
                    <a:pt x="144" y="18"/>
                    <a:pt x="144" y="18"/>
                    <a:pt x="144" y="18"/>
                  </a:cubicBezTo>
                  <a:cubicBezTo>
                    <a:pt x="155" y="18"/>
                    <a:pt x="155" y="18"/>
                    <a:pt x="155" y="18"/>
                  </a:cubicBezTo>
                  <a:lnTo>
                    <a:pt x="155" y="29"/>
                  </a:lnTo>
                  <a:close/>
                  <a:moveTo>
                    <a:pt x="179" y="74"/>
                  </a:moveTo>
                  <a:cubicBezTo>
                    <a:pt x="168" y="74"/>
                    <a:pt x="168" y="74"/>
                    <a:pt x="168" y="74"/>
                  </a:cubicBezTo>
                  <a:cubicBezTo>
                    <a:pt x="168" y="63"/>
                    <a:pt x="168" y="63"/>
                    <a:pt x="168" y="63"/>
                  </a:cubicBezTo>
                  <a:cubicBezTo>
                    <a:pt x="179" y="63"/>
                    <a:pt x="179" y="63"/>
                    <a:pt x="179" y="63"/>
                  </a:cubicBezTo>
                  <a:lnTo>
                    <a:pt x="179" y="74"/>
                  </a:lnTo>
                  <a:close/>
                  <a:moveTo>
                    <a:pt x="179" y="52"/>
                  </a:moveTo>
                  <a:cubicBezTo>
                    <a:pt x="168" y="52"/>
                    <a:pt x="168" y="52"/>
                    <a:pt x="168" y="52"/>
                  </a:cubicBezTo>
                  <a:cubicBezTo>
                    <a:pt x="168" y="41"/>
                    <a:pt x="168" y="41"/>
                    <a:pt x="168" y="41"/>
                  </a:cubicBezTo>
                  <a:cubicBezTo>
                    <a:pt x="179" y="41"/>
                    <a:pt x="179" y="41"/>
                    <a:pt x="179" y="41"/>
                  </a:cubicBezTo>
                  <a:lnTo>
                    <a:pt x="179" y="52"/>
                  </a:lnTo>
                  <a:close/>
                  <a:moveTo>
                    <a:pt x="179" y="29"/>
                  </a:moveTo>
                  <a:cubicBezTo>
                    <a:pt x="168" y="29"/>
                    <a:pt x="168" y="29"/>
                    <a:pt x="168" y="29"/>
                  </a:cubicBezTo>
                  <a:cubicBezTo>
                    <a:pt x="168" y="18"/>
                    <a:pt x="168" y="18"/>
                    <a:pt x="168" y="18"/>
                  </a:cubicBezTo>
                  <a:cubicBezTo>
                    <a:pt x="179" y="18"/>
                    <a:pt x="179" y="18"/>
                    <a:pt x="179" y="18"/>
                  </a:cubicBezTo>
                  <a:lnTo>
                    <a:pt x="179" y="29"/>
                  </a:lnTo>
                  <a:close/>
                  <a:moveTo>
                    <a:pt x="274" y="68"/>
                  </a:moveTo>
                  <a:cubicBezTo>
                    <a:pt x="262" y="68"/>
                    <a:pt x="252" y="58"/>
                    <a:pt x="252" y="46"/>
                  </a:cubicBezTo>
                  <a:cubicBezTo>
                    <a:pt x="252" y="34"/>
                    <a:pt x="262" y="24"/>
                    <a:pt x="274" y="24"/>
                  </a:cubicBezTo>
                  <a:cubicBezTo>
                    <a:pt x="286" y="24"/>
                    <a:pt x="296" y="34"/>
                    <a:pt x="296" y="46"/>
                  </a:cubicBezTo>
                  <a:cubicBezTo>
                    <a:pt x="296" y="58"/>
                    <a:pt x="286" y="68"/>
                    <a:pt x="274" y="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46" name="Freeform 13"/>
            <p:cNvSpPr>
              <a:spLocks noEditPoints="1"/>
            </p:cNvSpPr>
            <p:nvPr/>
          </p:nvSpPr>
          <p:spPr bwMode="auto">
            <a:xfrm>
              <a:off x="10333038" y="2657476"/>
              <a:ext cx="1235075" cy="365125"/>
            </a:xfrm>
            <a:custGeom>
              <a:avLst/>
              <a:gdLst>
                <a:gd name="T0" fmla="*/ 305 w 326"/>
                <a:gd name="T1" fmla="*/ 0 h 96"/>
                <a:gd name="T2" fmla="*/ 0 w 326"/>
                <a:gd name="T3" fmla="*/ 22 h 96"/>
                <a:gd name="T4" fmla="*/ 21 w 326"/>
                <a:gd name="T5" fmla="*/ 96 h 96"/>
                <a:gd name="T6" fmla="*/ 326 w 326"/>
                <a:gd name="T7" fmla="*/ 74 h 96"/>
                <a:gd name="T8" fmla="*/ 34 w 326"/>
                <a:gd name="T9" fmla="*/ 75 h 96"/>
                <a:gd name="T10" fmla="*/ 23 w 326"/>
                <a:gd name="T11" fmla="*/ 64 h 96"/>
                <a:gd name="T12" fmla="*/ 34 w 326"/>
                <a:gd name="T13" fmla="*/ 75 h 96"/>
                <a:gd name="T14" fmla="*/ 23 w 326"/>
                <a:gd name="T15" fmla="*/ 53 h 96"/>
                <a:gd name="T16" fmla="*/ 34 w 326"/>
                <a:gd name="T17" fmla="*/ 42 h 96"/>
                <a:gd name="T18" fmla="*/ 34 w 326"/>
                <a:gd name="T19" fmla="*/ 30 h 96"/>
                <a:gd name="T20" fmla="*/ 23 w 326"/>
                <a:gd name="T21" fmla="*/ 19 h 96"/>
                <a:gd name="T22" fmla="*/ 34 w 326"/>
                <a:gd name="T23" fmla="*/ 30 h 96"/>
                <a:gd name="T24" fmla="*/ 47 w 326"/>
                <a:gd name="T25" fmla="*/ 75 h 96"/>
                <a:gd name="T26" fmla="*/ 58 w 326"/>
                <a:gd name="T27" fmla="*/ 64 h 96"/>
                <a:gd name="T28" fmla="*/ 58 w 326"/>
                <a:gd name="T29" fmla="*/ 53 h 96"/>
                <a:gd name="T30" fmla="*/ 47 w 326"/>
                <a:gd name="T31" fmla="*/ 42 h 96"/>
                <a:gd name="T32" fmla="*/ 58 w 326"/>
                <a:gd name="T33" fmla="*/ 53 h 96"/>
                <a:gd name="T34" fmla="*/ 47 w 326"/>
                <a:gd name="T35" fmla="*/ 30 h 96"/>
                <a:gd name="T36" fmla="*/ 58 w 326"/>
                <a:gd name="T37" fmla="*/ 19 h 96"/>
                <a:gd name="T38" fmla="*/ 82 w 326"/>
                <a:gd name="T39" fmla="*/ 75 h 96"/>
                <a:gd name="T40" fmla="*/ 71 w 326"/>
                <a:gd name="T41" fmla="*/ 64 h 96"/>
                <a:gd name="T42" fmla="*/ 82 w 326"/>
                <a:gd name="T43" fmla="*/ 75 h 96"/>
                <a:gd name="T44" fmla="*/ 71 w 326"/>
                <a:gd name="T45" fmla="*/ 53 h 96"/>
                <a:gd name="T46" fmla="*/ 82 w 326"/>
                <a:gd name="T47" fmla="*/ 42 h 96"/>
                <a:gd name="T48" fmla="*/ 82 w 326"/>
                <a:gd name="T49" fmla="*/ 30 h 96"/>
                <a:gd name="T50" fmla="*/ 71 w 326"/>
                <a:gd name="T51" fmla="*/ 19 h 96"/>
                <a:gd name="T52" fmla="*/ 82 w 326"/>
                <a:gd name="T53" fmla="*/ 30 h 96"/>
                <a:gd name="T54" fmla="*/ 95 w 326"/>
                <a:gd name="T55" fmla="*/ 75 h 96"/>
                <a:gd name="T56" fmla="*/ 106 w 326"/>
                <a:gd name="T57" fmla="*/ 64 h 96"/>
                <a:gd name="T58" fmla="*/ 106 w 326"/>
                <a:gd name="T59" fmla="*/ 53 h 96"/>
                <a:gd name="T60" fmla="*/ 95 w 326"/>
                <a:gd name="T61" fmla="*/ 42 h 96"/>
                <a:gd name="T62" fmla="*/ 106 w 326"/>
                <a:gd name="T63" fmla="*/ 53 h 96"/>
                <a:gd name="T64" fmla="*/ 95 w 326"/>
                <a:gd name="T65" fmla="*/ 30 h 96"/>
                <a:gd name="T66" fmla="*/ 106 w 326"/>
                <a:gd name="T67" fmla="*/ 19 h 96"/>
                <a:gd name="T68" fmla="*/ 130 w 326"/>
                <a:gd name="T69" fmla="*/ 75 h 96"/>
                <a:gd name="T70" fmla="*/ 119 w 326"/>
                <a:gd name="T71" fmla="*/ 64 h 96"/>
                <a:gd name="T72" fmla="*/ 130 w 326"/>
                <a:gd name="T73" fmla="*/ 75 h 96"/>
                <a:gd name="T74" fmla="*/ 119 w 326"/>
                <a:gd name="T75" fmla="*/ 53 h 96"/>
                <a:gd name="T76" fmla="*/ 130 w 326"/>
                <a:gd name="T77" fmla="*/ 42 h 96"/>
                <a:gd name="T78" fmla="*/ 130 w 326"/>
                <a:gd name="T79" fmla="*/ 30 h 96"/>
                <a:gd name="T80" fmla="*/ 119 w 326"/>
                <a:gd name="T81" fmla="*/ 19 h 96"/>
                <a:gd name="T82" fmla="*/ 130 w 326"/>
                <a:gd name="T83" fmla="*/ 30 h 96"/>
                <a:gd name="T84" fmla="*/ 144 w 326"/>
                <a:gd name="T85" fmla="*/ 75 h 96"/>
                <a:gd name="T86" fmla="*/ 155 w 326"/>
                <a:gd name="T87" fmla="*/ 64 h 96"/>
                <a:gd name="T88" fmla="*/ 155 w 326"/>
                <a:gd name="T89" fmla="*/ 53 h 96"/>
                <a:gd name="T90" fmla="*/ 144 w 326"/>
                <a:gd name="T91" fmla="*/ 42 h 96"/>
                <a:gd name="T92" fmla="*/ 155 w 326"/>
                <a:gd name="T93" fmla="*/ 53 h 96"/>
                <a:gd name="T94" fmla="*/ 144 w 326"/>
                <a:gd name="T95" fmla="*/ 30 h 96"/>
                <a:gd name="T96" fmla="*/ 155 w 326"/>
                <a:gd name="T97" fmla="*/ 19 h 96"/>
                <a:gd name="T98" fmla="*/ 179 w 326"/>
                <a:gd name="T99" fmla="*/ 75 h 96"/>
                <a:gd name="T100" fmla="*/ 168 w 326"/>
                <a:gd name="T101" fmla="*/ 64 h 96"/>
                <a:gd name="T102" fmla="*/ 179 w 326"/>
                <a:gd name="T103" fmla="*/ 75 h 96"/>
                <a:gd name="T104" fmla="*/ 168 w 326"/>
                <a:gd name="T105" fmla="*/ 53 h 96"/>
                <a:gd name="T106" fmla="*/ 179 w 326"/>
                <a:gd name="T107" fmla="*/ 42 h 96"/>
                <a:gd name="T108" fmla="*/ 179 w 326"/>
                <a:gd name="T109" fmla="*/ 30 h 96"/>
                <a:gd name="T110" fmla="*/ 168 w 326"/>
                <a:gd name="T111" fmla="*/ 19 h 96"/>
                <a:gd name="T112" fmla="*/ 179 w 326"/>
                <a:gd name="T113" fmla="*/ 30 h 96"/>
                <a:gd name="T114" fmla="*/ 252 w 326"/>
                <a:gd name="T115" fmla="*/ 47 h 96"/>
                <a:gd name="T116" fmla="*/ 296 w 326"/>
                <a:gd name="T117" fmla="*/ 4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96">
                  <a:moveTo>
                    <a:pt x="326" y="22"/>
                  </a:moveTo>
                  <a:cubicBezTo>
                    <a:pt x="326" y="10"/>
                    <a:pt x="317" y="0"/>
                    <a:pt x="305" y="0"/>
                  </a:cubicBezTo>
                  <a:cubicBezTo>
                    <a:pt x="21" y="0"/>
                    <a:pt x="21" y="0"/>
                    <a:pt x="21" y="0"/>
                  </a:cubicBezTo>
                  <a:cubicBezTo>
                    <a:pt x="9" y="0"/>
                    <a:pt x="0" y="10"/>
                    <a:pt x="0" y="22"/>
                  </a:cubicBezTo>
                  <a:cubicBezTo>
                    <a:pt x="0" y="74"/>
                    <a:pt x="0" y="74"/>
                    <a:pt x="0" y="74"/>
                  </a:cubicBezTo>
                  <a:cubicBezTo>
                    <a:pt x="0" y="86"/>
                    <a:pt x="9" y="96"/>
                    <a:pt x="21" y="96"/>
                  </a:cubicBezTo>
                  <a:cubicBezTo>
                    <a:pt x="305" y="96"/>
                    <a:pt x="305" y="96"/>
                    <a:pt x="305" y="96"/>
                  </a:cubicBezTo>
                  <a:cubicBezTo>
                    <a:pt x="317" y="96"/>
                    <a:pt x="326" y="86"/>
                    <a:pt x="326" y="74"/>
                  </a:cubicBezTo>
                  <a:lnTo>
                    <a:pt x="326" y="22"/>
                  </a:lnTo>
                  <a:close/>
                  <a:moveTo>
                    <a:pt x="34" y="75"/>
                  </a:moveTo>
                  <a:cubicBezTo>
                    <a:pt x="23" y="75"/>
                    <a:pt x="23" y="75"/>
                    <a:pt x="23" y="75"/>
                  </a:cubicBezTo>
                  <a:cubicBezTo>
                    <a:pt x="23" y="64"/>
                    <a:pt x="23" y="64"/>
                    <a:pt x="23" y="64"/>
                  </a:cubicBezTo>
                  <a:cubicBezTo>
                    <a:pt x="34" y="64"/>
                    <a:pt x="34" y="64"/>
                    <a:pt x="34" y="64"/>
                  </a:cubicBezTo>
                  <a:lnTo>
                    <a:pt x="34" y="75"/>
                  </a:lnTo>
                  <a:close/>
                  <a:moveTo>
                    <a:pt x="34" y="53"/>
                  </a:moveTo>
                  <a:cubicBezTo>
                    <a:pt x="23" y="53"/>
                    <a:pt x="23" y="53"/>
                    <a:pt x="23" y="53"/>
                  </a:cubicBezTo>
                  <a:cubicBezTo>
                    <a:pt x="23" y="42"/>
                    <a:pt x="23" y="42"/>
                    <a:pt x="23" y="42"/>
                  </a:cubicBezTo>
                  <a:cubicBezTo>
                    <a:pt x="34" y="42"/>
                    <a:pt x="34" y="42"/>
                    <a:pt x="34" y="42"/>
                  </a:cubicBezTo>
                  <a:lnTo>
                    <a:pt x="34" y="53"/>
                  </a:lnTo>
                  <a:close/>
                  <a:moveTo>
                    <a:pt x="34" y="30"/>
                  </a:moveTo>
                  <a:cubicBezTo>
                    <a:pt x="23" y="30"/>
                    <a:pt x="23" y="30"/>
                    <a:pt x="23" y="30"/>
                  </a:cubicBezTo>
                  <a:cubicBezTo>
                    <a:pt x="23" y="19"/>
                    <a:pt x="23" y="19"/>
                    <a:pt x="23" y="19"/>
                  </a:cubicBezTo>
                  <a:cubicBezTo>
                    <a:pt x="34" y="19"/>
                    <a:pt x="34" y="19"/>
                    <a:pt x="34" y="19"/>
                  </a:cubicBezTo>
                  <a:lnTo>
                    <a:pt x="34" y="30"/>
                  </a:lnTo>
                  <a:close/>
                  <a:moveTo>
                    <a:pt x="58" y="75"/>
                  </a:moveTo>
                  <a:cubicBezTo>
                    <a:pt x="47" y="75"/>
                    <a:pt x="47" y="75"/>
                    <a:pt x="47" y="75"/>
                  </a:cubicBezTo>
                  <a:cubicBezTo>
                    <a:pt x="47" y="64"/>
                    <a:pt x="47" y="64"/>
                    <a:pt x="47" y="64"/>
                  </a:cubicBezTo>
                  <a:cubicBezTo>
                    <a:pt x="58" y="64"/>
                    <a:pt x="58" y="64"/>
                    <a:pt x="58" y="64"/>
                  </a:cubicBezTo>
                  <a:lnTo>
                    <a:pt x="58" y="75"/>
                  </a:lnTo>
                  <a:close/>
                  <a:moveTo>
                    <a:pt x="58" y="53"/>
                  </a:moveTo>
                  <a:cubicBezTo>
                    <a:pt x="47" y="53"/>
                    <a:pt x="47" y="53"/>
                    <a:pt x="47" y="53"/>
                  </a:cubicBezTo>
                  <a:cubicBezTo>
                    <a:pt x="47" y="42"/>
                    <a:pt x="47" y="42"/>
                    <a:pt x="47" y="42"/>
                  </a:cubicBezTo>
                  <a:cubicBezTo>
                    <a:pt x="58" y="42"/>
                    <a:pt x="58" y="42"/>
                    <a:pt x="58" y="42"/>
                  </a:cubicBezTo>
                  <a:lnTo>
                    <a:pt x="58" y="53"/>
                  </a:lnTo>
                  <a:close/>
                  <a:moveTo>
                    <a:pt x="58" y="30"/>
                  </a:moveTo>
                  <a:cubicBezTo>
                    <a:pt x="47" y="30"/>
                    <a:pt x="47" y="30"/>
                    <a:pt x="47" y="30"/>
                  </a:cubicBezTo>
                  <a:cubicBezTo>
                    <a:pt x="47" y="19"/>
                    <a:pt x="47" y="19"/>
                    <a:pt x="47" y="19"/>
                  </a:cubicBezTo>
                  <a:cubicBezTo>
                    <a:pt x="58" y="19"/>
                    <a:pt x="58" y="19"/>
                    <a:pt x="58" y="19"/>
                  </a:cubicBezTo>
                  <a:lnTo>
                    <a:pt x="58" y="30"/>
                  </a:lnTo>
                  <a:close/>
                  <a:moveTo>
                    <a:pt x="82" y="75"/>
                  </a:moveTo>
                  <a:cubicBezTo>
                    <a:pt x="71" y="75"/>
                    <a:pt x="71" y="75"/>
                    <a:pt x="71" y="75"/>
                  </a:cubicBezTo>
                  <a:cubicBezTo>
                    <a:pt x="71" y="64"/>
                    <a:pt x="71" y="64"/>
                    <a:pt x="71" y="64"/>
                  </a:cubicBezTo>
                  <a:cubicBezTo>
                    <a:pt x="82" y="64"/>
                    <a:pt x="82" y="64"/>
                    <a:pt x="82" y="64"/>
                  </a:cubicBezTo>
                  <a:lnTo>
                    <a:pt x="82" y="75"/>
                  </a:lnTo>
                  <a:close/>
                  <a:moveTo>
                    <a:pt x="82" y="53"/>
                  </a:moveTo>
                  <a:cubicBezTo>
                    <a:pt x="71" y="53"/>
                    <a:pt x="71" y="53"/>
                    <a:pt x="71" y="53"/>
                  </a:cubicBezTo>
                  <a:cubicBezTo>
                    <a:pt x="71" y="42"/>
                    <a:pt x="71" y="42"/>
                    <a:pt x="71" y="42"/>
                  </a:cubicBezTo>
                  <a:cubicBezTo>
                    <a:pt x="82" y="42"/>
                    <a:pt x="82" y="42"/>
                    <a:pt x="82" y="42"/>
                  </a:cubicBezTo>
                  <a:lnTo>
                    <a:pt x="82" y="53"/>
                  </a:lnTo>
                  <a:close/>
                  <a:moveTo>
                    <a:pt x="82" y="30"/>
                  </a:moveTo>
                  <a:cubicBezTo>
                    <a:pt x="71" y="30"/>
                    <a:pt x="71" y="30"/>
                    <a:pt x="71" y="30"/>
                  </a:cubicBezTo>
                  <a:cubicBezTo>
                    <a:pt x="71" y="19"/>
                    <a:pt x="71" y="19"/>
                    <a:pt x="71" y="19"/>
                  </a:cubicBezTo>
                  <a:cubicBezTo>
                    <a:pt x="82" y="19"/>
                    <a:pt x="82" y="19"/>
                    <a:pt x="82" y="19"/>
                  </a:cubicBezTo>
                  <a:lnTo>
                    <a:pt x="82" y="30"/>
                  </a:lnTo>
                  <a:close/>
                  <a:moveTo>
                    <a:pt x="106" y="75"/>
                  </a:moveTo>
                  <a:cubicBezTo>
                    <a:pt x="95" y="75"/>
                    <a:pt x="95" y="75"/>
                    <a:pt x="95" y="75"/>
                  </a:cubicBezTo>
                  <a:cubicBezTo>
                    <a:pt x="95" y="64"/>
                    <a:pt x="95" y="64"/>
                    <a:pt x="95" y="64"/>
                  </a:cubicBezTo>
                  <a:cubicBezTo>
                    <a:pt x="106" y="64"/>
                    <a:pt x="106" y="64"/>
                    <a:pt x="106" y="64"/>
                  </a:cubicBezTo>
                  <a:lnTo>
                    <a:pt x="106" y="75"/>
                  </a:lnTo>
                  <a:close/>
                  <a:moveTo>
                    <a:pt x="106" y="53"/>
                  </a:moveTo>
                  <a:cubicBezTo>
                    <a:pt x="95" y="53"/>
                    <a:pt x="95" y="53"/>
                    <a:pt x="95" y="53"/>
                  </a:cubicBezTo>
                  <a:cubicBezTo>
                    <a:pt x="95" y="42"/>
                    <a:pt x="95" y="42"/>
                    <a:pt x="95" y="42"/>
                  </a:cubicBezTo>
                  <a:cubicBezTo>
                    <a:pt x="106" y="42"/>
                    <a:pt x="106" y="42"/>
                    <a:pt x="106" y="42"/>
                  </a:cubicBezTo>
                  <a:lnTo>
                    <a:pt x="106" y="53"/>
                  </a:lnTo>
                  <a:close/>
                  <a:moveTo>
                    <a:pt x="106" y="30"/>
                  </a:moveTo>
                  <a:cubicBezTo>
                    <a:pt x="95" y="30"/>
                    <a:pt x="95" y="30"/>
                    <a:pt x="95" y="30"/>
                  </a:cubicBezTo>
                  <a:cubicBezTo>
                    <a:pt x="95" y="19"/>
                    <a:pt x="95" y="19"/>
                    <a:pt x="95" y="19"/>
                  </a:cubicBezTo>
                  <a:cubicBezTo>
                    <a:pt x="106" y="19"/>
                    <a:pt x="106" y="19"/>
                    <a:pt x="106" y="19"/>
                  </a:cubicBezTo>
                  <a:lnTo>
                    <a:pt x="106" y="30"/>
                  </a:lnTo>
                  <a:close/>
                  <a:moveTo>
                    <a:pt x="130" y="75"/>
                  </a:moveTo>
                  <a:cubicBezTo>
                    <a:pt x="119" y="75"/>
                    <a:pt x="119" y="75"/>
                    <a:pt x="119" y="75"/>
                  </a:cubicBezTo>
                  <a:cubicBezTo>
                    <a:pt x="119" y="64"/>
                    <a:pt x="119" y="64"/>
                    <a:pt x="119" y="64"/>
                  </a:cubicBezTo>
                  <a:cubicBezTo>
                    <a:pt x="130" y="64"/>
                    <a:pt x="130" y="64"/>
                    <a:pt x="130" y="64"/>
                  </a:cubicBezTo>
                  <a:lnTo>
                    <a:pt x="130" y="75"/>
                  </a:lnTo>
                  <a:close/>
                  <a:moveTo>
                    <a:pt x="130" y="53"/>
                  </a:moveTo>
                  <a:cubicBezTo>
                    <a:pt x="119" y="53"/>
                    <a:pt x="119" y="53"/>
                    <a:pt x="119" y="53"/>
                  </a:cubicBezTo>
                  <a:cubicBezTo>
                    <a:pt x="119" y="42"/>
                    <a:pt x="119" y="42"/>
                    <a:pt x="119" y="42"/>
                  </a:cubicBezTo>
                  <a:cubicBezTo>
                    <a:pt x="130" y="42"/>
                    <a:pt x="130" y="42"/>
                    <a:pt x="130" y="42"/>
                  </a:cubicBezTo>
                  <a:lnTo>
                    <a:pt x="130" y="53"/>
                  </a:lnTo>
                  <a:close/>
                  <a:moveTo>
                    <a:pt x="130" y="30"/>
                  </a:moveTo>
                  <a:cubicBezTo>
                    <a:pt x="119" y="30"/>
                    <a:pt x="119" y="30"/>
                    <a:pt x="119" y="30"/>
                  </a:cubicBezTo>
                  <a:cubicBezTo>
                    <a:pt x="119" y="19"/>
                    <a:pt x="119" y="19"/>
                    <a:pt x="119" y="19"/>
                  </a:cubicBezTo>
                  <a:cubicBezTo>
                    <a:pt x="130" y="19"/>
                    <a:pt x="130" y="19"/>
                    <a:pt x="130" y="19"/>
                  </a:cubicBezTo>
                  <a:lnTo>
                    <a:pt x="130" y="30"/>
                  </a:lnTo>
                  <a:close/>
                  <a:moveTo>
                    <a:pt x="155" y="75"/>
                  </a:moveTo>
                  <a:cubicBezTo>
                    <a:pt x="144" y="75"/>
                    <a:pt x="144" y="75"/>
                    <a:pt x="144" y="75"/>
                  </a:cubicBezTo>
                  <a:cubicBezTo>
                    <a:pt x="144" y="64"/>
                    <a:pt x="144" y="64"/>
                    <a:pt x="144" y="64"/>
                  </a:cubicBezTo>
                  <a:cubicBezTo>
                    <a:pt x="155" y="64"/>
                    <a:pt x="155" y="64"/>
                    <a:pt x="155" y="64"/>
                  </a:cubicBezTo>
                  <a:lnTo>
                    <a:pt x="155" y="75"/>
                  </a:lnTo>
                  <a:close/>
                  <a:moveTo>
                    <a:pt x="155" y="53"/>
                  </a:moveTo>
                  <a:cubicBezTo>
                    <a:pt x="144" y="53"/>
                    <a:pt x="144" y="53"/>
                    <a:pt x="144" y="53"/>
                  </a:cubicBezTo>
                  <a:cubicBezTo>
                    <a:pt x="144" y="42"/>
                    <a:pt x="144" y="42"/>
                    <a:pt x="144" y="42"/>
                  </a:cubicBezTo>
                  <a:cubicBezTo>
                    <a:pt x="155" y="42"/>
                    <a:pt x="155" y="42"/>
                    <a:pt x="155" y="42"/>
                  </a:cubicBezTo>
                  <a:lnTo>
                    <a:pt x="155" y="53"/>
                  </a:lnTo>
                  <a:close/>
                  <a:moveTo>
                    <a:pt x="155" y="30"/>
                  </a:moveTo>
                  <a:cubicBezTo>
                    <a:pt x="144" y="30"/>
                    <a:pt x="144" y="30"/>
                    <a:pt x="144" y="30"/>
                  </a:cubicBezTo>
                  <a:cubicBezTo>
                    <a:pt x="144" y="19"/>
                    <a:pt x="144" y="19"/>
                    <a:pt x="144" y="19"/>
                  </a:cubicBezTo>
                  <a:cubicBezTo>
                    <a:pt x="155" y="19"/>
                    <a:pt x="155" y="19"/>
                    <a:pt x="155" y="19"/>
                  </a:cubicBezTo>
                  <a:lnTo>
                    <a:pt x="155" y="30"/>
                  </a:lnTo>
                  <a:close/>
                  <a:moveTo>
                    <a:pt x="179" y="75"/>
                  </a:moveTo>
                  <a:cubicBezTo>
                    <a:pt x="168" y="75"/>
                    <a:pt x="168" y="75"/>
                    <a:pt x="168" y="75"/>
                  </a:cubicBezTo>
                  <a:cubicBezTo>
                    <a:pt x="168" y="64"/>
                    <a:pt x="168" y="64"/>
                    <a:pt x="168" y="64"/>
                  </a:cubicBezTo>
                  <a:cubicBezTo>
                    <a:pt x="179" y="64"/>
                    <a:pt x="179" y="64"/>
                    <a:pt x="179" y="64"/>
                  </a:cubicBezTo>
                  <a:lnTo>
                    <a:pt x="179" y="75"/>
                  </a:lnTo>
                  <a:close/>
                  <a:moveTo>
                    <a:pt x="179" y="53"/>
                  </a:moveTo>
                  <a:cubicBezTo>
                    <a:pt x="168" y="53"/>
                    <a:pt x="168" y="53"/>
                    <a:pt x="168" y="53"/>
                  </a:cubicBezTo>
                  <a:cubicBezTo>
                    <a:pt x="168" y="42"/>
                    <a:pt x="168" y="42"/>
                    <a:pt x="168" y="42"/>
                  </a:cubicBezTo>
                  <a:cubicBezTo>
                    <a:pt x="179" y="42"/>
                    <a:pt x="179" y="42"/>
                    <a:pt x="179" y="42"/>
                  </a:cubicBezTo>
                  <a:lnTo>
                    <a:pt x="179" y="53"/>
                  </a:lnTo>
                  <a:close/>
                  <a:moveTo>
                    <a:pt x="179" y="30"/>
                  </a:moveTo>
                  <a:cubicBezTo>
                    <a:pt x="168" y="30"/>
                    <a:pt x="168" y="30"/>
                    <a:pt x="168" y="30"/>
                  </a:cubicBezTo>
                  <a:cubicBezTo>
                    <a:pt x="168" y="19"/>
                    <a:pt x="168" y="19"/>
                    <a:pt x="168" y="19"/>
                  </a:cubicBezTo>
                  <a:cubicBezTo>
                    <a:pt x="179" y="19"/>
                    <a:pt x="179" y="19"/>
                    <a:pt x="179" y="19"/>
                  </a:cubicBezTo>
                  <a:lnTo>
                    <a:pt x="179" y="30"/>
                  </a:lnTo>
                  <a:close/>
                  <a:moveTo>
                    <a:pt x="274" y="69"/>
                  </a:moveTo>
                  <a:cubicBezTo>
                    <a:pt x="262" y="69"/>
                    <a:pt x="252" y="59"/>
                    <a:pt x="252" y="47"/>
                  </a:cubicBezTo>
                  <a:cubicBezTo>
                    <a:pt x="252" y="35"/>
                    <a:pt x="262" y="25"/>
                    <a:pt x="274" y="25"/>
                  </a:cubicBezTo>
                  <a:cubicBezTo>
                    <a:pt x="286" y="25"/>
                    <a:pt x="296" y="35"/>
                    <a:pt x="296" y="47"/>
                  </a:cubicBezTo>
                  <a:cubicBezTo>
                    <a:pt x="296" y="59"/>
                    <a:pt x="286" y="69"/>
                    <a:pt x="274"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47" name="Freeform 14"/>
            <p:cNvSpPr>
              <a:spLocks noEditPoints="1"/>
            </p:cNvSpPr>
            <p:nvPr/>
          </p:nvSpPr>
          <p:spPr bwMode="auto">
            <a:xfrm>
              <a:off x="10333038" y="3048001"/>
              <a:ext cx="1235075" cy="360363"/>
            </a:xfrm>
            <a:custGeom>
              <a:avLst/>
              <a:gdLst>
                <a:gd name="T0" fmla="*/ 305 w 326"/>
                <a:gd name="T1" fmla="*/ 0 h 95"/>
                <a:gd name="T2" fmla="*/ 0 w 326"/>
                <a:gd name="T3" fmla="*/ 21 h 95"/>
                <a:gd name="T4" fmla="*/ 21 w 326"/>
                <a:gd name="T5" fmla="*/ 95 h 95"/>
                <a:gd name="T6" fmla="*/ 326 w 326"/>
                <a:gd name="T7" fmla="*/ 73 h 95"/>
                <a:gd name="T8" fmla="*/ 34 w 326"/>
                <a:gd name="T9" fmla="*/ 74 h 95"/>
                <a:gd name="T10" fmla="*/ 23 w 326"/>
                <a:gd name="T11" fmla="*/ 63 h 95"/>
                <a:gd name="T12" fmla="*/ 34 w 326"/>
                <a:gd name="T13" fmla="*/ 74 h 95"/>
                <a:gd name="T14" fmla="*/ 23 w 326"/>
                <a:gd name="T15" fmla="*/ 52 h 95"/>
                <a:gd name="T16" fmla="*/ 34 w 326"/>
                <a:gd name="T17" fmla="*/ 41 h 95"/>
                <a:gd name="T18" fmla="*/ 34 w 326"/>
                <a:gd name="T19" fmla="*/ 30 h 95"/>
                <a:gd name="T20" fmla="*/ 23 w 326"/>
                <a:gd name="T21" fmla="*/ 18 h 95"/>
                <a:gd name="T22" fmla="*/ 34 w 326"/>
                <a:gd name="T23" fmla="*/ 30 h 95"/>
                <a:gd name="T24" fmla="*/ 47 w 326"/>
                <a:gd name="T25" fmla="*/ 74 h 95"/>
                <a:gd name="T26" fmla="*/ 58 w 326"/>
                <a:gd name="T27" fmla="*/ 63 h 95"/>
                <a:gd name="T28" fmla="*/ 58 w 326"/>
                <a:gd name="T29" fmla="*/ 52 h 95"/>
                <a:gd name="T30" fmla="*/ 47 w 326"/>
                <a:gd name="T31" fmla="*/ 41 h 95"/>
                <a:gd name="T32" fmla="*/ 58 w 326"/>
                <a:gd name="T33" fmla="*/ 52 h 95"/>
                <a:gd name="T34" fmla="*/ 47 w 326"/>
                <a:gd name="T35" fmla="*/ 30 h 95"/>
                <a:gd name="T36" fmla="*/ 58 w 326"/>
                <a:gd name="T37" fmla="*/ 18 h 95"/>
                <a:gd name="T38" fmla="*/ 82 w 326"/>
                <a:gd name="T39" fmla="*/ 74 h 95"/>
                <a:gd name="T40" fmla="*/ 71 w 326"/>
                <a:gd name="T41" fmla="*/ 63 h 95"/>
                <a:gd name="T42" fmla="*/ 82 w 326"/>
                <a:gd name="T43" fmla="*/ 74 h 95"/>
                <a:gd name="T44" fmla="*/ 71 w 326"/>
                <a:gd name="T45" fmla="*/ 52 h 95"/>
                <a:gd name="T46" fmla="*/ 82 w 326"/>
                <a:gd name="T47" fmla="*/ 41 h 95"/>
                <a:gd name="T48" fmla="*/ 82 w 326"/>
                <a:gd name="T49" fmla="*/ 30 h 95"/>
                <a:gd name="T50" fmla="*/ 71 w 326"/>
                <a:gd name="T51" fmla="*/ 18 h 95"/>
                <a:gd name="T52" fmla="*/ 82 w 326"/>
                <a:gd name="T53" fmla="*/ 30 h 95"/>
                <a:gd name="T54" fmla="*/ 95 w 326"/>
                <a:gd name="T55" fmla="*/ 74 h 95"/>
                <a:gd name="T56" fmla="*/ 106 w 326"/>
                <a:gd name="T57" fmla="*/ 63 h 95"/>
                <a:gd name="T58" fmla="*/ 106 w 326"/>
                <a:gd name="T59" fmla="*/ 52 h 95"/>
                <a:gd name="T60" fmla="*/ 95 w 326"/>
                <a:gd name="T61" fmla="*/ 41 h 95"/>
                <a:gd name="T62" fmla="*/ 106 w 326"/>
                <a:gd name="T63" fmla="*/ 52 h 95"/>
                <a:gd name="T64" fmla="*/ 95 w 326"/>
                <a:gd name="T65" fmla="*/ 30 h 95"/>
                <a:gd name="T66" fmla="*/ 106 w 326"/>
                <a:gd name="T67" fmla="*/ 18 h 95"/>
                <a:gd name="T68" fmla="*/ 130 w 326"/>
                <a:gd name="T69" fmla="*/ 74 h 95"/>
                <a:gd name="T70" fmla="*/ 119 w 326"/>
                <a:gd name="T71" fmla="*/ 63 h 95"/>
                <a:gd name="T72" fmla="*/ 130 w 326"/>
                <a:gd name="T73" fmla="*/ 74 h 95"/>
                <a:gd name="T74" fmla="*/ 119 w 326"/>
                <a:gd name="T75" fmla="*/ 52 h 95"/>
                <a:gd name="T76" fmla="*/ 130 w 326"/>
                <a:gd name="T77" fmla="*/ 41 h 95"/>
                <a:gd name="T78" fmla="*/ 130 w 326"/>
                <a:gd name="T79" fmla="*/ 30 h 95"/>
                <a:gd name="T80" fmla="*/ 119 w 326"/>
                <a:gd name="T81" fmla="*/ 18 h 95"/>
                <a:gd name="T82" fmla="*/ 130 w 326"/>
                <a:gd name="T83" fmla="*/ 30 h 95"/>
                <a:gd name="T84" fmla="*/ 144 w 326"/>
                <a:gd name="T85" fmla="*/ 74 h 95"/>
                <a:gd name="T86" fmla="*/ 155 w 326"/>
                <a:gd name="T87" fmla="*/ 63 h 95"/>
                <a:gd name="T88" fmla="*/ 155 w 326"/>
                <a:gd name="T89" fmla="*/ 52 h 95"/>
                <a:gd name="T90" fmla="*/ 144 w 326"/>
                <a:gd name="T91" fmla="*/ 41 h 95"/>
                <a:gd name="T92" fmla="*/ 155 w 326"/>
                <a:gd name="T93" fmla="*/ 52 h 95"/>
                <a:gd name="T94" fmla="*/ 144 w 326"/>
                <a:gd name="T95" fmla="*/ 30 h 95"/>
                <a:gd name="T96" fmla="*/ 155 w 326"/>
                <a:gd name="T97" fmla="*/ 18 h 95"/>
                <a:gd name="T98" fmla="*/ 179 w 326"/>
                <a:gd name="T99" fmla="*/ 74 h 95"/>
                <a:gd name="T100" fmla="*/ 168 w 326"/>
                <a:gd name="T101" fmla="*/ 63 h 95"/>
                <a:gd name="T102" fmla="*/ 179 w 326"/>
                <a:gd name="T103" fmla="*/ 74 h 95"/>
                <a:gd name="T104" fmla="*/ 168 w 326"/>
                <a:gd name="T105" fmla="*/ 52 h 95"/>
                <a:gd name="T106" fmla="*/ 179 w 326"/>
                <a:gd name="T107" fmla="*/ 41 h 95"/>
                <a:gd name="T108" fmla="*/ 179 w 326"/>
                <a:gd name="T109" fmla="*/ 30 h 95"/>
                <a:gd name="T110" fmla="*/ 168 w 326"/>
                <a:gd name="T111" fmla="*/ 18 h 95"/>
                <a:gd name="T112" fmla="*/ 179 w 326"/>
                <a:gd name="T113" fmla="*/ 30 h 95"/>
                <a:gd name="T114" fmla="*/ 252 w 326"/>
                <a:gd name="T115" fmla="*/ 46 h 95"/>
                <a:gd name="T116" fmla="*/ 296 w 326"/>
                <a:gd name="T117" fmla="*/ 4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95">
                  <a:moveTo>
                    <a:pt x="326" y="21"/>
                  </a:moveTo>
                  <a:cubicBezTo>
                    <a:pt x="326" y="9"/>
                    <a:pt x="317" y="0"/>
                    <a:pt x="305" y="0"/>
                  </a:cubicBezTo>
                  <a:cubicBezTo>
                    <a:pt x="21" y="0"/>
                    <a:pt x="21" y="0"/>
                    <a:pt x="21" y="0"/>
                  </a:cubicBezTo>
                  <a:cubicBezTo>
                    <a:pt x="9" y="0"/>
                    <a:pt x="0" y="9"/>
                    <a:pt x="0" y="21"/>
                  </a:cubicBezTo>
                  <a:cubicBezTo>
                    <a:pt x="0" y="73"/>
                    <a:pt x="0" y="73"/>
                    <a:pt x="0" y="73"/>
                  </a:cubicBezTo>
                  <a:cubicBezTo>
                    <a:pt x="0" y="85"/>
                    <a:pt x="9" y="95"/>
                    <a:pt x="21" y="95"/>
                  </a:cubicBezTo>
                  <a:cubicBezTo>
                    <a:pt x="305" y="95"/>
                    <a:pt x="305" y="95"/>
                    <a:pt x="305" y="95"/>
                  </a:cubicBezTo>
                  <a:cubicBezTo>
                    <a:pt x="317" y="95"/>
                    <a:pt x="326" y="85"/>
                    <a:pt x="326" y="73"/>
                  </a:cubicBezTo>
                  <a:lnTo>
                    <a:pt x="326" y="21"/>
                  </a:lnTo>
                  <a:close/>
                  <a:moveTo>
                    <a:pt x="34" y="74"/>
                  </a:moveTo>
                  <a:cubicBezTo>
                    <a:pt x="23" y="74"/>
                    <a:pt x="23" y="74"/>
                    <a:pt x="23" y="74"/>
                  </a:cubicBezTo>
                  <a:cubicBezTo>
                    <a:pt x="23" y="63"/>
                    <a:pt x="23" y="63"/>
                    <a:pt x="23" y="63"/>
                  </a:cubicBezTo>
                  <a:cubicBezTo>
                    <a:pt x="34" y="63"/>
                    <a:pt x="34" y="63"/>
                    <a:pt x="34" y="63"/>
                  </a:cubicBezTo>
                  <a:lnTo>
                    <a:pt x="34" y="74"/>
                  </a:lnTo>
                  <a:close/>
                  <a:moveTo>
                    <a:pt x="34" y="52"/>
                  </a:moveTo>
                  <a:cubicBezTo>
                    <a:pt x="23" y="52"/>
                    <a:pt x="23" y="52"/>
                    <a:pt x="23" y="52"/>
                  </a:cubicBezTo>
                  <a:cubicBezTo>
                    <a:pt x="23" y="41"/>
                    <a:pt x="23" y="41"/>
                    <a:pt x="23" y="41"/>
                  </a:cubicBezTo>
                  <a:cubicBezTo>
                    <a:pt x="34" y="41"/>
                    <a:pt x="34" y="41"/>
                    <a:pt x="34" y="41"/>
                  </a:cubicBezTo>
                  <a:lnTo>
                    <a:pt x="34" y="52"/>
                  </a:lnTo>
                  <a:close/>
                  <a:moveTo>
                    <a:pt x="34" y="30"/>
                  </a:moveTo>
                  <a:cubicBezTo>
                    <a:pt x="23" y="30"/>
                    <a:pt x="23" y="30"/>
                    <a:pt x="23" y="30"/>
                  </a:cubicBezTo>
                  <a:cubicBezTo>
                    <a:pt x="23" y="18"/>
                    <a:pt x="23" y="18"/>
                    <a:pt x="23" y="18"/>
                  </a:cubicBezTo>
                  <a:cubicBezTo>
                    <a:pt x="34" y="18"/>
                    <a:pt x="34" y="18"/>
                    <a:pt x="34" y="18"/>
                  </a:cubicBezTo>
                  <a:lnTo>
                    <a:pt x="34" y="30"/>
                  </a:lnTo>
                  <a:close/>
                  <a:moveTo>
                    <a:pt x="58" y="74"/>
                  </a:moveTo>
                  <a:cubicBezTo>
                    <a:pt x="47" y="74"/>
                    <a:pt x="47" y="74"/>
                    <a:pt x="47" y="74"/>
                  </a:cubicBezTo>
                  <a:cubicBezTo>
                    <a:pt x="47" y="63"/>
                    <a:pt x="47" y="63"/>
                    <a:pt x="47" y="63"/>
                  </a:cubicBezTo>
                  <a:cubicBezTo>
                    <a:pt x="58" y="63"/>
                    <a:pt x="58" y="63"/>
                    <a:pt x="58" y="63"/>
                  </a:cubicBezTo>
                  <a:lnTo>
                    <a:pt x="58" y="74"/>
                  </a:lnTo>
                  <a:close/>
                  <a:moveTo>
                    <a:pt x="58" y="52"/>
                  </a:moveTo>
                  <a:cubicBezTo>
                    <a:pt x="47" y="52"/>
                    <a:pt x="47" y="52"/>
                    <a:pt x="47" y="52"/>
                  </a:cubicBezTo>
                  <a:cubicBezTo>
                    <a:pt x="47" y="41"/>
                    <a:pt x="47" y="41"/>
                    <a:pt x="47" y="41"/>
                  </a:cubicBezTo>
                  <a:cubicBezTo>
                    <a:pt x="58" y="41"/>
                    <a:pt x="58" y="41"/>
                    <a:pt x="58" y="41"/>
                  </a:cubicBezTo>
                  <a:lnTo>
                    <a:pt x="58" y="52"/>
                  </a:lnTo>
                  <a:close/>
                  <a:moveTo>
                    <a:pt x="58" y="30"/>
                  </a:moveTo>
                  <a:cubicBezTo>
                    <a:pt x="47" y="30"/>
                    <a:pt x="47" y="30"/>
                    <a:pt x="47" y="30"/>
                  </a:cubicBezTo>
                  <a:cubicBezTo>
                    <a:pt x="47" y="18"/>
                    <a:pt x="47" y="18"/>
                    <a:pt x="47" y="18"/>
                  </a:cubicBezTo>
                  <a:cubicBezTo>
                    <a:pt x="58" y="18"/>
                    <a:pt x="58" y="18"/>
                    <a:pt x="58" y="18"/>
                  </a:cubicBezTo>
                  <a:lnTo>
                    <a:pt x="58" y="30"/>
                  </a:lnTo>
                  <a:close/>
                  <a:moveTo>
                    <a:pt x="82" y="74"/>
                  </a:moveTo>
                  <a:cubicBezTo>
                    <a:pt x="71" y="74"/>
                    <a:pt x="71" y="74"/>
                    <a:pt x="71" y="74"/>
                  </a:cubicBezTo>
                  <a:cubicBezTo>
                    <a:pt x="71" y="63"/>
                    <a:pt x="71" y="63"/>
                    <a:pt x="71" y="63"/>
                  </a:cubicBezTo>
                  <a:cubicBezTo>
                    <a:pt x="82" y="63"/>
                    <a:pt x="82" y="63"/>
                    <a:pt x="82" y="63"/>
                  </a:cubicBezTo>
                  <a:lnTo>
                    <a:pt x="82" y="74"/>
                  </a:lnTo>
                  <a:close/>
                  <a:moveTo>
                    <a:pt x="82" y="52"/>
                  </a:moveTo>
                  <a:cubicBezTo>
                    <a:pt x="71" y="52"/>
                    <a:pt x="71" y="52"/>
                    <a:pt x="71" y="52"/>
                  </a:cubicBezTo>
                  <a:cubicBezTo>
                    <a:pt x="71" y="41"/>
                    <a:pt x="71" y="41"/>
                    <a:pt x="71" y="41"/>
                  </a:cubicBezTo>
                  <a:cubicBezTo>
                    <a:pt x="82" y="41"/>
                    <a:pt x="82" y="41"/>
                    <a:pt x="82" y="41"/>
                  </a:cubicBezTo>
                  <a:lnTo>
                    <a:pt x="82" y="52"/>
                  </a:lnTo>
                  <a:close/>
                  <a:moveTo>
                    <a:pt x="82" y="30"/>
                  </a:moveTo>
                  <a:cubicBezTo>
                    <a:pt x="71" y="30"/>
                    <a:pt x="71" y="30"/>
                    <a:pt x="71" y="30"/>
                  </a:cubicBezTo>
                  <a:cubicBezTo>
                    <a:pt x="71" y="18"/>
                    <a:pt x="71" y="18"/>
                    <a:pt x="71" y="18"/>
                  </a:cubicBezTo>
                  <a:cubicBezTo>
                    <a:pt x="82" y="18"/>
                    <a:pt x="82" y="18"/>
                    <a:pt x="82" y="18"/>
                  </a:cubicBezTo>
                  <a:lnTo>
                    <a:pt x="82" y="30"/>
                  </a:lnTo>
                  <a:close/>
                  <a:moveTo>
                    <a:pt x="106" y="74"/>
                  </a:moveTo>
                  <a:cubicBezTo>
                    <a:pt x="95" y="74"/>
                    <a:pt x="95" y="74"/>
                    <a:pt x="95" y="74"/>
                  </a:cubicBezTo>
                  <a:cubicBezTo>
                    <a:pt x="95" y="63"/>
                    <a:pt x="95" y="63"/>
                    <a:pt x="95" y="63"/>
                  </a:cubicBezTo>
                  <a:cubicBezTo>
                    <a:pt x="106" y="63"/>
                    <a:pt x="106" y="63"/>
                    <a:pt x="106" y="63"/>
                  </a:cubicBezTo>
                  <a:lnTo>
                    <a:pt x="106" y="74"/>
                  </a:lnTo>
                  <a:close/>
                  <a:moveTo>
                    <a:pt x="106" y="52"/>
                  </a:moveTo>
                  <a:cubicBezTo>
                    <a:pt x="95" y="52"/>
                    <a:pt x="95" y="52"/>
                    <a:pt x="95" y="52"/>
                  </a:cubicBezTo>
                  <a:cubicBezTo>
                    <a:pt x="95" y="41"/>
                    <a:pt x="95" y="41"/>
                    <a:pt x="95" y="41"/>
                  </a:cubicBezTo>
                  <a:cubicBezTo>
                    <a:pt x="106" y="41"/>
                    <a:pt x="106" y="41"/>
                    <a:pt x="106" y="41"/>
                  </a:cubicBezTo>
                  <a:lnTo>
                    <a:pt x="106" y="52"/>
                  </a:lnTo>
                  <a:close/>
                  <a:moveTo>
                    <a:pt x="106" y="30"/>
                  </a:moveTo>
                  <a:cubicBezTo>
                    <a:pt x="95" y="30"/>
                    <a:pt x="95" y="30"/>
                    <a:pt x="95" y="30"/>
                  </a:cubicBezTo>
                  <a:cubicBezTo>
                    <a:pt x="95" y="18"/>
                    <a:pt x="95" y="18"/>
                    <a:pt x="95" y="18"/>
                  </a:cubicBezTo>
                  <a:cubicBezTo>
                    <a:pt x="106" y="18"/>
                    <a:pt x="106" y="18"/>
                    <a:pt x="106" y="18"/>
                  </a:cubicBezTo>
                  <a:lnTo>
                    <a:pt x="106" y="30"/>
                  </a:lnTo>
                  <a:close/>
                  <a:moveTo>
                    <a:pt x="130" y="74"/>
                  </a:moveTo>
                  <a:cubicBezTo>
                    <a:pt x="119" y="74"/>
                    <a:pt x="119" y="74"/>
                    <a:pt x="119" y="74"/>
                  </a:cubicBezTo>
                  <a:cubicBezTo>
                    <a:pt x="119" y="63"/>
                    <a:pt x="119" y="63"/>
                    <a:pt x="119" y="63"/>
                  </a:cubicBezTo>
                  <a:cubicBezTo>
                    <a:pt x="130" y="63"/>
                    <a:pt x="130" y="63"/>
                    <a:pt x="130" y="63"/>
                  </a:cubicBezTo>
                  <a:lnTo>
                    <a:pt x="130" y="74"/>
                  </a:lnTo>
                  <a:close/>
                  <a:moveTo>
                    <a:pt x="130" y="52"/>
                  </a:moveTo>
                  <a:cubicBezTo>
                    <a:pt x="119" y="52"/>
                    <a:pt x="119" y="52"/>
                    <a:pt x="119" y="52"/>
                  </a:cubicBezTo>
                  <a:cubicBezTo>
                    <a:pt x="119" y="41"/>
                    <a:pt x="119" y="41"/>
                    <a:pt x="119" y="41"/>
                  </a:cubicBezTo>
                  <a:cubicBezTo>
                    <a:pt x="130" y="41"/>
                    <a:pt x="130" y="41"/>
                    <a:pt x="130" y="41"/>
                  </a:cubicBezTo>
                  <a:lnTo>
                    <a:pt x="130" y="52"/>
                  </a:lnTo>
                  <a:close/>
                  <a:moveTo>
                    <a:pt x="130" y="30"/>
                  </a:moveTo>
                  <a:cubicBezTo>
                    <a:pt x="119" y="30"/>
                    <a:pt x="119" y="30"/>
                    <a:pt x="119" y="30"/>
                  </a:cubicBezTo>
                  <a:cubicBezTo>
                    <a:pt x="119" y="18"/>
                    <a:pt x="119" y="18"/>
                    <a:pt x="119" y="18"/>
                  </a:cubicBezTo>
                  <a:cubicBezTo>
                    <a:pt x="130" y="18"/>
                    <a:pt x="130" y="18"/>
                    <a:pt x="130" y="18"/>
                  </a:cubicBezTo>
                  <a:lnTo>
                    <a:pt x="130" y="30"/>
                  </a:lnTo>
                  <a:close/>
                  <a:moveTo>
                    <a:pt x="155" y="74"/>
                  </a:moveTo>
                  <a:cubicBezTo>
                    <a:pt x="144" y="74"/>
                    <a:pt x="144" y="74"/>
                    <a:pt x="144" y="74"/>
                  </a:cubicBezTo>
                  <a:cubicBezTo>
                    <a:pt x="144" y="63"/>
                    <a:pt x="144" y="63"/>
                    <a:pt x="144" y="63"/>
                  </a:cubicBezTo>
                  <a:cubicBezTo>
                    <a:pt x="155" y="63"/>
                    <a:pt x="155" y="63"/>
                    <a:pt x="155" y="63"/>
                  </a:cubicBezTo>
                  <a:lnTo>
                    <a:pt x="155" y="74"/>
                  </a:lnTo>
                  <a:close/>
                  <a:moveTo>
                    <a:pt x="155" y="52"/>
                  </a:moveTo>
                  <a:cubicBezTo>
                    <a:pt x="144" y="52"/>
                    <a:pt x="144" y="52"/>
                    <a:pt x="144" y="52"/>
                  </a:cubicBezTo>
                  <a:cubicBezTo>
                    <a:pt x="144" y="41"/>
                    <a:pt x="144" y="41"/>
                    <a:pt x="144" y="41"/>
                  </a:cubicBezTo>
                  <a:cubicBezTo>
                    <a:pt x="155" y="41"/>
                    <a:pt x="155" y="41"/>
                    <a:pt x="155" y="41"/>
                  </a:cubicBezTo>
                  <a:lnTo>
                    <a:pt x="155" y="52"/>
                  </a:lnTo>
                  <a:close/>
                  <a:moveTo>
                    <a:pt x="155" y="30"/>
                  </a:moveTo>
                  <a:cubicBezTo>
                    <a:pt x="144" y="30"/>
                    <a:pt x="144" y="30"/>
                    <a:pt x="144" y="30"/>
                  </a:cubicBezTo>
                  <a:cubicBezTo>
                    <a:pt x="144" y="18"/>
                    <a:pt x="144" y="18"/>
                    <a:pt x="144" y="18"/>
                  </a:cubicBezTo>
                  <a:cubicBezTo>
                    <a:pt x="155" y="18"/>
                    <a:pt x="155" y="18"/>
                    <a:pt x="155" y="18"/>
                  </a:cubicBezTo>
                  <a:lnTo>
                    <a:pt x="155" y="30"/>
                  </a:lnTo>
                  <a:close/>
                  <a:moveTo>
                    <a:pt x="179" y="74"/>
                  </a:moveTo>
                  <a:cubicBezTo>
                    <a:pt x="168" y="74"/>
                    <a:pt x="168" y="74"/>
                    <a:pt x="168" y="74"/>
                  </a:cubicBezTo>
                  <a:cubicBezTo>
                    <a:pt x="168" y="63"/>
                    <a:pt x="168" y="63"/>
                    <a:pt x="168" y="63"/>
                  </a:cubicBezTo>
                  <a:cubicBezTo>
                    <a:pt x="179" y="63"/>
                    <a:pt x="179" y="63"/>
                    <a:pt x="179" y="63"/>
                  </a:cubicBezTo>
                  <a:lnTo>
                    <a:pt x="179" y="74"/>
                  </a:lnTo>
                  <a:close/>
                  <a:moveTo>
                    <a:pt x="179" y="52"/>
                  </a:moveTo>
                  <a:cubicBezTo>
                    <a:pt x="168" y="52"/>
                    <a:pt x="168" y="52"/>
                    <a:pt x="168" y="52"/>
                  </a:cubicBezTo>
                  <a:cubicBezTo>
                    <a:pt x="168" y="41"/>
                    <a:pt x="168" y="41"/>
                    <a:pt x="168" y="41"/>
                  </a:cubicBezTo>
                  <a:cubicBezTo>
                    <a:pt x="179" y="41"/>
                    <a:pt x="179" y="41"/>
                    <a:pt x="179" y="41"/>
                  </a:cubicBezTo>
                  <a:lnTo>
                    <a:pt x="179" y="52"/>
                  </a:lnTo>
                  <a:close/>
                  <a:moveTo>
                    <a:pt x="179" y="30"/>
                  </a:moveTo>
                  <a:cubicBezTo>
                    <a:pt x="168" y="30"/>
                    <a:pt x="168" y="30"/>
                    <a:pt x="168" y="30"/>
                  </a:cubicBezTo>
                  <a:cubicBezTo>
                    <a:pt x="168" y="18"/>
                    <a:pt x="168" y="18"/>
                    <a:pt x="168" y="18"/>
                  </a:cubicBezTo>
                  <a:cubicBezTo>
                    <a:pt x="179" y="18"/>
                    <a:pt x="179" y="18"/>
                    <a:pt x="179" y="18"/>
                  </a:cubicBezTo>
                  <a:lnTo>
                    <a:pt x="179" y="30"/>
                  </a:lnTo>
                  <a:close/>
                  <a:moveTo>
                    <a:pt x="274" y="68"/>
                  </a:moveTo>
                  <a:cubicBezTo>
                    <a:pt x="262" y="68"/>
                    <a:pt x="252" y="58"/>
                    <a:pt x="252" y="46"/>
                  </a:cubicBezTo>
                  <a:cubicBezTo>
                    <a:pt x="252" y="34"/>
                    <a:pt x="262" y="24"/>
                    <a:pt x="274" y="24"/>
                  </a:cubicBezTo>
                  <a:cubicBezTo>
                    <a:pt x="286" y="24"/>
                    <a:pt x="296" y="34"/>
                    <a:pt x="296" y="46"/>
                  </a:cubicBezTo>
                  <a:cubicBezTo>
                    <a:pt x="296" y="58"/>
                    <a:pt x="286" y="68"/>
                    <a:pt x="274" y="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248" name="Group 247"/>
          <p:cNvGrpSpPr/>
          <p:nvPr/>
        </p:nvGrpSpPr>
        <p:grpSpPr>
          <a:xfrm>
            <a:off x="6972401" y="5541712"/>
            <a:ext cx="515937" cy="474822"/>
            <a:chOff x="10333038" y="2271713"/>
            <a:chExt cx="1235075" cy="1136651"/>
          </a:xfrm>
          <a:solidFill>
            <a:schemeClr val="tx2"/>
          </a:solidFill>
        </p:grpSpPr>
        <p:sp>
          <p:nvSpPr>
            <p:cNvPr id="249" name="Freeform 12"/>
            <p:cNvSpPr>
              <a:spLocks noEditPoints="1"/>
            </p:cNvSpPr>
            <p:nvPr/>
          </p:nvSpPr>
          <p:spPr bwMode="auto">
            <a:xfrm>
              <a:off x="10333038" y="2271713"/>
              <a:ext cx="1235075" cy="363538"/>
            </a:xfrm>
            <a:custGeom>
              <a:avLst/>
              <a:gdLst>
                <a:gd name="T0" fmla="*/ 305 w 326"/>
                <a:gd name="T1" fmla="*/ 0 h 96"/>
                <a:gd name="T2" fmla="*/ 0 w 326"/>
                <a:gd name="T3" fmla="*/ 22 h 96"/>
                <a:gd name="T4" fmla="*/ 21 w 326"/>
                <a:gd name="T5" fmla="*/ 96 h 96"/>
                <a:gd name="T6" fmla="*/ 326 w 326"/>
                <a:gd name="T7" fmla="*/ 74 h 96"/>
                <a:gd name="T8" fmla="*/ 34 w 326"/>
                <a:gd name="T9" fmla="*/ 74 h 96"/>
                <a:gd name="T10" fmla="*/ 23 w 326"/>
                <a:gd name="T11" fmla="*/ 63 h 96"/>
                <a:gd name="T12" fmla="*/ 34 w 326"/>
                <a:gd name="T13" fmla="*/ 74 h 96"/>
                <a:gd name="T14" fmla="*/ 23 w 326"/>
                <a:gd name="T15" fmla="*/ 52 h 96"/>
                <a:gd name="T16" fmla="*/ 34 w 326"/>
                <a:gd name="T17" fmla="*/ 41 h 96"/>
                <a:gd name="T18" fmla="*/ 34 w 326"/>
                <a:gd name="T19" fmla="*/ 29 h 96"/>
                <a:gd name="T20" fmla="*/ 23 w 326"/>
                <a:gd name="T21" fmla="*/ 18 h 96"/>
                <a:gd name="T22" fmla="*/ 34 w 326"/>
                <a:gd name="T23" fmla="*/ 29 h 96"/>
                <a:gd name="T24" fmla="*/ 47 w 326"/>
                <a:gd name="T25" fmla="*/ 74 h 96"/>
                <a:gd name="T26" fmla="*/ 58 w 326"/>
                <a:gd name="T27" fmla="*/ 63 h 96"/>
                <a:gd name="T28" fmla="*/ 58 w 326"/>
                <a:gd name="T29" fmla="*/ 52 h 96"/>
                <a:gd name="T30" fmla="*/ 47 w 326"/>
                <a:gd name="T31" fmla="*/ 41 h 96"/>
                <a:gd name="T32" fmla="*/ 58 w 326"/>
                <a:gd name="T33" fmla="*/ 52 h 96"/>
                <a:gd name="T34" fmla="*/ 47 w 326"/>
                <a:gd name="T35" fmla="*/ 29 h 96"/>
                <a:gd name="T36" fmla="*/ 58 w 326"/>
                <a:gd name="T37" fmla="*/ 18 h 96"/>
                <a:gd name="T38" fmla="*/ 82 w 326"/>
                <a:gd name="T39" fmla="*/ 74 h 96"/>
                <a:gd name="T40" fmla="*/ 71 w 326"/>
                <a:gd name="T41" fmla="*/ 63 h 96"/>
                <a:gd name="T42" fmla="*/ 82 w 326"/>
                <a:gd name="T43" fmla="*/ 74 h 96"/>
                <a:gd name="T44" fmla="*/ 71 w 326"/>
                <a:gd name="T45" fmla="*/ 52 h 96"/>
                <a:gd name="T46" fmla="*/ 82 w 326"/>
                <a:gd name="T47" fmla="*/ 41 h 96"/>
                <a:gd name="T48" fmla="*/ 82 w 326"/>
                <a:gd name="T49" fmla="*/ 29 h 96"/>
                <a:gd name="T50" fmla="*/ 71 w 326"/>
                <a:gd name="T51" fmla="*/ 18 h 96"/>
                <a:gd name="T52" fmla="*/ 82 w 326"/>
                <a:gd name="T53" fmla="*/ 29 h 96"/>
                <a:gd name="T54" fmla="*/ 95 w 326"/>
                <a:gd name="T55" fmla="*/ 74 h 96"/>
                <a:gd name="T56" fmla="*/ 106 w 326"/>
                <a:gd name="T57" fmla="*/ 63 h 96"/>
                <a:gd name="T58" fmla="*/ 106 w 326"/>
                <a:gd name="T59" fmla="*/ 52 h 96"/>
                <a:gd name="T60" fmla="*/ 95 w 326"/>
                <a:gd name="T61" fmla="*/ 41 h 96"/>
                <a:gd name="T62" fmla="*/ 106 w 326"/>
                <a:gd name="T63" fmla="*/ 52 h 96"/>
                <a:gd name="T64" fmla="*/ 95 w 326"/>
                <a:gd name="T65" fmla="*/ 29 h 96"/>
                <a:gd name="T66" fmla="*/ 106 w 326"/>
                <a:gd name="T67" fmla="*/ 18 h 96"/>
                <a:gd name="T68" fmla="*/ 130 w 326"/>
                <a:gd name="T69" fmla="*/ 74 h 96"/>
                <a:gd name="T70" fmla="*/ 119 w 326"/>
                <a:gd name="T71" fmla="*/ 63 h 96"/>
                <a:gd name="T72" fmla="*/ 130 w 326"/>
                <a:gd name="T73" fmla="*/ 74 h 96"/>
                <a:gd name="T74" fmla="*/ 119 w 326"/>
                <a:gd name="T75" fmla="*/ 52 h 96"/>
                <a:gd name="T76" fmla="*/ 130 w 326"/>
                <a:gd name="T77" fmla="*/ 41 h 96"/>
                <a:gd name="T78" fmla="*/ 130 w 326"/>
                <a:gd name="T79" fmla="*/ 29 h 96"/>
                <a:gd name="T80" fmla="*/ 119 w 326"/>
                <a:gd name="T81" fmla="*/ 18 h 96"/>
                <a:gd name="T82" fmla="*/ 130 w 326"/>
                <a:gd name="T83" fmla="*/ 29 h 96"/>
                <a:gd name="T84" fmla="*/ 144 w 326"/>
                <a:gd name="T85" fmla="*/ 74 h 96"/>
                <a:gd name="T86" fmla="*/ 155 w 326"/>
                <a:gd name="T87" fmla="*/ 63 h 96"/>
                <a:gd name="T88" fmla="*/ 155 w 326"/>
                <a:gd name="T89" fmla="*/ 52 h 96"/>
                <a:gd name="T90" fmla="*/ 144 w 326"/>
                <a:gd name="T91" fmla="*/ 41 h 96"/>
                <a:gd name="T92" fmla="*/ 155 w 326"/>
                <a:gd name="T93" fmla="*/ 52 h 96"/>
                <a:gd name="T94" fmla="*/ 144 w 326"/>
                <a:gd name="T95" fmla="*/ 29 h 96"/>
                <a:gd name="T96" fmla="*/ 155 w 326"/>
                <a:gd name="T97" fmla="*/ 18 h 96"/>
                <a:gd name="T98" fmla="*/ 179 w 326"/>
                <a:gd name="T99" fmla="*/ 74 h 96"/>
                <a:gd name="T100" fmla="*/ 168 w 326"/>
                <a:gd name="T101" fmla="*/ 63 h 96"/>
                <a:gd name="T102" fmla="*/ 179 w 326"/>
                <a:gd name="T103" fmla="*/ 74 h 96"/>
                <a:gd name="T104" fmla="*/ 168 w 326"/>
                <a:gd name="T105" fmla="*/ 52 h 96"/>
                <a:gd name="T106" fmla="*/ 179 w 326"/>
                <a:gd name="T107" fmla="*/ 41 h 96"/>
                <a:gd name="T108" fmla="*/ 179 w 326"/>
                <a:gd name="T109" fmla="*/ 29 h 96"/>
                <a:gd name="T110" fmla="*/ 168 w 326"/>
                <a:gd name="T111" fmla="*/ 18 h 96"/>
                <a:gd name="T112" fmla="*/ 179 w 326"/>
                <a:gd name="T113" fmla="*/ 29 h 96"/>
                <a:gd name="T114" fmla="*/ 252 w 326"/>
                <a:gd name="T115" fmla="*/ 46 h 96"/>
                <a:gd name="T116" fmla="*/ 296 w 326"/>
                <a:gd name="T117" fmla="*/ 4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96">
                  <a:moveTo>
                    <a:pt x="326" y="22"/>
                  </a:moveTo>
                  <a:cubicBezTo>
                    <a:pt x="326" y="10"/>
                    <a:pt x="317" y="0"/>
                    <a:pt x="305" y="0"/>
                  </a:cubicBezTo>
                  <a:cubicBezTo>
                    <a:pt x="21" y="0"/>
                    <a:pt x="21" y="0"/>
                    <a:pt x="21" y="0"/>
                  </a:cubicBezTo>
                  <a:cubicBezTo>
                    <a:pt x="9" y="0"/>
                    <a:pt x="0" y="10"/>
                    <a:pt x="0" y="22"/>
                  </a:cubicBezTo>
                  <a:cubicBezTo>
                    <a:pt x="0" y="74"/>
                    <a:pt x="0" y="74"/>
                    <a:pt x="0" y="74"/>
                  </a:cubicBezTo>
                  <a:cubicBezTo>
                    <a:pt x="0" y="86"/>
                    <a:pt x="9" y="96"/>
                    <a:pt x="21" y="96"/>
                  </a:cubicBezTo>
                  <a:cubicBezTo>
                    <a:pt x="305" y="96"/>
                    <a:pt x="305" y="96"/>
                    <a:pt x="305" y="96"/>
                  </a:cubicBezTo>
                  <a:cubicBezTo>
                    <a:pt x="317" y="96"/>
                    <a:pt x="326" y="86"/>
                    <a:pt x="326" y="74"/>
                  </a:cubicBezTo>
                  <a:lnTo>
                    <a:pt x="326" y="22"/>
                  </a:lnTo>
                  <a:close/>
                  <a:moveTo>
                    <a:pt x="34" y="74"/>
                  </a:moveTo>
                  <a:cubicBezTo>
                    <a:pt x="23" y="74"/>
                    <a:pt x="23" y="74"/>
                    <a:pt x="23" y="74"/>
                  </a:cubicBezTo>
                  <a:cubicBezTo>
                    <a:pt x="23" y="63"/>
                    <a:pt x="23" y="63"/>
                    <a:pt x="23" y="63"/>
                  </a:cubicBezTo>
                  <a:cubicBezTo>
                    <a:pt x="34" y="63"/>
                    <a:pt x="34" y="63"/>
                    <a:pt x="34" y="63"/>
                  </a:cubicBezTo>
                  <a:lnTo>
                    <a:pt x="34" y="74"/>
                  </a:lnTo>
                  <a:close/>
                  <a:moveTo>
                    <a:pt x="34" y="52"/>
                  </a:moveTo>
                  <a:cubicBezTo>
                    <a:pt x="23" y="52"/>
                    <a:pt x="23" y="52"/>
                    <a:pt x="23" y="52"/>
                  </a:cubicBezTo>
                  <a:cubicBezTo>
                    <a:pt x="23" y="41"/>
                    <a:pt x="23" y="41"/>
                    <a:pt x="23" y="41"/>
                  </a:cubicBezTo>
                  <a:cubicBezTo>
                    <a:pt x="34" y="41"/>
                    <a:pt x="34" y="41"/>
                    <a:pt x="34" y="41"/>
                  </a:cubicBezTo>
                  <a:lnTo>
                    <a:pt x="34" y="52"/>
                  </a:lnTo>
                  <a:close/>
                  <a:moveTo>
                    <a:pt x="34" y="29"/>
                  </a:moveTo>
                  <a:cubicBezTo>
                    <a:pt x="23" y="29"/>
                    <a:pt x="23" y="29"/>
                    <a:pt x="23" y="29"/>
                  </a:cubicBezTo>
                  <a:cubicBezTo>
                    <a:pt x="23" y="18"/>
                    <a:pt x="23" y="18"/>
                    <a:pt x="23" y="18"/>
                  </a:cubicBezTo>
                  <a:cubicBezTo>
                    <a:pt x="34" y="18"/>
                    <a:pt x="34" y="18"/>
                    <a:pt x="34" y="18"/>
                  </a:cubicBezTo>
                  <a:lnTo>
                    <a:pt x="34" y="29"/>
                  </a:lnTo>
                  <a:close/>
                  <a:moveTo>
                    <a:pt x="58" y="74"/>
                  </a:moveTo>
                  <a:cubicBezTo>
                    <a:pt x="47" y="74"/>
                    <a:pt x="47" y="74"/>
                    <a:pt x="47" y="74"/>
                  </a:cubicBezTo>
                  <a:cubicBezTo>
                    <a:pt x="47" y="63"/>
                    <a:pt x="47" y="63"/>
                    <a:pt x="47" y="63"/>
                  </a:cubicBezTo>
                  <a:cubicBezTo>
                    <a:pt x="58" y="63"/>
                    <a:pt x="58" y="63"/>
                    <a:pt x="58" y="63"/>
                  </a:cubicBezTo>
                  <a:lnTo>
                    <a:pt x="58" y="74"/>
                  </a:lnTo>
                  <a:close/>
                  <a:moveTo>
                    <a:pt x="58" y="52"/>
                  </a:moveTo>
                  <a:cubicBezTo>
                    <a:pt x="47" y="52"/>
                    <a:pt x="47" y="52"/>
                    <a:pt x="47" y="52"/>
                  </a:cubicBezTo>
                  <a:cubicBezTo>
                    <a:pt x="47" y="41"/>
                    <a:pt x="47" y="41"/>
                    <a:pt x="47" y="41"/>
                  </a:cubicBezTo>
                  <a:cubicBezTo>
                    <a:pt x="58" y="41"/>
                    <a:pt x="58" y="41"/>
                    <a:pt x="58" y="41"/>
                  </a:cubicBezTo>
                  <a:lnTo>
                    <a:pt x="58" y="52"/>
                  </a:lnTo>
                  <a:close/>
                  <a:moveTo>
                    <a:pt x="58" y="29"/>
                  </a:moveTo>
                  <a:cubicBezTo>
                    <a:pt x="47" y="29"/>
                    <a:pt x="47" y="29"/>
                    <a:pt x="47" y="29"/>
                  </a:cubicBezTo>
                  <a:cubicBezTo>
                    <a:pt x="47" y="18"/>
                    <a:pt x="47" y="18"/>
                    <a:pt x="47" y="18"/>
                  </a:cubicBezTo>
                  <a:cubicBezTo>
                    <a:pt x="58" y="18"/>
                    <a:pt x="58" y="18"/>
                    <a:pt x="58" y="18"/>
                  </a:cubicBezTo>
                  <a:lnTo>
                    <a:pt x="58" y="29"/>
                  </a:lnTo>
                  <a:close/>
                  <a:moveTo>
                    <a:pt x="82" y="74"/>
                  </a:moveTo>
                  <a:cubicBezTo>
                    <a:pt x="71" y="74"/>
                    <a:pt x="71" y="74"/>
                    <a:pt x="71" y="74"/>
                  </a:cubicBezTo>
                  <a:cubicBezTo>
                    <a:pt x="71" y="63"/>
                    <a:pt x="71" y="63"/>
                    <a:pt x="71" y="63"/>
                  </a:cubicBezTo>
                  <a:cubicBezTo>
                    <a:pt x="82" y="63"/>
                    <a:pt x="82" y="63"/>
                    <a:pt x="82" y="63"/>
                  </a:cubicBezTo>
                  <a:lnTo>
                    <a:pt x="82" y="74"/>
                  </a:lnTo>
                  <a:close/>
                  <a:moveTo>
                    <a:pt x="82" y="52"/>
                  </a:moveTo>
                  <a:cubicBezTo>
                    <a:pt x="71" y="52"/>
                    <a:pt x="71" y="52"/>
                    <a:pt x="71" y="52"/>
                  </a:cubicBezTo>
                  <a:cubicBezTo>
                    <a:pt x="71" y="41"/>
                    <a:pt x="71" y="41"/>
                    <a:pt x="71" y="41"/>
                  </a:cubicBezTo>
                  <a:cubicBezTo>
                    <a:pt x="82" y="41"/>
                    <a:pt x="82" y="41"/>
                    <a:pt x="82" y="41"/>
                  </a:cubicBezTo>
                  <a:lnTo>
                    <a:pt x="82" y="52"/>
                  </a:lnTo>
                  <a:close/>
                  <a:moveTo>
                    <a:pt x="82" y="29"/>
                  </a:moveTo>
                  <a:cubicBezTo>
                    <a:pt x="71" y="29"/>
                    <a:pt x="71" y="29"/>
                    <a:pt x="71" y="29"/>
                  </a:cubicBezTo>
                  <a:cubicBezTo>
                    <a:pt x="71" y="18"/>
                    <a:pt x="71" y="18"/>
                    <a:pt x="71" y="18"/>
                  </a:cubicBezTo>
                  <a:cubicBezTo>
                    <a:pt x="82" y="18"/>
                    <a:pt x="82" y="18"/>
                    <a:pt x="82" y="18"/>
                  </a:cubicBezTo>
                  <a:lnTo>
                    <a:pt x="82" y="29"/>
                  </a:lnTo>
                  <a:close/>
                  <a:moveTo>
                    <a:pt x="106" y="74"/>
                  </a:moveTo>
                  <a:cubicBezTo>
                    <a:pt x="95" y="74"/>
                    <a:pt x="95" y="74"/>
                    <a:pt x="95" y="74"/>
                  </a:cubicBezTo>
                  <a:cubicBezTo>
                    <a:pt x="95" y="63"/>
                    <a:pt x="95" y="63"/>
                    <a:pt x="95" y="63"/>
                  </a:cubicBezTo>
                  <a:cubicBezTo>
                    <a:pt x="106" y="63"/>
                    <a:pt x="106" y="63"/>
                    <a:pt x="106" y="63"/>
                  </a:cubicBezTo>
                  <a:lnTo>
                    <a:pt x="106" y="74"/>
                  </a:lnTo>
                  <a:close/>
                  <a:moveTo>
                    <a:pt x="106" y="52"/>
                  </a:moveTo>
                  <a:cubicBezTo>
                    <a:pt x="95" y="52"/>
                    <a:pt x="95" y="52"/>
                    <a:pt x="95" y="52"/>
                  </a:cubicBezTo>
                  <a:cubicBezTo>
                    <a:pt x="95" y="41"/>
                    <a:pt x="95" y="41"/>
                    <a:pt x="95" y="41"/>
                  </a:cubicBezTo>
                  <a:cubicBezTo>
                    <a:pt x="106" y="41"/>
                    <a:pt x="106" y="41"/>
                    <a:pt x="106" y="41"/>
                  </a:cubicBezTo>
                  <a:lnTo>
                    <a:pt x="106" y="52"/>
                  </a:lnTo>
                  <a:close/>
                  <a:moveTo>
                    <a:pt x="106" y="29"/>
                  </a:moveTo>
                  <a:cubicBezTo>
                    <a:pt x="95" y="29"/>
                    <a:pt x="95" y="29"/>
                    <a:pt x="95" y="29"/>
                  </a:cubicBezTo>
                  <a:cubicBezTo>
                    <a:pt x="95" y="18"/>
                    <a:pt x="95" y="18"/>
                    <a:pt x="95" y="18"/>
                  </a:cubicBezTo>
                  <a:cubicBezTo>
                    <a:pt x="106" y="18"/>
                    <a:pt x="106" y="18"/>
                    <a:pt x="106" y="18"/>
                  </a:cubicBezTo>
                  <a:lnTo>
                    <a:pt x="106" y="29"/>
                  </a:lnTo>
                  <a:close/>
                  <a:moveTo>
                    <a:pt x="130" y="74"/>
                  </a:moveTo>
                  <a:cubicBezTo>
                    <a:pt x="119" y="74"/>
                    <a:pt x="119" y="74"/>
                    <a:pt x="119" y="74"/>
                  </a:cubicBezTo>
                  <a:cubicBezTo>
                    <a:pt x="119" y="63"/>
                    <a:pt x="119" y="63"/>
                    <a:pt x="119" y="63"/>
                  </a:cubicBezTo>
                  <a:cubicBezTo>
                    <a:pt x="130" y="63"/>
                    <a:pt x="130" y="63"/>
                    <a:pt x="130" y="63"/>
                  </a:cubicBezTo>
                  <a:lnTo>
                    <a:pt x="130" y="74"/>
                  </a:lnTo>
                  <a:close/>
                  <a:moveTo>
                    <a:pt x="130" y="52"/>
                  </a:moveTo>
                  <a:cubicBezTo>
                    <a:pt x="119" y="52"/>
                    <a:pt x="119" y="52"/>
                    <a:pt x="119" y="52"/>
                  </a:cubicBezTo>
                  <a:cubicBezTo>
                    <a:pt x="119" y="41"/>
                    <a:pt x="119" y="41"/>
                    <a:pt x="119" y="41"/>
                  </a:cubicBezTo>
                  <a:cubicBezTo>
                    <a:pt x="130" y="41"/>
                    <a:pt x="130" y="41"/>
                    <a:pt x="130" y="41"/>
                  </a:cubicBezTo>
                  <a:lnTo>
                    <a:pt x="130" y="52"/>
                  </a:lnTo>
                  <a:close/>
                  <a:moveTo>
                    <a:pt x="130" y="29"/>
                  </a:moveTo>
                  <a:cubicBezTo>
                    <a:pt x="119" y="29"/>
                    <a:pt x="119" y="29"/>
                    <a:pt x="119" y="29"/>
                  </a:cubicBezTo>
                  <a:cubicBezTo>
                    <a:pt x="119" y="18"/>
                    <a:pt x="119" y="18"/>
                    <a:pt x="119" y="18"/>
                  </a:cubicBezTo>
                  <a:cubicBezTo>
                    <a:pt x="130" y="18"/>
                    <a:pt x="130" y="18"/>
                    <a:pt x="130" y="18"/>
                  </a:cubicBezTo>
                  <a:lnTo>
                    <a:pt x="130" y="29"/>
                  </a:lnTo>
                  <a:close/>
                  <a:moveTo>
                    <a:pt x="155" y="74"/>
                  </a:moveTo>
                  <a:cubicBezTo>
                    <a:pt x="144" y="74"/>
                    <a:pt x="144" y="74"/>
                    <a:pt x="144" y="74"/>
                  </a:cubicBezTo>
                  <a:cubicBezTo>
                    <a:pt x="144" y="63"/>
                    <a:pt x="144" y="63"/>
                    <a:pt x="144" y="63"/>
                  </a:cubicBezTo>
                  <a:cubicBezTo>
                    <a:pt x="155" y="63"/>
                    <a:pt x="155" y="63"/>
                    <a:pt x="155" y="63"/>
                  </a:cubicBezTo>
                  <a:lnTo>
                    <a:pt x="155" y="74"/>
                  </a:lnTo>
                  <a:close/>
                  <a:moveTo>
                    <a:pt x="155" y="52"/>
                  </a:moveTo>
                  <a:cubicBezTo>
                    <a:pt x="144" y="52"/>
                    <a:pt x="144" y="52"/>
                    <a:pt x="144" y="52"/>
                  </a:cubicBezTo>
                  <a:cubicBezTo>
                    <a:pt x="144" y="41"/>
                    <a:pt x="144" y="41"/>
                    <a:pt x="144" y="41"/>
                  </a:cubicBezTo>
                  <a:cubicBezTo>
                    <a:pt x="155" y="41"/>
                    <a:pt x="155" y="41"/>
                    <a:pt x="155" y="41"/>
                  </a:cubicBezTo>
                  <a:lnTo>
                    <a:pt x="155" y="52"/>
                  </a:lnTo>
                  <a:close/>
                  <a:moveTo>
                    <a:pt x="155" y="29"/>
                  </a:moveTo>
                  <a:cubicBezTo>
                    <a:pt x="144" y="29"/>
                    <a:pt x="144" y="29"/>
                    <a:pt x="144" y="29"/>
                  </a:cubicBezTo>
                  <a:cubicBezTo>
                    <a:pt x="144" y="18"/>
                    <a:pt x="144" y="18"/>
                    <a:pt x="144" y="18"/>
                  </a:cubicBezTo>
                  <a:cubicBezTo>
                    <a:pt x="155" y="18"/>
                    <a:pt x="155" y="18"/>
                    <a:pt x="155" y="18"/>
                  </a:cubicBezTo>
                  <a:lnTo>
                    <a:pt x="155" y="29"/>
                  </a:lnTo>
                  <a:close/>
                  <a:moveTo>
                    <a:pt x="179" y="74"/>
                  </a:moveTo>
                  <a:cubicBezTo>
                    <a:pt x="168" y="74"/>
                    <a:pt x="168" y="74"/>
                    <a:pt x="168" y="74"/>
                  </a:cubicBezTo>
                  <a:cubicBezTo>
                    <a:pt x="168" y="63"/>
                    <a:pt x="168" y="63"/>
                    <a:pt x="168" y="63"/>
                  </a:cubicBezTo>
                  <a:cubicBezTo>
                    <a:pt x="179" y="63"/>
                    <a:pt x="179" y="63"/>
                    <a:pt x="179" y="63"/>
                  </a:cubicBezTo>
                  <a:lnTo>
                    <a:pt x="179" y="74"/>
                  </a:lnTo>
                  <a:close/>
                  <a:moveTo>
                    <a:pt x="179" y="52"/>
                  </a:moveTo>
                  <a:cubicBezTo>
                    <a:pt x="168" y="52"/>
                    <a:pt x="168" y="52"/>
                    <a:pt x="168" y="52"/>
                  </a:cubicBezTo>
                  <a:cubicBezTo>
                    <a:pt x="168" y="41"/>
                    <a:pt x="168" y="41"/>
                    <a:pt x="168" y="41"/>
                  </a:cubicBezTo>
                  <a:cubicBezTo>
                    <a:pt x="179" y="41"/>
                    <a:pt x="179" y="41"/>
                    <a:pt x="179" y="41"/>
                  </a:cubicBezTo>
                  <a:lnTo>
                    <a:pt x="179" y="52"/>
                  </a:lnTo>
                  <a:close/>
                  <a:moveTo>
                    <a:pt x="179" y="29"/>
                  </a:moveTo>
                  <a:cubicBezTo>
                    <a:pt x="168" y="29"/>
                    <a:pt x="168" y="29"/>
                    <a:pt x="168" y="29"/>
                  </a:cubicBezTo>
                  <a:cubicBezTo>
                    <a:pt x="168" y="18"/>
                    <a:pt x="168" y="18"/>
                    <a:pt x="168" y="18"/>
                  </a:cubicBezTo>
                  <a:cubicBezTo>
                    <a:pt x="179" y="18"/>
                    <a:pt x="179" y="18"/>
                    <a:pt x="179" y="18"/>
                  </a:cubicBezTo>
                  <a:lnTo>
                    <a:pt x="179" y="29"/>
                  </a:lnTo>
                  <a:close/>
                  <a:moveTo>
                    <a:pt x="274" y="68"/>
                  </a:moveTo>
                  <a:cubicBezTo>
                    <a:pt x="262" y="68"/>
                    <a:pt x="252" y="58"/>
                    <a:pt x="252" y="46"/>
                  </a:cubicBezTo>
                  <a:cubicBezTo>
                    <a:pt x="252" y="34"/>
                    <a:pt x="262" y="24"/>
                    <a:pt x="274" y="24"/>
                  </a:cubicBezTo>
                  <a:cubicBezTo>
                    <a:pt x="286" y="24"/>
                    <a:pt x="296" y="34"/>
                    <a:pt x="296" y="46"/>
                  </a:cubicBezTo>
                  <a:cubicBezTo>
                    <a:pt x="296" y="58"/>
                    <a:pt x="286" y="68"/>
                    <a:pt x="274" y="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0" name="Freeform 13"/>
            <p:cNvSpPr>
              <a:spLocks noEditPoints="1"/>
            </p:cNvSpPr>
            <p:nvPr/>
          </p:nvSpPr>
          <p:spPr bwMode="auto">
            <a:xfrm>
              <a:off x="10333038" y="2657476"/>
              <a:ext cx="1235075" cy="365125"/>
            </a:xfrm>
            <a:custGeom>
              <a:avLst/>
              <a:gdLst>
                <a:gd name="T0" fmla="*/ 305 w 326"/>
                <a:gd name="T1" fmla="*/ 0 h 96"/>
                <a:gd name="T2" fmla="*/ 0 w 326"/>
                <a:gd name="T3" fmla="*/ 22 h 96"/>
                <a:gd name="T4" fmla="*/ 21 w 326"/>
                <a:gd name="T5" fmla="*/ 96 h 96"/>
                <a:gd name="T6" fmla="*/ 326 w 326"/>
                <a:gd name="T7" fmla="*/ 74 h 96"/>
                <a:gd name="T8" fmla="*/ 34 w 326"/>
                <a:gd name="T9" fmla="*/ 75 h 96"/>
                <a:gd name="T10" fmla="*/ 23 w 326"/>
                <a:gd name="T11" fmla="*/ 64 h 96"/>
                <a:gd name="T12" fmla="*/ 34 w 326"/>
                <a:gd name="T13" fmla="*/ 75 h 96"/>
                <a:gd name="T14" fmla="*/ 23 w 326"/>
                <a:gd name="T15" fmla="*/ 53 h 96"/>
                <a:gd name="T16" fmla="*/ 34 w 326"/>
                <a:gd name="T17" fmla="*/ 42 h 96"/>
                <a:gd name="T18" fmla="*/ 34 w 326"/>
                <a:gd name="T19" fmla="*/ 30 h 96"/>
                <a:gd name="T20" fmla="*/ 23 w 326"/>
                <a:gd name="T21" fmla="*/ 19 h 96"/>
                <a:gd name="T22" fmla="*/ 34 w 326"/>
                <a:gd name="T23" fmla="*/ 30 h 96"/>
                <a:gd name="T24" fmla="*/ 47 w 326"/>
                <a:gd name="T25" fmla="*/ 75 h 96"/>
                <a:gd name="T26" fmla="*/ 58 w 326"/>
                <a:gd name="T27" fmla="*/ 64 h 96"/>
                <a:gd name="T28" fmla="*/ 58 w 326"/>
                <a:gd name="T29" fmla="*/ 53 h 96"/>
                <a:gd name="T30" fmla="*/ 47 w 326"/>
                <a:gd name="T31" fmla="*/ 42 h 96"/>
                <a:gd name="T32" fmla="*/ 58 w 326"/>
                <a:gd name="T33" fmla="*/ 53 h 96"/>
                <a:gd name="T34" fmla="*/ 47 w 326"/>
                <a:gd name="T35" fmla="*/ 30 h 96"/>
                <a:gd name="T36" fmla="*/ 58 w 326"/>
                <a:gd name="T37" fmla="*/ 19 h 96"/>
                <a:gd name="T38" fmla="*/ 82 w 326"/>
                <a:gd name="T39" fmla="*/ 75 h 96"/>
                <a:gd name="T40" fmla="*/ 71 w 326"/>
                <a:gd name="T41" fmla="*/ 64 h 96"/>
                <a:gd name="T42" fmla="*/ 82 w 326"/>
                <a:gd name="T43" fmla="*/ 75 h 96"/>
                <a:gd name="T44" fmla="*/ 71 w 326"/>
                <a:gd name="T45" fmla="*/ 53 h 96"/>
                <a:gd name="T46" fmla="*/ 82 w 326"/>
                <a:gd name="T47" fmla="*/ 42 h 96"/>
                <a:gd name="T48" fmla="*/ 82 w 326"/>
                <a:gd name="T49" fmla="*/ 30 h 96"/>
                <a:gd name="T50" fmla="*/ 71 w 326"/>
                <a:gd name="T51" fmla="*/ 19 h 96"/>
                <a:gd name="T52" fmla="*/ 82 w 326"/>
                <a:gd name="T53" fmla="*/ 30 h 96"/>
                <a:gd name="T54" fmla="*/ 95 w 326"/>
                <a:gd name="T55" fmla="*/ 75 h 96"/>
                <a:gd name="T56" fmla="*/ 106 w 326"/>
                <a:gd name="T57" fmla="*/ 64 h 96"/>
                <a:gd name="T58" fmla="*/ 106 w 326"/>
                <a:gd name="T59" fmla="*/ 53 h 96"/>
                <a:gd name="T60" fmla="*/ 95 w 326"/>
                <a:gd name="T61" fmla="*/ 42 h 96"/>
                <a:gd name="T62" fmla="*/ 106 w 326"/>
                <a:gd name="T63" fmla="*/ 53 h 96"/>
                <a:gd name="T64" fmla="*/ 95 w 326"/>
                <a:gd name="T65" fmla="*/ 30 h 96"/>
                <a:gd name="T66" fmla="*/ 106 w 326"/>
                <a:gd name="T67" fmla="*/ 19 h 96"/>
                <a:gd name="T68" fmla="*/ 130 w 326"/>
                <a:gd name="T69" fmla="*/ 75 h 96"/>
                <a:gd name="T70" fmla="*/ 119 w 326"/>
                <a:gd name="T71" fmla="*/ 64 h 96"/>
                <a:gd name="T72" fmla="*/ 130 w 326"/>
                <a:gd name="T73" fmla="*/ 75 h 96"/>
                <a:gd name="T74" fmla="*/ 119 w 326"/>
                <a:gd name="T75" fmla="*/ 53 h 96"/>
                <a:gd name="T76" fmla="*/ 130 w 326"/>
                <a:gd name="T77" fmla="*/ 42 h 96"/>
                <a:gd name="T78" fmla="*/ 130 w 326"/>
                <a:gd name="T79" fmla="*/ 30 h 96"/>
                <a:gd name="T80" fmla="*/ 119 w 326"/>
                <a:gd name="T81" fmla="*/ 19 h 96"/>
                <a:gd name="T82" fmla="*/ 130 w 326"/>
                <a:gd name="T83" fmla="*/ 30 h 96"/>
                <a:gd name="T84" fmla="*/ 144 w 326"/>
                <a:gd name="T85" fmla="*/ 75 h 96"/>
                <a:gd name="T86" fmla="*/ 155 w 326"/>
                <a:gd name="T87" fmla="*/ 64 h 96"/>
                <a:gd name="T88" fmla="*/ 155 w 326"/>
                <a:gd name="T89" fmla="*/ 53 h 96"/>
                <a:gd name="T90" fmla="*/ 144 w 326"/>
                <a:gd name="T91" fmla="*/ 42 h 96"/>
                <a:gd name="T92" fmla="*/ 155 w 326"/>
                <a:gd name="T93" fmla="*/ 53 h 96"/>
                <a:gd name="T94" fmla="*/ 144 w 326"/>
                <a:gd name="T95" fmla="*/ 30 h 96"/>
                <a:gd name="T96" fmla="*/ 155 w 326"/>
                <a:gd name="T97" fmla="*/ 19 h 96"/>
                <a:gd name="T98" fmla="*/ 179 w 326"/>
                <a:gd name="T99" fmla="*/ 75 h 96"/>
                <a:gd name="T100" fmla="*/ 168 w 326"/>
                <a:gd name="T101" fmla="*/ 64 h 96"/>
                <a:gd name="T102" fmla="*/ 179 w 326"/>
                <a:gd name="T103" fmla="*/ 75 h 96"/>
                <a:gd name="T104" fmla="*/ 168 w 326"/>
                <a:gd name="T105" fmla="*/ 53 h 96"/>
                <a:gd name="T106" fmla="*/ 179 w 326"/>
                <a:gd name="T107" fmla="*/ 42 h 96"/>
                <a:gd name="T108" fmla="*/ 179 w 326"/>
                <a:gd name="T109" fmla="*/ 30 h 96"/>
                <a:gd name="T110" fmla="*/ 168 w 326"/>
                <a:gd name="T111" fmla="*/ 19 h 96"/>
                <a:gd name="T112" fmla="*/ 179 w 326"/>
                <a:gd name="T113" fmla="*/ 30 h 96"/>
                <a:gd name="T114" fmla="*/ 252 w 326"/>
                <a:gd name="T115" fmla="*/ 47 h 96"/>
                <a:gd name="T116" fmla="*/ 296 w 326"/>
                <a:gd name="T117" fmla="*/ 4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96">
                  <a:moveTo>
                    <a:pt x="326" y="22"/>
                  </a:moveTo>
                  <a:cubicBezTo>
                    <a:pt x="326" y="10"/>
                    <a:pt x="317" y="0"/>
                    <a:pt x="305" y="0"/>
                  </a:cubicBezTo>
                  <a:cubicBezTo>
                    <a:pt x="21" y="0"/>
                    <a:pt x="21" y="0"/>
                    <a:pt x="21" y="0"/>
                  </a:cubicBezTo>
                  <a:cubicBezTo>
                    <a:pt x="9" y="0"/>
                    <a:pt x="0" y="10"/>
                    <a:pt x="0" y="22"/>
                  </a:cubicBezTo>
                  <a:cubicBezTo>
                    <a:pt x="0" y="74"/>
                    <a:pt x="0" y="74"/>
                    <a:pt x="0" y="74"/>
                  </a:cubicBezTo>
                  <a:cubicBezTo>
                    <a:pt x="0" y="86"/>
                    <a:pt x="9" y="96"/>
                    <a:pt x="21" y="96"/>
                  </a:cubicBezTo>
                  <a:cubicBezTo>
                    <a:pt x="305" y="96"/>
                    <a:pt x="305" y="96"/>
                    <a:pt x="305" y="96"/>
                  </a:cubicBezTo>
                  <a:cubicBezTo>
                    <a:pt x="317" y="96"/>
                    <a:pt x="326" y="86"/>
                    <a:pt x="326" y="74"/>
                  </a:cubicBezTo>
                  <a:lnTo>
                    <a:pt x="326" y="22"/>
                  </a:lnTo>
                  <a:close/>
                  <a:moveTo>
                    <a:pt x="34" y="75"/>
                  </a:moveTo>
                  <a:cubicBezTo>
                    <a:pt x="23" y="75"/>
                    <a:pt x="23" y="75"/>
                    <a:pt x="23" y="75"/>
                  </a:cubicBezTo>
                  <a:cubicBezTo>
                    <a:pt x="23" y="64"/>
                    <a:pt x="23" y="64"/>
                    <a:pt x="23" y="64"/>
                  </a:cubicBezTo>
                  <a:cubicBezTo>
                    <a:pt x="34" y="64"/>
                    <a:pt x="34" y="64"/>
                    <a:pt x="34" y="64"/>
                  </a:cubicBezTo>
                  <a:lnTo>
                    <a:pt x="34" y="75"/>
                  </a:lnTo>
                  <a:close/>
                  <a:moveTo>
                    <a:pt x="34" y="53"/>
                  </a:moveTo>
                  <a:cubicBezTo>
                    <a:pt x="23" y="53"/>
                    <a:pt x="23" y="53"/>
                    <a:pt x="23" y="53"/>
                  </a:cubicBezTo>
                  <a:cubicBezTo>
                    <a:pt x="23" y="42"/>
                    <a:pt x="23" y="42"/>
                    <a:pt x="23" y="42"/>
                  </a:cubicBezTo>
                  <a:cubicBezTo>
                    <a:pt x="34" y="42"/>
                    <a:pt x="34" y="42"/>
                    <a:pt x="34" y="42"/>
                  </a:cubicBezTo>
                  <a:lnTo>
                    <a:pt x="34" y="53"/>
                  </a:lnTo>
                  <a:close/>
                  <a:moveTo>
                    <a:pt x="34" y="30"/>
                  </a:moveTo>
                  <a:cubicBezTo>
                    <a:pt x="23" y="30"/>
                    <a:pt x="23" y="30"/>
                    <a:pt x="23" y="30"/>
                  </a:cubicBezTo>
                  <a:cubicBezTo>
                    <a:pt x="23" y="19"/>
                    <a:pt x="23" y="19"/>
                    <a:pt x="23" y="19"/>
                  </a:cubicBezTo>
                  <a:cubicBezTo>
                    <a:pt x="34" y="19"/>
                    <a:pt x="34" y="19"/>
                    <a:pt x="34" y="19"/>
                  </a:cubicBezTo>
                  <a:lnTo>
                    <a:pt x="34" y="30"/>
                  </a:lnTo>
                  <a:close/>
                  <a:moveTo>
                    <a:pt x="58" y="75"/>
                  </a:moveTo>
                  <a:cubicBezTo>
                    <a:pt x="47" y="75"/>
                    <a:pt x="47" y="75"/>
                    <a:pt x="47" y="75"/>
                  </a:cubicBezTo>
                  <a:cubicBezTo>
                    <a:pt x="47" y="64"/>
                    <a:pt x="47" y="64"/>
                    <a:pt x="47" y="64"/>
                  </a:cubicBezTo>
                  <a:cubicBezTo>
                    <a:pt x="58" y="64"/>
                    <a:pt x="58" y="64"/>
                    <a:pt x="58" y="64"/>
                  </a:cubicBezTo>
                  <a:lnTo>
                    <a:pt x="58" y="75"/>
                  </a:lnTo>
                  <a:close/>
                  <a:moveTo>
                    <a:pt x="58" y="53"/>
                  </a:moveTo>
                  <a:cubicBezTo>
                    <a:pt x="47" y="53"/>
                    <a:pt x="47" y="53"/>
                    <a:pt x="47" y="53"/>
                  </a:cubicBezTo>
                  <a:cubicBezTo>
                    <a:pt x="47" y="42"/>
                    <a:pt x="47" y="42"/>
                    <a:pt x="47" y="42"/>
                  </a:cubicBezTo>
                  <a:cubicBezTo>
                    <a:pt x="58" y="42"/>
                    <a:pt x="58" y="42"/>
                    <a:pt x="58" y="42"/>
                  </a:cubicBezTo>
                  <a:lnTo>
                    <a:pt x="58" y="53"/>
                  </a:lnTo>
                  <a:close/>
                  <a:moveTo>
                    <a:pt x="58" y="30"/>
                  </a:moveTo>
                  <a:cubicBezTo>
                    <a:pt x="47" y="30"/>
                    <a:pt x="47" y="30"/>
                    <a:pt x="47" y="30"/>
                  </a:cubicBezTo>
                  <a:cubicBezTo>
                    <a:pt x="47" y="19"/>
                    <a:pt x="47" y="19"/>
                    <a:pt x="47" y="19"/>
                  </a:cubicBezTo>
                  <a:cubicBezTo>
                    <a:pt x="58" y="19"/>
                    <a:pt x="58" y="19"/>
                    <a:pt x="58" y="19"/>
                  </a:cubicBezTo>
                  <a:lnTo>
                    <a:pt x="58" y="30"/>
                  </a:lnTo>
                  <a:close/>
                  <a:moveTo>
                    <a:pt x="82" y="75"/>
                  </a:moveTo>
                  <a:cubicBezTo>
                    <a:pt x="71" y="75"/>
                    <a:pt x="71" y="75"/>
                    <a:pt x="71" y="75"/>
                  </a:cubicBezTo>
                  <a:cubicBezTo>
                    <a:pt x="71" y="64"/>
                    <a:pt x="71" y="64"/>
                    <a:pt x="71" y="64"/>
                  </a:cubicBezTo>
                  <a:cubicBezTo>
                    <a:pt x="82" y="64"/>
                    <a:pt x="82" y="64"/>
                    <a:pt x="82" y="64"/>
                  </a:cubicBezTo>
                  <a:lnTo>
                    <a:pt x="82" y="75"/>
                  </a:lnTo>
                  <a:close/>
                  <a:moveTo>
                    <a:pt x="82" y="53"/>
                  </a:moveTo>
                  <a:cubicBezTo>
                    <a:pt x="71" y="53"/>
                    <a:pt x="71" y="53"/>
                    <a:pt x="71" y="53"/>
                  </a:cubicBezTo>
                  <a:cubicBezTo>
                    <a:pt x="71" y="42"/>
                    <a:pt x="71" y="42"/>
                    <a:pt x="71" y="42"/>
                  </a:cubicBezTo>
                  <a:cubicBezTo>
                    <a:pt x="82" y="42"/>
                    <a:pt x="82" y="42"/>
                    <a:pt x="82" y="42"/>
                  </a:cubicBezTo>
                  <a:lnTo>
                    <a:pt x="82" y="53"/>
                  </a:lnTo>
                  <a:close/>
                  <a:moveTo>
                    <a:pt x="82" y="30"/>
                  </a:moveTo>
                  <a:cubicBezTo>
                    <a:pt x="71" y="30"/>
                    <a:pt x="71" y="30"/>
                    <a:pt x="71" y="30"/>
                  </a:cubicBezTo>
                  <a:cubicBezTo>
                    <a:pt x="71" y="19"/>
                    <a:pt x="71" y="19"/>
                    <a:pt x="71" y="19"/>
                  </a:cubicBezTo>
                  <a:cubicBezTo>
                    <a:pt x="82" y="19"/>
                    <a:pt x="82" y="19"/>
                    <a:pt x="82" y="19"/>
                  </a:cubicBezTo>
                  <a:lnTo>
                    <a:pt x="82" y="30"/>
                  </a:lnTo>
                  <a:close/>
                  <a:moveTo>
                    <a:pt x="106" y="75"/>
                  </a:moveTo>
                  <a:cubicBezTo>
                    <a:pt x="95" y="75"/>
                    <a:pt x="95" y="75"/>
                    <a:pt x="95" y="75"/>
                  </a:cubicBezTo>
                  <a:cubicBezTo>
                    <a:pt x="95" y="64"/>
                    <a:pt x="95" y="64"/>
                    <a:pt x="95" y="64"/>
                  </a:cubicBezTo>
                  <a:cubicBezTo>
                    <a:pt x="106" y="64"/>
                    <a:pt x="106" y="64"/>
                    <a:pt x="106" y="64"/>
                  </a:cubicBezTo>
                  <a:lnTo>
                    <a:pt x="106" y="75"/>
                  </a:lnTo>
                  <a:close/>
                  <a:moveTo>
                    <a:pt x="106" y="53"/>
                  </a:moveTo>
                  <a:cubicBezTo>
                    <a:pt x="95" y="53"/>
                    <a:pt x="95" y="53"/>
                    <a:pt x="95" y="53"/>
                  </a:cubicBezTo>
                  <a:cubicBezTo>
                    <a:pt x="95" y="42"/>
                    <a:pt x="95" y="42"/>
                    <a:pt x="95" y="42"/>
                  </a:cubicBezTo>
                  <a:cubicBezTo>
                    <a:pt x="106" y="42"/>
                    <a:pt x="106" y="42"/>
                    <a:pt x="106" y="42"/>
                  </a:cubicBezTo>
                  <a:lnTo>
                    <a:pt x="106" y="53"/>
                  </a:lnTo>
                  <a:close/>
                  <a:moveTo>
                    <a:pt x="106" y="30"/>
                  </a:moveTo>
                  <a:cubicBezTo>
                    <a:pt x="95" y="30"/>
                    <a:pt x="95" y="30"/>
                    <a:pt x="95" y="30"/>
                  </a:cubicBezTo>
                  <a:cubicBezTo>
                    <a:pt x="95" y="19"/>
                    <a:pt x="95" y="19"/>
                    <a:pt x="95" y="19"/>
                  </a:cubicBezTo>
                  <a:cubicBezTo>
                    <a:pt x="106" y="19"/>
                    <a:pt x="106" y="19"/>
                    <a:pt x="106" y="19"/>
                  </a:cubicBezTo>
                  <a:lnTo>
                    <a:pt x="106" y="30"/>
                  </a:lnTo>
                  <a:close/>
                  <a:moveTo>
                    <a:pt x="130" y="75"/>
                  </a:moveTo>
                  <a:cubicBezTo>
                    <a:pt x="119" y="75"/>
                    <a:pt x="119" y="75"/>
                    <a:pt x="119" y="75"/>
                  </a:cubicBezTo>
                  <a:cubicBezTo>
                    <a:pt x="119" y="64"/>
                    <a:pt x="119" y="64"/>
                    <a:pt x="119" y="64"/>
                  </a:cubicBezTo>
                  <a:cubicBezTo>
                    <a:pt x="130" y="64"/>
                    <a:pt x="130" y="64"/>
                    <a:pt x="130" y="64"/>
                  </a:cubicBezTo>
                  <a:lnTo>
                    <a:pt x="130" y="75"/>
                  </a:lnTo>
                  <a:close/>
                  <a:moveTo>
                    <a:pt x="130" y="53"/>
                  </a:moveTo>
                  <a:cubicBezTo>
                    <a:pt x="119" y="53"/>
                    <a:pt x="119" y="53"/>
                    <a:pt x="119" y="53"/>
                  </a:cubicBezTo>
                  <a:cubicBezTo>
                    <a:pt x="119" y="42"/>
                    <a:pt x="119" y="42"/>
                    <a:pt x="119" y="42"/>
                  </a:cubicBezTo>
                  <a:cubicBezTo>
                    <a:pt x="130" y="42"/>
                    <a:pt x="130" y="42"/>
                    <a:pt x="130" y="42"/>
                  </a:cubicBezTo>
                  <a:lnTo>
                    <a:pt x="130" y="53"/>
                  </a:lnTo>
                  <a:close/>
                  <a:moveTo>
                    <a:pt x="130" y="30"/>
                  </a:moveTo>
                  <a:cubicBezTo>
                    <a:pt x="119" y="30"/>
                    <a:pt x="119" y="30"/>
                    <a:pt x="119" y="30"/>
                  </a:cubicBezTo>
                  <a:cubicBezTo>
                    <a:pt x="119" y="19"/>
                    <a:pt x="119" y="19"/>
                    <a:pt x="119" y="19"/>
                  </a:cubicBezTo>
                  <a:cubicBezTo>
                    <a:pt x="130" y="19"/>
                    <a:pt x="130" y="19"/>
                    <a:pt x="130" y="19"/>
                  </a:cubicBezTo>
                  <a:lnTo>
                    <a:pt x="130" y="30"/>
                  </a:lnTo>
                  <a:close/>
                  <a:moveTo>
                    <a:pt x="155" y="75"/>
                  </a:moveTo>
                  <a:cubicBezTo>
                    <a:pt x="144" y="75"/>
                    <a:pt x="144" y="75"/>
                    <a:pt x="144" y="75"/>
                  </a:cubicBezTo>
                  <a:cubicBezTo>
                    <a:pt x="144" y="64"/>
                    <a:pt x="144" y="64"/>
                    <a:pt x="144" y="64"/>
                  </a:cubicBezTo>
                  <a:cubicBezTo>
                    <a:pt x="155" y="64"/>
                    <a:pt x="155" y="64"/>
                    <a:pt x="155" y="64"/>
                  </a:cubicBezTo>
                  <a:lnTo>
                    <a:pt x="155" y="75"/>
                  </a:lnTo>
                  <a:close/>
                  <a:moveTo>
                    <a:pt x="155" y="53"/>
                  </a:moveTo>
                  <a:cubicBezTo>
                    <a:pt x="144" y="53"/>
                    <a:pt x="144" y="53"/>
                    <a:pt x="144" y="53"/>
                  </a:cubicBezTo>
                  <a:cubicBezTo>
                    <a:pt x="144" y="42"/>
                    <a:pt x="144" y="42"/>
                    <a:pt x="144" y="42"/>
                  </a:cubicBezTo>
                  <a:cubicBezTo>
                    <a:pt x="155" y="42"/>
                    <a:pt x="155" y="42"/>
                    <a:pt x="155" y="42"/>
                  </a:cubicBezTo>
                  <a:lnTo>
                    <a:pt x="155" y="53"/>
                  </a:lnTo>
                  <a:close/>
                  <a:moveTo>
                    <a:pt x="155" y="30"/>
                  </a:moveTo>
                  <a:cubicBezTo>
                    <a:pt x="144" y="30"/>
                    <a:pt x="144" y="30"/>
                    <a:pt x="144" y="30"/>
                  </a:cubicBezTo>
                  <a:cubicBezTo>
                    <a:pt x="144" y="19"/>
                    <a:pt x="144" y="19"/>
                    <a:pt x="144" y="19"/>
                  </a:cubicBezTo>
                  <a:cubicBezTo>
                    <a:pt x="155" y="19"/>
                    <a:pt x="155" y="19"/>
                    <a:pt x="155" y="19"/>
                  </a:cubicBezTo>
                  <a:lnTo>
                    <a:pt x="155" y="30"/>
                  </a:lnTo>
                  <a:close/>
                  <a:moveTo>
                    <a:pt x="179" y="75"/>
                  </a:moveTo>
                  <a:cubicBezTo>
                    <a:pt x="168" y="75"/>
                    <a:pt x="168" y="75"/>
                    <a:pt x="168" y="75"/>
                  </a:cubicBezTo>
                  <a:cubicBezTo>
                    <a:pt x="168" y="64"/>
                    <a:pt x="168" y="64"/>
                    <a:pt x="168" y="64"/>
                  </a:cubicBezTo>
                  <a:cubicBezTo>
                    <a:pt x="179" y="64"/>
                    <a:pt x="179" y="64"/>
                    <a:pt x="179" y="64"/>
                  </a:cubicBezTo>
                  <a:lnTo>
                    <a:pt x="179" y="75"/>
                  </a:lnTo>
                  <a:close/>
                  <a:moveTo>
                    <a:pt x="179" y="53"/>
                  </a:moveTo>
                  <a:cubicBezTo>
                    <a:pt x="168" y="53"/>
                    <a:pt x="168" y="53"/>
                    <a:pt x="168" y="53"/>
                  </a:cubicBezTo>
                  <a:cubicBezTo>
                    <a:pt x="168" y="42"/>
                    <a:pt x="168" y="42"/>
                    <a:pt x="168" y="42"/>
                  </a:cubicBezTo>
                  <a:cubicBezTo>
                    <a:pt x="179" y="42"/>
                    <a:pt x="179" y="42"/>
                    <a:pt x="179" y="42"/>
                  </a:cubicBezTo>
                  <a:lnTo>
                    <a:pt x="179" y="53"/>
                  </a:lnTo>
                  <a:close/>
                  <a:moveTo>
                    <a:pt x="179" y="30"/>
                  </a:moveTo>
                  <a:cubicBezTo>
                    <a:pt x="168" y="30"/>
                    <a:pt x="168" y="30"/>
                    <a:pt x="168" y="30"/>
                  </a:cubicBezTo>
                  <a:cubicBezTo>
                    <a:pt x="168" y="19"/>
                    <a:pt x="168" y="19"/>
                    <a:pt x="168" y="19"/>
                  </a:cubicBezTo>
                  <a:cubicBezTo>
                    <a:pt x="179" y="19"/>
                    <a:pt x="179" y="19"/>
                    <a:pt x="179" y="19"/>
                  </a:cubicBezTo>
                  <a:lnTo>
                    <a:pt x="179" y="30"/>
                  </a:lnTo>
                  <a:close/>
                  <a:moveTo>
                    <a:pt x="274" y="69"/>
                  </a:moveTo>
                  <a:cubicBezTo>
                    <a:pt x="262" y="69"/>
                    <a:pt x="252" y="59"/>
                    <a:pt x="252" y="47"/>
                  </a:cubicBezTo>
                  <a:cubicBezTo>
                    <a:pt x="252" y="35"/>
                    <a:pt x="262" y="25"/>
                    <a:pt x="274" y="25"/>
                  </a:cubicBezTo>
                  <a:cubicBezTo>
                    <a:pt x="286" y="25"/>
                    <a:pt x="296" y="35"/>
                    <a:pt x="296" y="47"/>
                  </a:cubicBezTo>
                  <a:cubicBezTo>
                    <a:pt x="296" y="59"/>
                    <a:pt x="286" y="69"/>
                    <a:pt x="274"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1" name="Freeform 14"/>
            <p:cNvSpPr>
              <a:spLocks noEditPoints="1"/>
            </p:cNvSpPr>
            <p:nvPr/>
          </p:nvSpPr>
          <p:spPr bwMode="auto">
            <a:xfrm>
              <a:off x="10333038" y="3048001"/>
              <a:ext cx="1235075" cy="360363"/>
            </a:xfrm>
            <a:custGeom>
              <a:avLst/>
              <a:gdLst>
                <a:gd name="T0" fmla="*/ 305 w 326"/>
                <a:gd name="T1" fmla="*/ 0 h 95"/>
                <a:gd name="T2" fmla="*/ 0 w 326"/>
                <a:gd name="T3" fmla="*/ 21 h 95"/>
                <a:gd name="T4" fmla="*/ 21 w 326"/>
                <a:gd name="T5" fmla="*/ 95 h 95"/>
                <a:gd name="T6" fmla="*/ 326 w 326"/>
                <a:gd name="T7" fmla="*/ 73 h 95"/>
                <a:gd name="T8" fmla="*/ 34 w 326"/>
                <a:gd name="T9" fmla="*/ 74 h 95"/>
                <a:gd name="T10" fmla="*/ 23 w 326"/>
                <a:gd name="T11" fmla="*/ 63 h 95"/>
                <a:gd name="T12" fmla="*/ 34 w 326"/>
                <a:gd name="T13" fmla="*/ 74 h 95"/>
                <a:gd name="T14" fmla="*/ 23 w 326"/>
                <a:gd name="T15" fmla="*/ 52 h 95"/>
                <a:gd name="T16" fmla="*/ 34 w 326"/>
                <a:gd name="T17" fmla="*/ 41 h 95"/>
                <a:gd name="T18" fmla="*/ 34 w 326"/>
                <a:gd name="T19" fmla="*/ 30 h 95"/>
                <a:gd name="T20" fmla="*/ 23 w 326"/>
                <a:gd name="T21" fmla="*/ 18 h 95"/>
                <a:gd name="T22" fmla="*/ 34 w 326"/>
                <a:gd name="T23" fmla="*/ 30 h 95"/>
                <a:gd name="T24" fmla="*/ 47 w 326"/>
                <a:gd name="T25" fmla="*/ 74 h 95"/>
                <a:gd name="T26" fmla="*/ 58 w 326"/>
                <a:gd name="T27" fmla="*/ 63 h 95"/>
                <a:gd name="T28" fmla="*/ 58 w 326"/>
                <a:gd name="T29" fmla="*/ 52 h 95"/>
                <a:gd name="T30" fmla="*/ 47 w 326"/>
                <a:gd name="T31" fmla="*/ 41 h 95"/>
                <a:gd name="T32" fmla="*/ 58 w 326"/>
                <a:gd name="T33" fmla="*/ 52 h 95"/>
                <a:gd name="T34" fmla="*/ 47 w 326"/>
                <a:gd name="T35" fmla="*/ 30 h 95"/>
                <a:gd name="T36" fmla="*/ 58 w 326"/>
                <a:gd name="T37" fmla="*/ 18 h 95"/>
                <a:gd name="T38" fmla="*/ 82 w 326"/>
                <a:gd name="T39" fmla="*/ 74 h 95"/>
                <a:gd name="T40" fmla="*/ 71 w 326"/>
                <a:gd name="T41" fmla="*/ 63 h 95"/>
                <a:gd name="T42" fmla="*/ 82 w 326"/>
                <a:gd name="T43" fmla="*/ 74 h 95"/>
                <a:gd name="T44" fmla="*/ 71 w 326"/>
                <a:gd name="T45" fmla="*/ 52 h 95"/>
                <a:gd name="T46" fmla="*/ 82 w 326"/>
                <a:gd name="T47" fmla="*/ 41 h 95"/>
                <a:gd name="T48" fmla="*/ 82 w 326"/>
                <a:gd name="T49" fmla="*/ 30 h 95"/>
                <a:gd name="T50" fmla="*/ 71 w 326"/>
                <a:gd name="T51" fmla="*/ 18 h 95"/>
                <a:gd name="T52" fmla="*/ 82 w 326"/>
                <a:gd name="T53" fmla="*/ 30 h 95"/>
                <a:gd name="T54" fmla="*/ 95 w 326"/>
                <a:gd name="T55" fmla="*/ 74 h 95"/>
                <a:gd name="T56" fmla="*/ 106 w 326"/>
                <a:gd name="T57" fmla="*/ 63 h 95"/>
                <a:gd name="T58" fmla="*/ 106 w 326"/>
                <a:gd name="T59" fmla="*/ 52 h 95"/>
                <a:gd name="T60" fmla="*/ 95 w 326"/>
                <a:gd name="T61" fmla="*/ 41 h 95"/>
                <a:gd name="T62" fmla="*/ 106 w 326"/>
                <a:gd name="T63" fmla="*/ 52 h 95"/>
                <a:gd name="T64" fmla="*/ 95 w 326"/>
                <a:gd name="T65" fmla="*/ 30 h 95"/>
                <a:gd name="T66" fmla="*/ 106 w 326"/>
                <a:gd name="T67" fmla="*/ 18 h 95"/>
                <a:gd name="T68" fmla="*/ 130 w 326"/>
                <a:gd name="T69" fmla="*/ 74 h 95"/>
                <a:gd name="T70" fmla="*/ 119 w 326"/>
                <a:gd name="T71" fmla="*/ 63 h 95"/>
                <a:gd name="T72" fmla="*/ 130 w 326"/>
                <a:gd name="T73" fmla="*/ 74 h 95"/>
                <a:gd name="T74" fmla="*/ 119 w 326"/>
                <a:gd name="T75" fmla="*/ 52 h 95"/>
                <a:gd name="T76" fmla="*/ 130 w 326"/>
                <a:gd name="T77" fmla="*/ 41 h 95"/>
                <a:gd name="T78" fmla="*/ 130 w 326"/>
                <a:gd name="T79" fmla="*/ 30 h 95"/>
                <a:gd name="T80" fmla="*/ 119 w 326"/>
                <a:gd name="T81" fmla="*/ 18 h 95"/>
                <a:gd name="T82" fmla="*/ 130 w 326"/>
                <a:gd name="T83" fmla="*/ 30 h 95"/>
                <a:gd name="T84" fmla="*/ 144 w 326"/>
                <a:gd name="T85" fmla="*/ 74 h 95"/>
                <a:gd name="T86" fmla="*/ 155 w 326"/>
                <a:gd name="T87" fmla="*/ 63 h 95"/>
                <a:gd name="T88" fmla="*/ 155 w 326"/>
                <a:gd name="T89" fmla="*/ 52 h 95"/>
                <a:gd name="T90" fmla="*/ 144 w 326"/>
                <a:gd name="T91" fmla="*/ 41 h 95"/>
                <a:gd name="T92" fmla="*/ 155 w 326"/>
                <a:gd name="T93" fmla="*/ 52 h 95"/>
                <a:gd name="T94" fmla="*/ 144 w 326"/>
                <a:gd name="T95" fmla="*/ 30 h 95"/>
                <a:gd name="T96" fmla="*/ 155 w 326"/>
                <a:gd name="T97" fmla="*/ 18 h 95"/>
                <a:gd name="T98" fmla="*/ 179 w 326"/>
                <a:gd name="T99" fmla="*/ 74 h 95"/>
                <a:gd name="T100" fmla="*/ 168 w 326"/>
                <a:gd name="T101" fmla="*/ 63 h 95"/>
                <a:gd name="T102" fmla="*/ 179 w 326"/>
                <a:gd name="T103" fmla="*/ 74 h 95"/>
                <a:gd name="T104" fmla="*/ 168 w 326"/>
                <a:gd name="T105" fmla="*/ 52 h 95"/>
                <a:gd name="T106" fmla="*/ 179 w 326"/>
                <a:gd name="T107" fmla="*/ 41 h 95"/>
                <a:gd name="T108" fmla="*/ 179 w 326"/>
                <a:gd name="T109" fmla="*/ 30 h 95"/>
                <a:gd name="T110" fmla="*/ 168 w 326"/>
                <a:gd name="T111" fmla="*/ 18 h 95"/>
                <a:gd name="T112" fmla="*/ 179 w 326"/>
                <a:gd name="T113" fmla="*/ 30 h 95"/>
                <a:gd name="T114" fmla="*/ 252 w 326"/>
                <a:gd name="T115" fmla="*/ 46 h 95"/>
                <a:gd name="T116" fmla="*/ 296 w 326"/>
                <a:gd name="T117" fmla="*/ 4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95">
                  <a:moveTo>
                    <a:pt x="326" y="21"/>
                  </a:moveTo>
                  <a:cubicBezTo>
                    <a:pt x="326" y="9"/>
                    <a:pt x="317" y="0"/>
                    <a:pt x="305" y="0"/>
                  </a:cubicBezTo>
                  <a:cubicBezTo>
                    <a:pt x="21" y="0"/>
                    <a:pt x="21" y="0"/>
                    <a:pt x="21" y="0"/>
                  </a:cubicBezTo>
                  <a:cubicBezTo>
                    <a:pt x="9" y="0"/>
                    <a:pt x="0" y="9"/>
                    <a:pt x="0" y="21"/>
                  </a:cubicBezTo>
                  <a:cubicBezTo>
                    <a:pt x="0" y="73"/>
                    <a:pt x="0" y="73"/>
                    <a:pt x="0" y="73"/>
                  </a:cubicBezTo>
                  <a:cubicBezTo>
                    <a:pt x="0" y="85"/>
                    <a:pt x="9" y="95"/>
                    <a:pt x="21" y="95"/>
                  </a:cubicBezTo>
                  <a:cubicBezTo>
                    <a:pt x="305" y="95"/>
                    <a:pt x="305" y="95"/>
                    <a:pt x="305" y="95"/>
                  </a:cubicBezTo>
                  <a:cubicBezTo>
                    <a:pt x="317" y="95"/>
                    <a:pt x="326" y="85"/>
                    <a:pt x="326" y="73"/>
                  </a:cubicBezTo>
                  <a:lnTo>
                    <a:pt x="326" y="21"/>
                  </a:lnTo>
                  <a:close/>
                  <a:moveTo>
                    <a:pt x="34" y="74"/>
                  </a:moveTo>
                  <a:cubicBezTo>
                    <a:pt x="23" y="74"/>
                    <a:pt x="23" y="74"/>
                    <a:pt x="23" y="74"/>
                  </a:cubicBezTo>
                  <a:cubicBezTo>
                    <a:pt x="23" y="63"/>
                    <a:pt x="23" y="63"/>
                    <a:pt x="23" y="63"/>
                  </a:cubicBezTo>
                  <a:cubicBezTo>
                    <a:pt x="34" y="63"/>
                    <a:pt x="34" y="63"/>
                    <a:pt x="34" y="63"/>
                  </a:cubicBezTo>
                  <a:lnTo>
                    <a:pt x="34" y="74"/>
                  </a:lnTo>
                  <a:close/>
                  <a:moveTo>
                    <a:pt x="34" y="52"/>
                  </a:moveTo>
                  <a:cubicBezTo>
                    <a:pt x="23" y="52"/>
                    <a:pt x="23" y="52"/>
                    <a:pt x="23" y="52"/>
                  </a:cubicBezTo>
                  <a:cubicBezTo>
                    <a:pt x="23" y="41"/>
                    <a:pt x="23" y="41"/>
                    <a:pt x="23" y="41"/>
                  </a:cubicBezTo>
                  <a:cubicBezTo>
                    <a:pt x="34" y="41"/>
                    <a:pt x="34" y="41"/>
                    <a:pt x="34" y="41"/>
                  </a:cubicBezTo>
                  <a:lnTo>
                    <a:pt x="34" y="52"/>
                  </a:lnTo>
                  <a:close/>
                  <a:moveTo>
                    <a:pt x="34" y="30"/>
                  </a:moveTo>
                  <a:cubicBezTo>
                    <a:pt x="23" y="30"/>
                    <a:pt x="23" y="30"/>
                    <a:pt x="23" y="30"/>
                  </a:cubicBezTo>
                  <a:cubicBezTo>
                    <a:pt x="23" y="18"/>
                    <a:pt x="23" y="18"/>
                    <a:pt x="23" y="18"/>
                  </a:cubicBezTo>
                  <a:cubicBezTo>
                    <a:pt x="34" y="18"/>
                    <a:pt x="34" y="18"/>
                    <a:pt x="34" y="18"/>
                  </a:cubicBezTo>
                  <a:lnTo>
                    <a:pt x="34" y="30"/>
                  </a:lnTo>
                  <a:close/>
                  <a:moveTo>
                    <a:pt x="58" y="74"/>
                  </a:moveTo>
                  <a:cubicBezTo>
                    <a:pt x="47" y="74"/>
                    <a:pt x="47" y="74"/>
                    <a:pt x="47" y="74"/>
                  </a:cubicBezTo>
                  <a:cubicBezTo>
                    <a:pt x="47" y="63"/>
                    <a:pt x="47" y="63"/>
                    <a:pt x="47" y="63"/>
                  </a:cubicBezTo>
                  <a:cubicBezTo>
                    <a:pt x="58" y="63"/>
                    <a:pt x="58" y="63"/>
                    <a:pt x="58" y="63"/>
                  </a:cubicBezTo>
                  <a:lnTo>
                    <a:pt x="58" y="74"/>
                  </a:lnTo>
                  <a:close/>
                  <a:moveTo>
                    <a:pt x="58" y="52"/>
                  </a:moveTo>
                  <a:cubicBezTo>
                    <a:pt x="47" y="52"/>
                    <a:pt x="47" y="52"/>
                    <a:pt x="47" y="52"/>
                  </a:cubicBezTo>
                  <a:cubicBezTo>
                    <a:pt x="47" y="41"/>
                    <a:pt x="47" y="41"/>
                    <a:pt x="47" y="41"/>
                  </a:cubicBezTo>
                  <a:cubicBezTo>
                    <a:pt x="58" y="41"/>
                    <a:pt x="58" y="41"/>
                    <a:pt x="58" y="41"/>
                  </a:cubicBezTo>
                  <a:lnTo>
                    <a:pt x="58" y="52"/>
                  </a:lnTo>
                  <a:close/>
                  <a:moveTo>
                    <a:pt x="58" y="30"/>
                  </a:moveTo>
                  <a:cubicBezTo>
                    <a:pt x="47" y="30"/>
                    <a:pt x="47" y="30"/>
                    <a:pt x="47" y="30"/>
                  </a:cubicBezTo>
                  <a:cubicBezTo>
                    <a:pt x="47" y="18"/>
                    <a:pt x="47" y="18"/>
                    <a:pt x="47" y="18"/>
                  </a:cubicBezTo>
                  <a:cubicBezTo>
                    <a:pt x="58" y="18"/>
                    <a:pt x="58" y="18"/>
                    <a:pt x="58" y="18"/>
                  </a:cubicBezTo>
                  <a:lnTo>
                    <a:pt x="58" y="30"/>
                  </a:lnTo>
                  <a:close/>
                  <a:moveTo>
                    <a:pt x="82" y="74"/>
                  </a:moveTo>
                  <a:cubicBezTo>
                    <a:pt x="71" y="74"/>
                    <a:pt x="71" y="74"/>
                    <a:pt x="71" y="74"/>
                  </a:cubicBezTo>
                  <a:cubicBezTo>
                    <a:pt x="71" y="63"/>
                    <a:pt x="71" y="63"/>
                    <a:pt x="71" y="63"/>
                  </a:cubicBezTo>
                  <a:cubicBezTo>
                    <a:pt x="82" y="63"/>
                    <a:pt x="82" y="63"/>
                    <a:pt x="82" y="63"/>
                  </a:cubicBezTo>
                  <a:lnTo>
                    <a:pt x="82" y="74"/>
                  </a:lnTo>
                  <a:close/>
                  <a:moveTo>
                    <a:pt x="82" y="52"/>
                  </a:moveTo>
                  <a:cubicBezTo>
                    <a:pt x="71" y="52"/>
                    <a:pt x="71" y="52"/>
                    <a:pt x="71" y="52"/>
                  </a:cubicBezTo>
                  <a:cubicBezTo>
                    <a:pt x="71" y="41"/>
                    <a:pt x="71" y="41"/>
                    <a:pt x="71" y="41"/>
                  </a:cubicBezTo>
                  <a:cubicBezTo>
                    <a:pt x="82" y="41"/>
                    <a:pt x="82" y="41"/>
                    <a:pt x="82" y="41"/>
                  </a:cubicBezTo>
                  <a:lnTo>
                    <a:pt x="82" y="52"/>
                  </a:lnTo>
                  <a:close/>
                  <a:moveTo>
                    <a:pt x="82" y="30"/>
                  </a:moveTo>
                  <a:cubicBezTo>
                    <a:pt x="71" y="30"/>
                    <a:pt x="71" y="30"/>
                    <a:pt x="71" y="30"/>
                  </a:cubicBezTo>
                  <a:cubicBezTo>
                    <a:pt x="71" y="18"/>
                    <a:pt x="71" y="18"/>
                    <a:pt x="71" y="18"/>
                  </a:cubicBezTo>
                  <a:cubicBezTo>
                    <a:pt x="82" y="18"/>
                    <a:pt x="82" y="18"/>
                    <a:pt x="82" y="18"/>
                  </a:cubicBezTo>
                  <a:lnTo>
                    <a:pt x="82" y="30"/>
                  </a:lnTo>
                  <a:close/>
                  <a:moveTo>
                    <a:pt x="106" y="74"/>
                  </a:moveTo>
                  <a:cubicBezTo>
                    <a:pt x="95" y="74"/>
                    <a:pt x="95" y="74"/>
                    <a:pt x="95" y="74"/>
                  </a:cubicBezTo>
                  <a:cubicBezTo>
                    <a:pt x="95" y="63"/>
                    <a:pt x="95" y="63"/>
                    <a:pt x="95" y="63"/>
                  </a:cubicBezTo>
                  <a:cubicBezTo>
                    <a:pt x="106" y="63"/>
                    <a:pt x="106" y="63"/>
                    <a:pt x="106" y="63"/>
                  </a:cubicBezTo>
                  <a:lnTo>
                    <a:pt x="106" y="74"/>
                  </a:lnTo>
                  <a:close/>
                  <a:moveTo>
                    <a:pt x="106" y="52"/>
                  </a:moveTo>
                  <a:cubicBezTo>
                    <a:pt x="95" y="52"/>
                    <a:pt x="95" y="52"/>
                    <a:pt x="95" y="52"/>
                  </a:cubicBezTo>
                  <a:cubicBezTo>
                    <a:pt x="95" y="41"/>
                    <a:pt x="95" y="41"/>
                    <a:pt x="95" y="41"/>
                  </a:cubicBezTo>
                  <a:cubicBezTo>
                    <a:pt x="106" y="41"/>
                    <a:pt x="106" y="41"/>
                    <a:pt x="106" y="41"/>
                  </a:cubicBezTo>
                  <a:lnTo>
                    <a:pt x="106" y="52"/>
                  </a:lnTo>
                  <a:close/>
                  <a:moveTo>
                    <a:pt x="106" y="30"/>
                  </a:moveTo>
                  <a:cubicBezTo>
                    <a:pt x="95" y="30"/>
                    <a:pt x="95" y="30"/>
                    <a:pt x="95" y="30"/>
                  </a:cubicBezTo>
                  <a:cubicBezTo>
                    <a:pt x="95" y="18"/>
                    <a:pt x="95" y="18"/>
                    <a:pt x="95" y="18"/>
                  </a:cubicBezTo>
                  <a:cubicBezTo>
                    <a:pt x="106" y="18"/>
                    <a:pt x="106" y="18"/>
                    <a:pt x="106" y="18"/>
                  </a:cubicBezTo>
                  <a:lnTo>
                    <a:pt x="106" y="30"/>
                  </a:lnTo>
                  <a:close/>
                  <a:moveTo>
                    <a:pt x="130" y="74"/>
                  </a:moveTo>
                  <a:cubicBezTo>
                    <a:pt x="119" y="74"/>
                    <a:pt x="119" y="74"/>
                    <a:pt x="119" y="74"/>
                  </a:cubicBezTo>
                  <a:cubicBezTo>
                    <a:pt x="119" y="63"/>
                    <a:pt x="119" y="63"/>
                    <a:pt x="119" y="63"/>
                  </a:cubicBezTo>
                  <a:cubicBezTo>
                    <a:pt x="130" y="63"/>
                    <a:pt x="130" y="63"/>
                    <a:pt x="130" y="63"/>
                  </a:cubicBezTo>
                  <a:lnTo>
                    <a:pt x="130" y="74"/>
                  </a:lnTo>
                  <a:close/>
                  <a:moveTo>
                    <a:pt x="130" y="52"/>
                  </a:moveTo>
                  <a:cubicBezTo>
                    <a:pt x="119" y="52"/>
                    <a:pt x="119" y="52"/>
                    <a:pt x="119" y="52"/>
                  </a:cubicBezTo>
                  <a:cubicBezTo>
                    <a:pt x="119" y="41"/>
                    <a:pt x="119" y="41"/>
                    <a:pt x="119" y="41"/>
                  </a:cubicBezTo>
                  <a:cubicBezTo>
                    <a:pt x="130" y="41"/>
                    <a:pt x="130" y="41"/>
                    <a:pt x="130" y="41"/>
                  </a:cubicBezTo>
                  <a:lnTo>
                    <a:pt x="130" y="52"/>
                  </a:lnTo>
                  <a:close/>
                  <a:moveTo>
                    <a:pt x="130" y="30"/>
                  </a:moveTo>
                  <a:cubicBezTo>
                    <a:pt x="119" y="30"/>
                    <a:pt x="119" y="30"/>
                    <a:pt x="119" y="30"/>
                  </a:cubicBezTo>
                  <a:cubicBezTo>
                    <a:pt x="119" y="18"/>
                    <a:pt x="119" y="18"/>
                    <a:pt x="119" y="18"/>
                  </a:cubicBezTo>
                  <a:cubicBezTo>
                    <a:pt x="130" y="18"/>
                    <a:pt x="130" y="18"/>
                    <a:pt x="130" y="18"/>
                  </a:cubicBezTo>
                  <a:lnTo>
                    <a:pt x="130" y="30"/>
                  </a:lnTo>
                  <a:close/>
                  <a:moveTo>
                    <a:pt x="155" y="74"/>
                  </a:moveTo>
                  <a:cubicBezTo>
                    <a:pt x="144" y="74"/>
                    <a:pt x="144" y="74"/>
                    <a:pt x="144" y="74"/>
                  </a:cubicBezTo>
                  <a:cubicBezTo>
                    <a:pt x="144" y="63"/>
                    <a:pt x="144" y="63"/>
                    <a:pt x="144" y="63"/>
                  </a:cubicBezTo>
                  <a:cubicBezTo>
                    <a:pt x="155" y="63"/>
                    <a:pt x="155" y="63"/>
                    <a:pt x="155" y="63"/>
                  </a:cubicBezTo>
                  <a:lnTo>
                    <a:pt x="155" y="74"/>
                  </a:lnTo>
                  <a:close/>
                  <a:moveTo>
                    <a:pt x="155" y="52"/>
                  </a:moveTo>
                  <a:cubicBezTo>
                    <a:pt x="144" y="52"/>
                    <a:pt x="144" y="52"/>
                    <a:pt x="144" y="52"/>
                  </a:cubicBezTo>
                  <a:cubicBezTo>
                    <a:pt x="144" y="41"/>
                    <a:pt x="144" y="41"/>
                    <a:pt x="144" y="41"/>
                  </a:cubicBezTo>
                  <a:cubicBezTo>
                    <a:pt x="155" y="41"/>
                    <a:pt x="155" y="41"/>
                    <a:pt x="155" y="41"/>
                  </a:cubicBezTo>
                  <a:lnTo>
                    <a:pt x="155" y="52"/>
                  </a:lnTo>
                  <a:close/>
                  <a:moveTo>
                    <a:pt x="155" y="30"/>
                  </a:moveTo>
                  <a:cubicBezTo>
                    <a:pt x="144" y="30"/>
                    <a:pt x="144" y="30"/>
                    <a:pt x="144" y="30"/>
                  </a:cubicBezTo>
                  <a:cubicBezTo>
                    <a:pt x="144" y="18"/>
                    <a:pt x="144" y="18"/>
                    <a:pt x="144" y="18"/>
                  </a:cubicBezTo>
                  <a:cubicBezTo>
                    <a:pt x="155" y="18"/>
                    <a:pt x="155" y="18"/>
                    <a:pt x="155" y="18"/>
                  </a:cubicBezTo>
                  <a:lnTo>
                    <a:pt x="155" y="30"/>
                  </a:lnTo>
                  <a:close/>
                  <a:moveTo>
                    <a:pt x="179" y="74"/>
                  </a:moveTo>
                  <a:cubicBezTo>
                    <a:pt x="168" y="74"/>
                    <a:pt x="168" y="74"/>
                    <a:pt x="168" y="74"/>
                  </a:cubicBezTo>
                  <a:cubicBezTo>
                    <a:pt x="168" y="63"/>
                    <a:pt x="168" y="63"/>
                    <a:pt x="168" y="63"/>
                  </a:cubicBezTo>
                  <a:cubicBezTo>
                    <a:pt x="179" y="63"/>
                    <a:pt x="179" y="63"/>
                    <a:pt x="179" y="63"/>
                  </a:cubicBezTo>
                  <a:lnTo>
                    <a:pt x="179" y="74"/>
                  </a:lnTo>
                  <a:close/>
                  <a:moveTo>
                    <a:pt x="179" y="52"/>
                  </a:moveTo>
                  <a:cubicBezTo>
                    <a:pt x="168" y="52"/>
                    <a:pt x="168" y="52"/>
                    <a:pt x="168" y="52"/>
                  </a:cubicBezTo>
                  <a:cubicBezTo>
                    <a:pt x="168" y="41"/>
                    <a:pt x="168" y="41"/>
                    <a:pt x="168" y="41"/>
                  </a:cubicBezTo>
                  <a:cubicBezTo>
                    <a:pt x="179" y="41"/>
                    <a:pt x="179" y="41"/>
                    <a:pt x="179" y="41"/>
                  </a:cubicBezTo>
                  <a:lnTo>
                    <a:pt x="179" y="52"/>
                  </a:lnTo>
                  <a:close/>
                  <a:moveTo>
                    <a:pt x="179" y="30"/>
                  </a:moveTo>
                  <a:cubicBezTo>
                    <a:pt x="168" y="30"/>
                    <a:pt x="168" y="30"/>
                    <a:pt x="168" y="30"/>
                  </a:cubicBezTo>
                  <a:cubicBezTo>
                    <a:pt x="168" y="18"/>
                    <a:pt x="168" y="18"/>
                    <a:pt x="168" y="18"/>
                  </a:cubicBezTo>
                  <a:cubicBezTo>
                    <a:pt x="179" y="18"/>
                    <a:pt x="179" y="18"/>
                    <a:pt x="179" y="18"/>
                  </a:cubicBezTo>
                  <a:lnTo>
                    <a:pt x="179" y="30"/>
                  </a:lnTo>
                  <a:close/>
                  <a:moveTo>
                    <a:pt x="274" y="68"/>
                  </a:moveTo>
                  <a:cubicBezTo>
                    <a:pt x="262" y="68"/>
                    <a:pt x="252" y="58"/>
                    <a:pt x="252" y="46"/>
                  </a:cubicBezTo>
                  <a:cubicBezTo>
                    <a:pt x="252" y="34"/>
                    <a:pt x="262" y="24"/>
                    <a:pt x="274" y="24"/>
                  </a:cubicBezTo>
                  <a:cubicBezTo>
                    <a:pt x="286" y="24"/>
                    <a:pt x="296" y="34"/>
                    <a:pt x="296" y="46"/>
                  </a:cubicBezTo>
                  <a:cubicBezTo>
                    <a:pt x="296" y="58"/>
                    <a:pt x="286" y="68"/>
                    <a:pt x="274" y="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252" name="Group 251"/>
          <p:cNvGrpSpPr/>
          <p:nvPr/>
        </p:nvGrpSpPr>
        <p:grpSpPr>
          <a:xfrm>
            <a:off x="6177184" y="5541712"/>
            <a:ext cx="515937" cy="474822"/>
            <a:chOff x="10333038" y="2271713"/>
            <a:chExt cx="1235075" cy="1136651"/>
          </a:xfrm>
          <a:solidFill>
            <a:schemeClr val="tx2"/>
          </a:solidFill>
        </p:grpSpPr>
        <p:sp>
          <p:nvSpPr>
            <p:cNvPr id="253" name="Freeform 12"/>
            <p:cNvSpPr>
              <a:spLocks noEditPoints="1"/>
            </p:cNvSpPr>
            <p:nvPr/>
          </p:nvSpPr>
          <p:spPr bwMode="auto">
            <a:xfrm>
              <a:off x="10333038" y="2271713"/>
              <a:ext cx="1235075" cy="363538"/>
            </a:xfrm>
            <a:custGeom>
              <a:avLst/>
              <a:gdLst>
                <a:gd name="T0" fmla="*/ 305 w 326"/>
                <a:gd name="T1" fmla="*/ 0 h 96"/>
                <a:gd name="T2" fmla="*/ 0 w 326"/>
                <a:gd name="T3" fmla="*/ 22 h 96"/>
                <a:gd name="T4" fmla="*/ 21 w 326"/>
                <a:gd name="T5" fmla="*/ 96 h 96"/>
                <a:gd name="T6" fmla="*/ 326 w 326"/>
                <a:gd name="T7" fmla="*/ 74 h 96"/>
                <a:gd name="T8" fmla="*/ 34 w 326"/>
                <a:gd name="T9" fmla="*/ 74 h 96"/>
                <a:gd name="T10" fmla="*/ 23 w 326"/>
                <a:gd name="T11" fmla="*/ 63 h 96"/>
                <a:gd name="T12" fmla="*/ 34 w 326"/>
                <a:gd name="T13" fmla="*/ 74 h 96"/>
                <a:gd name="T14" fmla="*/ 23 w 326"/>
                <a:gd name="T15" fmla="*/ 52 h 96"/>
                <a:gd name="T16" fmla="*/ 34 w 326"/>
                <a:gd name="T17" fmla="*/ 41 h 96"/>
                <a:gd name="T18" fmla="*/ 34 w 326"/>
                <a:gd name="T19" fmla="*/ 29 h 96"/>
                <a:gd name="T20" fmla="*/ 23 w 326"/>
                <a:gd name="T21" fmla="*/ 18 h 96"/>
                <a:gd name="T22" fmla="*/ 34 w 326"/>
                <a:gd name="T23" fmla="*/ 29 h 96"/>
                <a:gd name="T24" fmla="*/ 47 w 326"/>
                <a:gd name="T25" fmla="*/ 74 h 96"/>
                <a:gd name="T26" fmla="*/ 58 w 326"/>
                <a:gd name="T27" fmla="*/ 63 h 96"/>
                <a:gd name="T28" fmla="*/ 58 w 326"/>
                <a:gd name="T29" fmla="*/ 52 h 96"/>
                <a:gd name="T30" fmla="*/ 47 w 326"/>
                <a:gd name="T31" fmla="*/ 41 h 96"/>
                <a:gd name="T32" fmla="*/ 58 w 326"/>
                <a:gd name="T33" fmla="*/ 52 h 96"/>
                <a:gd name="T34" fmla="*/ 47 w 326"/>
                <a:gd name="T35" fmla="*/ 29 h 96"/>
                <a:gd name="T36" fmla="*/ 58 w 326"/>
                <a:gd name="T37" fmla="*/ 18 h 96"/>
                <a:gd name="T38" fmla="*/ 82 w 326"/>
                <a:gd name="T39" fmla="*/ 74 h 96"/>
                <a:gd name="T40" fmla="*/ 71 w 326"/>
                <a:gd name="T41" fmla="*/ 63 h 96"/>
                <a:gd name="T42" fmla="*/ 82 w 326"/>
                <a:gd name="T43" fmla="*/ 74 h 96"/>
                <a:gd name="T44" fmla="*/ 71 w 326"/>
                <a:gd name="T45" fmla="*/ 52 h 96"/>
                <a:gd name="T46" fmla="*/ 82 w 326"/>
                <a:gd name="T47" fmla="*/ 41 h 96"/>
                <a:gd name="T48" fmla="*/ 82 w 326"/>
                <a:gd name="T49" fmla="*/ 29 h 96"/>
                <a:gd name="T50" fmla="*/ 71 w 326"/>
                <a:gd name="T51" fmla="*/ 18 h 96"/>
                <a:gd name="T52" fmla="*/ 82 w 326"/>
                <a:gd name="T53" fmla="*/ 29 h 96"/>
                <a:gd name="T54" fmla="*/ 95 w 326"/>
                <a:gd name="T55" fmla="*/ 74 h 96"/>
                <a:gd name="T56" fmla="*/ 106 w 326"/>
                <a:gd name="T57" fmla="*/ 63 h 96"/>
                <a:gd name="T58" fmla="*/ 106 w 326"/>
                <a:gd name="T59" fmla="*/ 52 h 96"/>
                <a:gd name="T60" fmla="*/ 95 w 326"/>
                <a:gd name="T61" fmla="*/ 41 h 96"/>
                <a:gd name="T62" fmla="*/ 106 w 326"/>
                <a:gd name="T63" fmla="*/ 52 h 96"/>
                <a:gd name="T64" fmla="*/ 95 w 326"/>
                <a:gd name="T65" fmla="*/ 29 h 96"/>
                <a:gd name="T66" fmla="*/ 106 w 326"/>
                <a:gd name="T67" fmla="*/ 18 h 96"/>
                <a:gd name="T68" fmla="*/ 130 w 326"/>
                <a:gd name="T69" fmla="*/ 74 h 96"/>
                <a:gd name="T70" fmla="*/ 119 w 326"/>
                <a:gd name="T71" fmla="*/ 63 h 96"/>
                <a:gd name="T72" fmla="*/ 130 w 326"/>
                <a:gd name="T73" fmla="*/ 74 h 96"/>
                <a:gd name="T74" fmla="*/ 119 w 326"/>
                <a:gd name="T75" fmla="*/ 52 h 96"/>
                <a:gd name="T76" fmla="*/ 130 w 326"/>
                <a:gd name="T77" fmla="*/ 41 h 96"/>
                <a:gd name="T78" fmla="*/ 130 w 326"/>
                <a:gd name="T79" fmla="*/ 29 h 96"/>
                <a:gd name="T80" fmla="*/ 119 w 326"/>
                <a:gd name="T81" fmla="*/ 18 h 96"/>
                <a:gd name="T82" fmla="*/ 130 w 326"/>
                <a:gd name="T83" fmla="*/ 29 h 96"/>
                <a:gd name="T84" fmla="*/ 144 w 326"/>
                <a:gd name="T85" fmla="*/ 74 h 96"/>
                <a:gd name="T86" fmla="*/ 155 w 326"/>
                <a:gd name="T87" fmla="*/ 63 h 96"/>
                <a:gd name="T88" fmla="*/ 155 w 326"/>
                <a:gd name="T89" fmla="*/ 52 h 96"/>
                <a:gd name="T90" fmla="*/ 144 w 326"/>
                <a:gd name="T91" fmla="*/ 41 h 96"/>
                <a:gd name="T92" fmla="*/ 155 w 326"/>
                <a:gd name="T93" fmla="*/ 52 h 96"/>
                <a:gd name="T94" fmla="*/ 144 w 326"/>
                <a:gd name="T95" fmla="*/ 29 h 96"/>
                <a:gd name="T96" fmla="*/ 155 w 326"/>
                <a:gd name="T97" fmla="*/ 18 h 96"/>
                <a:gd name="T98" fmla="*/ 179 w 326"/>
                <a:gd name="T99" fmla="*/ 74 h 96"/>
                <a:gd name="T100" fmla="*/ 168 w 326"/>
                <a:gd name="T101" fmla="*/ 63 h 96"/>
                <a:gd name="T102" fmla="*/ 179 w 326"/>
                <a:gd name="T103" fmla="*/ 74 h 96"/>
                <a:gd name="T104" fmla="*/ 168 w 326"/>
                <a:gd name="T105" fmla="*/ 52 h 96"/>
                <a:gd name="T106" fmla="*/ 179 w 326"/>
                <a:gd name="T107" fmla="*/ 41 h 96"/>
                <a:gd name="T108" fmla="*/ 179 w 326"/>
                <a:gd name="T109" fmla="*/ 29 h 96"/>
                <a:gd name="T110" fmla="*/ 168 w 326"/>
                <a:gd name="T111" fmla="*/ 18 h 96"/>
                <a:gd name="T112" fmla="*/ 179 w 326"/>
                <a:gd name="T113" fmla="*/ 29 h 96"/>
                <a:gd name="T114" fmla="*/ 252 w 326"/>
                <a:gd name="T115" fmla="*/ 46 h 96"/>
                <a:gd name="T116" fmla="*/ 296 w 326"/>
                <a:gd name="T117" fmla="*/ 4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96">
                  <a:moveTo>
                    <a:pt x="326" y="22"/>
                  </a:moveTo>
                  <a:cubicBezTo>
                    <a:pt x="326" y="10"/>
                    <a:pt x="317" y="0"/>
                    <a:pt x="305" y="0"/>
                  </a:cubicBezTo>
                  <a:cubicBezTo>
                    <a:pt x="21" y="0"/>
                    <a:pt x="21" y="0"/>
                    <a:pt x="21" y="0"/>
                  </a:cubicBezTo>
                  <a:cubicBezTo>
                    <a:pt x="9" y="0"/>
                    <a:pt x="0" y="10"/>
                    <a:pt x="0" y="22"/>
                  </a:cubicBezTo>
                  <a:cubicBezTo>
                    <a:pt x="0" y="74"/>
                    <a:pt x="0" y="74"/>
                    <a:pt x="0" y="74"/>
                  </a:cubicBezTo>
                  <a:cubicBezTo>
                    <a:pt x="0" y="86"/>
                    <a:pt x="9" y="96"/>
                    <a:pt x="21" y="96"/>
                  </a:cubicBezTo>
                  <a:cubicBezTo>
                    <a:pt x="305" y="96"/>
                    <a:pt x="305" y="96"/>
                    <a:pt x="305" y="96"/>
                  </a:cubicBezTo>
                  <a:cubicBezTo>
                    <a:pt x="317" y="96"/>
                    <a:pt x="326" y="86"/>
                    <a:pt x="326" y="74"/>
                  </a:cubicBezTo>
                  <a:lnTo>
                    <a:pt x="326" y="22"/>
                  </a:lnTo>
                  <a:close/>
                  <a:moveTo>
                    <a:pt x="34" y="74"/>
                  </a:moveTo>
                  <a:cubicBezTo>
                    <a:pt x="23" y="74"/>
                    <a:pt x="23" y="74"/>
                    <a:pt x="23" y="74"/>
                  </a:cubicBezTo>
                  <a:cubicBezTo>
                    <a:pt x="23" y="63"/>
                    <a:pt x="23" y="63"/>
                    <a:pt x="23" y="63"/>
                  </a:cubicBezTo>
                  <a:cubicBezTo>
                    <a:pt x="34" y="63"/>
                    <a:pt x="34" y="63"/>
                    <a:pt x="34" y="63"/>
                  </a:cubicBezTo>
                  <a:lnTo>
                    <a:pt x="34" y="74"/>
                  </a:lnTo>
                  <a:close/>
                  <a:moveTo>
                    <a:pt x="34" y="52"/>
                  </a:moveTo>
                  <a:cubicBezTo>
                    <a:pt x="23" y="52"/>
                    <a:pt x="23" y="52"/>
                    <a:pt x="23" y="52"/>
                  </a:cubicBezTo>
                  <a:cubicBezTo>
                    <a:pt x="23" y="41"/>
                    <a:pt x="23" y="41"/>
                    <a:pt x="23" y="41"/>
                  </a:cubicBezTo>
                  <a:cubicBezTo>
                    <a:pt x="34" y="41"/>
                    <a:pt x="34" y="41"/>
                    <a:pt x="34" y="41"/>
                  </a:cubicBezTo>
                  <a:lnTo>
                    <a:pt x="34" y="52"/>
                  </a:lnTo>
                  <a:close/>
                  <a:moveTo>
                    <a:pt x="34" y="29"/>
                  </a:moveTo>
                  <a:cubicBezTo>
                    <a:pt x="23" y="29"/>
                    <a:pt x="23" y="29"/>
                    <a:pt x="23" y="29"/>
                  </a:cubicBezTo>
                  <a:cubicBezTo>
                    <a:pt x="23" y="18"/>
                    <a:pt x="23" y="18"/>
                    <a:pt x="23" y="18"/>
                  </a:cubicBezTo>
                  <a:cubicBezTo>
                    <a:pt x="34" y="18"/>
                    <a:pt x="34" y="18"/>
                    <a:pt x="34" y="18"/>
                  </a:cubicBezTo>
                  <a:lnTo>
                    <a:pt x="34" y="29"/>
                  </a:lnTo>
                  <a:close/>
                  <a:moveTo>
                    <a:pt x="58" y="74"/>
                  </a:moveTo>
                  <a:cubicBezTo>
                    <a:pt x="47" y="74"/>
                    <a:pt x="47" y="74"/>
                    <a:pt x="47" y="74"/>
                  </a:cubicBezTo>
                  <a:cubicBezTo>
                    <a:pt x="47" y="63"/>
                    <a:pt x="47" y="63"/>
                    <a:pt x="47" y="63"/>
                  </a:cubicBezTo>
                  <a:cubicBezTo>
                    <a:pt x="58" y="63"/>
                    <a:pt x="58" y="63"/>
                    <a:pt x="58" y="63"/>
                  </a:cubicBezTo>
                  <a:lnTo>
                    <a:pt x="58" y="74"/>
                  </a:lnTo>
                  <a:close/>
                  <a:moveTo>
                    <a:pt x="58" y="52"/>
                  </a:moveTo>
                  <a:cubicBezTo>
                    <a:pt x="47" y="52"/>
                    <a:pt x="47" y="52"/>
                    <a:pt x="47" y="52"/>
                  </a:cubicBezTo>
                  <a:cubicBezTo>
                    <a:pt x="47" y="41"/>
                    <a:pt x="47" y="41"/>
                    <a:pt x="47" y="41"/>
                  </a:cubicBezTo>
                  <a:cubicBezTo>
                    <a:pt x="58" y="41"/>
                    <a:pt x="58" y="41"/>
                    <a:pt x="58" y="41"/>
                  </a:cubicBezTo>
                  <a:lnTo>
                    <a:pt x="58" y="52"/>
                  </a:lnTo>
                  <a:close/>
                  <a:moveTo>
                    <a:pt x="58" y="29"/>
                  </a:moveTo>
                  <a:cubicBezTo>
                    <a:pt x="47" y="29"/>
                    <a:pt x="47" y="29"/>
                    <a:pt x="47" y="29"/>
                  </a:cubicBezTo>
                  <a:cubicBezTo>
                    <a:pt x="47" y="18"/>
                    <a:pt x="47" y="18"/>
                    <a:pt x="47" y="18"/>
                  </a:cubicBezTo>
                  <a:cubicBezTo>
                    <a:pt x="58" y="18"/>
                    <a:pt x="58" y="18"/>
                    <a:pt x="58" y="18"/>
                  </a:cubicBezTo>
                  <a:lnTo>
                    <a:pt x="58" y="29"/>
                  </a:lnTo>
                  <a:close/>
                  <a:moveTo>
                    <a:pt x="82" y="74"/>
                  </a:moveTo>
                  <a:cubicBezTo>
                    <a:pt x="71" y="74"/>
                    <a:pt x="71" y="74"/>
                    <a:pt x="71" y="74"/>
                  </a:cubicBezTo>
                  <a:cubicBezTo>
                    <a:pt x="71" y="63"/>
                    <a:pt x="71" y="63"/>
                    <a:pt x="71" y="63"/>
                  </a:cubicBezTo>
                  <a:cubicBezTo>
                    <a:pt x="82" y="63"/>
                    <a:pt x="82" y="63"/>
                    <a:pt x="82" y="63"/>
                  </a:cubicBezTo>
                  <a:lnTo>
                    <a:pt x="82" y="74"/>
                  </a:lnTo>
                  <a:close/>
                  <a:moveTo>
                    <a:pt x="82" y="52"/>
                  </a:moveTo>
                  <a:cubicBezTo>
                    <a:pt x="71" y="52"/>
                    <a:pt x="71" y="52"/>
                    <a:pt x="71" y="52"/>
                  </a:cubicBezTo>
                  <a:cubicBezTo>
                    <a:pt x="71" y="41"/>
                    <a:pt x="71" y="41"/>
                    <a:pt x="71" y="41"/>
                  </a:cubicBezTo>
                  <a:cubicBezTo>
                    <a:pt x="82" y="41"/>
                    <a:pt x="82" y="41"/>
                    <a:pt x="82" y="41"/>
                  </a:cubicBezTo>
                  <a:lnTo>
                    <a:pt x="82" y="52"/>
                  </a:lnTo>
                  <a:close/>
                  <a:moveTo>
                    <a:pt x="82" y="29"/>
                  </a:moveTo>
                  <a:cubicBezTo>
                    <a:pt x="71" y="29"/>
                    <a:pt x="71" y="29"/>
                    <a:pt x="71" y="29"/>
                  </a:cubicBezTo>
                  <a:cubicBezTo>
                    <a:pt x="71" y="18"/>
                    <a:pt x="71" y="18"/>
                    <a:pt x="71" y="18"/>
                  </a:cubicBezTo>
                  <a:cubicBezTo>
                    <a:pt x="82" y="18"/>
                    <a:pt x="82" y="18"/>
                    <a:pt x="82" y="18"/>
                  </a:cubicBezTo>
                  <a:lnTo>
                    <a:pt x="82" y="29"/>
                  </a:lnTo>
                  <a:close/>
                  <a:moveTo>
                    <a:pt x="106" y="74"/>
                  </a:moveTo>
                  <a:cubicBezTo>
                    <a:pt x="95" y="74"/>
                    <a:pt x="95" y="74"/>
                    <a:pt x="95" y="74"/>
                  </a:cubicBezTo>
                  <a:cubicBezTo>
                    <a:pt x="95" y="63"/>
                    <a:pt x="95" y="63"/>
                    <a:pt x="95" y="63"/>
                  </a:cubicBezTo>
                  <a:cubicBezTo>
                    <a:pt x="106" y="63"/>
                    <a:pt x="106" y="63"/>
                    <a:pt x="106" y="63"/>
                  </a:cubicBezTo>
                  <a:lnTo>
                    <a:pt x="106" y="74"/>
                  </a:lnTo>
                  <a:close/>
                  <a:moveTo>
                    <a:pt x="106" y="52"/>
                  </a:moveTo>
                  <a:cubicBezTo>
                    <a:pt x="95" y="52"/>
                    <a:pt x="95" y="52"/>
                    <a:pt x="95" y="52"/>
                  </a:cubicBezTo>
                  <a:cubicBezTo>
                    <a:pt x="95" y="41"/>
                    <a:pt x="95" y="41"/>
                    <a:pt x="95" y="41"/>
                  </a:cubicBezTo>
                  <a:cubicBezTo>
                    <a:pt x="106" y="41"/>
                    <a:pt x="106" y="41"/>
                    <a:pt x="106" y="41"/>
                  </a:cubicBezTo>
                  <a:lnTo>
                    <a:pt x="106" y="52"/>
                  </a:lnTo>
                  <a:close/>
                  <a:moveTo>
                    <a:pt x="106" y="29"/>
                  </a:moveTo>
                  <a:cubicBezTo>
                    <a:pt x="95" y="29"/>
                    <a:pt x="95" y="29"/>
                    <a:pt x="95" y="29"/>
                  </a:cubicBezTo>
                  <a:cubicBezTo>
                    <a:pt x="95" y="18"/>
                    <a:pt x="95" y="18"/>
                    <a:pt x="95" y="18"/>
                  </a:cubicBezTo>
                  <a:cubicBezTo>
                    <a:pt x="106" y="18"/>
                    <a:pt x="106" y="18"/>
                    <a:pt x="106" y="18"/>
                  </a:cubicBezTo>
                  <a:lnTo>
                    <a:pt x="106" y="29"/>
                  </a:lnTo>
                  <a:close/>
                  <a:moveTo>
                    <a:pt x="130" y="74"/>
                  </a:moveTo>
                  <a:cubicBezTo>
                    <a:pt x="119" y="74"/>
                    <a:pt x="119" y="74"/>
                    <a:pt x="119" y="74"/>
                  </a:cubicBezTo>
                  <a:cubicBezTo>
                    <a:pt x="119" y="63"/>
                    <a:pt x="119" y="63"/>
                    <a:pt x="119" y="63"/>
                  </a:cubicBezTo>
                  <a:cubicBezTo>
                    <a:pt x="130" y="63"/>
                    <a:pt x="130" y="63"/>
                    <a:pt x="130" y="63"/>
                  </a:cubicBezTo>
                  <a:lnTo>
                    <a:pt x="130" y="74"/>
                  </a:lnTo>
                  <a:close/>
                  <a:moveTo>
                    <a:pt x="130" y="52"/>
                  </a:moveTo>
                  <a:cubicBezTo>
                    <a:pt x="119" y="52"/>
                    <a:pt x="119" y="52"/>
                    <a:pt x="119" y="52"/>
                  </a:cubicBezTo>
                  <a:cubicBezTo>
                    <a:pt x="119" y="41"/>
                    <a:pt x="119" y="41"/>
                    <a:pt x="119" y="41"/>
                  </a:cubicBezTo>
                  <a:cubicBezTo>
                    <a:pt x="130" y="41"/>
                    <a:pt x="130" y="41"/>
                    <a:pt x="130" y="41"/>
                  </a:cubicBezTo>
                  <a:lnTo>
                    <a:pt x="130" y="52"/>
                  </a:lnTo>
                  <a:close/>
                  <a:moveTo>
                    <a:pt x="130" y="29"/>
                  </a:moveTo>
                  <a:cubicBezTo>
                    <a:pt x="119" y="29"/>
                    <a:pt x="119" y="29"/>
                    <a:pt x="119" y="29"/>
                  </a:cubicBezTo>
                  <a:cubicBezTo>
                    <a:pt x="119" y="18"/>
                    <a:pt x="119" y="18"/>
                    <a:pt x="119" y="18"/>
                  </a:cubicBezTo>
                  <a:cubicBezTo>
                    <a:pt x="130" y="18"/>
                    <a:pt x="130" y="18"/>
                    <a:pt x="130" y="18"/>
                  </a:cubicBezTo>
                  <a:lnTo>
                    <a:pt x="130" y="29"/>
                  </a:lnTo>
                  <a:close/>
                  <a:moveTo>
                    <a:pt x="155" y="74"/>
                  </a:moveTo>
                  <a:cubicBezTo>
                    <a:pt x="144" y="74"/>
                    <a:pt x="144" y="74"/>
                    <a:pt x="144" y="74"/>
                  </a:cubicBezTo>
                  <a:cubicBezTo>
                    <a:pt x="144" y="63"/>
                    <a:pt x="144" y="63"/>
                    <a:pt x="144" y="63"/>
                  </a:cubicBezTo>
                  <a:cubicBezTo>
                    <a:pt x="155" y="63"/>
                    <a:pt x="155" y="63"/>
                    <a:pt x="155" y="63"/>
                  </a:cubicBezTo>
                  <a:lnTo>
                    <a:pt x="155" y="74"/>
                  </a:lnTo>
                  <a:close/>
                  <a:moveTo>
                    <a:pt x="155" y="52"/>
                  </a:moveTo>
                  <a:cubicBezTo>
                    <a:pt x="144" y="52"/>
                    <a:pt x="144" y="52"/>
                    <a:pt x="144" y="52"/>
                  </a:cubicBezTo>
                  <a:cubicBezTo>
                    <a:pt x="144" y="41"/>
                    <a:pt x="144" y="41"/>
                    <a:pt x="144" y="41"/>
                  </a:cubicBezTo>
                  <a:cubicBezTo>
                    <a:pt x="155" y="41"/>
                    <a:pt x="155" y="41"/>
                    <a:pt x="155" y="41"/>
                  </a:cubicBezTo>
                  <a:lnTo>
                    <a:pt x="155" y="52"/>
                  </a:lnTo>
                  <a:close/>
                  <a:moveTo>
                    <a:pt x="155" y="29"/>
                  </a:moveTo>
                  <a:cubicBezTo>
                    <a:pt x="144" y="29"/>
                    <a:pt x="144" y="29"/>
                    <a:pt x="144" y="29"/>
                  </a:cubicBezTo>
                  <a:cubicBezTo>
                    <a:pt x="144" y="18"/>
                    <a:pt x="144" y="18"/>
                    <a:pt x="144" y="18"/>
                  </a:cubicBezTo>
                  <a:cubicBezTo>
                    <a:pt x="155" y="18"/>
                    <a:pt x="155" y="18"/>
                    <a:pt x="155" y="18"/>
                  </a:cubicBezTo>
                  <a:lnTo>
                    <a:pt x="155" y="29"/>
                  </a:lnTo>
                  <a:close/>
                  <a:moveTo>
                    <a:pt x="179" y="74"/>
                  </a:moveTo>
                  <a:cubicBezTo>
                    <a:pt x="168" y="74"/>
                    <a:pt x="168" y="74"/>
                    <a:pt x="168" y="74"/>
                  </a:cubicBezTo>
                  <a:cubicBezTo>
                    <a:pt x="168" y="63"/>
                    <a:pt x="168" y="63"/>
                    <a:pt x="168" y="63"/>
                  </a:cubicBezTo>
                  <a:cubicBezTo>
                    <a:pt x="179" y="63"/>
                    <a:pt x="179" y="63"/>
                    <a:pt x="179" y="63"/>
                  </a:cubicBezTo>
                  <a:lnTo>
                    <a:pt x="179" y="74"/>
                  </a:lnTo>
                  <a:close/>
                  <a:moveTo>
                    <a:pt x="179" y="52"/>
                  </a:moveTo>
                  <a:cubicBezTo>
                    <a:pt x="168" y="52"/>
                    <a:pt x="168" y="52"/>
                    <a:pt x="168" y="52"/>
                  </a:cubicBezTo>
                  <a:cubicBezTo>
                    <a:pt x="168" y="41"/>
                    <a:pt x="168" y="41"/>
                    <a:pt x="168" y="41"/>
                  </a:cubicBezTo>
                  <a:cubicBezTo>
                    <a:pt x="179" y="41"/>
                    <a:pt x="179" y="41"/>
                    <a:pt x="179" y="41"/>
                  </a:cubicBezTo>
                  <a:lnTo>
                    <a:pt x="179" y="52"/>
                  </a:lnTo>
                  <a:close/>
                  <a:moveTo>
                    <a:pt x="179" y="29"/>
                  </a:moveTo>
                  <a:cubicBezTo>
                    <a:pt x="168" y="29"/>
                    <a:pt x="168" y="29"/>
                    <a:pt x="168" y="29"/>
                  </a:cubicBezTo>
                  <a:cubicBezTo>
                    <a:pt x="168" y="18"/>
                    <a:pt x="168" y="18"/>
                    <a:pt x="168" y="18"/>
                  </a:cubicBezTo>
                  <a:cubicBezTo>
                    <a:pt x="179" y="18"/>
                    <a:pt x="179" y="18"/>
                    <a:pt x="179" y="18"/>
                  </a:cubicBezTo>
                  <a:lnTo>
                    <a:pt x="179" y="29"/>
                  </a:lnTo>
                  <a:close/>
                  <a:moveTo>
                    <a:pt x="274" y="68"/>
                  </a:moveTo>
                  <a:cubicBezTo>
                    <a:pt x="262" y="68"/>
                    <a:pt x="252" y="58"/>
                    <a:pt x="252" y="46"/>
                  </a:cubicBezTo>
                  <a:cubicBezTo>
                    <a:pt x="252" y="34"/>
                    <a:pt x="262" y="24"/>
                    <a:pt x="274" y="24"/>
                  </a:cubicBezTo>
                  <a:cubicBezTo>
                    <a:pt x="286" y="24"/>
                    <a:pt x="296" y="34"/>
                    <a:pt x="296" y="46"/>
                  </a:cubicBezTo>
                  <a:cubicBezTo>
                    <a:pt x="296" y="58"/>
                    <a:pt x="286" y="68"/>
                    <a:pt x="274" y="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4" name="Freeform 13"/>
            <p:cNvSpPr>
              <a:spLocks noEditPoints="1"/>
            </p:cNvSpPr>
            <p:nvPr/>
          </p:nvSpPr>
          <p:spPr bwMode="auto">
            <a:xfrm>
              <a:off x="10333038" y="2657476"/>
              <a:ext cx="1235075" cy="365125"/>
            </a:xfrm>
            <a:custGeom>
              <a:avLst/>
              <a:gdLst>
                <a:gd name="T0" fmla="*/ 305 w 326"/>
                <a:gd name="T1" fmla="*/ 0 h 96"/>
                <a:gd name="T2" fmla="*/ 0 w 326"/>
                <a:gd name="T3" fmla="*/ 22 h 96"/>
                <a:gd name="T4" fmla="*/ 21 w 326"/>
                <a:gd name="T5" fmla="*/ 96 h 96"/>
                <a:gd name="T6" fmla="*/ 326 w 326"/>
                <a:gd name="T7" fmla="*/ 74 h 96"/>
                <a:gd name="T8" fmla="*/ 34 w 326"/>
                <a:gd name="T9" fmla="*/ 75 h 96"/>
                <a:gd name="T10" fmla="*/ 23 w 326"/>
                <a:gd name="T11" fmla="*/ 64 h 96"/>
                <a:gd name="T12" fmla="*/ 34 w 326"/>
                <a:gd name="T13" fmla="*/ 75 h 96"/>
                <a:gd name="T14" fmla="*/ 23 w 326"/>
                <a:gd name="T15" fmla="*/ 53 h 96"/>
                <a:gd name="T16" fmla="*/ 34 w 326"/>
                <a:gd name="T17" fmla="*/ 42 h 96"/>
                <a:gd name="T18" fmla="*/ 34 w 326"/>
                <a:gd name="T19" fmla="*/ 30 h 96"/>
                <a:gd name="T20" fmla="*/ 23 w 326"/>
                <a:gd name="T21" fmla="*/ 19 h 96"/>
                <a:gd name="T22" fmla="*/ 34 w 326"/>
                <a:gd name="T23" fmla="*/ 30 h 96"/>
                <a:gd name="T24" fmla="*/ 47 w 326"/>
                <a:gd name="T25" fmla="*/ 75 h 96"/>
                <a:gd name="T26" fmla="*/ 58 w 326"/>
                <a:gd name="T27" fmla="*/ 64 h 96"/>
                <a:gd name="T28" fmla="*/ 58 w 326"/>
                <a:gd name="T29" fmla="*/ 53 h 96"/>
                <a:gd name="T30" fmla="*/ 47 w 326"/>
                <a:gd name="T31" fmla="*/ 42 h 96"/>
                <a:gd name="T32" fmla="*/ 58 w 326"/>
                <a:gd name="T33" fmla="*/ 53 h 96"/>
                <a:gd name="T34" fmla="*/ 47 w 326"/>
                <a:gd name="T35" fmla="*/ 30 h 96"/>
                <a:gd name="T36" fmla="*/ 58 w 326"/>
                <a:gd name="T37" fmla="*/ 19 h 96"/>
                <a:gd name="T38" fmla="*/ 82 w 326"/>
                <a:gd name="T39" fmla="*/ 75 h 96"/>
                <a:gd name="T40" fmla="*/ 71 w 326"/>
                <a:gd name="T41" fmla="*/ 64 h 96"/>
                <a:gd name="T42" fmla="*/ 82 w 326"/>
                <a:gd name="T43" fmla="*/ 75 h 96"/>
                <a:gd name="T44" fmla="*/ 71 w 326"/>
                <a:gd name="T45" fmla="*/ 53 h 96"/>
                <a:gd name="T46" fmla="*/ 82 w 326"/>
                <a:gd name="T47" fmla="*/ 42 h 96"/>
                <a:gd name="T48" fmla="*/ 82 w 326"/>
                <a:gd name="T49" fmla="*/ 30 h 96"/>
                <a:gd name="T50" fmla="*/ 71 w 326"/>
                <a:gd name="T51" fmla="*/ 19 h 96"/>
                <a:gd name="T52" fmla="*/ 82 w 326"/>
                <a:gd name="T53" fmla="*/ 30 h 96"/>
                <a:gd name="T54" fmla="*/ 95 w 326"/>
                <a:gd name="T55" fmla="*/ 75 h 96"/>
                <a:gd name="T56" fmla="*/ 106 w 326"/>
                <a:gd name="T57" fmla="*/ 64 h 96"/>
                <a:gd name="T58" fmla="*/ 106 w 326"/>
                <a:gd name="T59" fmla="*/ 53 h 96"/>
                <a:gd name="T60" fmla="*/ 95 w 326"/>
                <a:gd name="T61" fmla="*/ 42 h 96"/>
                <a:gd name="T62" fmla="*/ 106 w 326"/>
                <a:gd name="T63" fmla="*/ 53 h 96"/>
                <a:gd name="T64" fmla="*/ 95 w 326"/>
                <a:gd name="T65" fmla="*/ 30 h 96"/>
                <a:gd name="T66" fmla="*/ 106 w 326"/>
                <a:gd name="T67" fmla="*/ 19 h 96"/>
                <a:gd name="T68" fmla="*/ 130 w 326"/>
                <a:gd name="T69" fmla="*/ 75 h 96"/>
                <a:gd name="T70" fmla="*/ 119 w 326"/>
                <a:gd name="T71" fmla="*/ 64 h 96"/>
                <a:gd name="T72" fmla="*/ 130 w 326"/>
                <a:gd name="T73" fmla="*/ 75 h 96"/>
                <a:gd name="T74" fmla="*/ 119 w 326"/>
                <a:gd name="T75" fmla="*/ 53 h 96"/>
                <a:gd name="T76" fmla="*/ 130 w 326"/>
                <a:gd name="T77" fmla="*/ 42 h 96"/>
                <a:gd name="T78" fmla="*/ 130 w 326"/>
                <a:gd name="T79" fmla="*/ 30 h 96"/>
                <a:gd name="T80" fmla="*/ 119 w 326"/>
                <a:gd name="T81" fmla="*/ 19 h 96"/>
                <a:gd name="T82" fmla="*/ 130 w 326"/>
                <a:gd name="T83" fmla="*/ 30 h 96"/>
                <a:gd name="T84" fmla="*/ 144 w 326"/>
                <a:gd name="T85" fmla="*/ 75 h 96"/>
                <a:gd name="T86" fmla="*/ 155 w 326"/>
                <a:gd name="T87" fmla="*/ 64 h 96"/>
                <a:gd name="T88" fmla="*/ 155 w 326"/>
                <a:gd name="T89" fmla="*/ 53 h 96"/>
                <a:gd name="T90" fmla="*/ 144 w 326"/>
                <a:gd name="T91" fmla="*/ 42 h 96"/>
                <a:gd name="T92" fmla="*/ 155 w 326"/>
                <a:gd name="T93" fmla="*/ 53 h 96"/>
                <a:gd name="T94" fmla="*/ 144 w 326"/>
                <a:gd name="T95" fmla="*/ 30 h 96"/>
                <a:gd name="T96" fmla="*/ 155 w 326"/>
                <a:gd name="T97" fmla="*/ 19 h 96"/>
                <a:gd name="T98" fmla="*/ 179 w 326"/>
                <a:gd name="T99" fmla="*/ 75 h 96"/>
                <a:gd name="T100" fmla="*/ 168 w 326"/>
                <a:gd name="T101" fmla="*/ 64 h 96"/>
                <a:gd name="T102" fmla="*/ 179 w 326"/>
                <a:gd name="T103" fmla="*/ 75 h 96"/>
                <a:gd name="T104" fmla="*/ 168 w 326"/>
                <a:gd name="T105" fmla="*/ 53 h 96"/>
                <a:gd name="T106" fmla="*/ 179 w 326"/>
                <a:gd name="T107" fmla="*/ 42 h 96"/>
                <a:gd name="T108" fmla="*/ 179 w 326"/>
                <a:gd name="T109" fmla="*/ 30 h 96"/>
                <a:gd name="T110" fmla="*/ 168 w 326"/>
                <a:gd name="T111" fmla="*/ 19 h 96"/>
                <a:gd name="T112" fmla="*/ 179 w 326"/>
                <a:gd name="T113" fmla="*/ 30 h 96"/>
                <a:gd name="T114" fmla="*/ 252 w 326"/>
                <a:gd name="T115" fmla="*/ 47 h 96"/>
                <a:gd name="T116" fmla="*/ 296 w 326"/>
                <a:gd name="T117" fmla="*/ 4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96">
                  <a:moveTo>
                    <a:pt x="326" y="22"/>
                  </a:moveTo>
                  <a:cubicBezTo>
                    <a:pt x="326" y="10"/>
                    <a:pt x="317" y="0"/>
                    <a:pt x="305" y="0"/>
                  </a:cubicBezTo>
                  <a:cubicBezTo>
                    <a:pt x="21" y="0"/>
                    <a:pt x="21" y="0"/>
                    <a:pt x="21" y="0"/>
                  </a:cubicBezTo>
                  <a:cubicBezTo>
                    <a:pt x="9" y="0"/>
                    <a:pt x="0" y="10"/>
                    <a:pt x="0" y="22"/>
                  </a:cubicBezTo>
                  <a:cubicBezTo>
                    <a:pt x="0" y="74"/>
                    <a:pt x="0" y="74"/>
                    <a:pt x="0" y="74"/>
                  </a:cubicBezTo>
                  <a:cubicBezTo>
                    <a:pt x="0" y="86"/>
                    <a:pt x="9" y="96"/>
                    <a:pt x="21" y="96"/>
                  </a:cubicBezTo>
                  <a:cubicBezTo>
                    <a:pt x="305" y="96"/>
                    <a:pt x="305" y="96"/>
                    <a:pt x="305" y="96"/>
                  </a:cubicBezTo>
                  <a:cubicBezTo>
                    <a:pt x="317" y="96"/>
                    <a:pt x="326" y="86"/>
                    <a:pt x="326" y="74"/>
                  </a:cubicBezTo>
                  <a:lnTo>
                    <a:pt x="326" y="22"/>
                  </a:lnTo>
                  <a:close/>
                  <a:moveTo>
                    <a:pt x="34" y="75"/>
                  </a:moveTo>
                  <a:cubicBezTo>
                    <a:pt x="23" y="75"/>
                    <a:pt x="23" y="75"/>
                    <a:pt x="23" y="75"/>
                  </a:cubicBezTo>
                  <a:cubicBezTo>
                    <a:pt x="23" y="64"/>
                    <a:pt x="23" y="64"/>
                    <a:pt x="23" y="64"/>
                  </a:cubicBezTo>
                  <a:cubicBezTo>
                    <a:pt x="34" y="64"/>
                    <a:pt x="34" y="64"/>
                    <a:pt x="34" y="64"/>
                  </a:cubicBezTo>
                  <a:lnTo>
                    <a:pt x="34" y="75"/>
                  </a:lnTo>
                  <a:close/>
                  <a:moveTo>
                    <a:pt x="34" y="53"/>
                  </a:moveTo>
                  <a:cubicBezTo>
                    <a:pt x="23" y="53"/>
                    <a:pt x="23" y="53"/>
                    <a:pt x="23" y="53"/>
                  </a:cubicBezTo>
                  <a:cubicBezTo>
                    <a:pt x="23" y="42"/>
                    <a:pt x="23" y="42"/>
                    <a:pt x="23" y="42"/>
                  </a:cubicBezTo>
                  <a:cubicBezTo>
                    <a:pt x="34" y="42"/>
                    <a:pt x="34" y="42"/>
                    <a:pt x="34" y="42"/>
                  </a:cubicBezTo>
                  <a:lnTo>
                    <a:pt x="34" y="53"/>
                  </a:lnTo>
                  <a:close/>
                  <a:moveTo>
                    <a:pt x="34" y="30"/>
                  </a:moveTo>
                  <a:cubicBezTo>
                    <a:pt x="23" y="30"/>
                    <a:pt x="23" y="30"/>
                    <a:pt x="23" y="30"/>
                  </a:cubicBezTo>
                  <a:cubicBezTo>
                    <a:pt x="23" y="19"/>
                    <a:pt x="23" y="19"/>
                    <a:pt x="23" y="19"/>
                  </a:cubicBezTo>
                  <a:cubicBezTo>
                    <a:pt x="34" y="19"/>
                    <a:pt x="34" y="19"/>
                    <a:pt x="34" y="19"/>
                  </a:cubicBezTo>
                  <a:lnTo>
                    <a:pt x="34" y="30"/>
                  </a:lnTo>
                  <a:close/>
                  <a:moveTo>
                    <a:pt x="58" y="75"/>
                  </a:moveTo>
                  <a:cubicBezTo>
                    <a:pt x="47" y="75"/>
                    <a:pt x="47" y="75"/>
                    <a:pt x="47" y="75"/>
                  </a:cubicBezTo>
                  <a:cubicBezTo>
                    <a:pt x="47" y="64"/>
                    <a:pt x="47" y="64"/>
                    <a:pt x="47" y="64"/>
                  </a:cubicBezTo>
                  <a:cubicBezTo>
                    <a:pt x="58" y="64"/>
                    <a:pt x="58" y="64"/>
                    <a:pt x="58" y="64"/>
                  </a:cubicBezTo>
                  <a:lnTo>
                    <a:pt x="58" y="75"/>
                  </a:lnTo>
                  <a:close/>
                  <a:moveTo>
                    <a:pt x="58" y="53"/>
                  </a:moveTo>
                  <a:cubicBezTo>
                    <a:pt x="47" y="53"/>
                    <a:pt x="47" y="53"/>
                    <a:pt x="47" y="53"/>
                  </a:cubicBezTo>
                  <a:cubicBezTo>
                    <a:pt x="47" y="42"/>
                    <a:pt x="47" y="42"/>
                    <a:pt x="47" y="42"/>
                  </a:cubicBezTo>
                  <a:cubicBezTo>
                    <a:pt x="58" y="42"/>
                    <a:pt x="58" y="42"/>
                    <a:pt x="58" y="42"/>
                  </a:cubicBezTo>
                  <a:lnTo>
                    <a:pt x="58" y="53"/>
                  </a:lnTo>
                  <a:close/>
                  <a:moveTo>
                    <a:pt x="58" y="30"/>
                  </a:moveTo>
                  <a:cubicBezTo>
                    <a:pt x="47" y="30"/>
                    <a:pt x="47" y="30"/>
                    <a:pt x="47" y="30"/>
                  </a:cubicBezTo>
                  <a:cubicBezTo>
                    <a:pt x="47" y="19"/>
                    <a:pt x="47" y="19"/>
                    <a:pt x="47" y="19"/>
                  </a:cubicBezTo>
                  <a:cubicBezTo>
                    <a:pt x="58" y="19"/>
                    <a:pt x="58" y="19"/>
                    <a:pt x="58" y="19"/>
                  </a:cubicBezTo>
                  <a:lnTo>
                    <a:pt x="58" y="30"/>
                  </a:lnTo>
                  <a:close/>
                  <a:moveTo>
                    <a:pt x="82" y="75"/>
                  </a:moveTo>
                  <a:cubicBezTo>
                    <a:pt x="71" y="75"/>
                    <a:pt x="71" y="75"/>
                    <a:pt x="71" y="75"/>
                  </a:cubicBezTo>
                  <a:cubicBezTo>
                    <a:pt x="71" y="64"/>
                    <a:pt x="71" y="64"/>
                    <a:pt x="71" y="64"/>
                  </a:cubicBezTo>
                  <a:cubicBezTo>
                    <a:pt x="82" y="64"/>
                    <a:pt x="82" y="64"/>
                    <a:pt x="82" y="64"/>
                  </a:cubicBezTo>
                  <a:lnTo>
                    <a:pt x="82" y="75"/>
                  </a:lnTo>
                  <a:close/>
                  <a:moveTo>
                    <a:pt x="82" y="53"/>
                  </a:moveTo>
                  <a:cubicBezTo>
                    <a:pt x="71" y="53"/>
                    <a:pt x="71" y="53"/>
                    <a:pt x="71" y="53"/>
                  </a:cubicBezTo>
                  <a:cubicBezTo>
                    <a:pt x="71" y="42"/>
                    <a:pt x="71" y="42"/>
                    <a:pt x="71" y="42"/>
                  </a:cubicBezTo>
                  <a:cubicBezTo>
                    <a:pt x="82" y="42"/>
                    <a:pt x="82" y="42"/>
                    <a:pt x="82" y="42"/>
                  </a:cubicBezTo>
                  <a:lnTo>
                    <a:pt x="82" y="53"/>
                  </a:lnTo>
                  <a:close/>
                  <a:moveTo>
                    <a:pt x="82" y="30"/>
                  </a:moveTo>
                  <a:cubicBezTo>
                    <a:pt x="71" y="30"/>
                    <a:pt x="71" y="30"/>
                    <a:pt x="71" y="30"/>
                  </a:cubicBezTo>
                  <a:cubicBezTo>
                    <a:pt x="71" y="19"/>
                    <a:pt x="71" y="19"/>
                    <a:pt x="71" y="19"/>
                  </a:cubicBezTo>
                  <a:cubicBezTo>
                    <a:pt x="82" y="19"/>
                    <a:pt x="82" y="19"/>
                    <a:pt x="82" y="19"/>
                  </a:cubicBezTo>
                  <a:lnTo>
                    <a:pt x="82" y="30"/>
                  </a:lnTo>
                  <a:close/>
                  <a:moveTo>
                    <a:pt x="106" y="75"/>
                  </a:moveTo>
                  <a:cubicBezTo>
                    <a:pt x="95" y="75"/>
                    <a:pt x="95" y="75"/>
                    <a:pt x="95" y="75"/>
                  </a:cubicBezTo>
                  <a:cubicBezTo>
                    <a:pt x="95" y="64"/>
                    <a:pt x="95" y="64"/>
                    <a:pt x="95" y="64"/>
                  </a:cubicBezTo>
                  <a:cubicBezTo>
                    <a:pt x="106" y="64"/>
                    <a:pt x="106" y="64"/>
                    <a:pt x="106" y="64"/>
                  </a:cubicBezTo>
                  <a:lnTo>
                    <a:pt x="106" y="75"/>
                  </a:lnTo>
                  <a:close/>
                  <a:moveTo>
                    <a:pt x="106" y="53"/>
                  </a:moveTo>
                  <a:cubicBezTo>
                    <a:pt x="95" y="53"/>
                    <a:pt x="95" y="53"/>
                    <a:pt x="95" y="53"/>
                  </a:cubicBezTo>
                  <a:cubicBezTo>
                    <a:pt x="95" y="42"/>
                    <a:pt x="95" y="42"/>
                    <a:pt x="95" y="42"/>
                  </a:cubicBezTo>
                  <a:cubicBezTo>
                    <a:pt x="106" y="42"/>
                    <a:pt x="106" y="42"/>
                    <a:pt x="106" y="42"/>
                  </a:cubicBezTo>
                  <a:lnTo>
                    <a:pt x="106" y="53"/>
                  </a:lnTo>
                  <a:close/>
                  <a:moveTo>
                    <a:pt x="106" y="30"/>
                  </a:moveTo>
                  <a:cubicBezTo>
                    <a:pt x="95" y="30"/>
                    <a:pt x="95" y="30"/>
                    <a:pt x="95" y="30"/>
                  </a:cubicBezTo>
                  <a:cubicBezTo>
                    <a:pt x="95" y="19"/>
                    <a:pt x="95" y="19"/>
                    <a:pt x="95" y="19"/>
                  </a:cubicBezTo>
                  <a:cubicBezTo>
                    <a:pt x="106" y="19"/>
                    <a:pt x="106" y="19"/>
                    <a:pt x="106" y="19"/>
                  </a:cubicBezTo>
                  <a:lnTo>
                    <a:pt x="106" y="30"/>
                  </a:lnTo>
                  <a:close/>
                  <a:moveTo>
                    <a:pt x="130" y="75"/>
                  </a:moveTo>
                  <a:cubicBezTo>
                    <a:pt x="119" y="75"/>
                    <a:pt x="119" y="75"/>
                    <a:pt x="119" y="75"/>
                  </a:cubicBezTo>
                  <a:cubicBezTo>
                    <a:pt x="119" y="64"/>
                    <a:pt x="119" y="64"/>
                    <a:pt x="119" y="64"/>
                  </a:cubicBezTo>
                  <a:cubicBezTo>
                    <a:pt x="130" y="64"/>
                    <a:pt x="130" y="64"/>
                    <a:pt x="130" y="64"/>
                  </a:cubicBezTo>
                  <a:lnTo>
                    <a:pt x="130" y="75"/>
                  </a:lnTo>
                  <a:close/>
                  <a:moveTo>
                    <a:pt x="130" y="53"/>
                  </a:moveTo>
                  <a:cubicBezTo>
                    <a:pt x="119" y="53"/>
                    <a:pt x="119" y="53"/>
                    <a:pt x="119" y="53"/>
                  </a:cubicBezTo>
                  <a:cubicBezTo>
                    <a:pt x="119" y="42"/>
                    <a:pt x="119" y="42"/>
                    <a:pt x="119" y="42"/>
                  </a:cubicBezTo>
                  <a:cubicBezTo>
                    <a:pt x="130" y="42"/>
                    <a:pt x="130" y="42"/>
                    <a:pt x="130" y="42"/>
                  </a:cubicBezTo>
                  <a:lnTo>
                    <a:pt x="130" y="53"/>
                  </a:lnTo>
                  <a:close/>
                  <a:moveTo>
                    <a:pt x="130" y="30"/>
                  </a:moveTo>
                  <a:cubicBezTo>
                    <a:pt x="119" y="30"/>
                    <a:pt x="119" y="30"/>
                    <a:pt x="119" y="30"/>
                  </a:cubicBezTo>
                  <a:cubicBezTo>
                    <a:pt x="119" y="19"/>
                    <a:pt x="119" y="19"/>
                    <a:pt x="119" y="19"/>
                  </a:cubicBezTo>
                  <a:cubicBezTo>
                    <a:pt x="130" y="19"/>
                    <a:pt x="130" y="19"/>
                    <a:pt x="130" y="19"/>
                  </a:cubicBezTo>
                  <a:lnTo>
                    <a:pt x="130" y="30"/>
                  </a:lnTo>
                  <a:close/>
                  <a:moveTo>
                    <a:pt x="155" y="75"/>
                  </a:moveTo>
                  <a:cubicBezTo>
                    <a:pt x="144" y="75"/>
                    <a:pt x="144" y="75"/>
                    <a:pt x="144" y="75"/>
                  </a:cubicBezTo>
                  <a:cubicBezTo>
                    <a:pt x="144" y="64"/>
                    <a:pt x="144" y="64"/>
                    <a:pt x="144" y="64"/>
                  </a:cubicBezTo>
                  <a:cubicBezTo>
                    <a:pt x="155" y="64"/>
                    <a:pt x="155" y="64"/>
                    <a:pt x="155" y="64"/>
                  </a:cubicBezTo>
                  <a:lnTo>
                    <a:pt x="155" y="75"/>
                  </a:lnTo>
                  <a:close/>
                  <a:moveTo>
                    <a:pt x="155" y="53"/>
                  </a:moveTo>
                  <a:cubicBezTo>
                    <a:pt x="144" y="53"/>
                    <a:pt x="144" y="53"/>
                    <a:pt x="144" y="53"/>
                  </a:cubicBezTo>
                  <a:cubicBezTo>
                    <a:pt x="144" y="42"/>
                    <a:pt x="144" y="42"/>
                    <a:pt x="144" y="42"/>
                  </a:cubicBezTo>
                  <a:cubicBezTo>
                    <a:pt x="155" y="42"/>
                    <a:pt x="155" y="42"/>
                    <a:pt x="155" y="42"/>
                  </a:cubicBezTo>
                  <a:lnTo>
                    <a:pt x="155" y="53"/>
                  </a:lnTo>
                  <a:close/>
                  <a:moveTo>
                    <a:pt x="155" y="30"/>
                  </a:moveTo>
                  <a:cubicBezTo>
                    <a:pt x="144" y="30"/>
                    <a:pt x="144" y="30"/>
                    <a:pt x="144" y="30"/>
                  </a:cubicBezTo>
                  <a:cubicBezTo>
                    <a:pt x="144" y="19"/>
                    <a:pt x="144" y="19"/>
                    <a:pt x="144" y="19"/>
                  </a:cubicBezTo>
                  <a:cubicBezTo>
                    <a:pt x="155" y="19"/>
                    <a:pt x="155" y="19"/>
                    <a:pt x="155" y="19"/>
                  </a:cubicBezTo>
                  <a:lnTo>
                    <a:pt x="155" y="30"/>
                  </a:lnTo>
                  <a:close/>
                  <a:moveTo>
                    <a:pt x="179" y="75"/>
                  </a:moveTo>
                  <a:cubicBezTo>
                    <a:pt x="168" y="75"/>
                    <a:pt x="168" y="75"/>
                    <a:pt x="168" y="75"/>
                  </a:cubicBezTo>
                  <a:cubicBezTo>
                    <a:pt x="168" y="64"/>
                    <a:pt x="168" y="64"/>
                    <a:pt x="168" y="64"/>
                  </a:cubicBezTo>
                  <a:cubicBezTo>
                    <a:pt x="179" y="64"/>
                    <a:pt x="179" y="64"/>
                    <a:pt x="179" y="64"/>
                  </a:cubicBezTo>
                  <a:lnTo>
                    <a:pt x="179" y="75"/>
                  </a:lnTo>
                  <a:close/>
                  <a:moveTo>
                    <a:pt x="179" y="53"/>
                  </a:moveTo>
                  <a:cubicBezTo>
                    <a:pt x="168" y="53"/>
                    <a:pt x="168" y="53"/>
                    <a:pt x="168" y="53"/>
                  </a:cubicBezTo>
                  <a:cubicBezTo>
                    <a:pt x="168" y="42"/>
                    <a:pt x="168" y="42"/>
                    <a:pt x="168" y="42"/>
                  </a:cubicBezTo>
                  <a:cubicBezTo>
                    <a:pt x="179" y="42"/>
                    <a:pt x="179" y="42"/>
                    <a:pt x="179" y="42"/>
                  </a:cubicBezTo>
                  <a:lnTo>
                    <a:pt x="179" y="53"/>
                  </a:lnTo>
                  <a:close/>
                  <a:moveTo>
                    <a:pt x="179" y="30"/>
                  </a:moveTo>
                  <a:cubicBezTo>
                    <a:pt x="168" y="30"/>
                    <a:pt x="168" y="30"/>
                    <a:pt x="168" y="30"/>
                  </a:cubicBezTo>
                  <a:cubicBezTo>
                    <a:pt x="168" y="19"/>
                    <a:pt x="168" y="19"/>
                    <a:pt x="168" y="19"/>
                  </a:cubicBezTo>
                  <a:cubicBezTo>
                    <a:pt x="179" y="19"/>
                    <a:pt x="179" y="19"/>
                    <a:pt x="179" y="19"/>
                  </a:cubicBezTo>
                  <a:lnTo>
                    <a:pt x="179" y="30"/>
                  </a:lnTo>
                  <a:close/>
                  <a:moveTo>
                    <a:pt x="274" y="69"/>
                  </a:moveTo>
                  <a:cubicBezTo>
                    <a:pt x="262" y="69"/>
                    <a:pt x="252" y="59"/>
                    <a:pt x="252" y="47"/>
                  </a:cubicBezTo>
                  <a:cubicBezTo>
                    <a:pt x="252" y="35"/>
                    <a:pt x="262" y="25"/>
                    <a:pt x="274" y="25"/>
                  </a:cubicBezTo>
                  <a:cubicBezTo>
                    <a:pt x="286" y="25"/>
                    <a:pt x="296" y="35"/>
                    <a:pt x="296" y="47"/>
                  </a:cubicBezTo>
                  <a:cubicBezTo>
                    <a:pt x="296" y="59"/>
                    <a:pt x="286" y="69"/>
                    <a:pt x="274"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55" name="Freeform 14"/>
            <p:cNvSpPr>
              <a:spLocks noEditPoints="1"/>
            </p:cNvSpPr>
            <p:nvPr/>
          </p:nvSpPr>
          <p:spPr bwMode="auto">
            <a:xfrm>
              <a:off x="10333038" y="3048001"/>
              <a:ext cx="1235075" cy="360363"/>
            </a:xfrm>
            <a:custGeom>
              <a:avLst/>
              <a:gdLst>
                <a:gd name="T0" fmla="*/ 305 w 326"/>
                <a:gd name="T1" fmla="*/ 0 h 95"/>
                <a:gd name="T2" fmla="*/ 0 w 326"/>
                <a:gd name="T3" fmla="*/ 21 h 95"/>
                <a:gd name="T4" fmla="*/ 21 w 326"/>
                <a:gd name="T5" fmla="*/ 95 h 95"/>
                <a:gd name="T6" fmla="*/ 326 w 326"/>
                <a:gd name="T7" fmla="*/ 73 h 95"/>
                <a:gd name="T8" fmla="*/ 34 w 326"/>
                <a:gd name="T9" fmla="*/ 74 h 95"/>
                <a:gd name="T10" fmla="*/ 23 w 326"/>
                <a:gd name="T11" fmla="*/ 63 h 95"/>
                <a:gd name="T12" fmla="*/ 34 w 326"/>
                <a:gd name="T13" fmla="*/ 74 h 95"/>
                <a:gd name="T14" fmla="*/ 23 w 326"/>
                <a:gd name="T15" fmla="*/ 52 h 95"/>
                <a:gd name="T16" fmla="*/ 34 w 326"/>
                <a:gd name="T17" fmla="*/ 41 h 95"/>
                <a:gd name="T18" fmla="*/ 34 w 326"/>
                <a:gd name="T19" fmla="*/ 30 h 95"/>
                <a:gd name="T20" fmla="*/ 23 w 326"/>
                <a:gd name="T21" fmla="*/ 18 h 95"/>
                <a:gd name="T22" fmla="*/ 34 w 326"/>
                <a:gd name="T23" fmla="*/ 30 h 95"/>
                <a:gd name="T24" fmla="*/ 47 w 326"/>
                <a:gd name="T25" fmla="*/ 74 h 95"/>
                <a:gd name="T26" fmla="*/ 58 w 326"/>
                <a:gd name="T27" fmla="*/ 63 h 95"/>
                <a:gd name="T28" fmla="*/ 58 w 326"/>
                <a:gd name="T29" fmla="*/ 52 h 95"/>
                <a:gd name="T30" fmla="*/ 47 w 326"/>
                <a:gd name="T31" fmla="*/ 41 h 95"/>
                <a:gd name="T32" fmla="*/ 58 w 326"/>
                <a:gd name="T33" fmla="*/ 52 h 95"/>
                <a:gd name="T34" fmla="*/ 47 w 326"/>
                <a:gd name="T35" fmla="*/ 30 h 95"/>
                <a:gd name="T36" fmla="*/ 58 w 326"/>
                <a:gd name="T37" fmla="*/ 18 h 95"/>
                <a:gd name="T38" fmla="*/ 82 w 326"/>
                <a:gd name="T39" fmla="*/ 74 h 95"/>
                <a:gd name="T40" fmla="*/ 71 w 326"/>
                <a:gd name="T41" fmla="*/ 63 h 95"/>
                <a:gd name="T42" fmla="*/ 82 w 326"/>
                <a:gd name="T43" fmla="*/ 74 h 95"/>
                <a:gd name="T44" fmla="*/ 71 w 326"/>
                <a:gd name="T45" fmla="*/ 52 h 95"/>
                <a:gd name="T46" fmla="*/ 82 w 326"/>
                <a:gd name="T47" fmla="*/ 41 h 95"/>
                <a:gd name="T48" fmla="*/ 82 w 326"/>
                <a:gd name="T49" fmla="*/ 30 h 95"/>
                <a:gd name="T50" fmla="*/ 71 w 326"/>
                <a:gd name="T51" fmla="*/ 18 h 95"/>
                <a:gd name="T52" fmla="*/ 82 w 326"/>
                <a:gd name="T53" fmla="*/ 30 h 95"/>
                <a:gd name="T54" fmla="*/ 95 w 326"/>
                <a:gd name="T55" fmla="*/ 74 h 95"/>
                <a:gd name="T56" fmla="*/ 106 w 326"/>
                <a:gd name="T57" fmla="*/ 63 h 95"/>
                <a:gd name="T58" fmla="*/ 106 w 326"/>
                <a:gd name="T59" fmla="*/ 52 h 95"/>
                <a:gd name="T60" fmla="*/ 95 w 326"/>
                <a:gd name="T61" fmla="*/ 41 h 95"/>
                <a:gd name="T62" fmla="*/ 106 w 326"/>
                <a:gd name="T63" fmla="*/ 52 h 95"/>
                <a:gd name="T64" fmla="*/ 95 w 326"/>
                <a:gd name="T65" fmla="*/ 30 h 95"/>
                <a:gd name="T66" fmla="*/ 106 w 326"/>
                <a:gd name="T67" fmla="*/ 18 h 95"/>
                <a:gd name="T68" fmla="*/ 130 w 326"/>
                <a:gd name="T69" fmla="*/ 74 h 95"/>
                <a:gd name="T70" fmla="*/ 119 w 326"/>
                <a:gd name="T71" fmla="*/ 63 h 95"/>
                <a:gd name="T72" fmla="*/ 130 w 326"/>
                <a:gd name="T73" fmla="*/ 74 h 95"/>
                <a:gd name="T74" fmla="*/ 119 w 326"/>
                <a:gd name="T75" fmla="*/ 52 h 95"/>
                <a:gd name="T76" fmla="*/ 130 w 326"/>
                <a:gd name="T77" fmla="*/ 41 h 95"/>
                <a:gd name="T78" fmla="*/ 130 w 326"/>
                <a:gd name="T79" fmla="*/ 30 h 95"/>
                <a:gd name="T80" fmla="*/ 119 w 326"/>
                <a:gd name="T81" fmla="*/ 18 h 95"/>
                <a:gd name="T82" fmla="*/ 130 w 326"/>
                <a:gd name="T83" fmla="*/ 30 h 95"/>
                <a:gd name="T84" fmla="*/ 144 w 326"/>
                <a:gd name="T85" fmla="*/ 74 h 95"/>
                <a:gd name="T86" fmla="*/ 155 w 326"/>
                <a:gd name="T87" fmla="*/ 63 h 95"/>
                <a:gd name="T88" fmla="*/ 155 w 326"/>
                <a:gd name="T89" fmla="*/ 52 h 95"/>
                <a:gd name="T90" fmla="*/ 144 w 326"/>
                <a:gd name="T91" fmla="*/ 41 h 95"/>
                <a:gd name="T92" fmla="*/ 155 w 326"/>
                <a:gd name="T93" fmla="*/ 52 h 95"/>
                <a:gd name="T94" fmla="*/ 144 w 326"/>
                <a:gd name="T95" fmla="*/ 30 h 95"/>
                <a:gd name="T96" fmla="*/ 155 w 326"/>
                <a:gd name="T97" fmla="*/ 18 h 95"/>
                <a:gd name="T98" fmla="*/ 179 w 326"/>
                <a:gd name="T99" fmla="*/ 74 h 95"/>
                <a:gd name="T100" fmla="*/ 168 w 326"/>
                <a:gd name="T101" fmla="*/ 63 h 95"/>
                <a:gd name="T102" fmla="*/ 179 w 326"/>
                <a:gd name="T103" fmla="*/ 74 h 95"/>
                <a:gd name="T104" fmla="*/ 168 w 326"/>
                <a:gd name="T105" fmla="*/ 52 h 95"/>
                <a:gd name="T106" fmla="*/ 179 w 326"/>
                <a:gd name="T107" fmla="*/ 41 h 95"/>
                <a:gd name="T108" fmla="*/ 179 w 326"/>
                <a:gd name="T109" fmla="*/ 30 h 95"/>
                <a:gd name="T110" fmla="*/ 168 w 326"/>
                <a:gd name="T111" fmla="*/ 18 h 95"/>
                <a:gd name="T112" fmla="*/ 179 w 326"/>
                <a:gd name="T113" fmla="*/ 30 h 95"/>
                <a:gd name="T114" fmla="*/ 252 w 326"/>
                <a:gd name="T115" fmla="*/ 46 h 95"/>
                <a:gd name="T116" fmla="*/ 296 w 326"/>
                <a:gd name="T117" fmla="*/ 4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95">
                  <a:moveTo>
                    <a:pt x="326" y="21"/>
                  </a:moveTo>
                  <a:cubicBezTo>
                    <a:pt x="326" y="9"/>
                    <a:pt x="317" y="0"/>
                    <a:pt x="305" y="0"/>
                  </a:cubicBezTo>
                  <a:cubicBezTo>
                    <a:pt x="21" y="0"/>
                    <a:pt x="21" y="0"/>
                    <a:pt x="21" y="0"/>
                  </a:cubicBezTo>
                  <a:cubicBezTo>
                    <a:pt x="9" y="0"/>
                    <a:pt x="0" y="9"/>
                    <a:pt x="0" y="21"/>
                  </a:cubicBezTo>
                  <a:cubicBezTo>
                    <a:pt x="0" y="73"/>
                    <a:pt x="0" y="73"/>
                    <a:pt x="0" y="73"/>
                  </a:cubicBezTo>
                  <a:cubicBezTo>
                    <a:pt x="0" y="85"/>
                    <a:pt x="9" y="95"/>
                    <a:pt x="21" y="95"/>
                  </a:cubicBezTo>
                  <a:cubicBezTo>
                    <a:pt x="305" y="95"/>
                    <a:pt x="305" y="95"/>
                    <a:pt x="305" y="95"/>
                  </a:cubicBezTo>
                  <a:cubicBezTo>
                    <a:pt x="317" y="95"/>
                    <a:pt x="326" y="85"/>
                    <a:pt x="326" y="73"/>
                  </a:cubicBezTo>
                  <a:lnTo>
                    <a:pt x="326" y="21"/>
                  </a:lnTo>
                  <a:close/>
                  <a:moveTo>
                    <a:pt x="34" y="74"/>
                  </a:moveTo>
                  <a:cubicBezTo>
                    <a:pt x="23" y="74"/>
                    <a:pt x="23" y="74"/>
                    <a:pt x="23" y="74"/>
                  </a:cubicBezTo>
                  <a:cubicBezTo>
                    <a:pt x="23" y="63"/>
                    <a:pt x="23" y="63"/>
                    <a:pt x="23" y="63"/>
                  </a:cubicBezTo>
                  <a:cubicBezTo>
                    <a:pt x="34" y="63"/>
                    <a:pt x="34" y="63"/>
                    <a:pt x="34" y="63"/>
                  </a:cubicBezTo>
                  <a:lnTo>
                    <a:pt x="34" y="74"/>
                  </a:lnTo>
                  <a:close/>
                  <a:moveTo>
                    <a:pt x="34" y="52"/>
                  </a:moveTo>
                  <a:cubicBezTo>
                    <a:pt x="23" y="52"/>
                    <a:pt x="23" y="52"/>
                    <a:pt x="23" y="52"/>
                  </a:cubicBezTo>
                  <a:cubicBezTo>
                    <a:pt x="23" y="41"/>
                    <a:pt x="23" y="41"/>
                    <a:pt x="23" y="41"/>
                  </a:cubicBezTo>
                  <a:cubicBezTo>
                    <a:pt x="34" y="41"/>
                    <a:pt x="34" y="41"/>
                    <a:pt x="34" y="41"/>
                  </a:cubicBezTo>
                  <a:lnTo>
                    <a:pt x="34" y="52"/>
                  </a:lnTo>
                  <a:close/>
                  <a:moveTo>
                    <a:pt x="34" y="30"/>
                  </a:moveTo>
                  <a:cubicBezTo>
                    <a:pt x="23" y="30"/>
                    <a:pt x="23" y="30"/>
                    <a:pt x="23" y="30"/>
                  </a:cubicBezTo>
                  <a:cubicBezTo>
                    <a:pt x="23" y="18"/>
                    <a:pt x="23" y="18"/>
                    <a:pt x="23" y="18"/>
                  </a:cubicBezTo>
                  <a:cubicBezTo>
                    <a:pt x="34" y="18"/>
                    <a:pt x="34" y="18"/>
                    <a:pt x="34" y="18"/>
                  </a:cubicBezTo>
                  <a:lnTo>
                    <a:pt x="34" y="30"/>
                  </a:lnTo>
                  <a:close/>
                  <a:moveTo>
                    <a:pt x="58" y="74"/>
                  </a:moveTo>
                  <a:cubicBezTo>
                    <a:pt x="47" y="74"/>
                    <a:pt x="47" y="74"/>
                    <a:pt x="47" y="74"/>
                  </a:cubicBezTo>
                  <a:cubicBezTo>
                    <a:pt x="47" y="63"/>
                    <a:pt x="47" y="63"/>
                    <a:pt x="47" y="63"/>
                  </a:cubicBezTo>
                  <a:cubicBezTo>
                    <a:pt x="58" y="63"/>
                    <a:pt x="58" y="63"/>
                    <a:pt x="58" y="63"/>
                  </a:cubicBezTo>
                  <a:lnTo>
                    <a:pt x="58" y="74"/>
                  </a:lnTo>
                  <a:close/>
                  <a:moveTo>
                    <a:pt x="58" y="52"/>
                  </a:moveTo>
                  <a:cubicBezTo>
                    <a:pt x="47" y="52"/>
                    <a:pt x="47" y="52"/>
                    <a:pt x="47" y="52"/>
                  </a:cubicBezTo>
                  <a:cubicBezTo>
                    <a:pt x="47" y="41"/>
                    <a:pt x="47" y="41"/>
                    <a:pt x="47" y="41"/>
                  </a:cubicBezTo>
                  <a:cubicBezTo>
                    <a:pt x="58" y="41"/>
                    <a:pt x="58" y="41"/>
                    <a:pt x="58" y="41"/>
                  </a:cubicBezTo>
                  <a:lnTo>
                    <a:pt x="58" y="52"/>
                  </a:lnTo>
                  <a:close/>
                  <a:moveTo>
                    <a:pt x="58" y="30"/>
                  </a:moveTo>
                  <a:cubicBezTo>
                    <a:pt x="47" y="30"/>
                    <a:pt x="47" y="30"/>
                    <a:pt x="47" y="30"/>
                  </a:cubicBezTo>
                  <a:cubicBezTo>
                    <a:pt x="47" y="18"/>
                    <a:pt x="47" y="18"/>
                    <a:pt x="47" y="18"/>
                  </a:cubicBezTo>
                  <a:cubicBezTo>
                    <a:pt x="58" y="18"/>
                    <a:pt x="58" y="18"/>
                    <a:pt x="58" y="18"/>
                  </a:cubicBezTo>
                  <a:lnTo>
                    <a:pt x="58" y="30"/>
                  </a:lnTo>
                  <a:close/>
                  <a:moveTo>
                    <a:pt x="82" y="74"/>
                  </a:moveTo>
                  <a:cubicBezTo>
                    <a:pt x="71" y="74"/>
                    <a:pt x="71" y="74"/>
                    <a:pt x="71" y="74"/>
                  </a:cubicBezTo>
                  <a:cubicBezTo>
                    <a:pt x="71" y="63"/>
                    <a:pt x="71" y="63"/>
                    <a:pt x="71" y="63"/>
                  </a:cubicBezTo>
                  <a:cubicBezTo>
                    <a:pt x="82" y="63"/>
                    <a:pt x="82" y="63"/>
                    <a:pt x="82" y="63"/>
                  </a:cubicBezTo>
                  <a:lnTo>
                    <a:pt x="82" y="74"/>
                  </a:lnTo>
                  <a:close/>
                  <a:moveTo>
                    <a:pt x="82" y="52"/>
                  </a:moveTo>
                  <a:cubicBezTo>
                    <a:pt x="71" y="52"/>
                    <a:pt x="71" y="52"/>
                    <a:pt x="71" y="52"/>
                  </a:cubicBezTo>
                  <a:cubicBezTo>
                    <a:pt x="71" y="41"/>
                    <a:pt x="71" y="41"/>
                    <a:pt x="71" y="41"/>
                  </a:cubicBezTo>
                  <a:cubicBezTo>
                    <a:pt x="82" y="41"/>
                    <a:pt x="82" y="41"/>
                    <a:pt x="82" y="41"/>
                  </a:cubicBezTo>
                  <a:lnTo>
                    <a:pt x="82" y="52"/>
                  </a:lnTo>
                  <a:close/>
                  <a:moveTo>
                    <a:pt x="82" y="30"/>
                  </a:moveTo>
                  <a:cubicBezTo>
                    <a:pt x="71" y="30"/>
                    <a:pt x="71" y="30"/>
                    <a:pt x="71" y="30"/>
                  </a:cubicBezTo>
                  <a:cubicBezTo>
                    <a:pt x="71" y="18"/>
                    <a:pt x="71" y="18"/>
                    <a:pt x="71" y="18"/>
                  </a:cubicBezTo>
                  <a:cubicBezTo>
                    <a:pt x="82" y="18"/>
                    <a:pt x="82" y="18"/>
                    <a:pt x="82" y="18"/>
                  </a:cubicBezTo>
                  <a:lnTo>
                    <a:pt x="82" y="30"/>
                  </a:lnTo>
                  <a:close/>
                  <a:moveTo>
                    <a:pt x="106" y="74"/>
                  </a:moveTo>
                  <a:cubicBezTo>
                    <a:pt x="95" y="74"/>
                    <a:pt x="95" y="74"/>
                    <a:pt x="95" y="74"/>
                  </a:cubicBezTo>
                  <a:cubicBezTo>
                    <a:pt x="95" y="63"/>
                    <a:pt x="95" y="63"/>
                    <a:pt x="95" y="63"/>
                  </a:cubicBezTo>
                  <a:cubicBezTo>
                    <a:pt x="106" y="63"/>
                    <a:pt x="106" y="63"/>
                    <a:pt x="106" y="63"/>
                  </a:cubicBezTo>
                  <a:lnTo>
                    <a:pt x="106" y="74"/>
                  </a:lnTo>
                  <a:close/>
                  <a:moveTo>
                    <a:pt x="106" y="52"/>
                  </a:moveTo>
                  <a:cubicBezTo>
                    <a:pt x="95" y="52"/>
                    <a:pt x="95" y="52"/>
                    <a:pt x="95" y="52"/>
                  </a:cubicBezTo>
                  <a:cubicBezTo>
                    <a:pt x="95" y="41"/>
                    <a:pt x="95" y="41"/>
                    <a:pt x="95" y="41"/>
                  </a:cubicBezTo>
                  <a:cubicBezTo>
                    <a:pt x="106" y="41"/>
                    <a:pt x="106" y="41"/>
                    <a:pt x="106" y="41"/>
                  </a:cubicBezTo>
                  <a:lnTo>
                    <a:pt x="106" y="52"/>
                  </a:lnTo>
                  <a:close/>
                  <a:moveTo>
                    <a:pt x="106" y="30"/>
                  </a:moveTo>
                  <a:cubicBezTo>
                    <a:pt x="95" y="30"/>
                    <a:pt x="95" y="30"/>
                    <a:pt x="95" y="30"/>
                  </a:cubicBezTo>
                  <a:cubicBezTo>
                    <a:pt x="95" y="18"/>
                    <a:pt x="95" y="18"/>
                    <a:pt x="95" y="18"/>
                  </a:cubicBezTo>
                  <a:cubicBezTo>
                    <a:pt x="106" y="18"/>
                    <a:pt x="106" y="18"/>
                    <a:pt x="106" y="18"/>
                  </a:cubicBezTo>
                  <a:lnTo>
                    <a:pt x="106" y="30"/>
                  </a:lnTo>
                  <a:close/>
                  <a:moveTo>
                    <a:pt x="130" y="74"/>
                  </a:moveTo>
                  <a:cubicBezTo>
                    <a:pt x="119" y="74"/>
                    <a:pt x="119" y="74"/>
                    <a:pt x="119" y="74"/>
                  </a:cubicBezTo>
                  <a:cubicBezTo>
                    <a:pt x="119" y="63"/>
                    <a:pt x="119" y="63"/>
                    <a:pt x="119" y="63"/>
                  </a:cubicBezTo>
                  <a:cubicBezTo>
                    <a:pt x="130" y="63"/>
                    <a:pt x="130" y="63"/>
                    <a:pt x="130" y="63"/>
                  </a:cubicBezTo>
                  <a:lnTo>
                    <a:pt x="130" y="74"/>
                  </a:lnTo>
                  <a:close/>
                  <a:moveTo>
                    <a:pt x="130" y="52"/>
                  </a:moveTo>
                  <a:cubicBezTo>
                    <a:pt x="119" y="52"/>
                    <a:pt x="119" y="52"/>
                    <a:pt x="119" y="52"/>
                  </a:cubicBezTo>
                  <a:cubicBezTo>
                    <a:pt x="119" y="41"/>
                    <a:pt x="119" y="41"/>
                    <a:pt x="119" y="41"/>
                  </a:cubicBezTo>
                  <a:cubicBezTo>
                    <a:pt x="130" y="41"/>
                    <a:pt x="130" y="41"/>
                    <a:pt x="130" y="41"/>
                  </a:cubicBezTo>
                  <a:lnTo>
                    <a:pt x="130" y="52"/>
                  </a:lnTo>
                  <a:close/>
                  <a:moveTo>
                    <a:pt x="130" y="30"/>
                  </a:moveTo>
                  <a:cubicBezTo>
                    <a:pt x="119" y="30"/>
                    <a:pt x="119" y="30"/>
                    <a:pt x="119" y="30"/>
                  </a:cubicBezTo>
                  <a:cubicBezTo>
                    <a:pt x="119" y="18"/>
                    <a:pt x="119" y="18"/>
                    <a:pt x="119" y="18"/>
                  </a:cubicBezTo>
                  <a:cubicBezTo>
                    <a:pt x="130" y="18"/>
                    <a:pt x="130" y="18"/>
                    <a:pt x="130" y="18"/>
                  </a:cubicBezTo>
                  <a:lnTo>
                    <a:pt x="130" y="30"/>
                  </a:lnTo>
                  <a:close/>
                  <a:moveTo>
                    <a:pt x="155" y="74"/>
                  </a:moveTo>
                  <a:cubicBezTo>
                    <a:pt x="144" y="74"/>
                    <a:pt x="144" y="74"/>
                    <a:pt x="144" y="74"/>
                  </a:cubicBezTo>
                  <a:cubicBezTo>
                    <a:pt x="144" y="63"/>
                    <a:pt x="144" y="63"/>
                    <a:pt x="144" y="63"/>
                  </a:cubicBezTo>
                  <a:cubicBezTo>
                    <a:pt x="155" y="63"/>
                    <a:pt x="155" y="63"/>
                    <a:pt x="155" y="63"/>
                  </a:cubicBezTo>
                  <a:lnTo>
                    <a:pt x="155" y="74"/>
                  </a:lnTo>
                  <a:close/>
                  <a:moveTo>
                    <a:pt x="155" y="52"/>
                  </a:moveTo>
                  <a:cubicBezTo>
                    <a:pt x="144" y="52"/>
                    <a:pt x="144" y="52"/>
                    <a:pt x="144" y="52"/>
                  </a:cubicBezTo>
                  <a:cubicBezTo>
                    <a:pt x="144" y="41"/>
                    <a:pt x="144" y="41"/>
                    <a:pt x="144" y="41"/>
                  </a:cubicBezTo>
                  <a:cubicBezTo>
                    <a:pt x="155" y="41"/>
                    <a:pt x="155" y="41"/>
                    <a:pt x="155" y="41"/>
                  </a:cubicBezTo>
                  <a:lnTo>
                    <a:pt x="155" y="52"/>
                  </a:lnTo>
                  <a:close/>
                  <a:moveTo>
                    <a:pt x="155" y="30"/>
                  </a:moveTo>
                  <a:cubicBezTo>
                    <a:pt x="144" y="30"/>
                    <a:pt x="144" y="30"/>
                    <a:pt x="144" y="30"/>
                  </a:cubicBezTo>
                  <a:cubicBezTo>
                    <a:pt x="144" y="18"/>
                    <a:pt x="144" y="18"/>
                    <a:pt x="144" y="18"/>
                  </a:cubicBezTo>
                  <a:cubicBezTo>
                    <a:pt x="155" y="18"/>
                    <a:pt x="155" y="18"/>
                    <a:pt x="155" y="18"/>
                  </a:cubicBezTo>
                  <a:lnTo>
                    <a:pt x="155" y="30"/>
                  </a:lnTo>
                  <a:close/>
                  <a:moveTo>
                    <a:pt x="179" y="74"/>
                  </a:moveTo>
                  <a:cubicBezTo>
                    <a:pt x="168" y="74"/>
                    <a:pt x="168" y="74"/>
                    <a:pt x="168" y="74"/>
                  </a:cubicBezTo>
                  <a:cubicBezTo>
                    <a:pt x="168" y="63"/>
                    <a:pt x="168" y="63"/>
                    <a:pt x="168" y="63"/>
                  </a:cubicBezTo>
                  <a:cubicBezTo>
                    <a:pt x="179" y="63"/>
                    <a:pt x="179" y="63"/>
                    <a:pt x="179" y="63"/>
                  </a:cubicBezTo>
                  <a:lnTo>
                    <a:pt x="179" y="74"/>
                  </a:lnTo>
                  <a:close/>
                  <a:moveTo>
                    <a:pt x="179" y="52"/>
                  </a:moveTo>
                  <a:cubicBezTo>
                    <a:pt x="168" y="52"/>
                    <a:pt x="168" y="52"/>
                    <a:pt x="168" y="52"/>
                  </a:cubicBezTo>
                  <a:cubicBezTo>
                    <a:pt x="168" y="41"/>
                    <a:pt x="168" y="41"/>
                    <a:pt x="168" y="41"/>
                  </a:cubicBezTo>
                  <a:cubicBezTo>
                    <a:pt x="179" y="41"/>
                    <a:pt x="179" y="41"/>
                    <a:pt x="179" y="41"/>
                  </a:cubicBezTo>
                  <a:lnTo>
                    <a:pt x="179" y="52"/>
                  </a:lnTo>
                  <a:close/>
                  <a:moveTo>
                    <a:pt x="179" y="30"/>
                  </a:moveTo>
                  <a:cubicBezTo>
                    <a:pt x="168" y="30"/>
                    <a:pt x="168" y="30"/>
                    <a:pt x="168" y="30"/>
                  </a:cubicBezTo>
                  <a:cubicBezTo>
                    <a:pt x="168" y="18"/>
                    <a:pt x="168" y="18"/>
                    <a:pt x="168" y="18"/>
                  </a:cubicBezTo>
                  <a:cubicBezTo>
                    <a:pt x="179" y="18"/>
                    <a:pt x="179" y="18"/>
                    <a:pt x="179" y="18"/>
                  </a:cubicBezTo>
                  <a:lnTo>
                    <a:pt x="179" y="30"/>
                  </a:lnTo>
                  <a:close/>
                  <a:moveTo>
                    <a:pt x="274" y="68"/>
                  </a:moveTo>
                  <a:cubicBezTo>
                    <a:pt x="262" y="68"/>
                    <a:pt x="252" y="58"/>
                    <a:pt x="252" y="46"/>
                  </a:cubicBezTo>
                  <a:cubicBezTo>
                    <a:pt x="252" y="34"/>
                    <a:pt x="262" y="24"/>
                    <a:pt x="274" y="24"/>
                  </a:cubicBezTo>
                  <a:cubicBezTo>
                    <a:pt x="286" y="24"/>
                    <a:pt x="296" y="34"/>
                    <a:pt x="296" y="46"/>
                  </a:cubicBezTo>
                  <a:cubicBezTo>
                    <a:pt x="296" y="58"/>
                    <a:pt x="286" y="68"/>
                    <a:pt x="274" y="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265" name="Rectangle 264"/>
          <p:cNvSpPr/>
          <p:nvPr/>
        </p:nvSpPr>
        <p:spPr>
          <a:xfrm>
            <a:off x="6500410" y="4684204"/>
            <a:ext cx="2188084" cy="398227"/>
          </a:xfrm>
          <a:prstGeom prst="rect">
            <a:avLst/>
          </a:prstGeom>
        </p:spPr>
        <p:txBody>
          <a:bodyPr wrap="square" lIns="89576" tIns="44788" rIns="89576" bIns="44788">
            <a:spAutoFit/>
          </a:bodyPr>
          <a:lstStyle/>
          <a:p>
            <a:pPr marL="0" marR="0" lvl="0" indent="0" algn="ctr" defTabSz="913336"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505050"/>
                </a:solidFill>
                <a:effectLst/>
                <a:uLnTx/>
                <a:uFillTx/>
                <a:latin typeface="Segoe UI"/>
                <a:ea typeface="+mn-ea"/>
                <a:cs typeface="+mn-cs"/>
              </a:rPr>
              <a:t>Physical </a:t>
            </a:r>
            <a:r>
              <a:rPr kumimoji="0" lang="en-US" sz="2000" b="0" i="0" u="none" strike="noStrike" kern="1200" cap="none" spc="0" normalizeH="0" baseline="0" noProof="0" dirty="0" smtClean="0">
                <a:ln>
                  <a:noFill/>
                </a:ln>
                <a:solidFill>
                  <a:srgbClr val="505050"/>
                </a:solidFill>
                <a:effectLst/>
                <a:uLnTx/>
                <a:uFillTx/>
                <a:latin typeface="Segoe UI"/>
                <a:ea typeface="+mn-ea"/>
                <a:cs typeface="+mn-cs"/>
              </a:rPr>
              <a:t>network</a:t>
            </a:r>
            <a:endParaRPr kumimoji="0" lang="en-US" sz="2000" b="0" i="0" u="none" strike="noStrike" kern="1200" cap="none" spc="0" normalizeH="0" baseline="0" noProof="0" dirty="0">
              <a:ln>
                <a:noFill/>
              </a:ln>
              <a:solidFill>
                <a:srgbClr val="505050"/>
              </a:solidFill>
              <a:effectLst/>
              <a:uLnTx/>
              <a:uFillTx/>
              <a:latin typeface="Segoe UI"/>
              <a:ea typeface="+mn-ea"/>
              <a:cs typeface="+mn-cs"/>
            </a:endParaRPr>
          </a:p>
        </p:txBody>
      </p:sp>
      <p:cxnSp>
        <p:nvCxnSpPr>
          <p:cNvPr id="270" name="Straight Connector 269"/>
          <p:cNvCxnSpPr/>
          <p:nvPr/>
        </p:nvCxnSpPr>
        <p:spPr>
          <a:xfrm flipV="1">
            <a:off x="6435153" y="5112597"/>
            <a:ext cx="801272" cy="357598"/>
          </a:xfrm>
          <a:prstGeom prst="line">
            <a:avLst/>
          </a:prstGeom>
          <a:ln w="57150" cap="rnd">
            <a:solidFill>
              <a:schemeClr val="accent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72" name="Straight Connector 271"/>
          <p:cNvCxnSpPr/>
          <p:nvPr/>
        </p:nvCxnSpPr>
        <p:spPr>
          <a:xfrm flipH="1" flipV="1">
            <a:off x="6435153" y="5112597"/>
            <a:ext cx="801272" cy="357598"/>
          </a:xfrm>
          <a:prstGeom prst="line">
            <a:avLst/>
          </a:prstGeom>
          <a:ln w="57150" cap="rnd">
            <a:solidFill>
              <a:schemeClr val="accent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76" name="Straight Connector 275"/>
          <p:cNvCxnSpPr/>
          <p:nvPr/>
        </p:nvCxnSpPr>
        <p:spPr>
          <a:xfrm flipV="1">
            <a:off x="7236425" y="5112597"/>
            <a:ext cx="801272" cy="357598"/>
          </a:xfrm>
          <a:prstGeom prst="line">
            <a:avLst/>
          </a:prstGeom>
          <a:ln w="57150" cap="rnd">
            <a:solidFill>
              <a:schemeClr val="accent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79" name="Straight Connector 278"/>
          <p:cNvCxnSpPr/>
          <p:nvPr/>
        </p:nvCxnSpPr>
        <p:spPr>
          <a:xfrm flipH="1" flipV="1">
            <a:off x="7236425" y="5112597"/>
            <a:ext cx="801272" cy="357598"/>
          </a:xfrm>
          <a:prstGeom prst="line">
            <a:avLst/>
          </a:prstGeom>
          <a:ln w="57150" cap="rnd">
            <a:solidFill>
              <a:schemeClr val="accent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81" name="Straight Connector 280"/>
          <p:cNvCxnSpPr/>
          <p:nvPr/>
        </p:nvCxnSpPr>
        <p:spPr>
          <a:xfrm flipV="1">
            <a:off x="8037697" y="5112597"/>
            <a:ext cx="801272" cy="357598"/>
          </a:xfrm>
          <a:prstGeom prst="line">
            <a:avLst/>
          </a:prstGeom>
          <a:ln w="57150" cap="rnd">
            <a:solidFill>
              <a:schemeClr val="accent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cxnSp>
        <p:nvCxnSpPr>
          <p:cNvPr id="284" name="Straight Connector 283"/>
          <p:cNvCxnSpPr/>
          <p:nvPr/>
        </p:nvCxnSpPr>
        <p:spPr>
          <a:xfrm flipH="1" flipV="1">
            <a:off x="8037697" y="5112597"/>
            <a:ext cx="801272" cy="357598"/>
          </a:xfrm>
          <a:prstGeom prst="line">
            <a:avLst/>
          </a:prstGeom>
          <a:ln w="57150" cap="rnd">
            <a:solidFill>
              <a:schemeClr val="accent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grpSp>
        <p:nvGrpSpPr>
          <p:cNvPr id="2" name="Group 1"/>
          <p:cNvGrpSpPr/>
          <p:nvPr/>
        </p:nvGrpSpPr>
        <p:grpSpPr>
          <a:xfrm>
            <a:off x="5308452" y="1537958"/>
            <a:ext cx="4573588" cy="3096329"/>
            <a:chOff x="4845050" y="2125663"/>
            <a:chExt cx="4573588" cy="3096329"/>
          </a:xfrm>
        </p:grpSpPr>
        <p:sp>
          <p:nvSpPr>
            <p:cNvPr id="304" name="Rectangle 303"/>
            <p:cNvSpPr/>
            <p:nvPr/>
          </p:nvSpPr>
          <p:spPr>
            <a:xfrm>
              <a:off x="4846638" y="3032479"/>
              <a:ext cx="2286000" cy="1837088"/>
            </a:xfrm>
            <a:prstGeom prst="rect">
              <a:avLst/>
            </a:prstGeom>
            <a:solidFill>
              <a:schemeClr val="bg1">
                <a:lumMod val="85000"/>
              </a:schemeClr>
            </a:solidFill>
          </p:spPr>
          <p:txBody>
            <a:bodyPr wrap="square" lIns="89576" tIns="44788" rIns="89576" bIns="44788" anchor="ctr">
              <a:noAutofit/>
            </a:bodyPr>
            <a:lstStyle/>
            <a:p>
              <a:pPr marL="0" marR="0" lvl="0" indent="0" algn="ctr" defTabSz="91333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50" normalizeH="0" baseline="0" noProof="0" dirty="0">
                <a:ln>
                  <a:noFill/>
                </a:ln>
                <a:solidFill>
                  <a:srgbClr val="FFFFFF"/>
                </a:solidFill>
                <a:effectLst/>
                <a:uLnTx/>
                <a:uFillTx/>
                <a:latin typeface="Segoe UI"/>
                <a:ea typeface="+mn-ea"/>
                <a:cs typeface="+mn-cs"/>
              </a:endParaRPr>
            </a:p>
          </p:txBody>
        </p:sp>
        <p:sp>
          <p:nvSpPr>
            <p:cNvPr id="305" name="Rectangle 304"/>
            <p:cNvSpPr/>
            <p:nvPr/>
          </p:nvSpPr>
          <p:spPr>
            <a:xfrm>
              <a:off x="7132638" y="3032479"/>
              <a:ext cx="2286000" cy="1837088"/>
            </a:xfrm>
            <a:prstGeom prst="rect">
              <a:avLst/>
            </a:prstGeom>
            <a:solidFill>
              <a:srgbClr val="F2F2F2"/>
            </a:solidFill>
          </p:spPr>
          <p:txBody>
            <a:bodyPr wrap="square" lIns="89576" tIns="44788" rIns="89576" bIns="44788" anchor="ctr">
              <a:noAutofit/>
            </a:bodyPr>
            <a:lstStyle/>
            <a:p>
              <a:pPr marL="0" marR="0" lvl="0" indent="0" algn="ctr" defTabSz="91333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50" normalizeH="0" baseline="0" noProof="0" dirty="0">
                <a:ln>
                  <a:noFill/>
                </a:ln>
                <a:solidFill>
                  <a:srgbClr val="FFFFFF"/>
                </a:solidFill>
                <a:effectLst/>
                <a:uLnTx/>
                <a:uFillTx/>
                <a:latin typeface="Segoe UI"/>
                <a:ea typeface="+mn-ea"/>
                <a:cs typeface="+mn-cs"/>
              </a:endParaRPr>
            </a:p>
          </p:txBody>
        </p:sp>
        <p:sp>
          <p:nvSpPr>
            <p:cNvPr id="211" name="Title 2"/>
            <p:cNvSpPr txBox="1">
              <a:spLocks/>
            </p:cNvSpPr>
            <p:nvPr/>
          </p:nvSpPr>
          <p:spPr>
            <a:xfrm>
              <a:off x="4845050" y="2125663"/>
              <a:ext cx="4572000" cy="560578"/>
            </a:xfrm>
            <a:prstGeom prst="rect">
              <a:avLst/>
            </a:prstGeom>
            <a:solidFill>
              <a:schemeClr val="bg1"/>
            </a:solidFill>
          </p:spPr>
          <p:txBody>
            <a:bodyPr vert="horz" wrap="square" lIns="143266" tIns="89542" rIns="143266" bIns="89542" rtlCol="0" anchor="t">
              <a:noAutofit/>
            </a:bodyPr>
            <a:lstStyle>
              <a:lvl1pPr algn="l" defTabSz="931690" rtl="0" eaLnBrk="1" latinLnBrk="0" hangingPunct="1">
                <a:lnSpc>
                  <a:spcPts val="6300"/>
                </a:lnSpc>
                <a:spcBef>
                  <a:spcPct val="0"/>
                </a:spcBef>
                <a:buNone/>
                <a:defRPr lang="en-US" sz="5800" b="0" kern="1200" cap="none" spc="-102" baseline="0">
                  <a:ln w="3175">
                    <a:noFill/>
                  </a:ln>
                  <a:solidFill>
                    <a:schemeClr val="accent1"/>
                  </a:solidFill>
                  <a:effectLst/>
                  <a:latin typeface="+mj-lt"/>
                  <a:ea typeface="+mn-ea"/>
                  <a:cs typeface="Segoe UI" pitchFamily="34" charset="0"/>
                </a:defRPr>
              </a:lvl1pPr>
            </a:lstStyle>
            <a:p>
              <a:pPr marL="0" marR="0" lvl="0" indent="0" algn="l" defTabSz="931690" rtl="0" eaLnBrk="1" fontAlgn="auto" latinLnBrk="0" hangingPunct="1">
                <a:lnSpc>
                  <a:spcPct val="90000"/>
                </a:lnSpc>
                <a:spcBef>
                  <a:spcPct val="0"/>
                </a:spcBef>
                <a:spcAft>
                  <a:spcPts val="600"/>
                </a:spcAft>
                <a:buClrTx/>
                <a:buSzTx/>
                <a:buFontTx/>
                <a:buNone/>
                <a:tabLst/>
                <a:defRPr/>
              </a:pPr>
              <a:r>
                <a:rPr kumimoji="0" lang="en-US" sz="2800" b="0" i="0" u="none" strike="noStrike" kern="1200" cap="none" spc="-50" normalizeH="0" baseline="0" noProof="0" dirty="0" smtClean="0">
                  <a:ln w="3175">
                    <a:noFill/>
                  </a:ln>
                  <a:solidFill>
                    <a:srgbClr val="505050"/>
                  </a:solidFill>
                  <a:effectLst/>
                  <a:uLnTx/>
                  <a:uFillTx/>
                  <a:latin typeface="Segoe UI Light"/>
                  <a:ea typeface="+mn-ea"/>
                  <a:cs typeface="Segoe UI" pitchFamily="34" charset="0"/>
                </a:rPr>
                <a:t>Network </a:t>
              </a:r>
              <a:r>
                <a:rPr kumimoji="0" lang="en-US" sz="2800" b="0" i="0" u="none" strike="noStrike" kern="1200" cap="none" spc="-50" normalizeH="0" baseline="0" noProof="0" dirty="0">
                  <a:ln w="3175">
                    <a:noFill/>
                  </a:ln>
                  <a:solidFill>
                    <a:srgbClr val="505050"/>
                  </a:solidFill>
                  <a:effectLst/>
                  <a:uLnTx/>
                  <a:uFillTx/>
                  <a:latin typeface="Segoe UI Light"/>
                  <a:ea typeface="+mn-ea"/>
                  <a:cs typeface="Segoe UI" pitchFamily="34" charset="0"/>
                </a:rPr>
                <a:t>v</a:t>
              </a:r>
              <a:r>
                <a:rPr kumimoji="0" lang="en-US" sz="2800" b="0" i="0" u="none" strike="noStrike" kern="1200" cap="none" spc="-50" normalizeH="0" baseline="0" noProof="0" dirty="0" smtClean="0">
                  <a:ln w="3175">
                    <a:noFill/>
                  </a:ln>
                  <a:solidFill>
                    <a:srgbClr val="505050"/>
                  </a:solidFill>
                  <a:effectLst/>
                  <a:uLnTx/>
                  <a:uFillTx/>
                  <a:latin typeface="Segoe UI Light"/>
                  <a:ea typeface="+mn-ea"/>
                  <a:cs typeface="Segoe UI" pitchFamily="34" charset="0"/>
                </a:rPr>
                <a:t>irtualization</a:t>
              </a:r>
              <a:endParaRPr kumimoji="0" lang="en-US" sz="2800" b="0" i="0" u="none" strike="noStrike" kern="1200" cap="none" spc="-50" normalizeH="0" baseline="0" noProof="0" dirty="0">
                <a:ln w="3175">
                  <a:noFill/>
                </a:ln>
                <a:solidFill>
                  <a:srgbClr val="505050"/>
                </a:solidFill>
                <a:effectLst/>
                <a:uLnTx/>
                <a:uFillTx/>
                <a:latin typeface="Segoe UI Light"/>
                <a:ea typeface="+mn-ea"/>
                <a:cs typeface="Segoe UI" pitchFamily="34" charset="0"/>
              </a:endParaRPr>
            </a:p>
          </p:txBody>
        </p:sp>
        <p:sp>
          <p:nvSpPr>
            <p:cNvPr id="212" name="Rectangle 211"/>
            <p:cNvSpPr/>
            <p:nvPr/>
          </p:nvSpPr>
          <p:spPr>
            <a:xfrm>
              <a:off x="4845050" y="2686241"/>
              <a:ext cx="2286000" cy="352425"/>
            </a:xfrm>
            <a:prstGeom prst="rect">
              <a:avLst/>
            </a:prstGeom>
            <a:solidFill>
              <a:srgbClr val="002050"/>
            </a:solidFill>
          </p:spPr>
          <p:txBody>
            <a:bodyPr wrap="square" lIns="89576" tIns="44788" rIns="89576" bIns="44788" anchor="ctr">
              <a:noAutofit/>
            </a:bodyPr>
            <a:lstStyle/>
            <a:p>
              <a:pPr marL="0" marR="0" lvl="0" indent="0" algn="ctr" defTabSz="913336"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FFFFFF"/>
                  </a:solidFill>
                  <a:effectLst/>
                  <a:uLnTx/>
                  <a:uFillTx/>
                  <a:latin typeface="Segoe UI"/>
                  <a:ea typeface="+mn-ea"/>
                  <a:cs typeface="+mn-cs"/>
                </a:rPr>
                <a:t>Network A </a:t>
              </a: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13" name="Rectangle 212"/>
            <p:cNvSpPr/>
            <p:nvPr/>
          </p:nvSpPr>
          <p:spPr>
            <a:xfrm>
              <a:off x="7131050" y="2686241"/>
              <a:ext cx="2286000" cy="352425"/>
            </a:xfrm>
            <a:prstGeom prst="rect">
              <a:avLst/>
            </a:prstGeom>
            <a:solidFill>
              <a:srgbClr val="002050"/>
            </a:solidFill>
          </p:spPr>
          <p:txBody>
            <a:bodyPr wrap="square" lIns="89576" tIns="44788" rIns="89576" bIns="44788" anchor="ctr">
              <a:noAutofit/>
            </a:bodyPr>
            <a:lstStyle/>
            <a:p>
              <a:pPr marL="0" marR="0" lvl="0" indent="0" algn="ctr" defTabSz="913336"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FFFFFF"/>
                  </a:solidFill>
                  <a:effectLst/>
                  <a:uLnTx/>
                  <a:uFillTx/>
                  <a:latin typeface="Segoe UI"/>
                  <a:ea typeface="+mn-ea"/>
                  <a:cs typeface="+mn-cs"/>
                </a:rPr>
                <a:t>Network B</a:t>
              </a: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25" name="Rectangle 224"/>
            <p:cNvSpPr/>
            <p:nvPr/>
          </p:nvSpPr>
          <p:spPr>
            <a:xfrm>
              <a:off x="4845050" y="4869567"/>
              <a:ext cx="4572000" cy="352425"/>
            </a:xfrm>
            <a:prstGeom prst="rect">
              <a:avLst/>
            </a:prstGeom>
            <a:solidFill>
              <a:schemeClr val="accent1"/>
            </a:solidFill>
          </p:spPr>
          <p:txBody>
            <a:bodyPr wrap="square" lIns="89576" tIns="44788" rIns="89576" bIns="44788" anchor="ctr">
              <a:noAutofit/>
            </a:bodyPr>
            <a:lstStyle/>
            <a:p>
              <a:pPr marL="0" marR="0" lvl="0" indent="0" algn="ctr" defTabSz="913336"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FFFFFF"/>
                  </a:solidFill>
                  <a:effectLst/>
                  <a:uLnTx/>
                  <a:uFillTx/>
                  <a:latin typeface="Segoe UI"/>
                  <a:ea typeface="+mn-ea"/>
                  <a:cs typeface="+mn-cs"/>
                </a:rPr>
                <a:t>Virtualization</a:t>
              </a:r>
              <a:endParaRPr kumimoji="0" lang="en-US" sz="2000" b="0" i="0" u="none" strike="noStrike" kern="1200" cap="none" spc="0" normalizeH="0" baseline="0" noProof="0" dirty="0">
                <a:ln>
                  <a:noFill/>
                </a:ln>
                <a:solidFill>
                  <a:srgbClr val="FFFFFF"/>
                </a:solidFill>
                <a:effectLst/>
                <a:uLnTx/>
                <a:uFillTx/>
                <a:latin typeface="Segoe UI"/>
                <a:ea typeface="+mn-ea"/>
                <a:cs typeface="+mn-cs"/>
              </a:endParaRPr>
            </a:p>
          </p:txBody>
        </p:sp>
        <p:grpSp>
          <p:nvGrpSpPr>
            <p:cNvPr id="317" name="Group 316"/>
            <p:cNvGrpSpPr/>
            <p:nvPr/>
          </p:nvGrpSpPr>
          <p:grpSpPr>
            <a:xfrm>
              <a:off x="5395035" y="3535058"/>
              <a:ext cx="1196266" cy="776990"/>
              <a:chOff x="6309435" y="3535058"/>
              <a:chExt cx="1196266" cy="776990"/>
            </a:xfrm>
          </p:grpSpPr>
          <p:sp>
            <p:nvSpPr>
              <p:cNvPr id="306" name="Freeform 5"/>
              <p:cNvSpPr>
                <a:spLocks/>
              </p:cNvSpPr>
              <p:nvPr/>
            </p:nvSpPr>
            <p:spPr bwMode="auto">
              <a:xfrm>
                <a:off x="6309435" y="3535058"/>
                <a:ext cx="1196266" cy="776990"/>
              </a:xfrm>
              <a:custGeom>
                <a:avLst/>
                <a:gdLst>
                  <a:gd name="T0" fmla="*/ 3780 w 3790"/>
                  <a:gd name="T1" fmla="*/ 1582 h 2332"/>
                  <a:gd name="T2" fmla="*/ 3710 w 3790"/>
                  <a:gd name="T3" fmla="*/ 1358 h 2332"/>
                  <a:gd name="T4" fmla="*/ 3580 w 3790"/>
                  <a:gd name="T5" fmla="*/ 1158 h 2332"/>
                  <a:gd name="T6" fmla="*/ 3400 w 3790"/>
                  <a:gd name="T7" fmla="*/ 1004 h 2332"/>
                  <a:gd name="T8" fmla="*/ 3286 w 3790"/>
                  <a:gd name="T9" fmla="*/ 944 h 2332"/>
                  <a:gd name="T10" fmla="*/ 3280 w 3790"/>
                  <a:gd name="T11" fmla="*/ 908 h 2332"/>
                  <a:gd name="T12" fmla="*/ 3260 w 3790"/>
                  <a:gd name="T13" fmla="*/ 796 h 2332"/>
                  <a:gd name="T14" fmla="*/ 3220 w 3790"/>
                  <a:gd name="T15" fmla="*/ 690 h 2332"/>
                  <a:gd name="T16" fmla="*/ 3162 w 3790"/>
                  <a:gd name="T17" fmla="*/ 596 h 2332"/>
                  <a:gd name="T18" fmla="*/ 3088 w 3790"/>
                  <a:gd name="T19" fmla="*/ 516 h 2332"/>
                  <a:gd name="T20" fmla="*/ 2998 w 3790"/>
                  <a:gd name="T21" fmla="*/ 450 h 2332"/>
                  <a:gd name="T22" fmla="*/ 2898 w 3790"/>
                  <a:gd name="T23" fmla="*/ 402 h 2332"/>
                  <a:gd name="T24" fmla="*/ 2788 w 3790"/>
                  <a:gd name="T25" fmla="*/ 374 h 2332"/>
                  <a:gd name="T26" fmla="*/ 2700 w 3790"/>
                  <a:gd name="T27" fmla="*/ 368 h 2332"/>
                  <a:gd name="T28" fmla="*/ 2522 w 3790"/>
                  <a:gd name="T29" fmla="*/ 396 h 2332"/>
                  <a:gd name="T30" fmla="*/ 2366 w 3790"/>
                  <a:gd name="T31" fmla="*/ 472 h 2332"/>
                  <a:gd name="T32" fmla="*/ 2256 w 3790"/>
                  <a:gd name="T33" fmla="*/ 324 h 2332"/>
                  <a:gd name="T34" fmla="*/ 2070 w 3790"/>
                  <a:gd name="T35" fmla="*/ 164 h 2332"/>
                  <a:gd name="T36" fmla="*/ 1848 w 3790"/>
                  <a:gd name="T37" fmla="*/ 54 h 2332"/>
                  <a:gd name="T38" fmla="*/ 1596 w 3790"/>
                  <a:gd name="T39" fmla="*/ 2 h 2332"/>
                  <a:gd name="T40" fmla="*/ 1430 w 3790"/>
                  <a:gd name="T41" fmla="*/ 6 h 2332"/>
                  <a:gd name="T42" fmla="*/ 1240 w 3790"/>
                  <a:gd name="T43" fmla="*/ 44 h 2332"/>
                  <a:gd name="T44" fmla="*/ 1064 w 3790"/>
                  <a:gd name="T45" fmla="*/ 118 h 2332"/>
                  <a:gd name="T46" fmla="*/ 908 w 3790"/>
                  <a:gd name="T47" fmla="*/ 224 h 2332"/>
                  <a:gd name="T48" fmla="*/ 776 w 3790"/>
                  <a:gd name="T49" fmla="*/ 356 h 2332"/>
                  <a:gd name="T50" fmla="*/ 672 w 3790"/>
                  <a:gd name="T51" fmla="*/ 512 h 2332"/>
                  <a:gd name="T52" fmla="*/ 598 w 3790"/>
                  <a:gd name="T53" fmla="*/ 688 h 2332"/>
                  <a:gd name="T54" fmla="*/ 558 w 3790"/>
                  <a:gd name="T55" fmla="*/ 878 h 2332"/>
                  <a:gd name="T56" fmla="*/ 554 w 3790"/>
                  <a:gd name="T57" fmla="*/ 1012 h 2332"/>
                  <a:gd name="T58" fmla="*/ 560 w 3790"/>
                  <a:gd name="T59" fmla="*/ 1056 h 2332"/>
                  <a:gd name="T60" fmla="*/ 388 w 3790"/>
                  <a:gd name="T61" fmla="*/ 1120 h 2332"/>
                  <a:gd name="T62" fmla="*/ 198 w 3790"/>
                  <a:gd name="T63" fmla="*/ 1252 h 2332"/>
                  <a:gd name="T64" fmla="*/ 92 w 3790"/>
                  <a:gd name="T65" fmla="*/ 1384 h 2332"/>
                  <a:gd name="T66" fmla="*/ 42 w 3790"/>
                  <a:gd name="T67" fmla="*/ 1484 h 2332"/>
                  <a:gd name="T68" fmla="*/ 10 w 3790"/>
                  <a:gd name="T69" fmla="*/ 1594 h 2332"/>
                  <a:gd name="T70" fmla="*/ 0 w 3790"/>
                  <a:gd name="T71" fmla="*/ 1712 h 2332"/>
                  <a:gd name="T72" fmla="*/ 8 w 3790"/>
                  <a:gd name="T73" fmla="*/ 1816 h 2332"/>
                  <a:gd name="T74" fmla="*/ 44 w 3790"/>
                  <a:gd name="T75" fmla="*/ 1942 h 2332"/>
                  <a:gd name="T76" fmla="*/ 106 w 3790"/>
                  <a:gd name="T77" fmla="*/ 2052 h 2332"/>
                  <a:gd name="T78" fmla="*/ 192 w 3790"/>
                  <a:gd name="T79" fmla="*/ 2146 h 2332"/>
                  <a:gd name="T80" fmla="*/ 298 w 3790"/>
                  <a:gd name="T81" fmla="*/ 2222 h 2332"/>
                  <a:gd name="T82" fmla="*/ 420 w 3790"/>
                  <a:gd name="T83" fmla="*/ 2278 h 2332"/>
                  <a:gd name="T84" fmla="*/ 558 w 3790"/>
                  <a:gd name="T85" fmla="*/ 2316 h 2332"/>
                  <a:gd name="T86" fmla="*/ 706 w 3790"/>
                  <a:gd name="T87" fmla="*/ 2332 h 2332"/>
                  <a:gd name="T88" fmla="*/ 3106 w 3790"/>
                  <a:gd name="T89" fmla="*/ 2322 h 2332"/>
                  <a:gd name="T90" fmla="*/ 3360 w 3790"/>
                  <a:gd name="T91" fmla="*/ 2260 h 2332"/>
                  <a:gd name="T92" fmla="*/ 3486 w 3790"/>
                  <a:gd name="T93" fmla="*/ 2204 h 2332"/>
                  <a:gd name="T94" fmla="*/ 3594 w 3790"/>
                  <a:gd name="T95" fmla="*/ 2132 h 2332"/>
                  <a:gd name="T96" fmla="*/ 3682 w 3790"/>
                  <a:gd name="T97" fmla="*/ 2044 h 2332"/>
                  <a:gd name="T98" fmla="*/ 3744 w 3790"/>
                  <a:gd name="T99" fmla="*/ 1936 h 2332"/>
                  <a:gd name="T100" fmla="*/ 3782 w 3790"/>
                  <a:gd name="T101" fmla="*/ 1810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90" h="2332">
                    <a:moveTo>
                      <a:pt x="3790" y="1700"/>
                    </a:moveTo>
                    <a:lnTo>
                      <a:pt x="3790" y="1700"/>
                    </a:lnTo>
                    <a:lnTo>
                      <a:pt x="3788" y="1642"/>
                    </a:lnTo>
                    <a:lnTo>
                      <a:pt x="3780" y="1582"/>
                    </a:lnTo>
                    <a:lnTo>
                      <a:pt x="3770" y="1524"/>
                    </a:lnTo>
                    <a:lnTo>
                      <a:pt x="3754" y="1468"/>
                    </a:lnTo>
                    <a:lnTo>
                      <a:pt x="3734" y="1412"/>
                    </a:lnTo>
                    <a:lnTo>
                      <a:pt x="3710" y="1358"/>
                    </a:lnTo>
                    <a:lnTo>
                      <a:pt x="3684" y="1304"/>
                    </a:lnTo>
                    <a:lnTo>
                      <a:pt x="3652" y="1254"/>
                    </a:lnTo>
                    <a:lnTo>
                      <a:pt x="3618" y="1206"/>
                    </a:lnTo>
                    <a:lnTo>
                      <a:pt x="3580" y="1158"/>
                    </a:lnTo>
                    <a:lnTo>
                      <a:pt x="3540" y="1116"/>
                    </a:lnTo>
                    <a:lnTo>
                      <a:pt x="3496" y="1076"/>
                    </a:lnTo>
                    <a:lnTo>
                      <a:pt x="3448" y="1038"/>
                    </a:lnTo>
                    <a:lnTo>
                      <a:pt x="3400" y="1004"/>
                    </a:lnTo>
                    <a:lnTo>
                      <a:pt x="3348" y="974"/>
                    </a:lnTo>
                    <a:lnTo>
                      <a:pt x="3294" y="948"/>
                    </a:lnTo>
                    <a:lnTo>
                      <a:pt x="3294" y="948"/>
                    </a:lnTo>
                    <a:lnTo>
                      <a:pt x="3286" y="944"/>
                    </a:lnTo>
                    <a:lnTo>
                      <a:pt x="3280" y="938"/>
                    </a:lnTo>
                    <a:lnTo>
                      <a:pt x="3280" y="938"/>
                    </a:lnTo>
                    <a:lnTo>
                      <a:pt x="3280" y="938"/>
                    </a:lnTo>
                    <a:lnTo>
                      <a:pt x="3280" y="908"/>
                    </a:lnTo>
                    <a:lnTo>
                      <a:pt x="3278" y="880"/>
                    </a:lnTo>
                    <a:lnTo>
                      <a:pt x="3272" y="852"/>
                    </a:lnTo>
                    <a:lnTo>
                      <a:pt x="3268" y="822"/>
                    </a:lnTo>
                    <a:lnTo>
                      <a:pt x="3260" y="796"/>
                    </a:lnTo>
                    <a:lnTo>
                      <a:pt x="3252" y="768"/>
                    </a:lnTo>
                    <a:lnTo>
                      <a:pt x="3244" y="742"/>
                    </a:lnTo>
                    <a:lnTo>
                      <a:pt x="3232" y="716"/>
                    </a:lnTo>
                    <a:lnTo>
                      <a:pt x="3220" y="690"/>
                    </a:lnTo>
                    <a:lnTo>
                      <a:pt x="3208" y="666"/>
                    </a:lnTo>
                    <a:lnTo>
                      <a:pt x="3194" y="642"/>
                    </a:lnTo>
                    <a:lnTo>
                      <a:pt x="3178" y="618"/>
                    </a:lnTo>
                    <a:lnTo>
                      <a:pt x="3162" y="596"/>
                    </a:lnTo>
                    <a:lnTo>
                      <a:pt x="3144" y="574"/>
                    </a:lnTo>
                    <a:lnTo>
                      <a:pt x="3126" y="554"/>
                    </a:lnTo>
                    <a:lnTo>
                      <a:pt x="3108" y="534"/>
                    </a:lnTo>
                    <a:lnTo>
                      <a:pt x="3088" y="516"/>
                    </a:lnTo>
                    <a:lnTo>
                      <a:pt x="3066" y="498"/>
                    </a:lnTo>
                    <a:lnTo>
                      <a:pt x="3044" y="480"/>
                    </a:lnTo>
                    <a:lnTo>
                      <a:pt x="3022" y="464"/>
                    </a:lnTo>
                    <a:lnTo>
                      <a:pt x="2998" y="450"/>
                    </a:lnTo>
                    <a:lnTo>
                      <a:pt x="2974" y="436"/>
                    </a:lnTo>
                    <a:lnTo>
                      <a:pt x="2950" y="424"/>
                    </a:lnTo>
                    <a:lnTo>
                      <a:pt x="2924" y="412"/>
                    </a:lnTo>
                    <a:lnTo>
                      <a:pt x="2898" y="402"/>
                    </a:lnTo>
                    <a:lnTo>
                      <a:pt x="2870" y="394"/>
                    </a:lnTo>
                    <a:lnTo>
                      <a:pt x="2844" y="386"/>
                    </a:lnTo>
                    <a:lnTo>
                      <a:pt x="2816" y="380"/>
                    </a:lnTo>
                    <a:lnTo>
                      <a:pt x="2788" y="374"/>
                    </a:lnTo>
                    <a:lnTo>
                      <a:pt x="2758" y="370"/>
                    </a:lnTo>
                    <a:lnTo>
                      <a:pt x="2730" y="368"/>
                    </a:lnTo>
                    <a:lnTo>
                      <a:pt x="2700" y="368"/>
                    </a:lnTo>
                    <a:lnTo>
                      <a:pt x="2700" y="368"/>
                    </a:lnTo>
                    <a:lnTo>
                      <a:pt x="2654" y="370"/>
                    </a:lnTo>
                    <a:lnTo>
                      <a:pt x="2608" y="374"/>
                    </a:lnTo>
                    <a:lnTo>
                      <a:pt x="2564" y="384"/>
                    </a:lnTo>
                    <a:lnTo>
                      <a:pt x="2522" y="396"/>
                    </a:lnTo>
                    <a:lnTo>
                      <a:pt x="2482" y="410"/>
                    </a:lnTo>
                    <a:lnTo>
                      <a:pt x="2442" y="428"/>
                    </a:lnTo>
                    <a:lnTo>
                      <a:pt x="2404" y="450"/>
                    </a:lnTo>
                    <a:lnTo>
                      <a:pt x="2366" y="472"/>
                    </a:lnTo>
                    <a:lnTo>
                      <a:pt x="2366" y="472"/>
                    </a:lnTo>
                    <a:lnTo>
                      <a:pt x="2334" y="420"/>
                    </a:lnTo>
                    <a:lnTo>
                      <a:pt x="2296" y="372"/>
                    </a:lnTo>
                    <a:lnTo>
                      <a:pt x="2256" y="324"/>
                    </a:lnTo>
                    <a:lnTo>
                      <a:pt x="2214" y="280"/>
                    </a:lnTo>
                    <a:lnTo>
                      <a:pt x="2168" y="238"/>
                    </a:lnTo>
                    <a:lnTo>
                      <a:pt x="2120" y="198"/>
                    </a:lnTo>
                    <a:lnTo>
                      <a:pt x="2070" y="164"/>
                    </a:lnTo>
                    <a:lnTo>
                      <a:pt x="2018" y="130"/>
                    </a:lnTo>
                    <a:lnTo>
                      <a:pt x="1962" y="102"/>
                    </a:lnTo>
                    <a:lnTo>
                      <a:pt x="1906" y="76"/>
                    </a:lnTo>
                    <a:lnTo>
                      <a:pt x="1848" y="54"/>
                    </a:lnTo>
                    <a:lnTo>
                      <a:pt x="1786" y="34"/>
                    </a:lnTo>
                    <a:lnTo>
                      <a:pt x="1724" y="20"/>
                    </a:lnTo>
                    <a:lnTo>
                      <a:pt x="1662" y="10"/>
                    </a:lnTo>
                    <a:lnTo>
                      <a:pt x="1596" y="2"/>
                    </a:lnTo>
                    <a:lnTo>
                      <a:pt x="1530" y="0"/>
                    </a:lnTo>
                    <a:lnTo>
                      <a:pt x="1530" y="0"/>
                    </a:lnTo>
                    <a:lnTo>
                      <a:pt x="1480" y="2"/>
                    </a:lnTo>
                    <a:lnTo>
                      <a:pt x="1430" y="6"/>
                    </a:lnTo>
                    <a:lnTo>
                      <a:pt x="1382" y="12"/>
                    </a:lnTo>
                    <a:lnTo>
                      <a:pt x="1334" y="20"/>
                    </a:lnTo>
                    <a:lnTo>
                      <a:pt x="1286" y="32"/>
                    </a:lnTo>
                    <a:lnTo>
                      <a:pt x="1240" y="44"/>
                    </a:lnTo>
                    <a:lnTo>
                      <a:pt x="1194" y="60"/>
                    </a:lnTo>
                    <a:lnTo>
                      <a:pt x="1150" y="78"/>
                    </a:lnTo>
                    <a:lnTo>
                      <a:pt x="1106" y="96"/>
                    </a:lnTo>
                    <a:lnTo>
                      <a:pt x="1064" y="118"/>
                    </a:lnTo>
                    <a:lnTo>
                      <a:pt x="1024" y="142"/>
                    </a:lnTo>
                    <a:lnTo>
                      <a:pt x="984" y="168"/>
                    </a:lnTo>
                    <a:lnTo>
                      <a:pt x="946" y="194"/>
                    </a:lnTo>
                    <a:lnTo>
                      <a:pt x="908" y="224"/>
                    </a:lnTo>
                    <a:lnTo>
                      <a:pt x="874" y="254"/>
                    </a:lnTo>
                    <a:lnTo>
                      <a:pt x="840" y="286"/>
                    </a:lnTo>
                    <a:lnTo>
                      <a:pt x="808" y="320"/>
                    </a:lnTo>
                    <a:lnTo>
                      <a:pt x="776" y="356"/>
                    </a:lnTo>
                    <a:lnTo>
                      <a:pt x="748" y="394"/>
                    </a:lnTo>
                    <a:lnTo>
                      <a:pt x="720" y="432"/>
                    </a:lnTo>
                    <a:lnTo>
                      <a:pt x="694" y="470"/>
                    </a:lnTo>
                    <a:lnTo>
                      <a:pt x="672" y="512"/>
                    </a:lnTo>
                    <a:lnTo>
                      <a:pt x="650" y="554"/>
                    </a:lnTo>
                    <a:lnTo>
                      <a:pt x="630" y="598"/>
                    </a:lnTo>
                    <a:lnTo>
                      <a:pt x="612" y="642"/>
                    </a:lnTo>
                    <a:lnTo>
                      <a:pt x="598" y="688"/>
                    </a:lnTo>
                    <a:lnTo>
                      <a:pt x="584" y="734"/>
                    </a:lnTo>
                    <a:lnTo>
                      <a:pt x="574" y="780"/>
                    </a:lnTo>
                    <a:lnTo>
                      <a:pt x="564" y="828"/>
                    </a:lnTo>
                    <a:lnTo>
                      <a:pt x="558" y="878"/>
                    </a:lnTo>
                    <a:lnTo>
                      <a:pt x="554" y="928"/>
                    </a:lnTo>
                    <a:lnTo>
                      <a:pt x="554" y="978"/>
                    </a:lnTo>
                    <a:lnTo>
                      <a:pt x="554" y="978"/>
                    </a:lnTo>
                    <a:lnTo>
                      <a:pt x="554" y="1012"/>
                    </a:lnTo>
                    <a:lnTo>
                      <a:pt x="556" y="1046"/>
                    </a:lnTo>
                    <a:lnTo>
                      <a:pt x="556" y="1046"/>
                    </a:lnTo>
                    <a:lnTo>
                      <a:pt x="556" y="1054"/>
                    </a:lnTo>
                    <a:lnTo>
                      <a:pt x="560" y="1056"/>
                    </a:lnTo>
                    <a:lnTo>
                      <a:pt x="560" y="1056"/>
                    </a:lnTo>
                    <a:lnTo>
                      <a:pt x="502" y="1074"/>
                    </a:lnTo>
                    <a:lnTo>
                      <a:pt x="444" y="1094"/>
                    </a:lnTo>
                    <a:lnTo>
                      <a:pt x="388" y="1120"/>
                    </a:lnTo>
                    <a:lnTo>
                      <a:pt x="336" y="1148"/>
                    </a:lnTo>
                    <a:lnTo>
                      <a:pt x="288" y="1180"/>
                    </a:lnTo>
                    <a:lnTo>
                      <a:pt x="242" y="1214"/>
                    </a:lnTo>
                    <a:lnTo>
                      <a:pt x="198" y="1252"/>
                    </a:lnTo>
                    <a:lnTo>
                      <a:pt x="158" y="1292"/>
                    </a:lnTo>
                    <a:lnTo>
                      <a:pt x="124" y="1336"/>
                    </a:lnTo>
                    <a:lnTo>
                      <a:pt x="106" y="1360"/>
                    </a:lnTo>
                    <a:lnTo>
                      <a:pt x="92" y="1384"/>
                    </a:lnTo>
                    <a:lnTo>
                      <a:pt x="78" y="1408"/>
                    </a:lnTo>
                    <a:lnTo>
                      <a:pt x="64" y="1432"/>
                    </a:lnTo>
                    <a:lnTo>
                      <a:pt x="52" y="1458"/>
                    </a:lnTo>
                    <a:lnTo>
                      <a:pt x="42" y="1484"/>
                    </a:lnTo>
                    <a:lnTo>
                      <a:pt x="32" y="1510"/>
                    </a:lnTo>
                    <a:lnTo>
                      <a:pt x="24" y="1538"/>
                    </a:lnTo>
                    <a:lnTo>
                      <a:pt x="16" y="1566"/>
                    </a:lnTo>
                    <a:lnTo>
                      <a:pt x="10" y="1594"/>
                    </a:lnTo>
                    <a:lnTo>
                      <a:pt x="6" y="1622"/>
                    </a:lnTo>
                    <a:lnTo>
                      <a:pt x="2" y="1652"/>
                    </a:lnTo>
                    <a:lnTo>
                      <a:pt x="0" y="1682"/>
                    </a:lnTo>
                    <a:lnTo>
                      <a:pt x="0" y="1712"/>
                    </a:lnTo>
                    <a:lnTo>
                      <a:pt x="0" y="1712"/>
                    </a:lnTo>
                    <a:lnTo>
                      <a:pt x="0" y="1748"/>
                    </a:lnTo>
                    <a:lnTo>
                      <a:pt x="2" y="1782"/>
                    </a:lnTo>
                    <a:lnTo>
                      <a:pt x="8" y="1816"/>
                    </a:lnTo>
                    <a:lnTo>
                      <a:pt x="14" y="1848"/>
                    </a:lnTo>
                    <a:lnTo>
                      <a:pt x="22" y="1880"/>
                    </a:lnTo>
                    <a:lnTo>
                      <a:pt x="32" y="1912"/>
                    </a:lnTo>
                    <a:lnTo>
                      <a:pt x="44" y="1942"/>
                    </a:lnTo>
                    <a:lnTo>
                      <a:pt x="58" y="1970"/>
                    </a:lnTo>
                    <a:lnTo>
                      <a:pt x="72" y="1998"/>
                    </a:lnTo>
                    <a:lnTo>
                      <a:pt x="88" y="2026"/>
                    </a:lnTo>
                    <a:lnTo>
                      <a:pt x="106" y="2052"/>
                    </a:lnTo>
                    <a:lnTo>
                      <a:pt x="126" y="2076"/>
                    </a:lnTo>
                    <a:lnTo>
                      <a:pt x="146" y="2100"/>
                    </a:lnTo>
                    <a:lnTo>
                      <a:pt x="170" y="2124"/>
                    </a:lnTo>
                    <a:lnTo>
                      <a:pt x="192" y="2146"/>
                    </a:lnTo>
                    <a:lnTo>
                      <a:pt x="218" y="2166"/>
                    </a:lnTo>
                    <a:lnTo>
                      <a:pt x="244" y="2186"/>
                    </a:lnTo>
                    <a:lnTo>
                      <a:pt x="270" y="2204"/>
                    </a:lnTo>
                    <a:lnTo>
                      <a:pt x="298" y="2222"/>
                    </a:lnTo>
                    <a:lnTo>
                      <a:pt x="328" y="2238"/>
                    </a:lnTo>
                    <a:lnTo>
                      <a:pt x="358" y="2252"/>
                    </a:lnTo>
                    <a:lnTo>
                      <a:pt x="388" y="2266"/>
                    </a:lnTo>
                    <a:lnTo>
                      <a:pt x="420" y="2278"/>
                    </a:lnTo>
                    <a:lnTo>
                      <a:pt x="454" y="2290"/>
                    </a:lnTo>
                    <a:lnTo>
                      <a:pt x="488" y="2300"/>
                    </a:lnTo>
                    <a:lnTo>
                      <a:pt x="522" y="2308"/>
                    </a:lnTo>
                    <a:lnTo>
                      <a:pt x="558" y="2316"/>
                    </a:lnTo>
                    <a:lnTo>
                      <a:pt x="594" y="2322"/>
                    </a:lnTo>
                    <a:lnTo>
                      <a:pt x="630" y="2326"/>
                    </a:lnTo>
                    <a:lnTo>
                      <a:pt x="668" y="2330"/>
                    </a:lnTo>
                    <a:lnTo>
                      <a:pt x="706" y="2332"/>
                    </a:lnTo>
                    <a:lnTo>
                      <a:pt x="744" y="2332"/>
                    </a:lnTo>
                    <a:lnTo>
                      <a:pt x="3026" y="2332"/>
                    </a:lnTo>
                    <a:lnTo>
                      <a:pt x="3026" y="2332"/>
                    </a:lnTo>
                    <a:lnTo>
                      <a:pt x="3106" y="2322"/>
                    </a:lnTo>
                    <a:lnTo>
                      <a:pt x="3182" y="2308"/>
                    </a:lnTo>
                    <a:lnTo>
                      <a:pt x="3256" y="2292"/>
                    </a:lnTo>
                    <a:lnTo>
                      <a:pt x="3326" y="2272"/>
                    </a:lnTo>
                    <a:lnTo>
                      <a:pt x="3360" y="2260"/>
                    </a:lnTo>
                    <a:lnTo>
                      <a:pt x="3394" y="2248"/>
                    </a:lnTo>
                    <a:lnTo>
                      <a:pt x="3426" y="2234"/>
                    </a:lnTo>
                    <a:lnTo>
                      <a:pt x="3456" y="2220"/>
                    </a:lnTo>
                    <a:lnTo>
                      <a:pt x="3486" y="2204"/>
                    </a:lnTo>
                    <a:lnTo>
                      <a:pt x="3516" y="2188"/>
                    </a:lnTo>
                    <a:lnTo>
                      <a:pt x="3544" y="2170"/>
                    </a:lnTo>
                    <a:lnTo>
                      <a:pt x="3570" y="2152"/>
                    </a:lnTo>
                    <a:lnTo>
                      <a:pt x="3594" y="2132"/>
                    </a:lnTo>
                    <a:lnTo>
                      <a:pt x="3618" y="2112"/>
                    </a:lnTo>
                    <a:lnTo>
                      <a:pt x="3640" y="2090"/>
                    </a:lnTo>
                    <a:lnTo>
                      <a:pt x="3662" y="2068"/>
                    </a:lnTo>
                    <a:lnTo>
                      <a:pt x="3682" y="2044"/>
                    </a:lnTo>
                    <a:lnTo>
                      <a:pt x="3700" y="2018"/>
                    </a:lnTo>
                    <a:lnTo>
                      <a:pt x="3716" y="1992"/>
                    </a:lnTo>
                    <a:lnTo>
                      <a:pt x="3732" y="1964"/>
                    </a:lnTo>
                    <a:lnTo>
                      <a:pt x="3744" y="1936"/>
                    </a:lnTo>
                    <a:lnTo>
                      <a:pt x="3756" y="1906"/>
                    </a:lnTo>
                    <a:lnTo>
                      <a:pt x="3766" y="1876"/>
                    </a:lnTo>
                    <a:lnTo>
                      <a:pt x="3774" y="1844"/>
                    </a:lnTo>
                    <a:lnTo>
                      <a:pt x="3782" y="1810"/>
                    </a:lnTo>
                    <a:lnTo>
                      <a:pt x="3786" y="1774"/>
                    </a:lnTo>
                    <a:lnTo>
                      <a:pt x="3790" y="1738"/>
                    </a:lnTo>
                    <a:lnTo>
                      <a:pt x="3790" y="1700"/>
                    </a:lnTo>
                    <a:close/>
                  </a:path>
                </a:pathLst>
              </a:custGeom>
              <a:solidFill>
                <a:schemeClr val="accent6"/>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311" name="Freeform 18"/>
              <p:cNvSpPr>
                <a:spLocks noEditPoints="1"/>
              </p:cNvSpPr>
              <p:nvPr/>
            </p:nvSpPr>
            <p:spPr bwMode="auto">
              <a:xfrm>
                <a:off x="6718998" y="3786828"/>
                <a:ext cx="405702" cy="395049"/>
              </a:xfrm>
              <a:custGeom>
                <a:avLst/>
                <a:gdLst>
                  <a:gd name="T0" fmla="*/ 93 w 190"/>
                  <a:gd name="T1" fmla="*/ 119 h 185"/>
                  <a:gd name="T2" fmla="*/ 71 w 190"/>
                  <a:gd name="T3" fmla="*/ 119 h 185"/>
                  <a:gd name="T4" fmla="*/ 71 w 190"/>
                  <a:gd name="T5" fmla="*/ 92 h 185"/>
                  <a:gd name="T6" fmla="*/ 49 w 190"/>
                  <a:gd name="T7" fmla="*/ 92 h 185"/>
                  <a:gd name="T8" fmla="*/ 40 w 190"/>
                  <a:gd name="T9" fmla="*/ 99 h 185"/>
                  <a:gd name="T10" fmla="*/ 40 w 190"/>
                  <a:gd name="T11" fmla="*/ 145 h 185"/>
                  <a:gd name="T12" fmla="*/ 86 w 190"/>
                  <a:gd name="T13" fmla="*/ 145 h 185"/>
                  <a:gd name="T14" fmla="*/ 93 w 190"/>
                  <a:gd name="T15" fmla="*/ 139 h 185"/>
                  <a:gd name="T16" fmla="*/ 93 w 190"/>
                  <a:gd name="T17" fmla="*/ 119 h 185"/>
                  <a:gd name="T18" fmla="*/ 0 w 190"/>
                  <a:gd name="T19" fmla="*/ 0 h 185"/>
                  <a:gd name="T20" fmla="*/ 53 w 190"/>
                  <a:gd name="T21" fmla="*/ 0 h 185"/>
                  <a:gd name="T22" fmla="*/ 53 w 190"/>
                  <a:gd name="T23" fmla="*/ 52 h 185"/>
                  <a:gd name="T24" fmla="*/ 40 w 190"/>
                  <a:gd name="T25" fmla="*/ 52 h 185"/>
                  <a:gd name="T26" fmla="*/ 40 w 190"/>
                  <a:gd name="T27" fmla="*/ 71 h 185"/>
                  <a:gd name="T28" fmla="*/ 49 w 190"/>
                  <a:gd name="T29" fmla="*/ 79 h 185"/>
                  <a:gd name="T30" fmla="*/ 71 w 190"/>
                  <a:gd name="T31" fmla="*/ 79 h 185"/>
                  <a:gd name="T32" fmla="*/ 71 w 190"/>
                  <a:gd name="T33" fmla="*/ 66 h 185"/>
                  <a:gd name="T34" fmla="*/ 119 w 190"/>
                  <a:gd name="T35" fmla="*/ 66 h 185"/>
                  <a:gd name="T36" fmla="*/ 119 w 190"/>
                  <a:gd name="T37" fmla="*/ 119 h 185"/>
                  <a:gd name="T38" fmla="*/ 106 w 190"/>
                  <a:gd name="T39" fmla="*/ 119 h 185"/>
                  <a:gd name="T40" fmla="*/ 106 w 190"/>
                  <a:gd name="T41" fmla="*/ 139 h 185"/>
                  <a:gd name="T42" fmla="*/ 116 w 190"/>
                  <a:gd name="T43" fmla="*/ 145 h 185"/>
                  <a:gd name="T44" fmla="*/ 132 w 190"/>
                  <a:gd name="T45" fmla="*/ 145 h 185"/>
                  <a:gd name="T46" fmla="*/ 132 w 190"/>
                  <a:gd name="T47" fmla="*/ 132 h 185"/>
                  <a:gd name="T48" fmla="*/ 190 w 190"/>
                  <a:gd name="T49" fmla="*/ 132 h 185"/>
                  <a:gd name="T50" fmla="*/ 190 w 190"/>
                  <a:gd name="T51" fmla="*/ 185 h 185"/>
                  <a:gd name="T52" fmla="*/ 132 w 190"/>
                  <a:gd name="T53" fmla="*/ 185 h 185"/>
                  <a:gd name="T54" fmla="*/ 132 w 190"/>
                  <a:gd name="T55" fmla="*/ 158 h 185"/>
                  <a:gd name="T56" fmla="*/ 116 w 190"/>
                  <a:gd name="T57" fmla="*/ 158 h 185"/>
                  <a:gd name="T58" fmla="*/ 101 w 190"/>
                  <a:gd name="T59" fmla="*/ 169 h 185"/>
                  <a:gd name="T60" fmla="*/ 86 w 190"/>
                  <a:gd name="T61" fmla="*/ 158 h 185"/>
                  <a:gd name="T62" fmla="*/ 40 w 190"/>
                  <a:gd name="T63" fmla="*/ 158 h 185"/>
                  <a:gd name="T64" fmla="*/ 27 w 190"/>
                  <a:gd name="T65" fmla="*/ 158 h 185"/>
                  <a:gd name="T66" fmla="*/ 27 w 190"/>
                  <a:gd name="T67" fmla="*/ 145 h 185"/>
                  <a:gd name="T68" fmla="*/ 27 w 190"/>
                  <a:gd name="T69" fmla="*/ 102 h 185"/>
                  <a:gd name="T70" fmla="*/ 16 w 190"/>
                  <a:gd name="T71" fmla="*/ 86 h 185"/>
                  <a:gd name="T72" fmla="*/ 27 w 190"/>
                  <a:gd name="T73" fmla="*/ 71 h 185"/>
                  <a:gd name="T74" fmla="*/ 27 w 190"/>
                  <a:gd name="T75" fmla="*/ 52 h 185"/>
                  <a:gd name="T76" fmla="*/ 0 w 190"/>
                  <a:gd name="T77" fmla="*/ 52 h 185"/>
                  <a:gd name="T78" fmla="*/ 0 w 190"/>
                  <a:gd name="T7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185">
                    <a:moveTo>
                      <a:pt x="93" y="119"/>
                    </a:moveTo>
                    <a:cubicBezTo>
                      <a:pt x="71" y="119"/>
                      <a:pt x="71" y="119"/>
                      <a:pt x="71" y="119"/>
                    </a:cubicBezTo>
                    <a:cubicBezTo>
                      <a:pt x="71" y="92"/>
                      <a:pt x="71" y="92"/>
                      <a:pt x="71" y="92"/>
                    </a:cubicBezTo>
                    <a:cubicBezTo>
                      <a:pt x="49" y="92"/>
                      <a:pt x="49" y="92"/>
                      <a:pt x="49" y="92"/>
                    </a:cubicBezTo>
                    <a:cubicBezTo>
                      <a:pt x="47" y="97"/>
                      <a:pt x="44" y="99"/>
                      <a:pt x="40" y="99"/>
                    </a:cubicBezTo>
                    <a:cubicBezTo>
                      <a:pt x="40" y="145"/>
                      <a:pt x="40" y="145"/>
                      <a:pt x="40" y="145"/>
                    </a:cubicBezTo>
                    <a:cubicBezTo>
                      <a:pt x="86" y="145"/>
                      <a:pt x="86" y="145"/>
                      <a:pt x="86" y="145"/>
                    </a:cubicBezTo>
                    <a:cubicBezTo>
                      <a:pt x="88" y="145"/>
                      <a:pt x="88" y="141"/>
                      <a:pt x="93" y="139"/>
                    </a:cubicBezTo>
                    <a:lnTo>
                      <a:pt x="93" y="119"/>
                    </a:lnTo>
                    <a:close/>
                    <a:moveTo>
                      <a:pt x="0" y="0"/>
                    </a:moveTo>
                    <a:cubicBezTo>
                      <a:pt x="53" y="0"/>
                      <a:pt x="53" y="0"/>
                      <a:pt x="53" y="0"/>
                    </a:cubicBezTo>
                    <a:cubicBezTo>
                      <a:pt x="53" y="52"/>
                      <a:pt x="53" y="52"/>
                      <a:pt x="53" y="52"/>
                    </a:cubicBezTo>
                    <a:cubicBezTo>
                      <a:pt x="40" y="52"/>
                      <a:pt x="40" y="52"/>
                      <a:pt x="40" y="52"/>
                    </a:cubicBezTo>
                    <a:cubicBezTo>
                      <a:pt x="40" y="71"/>
                      <a:pt x="40" y="71"/>
                      <a:pt x="40" y="71"/>
                    </a:cubicBezTo>
                    <a:cubicBezTo>
                      <a:pt x="44" y="73"/>
                      <a:pt x="47" y="75"/>
                      <a:pt x="49" y="79"/>
                    </a:cubicBezTo>
                    <a:cubicBezTo>
                      <a:pt x="71" y="79"/>
                      <a:pt x="71" y="79"/>
                      <a:pt x="71" y="79"/>
                    </a:cubicBezTo>
                    <a:cubicBezTo>
                      <a:pt x="71" y="66"/>
                      <a:pt x="71" y="66"/>
                      <a:pt x="71" y="66"/>
                    </a:cubicBezTo>
                    <a:cubicBezTo>
                      <a:pt x="119" y="66"/>
                      <a:pt x="119" y="66"/>
                      <a:pt x="119" y="66"/>
                    </a:cubicBezTo>
                    <a:cubicBezTo>
                      <a:pt x="119" y="119"/>
                      <a:pt x="119" y="119"/>
                      <a:pt x="119" y="119"/>
                    </a:cubicBezTo>
                    <a:cubicBezTo>
                      <a:pt x="106" y="119"/>
                      <a:pt x="106" y="119"/>
                      <a:pt x="106" y="119"/>
                    </a:cubicBezTo>
                    <a:cubicBezTo>
                      <a:pt x="106" y="139"/>
                      <a:pt x="106" y="139"/>
                      <a:pt x="106" y="139"/>
                    </a:cubicBezTo>
                    <a:cubicBezTo>
                      <a:pt x="110" y="141"/>
                      <a:pt x="114" y="145"/>
                      <a:pt x="116" y="145"/>
                    </a:cubicBezTo>
                    <a:cubicBezTo>
                      <a:pt x="132" y="145"/>
                      <a:pt x="132" y="145"/>
                      <a:pt x="132" y="145"/>
                    </a:cubicBezTo>
                    <a:cubicBezTo>
                      <a:pt x="132" y="132"/>
                      <a:pt x="132" y="132"/>
                      <a:pt x="132" y="132"/>
                    </a:cubicBezTo>
                    <a:cubicBezTo>
                      <a:pt x="190" y="132"/>
                      <a:pt x="190" y="132"/>
                      <a:pt x="190" y="132"/>
                    </a:cubicBezTo>
                    <a:cubicBezTo>
                      <a:pt x="190" y="185"/>
                      <a:pt x="190" y="185"/>
                      <a:pt x="190" y="185"/>
                    </a:cubicBezTo>
                    <a:cubicBezTo>
                      <a:pt x="132" y="185"/>
                      <a:pt x="132" y="185"/>
                      <a:pt x="132" y="185"/>
                    </a:cubicBezTo>
                    <a:cubicBezTo>
                      <a:pt x="132" y="158"/>
                      <a:pt x="132" y="158"/>
                      <a:pt x="132" y="158"/>
                    </a:cubicBezTo>
                    <a:cubicBezTo>
                      <a:pt x="116" y="158"/>
                      <a:pt x="116" y="158"/>
                      <a:pt x="116" y="158"/>
                    </a:cubicBezTo>
                    <a:cubicBezTo>
                      <a:pt x="114" y="163"/>
                      <a:pt x="108" y="169"/>
                      <a:pt x="101" y="169"/>
                    </a:cubicBezTo>
                    <a:cubicBezTo>
                      <a:pt x="95" y="169"/>
                      <a:pt x="88" y="163"/>
                      <a:pt x="86" y="158"/>
                    </a:cubicBezTo>
                    <a:cubicBezTo>
                      <a:pt x="40" y="158"/>
                      <a:pt x="40" y="158"/>
                      <a:pt x="40" y="158"/>
                    </a:cubicBezTo>
                    <a:cubicBezTo>
                      <a:pt x="27" y="158"/>
                      <a:pt x="27" y="158"/>
                      <a:pt x="27" y="158"/>
                    </a:cubicBezTo>
                    <a:cubicBezTo>
                      <a:pt x="27" y="145"/>
                      <a:pt x="27" y="145"/>
                      <a:pt x="27" y="145"/>
                    </a:cubicBezTo>
                    <a:cubicBezTo>
                      <a:pt x="27" y="102"/>
                      <a:pt x="27" y="102"/>
                      <a:pt x="27" y="102"/>
                    </a:cubicBezTo>
                    <a:cubicBezTo>
                      <a:pt x="22" y="99"/>
                      <a:pt x="16" y="93"/>
                      <a:pt x="16" y="86"/>
                    </a:cubicBezTo>
                    <a:cubicBezTo>
                      <a:pt x="16" y="78"/>
                      <a:pt x="22" y="73"/>
                      <a:pt x="27" y="71"/>
                    </a:cubicBezTo>
                    <a:cubicBezTo>
                      <a:pt x="27" y="52"/>
                      <a:pt x="27" y="52"/>
                      <a:pt x="27" y="52"/>
                    </a:cubicBezTo>
                    <a:cubicBezTo>
                      <a:pt x="0" y="52"/>
                      <a:pt x="0" y="52"/>
                      <a:pt x="0" y="52"/>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318" name="Group 317"/>
            <p:cNvGrpSpPr/>
            <p:nvPr/>
          </p:nvGrpSpPr>
          <p:grpSpPr>
            <a:xfrm>
              <a:off x="7747710" y="3535058"/>
              <a:ext cx="1196266" cy="776990"/>
              <a:chOff x="8662110" y="3535058"/>
              <a:chExt cx="1196266" cy="776990"/>
            </a:xfrm>
          </p:grpSpPr>
          <p:sp>
            <p:nvSpPr>
              <p:cNvPr id="307" name="Freeform 5"/>
              <p:cNvSpPr>
                <a:spLocks/>
              </p:cNvSpPr>
              <p:nvPr/>
            </p:nvSpPr>
            <p:spPr bwMode="auto">
              <a:xfrm>
                <a:off x="8662110" y="3535058"/>
                <a:ext cx="1196266" cy="776990"/>
              </a:xfrm>
              <a:custGeom>
                <a:avLst/>
                <a:gdLst>
                  <a:gd name="T0" fmla="*/ 3780 w 3790"/>
                  <a:gd name="T1" fmla="*/ 1582 h 2332"/>
                  <a:gd name="T2" fmla="*/ 3710 w 3790"/>
                  <a:gd name="T3" fmla="*/ 1358 h 2332"/>
                  <a:gd name="T4" fmla="*/ 3580 w 3790"/>
                  <a:gd name="T5" fmla="*/ 1158 h 2332"/>
                  <a:gd name="T6" fmla="*/ 3400 w 3790"/>
                  <a:gd name="T7" fmla="*/ 1004 h 2332"/>
                  <a:gd name="T8" fmla="*/ 3286 w 3790"/>
                  <a:gd name="T9" fmla="*/ 944 h 2332"/>
                  <a:gd name="T10" fmla="*/ 3280 w 3790"/>
                  <a:gd name="T11" fmla="*/ 908 h 2332"/>
                  <a:gd name="T12" fmla="*/ 3260 w 3790"/>
                  <a:gd name="T13" fmla="*/ 796 h 2332"/>
                  <a:gd name="T14" fmla="*/ 3220 w 3790"/>
                  <a:gd name="T15" fmla="*/ 690 h 2332"/>
                  <a:gd name="T16" fmla="*/ 3162 w 3790"/>
                  <a:gd name="T17" fmla="*/ 596 h 2332"/>
                  <a:gd name="T18" fmla="*/ 3088 w 3790"/>
                  <a:gd name="T19" fmla="*/ 516 h 2332"/>
                  <a:gd name="T20" fmla="*/ 2998 w 3790"/>
                  <a:gd name="T21" fmla="*/ 450 h 2332"/>
                  <a:gd name="T22" fmla="*/ 2898 w 3790"/>
                  <a:gd name="T23" fmla="*/ 402 h 2332"/>
                  <a:gd name="T24" fmla="*/ 2788 w 3790"/>
                  <a:gd name="T25" fmla="*/ 374 h 2332"/>
                  <a:gd name="T26" fmla="*/ 2700 w 3790"/>
                  <a:gd name="T27" fmla="*/ 368 h 2332"/>
                  <a:gd name="T28" fmla="*/ 2522 w 3790"/>
                  <a:gd name="T29" fmla="*/ 396 h 2332"/>
                  <a:gd name="T30" fmla="*/ 2366 w 3790"/>
                  <a:gd name="T31" fmla="*/ 472 h 2332"/>
                  <a:gd name="T32" fmla="*/ 2256 w 3790"/>
                  <a:gd name="T33" fmla="*/ 324 h 2332"/>
                  <a:gd name="T34" fmla="*/ 2070 w 3790"/>
                  <a:gd name="T35" fmla="*/ 164 h 2332"/>
                  <a:gd name="T36" fmla="*/ 1848 w 3790"/>
                  <a:gd name="T37" fmla="*/ 54 h 2332"/>
                  <a:gd name="T38" fmla="*/ 1596 w 3790"/>
                  <a:gd name="T39" fmla="*/ 2 h 2332"/>
                  <a:gd name="T40" fmla="*/ 1430 w 3790"/>
                  <a:gd name="T41" fmla="*/ 6 h 2332"/>
                  <a:gd name="T42" fmla="*/ 1240 w 3790"/>
                  <a:gd name="T43" fmla="*/ 44 h 2332"/>
                  <a:gd name="T44" fmla="*/ 1064 w 3790"/>
                  <a:gd name="T45" fmla="*/ 118 h 2332"/>
                  <a:gd name="T46" fmla="*/ 908 w 3790"/>
                  <a:gd name="T47" fmla="*/ 224 h 2332"/>
                  <a:gd name="T48" fmla="*/ 776 w 3790"/>
                  <a:gd name="T49" fmla="*/ 356 h 2332"/>
                  <a:gd name="T50" fmla="*/ 672 w 3790"/>
                  <a:gd name="T51" fmla="*/ 512 h 2332"/>
                  <a:gd name="T52" fmla="*/ 598 w 3790"/>
                  <a:gd name="T53" fmla="*/ 688 h 2332"/>
                  <a:gd name="T54" fmla="*/ 558 w 3790"/>
                  <a:gd name="T55" fmla="*/ 878 h 2332"/>
                  <a:gd name="T56" fmla="*/ 554 w 3790"/>
                  <a:gd name="T57" fmla="*/ 1012 h 2332"/>
                  <a:gd name="T58" fmla="*/ 560 w 3790"/>
                  <a:gd name="T59" fmla="*/ 1056 h 2332"/>
                  <a:gd name="T60" fmla="*/ 388 w 3790"/>
                  <a:gd name="T61" fmla="*/ 1120 h 2332"/>
                  <a:gd name="T62" fmla="*/ 198 w 3790"/>
                  <a:gd name="T63" fmla="*/ 1252 h 2332"/>
                  <a:gd name="T64" fmla="*/ 92 w 3790"/>
                  <a:gd name="T65" fmla="*/ 1384 h 2332"/>
                  <a:gd name="T66" fmla="*/ 42 w 3790"/>
                  <a:gd name="T67" fmla="*/ 1484 h 2332"/>
                  <a:gd name="T68" fmla="*/ 10 w 3790"/>
                  <a:gd name="T69" fmla="*/ 1594 h 2332"/>
                  <a:gd name="T70" fmla="*/ 0 w 3790"/>
                  <a:gd name="T71" fmla="*/ 1712 h 2332"/>
                  <a:gd name="T72" fmla="*/ 8 w 3790"/>
                  <a:gd name="T73" fmla="*/ 1816 h 2332"/>
                  <a:gd name="T74" fmla="*/ 44 w 3790"/>
                  <a:gd name="T75" fmla="*/ 1942 h 2332"/>
                  <a:gd name="T76" fmla="*/ 106 w 3790"/>
                  <a:gd name="T77" fmla="*/ 2052 h 2332"/>
                  <a:gd name="T78" fmla="*/ 192 w 3790"/>
                  <a:gd name="T79" fmla="*/ 2146 h 2332"/>
                  <a:gd name="T80" fmla="*/ 298 w 3790"/>
                  <a:gd name="T81" fmla="*/ 2222 h 2332"/>
                  <a:gd name="T82" fmla="*/ 420 w 3790"/>
                  <a:gd name="T83" fmla="*/ 2278 h 2332"/>
                  <a:gd name="T84" fmla="*/ 558 w 3790"/>
                  <a:gd name="T85" fmla="*/ 2316 h 2332"/>
                  <a:gd name="T86" fmla="*/ 706 w 3790"/>
                  <a:gd name="T87" fmla="*/ 2332 h 2332"/>
                  <a:gd name="T88" fmla="*/ 3106 w 3790"/>
                  <a:gd name="T89" fmla="*/ 2322 h 2332"/>
                  <a:gd name="T90" fmla="*/ 3360 w 3790"/>
                  <a:gd name="T91" fmla="*/ 2260 h 2332"/>
                  <a:gd name="T92" fmla="*/ 3486 w 3790"/>
                  <a:gd name="T93" fmla="*/ 2204 h 2332"/>
                  <a:gd name="T94" fmla="*/ 3594 w 3790"/>
                  <a:gd name="T95" fmla="*/ 2132 h 2332"/>
                  <a:gd name="T96" fmla="*/ 3682 w 3790"/>
                  <a:gd name="T97" fmla="*/ 2044 h 2332"/>
                  <a:gd name="T98" fmla="*/ 3744 w 3790"/>
                  <a:gd name="T99" fmla="*/ 1936 h 2332"/>
                  <a:gd name="T100" fmla="*/ 3782 w 3790"/>
                  <a:gd name="T101" fmla="*/ 1810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90" h="2332">
                    <a:moveTo>
                      <a:pt x="3790" y="1700"/>
                    </a:moveTo>
                    <a:lnTo>
                      <a:pt x="3790" y="1700"/>
                    </a:lnTo>
                    <a:lnTo>
                      <a:pt x="3788" y="1642"/>
                    </a:lnTo>
                    <a:lnTo>
                      <a:pt x="3780" y="1582"/>
                    </a:lnTo>
                    <a:lnTo>
                      <a:pt x="3770" y="1524"/>
                    </a:lnTo>
                    <a:lnTo>
                      <a:pt x="3754" y="1468"/>
                    </a:lnTo>
                    <a:lnTo>
                      <a:pt x="3734" y="1412"/>
                    </a:lnTo>
                    <a:lnTo>
                      <a:pt x="3710" y="1358"/>
                    </a:lnTo>
                    <a:lnTo>
                      <a:pt x="3684" y="1304"/>
                    </a:lnTo>
                    <a:lnTo>
                      <a:pt x="3652" y="1254"/>
                    </a:lnTo>
                    <a:lnTo>
                      <a:pt x="3618" y="1206"/>
                    </a:lnTo>
                    <a:lnTo>
                      <a:pt x="3580" y="1158"/>
                    </a:lnTo>
                    <a:lnTo>
                      <a:pt x="3540" y="1116"/>
                    </a:lnTo>
                    <a:lnTo>
                      <a:pt x="3496" y="1076"/>
                    </a:lnTo>
                    <a:lnTo>
                      <a:pt x="3448" y="1038"/>
                    </a:lnTo>
                    <a:lnTo>
                      <a:pt x="3400" y="1004"/>
                    </a:lnTo>
                    <a:lnTo>
                      <a:pt x="3348" y="974"/>
                    </a:lnTo>
                    <a:lnTo>
                      <a:pt x="3294" y="948"/>
                    </a:lnTo>
                    <a:lnTo>
                      <a:pt x="3294" y="948"/>
                    </a:lnTo>
                    <a:lnTo>
                      <a:pt x="3286" y="944"/>
                    </a:lnTo>
                    <a:lnTo>
                      <a:pt x="3280" y="938"/>
                    </a:lnTo>
                    <a:lnTo>
                      <a:pt x="3280" y="938"/>
                    </a:lnTo>
                    <a:lnTo>
                      <a:pt x="3280" y="938"/>
                    </a:lnTo>
                    <a:lnTo>
                      <a:pt x="3280" y="908"/>
                    </a:lnTo>
                    <a:lnTo>
                      <a:pt x="3278" y="880"/>
                    </a:lnTo>
                    <a:lnTo>
                      <a:pt x="3272" y="852"/>
                    </a:lnTo>
                    <a:lnTo>
                      <a:pt x="3268" y="822"/>
                    </a:lnTo>
                    <a:lnTo>
                      <a:pt x="3260" y="796"/>
                    </a:lnTo>
                    <a:lnTo>
                      <a:pt x="3252" y="768"/>
                    </a:lnTo>
                    <a:lnTo>
                      <a:pt x="3244" y="742"/>
                    </a:lnTo>
                    <a:lnTo>
                      <a:pt x="3232" y="716"/>
                    </a:lnTo>
                    <a:lnTo>
                      <a:pt x="3220" y="690"/>
                    </a:lnTo>
                    <a:lnTo>
                      <a:pt x="3208" y="666"/>
                    </a:lnTo>
                    <a:lnTo>
                      <a:pt x="3194" y="642"/>
                    </a:lnTo>
                    <a:lnTo>
                      <a:pt x="3178" y="618"/>
                    </a:lnTo>
                    <a:lnTo>
                      <a:pt x="3162" y="596"/>
                    </a:lnTo>
                    <a:lnTo>
                      <a:pt x="3144" y="574"/>
                    </a:lnTo>
                    <a:lnTo>
                      <a:pt x="3126" y="554"/>
                    </a:lnTo>
                    <a:lnTo>
                      <a:pt x="3108" y="534"/>
                    </a:lnTo>
                    <a:lnTo>
                      <a:pt x="3088" y="516"/>
                    </a:lnTo>
                    <a:lnTo>
                      <a:pt x="3066" y="498"/>
                    </a:lnTo>
                    <a:lnTo>
                      <a:pt x="3044" y="480"/>
                    </a:lnTo>
                    <a:lnTo>
                      <a:pt x="3022" y="464"/>
                    </a:lnTo>
                    <a:lnTo>
                      <a:pt x="2998" y="450"/>
                    </a:lnTo>
                    <a:lnTo>
                      <a:pt x="2974" y="436"/>
                    </a:lnTo>
                    <a:lnTo>
                      <a:pt x="2950" y="424"/>
                    </a:lnTo>
                    <a:lnTo>
                      <a:pt x="2924" y="412"/>
                    </a:lnTo>
                    <a:lnTo>
                      <a:pt x="2898" y="402"/>
                    </a:lnTo>
                    <a:lnTo>
                      <a:pt x="2870" y="394"/>
                    </a:lnTo>
                    <a:lnTo>
                      <a:pt x="2844" y="386"/>
                    </a:lnTo>
                    <a:lnTo>
                      <a:pt x="2816" y="380"/>
                    </a:lnTo>
                    <a:lnTo>
                      <a:pt x="2788" y="374"/>
                    </a:lnTo>
                    <a:lnTo>
                      <a:pt x="2758" y="370"/>
                    </a:lnTo>
                    <a:lnTo>
                      <a:pt x="2730" y="368"/>
                    </a:lnTo>
                    <a:lnTo>
                      <a:pt x="2700" y="368"/>
                    </a:lnTo>
                    <a:lnTo>
                      <a:pt x="2700" y="368"/>
                    </a:lnTo>
                    <a:lnTo>
                      <a:pt x="2654" y="370"/>
                    </a:lnTo>
                    <a:lnTo>
                      <a:pt x="2608" y="374"/>
                    </a:lnTo>
                    <a:lnTo>
                      <a:pt x="2564" y="384"/>
                    </a:lnTo>
                    <a:lnTo>
                      <a:pt x="2522" y="396"/>
                    </a:lnTo>
                    <a:lnTo>
                      <a:pt x="2482" y="410"/>
                    </a:lnTo>
                    <a:lnTo>
                      <a:pt x="2442" y="428"/>
                    </a:lnTo>
                    <a:lnTo>
                      <a:pt x="2404" y="450"/>
                    </a:lnTo>
                    <a:lnTo>
                      <a:pt x="2366" y="472"/>
                    </a:lnTo>
                    <a:lnTo>
                      <a:pt x="2366" y="472"/>
                    </a:lnTo>
                    <a:lnTo>
                      <a:pt x="2334" y="420"/>
                    </a:lnTo>
                    <a:lnTo>
                      <a:pt x="2296" y="372"/>
                    </a:lnTo>
                    <a:lnTo>
                      <a:pt x="2256" y="324"/>
                    </a:lnTo>
                    <a:lnTo>
                      <a:pt x="2214" y="280"/>
                    </a:lnTo>
                    <a:lnTo>
                      <a:pt x="2168" y="238"/>
                    </a:lnTo>
                    <a:lnTo>
                      <a:pt x="2120" y="198"/>
                    </a:lnTo>
                    <a:lnTo>
                      <a:pt x="2070" y="164"/>
                    </a:lnTo>
                    <a:lnTo>
                      <a:pt x="2018" y="130"/>
                    </a:lnTo>
                    <a:lnTo>
                      <a:pt x="1962" y="102"/>
                    </a:lnTo>
                    <a:lnTo>
                      <a:pt x="1906" y="76"/>
                    </a:lnTo>
                    <a:lnTo>
                      <a:pt x="1848" y="54"/>
                    </a:lnTo>
                    <a:lnTo>
                      <a:pt x="1786" y="34"/>
                    </a:lnTo>
                    <a:lnTo>
                      <a:pt x="1724" y="20"/>
                    </a:lnTo>
                    <a:lnTo>
                      <a:pt x="1662" y="10"/>
                    </a:lnTo>
                    <a:lnTo>
                      <a:pt x="1596" y="2"/>
                    </a:lnTo>
                    <a:lnTo>
                      <a:pt x="1530" y="0"/>
                    </a:lnTo>
                    <a:lnTo>
                      <a:pt x="1530" y="0"/>
                    </a:lnTo>
                    <a:lnTo>
                      <a:pt x="1480" y="2"/>
                    </a:lnTo>
                    <a:lnTo>
                      <a:pt x="1430" y="6"/>
                    </a:lnTo>
                    <a:lnTo>
                      <a:pt x="1382" y="12"/>
                    </a:lnTo>
                    <a:lnTo>
                      <a:pt x="1334" y="20"/>
                    </a:lnTo>
                    <a:lnTo>
                      <a:pt x="1286" y="32"/>
                    </a:lnTo>
                    <a:lnTo>
                      <a:pt x="1240" y="44"/>
                    </a:lnTo>
                    <a:lnTo>
                      <a:pt x="1194" y="60"/>
                    </a:lnTo>
                    <a:lnTo>
                      <a:pt x="1150" y="78"/>
                    </a:lnTo>
                    <a:lnTo>
                      <a:pt x="1106" y="96"/>
                    </a:lnTo>
                    <a:lnTo>
                      <a:pt x="1064" y="118"/>
                    </a:lnTo>
                    <a:lnTo>
                      <a:pt x="1024" y="142"/>
                    </a:lnTo>
                    <a:lnTo>
                      <a:pt x="984" y="168"/>
                    </a:lnTo>
                    <a:lnTo>
                      <a:pt x="946" y="194"/>
                    </a:lnTo>
                    <a:lnTo>
                      <a:pt x="908" y="224"/>
                    </a:lnTo>
                    <a:lnTo>
                      <a:pt x="874" y="254"/>
                    </a:lnTo>
                    <a:lnTo>
                      <a:pt x="840" y="286"/>
                    </a:lnTo>
                    <a:lnTo>
                      <a:pt x="808" y="320"/>
                    </a:lnTo>
                    <a:lnTo>
                      <a:pt x="776" y="356"/>
                    </a:lnTo>
                    <a:lnTo>
                      <a:pt x="748" y="394"/>
                    </a:lnTo>
                    <a:lnTo>
                      <a:pt x="720" y="432"/>
                    </a:lnTo>
                    <a:lnTo>
                      <a:pt x="694" y="470"/>
                    </a:lnTo>
                    <a:lnTo>
                      <a:pt x="672" y="512"/>
                    </a:lnTo>
                    <a:lnTo>
                      <a:pt x="650" y="554"/>
                    </a:lnTo>
                    <a:lnTo>
                      <a:pt x="630" y="598"/>
                    </a:lnTo>
                    <a:lnTo>
                      <a:pt x="612" y="642"/>
                    </a:lnTo>
                    <a:lnTo>
                      <a:pt x="598" y="688"/>
                    </a:lnTo>
                    <a:lnTo>
                      <a:pt x="584" y="734"/>
                    </a:lnTo>
                    <a:lnTo>
                      <a:pt x="574" y="780"/>
                    </a:lnTo>
                    <a:lnTo>
                      <a:pt x="564" y="828"/>
                    </a:lnTo>
                    <a:lnTo>
                      <a:pt x="558" y="878"/>
                    </a:lnTo>
                    <a:lnTo>
                      <a:pt x="554" y="928"/>
                    </a:lnTo>
                    <a:lnTo>
                      <a:pt x="554" y="978"/>
                    </a:lnTo>
                    <a:lnTo>
                      <a:pt x="554" y="978"/>
                    </a:lnTo>
                    <a:lnTo>
                      <a:pt x="554" y="1012"/>
                    </a:lnTo>
                    <a:lnTo>
                      <a:pt x="556" y="1046"/>
                    </a:lnTo>
                    <a:lnTo>
                      <a:pt x="556" y="1046"/>
                    </a:lnTo>
                    <a:lnTo>
                      <a:pt x="556" y="1054"/>
                    </a:lnTo>
                    <a:lnTo>
                      <a:pt x="560" y="1056"/>
                    </a:lnTo>
                    <a:lnTo>
                      <a:pt x="560" y="1056"/>
                    </a:lnTo>
                    <a:lnTo>
                      <a:pt x="502" y="1074"/>
                    </a:lnTo>
                    <a:lnTo>
                      <a:pt x="444" y="1094"/>
                    </a:lnTo>
                    <a:lnTo>
                      <a:pt x="388" y="1120"/>
                    </a:lnTo>
                    <a:lnTo>
                      <a:pt x="336" y="1148"/>
                    </a:lnTo>
                    <a:lnTo>
                      <a:pt x="288" y="1180"/>
                    </a:lnTo>
                    <a:lnTo>
                      <a:pt x="242" y="1214"/>
                    </a:lnTo>
                    <a:lnTo>
                      <a:pt x="198" y="1252"/>
                    </a:lnTo>
                    <a:lnTo>
                      <a:pt x="158" y="1292"/>
                    </a:lnTo>
                    <a:lnTo>
                      <a:pt x="124" y="1336"/>
                    </a:lnTo>
                    <a:lnTo>
                      <a:pt x="106" y="1360"/>
                    </a:lnTo>
                    <a:lnTo>
                      <a:pt x="92" y="1384"/>
                    </a:lnTo>
                    <a:lnTo>
                      <a:pt x="78" y="1408"/>
                    </a:lnTo>
                    <a:lnTo>
                      <a:pt x="64" y="1432"/>
                    </a:lnTo>
                    <a:lnTo>
                      <a:pt x="52" y="1458"/>
                    </a:lnTo>
                    <a:lnTo>
                      <a:pt x="42" y="1484"/>
                    </a:lnTo>
                    <a:lnTo>
                      <a:pt x="32" y="1510"/>
                    </a:lnTo>
                    <a:lnTo>
                      <a:pt x="24" y="1538"/>
                    </a:lnTo>
                    <a:lnTo>
                      <a:pt x="16" y="1566"/>
                    </a:lnTo>
                    <a:lnTo>
                      <a:pt x="10" y="1594"/>
                    </a:lnTo>
                    <a:lnTo>
                      <a:pt x="6" y="1622"/>
                    </a:lnTo>
                    <a:lnTo>
                      <a:pt x="2" y="1652"/>
                    </a:lnTo>
                    <a:lnTo>
                      <a:pt x="0" y="1682"/>
                    </a:lnTo>
                    <a:lnTo>
                      <a:pt x="0" y="1712"/>
                    </a:lnTo>
                    <a:lnTo>
                      <a:pt x="0" y="1712"/>
                    </a:lnTo>
                    <a:lnTo>
                      <a:pt x="0" y="1748"/>
                    </a:lnTo>
                    <a:lnTo>
                      <a:pt x="2" y="1782"/>
                    </a:lnTo>
                    <a:lnTo>
                      <a:pt x="8" y="1816"/>
                    </a:lnTo>
                    <a:lnTo>
                      <a:pt x="14" y="1848"/>
                    </a:lnTo>
                    <a:lnTo>
                      <a:pt x="22" y="1880"/>
                    </a:lnTo>
                    <a:lnTo>
                      <a:pt x="32" y="1912"/>
                    </a:lnTo>
                    <a:lnTo>
                      <a:pt x="44" y="1942"/>
                    </a:lnTo>
                    <a:lnTo>
                      <a:pt x="58" y="1970"/>
                    </a:lnTo>
                    <a:lnTo>
                      <a:pt x="72" y="1998"/>
                    </a:lnTo>
                    <a:lnTo>
                      <a:pt x="88" y="2026"/>
                    </a:lnTo>
                    <a:lnTo>
                      <a:pt x="106" y="2052"/>
                    </a:lnTo>
                    <a:lnTo>
                      <a:pt x="126" y="2076"/>
                    </a:lnTo>
                    <a:lnTo>
                      <a:pt x="146" y="2100"/>
                    </a:lnTo>
                    <a:lnTo>
                      <a:pt x="170" y="2124"/>
                    </a:lnTo>
                    <a:lnTo>
                      <a:pt x="192" y="2146"/>
                    </a:lnTo>
                    <a:lnTo>
                      <a:pt x="218" y="2166"/>
                    </a:lnTo>
                    <a:lnTo>
                      <a:pt x="244" y="2186"/>
                    </a:lnTo>
                    <a:lnTo>
                      <a:pt x="270" y="2204"/>
                    </a:lnTo>
                    <a:lnTo>
                      <a:pt x="298" y="2222"/>
                    </a:lnTo>
                    <a:lnTo>
                      <a:pt x="328" y="2238"/>
                    </a:lnTo>
                    <a:lnTo>
                      <a:pt x="358" y="2252"/>
                    </a:lnTo>
                    <a:lnTo>
                      <a:pt x="388" y="2266"/>
                    </a:lnTo>
                    <a:lnTo>
                      <a:pt x="420" y="2278"/>
                    </a:lnTo>
                    <a:lnTo>
                      <a:pt x="454" y="2290"/>
                    </a:lnTo>
                    <a:lnTo>
                      <a:pt x="488" y="2300"/>
                    </a:lnTo>
                    <a:lnTo>
                      <a:pt x="522" y="2308"/>
                    </a:lnTo>
                    <a:lnTo>
                      <a:pt x="558" y="2316"/>
                    </a:lnTo>
                    <a:lnTo>
                      <a:pt x="594" y="2322"/>
                    </a:lnTo>
                    <a:lnTo>
                      <a:pt x="630" y="2326"/>
                    </a:lnTo>
                    <a:lnTo>
                      <a:pt x="668" y="2330"/>
                    </a:lnTo>
                    <a:lnTo>
                      <a:pt x="706" y="2332"/>
                    </a:lnTo>
                    <a:lnTo>
                      <a:pt x="744" y="2332"/>
                    </a:lnTo>
                    <a:lnTo>
                      <a:pt x="3026" y="2332"/>
                    </a:lnTo>
                    <a:lnTo>
                      <a:pt x="3026" y="2332"/>
                    </a:lnTo>
                    <a:lnTo>
                      <a:pt x="3106" y="2322"/>
                    </a:lnTo>
                    <a:lnTo>
                      <a:pt x="3182" y="2308"/>
                    </a:lnTo>
                    <a:lnTo>
                      <a:pt x="3256" y="2292"/>
                    </a:lnTo>
                    <a:lnTo>
                      <a:pt x="3326" y="2272"/>
                    </a:lnTo>
                    <a:lnTo>
                      <a:pt x="3360" y="2260"/>
                    </a:lnTo>
                    <a:lnTo>
                      <a:pt x="3394" y="2248"/>
                    </a:lnTo>
                    <a:lnTo>
                      <a:pt x="3426" y="2234"/>
                    </a:lnTo>
                    <a:lnTo>
                      <a:pt x="3456" y="2220"/>
                    </a:lnTo>
                    <a:lnTo>
                      <a:pt x="3486" y="2204"/>
                    </a:lnTo>
                    <a:lnTo>
                      <a:pt x="3516" y="2188"/>
                    </a:lnTo>
                    <a:lnTo>
                      <a:pt x="3544" y="2170"/>
                    </a:lnTo>
                    <a:lnTo>
                      <a:pt x="3570" y="2152"/>
                    </a:lnTo>
                    <a:lnTo>
                      <a:pt x="3594" y="2132"/>
                    </a:lnTo>
                    <a:lnTo>
                      <a:pt x="3618" y="2112"/>
                    </a:lnTo>
                    <a:lnTo>
                      <a:pt x="3640" y="2090"/>
                    </a:lnTo>
                    <a:lnTo>
                      <a:pt x="3662" y="2068"/>
                    </a:lnTo>
                    <a:lnTo>
                      <a:pt x="3682" y="2044"/>
                    </a:lnTo>
                    <a:lnTo>
                      <a:pt x="3700" y="2018"/>
                    </a:lnTo>
                    <a:lnTo>
                      <a:pt x="3716" y="1992"/>
                    </a:lnTo>
                    <a:lnTo>
                      <a:pt x="3732" y="1964"/>
                    </a:lnTo>
                    <a:lnTo>
                      <a:pt x="3744" y="1936"/>
                    </a:lnTo>
                    <a:lnTo>
                      <a:pt x="3756" y="1906"/>
                    </a:lnTo>
                    <a:lnTo>
                      <a:pt x="3766" y="1876"/>
                    </a:lnTo>
                    <a:lnTo>
                      <a:pt x="3774" y="1844"/>
                    </a:lnTo>
                    <a:lnTo>
                      <a:pt x="3782" y="1810"/>
                    </a:lnTo>
                    <a:lnTo>
                      <a:pt x="3786" y="1774"/>
                    </a:lnTo>
                    <a:lnTo>
                      <a:pt x="3790" y="1738"/>
                    </a:lnTo>
                    <a:lnTo>
                      <a:pt x="3790" y="1700"/>
                    </a:lnTo>
                    <a:close/>
                  </a:path>
                </a:pathLst>
              </a:custGeom>
              <a:solidFill>
                <a:srgbClr val="68217A"/>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srgbClr val="000000"/>
                  </a:solidFill>
                  <a:effectLst/>
                  <a:uLnTx/>
                  <a:uFillTx/>
                  <a:latin typeface="Segoe UI"/>
                  <a:ea typeface="+mn-ea"/>
                  <a:cs typeface="+mn-cs"/>
                </a:endParaRPr>
              </a:p>
            </p:txBody>
          </p:sp>
          <p:sp>
            <p:nvSpPr>
              <p:cNvPr id="312" name="Freeform 18"/>
              <p:cNvSpPr>
                <a:spLocks noEditPoints="1"/>
              </p:cNvSpPr>
              <p:nvPr/>
            </p:nvSpPr>
            <p:spPr bwMode="auto">
              <a:xfrm>
                <a:off x="9128823" y="3786828"/>
                <a:ext cx="405702" cy="395049"/>
              </a:xfrm>
              <a:custGeom>
                <a:avLst/>
                <a:gdLst>
                  <a:gd name="T0" fmla="*/ 93 w 190"/>
                  <a:gd name="T1" fmla="*/ 119 h 185"/>
                  <a:gd name="T2" fmla="*/ 71 w 190"/>
                  <a:gd name="T3" fmla="*/ 119 h 185"/>
                  <a:gd name="T4" fmla="*/ 71 w 190"/>
                  <a:gd name="T5" fmla="*/ 92 h 185"/>
                  <a:gd name="T6" fmla="*/ 49 w 190"/>
                  <a:gd name="T7" fmla="*/ 92 h 185"/>
                  <a:gd name="T8" fmla="*/ 40 w 190"/>
                  <a:gd name="T9" fmla="*/ 99 h 185"/>
                  <a:gd name="T10" fmla="*/ 40 w 190"/>
                  <a:gd name="T11" fmla="*/ 145 h 185"/>
                  <a:gd name="T12" fmla="*/ 86 w 190"/>
                  <a:gd name="T13" fmla="*/ 145 h 185"/>
                  <a:gd name="T14" fmla="*/ 93 w 190"/>
                  <a:gd name="T15" fmla="*/ 139 h 185"/>
                  <a:gd name="T16" fmla="*/ 93 w 190"/>
                  <a:gd name="T17" fmla="*/ 119 h 185"/>
                  <a:gd name="T18" fmla="*/ 0 w 190"/>
                  <a:gd name="T19" fmla="*/ 0 h 185"/>
                  <a:gd name="T20" fmla="*/ 53 w 190"/>
                  <a:gd name="T21" fmla="*/ 0 h 185"/>
                  <a:gd name="T22" fmla="*/ 53 w 190"/>
                  <a:gd name="T23" fmla="*/ 52 h 185"/>
                  <a:gd name="T24" fmla="*/ 40 w 190"/>
                  <a:gd name="T25" fmla="*/ 52 h 185"/>
                  <a:gd name="T26" fmla="*/ 40 w 190"/>
                  <a:gd name="T27" fmla="*/ 71 h 185"/>
                  <a:gd name="T28" fmla="*/ 49 w 190"/>
                  <a:gd name="T29" fmla="*/ 79 h 185"/>
                  <a:gd name="T30" fmla="*/ 71 w 190"/>
                  <a:gd name="T31" fmla="*/ 79 h 185"/>
                  <a:gd name="T32" fmla="*/ 71 w 190"/>
                  <a:gd name="T33" fmla="*/ 66 h 185"/>
                  <a:gd name="T34" fmla="*/ 119 w 190"/>
                  <a:gd name="T35" fmla="*/ 66 h 185"/>
                  <a:gd name="T36" fmla="*/ 119 w 190"/>
                  <a:gd name="T37" fmla="*/ 119 h 185"/>
                  <a:gd name="T38" fmla="*/ 106 w 190"/>
                  <a:gd name="T39" fmla="*/ 119 h 185"/>
                  <a:gd name="T40" fmla="*/ 106 w 190"/>
                  <a:gd name="T41" fmla="*/ 139 h 185"/>
                  <a:gd name="T42" fmla="*/ 116 w 190"/>
                  <a:gd name="T43" fmla="*/ 145 h 185"/>
                  <a:gd name="T44" fmla="*/ 132 w 190"/>
                  <a:gd name="T45" fmla="*/ 145 h 185"/>
                  <a:gd name="T46" fmla="*/ 132 w 190"/>
                  <a:gd name="T47" fmla="*/ 132 h 185"/>
                  <a:gd name="T48" fmla="*/ 190 w 190"/>
                  <a:gd name="T49" fmla="*/ 132 h 185"/>
                  <a:gd name="T50" fmla="*/ 190 w 190"/>
                  <a:gd name="T51" fmla="*/ 185 h 185"/>
                  <a:gd name="T52" fmla="*/ 132 w 190"/>
                  <a:gd name="T53" fmla="*/ 185 h 185"/>
                  <a:gd name="T54" fmla="*/ 132 w 190"/>
                  <a:gd name="T55" fmla="*/ 158 h 185"/>
                  <a:gd name="T56" fmla="*/ 116 w 190"/>
                  <a:gd name="T57" fmla="*/ 158 h 185"/>
                  <a:gd name="T58" fmla="*/ 101 w 190"/>
                  <a:gd name="T59" fmla="*/ 169 h 185"/>
                  <a:gd name="T60" fmla="*/ 86 w 190"/>
                  <a:gd name="T61" fmla="*/ 158 h 185"/>
                  <a:gd name="T62" fmla="*/ 40 w 190"/>
                  <a:gd name="T63" fmla="*/ 158 h 185"/>
                  <a:gd name="T64" fmla="*/ 27 w 190"/>
                  <a:gd name="T65" fmla="*/ 158 h 185"/>
                  <a:gd name="T66" fmla="*/ 27 w 190"/>
                  <a:gd name="T67" fmla="*/ 145 h 185"/>
                  <a:gd name="T68" fmla="*/ 27 w 190"/>
                  <a:gd name="T69" fmla="*/ 102 h 185"/>
                  <a:gd name="T70" fmla="*/ 16 w 190"/>
                  <a:gd name="T71" fmla="*/ 86 h 185"/>
                  <a:gd name="T72" fmla="*/ 27 w 190"/>
                  <a:gd name="T73" fmla="*/ 71 h 185"/>
                  <a:gd name="T74" fmla="*/ 27 w 190"/>
                  <a:gd name="T75" fmla="*/ 52 h 185"/>
                  <a:gd name="T76" fmla="*/ 0 w 190"/>
                  <a:gd name="T77" fmla="*/ 52 h 185"/>
                  <a:gd name="T78" fmla="*/ 0 w 190"/>
                  <a:gd name="T79"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90" h="185">
                    <a:moveTo>
                      <a:pt x="93" y="119"/>
                    </a:moveTo>
                    <a:cubicBezTo>
                      <a:pt x="71" y="119"/>
                      <a:pt x="71" y="119"/>
                      <a:pt x="71" y="119"/>
                    </a:cubicBezTo>
                    <a:cubicBezTo>
                      <a:pt x="71" y="92"/>
                      <a:pt x="71" y="92"/>
                      <a:pt x="71" y="92"/>
                    </a:cubicBezTo>
                    <a:cubicBezTo>
                      <a:pt x="49" y="92"/>
                      <a:pt x="49" y="92"/>
                      <a:pt x="49" y="92"/>
                    </a:cubicBezTo>
                    <a:cubicBezTo>
                      <a:pt x="47" y="97"/>
                      <a:pt x="44" y="99"/>
                      <a:pt x="40" y="99"/>
                    </a:cubicBezTo>
                    <a:cubicBezTo>
                      <a:pt x="40" y="145"/>
                      <a:pt x="40" y="145"/>
                      <a:pt x="40" y="145"/>
                    </a:cubicBezTo>
                    <a:cubicBezTo>
                      <a:pt x="86" y="145"/>
                      <a:pt x="86" y="145"/>
                      <a:pt x="86" y="145"/>
                    </a:cubicBezTo>
                    <a:cubicBezTo>
                      <a:pt x="88" y="145"/>
                      <a:pt x="88" y="141"/>
                      <a:pt x="93" y="139"/>
                    </a:cubicBezTo>
                    <a:lnTo>
                      <a:pt x="93" y="119"/>
                    </a:lnTo>
                    <a:close/>
                    <a:moveTo>
                      <a:pt x="0" y="0"/>
                    </a:moveTo>
                    <a:cubicBezTo>
                      <a:pt x="53" y="0"/>
                      <a:pt x="53" y="0"/>
                      <a:pt x="53" y="0"/>
                    </a:cubicBezTo>
                    <a:cubicBezTo>
                      <a:pt x="53" y="52"/>
                      <a:pt x="53" y="52"/>
                      <a:pt x="53" y="52"/>
                    </a:cubicBezTo>
                    <a:cubicBezTo>
                      <a:pt x="40" y="52"/>
                      <a:pt x="40" y="52"/>
                      <a:pt x="40" y="52"/>
                    </a:cubicBezTo>
                    <a:cubicBezTo>
                      <a:pt x="40" y="71"/>
                      <a:pt x="40" y="71"/>
                      <a:pt x="40" y="71"/>
                    </a:cubicBezTo>
                    <a:cubicBezTo>
                      <a:pt x="44" y="73"/>
                      <a:pt x="47" y="75"/>
                      <a:pt x="49" y="79"/>
                    </a:cubicBezTo>
                    <a:cubicBezTo>
                      <a:pt x="71" y="79"/>
                      <a:pt x="71" y="79"/>
                      <a:pt x="71" y="79"/>
                    </a:cubicBezTo>
                    <a:cubicBezTo>
                      <a:pt x="71" y="66"/>
                      <a:pt x="71" y="66"/>
                      <a:pt x="71" y="66"/>
                    </a:cubicBezTo>
                    <a:cubicBezTo>
                      <a:pt x="119" y="66"/>
                      <a:pt x="119" y="66"/>
                      <a:pt x="119" y="66"/>
                    </a:cubicBezTo>
                    <a:cubicBezTo>
                      <a:pt x="119" y="119"/>
                      <a:pt x="119" y="119"/>
                      <a:pt x="119" y="119"/>
                    </a:cubicBezTo>
                    <a:cubicBezTo>
                      <a:pt x="106" y="119"/>
                      <a:pt x="106" y="119"/>
                      <a:pt x="106" y="119"/>
                    </a:cubicBezTo>
                    <a:cubicBezTo>
                      <a:pt x="106" y="139"/>
                      <a:pt x="106" y="139"/>
                      <a:pt x="106" y="139"/>
                    </a:cubicBezTo>
                    <a:cubicBezTo>
                      <a:pt x="110" y="141"/>
                      <a:pt x="114" y="145"/>
                      <a:pt x="116" y="145"/>
                    </a:cubicBezTo>
                    <a:cubicBezTo>
                      <a:pt x="132" y="145"/>
                      <a:pt x="132" y="145"/>
                      <a:pt x="132" y="145"/>
                    </a:cubicBezTo>
                    <a:cubicBezTo>
                      <a:pt x="132" y="132"/>
                      <a:pt x="132" y="132"/>
                      <a:pt x="132" y="132"/>
                    </a:cubicBezTo>
                    <a:cubicBezTo>
                      <a:pt x="190" y="132"/>
                      <a:pt x="190" y="132"/>
                      <a:pt x="190" y="132"/>
                    </a:cubicBezTo>
                    <a:cubicBezTo>
                      <a:pt x="190" y="185"/>
                      <a:pt x="190" y="185"/>
                      <a:pt x="190" y="185"/>
                    </a:cubicBezTo>
                    <a:cubicBezTo>
                      <a:pt x="132" y="185"/>
                      <a:pt x="132" y="185"/>
                      <a:pt x="132" y="185"/>
                    </a:cubicBezTo>
                    <a:cubicBezTo>
                      <a:pt x="132" y="158"/>
                      <a:pt x="132" y="158"/>
                      <a:pt x="132" y="158"/>
                    </a:cubicBezTo>
                    <a:cubicBezTo>
                      <a:pt x="116" y="158"/>
                      <a:pt x="116" y="158"/>
                      <a:pt x="116" y="158"/>
                    </a:cubicBezTo>
                    <a:cubicBezTo>
                      <a:pt x="114" y="163"/>
                      <a:pt x="108" y="169"/>
                      <a:pt x="101" y="169"/>
                    </a:cubicBezTo>
                    <a:cubicBezTo>
                      <a:pt x="95" y="169"/>
                      <a:pt x="88" y="163"/>
                      <a:pt x="86" y="158"/>
                    </a:cubicBezTo>
                    <a:cubicBezTo>
                      <a:pt x="40" y="158"/>
                      <a:pt x="40" y="158"/>
                      <a:pt x="40" y="158"/>
                    </a:cubicBezTo>
                    <a:cubicBezTo>
                      <a:pt x="27" y="158"/>
                      <a:pt x="27" y="158"/>
                      <a:pt x="27" y="158"/>
                    </a:cubicBezTo>
                    <a:cubicBezTo>
                      <a:pt x="27" y="145"/>
                      <a:pt x="27" y="145"/>
                      <a:pt x="27" y="145"/>
                    </a:cubicBezTo>
                    <a:cubicBezTo>
                      <a:pt x="27" y="102"/>
                      <a:pt x="27" y="102"/>
                      <a:pt x="27" y="102"/>
                    </a:cubicBezTo>
                    <a:cubicBezTo>
                      <a:pt x="22" y="99"/>
                      <a:pt x="16" y="93"/>
                      <a:pt x="16" y="86"/>
                    </a:cubicBezTo>
                    <a:cubicBezTo>
                      <a:pt x="16" y="78"/>
                      <a:pt x="22" y="73"/>
                      <a:pt x="27" y="71"/>
                    </a:cubicBezTo>
                    <a:cubicBezTo>
                      <a:pt x="27" y="52"/>
                      <a:pt x="27" y="52"/>
                      <a:pt x="27" y="52"/>
                    </a:cubicBezTo>
                    <a:cubicBezTo>
                      <a:pt x="0" y="52"/>
                      <a:pt x="0" y="52"/>
                      <a:pt x="0" y="52"/>
                    </a:cubicBezTo>
                    <a:lnTo>
                      <a:pt x="0" y="0"/>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cxnSp>
        <p:nvCxnSpPr>
          <p:cNvPr id="263" name="Straight Arrow Connector 262"/>
          <p:cNvCxnSpPr/>
          <p:nvPr/>
        </p:nvCxnSpPr>
        <p:spPr>
          <a:xfrm>
            <a:off x="8820805" y="3833375"/>
            <a:ext cx="0" cy="1171852"/>
          </a:xfrm>
          <a:prstGeom prst="straightConnector1">
            <a:avLst/>
          </a:prstGeom>
          <a:ln w="57150" cap="rnd">
            <a:solidFill>
              <a:schemeClr val="tx2"/>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64" name="Straight Arrow Connector 263"/>
          <p:cNvCxnSpPr/>
          <p:nvPr/>
        </p:nvCxnSpPr>
        <p:spPr>
          <a:xfrm>
            <a:off x="6435153" y="3833375"/>
            <a:ext cx="0" cy="1171852"/>
          </a:xfrm>
          <a:prstGeom prst="straightConnector1">
            <a:avLst/>
          </a:prstGeom>
          <a:ln w="57150" cap="rnd">
            <a:solidFill>
              <a:schemeClr val="tx2"/>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sp>
        <p:nvSpPr>
          <p:cNvPr id="3" name="Rectangle 2"/>
          <p:cNvSpPr/>
          <p:nvPr/>
        </p:nvSpPr>
        <p:spPr bwMode="auto">
          <a:xfrm>
            <a:off x="0" y="1344476"/>
            <a:ext cx="4845050" cy="5119426"/>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71" name="Text Placeholder 1"/>
          <p:cNvSpPr>
            <a:spLocks noGrp="1"/>
          </p:cNvSpPr>
          <p:nvPr>
            <p:ph type="body" sz="quarter" idx="12"/>
          </p:nvPr>
        </p:nvSpPr>
        <p:spPr>
          <a:xfrm>
            <a:off x="274638" y="319792"/>
            <a:ext cx="10972800" cy="1024684"/>
          </a:xfrm>
        </p:spPr>
        <p:txBody>
          <a:bodyPr/>
          <a:lstStyle/>
          <a:p>
            <a:r>
              <a:rPr lang="en-US" dirty="0" smtClean="0"/>
              <a:t>Reimagine networking </a:t>
            </a:r>
            <a:endParaRPr lang="en-US" dirty="0"/>
          </a:p>
        </p:txBody>
      </p:sp>
      <p:sp>
        <p:nvSpPr>
          <p:cNvPr id="257" name="Rectangle 256"/>
          <p:cNvSpPr/>
          <p:nvPr/>
        </p:nvSpPr>
        <p:spPr>
          <a:xfrm>
            <a:off x="318434" y="2444774"/>
            <a:ext cx="2286000" cy="1837088"/>
          </a:xfrm>
          <a:prstGeom prst="rect">
            <a:avLst/>
          </a:prstGeom>
          <a:solidFill>
            <a:srgbClr val="D9D9D9"/>
          </a:solidFill>
        </p:spPr>
        <p:txBody>
          <a:bodyPr wrap="square" lIns="89576" tIns="44788" rIns="89576" bIns="44788" anchor="ctr">
            <a:noAutofit/>
          </a:bodyPr>
          <a:lstStyle/>
          <a:p>
            <a:pPr marL="0" marR="0" lvl="0" indent="0" algn="ctr" defTabSz="91333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50" normalizeH="0" baseline="0" noProof="0" dirty="0">
              <a:ln>
                <a:noFill/>
              </a:ln>
              <a:solidFill>
                <a:srgbClr val="FFFFFF"/>
              </a:solidFill>
              <a:effectLst/>
              <a:uLnTx/>
              <a:uFillTx/>
              <a:latin typeface="Segoe UI"/>
              <a:ea typeface="+mn-ea"/>
              <a:cs typeface="+mn-cs"/>
            </a:endParaRPr>
          </a:p>
        </p:txBody>
      </p:sp>
      <p:sp>
        <p:nvSpPr>
          <p:cNvPr id="258" name="Rectangle 257"/>
          <p:cNvSpPr/>
          <p:nvPr/>
        </p:nvSpPr>
        <p:spPr>
          <a:xfrm>
            <a:off x="2604434" y="2444774"/>
            <a:ext cx="2286000" cy="1837088"/>
          </a:xfrm>
          <a:prstGeom prst="rect">
            <a:avLst/>
          </a:prstGeom>
          <a:solidFill>
            <a:srgbClr val="F2F2F2"/>
          </a:solidFill>
        </p:spPr>
        <p:txBody>
          <a:bodyPr wrap="square" lIns="89576" tIns="44788" rIns="89576" bIns="44788" anchor="ctr">
            <a:noAutofit/>
          </a:bodyPr>
          <a:lstStyle/>
          <a:p>
            <a:pPr marL="0" marR="0" lvl="0" indent="0" algn="ctr" defTabSz="913336"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50" normalizeH="0" baseline="0" noProof="0" dirty="0">
              <a:ln>
                <a:noFill/>
              </a:ln>
              <a:solidFill>
                <a:srgbClr val="FFFFFF"/>
              </a:solidFill>
              <a:effectLst/>
              <a:uLnTx/>
              <a:uFillTx/>
              <a:latin typeface="Segoe UI"/>
              <a:ea typeface="+mn-ea"/>
              <a:cs typeface="+mn-cs"/>
            </a:endParaRPr>
          </a:p>
        </p:txBody>
      </p:sp>
      <p:sp>
        <p:nvSpPr>
          <p:cNvPr id="195" name="Title 2"/>
          <p:cNvSpPr txBox="1">
            <a:spLocks/>
          </p:cNvSpPr>
          <p:nvPr/>
        </p:nvSpPr>
        <p:spPr>
          <a:xfrm>
            <a:off x="318434" y="1537958"/>
            <a:ext cx="4572000" cy="560578"/>
          </a:xfrm>
          <a:prstGeom prst="rect">
            <a:avLst/>
          </a:prstGeom>
          <a:noFill/>
        </p:spPr>
        <p:txBody>
          <a:bodyPr vert="horz" wrap="square" lIns="143266" tIns="89542" rIns="143266" bIns="89542" rtlCol="0" anchor="t">
            <a:noAutofit/>
          </a:bodyPr>
          <a:lstStyle>
            <a:lvl1pPr algn="l" defTabSz="931690" rtl="0" eaLnBrk="1" latinLnBrk="0" hangingPunct="1">
              <a:lnSpc>
                <a:spcPts val="6300"/>
              </a:lnSpc>
              <a:spcBef>
                <a:spcPct val="0"/>
              </a:spcBef>
              <a:buNone/>
              <a:defRPr lang="en-US" sz="5800" b="0" kern="1200" cap="none" spc="-102" baseline="0">
                <a:ln w="3175">
                  <a:noFill/>
                </a:ln>
                <a:solidFill>
                  <a:schemeClr val="accent1"/>
                </a:solidFill>
                <a:effectLst/>
                <a:latin typeface="+mj-lt"/>
                <a:ea typeface="+mn-ea"/>
                <a:cs typeface="Segoe UI" pitchFamily="34" charset="0"/>
              </a:defRPr>
            </a:lvl1pPr>
          </a:lstStyle>
          <a:p>
            <a:pPr marL="0" marR="0" lvl="0" indent="0" algn="l" defTabSz="931690" rtl="0" eaLnBrk="1" fontAlgn="auto" latinLnBrk="0" hangingPunct="1">
              <a:lnSpc>
                <a:spcPct val="90000"/>
              </a:lnSpc>
              <a:spcBef>
                <a:spcPct val="0"/>
              </a:spcBef>
              <a:spcAft>
                <a:spcPts val="600"/>
              </a:spcAft>
              <a:buClrTx/>
              <a:buSzTx/>
              <a:buFontTx/>
              <a:buNone/>
              <a:tabLst/>
              <a:defRPr/>
            </a:pPr>
            <a:r>
              <a:rPr kumimoji="0" lang="en-US" sz="2800" b="0" i="0" u="none" strike="noStrike" kern="1200" cap="none" spc="-50" normalizeH="0" baseline="0" noProof="0" dirty="0">
                <a:ln w="3175">
                  <a:noFill/>
                </a:ln>
                <a:solidFill>
                  <a:srgbClr val="505050"/>
                </a:solidFill>
                <a:effectLst/>
                <a:uLnTx/>
                <a:uFillTx/>
                <a:latin typeface="Segoe UI Light"/>
                <a:ea typeface="+mn-ea"/>
                <a:cs typeface="Segoe UI" pitchFamily="34" charset="0"/>
              </a:rPr>
              <a:t>Server </a:t>
            </a:r>
            <a:r>
              <a:rPr kumimoji="0" lang="en-US" sz="2800" b="0" i="0" u="none" strike="noStrike" kern="1200" cap="none" spc="-50" normalizeH="0" baseline="0" noProof="0" dirty="0" smtClean="0">
                <a:ln w="3175">
                  <a:noFill/>
                </a:ln>
                <a:solidFill>
                  <a:srgbClr val="505050"/>
                </a:solidFill>
                <a:effectLst/>
                <a:uLnTx/>
                <a:uFillTx/>
                <a:latin typeface="Segoe UI Light"/>
                <a:ea typeface="+mn-ea"/>
                <a:cs typeface="Segoe UI" pitchFamily="34" charset="0"/>
              </a:rPr>
              <a:t>virtualization</a:t>
            </a:r>
            <a:endParaRPr kumimoji="0" lang="en-US" sz="2800" b="0" i="0" u="none" strike="noStrike" kern="1200" cap="none" spc="-50" normalizeH="0" baseline="0" noProof="0" dirty="0">
              <a:ln w="3175">
                <a:noFill/>
              </a:ln>
              <a:solidFill>
                <a:srgbClr val="505050"/>
              </a:solidFill>
              <a:effectLst/>
              <a:uLnTx/>
              <a:uFillTx/>
              <a:latin typeface="Segoe UI Light"/>
              <a:ea typeface="+mn-ea"/>
              <a:cs typeface="Segoe UI" pitchFamily="34" charset="0"/>
            </a:endParaRPr>
          </a:p>
        </p:txBody>
      </p:sp>
      <p:grpSp>
        <p:nvGrpSpPr>
          <p:cNvPr id="182" name="Group 181"/>
          <p:cNvGrpSpPr/>
          <p:nvPr/>
        </p:nvGrpSpPr>
        <p:grpSpPr>
          <a:xfrm>
            <a:off x="1056667" y="2988139"/>
            <a:ext cx="809534" cy="757238"/>
            <a:chOff x="9586913" y="2466975"/>
            <a:chExt cx="1228725" cy="1149350"/>
          </a:xfrm>
          <a:solidFill>
            <a:schemeClr val="accent6"/>
          </a:solidFill>
        </p:grpSpPr>
        <p:sp>
          <p:nvSpPr>
            <p:cNvPr id="119" name="Freeform 5"/>
            <p:cNvSpPr>
              <a:spLocks noEditPoints="1"/>
            </p:cNvSpPr>
            <p:nvPr/>
          </p:nvSpPr>
          <p:spPr bwMode="auto">
            <a:xfrm>
              <a:off x="9718676" y="2598738"/>
              <a:ext cx="965200" cy="280988"/>
            </a:xfrm>
            <a:custGeom>
              <a:avLst/>
              <a:gdLst>
                <a:gd name="T0" fmla="*/ 239 w 255"/>
                <a:gd name="T1" fmla="*/ 0 h 74"/>
                <a:gd name="T2" fmla="*/ 0 w 255"/>
                <a:gd name="T3" fmla="*/ 17 h 74"/>
                <a:gd name="T4" fmla="*/ 17 w 255"/>
                <a:gd name="T5" fmla="*/ 74 h 74"/>
                <a:gd name="T6" fmla="*/ 255 w 255"/>
                <a:gd name="T7" fmla="*/ 58 h 74"/>
                <a:gd name="T8" fmla="*/ 27 w 255"/>
                <a:gd name="T9" fmla="*/ 57 h 74"/>
                <a:gd name="T10" fmla="*/ 18 w 255"/>
                <a:gd name="T11" fmla="*/ 49 h 74"/>
                <a:gd name="T12" fmla="*/ 27 w 255"/>
                <a:gd name="T13" fmla="*/ 57 h 74"/>
                <a:gd name="T14" fmla="*/ 18 w 255"/>
                <a:gd name="T15" fmla="*/ 40 h 74"/>
                <a:gd name="T16" fmla="*/ 27 w 255"/>
                <a:gd name="T17" fmla="*/ 31 h 74"/>
                <a:gd name="T18" fmla="*/ 27 w 255"/>
                <a:gd name="T19" fmla="*/ 23 h 74"/>
                <a:gd name="T20" fmla="*/ 18 w 255"/>
                <a:gd name="T21" fmla="*/ 14 h 74"/>
                <a:gd name="T22" fmla="*/ 27 w 255"/>
                <a:gd name="T23" fmla="*/ 23 h 74"/>
                <a:gd name="T24" fmla="*/ 37 w 255"/>
                <a:gd name="T25" fmla="*/ 57 h 74"/>
                <a:gd name="T26" fmla="*/ 46 w 255"/>
                <a:gd name="T27" fmla="*/ 49 h 74"/>
                <a:gd name="T28" fmla="*/ 46 w 255"/>
                <a:gd name="T29" fmla="*/ 40 h 74"/>
                <a:gd name="T30" fmla="*/ 37 w 255"/>
                <a:gd name="T31" fmla="*/ 31 h 74"/>
                <a:gd name="T32" fmla="*/ 46 w 255"/>
                <a:gd name="T33" fmla="*/ 40 h 74"/>
                <a:gd name="T34" fmla="*/ 37 w 255"/>
                <a:gd name="T35" fmla="*/ 23 h 74"/>
                <a:gd name="T36" fmla="*/ 46 w 255"/>
                <a:gd name="T37" fmla="*/ 14 h 74"/>
                <a:gd name="T38" fmla="*/ 65 w 255"/>
                <a:gd name="T39" fmla="*/ 57 h 74"/>
                <a:gd name="T40" fmla="*/ 56 w 255"/>
                <a:gd name="T41" fmla="*/ 49 h 74"/>
                <a:gd name="T42" fmla="*/ 65 w 255"/>
                <a:gd name="T43" fmla="*/ 57 h 74"/>
                <a:gd name="T44" fmla="*/ 56 w 255"/>
                <a:gd name="T45" fmla="*/ 40 h 74"/>
                <a:gd name="T46" fmla="*/ 65 w 255"/>
                <a:gd name="T47" fmla="*/ 31 h 74"/>
                <a:gd name="T48" fmla="*/ 65 w 255"/>
                <a:gd name="T49" fmla="*/ 23 h 74"/>
                <a:gd name="T50" fmla="*/ 56 w 255"/>
                <a:gd name="T51" fmla="*/ 14 h 74"/>
                <a:gd name="T52" fmla="*/ 65 w 255"/>
                <a:gd name="T53" fmla="*/ 23 h 74"/>
                <a:gd name="T54" fmla="*/ 75 w 255"/>
                <a:gd name="T55" fmla="*/ 57 h 74"/>
                <a:gd name="T56" fmla="*/ 83 w 255"/>
                <a:gd name="T57" fmla="*/ 49 h 74"/>
                <a:gd name="T58" fmla="*/ 83 w 255"/>
                <a:gd name="T59" fmla="*/ 40 h 74"/>
                <a:gd name="T60" fmla="*/ 75 w 255"/>
                <a:gd name="T61" fmla="*/ 31 h 74"/>
                <a:gd name="T62" fmla="*/ 83 w 255"/>
                <a:gd name="T63" fmla="*/ 40 h 74"/>
                <a:gd name="T64" fmla="*/ 75 w 255"/>
                <a:gd name="T65" fmla="*/ 23 h 74"/>
                <a:gd name="T66" fmla="*/ 83 w 255"/>
                <a:gd name="T67" fmla="*/ 14 h 74"/>
                <a:gd name="T68" fmla="*/ 102 w 255"/>
                <a:gd name="T69" fmla="*/ 57 h 74"/>
                <a:gd name="T70" fmla="*/ 94 w 255"/>
                <a:gd name="T71" fmla="*/ 49 h 74"/>
                <a:gd name="T72" fmla="*/ 102 w 255"/>
                <a:gd name="T73" fmla="*/ 57 h 74"/>
                <a:gd name="T74" fmla="*/ 94 w 255"/>
                <a:gd name="T75" fmla="*/ 40 h 74"/>
                <a:gd name="T76" fmla="*/ 102 w 255"/>
                <a:gd name="T77" fmla="*/ 31 h 74"/>
                <a:gd name="T78" fmla="*/ 102 w 255"/>
                <a:gd name="T79" fmla="*/ 23 h 74"/>
                <a:gd name="T80" fmla="*/ 94 w 255"/>
                <a:gd name="T81" fmla="*/ 14 h 74"/>
                <a:gd name="T82" fmla="*/ 102 w 255"/>
                <a:gd name="T83" fmla="*/ 23 h 74"/>
                <a:gd name="T84" fmla="*/ 112 w 255"/>
                <a:gd name="T85" fmla="*/ 57 h 74"/>
                <a:gd name="T86" fmla="*/ 121 w 255"/>
                <a:gd name="T87" fmla="*/ 49 h 74"/>
                <a:gd name="T88" fmla="*/ 121 w 255"/>
                <a:gd name="T89" fmla="*/ 40 h 74"/>
                <a:gd name="T90" fmla="*/ 112 w 255"/>
                <a:gd name="T91" fmla="*/ 31 h 74"/>
                <a:gd name="T92" fmla="*/ 121 w 255"/>
                <a:gd name="T93" fmla="*/ 40 h 74"/>
                <a:gd name="T94" fmla="*/ 112 w 255"/>
                <a:gd name="T95" fmla="*/ 23 h 74"/>
                <a:gd name="T96" fmla="*/ 121 w 255"/>
                <a:gd name="T97" fmla="*/ 14 h 74"/>
                <a:gd name="T98" fmla="*/ 140 w 255"/>
                <a:gd name="T99" fmla="*/ 57 h 74"/>
                <a:gd name="T100" fmla="*/ 131 w 255"/>
                <a:gd name="T101" fmla="*/ 49 h 74"/>
                <a:gd name="T102" fmla="*/ 140 w 255"/>
                <a:gd name="T103" fmla="*/ 57 h 74"/>
                <a:gd name="T104" fmla="*/ 131 w 255"/>
                <a:gd name="T105" fmla="*/ 40 h 74"/>
                <a:gd name="T106" fmla="*/ 140 w 255"/>
                <a:gd name="T107" fmla="*/ 31 h 74"/>
                <a:gd name="T108" fmla="*/ 140 w 255"/>
                <a:gd name="T109" fmla="*/ 23 h 74"/>
                <a:gd name="T110" fmla="*/ 131 w 255"/>
                <a:gd name="T111" fmla="*/ 14 h 74"/>
                <a:gd name="T112" fmla="*/ 140 w 255"/>
                <a:gd name="T113" fmla="*/ 23 h 74"/>
                <a:gd name="T114" fmla="*/ 197 w 255"/>
                <a:gd name="T115" fmla="*/ 36 h 74"/>
                <a:gd name="T116" fmla="*/ 232 w 255"/>
                <a:gd name="T117" fmla="*/ 3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5" h="74">
                  <a:moveTo>
                    <a:pt x="255" y="17"/>
                  </a:moveTo>
                  <a:cubicBezTo>
                    <a:pt x="255" y="7"/>
                    <a:pt x="248" y="0"/>
                    <a:pt x="239" y="0"/>
                  </a:cubicBezTo>
                  <a:cubicBezTo>
                    <a:pt x="17" y="0"/>
                    <a:pt x="17" y="0"/>
                    <a:pt x="17" y="0"/>
                  </a:cubicBezTo>
                  <a:cubicBezTo>
                    <a:pt x="8" y="0"/>
                    <a:pt x="0" y="7"/>
                    <a:pt x="0" y="17"/>
                  </a:cubicBezTo>
                  <a:cubicBezTo>
                    <a:pt x="0" y="58"/>
                    <a:pt x="0" y="58"/>
                    <a:pt x="0" y="58"/>
                  </a:cubicBezTo>
                  <a:cubicBezTo>
                    <a:pt x="0" y="67"/>
                    <a:pt x="8" y="74"/>
                    <a:pt x="17" y="74"/>
                  </a:cubicBezTo>
                  <a:cubicBezTo>
                    <a:pt x="239" y="74"/>
                    <a:pt x="239" y="74"/>
                    <a:pt x="239" y="74"/>
                  </a:cubicBezTo>
                  <a:cubicBezTo>
                    <a:pt x="248" y="74"/>
                    <a:pt x="255" y="67"/>
                    <a:pt x="255" y="58"/>
                  </a:cubicBezTo>
                  <a:lnTo>
                    <a:pt x="255" y="17"/>
                  </a:lnTo>
                  <a:close/>
                  <a:moveTo>
                    <a:pt x="27" y="57"/>
                  </a:moveTo>
                  <a:cubicBezTo>
                    <a:pt x="18" y="57"/>
                    <a:pt x="18" y="57"/>
                    <a:pt x="18" y="57"/>
                  </a:cubicBezTo>
                  <a:cubicBezTo>
                    <a:pt x="18" y="49"/>
                    <a:pt x="18" y="49"/>
                    <a:pt x="18" y="49"/>
                  </a:cubicBezTo>
                  <a:cubicBezTo>
                    <a:pt x="27" y="49"/>
                    <a:pt x="27" y="49"/>
                    <a:pt x="27" y="49"/>
                  </a:cubicBezTo>
                  <a:lnTo>
                    <a:pt x="27" y="57"/>
                  </a:lnTo>
                  <a:close/>
                  <a:moveTo>
                    <a:pt x="27" y="40"/>
                  </a:moveTo>
                  <a:cubicBezTo>
                    <a:pt x="18" y="40"/>
                    <a:pt x="18" y="40"/>
                    <a:pt x="18" y="40"/>
                  </a:cubicBezTo>
                  <a:cubicBezTo>
                    <a:pt x="18" y="31"/>
                    <a:pt x="18" y="31"/>
                    <a:pt x="18" y="31"/>
                  </a:cubicBezTo>
                  <a:cubicBezTo>
                    <a:pt x="27" y="31"/>
                    <a:pt x="27" y="31"/>
                    <a:pt x="27" y="31"/>
                  </a:cubicBezTo>
                  <a:lnTo>
                    <a:pt x="27" y="40"/>
                  </a:lnTo>
                  <a:close/>
                  <a:moveTo>
                    <a:pt x="27" y="23"/>
                  </a:moveTo>
                  <a:cubicBezTo>
                    <a:pt x="18" y="23"/>
                    <a:pt x="18" y="23"/>
                    <a:pt x="18" y="23"/>
                  </a:cubicBezTo>
                  <a:cubicBezTo>
                    <a:pt x="18" y="14"/>
                    <a:pt x="18" y="14"/>
                    <a:pt x="18" y="14"/>
                  </a:cubicBezTo>
                  <a:cubicBezTo>
                    <a:pt x="27" y="14"/>
                    <a:pt x="27" y="14"/>
                    <a:pt x="27" y="14"/>
                  </a:cubicBezTo>
                  <a:lnTo>
                    <a:pt x="27" y="23"/>
                  </a:lnTo>
                  <a:close/>
                  <a:moveTo>
                    <a:pt x="46" y="57"/>
                  </a:moveTo>
                  <a:cubicBezTo>
                    <a:pt x="37" y="57"/>
                    <a:pt x="37" y="57"/>
                    <a:pt x="37" y="57"/>
                  </a:cubicBezTo>
                  <a:cubicBezTo>
                    <a:pt x="37" y="49"/>
                    <a:pt x="37" y="49"/>
                    <a:pt x="37" y="49"/>
                  </a:cubicBezTo>
                  <a:cubicBezTo>
                    <a:pt x="46" y="49"/>
                    <a:pt x="46" y="49"/>
                    <a:pt x="46" y="49"/>
                  </a:cubicBezTo>
                  <a:lnTo>
                    <a:pt x="46" y="57"/>
                  </a:lnTo>
                  <a:close/>
                  <a:moveTo>
                    <a:pt x="46" y="40"/>
                  </a:moveTo>
                  <a:cubicBezTo>
                    <a:pt x="37" y="40"/>
                    <a:pt x="37" y="40"/>
                    <a:pt x="37" y="40"/>
                  </a:cubicBezTo>
                  <a:cubicBezTo>
                    <a:pt x="37" y="31"/>
                    <a:pt x="37" y="31"/>
                    <a:pt x="37" y="31"/>
                  </a:cubicBezTo>
                  <a:cubicBezTo>
                    <a:pt x="46" y="31"/>
                    <a:pt x="46" y="31"/>
                    <a:pt x="46" y="31"/>
                  </a:cubicBezTo>
                  <a:lnTo>
                    <a:pt x="46" y="40"/>
                  </a:lnTo>
                  <a:close/>
                  <a:moveTo>
                    <a:pt x="46" y="23"/>
                  </a:moveTo>
                  <a:cubicBezTo>
                    <a:pt x="37" y="23"/>
                    <a:pt x="37" y="23"/>
                    <a:pt x="37" y="23"/>
                  </a:cubicBezTo>
                  <a:cubicBezTo>
                    <a:pt x="37" y="14"/>
                    <a:pt x="37" y="14"/>
                    <a:pt x="37" y="14"/>
                  </a:cubicBezTo>
                  <a:cubicBezTo>
                    <a:pt x="46" y="14"/>
                    <a:pt x="46" y="14"/>
                    <a:pt x="46" y="14"/>
                  </a:cubicBezTo>
                  <a:lnTo>
                    <a:pt x="46" y="23"/>
                  </a:lnTo>
                  <a:close/>
                  <a:moveTo>
                    <a:pt x="65" y="57"/>
                  </a:moveTo>
                  <a:cubicBezTo>
                    <a:pt x="56" y="57"/>
                    <a:pt x="56" y="57"/>
                    <a:pt x="56" y="57"/>
                  </a:cubicBezTo>
                  <a:cubicBezTo>
                    <a:pt x="56" y="49"/>
                    <a:pt x="56" y="49"/>
                    <a:pt x="56" y="49"/>
                  </a:cubicBezTo>
                  <a:cubicBezTo>
                    <a:pt x="65" y="49"/>
                    <a:pt x="65" y="49"/>
                    <a:pt x="65" y="49"/>
                  </a:cubicBezTo>
                  <a:lnTo>
                    <a:pt x="65" y="57"/>
                  </a:lnTo>
                  <a:close/>
                  <a:moveTo>
                    <a:pt x="65" y="40"/>
                  </a:moveTo>
                  <a:cubicBezTo>
                    <a:pt x="56" y="40"/>
                    <a:pt x="56" y="40"/>
                    <a:pt x="56" y="40"/>
                  </a:cubicBezTo>
                  <a:cubicBezTo>
                    <a:pt x="56" y="31"/>
                    <a:pt x="56" y="31"/>
                    <a:pt x="56" y="31"/>
                  </a:cubicBezTo>
                  <a:cubicBezTo>
                    <a:pt x="65" y="31"/>
                    <a:pt x="65" y="31"/>
                    <a:pt x="65" y="31"/>
                  </a:cubicBezTo>
                  <a:lnTo>
                    <a:pt x="65" y="40"/>
                  </a:lnTo>
                  <a:close/>
                  <a:moveTo>
                    <a:pt x="65" y="23"/>
                  </a:moveTo>
                  <a:cubicBezTo>
                    <a:pt x="56" y="23"/>
                    <a:pt x="56" y="23"/>
                    <a:pt x="56" y="23"/>
                  </a:cubicBezTo>
                  <a:cubicBezTo>
                    <a:pt x="56" y="14"/>
                    <a:pt x="56" y="14"/>
                    <a:pt x="56" y="14"/>
                  </a:cubicBezTo>
                  <a:cubicBezTo>
                    <a:pt x="65" y="14"/>
                    <a:pt x="65" y="14"/>
                    <a:pt x="65" y="14"/>
                  </a:cubicBezTo>
                  <a:lnTo>
                    <a:pt x="65" y="23"/>
                  </a:lnTo>
                  <a:close/>
                  <a:moveTo>
                    <a:pt x="83" y="57"/>
                  </a:moveTo>
                  <a:cubicBezTo>
                    <a:pt x="75" y="57"/>
                    <a:pt x="75" y="57"/>
                    <a:pt x="75" y="57"/>
                  </a:cubicBezTo>
                  <a:cubicBezTo>
                    <a:pt x="75" y="49"/>
                    <a:pt x="75" y="49"/>
                    <a:pt x="75" y="49"/>
                  </a:cubicBezTo>
                  <a:cubicBezTo>
                    <a:pt x="83" y="49"/>
                    <a:pt x="83" y="49"/>
                    <a:pt x="83" y="49"/>
                  </a:cubicBezTo>
                  <a:lnTo>
                    <a:pt x="83" y="57"/>
                  </a:lnTo>
                  <a:close/>
                  <a:moveTo>
                    <a:pt x="83" y="40"/>
                  </a:moveTo>
                  <a:cubicBezTo>
                    <a:pt x="75" y="40"/>
                    <a:pt x="75" y="40"/>
                    <a:pt x="75" y="40"/>
                  </a:cubicBezTo>
                  <a:cubicBezTo>
                    <a:pt x="75" y="31"/>
                    <a:pt x="75" y="31"/>
                    <a:pt x="75" y="31"/>
                  </a:cubicBezTo>
                  <a:cubicBezTo>
                    <a:pt x="83" y="31"/>
                    <a:pt x="83" y="31"/>
                    <a:pt x="83" y="31"/>
                  </a:cubicBezTo>
                  <a:lnTo>
                    <a:pt x="83" y="40"/>
                  </a:lnTo>
                  <a:close/>
                  <a:moveTo>
                    <a:pt x="83" y="23"/>
                  </a:moveTo>
                  <a:cubicBezTo>
                    <a:pt x="75" y="23"/>
                    <a:pt x="75" y="23"/>
                    <a:pt x="75" y="23"/>
                  </a:cubicBezTo>
                  <a:cubicBezTo>
                    <a:pt x="75" y="14"/>
                    <a:pt x="75" y="14"/>
                    <a:pt x="75" y="14"/>
                  </a:cubicBezTo>
                  <a:cubicBezTo>
                    <a:pt x="83" y="14"/>
                    <a:pt x="83" y="14"/>
                    <a:pt x="83" y="14"/>
                  </a:cubicBezTo>
                  <a:lnTo>
                    <a:pt x="83" y="23"/>
                  </a:lnTo>
                  <a:close/>
                  <a:moveTo>
                    <a:pt x="102" y="57"/>
                  </a:moveTo>
                  <a:cubicBezTo>
                    <a:pt x="94" y="57"/>
                    <a:pt x="94" y="57"/>
                    <a:pt x="94" y="57"/>
                  </a:cubicBezTo>
                  <a:cubicBezTo>
                    <a:pt x="94" y="49"/>
                    <a:pt x="94" y="49"/>
                    <a:pt x="94" y="49"/>
                  </a:cubicBezTo>
                  <a:cubicBezTo>
                    <a:pt x="102" y="49"/>
                    <a:pt x="102" y="49"/>
                    <a:pt x="102" y="49"/>
                  </a:cubicBezTo>
                  <a:lnTo>
                    <a:pt x="102" y="57"/>
                  </a:lnTo>
                  <a:close/>
                  <a:moveTo>
                    <a:pt x="102" y="40"/>
                  </a:moveTo>
                  <a:cubicBezTo>
                    <a:pt x="94" y="40"/>
                    <a:pt x="94" y="40"/>
                    <a:pt x="94" y="40"/>
                  </a:cubicBezTo>
                  <a:cubicBezTo>
                    <a:pt x="94" y="31"/>
                    <a:pt x="94" y="31"/>
                    <a:pt x="94" y="31"/>
                  </a:cubicBezTo>
                  <a:cubicBezTo>
                    <a:pt x="102" y="31"/>
                    <a:pt x="102" y="31"/>
                    <a:pt x="102" y="31"/>
                  </a:cubicBezTo>
                  <a:lnTo>
                    <a:pt x="102" y="40"/>
                  </a:lnTo>
                  <a:close/>
                  <a:moveTo>
                    <a:pt x="102" y="23"/>
                  </a:moveTo>
                  <a:cubicBezTo>
                    <a:pt x="94" y="23"/>
                    <a:pt x="94" y="23"/>
                    <a:pt x="94" y="23"/>
                  </a:cubicBezTo>
                  <a:cubicBezTo>
                    <a:pt x="94" y="14"/>
                    <a:pt x="94" y="14"/>
                    <a:pt x="94" y="14"/>
                  </a:cubicBezTo>
                  <a:cubicBezTo>
                    <a:pt x="102" y="14"/>
                    <a:pt x="102" y="14"/>
                    <a:pt x="102" y="14"/>
                  </a:cubicBezTo>
                  <a:lnTo>
                    <a:pt x="102" y="23"/>
                  </a:lnTo>
                  <a:close/>
                  <a:moveTo>
                    <a:pt x="121" y="57"/>
                  </a:moveTo>
                  <a:cubicBezTo>
                    <a:pt x="112" y="57"/>
                    <a:pt x="112" y="57"/>
                    <a:pt x="112" y="57"/>
                  </a:cubicBezTo>
                  <a:cubicBezTo>
                    <a:pt x="112" y="49"/>
                    <a:pt x="112" y="49"/>
                    <a:pt x="112" y="49"/>
                  </a:cubicBezTo>
                  <a:cubicBezTo>
                    <a:pt x="121" y="49"/>
                    <a:pt x="121" y="49"/>
                    <a:pt x="121" y="49"/>
                  </a:cubicBezTo>
                  <a:lnTo>
                    <a:pt x="121" y="57"/>
                  </a:lnTo>
                  <a:close/>
                  <a:moveTo>
                    <a:pt x="121" y="40"/>
                  </a:moveTo>
                  <a:cubicBezTo>
                    <a:pt x="112" y="40"/>
                    <a:pt x="112" y="40"/>
                    <a:pt x="112" y="40"/>
                  </a:cubicBezTo>
                  <a:cubicBezTo>
                    <a:pt x="112" y="31"/>
                    <a:pt x="112" y="31"/>
                    <a:pt x="112" y="31"/>
                  </a:cubicBezTo>
                  <a:cubicBezTo>
                    <a:pt x="121" y="31"/>
                    <a:pt x="121" y="31"/>
                    <a:pt x="121" y="31"/>
                  </a:cubicBezTo>
                  <a:lnTo>
                    <a:pt x="121" y="40"/>
                  </a:lnTo>
                  <a:close/>
                  <a:moveTo>
                    <a:pt x="121" y="23"/>
                  </a:moveTo>
                  <a:cubicBezTo>
                    <a:pt x="112" y="23"/>
                    <a:pt x="112" y="23"/>
                    <a:pt x="112" y="23"/>
                  </a:cubicBezTo>
                  <a:cubicBezTo>
                    <a:pt x="112" y="14"/>
                    <a:pt x="112" y="14"/>
                    <a:pt x="112" y="14"/>
                  </a:cubicBezTo>
                  <a:cubicBezTo>
                    <a:pt x="121" y="14"/>
                    <a:pt x="121" y="14"/>
                    <a:pt x="121" y="14"/>
                  </a:cubicBezTo>
                  <a:lnTo>
                    <a:pt x="121" y="23"/>
                  </a:lnTo>
                  <a:close/>
                  <a:moveTo>
                    <a:pt x="140" y="57"/>
                  </a:moveTo>
                  <a:cubicBezTo>
                    <a:pt x="131" y="57"/>
                    <a:pt x="131" y="57"/>
                    <a:pt x="131" y="57"/>
                  </a:cubicBezTo>
                  <a:cubicBezTo>
                    <a:pt x="131" y="49"/>
                    <a:pt x="131" y="49"/>
                    <a:pt x="131" y="49"/>
                  </a:cubicBezTo>
                  <a:cubicBezTo>
                    <a:pt x="140" y="49"/>
                    <a:pt x="140" y="49"/>
                    <a:pt x="140" y="49"/>
                  </a:cubicBezTo>
                  <a:lnTo>
                    <a:pt x="140" y="57"/>
                  </a:lnTo>
                  <a:close/>
                  <a:moveTo>
                    <a:pt x="140" y="40"/>
                  </a:moveTo>
                  <a:cubicBezTo>
                    <a:pt x="131" y="40"/>
                    <a:pt x="131" y="40"/>
                    <a:pt x="131" y="40"/>
                  </a:cubicBezTo>
                  <a:cubicBezTo>
                    <a:pt x="131" y="31"/>
                    <a:pt x="131" y="31"/>
                    <a:pt x="131" y="31"/>
                  </a:cubicBezTo>
                  <a:cubicBezTo>
                    <a:pt x="140" y="31"/>
                    <a:pt x="140" y="31"/>
                    <a:pt x="140" y="31"/>
                  </a:cubicBezTo>
                  <a:lnTo>
                    <a:pt x="140" y="40"/>
                  </a:lnTo>
                  <a:close/>
                  <a:moveTo>
                    <a:pt x="140" y="23"/>
                  </a:moveTo>
                  <a:cubicBezTo>
                    <a:pt x="131" y="23"/>
                    <a:pt x="131" y="23"/>
                    <a:pt x="131" y="23"/>
                  </a:cubicBezTo>
                  <a:cubicBezTo>
                    <a:pt x="131" y="14"/>
                    <a:pt x="131" y="14"/>
                    <a:pt x="131" y="14"/>
                  </a:cubicBezTo>
                  <a:cubicBezTo>
                    <a:pt x="140" y="14"/>
                    <a:pt x="140" y="14"/>
                    <a:pt x="140" y="14"/>
                  </a:cubicBezTo>
                  <a:lnTo>
                    <a:pt x="140" y="23"/>
                  </a:lnTo>
                  <a:close/>
                  <a:moveTo>
                    <a:pt x="215" y="53"/>
                  </a:moveTo>
                  <a:cubicBezTo>
                    <a:pt x="205" y="53"/>
                    <a:pt x="197" y="45"/>
                    <a:pt x="197" y="36"/>
                  </a:cubicBezTo>
                  <a:cubicBezTo>
                    <a:pt x="197" y="26"/>
                    <a:pt x="205" y="18"/>
                    <a:pt x="215" y="18"/>
                  </a:cubicBezTo>
                  <a:cubicBezTo>
                    <a:pt x="224" y="18"/>
                    <a:pt x="232" y="26"/>
                    <a:pt x="232" y="36"/>
                  </a:cubicBezTo>
                  <a:cubicBezTo>
                    <a:pt x="232" y="45"/>
                    <a:pt x="224" y="53"/>
                    <a:pt x="215" y="5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58" name="Freeform 6"/>
            <p:cNvSpPr>
              <a:spLocks noEditPoints="1"/>
            </p:cNvSpPr>
            <p:nvPr/>
          </p:nvSpPr>
          <p:spPr bwMode="auto">
            <a:xfrm>
              <a:off x="9718676" y="2901950"/>
              <a:ext cx="965200" cy="279400"/>
            </a:xfrm>
            <a:custGeom>
              <a:avLst/>
              <a:gdLst>
                <a:gd name="T0" fmla="*/ 239 w 255"/>
                <a:gd name="T1" fmla="*/ 0 h 74"/>
                <a:gd name="T2" fmla="*/ 0 w 255"/>
                <a:gd name="T3" fmla="*/ 17 h 74"/>
                <a:gd name="T4" fmla="*/ 17 w 255"/>
                <a:gd name="T5" fmla="*/ 74 h 74"/>
                <a:gd name="T6" fmla="*/ 255 w 255"/>
                <a:gd name="T7" fmla="*/ 57 h 74"/>
                <a:gd name="T8" fmla="*/ 27 w 255"/>
                <a:gd name="T9" fmla="*/ 58 h 74"/>
                <a:gd name="T10" fmla="*/ 18 w 255"/>
                <a:gd name="T11" fmla="*/ 49 h 74"/>
                <a:gd name="T12" fmla="*/ 27 w 255"/>
                <a:gd name="T13" fmla="*/ 58 h 74"/>
                <a:gd name="T14" fmla="*/ 18 w 255"/>
                <a:gd name="T15" fmla="*/ 41 h 74"/>
                <a:gd name="T16" fmla="*/ 27 w 255"/>
                <a:gd name="T17" fmla="*/ 32 h 74"/>
                <a:gd name="T18" fmla="*/ 27 w 255"/>
                <a:gd name="T19" fmla="*/ 23 h 74"/>
                <a:gd name="T20" fmla="*/ 18 w 255"/>
                <a:gd name="T21" fmla="*/ 15 h 74"/>
                <a:gd name="T22" fmla="*/ 27 w 255"/>
                <a:gd name="T23" fmla="*/ 23 h 74"/>
                <a:gd name="T24" fmla="*/ 37 w 255"/>
                <a:gd name="T25" fmla="*/ 58 h 74"/>
                <a:gd name="T26" fmla="*/ 46 w 255"/>
                <a:gd name="T27" fmla="*/ 49 h 74"/>
                <a:gd name="T28" fmla="*/ 46 w 255"/>
                <a:gd name="T29" fmla="*/ 41 h 74"/>
                <a:gd name="T30" fmla="*/ 37 w 255"/>
                <a:gd name="T31" fmla="*/ 32 h 74"/>
                <a:gd name="T32" fmla="*/ 46 w 255"/>
                <a:gd name="T33" fmla="*/ 41 h 74"/>
                <a:gd name="T34" fmla="*/ 37 w 255"/>
                <a:gd name="T35" fmla="*/ 23 h 74"/>
                <a:gd name="T36" fmla="*/ 46 w 255"/>
                <a:gd name="T37" fmla="*/ 15 h 74"/>
                <a:gd name="T38" fmla="*/ 65 w 255"/>
                <a:gd name="T39" fmla="*/ 58 h 74"/>
                <a:gd name="T40" fmla="*/ 56 w 255"/>
                <a:gd name="T41" fmla="*/ 49 h 74"/>
                <a:gd name="T42" fmla="*/ 65 w 255"/>
                <a:gd name="T43" fmla="*/ 58 h 74"/>
                <a:gd name="T44" fmla="*/ 56 w 255"/>
                <a:gd name="T45" fmla="*/ 41 h 74"/>
                <a:gd name="T46" fmla="*/ 65 w 255"/>
                <a:gd name="T47" fmla="*/ 32 h 74"/>
                <a:gd name="T48" fmla="*/ 65 w 255"/>
                <a:gd name="T49" fmla="*/ 23 h 74"/>
                <a:gd name="T50" fmla="*/ 56 w 255"/>
                <a:gd name="T51" fmla="*/ 15 h 74"/>
                <a:gd name="T52" fmla="*/ 65 w 255"/>
                <a:gd name="T53" fmla="*/ 23 h 74"/>
                <a:gd name="T54" fmla="*/ 75 w 255"/>
                <a:gd name="T55" fmla="*/ 58 h 74"/>
                <a:gd name="T56" fmla="*/ 83 w 255"/>
                <a:gd name="T57" fmla="*/ 49 h 74"/>
                <a:gd name="T58" fmla="*/ 83 w 255"/>
                <a:gd name="T59" fmla="*/ 41 h 74"/>
                <a:gd name="T60" fmla="*/ 75 w 255"/>
                <a:gd name="T61" fmla="*/ 32 h 74"/>
                <a:gd name="T62" fmla="*/ 83 w 255"/>
                <a:gd name="T63" fmla="*/ 41 h 74"/>
                <a:gd name="T64" fmla="*/ 75 w 255"/>
                <a:gd name="T65" fmla="*/ 23 h 74"/>
                <a:gd name="T66" fmla="*/ 83 w 255"/>
                <a:gd name="T67" fmla="*/ 15 h 74"/>
                <a:gd name="T68" fmla="*/ 102 w 255"/>
                <a:gd name="T69" fmla="*/ 58 h 74"/>
                <a:gd name="T70" fmla="*/ 94 w 255"/>
                <a:gd name="T71" fmla="*/ 49 h 74"/>
                <a:gd name="T72" fmla="*/ 102 w 255"/>
                <a:gd name="T73" fmla="*/ 58 h 74"/>
                <a:gd name="T74" fmla="*/ 94 w 255"/>
                <a:gd name="T75" fmla="*/ 41 h 74"/>
                <a:gd name="T76" fmla="*/ 102 w 255"/>
                <a:gd name="T77" fmla="*/ 32 h 74"/>
                <a:gd name="T78" fmla="*/ 102 w 255"/>
                <a:gd name="T79" fmla="*/ 23 h 74"/>
                <a:gd name="T80" fmla="*/ 94 w 255"/>
                <a:gd name="T81" fmla="*/ 15 h 74"/>
                <a:gd name="T82" fmla="*/ 102 w 255"/>
                <a:gd name="T83" fmla="*/ 23 h 74"/>
                <a:gd name="T84" fmla="*/ 112 w 255"/>
                <a:gd name="T85" fmla="*/ 58 h 74"/>
                <a:gd name="T86" fmla="*/ 121 w 255"/>
                <a:gd name="T87" fmla="*/ 49 h 74"/>
                <a:gd name="T88" fmla="*/ 121 w 255"/>
                <a:gd name="T89" fmla="*/ 41 h 74"/>
                <a:gd name="T90" fmla="*/ 112 w 255"/>
                <a:gd name="T91" fmla="*/ 32 h 74"/>
                <a:gd name="T92" fmla="*/ 121 w 255"/>
                <a:gd name="T93" fmla="*/ 41 h 74"/>
                <a:gd name="T94" fmla="*/ 112 w 255"/>
                <a:gd name="T95" fmla="*/ 23 h 74"/>
                <a:gd name="T96" fmla="*/ 121 w 255"/>
                <a:gd name="T97" fmla="*/ 15 h 74"/>
                <a:gd name="T98" fmla="*/ 140 w 255"/>
                <a:gd name="T99" fmla="*/ 58 h 74"/>
                <a:gd name="T100" fmla="*/ 131 w 255"/>
                <a:gd name="T101" fmla="*/ 49 h 74"/>
                <a:gd name="T102" fmla="*/ 140 w 255"/>
                <a:gd name="T103" fmla="*/ 58 h 74"/>
                <a:gd name="T104" fmla="*/ 131 w 255"/>
                <a:gd name="T105" fmla="*/ 41 h 74"/>
                <a:gd name="T106" fmla="*/ 140 w 255"/>
                <a:gd name="T107" fmla="*/ 32 h 74"/>
                <a:gd name="T108" fmla="*/ 140 w 255"/>
                <a:gd name="T109" fmla="*/ 23 h 74"/>
                <a:gd name="T110" fmla="*/ 131 w 255"/>
                <a:gd name="T111" fmla="*/ 15 h 74"/>
                <a:gd name="T112" fmla="*/ 140 w 255"/>
                <a:gd name="T113" fmla="*/ 23 h 74"/>
                <a:gd name="T114" fmla="*/ 197 w 255"/>
                <a:gd name="T115" fmla="*/ 36 h 74"/>
                <a:gd name="T116" fmla="*/ 232 w 255"/>
                <a:gd name="T117" fmla="*/ 3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5" h="74">
                  <a:moveTo>
                    <a:pt x="255" y="17"/>
                  </a:moveTo>
                  <a:cubicBezTo>
                    <a:pt x="255" y="7"/>
                    <a:pt x="248" y="0"/>
                    <a:pt x="239" y="0"/>
                  </a:cubicBezTo>
                  <a:cubicBezTo>
                    <a:pt x="17" y="0"/>
                    <a:pt x="17" y="0"/>
                    <a:pt x="17" y="0"/>
                  </a:cubicBezTo>
                  <a:cubicBezTo>
                    <a:pt x="8" y="0"/>
                    <a:pt x="0" y="7"/>
                    <a:pt x="0" y="17"/>
                  </a:cubicBezTo>
                  <a:cubicBezTo>
                    <a:pt x="0" y="57"/>
                    <a:pt x="0" y="57"/>
                    <a:pt x="0" y="57"/>
                  </a:cubicBezTo>
                  <a:cubicBezTo>
                    <a:pt x="0" y="67"/>
                    <a:pt x="8" y="74"/>
                    <a:pt x="17" y="74"/>
                  </a:cubicBezTo>
                  <a:cubicBezTo>
                    <a:pt x="239" y="74"/>
                    <a:pt x="239" y="74"/>
                    <a:pt x="239" y="74"/>
                  </a:cubicBezTo>
                  <a:cubicBezTo>
                    <a:pt x="248" y="74"/>
                    <a:pt x="255" y="67"/>
                    <a:pt x="255" y="57"/>
                  </a:cubicBezTo>
                  <a:lnTo>
                    <a:pt x="255" y="17"/>
                  </a:lnTo>
                  <a:close/>
                  <a:moveTo>
                    <a:pt x="27" y="58"/>
                  </a:moveTo>
                  <a:cubicBezTo>
                    <a:pt x="18" y="58"/>
                    <a:pt x="18" y="58"/>
                    <a:pt x="18" y="58"/>
                  </a:cubicBezTo>
                  <a:cubicBezTo>
                    <a:pt x="18" y="49"/>
                    <a:pt x="18" y="49"/>
                    <a:pt x="18" y="49"/>
                  </a:cubicBezTo>
                  <a:cubicBezTo>
                    <a:pt x="27" y="49"/>
                    <a:pt x="27" y="49"/>
                    <a:pt x="27" y="49"/>
                  </a:cubicBezTo>
                  <a:lnTo>
                    <a:pt x="27" y="58"/>
                  </a:lnTo>
                  <a:close/>
                  <a:moveTo>
                    <a:pt x="27" y="41"/>
                  </a:moveTo>
                  <a:cubicBezTo>
                    <a:pt x="18" y="41"/>
                    <a:pt x="18" y="41"/>
                    <a:pt x="18" y="41"/>
                  </a:cubicBezTo>
                  <a:cubicBezTo>
                    <a:pt x="18" y="32"/>
                    <a:pt x="18" y="32"/>
                    <a:pt x="18" y="32"/>
                  </a:cubicBezTo>
                  <a:cubicBezTo>
                    <a:pt x="27" y="32"/>
                    <a:pt x="27" y="32"/>
                    <a:pt x="27" y="32"/>
                  </a:cubicBezTo>
                  <a:lnTo>
                    <a:pt x="27" y="41"/>
                  </a:lnTo>
                  <a:close/>
                  <a:moveTo>
                    <a:pt x="27" y="23"/>
                  </a:moveTo>
                  <a:cubicBezTo>
                    <a:pt x="18" y="23"/>
                    <a:pt x="18" y="23"/>
                    <a:pt x="18" y="23"/>
                  </a:cubicBezTo>
                  <a:cubicBezTo>
                    <a:pt x="18" y="15"/>
                    <a:pt x="18" y="15"/>
                    <a:pt x="18" y="15"/>
                  </a:cubicBezTo>
                  <a:cubicBezTo>
                    <a:pt x="27" y="15"/>
                    <a:pt x="27" y="15"/>
                    <a:pt x="27" y="15"/>
                  </a:cubicBezTo>
                  <a:lnTo>
                    <a:pt x="27" y="23"/>
                  </a:lnTo>
                  <a:close/>
                  <a:moveTo>
                    <a:pt x="46" y="58"/>
                  </a:moveTo>
                  <a:cubicBezTo>
                    <a:pt x="37" y="58"/>
                    <a:pt x="37" y="58"/>
                    <a:pt x="37" y="58"/>
                  </a:cubicBezTo>
                  <a:cubicBezTo>
                    <a:pt x="37" y="49"/>
                    <a:pt x="37" y="49"/>
                    <a:pt x="37" y="49"/>
                  </a:cubicBezTo>
                  <a:cubicBezTo>
                    <a:pt x="46" y="49"/>
                    <a:pt x="46" y="49"/>
                    <a:pt x="46" y="49"/>
                  </a:cubicBezTo>
                  <a:lnTo>
                    <a:pt x="46" y="58"/>
                  </a:lnTo>
                  <a:close/>
                  <a:moveTo>
                    <a:pt x="46" y="41"/>
                  </a:moveTo>
                  <a:cubicBezTo>
                    <a:pt x="37" y="41"/>
                    <a:pt x="37" y="41"/>
                    <a:pt x="37" y="41"/>
                  </a:cubicBezTo>
                  <a:cubicBezTo>
                    <a:pt x="37" y="32"/>
                    <a:pt x="37" y="32"/>
                    <a:pt x="37" y="32"/>
                  </a:cubicBezTo>
                  <a:cubicBezTo>
                    <a:pt x="46" y="32"/>
                    <a:pt x="46" y="32"/>
                    <a:pt x="46" y="32"/>
                  </a:cubicBezTo>
                  <a:lnTo>
                    <a:pt x="46" y="41"/>
                  </a:lnTo>
                  <a:close/>
                  <a:moveTo>
                    <a:pt x="46" y="23"/>
                  </a:moveTo>
                  <a:cubicBezTo>
                    <a:pt x="37" y="23"/>
                    <a:pt x="37" y="23"/>
                    <a:pt x="37" y="23"/>
                  </a:cubicBezTo>
                  <a:cubicBezTo>
                    <a:pt x="37" y="15"/>
                    <a:pt x="37" y="15"/>
                    <a:pt x="37" y="15"/>
                  </a:cubicBezTo>
                  <a:cubicBezTo>
                    <a:pt x="46" y="15"/>
                    <a:pt x="46" y="15"/>
                    <a:pt x="46" y="15"/>
                  </a:cubicBezTo>
                  <a:lnTo>
                    <a:pt x="46" y="23"/>
                  </a:lnTo>
                  <a:close/>
                  <a:moveTo>
                    <a:pt x="65" y="58"/>
                  </a:moveTo>
                  <a:cubicBezTo>
                    <a:pt x="56" y="58"/>
                    <a:pt x="56" y="58"/>
                    <a:pt x="56" y="58"/>
                  </a:cubicBezTo>
                  <a:cubicBezTo>
                    <a:pt x="56" y="49"/>
                    <a:pt x="56" y="49"/>
                    <a:pt x="56" y="49"/>
                  </a:cubicBezTo>
                  <a:cubicBezTo>
                    <a:pt x="65" y="49"/>
                    <a:pt x="65" y="49"/>
                    <a:pt x="65" y="49"/>
                  </a:cubicBezTo>
                  <a:lnTo>
                    <a:pt x="65" y="58"/>
                  </a:lnTo>
                  <a:close/>
                  <a:moveTo>
                    <a:pt x="65" y="41"/>
                  </a:moveTo>
                  <a:cubicBezTo>
                    <a:pt x="56" y="41"/>
                    <a:pt x="56" y="41"/>
                    <a:pt x="56" y="41"/>
                  </a:cubicBezTo>
                  <a:cubicBezTo>
                    <a:pt x="56" y="32"/>
                    <a:pt x="56" y="32"/>
                    <a:pt x="56" y="32"/>
                  </a:cubicBezTo>
                  <a:cubicBezTo>
                    <a:pt x="65" y="32"/>
                    <a:pt x="65" y="32"/>
                    <a:pt x="65" y="32"/>
                  </a:cubicBezTo>
                  <a:lnTo>
                    <a:pt x="65" y="41"/>
                  </a:lnTo>
                  <a:close/>
                  <a:moveTo>
                    <a:pt x="65" y="23"/>
                  </a:moveTo>
                  <a:cubicBezTo>
                    <a:pt x="56" y="23"/>
                    <a:pt x="56" y="23"/>
                    <a:pt x="56" y="23"/>
                  </a:cubicBezTo>
                  <a:cubicBezTo>
                    <a:pt x="56" y="15"/>
                    <a:pt x="56" y="15"/>
                    <a:pt x="56" y="15"/>
                  </a:cubicBezTo>
                  <a:cubicBezTo>
                    <a:pt x="65" y="15"/>
                    <a:pt x="65" y="15"/>
                    <a:pt x="65" y="15"/>
                  </a:cubicBezTo>
                  <a:lnTo>
                    <a:pt x="65" y="23"/>
                  </a:lnTo>
                  <a:close/>
                  <a:moveTo>
                    <a:pt x="83" y="58"/>
                  </a:moveTo>
                  <a:cubicBezTo>
                    <a:pt x="75" y="58"/>
                    <a:pt x="75" y="58"/>
                    <a:pt x="75" y="58"/>
                  </a:cubicBezTo>
                  <a:cubicBezTo>
                    <a:pt x="75" y="49"/>
                    <a:pt x="75" y="49"/>
                    <a:pt x="75" y="49"/>
                  </a:cubicBezTo>
                  <a:cubicBezTo>
                    <a:pt x="83" y="49"/>
                    <a:pt x="83" y="49"/>
                    <a:pt x="83" y="49"/>
                  </a:cubicBezTo>
                  <a:lnTo>
                    <a:pt x="83" y="58"/>
                  </a:lnTo>
                  <a:close/>
                  <a:moveTo>
                    <a:pt x="83" y="41"/>
                  </a:moveTo>
                  <a:cubicBezTo>
                    <a:pt x="75" y="41"/>
                    <a:pt x="75" y="41"/>
                    <a:pt x="75" y="41"/>
                  </a:cubicBezTo>
                  <a:cubicBezTo>
                    <a:pt x="75" y="32"/>
                    <a:pt x="75" y="32"/>
                    <a:pt x="75" y="32"/>
                  </a:cubicBezTo>
                  <a:cubicBezTo>
                    <a:pt x="83" y="32"/>
                    <a:pt x="83" y="32"/>
                    <a:pt x="83" y="32"/>
                  </a:cubicBezTo>
                  <a:lnTo>
                    <a:pt x="83" y="41"/>
                  </a:lnTo>
                  <a:close/>
                  <a:moveTo>
                    <a:pt x="83" y="23"/>
                  </a:moveTo>
                  <a:cubicBezTo>
                    <a:pt x="75" y="23"/>
                    <a:pt x="75" y="23"/>
                    <a:pt x="75" y="23"/>
                  </a:cubicBezTo>
                  <a:cubicBezTo>
                    <a:pt x="75" y="15"/>
                    <a:pt x="75" y="15"/>
                    <a:pt x="75" y="15"/>
                  </a:cubicBezTo>
                  <a:cubicBezTo>
                    <a:pt x="83" y="15"/>
                    <a:pt x="83" y="15"/>
                    <a:pt x="83" y="15"/>
                  </a:cubicBezTo>
                  <a:lnTo>
                    <a:pt x="83" y="23"/>
                  </a:lnTo>
                  <a:close/>
                  <a:moveTo>
                    <a:pt x="102" y="58"/>
                  </a:moveTo>
                  <a:cubicBezTo>
                    <a:pt x="94" y="58"/>
                    <a:pt x="94" y="58"/>
                    <a:pt x="94" y="58"/>
                  </a:cubicBezTo>
                  <a:cubicBezTo>
                    <a:pt x="94" y="49"/>
                    <a:pt x="94" y="49"/>
                    <a:pt x="94" y="49"/>
                  </a:cubicBezTo>
                  <a:cubicBezTo>
                    <a:pt x="102" y="49"/>
                    <a:pt x="102" y="49"/>
                    <a:pt x="102" y="49"/>
                  </a:cubicBezTo>
                  <a:lnTo>
                    <a:pt x="102" y="58"/>
                  </a:lnTo>
                  <a:close/>
                  <a:moveTo>
                    <a:pt x="102" y="41"/>
                  </a:moveTo>
                  <a:cubicBezTo>
                    <a:pt x="94" y="41"/>
                    <a:pt x="94" y="41"/>
                    <a:pt x="94" y="41"/>
                  </a:cubicBezTo>
                  <a:cubicBezTo>
                    <a:pt x="94" y="32"/>
                    <a:pt x="94" y="32"/>
                    <a:pt x="94" y="32"/>
                  </a:cubicBezTo>
                  <a:cubicBezTo>
                    <a:pt x="102" y="32"/>
                    <a:pt x="102" y="32"/>
                    <a:pt x="102" y="32"/>
                  </a:cubicBezTo>
                  <a:lnTo>
                    <a:pt x="102" y="41"/>
                  </a:lnTo>
                  <a:close/>
                  <a:moveTo>
                    <a:pt x="102" y="23"/>
                  </a:moveTo>
                  <a:cubicBezTo>
                    <a:pt x="94" y="23"/>
                    <a:pt x="94" y="23"/>
                    <a:pt x="94" y="23"/>
                  </a:cubicBezTo>
                  <a:cubicBezTo>
                    <a:pt x="94" y="15"/>
                    <a:pt x="94" y="15"/>
                    <a:pt x="94" y="15"/>
                  </a:cubicBezTo>
                  <a:cubicBezTo>
                    <a:pt x="102" y="15"/>
                    <a:pt x="102" y="15"/>
                    <a:pt x="102" y="15"/>
                  </a:cubicBezTo>
                  <a:lnTo>
                    <a:pt x="102" y="23"/>
                  </a:lnTo>
                  <a:close/>
                  <a:moveTo>
                    <a:pt x="121" y="58"/>
                  </a:moveTo>
                  <a:cubicBezTo>
                    <a:pt x="112" y="58"/>
                    <a:pt x="112" y="58"/>
                    <a:pt x="112" y="58"/>
                  </a:cubicBezTo>
                  <a:cubicBezTo>
                    <a:pt x="112" y="49"/>
                    <a:pt x="112" y="49"/>
                    <a:pt x="112" y="49"/>
                  </a:cubicBezTo>
                  <a:cubicBezTo>
                    <a:pt x="121" y="49"/>
                    <a:pt x="121" y="49"/>
                    <a:pt x="121" y="49"/>
                  </a:cubicBezTo>
                  <a:lnTo>
                    <a:pt x="121" y="58"/>
                  </a:lnTo>
                  <a:close/>
                  <a:moveTo>
                    <a:pt x="121" y="41"/>
                  </a:moveTo>
                  <a:cubicBezTo>
                    <a:pt x="112" y="41"/>
                    <a:pt x="112" y="41"/>
                    <a:pt x="112" y="41"/>
                  </a:cubicBezTo>
                  <a:cubicBezTo>
                    <a:pt x="112" y="32"/>
                    <a:pt x="112" y="32"/>
                    <a:pt x="112" y="32"/>
                  </a:cubicBezTo>
                  <a:cubicBezTo>
                    <a:pt x="121" y="32"/>
                    <a:pt x="121" y="32"/>
                    <a:pt x="121" y="32"/>
                  </a:cubicBezTo>
                  <a:lnTo>
                    <a:pt x="121" y="41"/>
                  </a:lnTo>
                  <a:close/>
                  <a:moveTo>
                    <a:pt x="121" y="23"/>
                  </a:moveTo>
                  <a:cubicBezTo>
                    <a:pt x="112" y="23"/>
                    <a:pt x="112" y="23"/>
                    <a:pt x="112" y="23"/>
                  </a:cubicBezTo>
                  <a:cubicBezTo>
                    <a:pt x="112" y="15"/>
                    <a:pt x="112" y="15"/>
                    <a:pt x="112" y="15"/>
                  </a:cubicBezTo>
                  <a:cubicBezTo>
                    <a:pt x="121" y="15"/>
                    <a:pt x="121" y="15"/>
                    <a:pt x="121" y="15"/>
                  </a:cubicBezTo>
                  <a:lnTo>
                    <a:pt x="121" y="23"/>
                  </a:lnTo>
                  <a:close/>
                  <a:moveTo>
                    <a:pt x="140" y="58"/>
                  </a:moveTo>
                  <a:cubicBezTo>
                    <a:pt x="131" y="58"/>
                    <a:pt x="131" y="58"/>
                    <a:pt x="131" y="58"/>
                  </a:cubicBezTo>
                  <a:cubicBezTo>
                    <a:pt x="131" y="49"/>
                    <a:pt x="131" y="49"/>
                    <a:pt x="131" y="49"/>
                  </a:cubicBezTo>
                  <a:cubicBezTo>
                    <a:pt x="140" y="49"/>
                    <a:pt x="140" y="49"/>
                    <a:pt x="140" y="49"/>
                  </a:cubicBezTo>
                  <a:lnTo>
                    <a:pt x="140" y="58"/>
                  </a:lnTo>
                  <a:close/>
                  <a:moveTo>
                    <a:pt x="140" y="41"/>
                  </a:moveTo>
                  <a:cubicBezTo>
                    <a:pt x="131" y="41"/>
                    <a:pt x="131" y="41"/>
                    <a:pt x="131" y="41"/>
                  </a:cubicBezTo>
                  <a:cubicBezTo>
                    <a:pt x="131" y="32"/>
                    <a:pt x="131" y="32"/>
                    <a:pt x="131" y="32"/>
                  </a:cubicBezTo>
                  <a:cubicBezTo>
                    <a:pt x="140" y="32"/>
                    <a:pt x="140" y="32"/>
                    <a:pt x="140" y="32"/>
                  </a:cubicBezTo>
                  <a:lnTo>
                    <a:pt x="140" y="41"/>
                  </a:lnTo>
                  <a:close/>
                  <a:moveTo>
                    <a:pt x="140" y="23"/>
                  </a:moveTo>
                  <a:cubicBezTo>
                    <a:pt x="131" y="23"/>
                    <a:pt x="131" y="23"/>
                    <a:pt x="131" y="23"/>
                  </a:cubicBezTo>
                  <a:cubicBezTo>
                    <a:pt x="131" y="15"/>
                    <a:pt x="131" y="15"/>
                    <a:pt x="131" y="15"/>
                  </a:cubicBezTo>
                  <a:cubicBezTo>
                    <a:pt x="140" y="15"/>
                    <a:pt x="140" y="15"/>
                    <a:pt x="140" y="15"/>
                  </a:cubicBezTo>
                  <a:lnTo>
                    <a:pt x="140" y="23"/>
                  </a:lnTo>
                  <a:close/>
                  <a:moveTo>
                    <a:pt x="215" y="53"/>
                  </a:moveTo>
                  <a:cubicBezTo>
                    <a:pt x="205" y="53"/>
                    <a:pt x="197" y="46"/>
                    <a:pt x="197" y="36"/>
                  </a:cubicBezTo>
                  <a:cubicBezTo>
                    <a:pt x="197" y="27"/>
                    <a:pt x="205" y="19"/>
                    <a:pt x="215" y="19"/>
                  </a:cubicBezTo>
                  <a:cubicBezTo>
                    <a:pt x="224" y="19"/>
                    <a:pt x="232" y="27"/>
                    <a:pt x="232" y="36"/>
                  </a:cubicBezTo>
                  <a:cubicBezTo>
                    <a:pt x="232" y="46"/>
                    <a:pt x="224" y="53"/>
                    <a:pt x="215" y="5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78" name="Freeform 7"/>
            <p:cNvSpPr>
              <a:spLocks noEditPoints="1"/>
            </p:cNvSpPr>
            <p:nvPr/>
          </p:nvSpPr>
          <p:spPr bwMode="auto">
            <a:xfrm>
              <a:off x="9718676" y="3205163"/>
              <a:ext cx="965200" cy="279400"/>
            </a:xfrm>
            <a:custGeom>
              <a:avLst/>
              <a:gdLst>
                <a:gd name="T0" fmla="*/ 239 w 255"/>
                <a:gd name="T1" fmla="*/ 0 h 74"/>
                <a:gd name="T2" fmla="*/ 0 w 255"/>
                <a:gd name="T3" fmla="*/ 16 h 74"/>
                <a:gd name="T4" fmla="*/ 17 w 255"/>
                <a:gd name="T5" fmla="*/ 74 h 74"/>
                <a:gd name="T6" fmla="*/ 255 w 255"/>
                <a:gd name="T7" fmla="*/ 57 h 74"/>
                <a:gd name="T8" fmla="*/ 27 w 255"/>
                <a:gd name="T9" fmla="*/ 58 h 74"/>
                <a:gd name="T10" fmla="*/ 18 w 255"/>
                <a:gd name="T11" fmla="*/ 49 h 74"/>
                <a:gd name="T12" fmla="*/ 27 w 255"/>
                <a:gd name="T13" fmla="*/ 58 h 74"/>
                <a:gd name="T14" fmla="*/ 18 w 255"/>
                <a:gd name="T15" fmla="*/ 40 h 74"/>
                <a:gd name="T16" fmla="*/ 27 w 255"/>
                <a:gd name="T17" fmla="*/ 32 h 74"/>
                <a:gd name="T18" fmla="*/ 27 w 255"/>
                <a:gd name="T19" fmla="*/ 23 h 74"/>
                <a:gd name="T20" fmla="*/ 18 w 255"/>
                <a:gd name="T21" fmla="*/ 14 h 74"/>
                <a:gd name="T22" fmla="*/ 27 w 255"/>
                <a:gd name="T23" fmla="*/ 23 h 74"/>
                <a:gd name="T24" fmla="*/ 37 w 255"/>
                <a:gd name="T25" fmla="*/ 58 h 74"/>
                <a:gd name="T26" fmla="*/ 46 w 255"/>
                <a:gd name="T27" fmla="*/ 49 h 74"/>
                <a:gd name="T28" fmla="*/ 46 w 255"/>
                <a:gd name="T29" fmla="*/ 40 h 74"/>
                <a:gd name="T30" fmla="*/ 37 w 255"/>
                <a:gd name="T31" fmla="*/ 32 h 74"/>
                <a:gd name="T32" fmla="*/ 46 w 255"/>
                <a:gd name="T33" fmla="*/ 40 h 74"/>
                <a:gd name="T34" fmla="*/ 37 w 255"/>
                <a:gd name="T35" fmla="*/ 23 h 74"/>
                <a:gd name="T36" fmla="*/ 46 w 255"/>
                <a:gd name="T37" fmla="*/ 14 h 74"/>
                <a:gd name="T38" fmla="*/ 65 w 255"/>
                <a:gd name="T39" fmla="*/ 58 h 74"/>
                <a:gd name="T40" fmla="*/ 56 w 255"/>
                <a:gd name="T41" fmla="*/ 49 h 74"/>
                <a:gd name="T42" fmla="*/ 65 w 255"/>
                <a:gd name="T43" fmla="*/ 58 h 74"/>
                <a:gd name="T44" fmla="*/ 56 w 255"/>
                <a:gd name="T45" fmla="*/ 40 h 74"/>
                <a:gd name="T46" fmla="*/ 65 w 255"/>
                <a:gd name="T47" fmla="*/ 32 h 74"/>
                <a:gd name="T48" fmla="*/ 65 w 255"/>
                <a:gd name="T49" fmla="*/ 23 h 74"/>
                <a:gd name="T50" fmla="*/ 56 w 255"/>
                <a:gd name="T51" fmla="*/ 14 h 74"/>
                <a:gd name="T52" fmla="*/ 65 w 255"/>
                <a:gd name="T53" fmla="*/ 23 h 74"/>
                <a:gd name="T54" fmla="*/ 75 w 255"/>
                <a:gd name="T55" fmla="*/ 58 h 74"/>
                <a:gd name="T56" fmla="*/ 83 w 255"/>
                <a:gd name="T57" fmla="*/ 49 h 74"/>
                <a:gd name="T58" fmla="*/ 83 w 255"/>
                <a:gd name="T59" fmla="*/ 40 h 74"/>
                <a:gd name="T60" fmla="*/ 75 w 255"/>
                <a:gd name="T61" fmla="*/ 32 h 74"/>
                <a:gd name="T62" fmla="*/ 83 w 255"/>
                <a:gd name="T63" fmla="*/ 40 h 74"/>
                <a:gd name="T64" fmla="*/ 75 w 255"/>
                <a:gd name="T65" fmla="*/ 23 h 74"/>
                <a:gd name="T66" fmla="*/ 83 w 255"/>
                <a:gd name="T67" fmla="*/ 14 h 74"/>
                <a:gd name="T68" fmla="*/ 102 w 255"/>
                <a:gd name="T69" fmla="*/ 58 h 74"/>
                <a:gd name="T70" fmla="*/ 94 w 255"/>
                <a:gd name="T71" fmla="*/ 49 h 74"/>
                <a:gd name="T72" fmla="*/ 102 w 255"/>
                <a:gd name="T73" fmla="*/ 58 h 74"/>
                <a:gd name="T74" fmla="*/ 94 w 255"/>
                <a:gd name="T75" fmla="*/ 40 h 74"/>
                <a:gd name="T76" fmla="*/ 102 w 255"/>
                <a:gd name="T77" fmla="*/ 32 h 74"/>
                <a:gd name="T78" fmla="*/ 102 w 255"/>
                <a:gd name="T79" fmla="*/ 23 h 74"/>
                <a:gd name="T80" fmla="*/ 94 w 255"/>
                <a:gd name="T81" fmla="*/ 14 h 74"/>
                <a:gd name="T82" fmla="*/ 102 w 255"/>
                <a:gd name="T83" fmla="*/ 23 h 74"/>
                <a:gd name="T84" fmla="*/ 112 w 255"/>
                <a:gd name="T85" fmla="*/ 58 h 74"/>
                <a:gd name="T86" fmla="*/ 121 w 255"/>
                <a:gd name="T87" fmla="*/ 49 h 74"/>
                <a:gd name="T88" fmla="*/ 121 w 255"/>
                <a:gd name="T89" fmla="*/ 40 h 74"/>
                <a:gd name="T90" fmla="*/ 112 w 255"/>
                <a:gd name="T91" fmla="*/ 32 h 74"/>
                <a:gd name="T92" fmla="*/ 121 w 255"/>
                <a:gd name="T93" fmla="*/ 40 h 74"/>
                <a:gd name="T94" fmla="*/ 112 w 255"/>
                <a:gd name="T95" fmla="*/ 23 h 74"/>
                <a:gd name="T96" fmla="*/ 121 w 255"/>
                <a:gd name="T97" fmla="*/ 14 h 74"/>
                <a:gd name="T98" fmla="*/ 140 w 255"/>
                <a:gd name="T99" fmla="*/ 58 h 74"/>
                <a:gd name="T100" fmla="*/ 131 w 255"/>
                <a:gd name="T101" fmla="*/ 49 h 74"/>
                <a:gd name="T102" fmla="*/ 140 w 255"/>
                <a:gd name="T103" fmla="*/ 58 h 74"/>
                <a:gd name="T104" fmla="*/ 131 w 255"/>
                <a:gd name="T105" fmla="*/ 40 h 74"/>
                <a:gd name="T106" fmla="*/ 140 w 255"/>
                <a:gd name="T107" fmla="*/ 32 h 74"/>
                <a:gd name="T108" fmla="*/ 140 w 255"/>
                <a:gd name="T109" fmla="*/ 23 h 74"/>
                <a:gd name="T110" fmla="*/ 131 w 255"/>
                <a:gd name="T111" fmla="*/ 14 h 74"/>
                <a:gd name="T112" fmla="*/ 140 w 255"/>
                <a:gd name="T113" fmla="*/ 23 h 74"/>
                <a:gd name="T114" fmla="*/ 197 w 255"/>
                <a:gd name="T115" fmla="*/ 36 h 74"/>
                <a:gd name="T116" fmla="*/ 232 w 255"/>
                <a:gd name="T117" fmla="*/ 3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5" h="74">
                  <a:moveTo>
                    <a:pt x="255" y="16"/>
                  </a:moveTo>
                  <a:cubicBezTo>
                    <a:pt x="255" y="7"/>
                    <a:pt x="248" y="0"/>
                    <a:pt x="239" y="0"/>
                  </a:cubicBezTo>
                  <a:cubicBezTo>
                    <a:pt x="17" y="0"/>
                    <a:pt x="17" y="0"/>
                    <a:pt x="17" y="0"/>
                  </a:cubicBezTo>
                  <a:cubicBezTo>
                    <a:pt x="8" y="0"/>
                    <a:pt x="0" y="7"/>
                    <a:pt x="0" y="16"/>
                  </a:cubicBezTo>
                  <a:cubicBezTo>
                    <a:pt x="0" y="57"/>
                    <a:pt x="0" y="57"/>
                    <a:pt x="0" y="57"/>
                  </a:cubicBezTo>
                  <a:cubicBezTo>
                    <a:pt x="0" y="67"/>
                    <a:pt x="8" y="74"/>
                    <a:pt x="17" y="74"/>
                  </a:cubicBezTo>
                  <a:cubicBezTo>
                    <a:pt x="239" y="74"/>
                    <a:pt x="239" y="74"/>
                    <a:pt x="239" y="74"/>
                  </a:cubicBezTo>
                  <a:cubicBezTo>
                    <a:pt x="248" y="74"/>
                    <a:pt x="255" y="67"/>
                    <a:pt x="255" y="57"/>
                  </a:cubicBezTo>
                  <a:lnTo>
                    <a:pt x="255" y="16"/>
                  </a:lnTo>
                  <a:close/>
                  <a:moveTo>
                    <a:pt x="27" y="58"/>
                  </a:moveTo>
                  <a:cubicBezTo>
                    <a:pt x="18" y="58"/>
                    <a:pt x="18" y="58"/>
                    <a:pt x="18" y="58"/>
                  </a:cubicBezTo>
                  <a:cubicBezTo>
                    <a:pt x="18" y="49"/>
                    <a:pt x="18" y="49"/>
                    <a:pt x="18" y="49"/>
                  </a:cubicBezTo>
                  <a:cubicBezTo>
                    <a:pt x="27" y="49"/>
                    <a:pt x="27" y="49"/>
                    <a:pt x="27" y="49"/>
                  </a:cubicBezTo>
                  <a:lnTo>
                    <a:pt x="27" y="58"/>
                  </a:lnTo>
                  <a:close/>
                  <a:moveTo>
                    <a:pt x="27" y="40"/>
                  </a:moveTo>
                  <a:cubicBezTo>
                    <a:pt x="18" y="40"/>
                    <a:pt x="18" y="40"/>
                    <a:pt x="18" y="40"/>
                  </a:cubicBezTo>
                  <a:cubicBezTo>
                    <a:pt x="18" y="32"/>
                    <a:pt x="18" y="32"/>
                    <a:pt x="18" y="32"/>
                  </a:cubicBezTo>
                  <a:cubicBezTo>
                    <a:pt x="27" y="32"/>
                    <a:pt x="27" y="32"/>
                    <a:pt x="27" y="32"/>
                  </a:cubicBezTo>
                  <a:lnTo>
                    <a:pt x="27" y="40"/>
                  </a:lnTo>
                  <a:close/>
                  <a:moveTo>
                    <a:pt x="27" y="23"/>
                  </a:moveTo>
                  <a:cubicBezTo>
                    <a:pt x="18" y="23"/>
                    <a:pt x="18" y="23"/>
                    <a:pt x="18" y="23"/>
                  </a:cubicBezTo>
                  <a:cubicBezTo>
                    <a:pt x="18" y="14"/>
                    <a:pt x="18" y="14"/>
                    <a:pt x="18" y="14"/>
                  </a:cubicBezTo>
                  <a:cubicBezTo>
                    <a:pt x="27" y="14"/>
                    <a:pt x="27" y="14"/>
                    <a:pt x="27" y="14"/>
                  </a:cubicBezTo>
                  <a:lnTo>
                    <a:pt x="27" y="23"/>
                  </a:lnTo>
                  <a:close/>
                  <a:moveTo>
                    <a:pt x="46" y="58"/>
                  </a:moveTo>
                  <a:cubicBezTo>
                    <a:pt x="37" y="58"/>
                    <a:pt x="37" y="58"/>
                    <a:pt x="37" y="58"/>
                  </a:cubicBezTo>
                  <a:cubicBezTo>
                    <a:pt x="37" y="49"/>
                    <a:pt x="37" y="49"/>
                    <a:pt x="37" y="49"/>
                  </a:cubicBezTo>
                  <a:cubicBezTo>
                    <a:pt x="46" y="49"/>
                    <a:pt x="46" y="49"/>
                    <a:pt x="46" y="49"/>
                  </a:cubicBezTo>
                  <a:lnTo>
                    <a:pt x="46" y="58"/>
                  </a:lnTo>
                  <a:close/>
                  <a:moveTo>
                    <a:pt x="46" y="40"/>
                  </a:moveTo>
                  <a:cubicBezTo>
                    <a:pt x="37" y="40"/>
                    <a:pt x="37" y="40"/>
                    <a:pt x="37" y="40"/>
                  </a:cubicBezTo>
                  <a:cubicBezTo>
                    <a:pt x="37" y="32"/>
                    <a:pt x="37" y="32"/>
                    <a:pt x="37" y="32"/>
                  </a:cubicBezTo>
                  <a:cubicBezTo>
                    <a:pt x="46" y="32"/>
                    <a:pt x="46" y="32"/>
                    <a:pt x="46" y="32"/>
                  </a:cubicBezTo>
                  <a:lnTo>
                    <a:pt x="46" y="40"/>
                  </a:lnTo>
                  <a:close/>
                  <a:moveTo>
                    <a:pt x="46" y="23"/>
                  </a:moveTo>
                  <a:cubicBezTo>
                    <a:pt x="37" y="23"/>
                    <a:pt x="37" y="23"/>
                    <a:pt x="37" y="23"/>
                  </a:cubicBezTo>
                  <a:cubicBezTo>
                    <a:pt x="37" y="14"/>
                    <a:pt x="37" y="14"/>
                    <a:pt x="37" y="14"/>
                  </a:cubicBezTo>
                  <a:cubicBezTo>
                    <a:pt x="46" y="14"/>
                    <a:pt x="46" y="14"/>
                    <a:pt x="46" y="14"/>
                  </a:cubicBezTo>
                  <a:lnTo>
                    <a:pt x="46" y="23"/>
                  </a:lnTo>
                  <a:close/>
                  <a:moveTo>
                    <a:pt x="65" y="58"/>
                  </a:moveTo>
                  <a:cubicBezTo>
                    <a:pt x="56" y="58"/>
                    <a:pt x="56" y="58"/>
                    <a:pt x="56" y="58"/>
                  </a:cubicBezTo>
                  <a:cubicBezTo>
                    <a:pt x="56" y="49"/>
                    <a:pt x="56" y="49"/>
                    <a:pt x="56" y="49"/>
                  </a:cubicBezTo>
                  <a:cubicBezTo>
                    <a:pt x="65" y="49"/>
                    <a:pt x="65" y="49"/>
                    <a:pt x="65" y="49"/>
                  </a:cubicBezTo>
                  <a:lnTo>
                    <a:pt x="65" y="58"/>
                  </a:lnTo>
                  <a:close/>
                  <a:moveTo>
                    <a:pt x="65" y="40"/>
                  </a:moveTo>
                  <a:cubicBezTo>
                    <a:pt x="56" y="40"/>
                    <a:pt x="56" y="40"/>
                    <a:pt x="56" y="40"/>
                  </a:cubicBezTo>
                  <a:cubicBezTo>
                    <a:pt x="56" y="32"/>
                    <a:pt x="56" y="32"/>
                    <a:pt x="56" y="32"/>
                  </a:cubicBezTo>
                  <a:cubicBezTo>
                    <a:pt x="65" y="32"/>
                    <a:pt x="65" y="32"/>
                    <a:pt x="65" y="32"/>
                  </a:cubicBezTo>
                  <a:lnTo>
                    <a:pt x="65" y="40"/>
                  </a:lnTo>
                  <a:close/>
                  <a:moveTo>
                    <a:pt x="65" y="23"/>
                  </a:moveTo>
                  <a:cubicBezTo>
                    <a:pt x="56" y="23"/>
                    <a:pt x="56" y="23"/>
                    <a:pt x="56" y="23"/>
                  </a:cubicBezTo>
                  <a:cubicBezTo>
                    <a:pt x="56" y="14"/>
                    <a:pt x="56" y="14"/>
                    <a:pt x="56" y="14"/>
                  </a:cubicBezTo>
                  <a:cubicBezTo>
                    <a:pt x="65" y="14"/>
                    <a:pt x="65" y="14"/>
                    <a:pt x="65" y="14"/>
                  </a:cubicBezTo>
                  <a:lnTo>
                    <a:pt x="65" y="23"/>
                  </a:lnTo>
                  <a:close/>
                  <a:moveTo>
                    <a:pt x="83" y="58"/>
                  </a:moveTo>
                  <a:cubicBezTo>
                    <a:pt x="75" y="58"/>
                    <a:pt x="75" y="58"/>
                    <a:pt x="75" y="58"/>
                  </a:cubicBezTo>
                  <a:cubicBezTo>
                    <a:pt x="75" y="49"/>
                    <a:pt x="75" y="49"/>
                    <a:pt x="75" y="49"/>
                  </a:cubicBezTo>
                  <a:cubicBezTo>
                    <a:pt x="83" y="49"/>
                    <a:pt x="83" y="49"/>
                    <a:pt x="83" y="49"/>
                  </a:cubicBezTo>
                  <a:lnTo>
                    <a:pt x="83" y="58"/>
                  </a:lnTo>
                  <a:close/>
                  <a:moveTo>
                    <a:pt x="83" y="40"/>
                  </a:moveTo>
                  <a:cubicBezTo>
                    <a:pt x="75" y="40"/>
                    <a:pt x="75" y="40"/>
                    <a:pt x="75" y="40"/>
                  </a:cubicBezTo>
                  <a:cubicBezTo>
                    <a:pt x="75" y="32"/>
                    <a:pt x="75" y="32"/>
                    <a:pt x="75" y="32"/>
                  </a:cubicBezTo>
                  <a:cubicBezTo>
                    <a:pt x="83" y="32"/>
                    <a:pt x="83" y="32"/>
                    <a:pt x="83" y="32"/>
                  </a:cubicBezTo>
                  <a:lnTo>
                    <a:pt x="83" y="40"/>
                  </a:lnTo>
                  <a:close/>
                  <a:moveTo>
                    <a:pt x="83" y="23"/>
                  </a:moveTo>
                  <a:cubicBezTo>
                    <a:pt x="75" y="23"/>
                    <a:pt x="75" y="23"/>
                    <a:pt x="75" y="23"/>
                  </a:cubicBezTo>
                  <a:cubicBezTo>
                    <a:pt x="75" y="14"/>
                    <a:pt x="75" y="14"/>
                    <a:pt x="75" y="14"/>
                  </a:cubicBezTo>
                  <a:cubicBezTo>
                    <a:pt x="83" y="14"/>
                    <a:pt x="83" y="14"/>
                    <a:pt x="83" y="14"/>
                  </a:cubicBezTo>
                  <a:lnTo>
                    <a:pt x="83" y="23"/>
                  </a:lnTo>
                  <a:close/>
                  <a:moveTo>
                    <a:pt x="102" y="58"/>
                  </a:moveTo>
                  <a:cubicBezTo>
                    <a:pt x="94" y="58"/>
                    <a:pt x="94" y="58"/>
                    <a:pt x="94" y="58"/>
                  </a:cubicBezTo>
                  <a:cubicBezTo>
                    <a:pt x="94" y="49"/>
                    <a:pt x="94" y="49"/>
                    <a:pt x="94" y="49"/>
                  </a:cubicBezTo>
                  <a:cubicBezTo>
                    <a:pt x="102" y="49"/>
                    <a:pt x="102" y="49"/>
                    <a:pt x="102" y="49"/>
                  </a:cubicBezTo>
                  <a:lnTo>
                    <a:pt x="102" y="58"/>
                  </a:lnTo>
                  <a:close/>
                  <a:moveTo>
                    <a:pt x="102" y="40"/>
                  </a:moveTo>
                  <a:cubicBezTo>
                    <a:pt x="94" y="40"/>
                    <a:pt x="94" y="40"/>
                    <a:pt x="94" y="40"/>
                  </a:cubicBezTo>
                  <a:cubicBezTo>
                    <a:pt x="94" y="32"/>
                    <a:pt x="94" y="32"/>
                    <a:pt x="94" y="32"/>
                  </a:cubicBezTo>
                  <a:cubicBezTo>
                    <a:pt x="102" y="32"/>
                    <a:pt x="102" y="32"/>
                    <a:pt x="102" y="32"/>
                  </a:cubicBezTo>
                  <a:lnTo>
                    <a:pt x="102" y="40"/>
                  </a:lnTo>
                  <a:close/>
                  <a:moveTo>
                    <a:pt x="102" y="23"/>
                  </a:moveTo>
                  <a:cubicBezTo>
                    <a:pt x="94" y="23"/>
                    <a:pt x="94" y="23"/>
                    <a:pt x="94" y="23"/>
                  </a:cubicBezTo>
                  <a:cubicBezTo>
                    <a:pt x="94" y="14"/>
                    <a:pt x="94" y="14"/>
                    <a:pt x="94" y="14"/>
                  </a:cubicBezTo>
                  <a:cubicBezTo>
                    <a:pt x="102" y="14"/>
                    <a:pt x="102" y="14"/>
                    <a:pt x="102" y="14"/>
                  </a:cubicBezTo>
                  <a:lnTo>
                    <a:pt x="102" y="23"/>
                  </a:lnTo>
                  <a:close/>
                  <a:moveTo>
                    <a:pt x="121" y="58"/>
                  </a:moveTo>
                  <a:cubicBezTo>
                    <a:pt x="112" y="58"/>
                    <a:pt x="112" y="58"/>
                    <a:pt x="112" y="58"/>
                  </a:cubicBezTo>
                  <a:cubicBezTo>
                    <a:pt x="112" y="49"/>
                    <a:pt x="112" y="49"/>
                    <a:pt x="112" y="49"/>
                  </a:cubicBezTo>
                  <a:cubicBezTo>
                    <a:pt x="121" y="49"/>
                    <a:pt x="121" y="49"/>
                    <a:pt x="121" y="49"/>
                  </a:cubicBezTo>
                  <a:lnTo>
                    <a:pt x="121" y="58"/>
                  </a:lnTo>
                  <a:close/>
                  <a:moveTo>
                    <a:pt x="121" y="40"/>
                  </a:moveTo>
                  <a:cubicBezTo>
                    <a:pt x="112" y="40"/>
                    <a:pt x="112" y="40"/>
                    <a:pt x="112" y="40"/>
                  </a:cubicBezTo>
                  <a:cubicBezTo>
                    <a:pt x="112" y="32"/>
                    <a:pt x="112" y="32"/>
                    <a:pt x="112" y="32"/>
                  </a:cubicBezTo>
                  <a:cubicBezTo>
                    <a:pt x="121" y="32"/>
                    <a:pt x="121" y="32"/>
                    <a:pt x="121" y="32"/>
                  </a:cubicBezTo>
                  <a:lnTo>
                    <a:pt x="121" y="40"/>
                  </a:lnTo>
                  <a:close/>
                  <a:moveTo>
                    <a:pt x="121" y="23"/>
                  </a:moveTo>
                  <a:cubicBezTo>
                    <a:pt x="112" y="23"/>
                    <a:pt x="112" y="23"/>
                    <a:pt x="112" y="23"/>
                  </a:cubicBezTo>
                  <a:cubicBezTo>
                    <a:pt x="112" y="14"/>
                    <a:pt x="112" y="14"/>
                    <a:pt x="112" y="14"/>
                  </a:cubicBezTo>
                  <a:cubicBezTo>
                    <a:pt x="121" y="14"/>
                    <a:pt x="121" y="14"/>
                    <a:pt x="121" y="14"/>
                  </a:cubicBezTo>
                  <a:lnTo>
                    <a:pt x="121" y="23"/>
                  </a:lnTo>
                  <a:close/>
                  <a:moveTo>
                    <a:pt x="140" y="58"/>
                  </a:moveTo>
                  <a:cubicBezTo>
                    <a:pt x="131" y="58"/>
                    <a:pt x="131" y="58"/>
                    <a:pt x="131" y="58"/>
                  </a:cubicBezTo>
                  <a:cubicBezTo>
                    <a:pt x="131" y="49"/>
                    <a:pt x="131" y="49"/>
                    <a:pt x="131" y="49"/>
                  </a:cubicBezTo>
                  <a:cubicBezTo>
                    <a:pt x="140" y="49"/>
                    <a:pt x="140" y="49"/>
                    <a:pt x="140" y="49"/>
                  </a:cubicBezTo>
                  <a:lnTo>
                    <a:pt x="140" y="58"/>
                  </a:lnTo>
                  <a:close/>
                  <a:moveTo>
                    <a:pt x="140" y="40"/>
                  </a:moveTo>
                  <a:cubicBezTo>
                    <a:pt x="131" y="40"/>
                    <a:pt x="131" y="40"/>
                    <a:pt x="131" y="40"/>
                  </a:cubicBezTo>
                  <a:cubicBezTo>
                    <a:pt x="131" y="32"/>
                    <a:pt x="131" y="32"/>
                    <a:pt x="131" y="32"/>
                  </a:cubicBezTo>
                  <a:cubicBezTo>
                    <a:pt x="140" y="32"/>
                    <a:pt x="140" y="32"/>
                    <a:pt x="140" y="32"/>
                  </a:cubicBezTo>
                  <a:lnTo>
                    <a:pt x="140" y="40"/>
                  </a:lnTo>
                  <a:close/>
                  <a:moveTo>
                    <a:pt x="140" y="23"/>
                  </a:moveTo>
                  <a:cubicBezTo>
                    <a:pt x="131" y="23"/>
                    <a:pt x="131" y="23"/>
                    <a:pt x="131" y="23"/>
                  </a:cubicBezTo>
                  <a:cubicBezTo>
                    <a:pt x="131" y="14"/>
                    <a:pt x="131" y="14"/>
                    <a:pt x="131" y="14"/>
                  </a:cubicBezTo>
                  <a:cubicBezTo>
                    <a:pt x="140" y="14"/>
                    <a:pt x="140" y="14"/>
                    <a:pt x="140" y="14"/>
                  </a:cubicBezTo>
                  <a:lnTo>
                    <a:pt x="140" y="23"/>
                  </a:lnTo>
                  <a:close/>
                  <a:moveTo>
                    <a:pt x="215" y="53"/>
                  </a:moveTo>
                  <a:cubicBezTo>
                    <a:pt x="205" y="53"/>
                    <a:pt x="197" y="45"/>
                    <a:pt x="197" y="36"/>
                  </a:cubicBezTo>
                  <a:cubicBezTo>
                    <a:pt x="197" y="26"/>
                    <a:pt x="205" y="19"/>
                    <a:pt x="215" y="19"/>
                  </a:cubicBezTo>
                  <a:cubicBezTo>
                    <a:pt x="224" y="19"/>
                    <a:pt x="232" y="26"/>
                    <a:pt x="232" y="36"/>
                  </a:cubicBezTo>
                  <a:cubicBezTo>
                    <a:pt x="232" y="45"/>
                    <a:pt x="224" y="53"/>
                    <a:pt x="215" y="5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181" name="Freeform 8"/>
            <p:cNvSpPr>
              <a:spLocks noEditPoints="1"/>
            </p:cNvSpPr>
            <p:nvPr/>
          </p:nvSpPr>
          <p:spPr bwMode="auto">
            <a:xfrm>
              <a:off x="9586913" y="2466975"/>
              <a:ext cx="1228725" cy="1149350"/>
            </a:xfrm>
            <a:custGeom>
              <a:avLst/>
              <a:gdLst>
                <a:gd name="T0" fmla="*/ 239 w 325"/>
                <a:gd name="T1" fmla="*/ 304 h 304"/>
                <a:gd name="T2" fmla="*/ 187 w 325"/>
                <a:gd name="T3" fmla="*/ 304 h 304"/>
                <a:gd name="T4" fmla="*/ 187 w 325"/>
                <a:gd name="T5" fmla="*/ 288 h 304"/>
                <a:gd name="T6" fmla="*/ 239 w 325"/>
                <a:gd name="T7" fmla="*/ 288 h 304"/>
                <a:gd name="T8" fmla="*/ 239 w 325"/>
                <a:gd name="T9" fmla="*/ 304 h 304"/>
                <a:gd name="T10" fmla="*/ 146 w 325"/>
                <a:gd name="T11" fmla="*/ 304 h 304"/>
                <a:gd name="T12" fmla="*/ 94 w 325"/>
                <a:gd name="T13" fmla="*/ 304 h 304"/>
                <a:gd name="T14" fmla="*/ 94 w 325"/>
                <a:gd name="T15" fmla="*/ 288 h 304"/>
                <a:gd name="T16" fmla="*/ 146 w 325"/>
                <a:gd name="T17" fmla="*/ 288 h 304"/>
                <a:gd name="T18" fmla="*/ 146 w 325"/>
                <a:gd name="T19" fmla="*/ 304 h 304"/>
                <a:gd name="T20" fmla="*/ 52 w 325"/>
                <a:gd name="T21" fmla="*/ 304 h 304"/>
                <a:gd name="T22" fmla="*/ 52 w 325"/>
                <a:gd name="T23" fmla="*/ 304 h 304"/>
                <a:gd name="T24" fmla="*/ 4 w 325"/>
                <a:gd name="T25" fmla="*/ 272 h 304"/>
                <a:gd name="T26" fmla="*/ 19 w 325"/>
                <a:gd name="T27" fmla="*/ 267 h 304"/>
                <a:gd name="T28" fmla="*/ 52 w 325"/>
                <a:gd name="T29" fmla="*/ 288 h 304"/>
                <a:gd name="T30" fmla="*/ 52 w 325"/>
                <a:gd name="T31" fmla="*/ 304 h 304"/>
                <a:gd name="T32" fmla="*/ 282 w 325"/>
                <a:gd name="T33" fmla="*/ 303 h 304"/>
                <a:gd name="T34" fmla="*/ 280 w 325"/>
                <a:gd name="T35" fmla="*/ 287 h 304"/>
                <a:gd name="T36" fmla="*/ 308 w 325"/>
                <a:gd name="T37" fmla="*/ 261 h 304"/>
                <a:gd name="T38" fmla="*/ 324 w 325"/>
                <a:gd name="T39" fmla="*/ 264 h 304"/>
                <a:gd name="T40" fmla="*/ 282 w 325"/>
                <a:gd name="T41" fmla="*/ 303 h 304"/>
                <a:gd name="T42" fmla="*/ 16 w 325"/>
                <a:gd name="T43" fmla="*/ 228 h 304"/>
                <a:gd name="T44" fmla="*/ 0 w 325"/>
                <a:gd name="T45" fmla="*/ 228 h 304"/>
                <a:gd name="T46" fmla="*/ 0 w 325"/>
                <a:gd name="T47" fmla="*/ 176 h 304"/>
                <a:gd name="T48" fmla="*/ 16 w 325"/>
                <a:gd name="T49" fmla="*/ 176 h 304"/>
                <a:gd name="T50" fmla="*/ 16 w 325"/>
                <a:gd name="T51" fmla="*/ 228 h 304"/>
                <a:gd name="T52" fmla="*/ 325 w 325"/>
                <a:gd name="T53" fmla="*/ 221 h 304"/>
                <a:gd name="T54" fmla="*/ 309 w 325"/>
                <a:gd name="T55" fmla="*/ 221 h 304"/>
                <a:gd name="T56" fmla="*/ 309 w 325"/>
                <a:gd name="T57" fmla="*/ 169 h 304"/>
                <a:gd name="T58" fmla="*/ 325 w 325"/>
                <a:gd name="T59" fmla="*/ 169 h 304"/>
                <a:gd name="T60" fmla="*/ 325 w 325"/>
                <a:gd name="T61" fmla="*/ 221 h 304"/>
                <a:gd name="T62" fmla="*/ 16 w 325"/>
                <a:gd name="T63" fmla="*/ 135 h 304"/>
                <a:gd name="T64" fmla="*/ 0 w 325"/>
                <a:gd name="T65" fmla="*/ 135 h 304"/>
                <a:gd name="T66" fmla="*/ 0 w 325"/>
                <a:gd name="T67" fmla="*/ 83 h 304"/>
                <a:gd name="T68" fmla="*/ 16 w 325"/>
                <a:gd name="T69" fmla="*/ 83 h 304"/>
                <a:gd name="T70" fmla="*/ 16 w 325"/>
                <a:gd name="T71" fmla="*/ 135 h 304"/>
                <a:gd name="T72" fmla="*/ 325 w 325"/>
                <a:gd name="T73" fmla="*/ 128 h 304"/>
                <a:gd name="T74" fmla="*/ 309 w 325"/>
                <a:gd name="T75" fmla="*/ 128 h 304"/>
                <a:gd name="T76" fmla="*/ 309 w 325"/>
                <a:gd name="T77" fmla="*/ 76 h 304"/>
                <a:gd name="T78" fmla="*/ 325 w 325"/>
                <a:gd name="T79" fmla="*/ 76 h 304"/>
                <a:gd name="T80" fmla="*/ 325 w 325"/>
                <a:gd name="T81" fmla="*/ 128 h 304"/>
                <a:gd name="T82" fmla="*/ 17 w 325"/>
                <a:gd name="T83" fmla="*/ 43 h 304"/>
                <a:gd name="T84" fmla="*/ 2 w 325"/>
                <a:gd name="T85" fmla="*/ 40 h 304"/>
                <a:gd name="T86" fmla="*/ 44 w 325"/>
                <a:gd name="T87" fmla="*/ 1 h 304"/>
                <a:gd name="T88" fmla="*/ 46 w 325"/>
                <a:gd name="T89" fmla="*/ 17 h 304"/>
                <a:gd name="T90" fmla="*/ 17 w 325"/>
                <a:gd name="T91" fmla="*/ 43 h 304"/>
                <a:gd name="T92" fmla="*/ 307 w 325"/>
                <a:gd name="T93" fmla="*/ 37 h 304"/>
                <a:gd name="T94" fmla="*/ 274 w 325"/>
                <a:gd name="T95" fmla="*/ 16 h 304"/>
                <a:gd name="T96" fmla="*/ 273 w 325"/>
                <a:gd name="T97" fmla="*/ 0 h 304"/>
                <a:gd name="T98" fmla="*/ 274 w 325"/>
                <a:gd name="T99" fmla="*/ 0 h 304"/>
                <a:gd name="T100" fmla="*/ 322 w 325"/>
                <a:gd name="T101" fmla="*/ 32 h 304"/>
                <a:gd name="T102" fmla="*/ 307 w 325"/>
                <a:gd name="T103" fmla="*/ 37 h 304"/>
                <a:gd name="T104" fmla="*/ 232 w 325"/>
                <a:gd name="T105" fmla="*/ 16 h 304"/>
                <a:gd name="T106" fmla="*/ 180 w 325"/>
                <a:gd name="T107" fmla="*/ 16 h 304"/>
                <a:gd name="T108" fmla="*/ 180 w 325"/>
                <a:gd name="T109" fmla="*/ 0 h 304"/>
                <a:gd name="T110" fmla="*/ 232 w 325"/>
                <a:gd name="T111" fmla="*/ 0 h 304"/>
                <a:gd name="T112" fmla="*/ 232 w 325"/>
                <a:gd name="T113" fmla="*/ 16 h 304"/>
                <a:gd name="T114" fmla="*/ 139 w 325"/>
                <a:gd name="T115" fmla="*/ 16 h 304"/>
                <a:gd name="T116" fmla="*/ 87 w 325"/>
                <a:gd name="T117" fmla="*/ 16 h 304"/>
                <a:gd name="T118" fmla="*/ 87 w 325"/>
                <a:gd name="T119" fmla="*/ 0 h 304"/>
                <a:gd name="T120" fmla="*/ 139 w 325"/>
                <a:gd name="T121" fmla="*/ 0 h 304"/>
                <a:gd name="T122" fmla="*/ 139 w 325"/>
                <a:gd name="T123" fmla="*/ 1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5" h="304">
                  <a:moveTo>
                    <a:pt x="239" y="304"/>
                  </a:moveTo>
                  <a:cubicBezTo>
                    <a:pt x="187" y="304"/>
                    <a:pt x="187" y="304"/>
                    <a:pt x="187" y="304"/>
                  </a:cubicBezTo>
                  <a:cubicBezTo>
                    <a:pt x="187" y="288"/>
                    <a:pt x="187" y="288"/>
                    <a:pt x="187" y="288"/>
                  </a:cubicBezTo>
                  <a:cubicBezTo>
                    <a:pt x="239" y="288"/>
                    <a:pt x="239" y="288"/>
                    <a:pt x="239" y="288"/>
                  </a:cubicBezTo>
                  <a:lnTo>
                    <a:pt x="239" y="304"/>
                  </a:lnTo>
                  <a:close/>
                  <a:moveTo>
                    <a:pt x="146" y="304"/>
                  </a:moveTo>
                  <a:cubicBezTo>
                    <a:pt x="94" y="304"/>
                    <a:pt x="94" y="304"/>
                    <a:pt x="94" y="304"/>
                  </a:cubicBezTo>
                  <a:cubicBezTo>
                    <a:pt x="94" y="288"/>
                    <a:pt x="94" y="288"/>
                    <a:pt x="94" y="288"/>
                  </a:cubicBezTo>
                  <a:cubicBezTo>
                    <a:pt x="146" y="288"/>
                    <a:pt x="146" y="288"/>
                    <a:pt x="146" y="288"/>
                  </a:cubicBezTo>
                  <a:lnTo>
                    <a:pt x="146" y="304"/>
                  </a:lnTo>
                  <a:close/>
                  <a:moveTo>
                    <a:pt x="52" y="304"/>
                  </a:moveTo>
                  <a:cubicBezTo>
                    <a:pt x="52" y="304"/>
                    <a:pt x="52" y="304"/>
                    <a:pt x="52" y="304"/>
                  </a:cubicBezTo>
                  <a:cubicBezTo>
                    <a:pt x="29" y="304"/>
                    <a:pt x="11" y="292"/>
                    <a:pt x="4" y="272"/>
                  </a:cubicBezTo>
                  <a:cubicBezTo>
                    <a:pt x="19" y="267"/>
                    <a:pt x="19" y="267"/>
                    <a:pt x="19" y="267"/>
                  </a:cubicBezTo>
                  <a:cubicBezTo>
                    <a:pt x="23" y="280"/>
                    <a:pt x="36" y="288"/>
                    <a:pt x="52" y="288"/>
                  </a:cubicBezTo>
                  <a:lnTo>
                    <a:pt x="52" y="304"/>
                  </a:lnTo>
                  <a:close/>
                  <a:moveTo>
                    <a:pt x="282" y="303"/>
                  </a:moveTo>
                  <a:cubicBezTo>
                    <a:pt x="280" y="287"/>
                    <a:pt x="280" y="287"/>
                    <a:pt x="280" y="287"/>
                  </a:cubicBezTo>
                  <a:cubicBezTo>
                    <a:pt x="295" y="285"/>
                    <a:pt x="306" y="276"/>
                    <a:pt x="308" y="261"/>
                  </a:cubicBezTo>
                  <a:cubicBezTo>
                    <a:pt x="324" y="264"/>
                    <a:pt x="324" y="264"/>
                    <a:pt x="324" y="264"/>
                  </a:cubicBezTo>
                  <a:cubicBezTo>
                    <a:pt x="320" y="285"/>
                    <a:pt x="304" y="300"/>
                    <a:pt x="282" y="303"/>
                  </a:cubicBezTo>
                  <a:close/>
                  <a:moveTo>
                    <a:pt x="16" y="228"/>
                  </a:moveTo>
                  <a:cubicBezTo>
                    <a:pt x="0" y="228"/>
                    <a:pt x="0" y="228"/>
                    <a:pt x="0" y="228"/>
                  </a:cubicBezTo>
                  <a:cubicBezTo>
                    <a:pt x="0" y="176"/>
                    <a:pt x="0" y="176"/>
                    <a:pt x="0" y="176"/>
                  </a:cubicBezTo>
                  <a:cubicBezTo>
                    <a:pt x="16" y="176"/>
                    <a:pt x="16" y="176"/>
                    <a:pt x="16" y="176"/>
                  </a:cubicBezTo>
                  <a:lnTo>
                    <a:pt x="16" y="228"/>
                  </a:lnTo>
                  <a:close/>
                  <a:moveTo>
                    <a:pt x="325" y="221"/>
                  </a:moveTo>
                  <a:cubicBezTo>
                    <a:pt x="309" y="221"/>
                    <a:pt x="309" y="221"/>
                    <a:pt x="309" y="221"/>
                  </a:cubicBezTo>
                  <a:cubicBezTo>
                    <a:pt x="309" y="169"/>
                    <a:pt x="309" y="169"/>
                    <a:pt x="309" y="169"/>
                  </a:cubicBezTo>
                  <a:cubicBezTo>
                    <a:pt x="325" y="169"/>
                    <a:pt x="325" y="169"/>
                    <a:pt x="325" y="169"/>
                  </a:cubicBezTo>
                  <a:lnTo>
                    <a:pt x="325" y="221"/>
                  </a:lnTo>
                  <a:close/>
                  <a:moveTo>
                    <a:pt x="16" y="135"/>
                  </a:moveTo>
                  <a:cubicBezTo>
                    <a:pt x="0" y="135"/>
                    <a:pt x="0" y="135"/>
                    <a:pt x="0" y="135"/>
                  </a:cubicBezTo>
                  <a:cubicBezTo>
                    <a:pt x="0" y="83"/>
                    <a:pt x="0" y="83"/>
                    <a:pt x="0" y="83"/>
                  </a:cubicBezTo>
                  <a:cubicBezTo>
                    <a:pt x="16" y="83"/>
                    <a:pt x="16" y="83"/>
                    <a:pt x="16" y="83"/>
                  </a:cubicBezTo>
                  <a:lnTo>
                    <a:pt x="16" y="135"/>
                  </a:lnTo>
                  <a:close/>
                  <a:moveTo>
                    <a:pt x="325" y="128"/>
                  </a:moveTo>
                  <a:cubicBezTo>
                    <a:pt x="309" y="128"/>
                    <a:pt x="309" y="128"/>
                    <a:pt x="309" y="128"/>
                  </a:cubicBezTo>
                  <a:cubicBezTo>
                    <a:pt x="309" y="76"/>
                    <a:pt x="309" y="76"/>
                    <a:pt x="309" y="76"/>
                  </a:cubicBezTo>
                  <a:cubicBezTo>
                    <a:pt x="325" y="76"/>
                    <a:pt x="325" y="76"/>
                    <a:pt x="325" y="76"/>
                  </a:cubicBezTo>
                  <a:lnTo>
                    <a:pt x="325" y="128"/>
                  </a:lnTo>
                  <a:close/>
                  <a:moveTo>
                    <a:pt x="17" y="43"/>
                  </a:moveTo>
                  <a:cubicBezTo>
                    <a:pt x="2" y="40"/>
                    <a:pt x="2" y="40"/>
                    <a:pt x="2" y="40"/>
                  </a:cubicBezTo>
                  <a:cubicBezTo>
                    <a:pt x="6" y="18"/>
                    <a:pt x="22" y="4"/>
                    <a:pt x="44" y="1"/>
                  </a:cubicBezTo>
                  <a:cubicBezTo>
                    <a:pt x="46" y="17"/>
                    <a:pt x="46" y="17"/>
                    <a:pt x="46" y="17"/>
                  </a:cubicBezTo>
                  <a:cubicBezTo>
                    <a:pt x="31" y="19"/>
                    <a:pt x="20" y="28"/>
                    <a:pt x="17" y="43"/>
                  </a:cubicBezTo>
                  <a:close/>
                  <a:moveTo>
                    <a:pt x="307" y="37"/>
                  </a:moveTo>
                  <a:cubicBezTo>
                    <a:pt x="302" y="24"/>
                    <a:pt x="290" y="16"/>
                    <a:pt x="274" y="16"/>
                  </a:cubicBezTo>
                  <a:cubicBezTo>
                    <a:pt x="273" y="0"/>
                    <a:pt x="273" y="0"/>
                    <a:pt x="273" y="0"/>
                  </a:cubicBezTo>
                  <a:cubicBezTo>
                    <a:pt x="274" y="0"/>
                    <a:pt x="274" y="0"/>
                    <a:pt x="274" y="0"/>
                  </a:cubicBezTo>
                  <a:cubicBezTo>
                    <a:pt x="297" y="0"/>
                    <a:pt x="315" y="12"/>
                    <a:pt x="322" y="32"/>
                  </a:cubicBezTo>
                  <a:lnTo>
                    <a:pt x="307" y="37"/>
                  </a:lnTo>
                  <a:close/>
                  <a:moveTo>
                    <a:pt x="232" y="16"/>
                  </a:moveTo>
                  <a:cubicBezTo>
                    <a:pt x="180" y="16"/>
                    <a:pt x="180" y="16"/>
                    <a:pt x="180" y="16"/>
                  </a:cubicBezTo>
                  <a:cubicBezTo>
                    <a:pt x="180" y="0"/>
                    <a:pt x="180" y="0"/>
                    <a:pt x="180" y="0"/>
                  </a:cubicBezTo>
                  <a:cubicBezTo>
                    <a:pt x="232" y="0"/>
                    <a:pt x="232" y="0"/>
                    <a:pt x="232" y="0"/>
                  </a:cubicBezTo>
                  <a:lnTo>
                    <a:pt x="232" y="16"/>
                  </a:lnTo>
                  <a:close/>
                  <a:moveTo>
                    <a:pt x="139" y="16"/>
                  </a:moveTo>
                  <a:cubicBezTo>
                    <a:pt x="87" y="16"/>
                    <a:pt x="87" y="16"/>
                    <a:pt x="87" y="16"/>
                  </a:cubicBezTo>
                  <a:cubicBezTo>
                    <a:pt x="87" y="0"/>
                    <a:pt x="87" y="0"/>
                    <a:pt x="87" y="0"/>
                  </a:cubicBezTo>
                  <a:cubicBezTo>
                    <a:pt x="139" y="0"/>
                    <a:pt x="139" y="0"/>
                    <a:pt x="139" y="0"/>
                  </a:cubicBezTo>
                  <a:lnTo>
                    <a:pt x="139"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grpSp>
        <p:nvGrpSpPr>
          <p:cNvPr id="202" name="Group 201"/>
          <p:cNvGrpSpPr/>
          <p:nvPr/>
        </p:nvGrpSpPr>
        <p:grpSpPr>
          <a:xfrm>
            <a:off x="3342667" y="2988139"/>
            <a:ext cx="809534" cy="757238"/>
            <a:chOff x="9586913" y="2466975"/>
            <a:chExt cx="1228725" cy="1149350"/>
          </a:xfrm>
          <a:solidFill>
            <a:schemeClr val="accent3"/>
          </a:solidFill>
        </p:grpSpPr>
        <p:sp>
          <p:nvSpPr>
            <p:cNvPr id="203" name="Freeform 5"/>
            <p:cNvSpPr>
              <a:spLocks noEditPoints="1"/>
            </p:cNvSpPr>
            <p:nvPr/>
          </p:nvSpPr>
          <p:spPr bwMode="auto">
            <a:xfrm>
              <a:off x="9718676" y="2598738"/>
              <a:ext cx="965200" cy="280988"/>
            </a:xfrm>
            <a:custGeom>
              <a:avLst/>
              <a:gdLst>
                <a:gd name="T0" fmla="*/ 239 w 255"/>
                <a:gd name="T1" fmla="*/ 0 h 74"/>
                <a:gd name="T2" fmla="*/ 0 w 255"/>
                <a:gd name="T3" fmla="*/ 17 h 74"/>
                <a:gd name="T4" fmla="*/ 17 w 255"/>
                <a:gd name="T5" fmla="*/ 74 h 74"/>
                <a:gd name="T6" fmla="*/ 255 w 255"/>
                <a:gd name="T7" fmla="*/ 58 h 74"/>
                <a:gd name="T8" fmla="*/ 27 w 255"/>
                <a:gd name="T9" fmla="*/ 57 h 74"/>
                <a:gd name="T10" fmla="*/ 18 w 255"/>
                <a:gd name="T11" fmla="*/ 49 h 74"/>
                <a:gd name="T12" fmla="*/ 27 w 255"/>
                <a:gd name="T13" fmla="*/ 57 h 74"/>
                <a:gd name="T14" fmla="*/ 18 w 255"/>
                <a:gd name="T15" fmla="*/ 40 h 74"/>
                <a:gd name="T16" fmla="*/ 27 w 255"/>
                <a:gd name="T17" fmla="*/ 31 h 74"/>
                <a:gd name="T18" fmla="*/ 27 w 255"/>
                <a:gd name="T19" fmla="*/ 23 h 74"/>
                <a:gd name="T20" fmla="*/ 18 w 255"/>
                <a:gd name="T21" fmla="*/ 14 h 74"/>
                <a:gd name="T22" fmla="*/ 27 w 255"/>
                <a:gd name="T23" fmla="*/ 23 h 74"/>
                <a:gd name="T24" fmla="*/ 37 w 255"/>
                <a:gd name="T25" fmla="*/ 57 h 74"/>
                <a:gd name="T26" fmla="*/ 46 w 255"/>
                <a:gd name="T27" fmla="*/ 49 h 74"/>
                <a:gd name="T28" fmla="*/ 46 w 255"/>
                <a:gd name="T29" fmla="*/ 40 h 74"/>
                <a:gd name="T30" fmla="*/ 37 w 255"/>
                <a:gd name="T31" fmla="*/ 31 h 74"/>
                <a:gd name="T32" fmla="*/ 46 w 255"/>
                <a:gd name="T33" fmla="*/ 40 h 74"/>
                <a:gd name="T34" fmla="*/ 37 w 255"/>
                <a:gd name="T35" fmla="*/ 23 h 74"/>
                <a:gd name="T36" fmla="*/ 46 w 255"/>
                <a:gd name="T37" fmla="*/ 14 h 74"/>
                <a:gd name="T38" fmla="*/ 65 w 255"/>
                <a:gd name="T39" fmla="*/ 57 h 74"/>
                <a:gd name="T40" fmla="*/ 56 w 255"/>
                <a:gd name="T41" fmla="*/ 49 h 74"/>
                <a:gd name="T42" fmla="*/ 65 w 255"/>
                <a:gd name="T43" fmla="*/ 57 h 74"/>
                <a:gd name="T44" fmla="*/ 56 w 255"/>
                <a:gd name="T45" fmla="*/ 40 h 74"/>
                <a:gd name="T46" fmla="*/ 65 w 255"/>
                <a:gd name="T47" fmla="*/ 31 h 74"/>
                <a:gd name="T48" fmla="*/ 65 w 255"/>
                <a:gd name="T49" fmla="*/ 23 h 74"/>
                <a:gd name="T50" fmla="*/ 56 w 255"/>
                <a:gd name="T51" fmla="*/ 14 h 74"/>
                <a:gd name="T52" fmla="*/ 65 w 255"/>
                <a:gd name="T53" fmla="*/ 23 h 74"/>
                <a:gd name="T54" fmla="*/ 75 w 255"/>
                <a:gd name="T55" fmla="*/ 57 h 74"/>
                <a:gd name="T56" fmla="*/ 83 w 255"/>
                <a:gd name="T57" fmla="*/ 49 h 74"/>
                <a:gd name="T58" fmla="*/ 83 w 255"/>
                <a:gd name="T59" fmla="*/ 40 h 74"/>
                <a:gd name="T60" fmla="*/ 75 w 255"/>
                <a:gd name="T61" fmla="*/ 31 h 74"/>
                <a:gd name="T62" fmla="*/ 83 w 255"/>
                <a:gd name="T63" fmla="*/ 40 h 74"/>
                <a:gd name="T64" fmla="*/ 75 w 255"/>
                <a:gd name="T65" fmla="*/ 23 h 74"/>
                <a:gd name="T66" fmla="*/ 83 w 255"/>
                <a:gd name="T67" fmla="*/ 14 h 74"/>
                <a:gd name="T68" fmla="*/ 102 w 255"/>
                <a:gd name="T69" fmla="*/ 57 h 74"/>
                <a:gd name="T70" fmla="*/ 94 w 255"/>
                <a:gd name="T71" fmla="*/ 49 h 74"/>
                <a:gd name="T72" fmla="*/ 102 w 255"/>
                <a:gd name="T73" fmla="*/ 57 h 74"/>
                <a:gd name="T74" fmla="*/ 94 w 255"/>
                <a:gd name="T75" fmla="*/ 40 h 74"/>
                <a:gd name="T76" fmla="*/ 102 w 255"/>
                <a:gd name="T77" fmla="*/ 31 h 74"/>
                <a:gd name="T78" fmla="*/ 102 w 255"/>
                <a:gd name="T79" fmla="*/ 23 h 74"/>
                <a:gd name="T80" fmla="*/ 94 w 255"/>
                <a:gd name="T81" fmla="*/ 14 h 74"/>
                <a:gd name="T82" fmla="*/ 102 w 255"/>
                <a:gd name="T83" fmla="*/ 23 h 74"/>
                <a:gd name="T84" fmla="*/ 112 w 255"/>
                <a:gd name="T85" fmla="*/ 57 h 74"/>
                <a:gd name="T86" fmla="*/ 121 w 255"/>
                <a:gd name="T87" fmla="*/ 49 h 74"/>
                <a:gd name="T88" fmla="*/ 121 w 255"/>
                <a:gd name="T89" fmla="*/ 40 h 74"/>
                <a:gd name="T90" fmla="*/ 112 w 255"/>
                <a:gd name="T91" fmla="*/ 31 h 74"/>
                <a:gd name="T92" fmla="*/ 121 w 255"/>
                <a:gd name="T93" fmla="*/ 40 h 74"/>
                <a:gd name="T94" fmla="*/ 112 w 255"/>
                <a:gd name="T95" fmla="*/ 23 h 74"/>
                <a:gd name="T96" fmla="*/ 121 w 255"/>
                <a:gd name="T97" fmla="*/ 14 h 74"/>
                <a:gd name="T98" fmla="*/ 140 w 255"/>
                <a:gd name="T99" fmla="*/ 57 h 74"/>
                <a:gd name="T100" fmla="*/ 131 w 255"/>
                <a:gd name="T101" fmla="*/ 49 h 74"/>
                <a:gd name="T102" fmla="*/ 140 w 255"/>
                <a:gd name="T103" fmla="*/ 57 h 74"/>
                <a:gd name="T104" fmla="*/ 131 w 255"/>
                <a:gd name="T105" fmla="*/ 40 h 74"/>
                <a:gd name="T106" fmla="*/ 140 w 255"/>
                <a:gd name="T107" fmla="*/ 31 h 74"/>
                <a:gd name="T108" fmla="*/ 140 w 255"/>
                <a:gd name="T109" fmla="*/ 23 h 74"/>
                <a:gd name="T110" fmla="*/ 131 w 255"/>
                <a:gd name="T111" fmla="*/ 14 h 74"/>
                <a:gd name="T112" fmla="*/ 140 w 255"/>
                <a:gd name="T113" fmla="*/ 23 h 74"/>
                <a:gd name="T114" fmla="*/ 197 w 255"/>
                <a:gd name="T115" fmla="*/ 36 h 74"/>
                <a:gd name="T116" fmla="*/ 232 w 255"/>
                <a:gd name="T117" fmla="*/ 3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5" h="74">
                  <a:moveTo>
                    <a:pt x="255" y="17"/>
                  </a:moveTo>
                  <a:cubicBezTo>
                    <a:pt x="255" y="7"/>
                    <a:pt x="248" y="0"/>
                    <a:pt x="239" y="0"/>
                  </a:cubicBezTo>
                  <a:cubicBezTo>
                    <a:pt x="17" y="0"/>
                    <a:pt x="17" y="0"/>
                    <a:pt x="17" y="0"/>
                  </a:cubicBezTo>
                  <a:cubicBezTo>
                    <a:pt x="8" y="0"/>
                    <a:pt x="0" y="7"/>
                    <a:pt x="0" y="17"/>
                  </a:cubicBezTo>
                  <a:cubicBezTo>
                    <a:pt x="0" y="58"/>
                    <a:pt x="0" y="58"/>
                    <a:pt x="0" y="58"/>
                  </a:cubicBezTo>
                  <a:cubicBezTo>
                    <a:pt x="0" y="67"/>
                    <a:pt x="8" y="74"/>
                    <a:pt x="17" y="74"/>
                  </a:cubicBezTo>
                  <a:cubicBezTo>
                    <a:pt x="239" y="74"/>
                    <a:pt x="239" y="74"/>
                    <a:pt x="239" y="74"/>
                  </a:cubicBezTo>
                  <a:cubicBezTo>
                    <a:pt x="248" y="74"/>
                    <a:pt x="255" y="67"/>
                    <a:pt x="255" y="58"/>
                  </a:cubicBezTo>
                  <a:lnTo>
                    <a:pt x="255" y="17"/>
                  </a:lnTo>
                  <a:close/>
                  <a:moveTo>
                    <a:pt x="27" y="57"/>
                  </a:moveTo>
                  <a:cubicBezTo>
                    <a:pt x="18" y="57"/>
                    <a:pt x="18" y="57"/>
                    <a:pt x="18" y="57"/>
                  </a:cubicBezTo>
                  <a:cubicBezTo>
                    <a:pt x="18" y="49"/>
                    <a:pt x="18" y="49"/>
                    <a:pt x="18" y="49"/>
                  </a:cubicBezTo>
                  <a:cubicBezTo>
                    <a:pt x="27" y="49"/>
                    <a:pt x="27" y="49"/>
                    <a:pt x="27" y="49"/>
                  </a:cubicBezTo>
                  <a:lnTo>
                    <a:pt x="27" y="57"/>
                  </a:lnTo>
                  <a:close/>
                  <a:moveTo>
                    <a:pt x="27" y="40"/>
                  </a:moveTo>
                  <a:cubicBezTo>
                    <a:pt x="18" y="40"/>
                    <a:pt x="18" y="40"/>
                    <a:pt x="18" y="40"/>
                  </a:cubicBezTo>
                  <a:cubicBezTo>
                    <a:pt x="18" y="31"/>
                    <a:pt x="18" y="31"/>
                    <a:pt x="18" y="31"/>
                  </a:cubicBezTo>
                  <a:cubicBezTo>
                    <a:pt x="27" y="31"/>
                    <a:pt x="27" y="31"/>
                    <a:pt x="27" y="31"/>
                  </a:cubicBezTo>
                  <a:lnTo>
                    <a:pt x="27" y="40"/>
                  </a:lnTo>
                  <a:close/>
                  <a:moveTo>
                    <a:pt x="27" y="23"/>
                  </a:moveTo>
                  <a:cubicBezTo>
                    <a:pt x="18" y="23"/>
                    <a:pt x="18" y="23"/>
                    <a:pt x="18" y="23"/>
                  </a:cubicBezTo>
                  <a:cubicBezTo>
                    <a:pt x="18" y="14"/>
                    <a:pt x="18" y="14"/>
                    <a:pt x="18" y="14"/>
                  </a:cubicBezTo>
                  <a:cubicBezTo>
                    <a:pt x="27" y="14"/>
                    <a:pt x="27" y="14"/>
                    <a:pt x="27" y="14"/>
                  </a:cubicBezTo>
                  <a:lnTo>
                    <a:pt x="27" y="23"/>
                  </a:lnTo>
                  <a:close/>
                  <a:moveTo>
                    <a:pt x="46" y="57"/>
                  </a:moveTo>
                  <a:cubicBezTo>
                    <a:pt x="37" y="57"/>
                    <a:pt x="37" y="57"/>
                    <a:pt x="37" y="57"/>
                  </a:cubicBezTo>
                  <a:cubicBezTo>
                    <a:pt x="37" y="49"/>
                    <a:pt x="37" y="49"/>
                    <a:pt x="37" y="49"/>
                  </a:cubicBezTo>
                  <a:cubicBezTo>
                    <a:pt x="46" y="49"/>
                    <a:pt x="46" y="49"/>
                    <a:pt x="46" y="49"/>
                  </a:cubicBezTo>
                  <a:lnTo>
                    <a:pt x="46" y="57"/>
                  </a:lnTo>
                  <a:close/>
                  <a:moveTo>
                    <a:pt x="46" y="40"/>
                  </a:moveTo>
                  <a:cubicBezTo>
                    <a:pt x="37" y="40"/>
                    <a:pt x="37" y="40"/>
                    <a:pt x="37" y="40"/>
                  </a:cubicBezTo>
                  <a:cubicBezTo>
                    <a:pt x="37" y="31"/>
                    <a:pt x="37" y="31"/>
                    <a:pt x="37" y="31"/>
                  </a:cubicBezTo>
                  <a:cubicBezTo>
                    <a:pt x="46" y="31"/>
                    <a:pt x="46" y="31"/>
                    <a:pt x="46" y="31"/>
                  </a:cubicBezTo>
                  <a:lnTo>
                    <a:pt x="46" y="40"/>
                  </a:lnTo>
                  <a:close/>
                  <a:moveTo>
                    <a:pt x="46" y="23"/>
                  </a:moveTo>
                  <a:cubicBezTo>
                    <a:pt x="37" y="23"/>
                    <a:pt x="37" y="23"/>
                    <a:pt x="37" y="23"/>
                  </a:cubicBezTo>
                  <a:cubicBezTo>
                    <a:pt x="37" y="14"/>
                    <a:pt x="37" y="14"/>
                    <a:pt x="37" y="14"/>
                  </a:cubicBezTo>
                  <a:cubicBezTo>
                    <a:pt x="46" y="14"/>
                    <a:pt x="46" y="14"/>
                    <a:pt x="46" y="14"/>
                  </a:cubicBezTo>
                  <a:lnTo>
                    <a:pt x="46" y="23"/>
                  </a:lnTo>
                  <a:close/>
                  <a:moveTo>
                    <a:pt x="65" y="57"/>
                  </a:moveTo>
                  <a:cubicBezTo>
                    <a:pt x="56" y="57"/>
                    <a:pt x="56" y="57"/>
                    <a:pt x="56" y="57"/>
                  </a:cubicBezTo>
                  <a:cubicBezTo>
                    <a:pt x="56" y="49"/>
                    <a:pt x="56" y="49"/>
                    <a:pt x="56" y="49"/>
                  </a:cubicBezTo>
                  <a:cubicBezTo>
                    <a:pt x="65" y="49"/>
                    <a:pt x="65" y="49"/>
                    <a:pt x="65" y="49"/>
                  </a:cubicBezTo>
                  <a:lnTo>
                    <a:pt x="65" y="57"/>
                  </a:lnTo>
                  <a:close/>
                  <a:moveTo>
                    <a:pt x="65" y="40"/>
                  </a:moveTo>
                  <a:cubicBezTo>
                    <a:pt x="56" y="40"/>
                    <a:pt x="56" y="40"/>
                    <a:pt x="56" y="40"/>
                  </a:cubicBezTo>
                  <a:cubicBezTo>
                    <a:pt x="56" y="31"/>
                    <a:pt x="56" y="31"/>
                    <a:pt x="56" y="31"/>
                  </a:cubicBezTo>
                  <a:cubicBezTo>
                    <a:pt x="65" y="31"/>
                    <a:pt x="65" y="31"/>
                    <a:pt x="65" y="31"/>
                  </a:cubicBezTo>
                  <a:lnTo>
                    <a:pt x="65" y="40"/>
                  </a:lnTo>
                  <a:close/>
                  <a:moveTo>
                    <a:pt x="65" y="23"/>
                  </a:moveTo>
                  <a:cubicBezTo>
                    <a:pt x="56" y="23"/>
                    <a:pt x="56" y="23"/>
                    <a:pt x="56" y="23"/>
                  </a:cubicBezTo>
                  <a:cubicBezTo>
                    <a:pt x="56" y="14"/>
                    <a:pt x="56" y="14"/>
                    <a:pt x="56" y="14"/>
                  </a:cubicBezTo>
                  <a:cubicBezTo>
                    <a:pt x="65" y="14"/>
                    <a:pt x="65" y="14"/>
                    <a:pt x="65" y="14"/>
                  </a:cubicBezTo>
                  <a:lnTo>
                    <a:pt x="65" y="23"/>
                  </a:lnTo>
                  <a:close/>
                  <a:moveTo>
                    <a:pt x="83" y="57"/>
                  </a:moveTo>
                  <a:cubicBezTo>
                    <a:pt x="75" y="57"/>
                    <a:pt x="75" y="57"/>
                    <a:pt x="75" y="57"/>
                  </a:cubicBezTo>
                  <a:cubicBezTo>
                    <a:pt x="75" y="49"/>
                    <a:pt x="75" y="49"/>
                    <a:pt x="75" y="49"/>
                  </a:cubicBezTo>
                  <a:cubicBezTo>
                    <a:pt x="83" y="49"/>
                    <a:pt x="83" y="49"/>
                    <a:pt x="83" y="49"/>
                  </a:cubicBezTo>
                  <a:lnTo>
                    <a:pt x="83" y="57"/>
                  </a:lnTo>
                  <a:close/>
                  <a:moveTo>
                    <a:pt x="83" y="40"/>
                  </a:moveTo>
                  <a:cubicBezTo>
                    <a:pt x="75" y="40"/>
                    <a:pt x="75" y="40"/>
                    <a:pt x="75" y="40"/>
                  </a:cubicBezTo>
                  <a:cubicBezTo>
                    <a:pt x="75" y="31"/>
                    <a:pt x="75" y="31"/>
                    <a:pt x="75" y="31"/>
                  </a:cubicBezTo>
                  <a:cubicBezTo>
                    <a:pt x="83" y="31"/>
                    <a:pt x="83" y="31"/>
                    <a:pt x="83" y="31"/>
                  </a:cubicBezTo>
                  <a:lnTo>
                    <a:pt x="83" y="40"/>
                  </a:lnTo>
                  <a:close/>
                  <a:moveTo>
                    <a:pt x="83" y="23"/>
                  </a:moveTo>
                  <a:cubicBezTo>
                    <a:pt x="75" y="23"/>
                    <a:pt x="75" y="23"/>
                    <a:pt x="75" y="23"/>
                  </a:cubicBezTo>
                  <a:cubicBezTo>
                    <a:pt x="75" y="14"/>
                    <a:pt x="75" y="14"/>
                    <a:pt x="75" y="14"/>
                  </a:cubicBezTo>
                  <a:cubicBezTo>
                    <a:pt x="83" y="14"/>
                    <a:pt x="83" y="14"/>
                    <a:pt x="83" y="14"/>
                  </a:cubicBezTo>
                  <a:lnTo>
                    <a:pt x="83" y="23"/>
                  </a:lnTo>
                  <a:close/>
                  <a:moveTo>
                    <a:pt x="102" y="57"/>
                  </a:moveTo>
                  <a:cubicBezTo>
                    <a:pt x="94" y="57"/>
                    <a:pt x="94" y="57"/>
                    <a:pt x="94" y="57"/>
                  </a:cubicBezTo>
                  <a:cubicBezTo>
                    <a:pt x="94" y="49"/>
                    <a:pt x="94" y="49"/>
                    <a:pt x="94" y="49"/>
                  </a:cubicBezTo>
                  <a:cubicBezTo>
                    <a:pt x="102" y="49"/>
                    <a:pt x="102" y="49"/>
                    <a:pt x="102" y="49"/>
                  </a:cubicBezTo>
                  <a:lnTo>
                    <a:pt x="102" y="57"/>
                  </a:lnTo>
                  <a:close/>
                  <a:moveTo>
                    <a:pt x="102" y="40"/>
                  </a:moveTo>
                  <a:cubicBezTo>
                    <a:pt x="94" y="40"/>
                    <a:pt x="94" y="40"/>
                    <a:pt x="94" y="40"/>
                  </a:cubicBezTo>
                  <a:cubicBezTo>
                    <a:pt x="94" y="31"/>
                    <a:pt x="94" y="31"/>
                    <a:pt x="94" y="31"/>
                  </a:cubicBezTo>
                  <a:cubicBezTo>
                    <a:pt x="102" y="31"/>
                    <a:pt x="102" y="31"/>
                    <a:pt x="102" y="31"/>
                  </a:cubicBezTo>
                  <a:lnTo>
                    <a:pt x="102" y="40"/>
                  </a:lnTo>
                  <a:close/>
                  <a:moveTo>
                    <a:pt x="102" y="23"/>
                  </a:moveTo>
                  <a:cubicBezTo>
                    <a:pt x="94" y="23"/>
                    <a:pt x="94" y="23"/>
                    <a:pt x="94" y="23"/>
                  </a:cubicBezTo>
                  <a:cubicBezTo>
                    <a:pt x="94" y="14"/>
                    <a:pt x="94" y="14"/>
                    <a:pt x="94" y="14"/>
                  </a:cubicBezTo>
                  <a:cubicBezTo>
                    <a:pt x="102" y="14"/>
                    <a:pt x="102" y="14"/>
                    <a:pt x="102" y="14"/>
                  </a:cubicBezTo>
                  <a:lnTo>
                    <a:pt x="102" y="23"/>
                  </a:lnTo>
                  <a:close/>
                  <a:moveTo>
                    <a:pt x="121" y="57"/>
                  </a:moveTo>
                  <a:cubicBezTo>
                    <a:pt x="112" y="57"/>
                    <a:pt x="112" y="57"/>
                    <a:pt x="112" y="57"/>
                  </a:cubicBezTo>
                  <a:cubicBezTo>
                    <a:pt x="112" y="49"/>
                    <a:pt x="112" y="49"/>
                    <a:pt x="112" y="49"/>
                  </a:cubicBezTo>
                  <a:cubicBezTo>
                    <a:pt x="121" y="49"/>
                    <a:pt x="121" y="49"/>
                    <a:pt x="121" y="49"/>
                  </a:cubicBezTo>
                  <a:lnTo>
                    <a:pt x="121" y="57"/>
                  </a:lnTo>
                  <a:close/>
                  <a:moveTo>
                    <a:pt x="121" y="40"/>
                  </a:moveTo>
                  <a:cubicBezTo>
                    <a:pt x="112" y="40"/>
                    <a:pt x="112" y="40"/>
                    <a:pt x="112" y="40"/>
                  </a:cubicBezTo>
                  <a:cubicBezTo>
                    <a:pt x="112" y="31"/>
                    <a:pt x="112" y="31"/>
                    <a:pt x="112" y="31"/>
                  </a:cubicBezTo>
                  <a:cubicBezTo>
                    <a:pt x="121" y="31"/>
                    <a:pt x="121" y="31"/>
                    <a:pt x="121" y="31"/>
                  </a:cubicBezTo>
                  <a:lnTo>
                    <a:pt x="121" y="40"/>
                  </a:lnTo>
                  <a:close/>
                  <a:moveTo>
                    <a:pt x="121" y="23"/>
                  </a:moveTo>
                  <a:cubicBezTo>
                    <a:pt x="112" y="23"/>
                    <a:pt x="112" y="23"/>
                    <a:pt x="112" y="23"/>
                  </a:cubicBezTo>
                  <a:cubicBezTo>
                    <a:pt x="112" y="14"/>
                    <a:pt x="112" y="14"/>
                    <a:pt x="112" y="14"/>
                  </a:cubicBezTo>
                  <a:cubicBezTo>
                    <a:pt x="121" y="14"/>
                    <a:pt x="121" y="14"/>
                    <a:pt x="121" y="14"/>
                  </a:cubicBezTo>
                  <a:lnTo>
                    <a:pt x="121" y="23"/>
                  </a:lnTo>
                  <a:close/>
                  <a:moveTo>
                    <a:pt x="140" y="57"/>
                  </a:moveTo>
                  <a:cubicBezTo>
                    <a:pt x="131" y="57"/>
                    <a:pt x="131" y="57"/>
                    <a:pt x="131" y="57"/>
                  </a:cubicBezTo>
                  <a:cubicBezTo>
                    <a:pt x="131" y="49"/>
                    <a:pt x="131" y="49"/>
                    <a:pt x="131" y="49"/>
                  </a:cubicBezTo>
                  <a:cubicBezTo>
                    <a:pt x="140" y="49"/>
                    <a:pt x="140" y="49"/>
                    <a:pt x="140" y="49"/>
                  </a:cubicBezTo>
                  <a:lnTo>
                    <a:pt x="140" y="57"/>
                  </a:lnTo>
                  <a:close/>
                  <a:moveTo>
                    <a:pt x="140" y="40"/>
                  </a:moveTo>
                  <a:cubicBezTo>
                    <a:pt x="131" y="40"/>
                    <a:pt x="131" y="40"/>
                    <a:pt x="131" y="40"/>
                  </a:cubicBezTo>
                  <a:cubicBezTo>
                    <a:pt x="131" y="31"/>
                    <a:pt x="131" y="31"/>
                    <a:pt x="131" y="31"/>
                  </a:cubicBezTo>
                  <a:cubicBezTo>
                    <a:pt x="140" y="31"/>
                    <a:pt x="140" y="31"/>
                    <a:pt x="140" y="31"/>
                  </a:cubicBezTo>
                  <a:lnTo>
                    <a:pt x="140" y="40"/>
                  </a:lnTo>
                  <a:close/>
                  <a:moveTo>
                    <a:pt x="140" y="23"/>
                  </a:moveTo>
                  <a:cubicBezTo>
                    <a:pt x="131" y="23"/>
                    <a:pt x="131" y="23"/>
                    <a:pt x="131" y="23"/>
                  </a:cubicBezTo>
                  <a:cubicBezTo>
                    <a:pt x="131" y="14"/>
                    <a:pt x="131" y="14"/>
                    <a:pt x="131" y="14"/>
                  </a:cubicBezTo>
                  <a:cubicBezTo>
                    <a:pt x="140" y="14"/>
                    <a:pt x="140" y="14"/>
                    <a:pt x="140" y="14"/>
                  </a:cubicBezTo>
                  <a:lnTo>
                    <a:pt x="140" y="23"/>
                  </a:lnTo>
                  <a:close/>
                  <a:moveTo>
                    <a:pt x="215" y="53"/>
                  </a:moveTo>
                  <a:cubicBezTo>
                    <a:pt x="205" y="53"/>
                    <a:pt x="197" y="45"/>
                    <a:pt x="197" y="36"/>
                  </a:cubicBezTo>
                  <a:cubicBezTo>
                    <a:pt x="197" y="26"/>
                    <a:pt x="205" y="18"/>
                    <a:pt x="215" y="18"/>
                  </a:cubicBezTo>
                  <a:cubicBezTo>
                    <a:pt x="224" y="18"/>
                    <a:pt x="232" y="26"/>
                    <a:pt x="232" y="36"/>
                  </a:cubicBezTo>
                  <a:cubicBezTo>
                    <a:pt x="232" y="45"/>
                    <a:pt x="224" y="53"/>
                    <a:pt x="215" y="5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04" name="Freeform 6"/>
            <p:cNvSpPr>
              <a:spLocks noEditPoints="1"/>
            </p:cNvSpPr>
            <p:nvPr/>
          </p:nvSpPr>
          <p:spPr bwMode="auto">
            <a:xfrm>
              <a:off x="9718676" y="2901950"/>
              <a:ext cx="965200" cy="279400"/>
            </a:xfrm>
            <a:custGeom>
              <a:avLst/>
              <a:gdLst>
                <a:gd name="T0" fmla="*/ 239 w 255"/>
                <a:gd name="T1" fmla="*/ 0 h 74"/>
                <a:gd name="T2" fmla="*/ 0 w 255"/>
                <a:gd name="T3" fmla="*/ 17 h 74"/>
                <a:gd name="T4" fmla="*/ 17 w 255"/>
                <a:gd name="T5" fmla="*/ 74 h 74"/>
                <a:gd name="T6" fmla="*/ 255 w 255"/>
                <a:gd name="T7" fmla="*/ 57 h 74"/>
                <a:gd name="T8" fmla="*/ 27 w 255"/>
                <a:gd name="T9" fmla="*/ 58 h 74"/>
                <a:gd name="T10" fmla="*/ 18 w 255"/>
                <a:gd name="T11" fmla="*/ 49 h 74"/>
                <a:gd name="T12" fmla="*/ 27 w 255"/>
                <a:gd name="T13" fmla="*/ 58 h 74"/>
                <a:gd name="T14" fmla="*/ 18 w 255"/>
                <a:gd name="T15" fmla="*/ 41 h 74"/>
                <a:gd name="T16" fmla="*/ 27 w 255"/>
                <a:gd name="T17" fmla="*/ 32 h 74"/>
                <a:gd name="T18" fmla="*/ 27 w 255"/>
                <a:gd name="T19" fmla="*/ 23 h 74"/>
                <a:gd name="T20" fmla="*/ 18 w 255"/>
                <a:gd name="T21" fmla="*/ 15 h 74"/>
                <a:gd name="T22" fmla="*/ 27 w 255"/>
                <a:gd name="T23" fmla="*/ 23 h 74"/>
                <a:gd name="T24" fmla="*/ 37 w 255"/>
                <a:gd name="T25" fmla="*/ 58 h 74"/>
                <a:gd name="T26" fmla="*/ 46 w 255"/>
                <a:gd name="T27" fmla="*/ 49 h 74"/>
                <a:gd name="T28" fmla="*/ 46 w 255"/>
                <a:gd name="T29" fmla="*/ 41 h 74"/>
                <a:gd name="T30" fmla="*/ 37 w 255"/>
                <a:gd name="T31" fmla="*/ 32 h 74"/>
                <a:gd name="T32" fmla="*/ 46 w 255"/>
                <a:gd name="T33" fmla="*/ 41 h 74"/>
                <a:gd name="T34" fmla="*/ 37 w 255"/>
                <a:gd name="T35" fmla="*/ 23 h 74"/>
                <a:gd name="T36" fmla="*/ 46 w 255"/>
                <a:gd name="T37" fmla="*/ 15 h 74"/>
                <a:gd name="T38" fmla="*/ 65 w 255"/>
                <a:gd name="T39" fmla="*/ 58 h 74"/>
                <a:gd name="T40" fmla="*/ 56 w 255"/>
                <a:gd name="T41" fmla="*/ 49 h 74"/>
                <a:gd name="T42" fmla="*/ 65 w 255"/>
                <a:gd name="T43" fmla="*/ 58 h 74"/>
                <a:gd name="T44" fmla="*/ 56 w 255"/>
                <a:gd name="T45" fmla="*/ 41 h 74"/>
                <a:gd name="T46" fmla="*/ 65 w 255"/>
                <a:gd name="T47" fmla="*/ 32 h 74"/>
                <a:gd name="T48" fmla="*/ 65 w 255"/>
                <a:gd name="T49" fmla="*/ 23 h 74"/>
                <a:gd name="T50" fmla="*/ 56 w 255"/>
                <a:gd name="T51" fmla="*/ 15 h 74"/>
                <a:gd name="T52" fmla="*/ 65 w 255"/>
                <a:gd name="T53" fmla="*/ 23 h 74"/>
                <a:gd name="T54" fmla="*/ 75 w 255"/>
                <a:gd name="T55" fmla="*/ 58 h 74"/>
                <a:gd name="T56" fmla="*/ 83 w 255"/>
                <a:gd name="T57" fmla="*/ 49 h 74"/>
                <a:gd name="T58" fmla="*/ 83 w 255"/>
                <a:gd name="T59" fmla="*/ 41 h 74"/>
                <a:gd name="T60" fmla="*/ 75 w 255"/>
                <a:gd name="T61" fmla="*/ 32 h 74"/>
                <a:gd name="T62" fmla="*/ 83 w 255"/>
                <a:gd name="T63" fmla="*/ 41 h 74"/>
                <a:gd name="T64" fmla="*/ 75 w 255"/>
                <a:gd name="T65" fmla="*/ 23 h 74"/>
                <a:gd name="T66" fmla="*/ 83 w 255"/>
                <a:gd name="T67" fmla="*/ 15 h 74"/>
                <a:gd name="T68" fmla="*/ 102 w 255"/>
                <a:gd name="T69" fmla="*/ 58 h 74"/>
                <a:gd name="T70" fmla="*/ 94 w 255"/>
                <a:gd name="T71" fmla="*/ 49 h 74"/>
                <a:gd name="T72" fmla="*/ 102 w 255"/>
                <a:gd name="T73" fmla="*/ 58 h 74"/>
                <a:gd name="T74" fmla="*/ 94 w 255"/>
                <a:gd name="T75" fmla="*/ 41 h 74"/>
                <a:gd name="T76" fmla="*/ 102 w 255"/>
                <a:gd name="T77" fmla="*/ 32 h 74"/>
                <a:gd name="T78" fmla="*/ 102 w 255"/>
                <a:gd name="T79" fmla="*/ 23 h 74"/>
                <a:gd name="T80" fmla="*/ 94 w 255"/>
                <a:gd name="T81" fmla="*/ 15 h 74"/>
                <a:gd name="T82" fmla="*/ 102 w 255"/>
                <a:gd name="T83" fmla="*/ 23 h 74"/>
                <a:gd name="T84" fmla="*/ 112 w 255"/>
                <a:gd name="T85" fmla="*/ 58 h 74"/>
                <a:gd name="T86" fmla="*/ 121 w 255"/>
                <a:gd name="T87" fmla="*/ 49 h 74"/>
                <a:gd name="T88" fmla="*/ 121 w 255"/>
                <a:gd name="T89" fmla="*/ 41 h 74"/>
                <a:gd name="T90" fmla="*/ 112 w 255"/>
                <a:gd name="T91" fmla="*/ 32 h 74"/>
                <a:gd name="T92" fmla="*/ 121 w 255"/>
                <a:gd name="T93" fmla="*/ 41 h 74"/>
                <a:gd name="T94" fmla="*/ 112 w 255"/>
                <a:gd name="T95" fmla="*/ 23 h 74"/>
                <a:gd name="T96" fmla="*/ 121 w 255"/>
                <a:gd name="T97" fmla="*/ 15 h 74"/>
                <a:gd name="T98" fmla="*/ 140 w 255"/>
                <a:gd name="T99" fmla="*/ 58 h 74"/>
                <a:gd name="T100" fmla="*/ 131 w 255"/>
                <a:gd name="T101" fmla="*/ 49 h 74"/>
                <a:gd name="T102" fmla="*/ 140 w 255"/>
                <a:gd name="T103" fmla="*/ 58 h 74"/>
                <a:gd name="T104" fmla="*/ 131 w 255"/>
                <a:gd name="T105" fmla="*/ 41 h 74"/>
                <a:gd name="T106" fmla="*/ 140 w 255"/>
                <a:gd name="T107" fmla="*/ 32 h 74"/>
                <a:gd name="T108" fmla="*/ 140 w 255"/>
                <a:gd name="T109" fmla="*/ 23 h 74"/>
                <a:gd name="T110" fmla="*/ 131 w 255"/>
                <a:gd name="T111" fmla="*/ 15 h 74"/>
                <a:gd name="T112" fmla="*/ 140 w 255"/>
                <a:gd name="T113" fmla="*/ 23 h 74"/>
                <a:gd name="T114" fmla="*/ 197 w 255"/>
                <a:gd name="T115" fmla="*/ 36 h 74"/>
                <a:gd name="T116" fmla="*/ 232 w 255"/>
                <a:gd name="T117" fmla="*/ 3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5" h="74">
                  <a:moveTo>
                    <a:pt x="255" y="17"/>
                  </a:moveTo>
                  <a:cubicBezTo>
                    <a:pt x="255" y="7"/>
                    <a:pt x="248" y="0"/>
                    <a:pt x="239" y="0"/>
                  </a:cubicBezTo>
                  <a:cubicBezTo>
                    <a:pt x="17" y="0"/>
                    <a:pt x="17" y="0"/>
                    <a:pt x="17" y="0"/>
                  </a:cubicBezTo>
                  <a:cubicBezTo>
                    <a:pt x="8" y="0"/>
                    <a:pt x="0" y="7"/>
                    <a:pt x="0" y="17"/>
                  </a:cubicBezTo>
                  <a:cubicBezTo>
                    <a:pt x="0" y="57"/>
                    <a:pt x="0" y="57"/>
                    <a:pt x="0" y="57"/>
                  </a:cubicBezTo>
                  <a:cubicBezTo>
                    <a:pt x="0" y="67"/>
                    <a:pt x="8" y="74"/>
                    <a:pt x="17" y="74"/>
                  </a:cubicBezTo>
                  <a:cubicBezTo>
                    <a:pt x="239" y="74"/>
                    <a:pt x="239" y="74"/>
                    <a:pt x="239" y="74"/>
                  </a:cubicBezTo>
                  <a:cubicBezTo>
                    <a:pt x="248" y="74"/>
                    <a:pt x="255" y="67"/>
                    <a:pt x="255" y="57"/>
                  </a:cubicBezTo>
                  <a:lnTo>
                    <a:pt x="255" y="17"/>
                  </a:lnTo>
                  <a:close/>
                  <a:moveTo>
                    <a:pt x="27" y="58"/>
                  </a:moveTo>
                  <a:cubicBezTo>
                    <a:pt x="18" y="58"/>
                    <a:pt x="18" y="58"/>
                    <a:pt x="18" y="58"/>
                  </a:cubicBezTo>
                  <a:cubicBezTo>
                    <a:pt x="18" y="49"/>
                    <a:pt x="18" y="49"/>
                    <a:pt x="18" y="49"/>
                  </a:cubicBezTo>
                  <a:cubicBezTo>
                    <a:pt x="27" y="49"/>
                    <a:pt x="27" y="49"/>
                    <a:pt x="27" y="49"/>
                  </a:cubicBezTo>
                  <a:lnTo>
                    <a:pt x="27" y="58"/>
                  </a:lnTo>
                  <a:close/>
                  <a:moveTo>
                    <a:pt x="27" y="41"/>
                  </a:moveTo>
                  <a:cubicBezTo>
                    <a:pt x="18" y="41"/>
                    <a:pt x="18" y="41"/>
                    <a:pt x="18" y="41"/>
                  </a:cubicBezTo>
                  <a:cubicBezTo>
                    <a:pt x="18" y="32"/>
                    <a:pt x="18" y="32"/>
                    <a:pt x="18" y="32"/>
                  </a:cubicBezTo>
                  <a:cubicBezTo>
                    <a:pt x="27" y="32"/>
                    <a:pt x="27" y="32"/>
                    <a:pt x="27" y="32"/>
                  </a:cubicBezTo>
                  <a:lnTo>
                    <a:pt x="27" y="41"/>
                  </a:lnTo>
                  <a:close/>
                  <a:moveTo>
                    <a:pt x="27" y="23"/>
                  </a:moveTo>
                  <a:cubicBezTo>
                    <a:pt x="18" y="23"/>
                    <a:pt x="18" y="23"/>
                    <a:pt x="18" y="23"/>
                  </a:cubicBezTo>
                  <a:cubicBezTo>
                    <a:pt x="18" y="15"/>
                    <a:pt x="18" y="15"/>
                    <a:pt x="18" y="15"/>
                  </a:cubicBezTo>
                  <a:cubicBezTo>
                    <a:pt x="27" y="15"/>
                    <a:pt x="27" y="15"/>
                    <a:pt x="27" y="15"/>
                  </a:cubicBezTo>
                  <a:lnTo>
                    <a:pt x="27" y="23"/>
                  </a:lnTo>
                  <a:close/>
                  <a:moveTo>
                    <a:pt x="46" y="58"/>
                  </a:moveTo>
                  <a:cubicBezTo>
                    <a:pt x="37" y="58"/>
                    <a:pt x="37" y="58"/>
                    <a:pt x="37" y="58"/>
                  </a:cubicBezTo>
                  <a:cubicBezTo>
                    <a:pt x="37" y="49"/>
                    <a:pt x="37" y="49"/>
                    <a:pt x="37" y="49"/>
                  </a:cubicBezTo>
                  <a:cubicBezTo>
                    <a:pt x="46" y="49"/>
                    <a:pt x="46" y="49"/>
                    <a:pt x="46" y="49"/>
                  </a:cubicBezTo>
                  <a:lnTo>
                    <a:pt x="46" y="58"/>
                  </a:lnTo>
                  <a:close/>
                  <a:moveTo>
                    <a:pt x="46" y="41"/>
                  </a:moveTo>
                  <a:cubicBezTo>
                    <a:pt x="37" y="41"/>
                    <a:pt x="37" y="41"/>
                    <a:pt x="37" y="41"/>
                  </a:cubicBezTo>
                  <a:cubicBezTo>
                    <a:pt x="37" y="32"/>
                    <a:pt x="37" y="32"/>
                    <a:pt x="37" y="32"/>
                  </a:cubicBezTo>
                  <a:cubicBezTo>
                    <a:pt x="46" y="32"/>
                    <a:pt x="46" y="32"/>
                    <a:pt x="46" y="32"/>
                  </a:cubicBezTo>
                  <a:lnTo>
                    <a:pt x="46" y="41"/>
                  </a:lnTo>
                  <a:close/>
                  <a:moveTo>
                    <a:pt x="46" y="23"/>
                  </a:moveTo>
                  <a:cubicBezTo>
                    <a:pt x="37" y="23"/>
                    <a:pt x="37" y="23"/>
                    <a:pt x="37" y="23"/>
                  </a:cubicBezTo>
                  <a:cubicBezTo>
                    <a:pt x="37" y="15"/>
                    <a:pt x="37" y="15"/>
                    <a:pt x="37" y="15"/>
                  </a:cubicBezTo>
                  <a:cubicBezTo>
                    <a:pt x="46" y="15"/>
                    <a:pt x="46" y="15"/>
                    <a:pt x="46" y="15"/>
                  </a:cubicBezTo>
                  <a:lnTo>
                    <a:pt x="46" y="23"/>
                  </a:lnTo>
                  <a:close/>
                  <a:moveTo>
                    <a:pt x="65" y="58"/>
                  </a:moveTo>
                  <a:cubicBezTo>
                    <a:pt x="56" y="58"/>
                    <a:pt x="56" y="58"/>
                    <a:pt x="56" y="58"/>
                  </a:cubicBezTo>
                  <a:cubicBezTo>
                    <a:pt x="56" y="49"/>
                    <a:pt x="56" y="49"/>
                    <a:pt x="56" y="49"/>
                  </a:cubicBezTo>
                  <a:cubicBezTo>
                    <a:pt x="65" y="49"/>
                    <a:pt x="65" y="49"/>
                    <a:pt x="65" y="49"/>
                  </a:cubicBezTo>
                  <a:lnTo>
                    <a:pt x="65" y="58"/>
                  </a:lnTo>
                  <a:close/>
                  <a:moveTo>
                    <a:pt x="65" y="41"/>
                  </a:moveTo>
                  <a:cubicBezTo>
                    <a:pt x="56" y="41"/>
                    <a:pt x="56" y="41"/>
                    <a:pt x="56" y="41"/>
                  </a:cubicBezTo>
                  <a:cubicBezTo>
                    <a:pt x="56" y="32"/>
                    <a:pt x="56" y="32"/>
                    <a:pt x="56" y="32"/>
                  </a:cubicBezTo>
                  <a:cubicBezTo>
                    <a:pt x="65" y="32"/>
                    <a:pt x="65" y="32"/>
                    <a:pt x="65" y="32"/>
                  </a:cubicBezTo>
                  <a:lnTo>
                    <a:pt x="65" y="41"/>
                  </a:lnTo>
                  <a:close/>
                  <a:moveTo>
                    <a:pt x="65" y="23"/>
                  </a:moveTo>
                  <a:cubicBezTo>
                    <a:pt x="56" y="23"/>
                    <a:pt x="56" y="23"/>
                    <a:pt x="56" y="23"/>
                  </a:cubicBezTo>
                  <a:cubicBezTo>
                    <a:pt x="56" y="15"/>
                    <a:pt x="56" y="15"/>
                    <a:pt x="56" y="15"/>
                  </a:cubicBezTo>
                  <a:cubicBezTo>
                    <a:pt x="65" y="15"/>
                    <a:pt x="65" y="15"/>
                    <a:pt x="65" y="15"/>
                  </a:cubicBezTo>
                  <a:lnTo>
                    <a:pt x="65" y="23"/>
                  </a:lnTo>
                  <a:close/>
                  <a:moveTo>
                    <a:pt x="83" y="58"/>
                  </a:moveTo>
                  <a:cubicBezTo>
                    <a:pt x="75" y="58"/>
                    <a:pt x="75" y="58"/>
                    <a:pt x="75" y="58"/>
                  </a:cubicBezTo>
                  <a:cubicBezTo>
                    <a:pt x="75" y="49"/>
                    <a:pt x="75" y="49"/>
                    <a:pt x="75" y="49"/>
                  </a:cubicBezTo>
                  <a:cubicBezTo>
                    <a:pt x="83" y="49"/>
                    <a:pt x="83" y="49"/>
                    <a:pt x="83" y="49"/>
                  </a:cubicBezTo>
                  <a:lnTo>
                    <a:pt x="83" y="58"/>
                  </a:lnTo>
                  <a:close/>
                  <a:moveTo>
                    <a:pt x="83" y="41"/>
                  </a:moveTo>
                  <a:cubicBezTo>
                    <a:pt x="75" y="41"/>
                    <a:pt x="75" y="41"/>
                    <a:pt x="75" y="41"/>
                  </a:cubicBezTo>
                  <a:cubicBezTo>
                    <a:pt x="75" y="32"/>
                    <a:pt x="75" y="32"/>
                    <a:pt x="75" y="32"/>
                  </a:cubicBezTo>
                  <a:cubicBezTo>
                    <a:pt x="83" y="32"/>
                    <a:pt x="83" y="32"/>
                    <a:pt x="83" y="32"/>
                  </a:cubicBezTo>
                  <a:lnTo>
                    <a:pt x="83" y="41"/>
                  </a:lnTo>
                  <a:close/>
                  <a:moveTo>
                    <a:pt x="83" y="23"/>
                  </a:moveTo>
                  <a:cubicBezTo>
                    <a:pt x="75" y="23"/>
                    <a:pt x="75" y="23"/>
                    <a:pt x="75" y="23"/>
                  </a:cubicBezTo>
                  <a:cubicBezTo>
                    <a:pt x="75" y="15"/>
                    <a:pt x="75" y="15"/>
                    <a:pt x="75" y="15"/>
                  </a:cubicBezTo>
                  <a:cubicBezTo>
                    <a:pt x="83" y="15"/>
                    <a:pt x="83" y="15"/>
                    <a:pt x="83" y="15"/>
                  </a:cubicBezTo>
                  <a:lnTo>
                    <a:pt x="83" y="23"/>
                  </a:lnTo>
                  <a:close/>
                  <a:moveTo>
                    <a:pt x="102" y="58"/>
                  </a:moveTo>
                  <a:cubicBezTo>
                    <a:pt x="94" y="58"/>
                    <a:pt x="94" y="58"/>
                    <a:pt x="94" y="58"/>
                  </a:cubicBezTo>
                  <a:cubicBezTo>
                    <a:pt x="94" y="49"/>
                    <a:pt x="94" y="49"/>
                    <a:pt x="94" y="49"/>
                  </a:cubicBezTo>
                  <a:cubicBezTo>
                    <a:pt x="102" y="49"/>
                    <a:pt x="102" y="49"/>
                    <a:pt x="102" y="49"/>
                  </a:cubicBezTo>
                  <a:lnTo>
                    <a:pt x="102" y="58"/>
                  </a:lnTo>
                  <a:close/>
                  <a:moveTo>
                    <a:pt x="102" y="41"/>
                  </a:moveTo>
                  <a:cubicBezTo>
                    <a:pt x="94" y="41"/>
                    <a:pt x="94" y="41"/>
                    <a:pt x="94" y="41"/>
                  </a:cubicBezTo>
                  <a:cubicBezTo>
                    <a:pt x="94" y="32"/>
                    <a:pt x="94" y="32"/>
                    <a:pt x="94" y="32"/>
                  </a:cubicBezTo>
                  <a:cubicBezTo>
                    <a:pt x="102" y="32"/>
                    <a:pt x="102" y="32"/>
                    <a:pt x="102" y="32"/>
                  </a:cubicBezTo>
                  <a:lnTo>
                    <a:pt x="102" y="41"/>
                  </a:lnTo>
                  <a:close/>
                  <a:moveTo>
                    <a:pt x="102" y="23"/>
                  </a:moveTo>
                  <a:cubicBezTo>
                    <a:pt x="94" y="23"/>
                    <a:pt x="94" y="23"/>
                    <a:pt x="94" y="23"/>
                  </a:cubicBezTo>
                  <a:cubicBezTo>
                    <a:pt x="94" y="15"/>
                    <a:pt x="94" y="15"/>
                    <a:pt x="94" y="15"/>
                  </a:cubicBezTo>
                  <a:cubicBezTo>
                    <a:pt x="102" y="15"/>
                    <a:pt x="102" y="15"/>
                    <a:pt x="102" y="15"/>
                  </a:cubicBezTo>
                  <a:lnTo>
                    <a:pt x="102" y="23"/>
                  </a:lnTo>
                  <a:close/>
                  <a:moveTo>
                    <a:pt x="121" y="58"/>
                  </a:moveTo>
                  <a:cubicBezTo>
                    <a:pt x="112" y="58"/>
                    <a:pt x="112" y="58"/>
                    <a:pt x="112" y="58"/>
                  </a:cubicBezTo>
                  <a:cubicBezTo>
                    <a:pt x="112" y="49"/>
                    <a:pt x="112" y="49"/>
                    <a:pt x="112" y="49"/>
                  </a:cubicBezTo>
                  <a:cubicBezTo>
                    <a:pt x="121" y="49"/>
                    <a:pt x="121" y="49"/>
                    <a:pt x="121" y="49"/>
                  </a:cubicBezTo>
                  <a:lnTo>
                    <a:pt x="121" y="58"/>
                  </a:lnTo>
                  <a:close/>
                  <a:moveTo>
                    <a:pt x="121" y="41"/>
                  </a:moveTo>
                  <a:cubicBezTo>
                    <a:pt x="112" y="41"/>
                    <a:pt x="112" y="41"/>
                    <a:pt x="112" y="41"/>
                  </a:cubicBezTo>
                  <a:cubicBezTo>
                    <a:pt x="112" y="32"/>
                    <a:pt x="112" y="32"/>
                    <a:pt x="112" y="32"/>
                  </a:cubicBezTo>
                  <a:cubicBezTo>
                    <a:pt x="121" y="32"/>
                    <a:pt x="121" y="32"/>
                    <a:pt x="121" y="32"/>
                  </a:cubicBezTo>
                  <a:lnTo>
                    <a:pt x="121" y="41"/>
                  </a:lnTo>
                  <a:close/>
                  <a:moveTo>
                    <a:pt x="121" y="23"/>
                  </a:moveTo>
                  <a:cubicBezTo>
                    <a:pt x="112" y="23"/>
                    <a:pt x="112" y="23"/>
                    <a:pt x="112" y="23"/>
                  </a:cubicBezTo>
                  <a:cubicBezTo>
                    <a:pt x="112" y="15"/>
                    <a:pt x="112" y="15"/>
                    <a:pt x="112" y="15"/>
                  </a:cubicBezTo>
                  <a:cubicBezTo>
                    <a:pt x="121" y="15"/>
                    <a:pt x="121" y="15"/>
                    <a:pt x="121" y="15"/>
                  </a:cubicBezTo>
                  <a:lnTo>
                    <a:pt x="121" y="23"/>
                  </a:lnTo>
                  <a:close/>
                  <a:moveTo>
                    <a:pt x="140" y="58"/>
                  </a:moveTo>
                  <a:cubicBezTo>
                    <a:pt x="131" y="58"/>
                    <a:pt x="131" y="58"/>
                    <a:pt x="131" y="58"/>
                  </a:cubicBezTo>
                  <a:cubicBezTo>
                    <a:pt x="131" y="49"/>
                    <a:pt x="131" y="49"/>
                    <a:pt x="131" y="49"/>
                  </a:cubicBezTo>
                  <a:cubicBezTo>
                    <a:pt x="140" y="49"/>
                    <a:pt x="140" y="49"/>
                    <a:pt x="140" y="49"/>
                  </a:cubicBezTo>
                  <a:lnTo>
                    <a:pt x="140" y="58"/>
                  </a:lnTo>
                  <a:close/>
                  <a:moveTo>
                    <a:pt x="140" y="41"/>
                  </a:moveTo>
                  <a:cubicBezTo>
                    <a:pt x="131" y="41"/>
                    <a:pt x="131" y="41"/>
                    <a:pt x="131" y="41"/>
                  </a:cubicBezTo>
                  <a:cubicBezTo>
                    <a:pt x="131" y="32"/>
                    <a:pt x="131" y="32"/>
                    <a:pt x="131" y="32"/>
                  </a:cubicBezTo>
                  <a:cubicBezTo>
                    <a:pt x="140" y="32"/>
                    <a:pt x="140" y="32"/>
                    <a:pt x="140" y="32"/>
                  </a:cubicBezTo>
                  <a:lnTo>
                    <a:pt x="140" y="41"/>
                  </a:lnTo>
                  <a:close/>
                  <a:moveTo>
                    <a:pt x="140" y="23"/>
                  </a:moveTo>
                  <a:cubicBezTo>
                    <a:pt x="131" y="23"/>
                    <a:pt x="131" y="23"/>
                    <a:pt x="131" y="23"/>
                  </a:cubicBezTo>
                  <a:cubicBezTo>
                    <a:pt x="131" y="15"/>
                    <a:pt x="131" y="15"/>
                    <a:pt x="131" y="15"/>
                  </a:cubicBezTo>
                  <a:cubicBezTo>
                    <a:pt x="140" y="15"/>
                    <a:pt x="140" y="15"/>
                    <a:pt x="140" y="15"/>
                  </a:cubicBezTo>
                  <a:lnTo>
                    <a:pt x="140" y="23"/>
                  </a:lnTo>
                  <a:close/>
                  <a:moveTo>
                    <a:pt x="215" y="53"/>
                  </a:moveTo>
                  <a:cubicBezTo>
                    <a:pt x="205" y="53"/>
                    <a:pt x="197" y="46"/>
                    <a:pt x="197" y="36"/>
                  </a:cubicBezTo>
                  <a:cubicBezTo>
                    <a:pt x="197" y="27"/>
                    <a:pt x="205" y="19"/>
                    <a:pt x="215" y="19"/>
                  </a:cubicBezTo>
                  <a:cubicBezTo>
                    <a:pt x="224" y="19"/>
                    <a:pt x="232" y="27"/>
                    <a:pt x="232" y="36"/>
                  </a:cubicBezTo>
                  <a:cubicBezTo>
                    <a:pt x="232" y="46"/>
                    <a:pt x="224" y="53"/>
                    <a:pt x="215" y="5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05" name="Freeform 7"/>
            <p:cNvSpPr>
              <a:spLocks noEditPoints="1"/>
            </p:cNvSpPr>
            <p:nvPr/>
          </p:nvSpPr>
          <p:spPr bwMode="auto">
            <a:xfrm>
              <a:off x="9718676" y="3205163"/>
              <a:ext cx="965200" cy="279400"/>
            </a:xfrm>
            <a:custGeom>
              <a:avLst/>
              <a:gdLst>
                <a:gd name="T0" fmla="*/ 239 w 255"/>
                <a:gd name="T1" fmla="*/ 0 h 74"/>
                <a:gd name="T2" fmla="*/ 0 w 255"/>
                <a:gd name="T3" fmla="*/ 16 h 74"/>
                <a:gd name="T4" fmla="*/ 17 w 255"/>
                <a:gd name="T5" fmla="*/ 74 h 74"/>
                <a:gd name="T6" fmla="*/ 255 w 255"/>
                <a:gd name="T7" fmla="*/ 57 h 74"/>
                <a:gd name="T8" fmla="*/ 27 w 255"/>
                <a:gd name="T9" fmla="*/ 58 h 74"/>
                <a:gd name="T10" fmla="*/ 18 w 255"/>
                <a:gd name="T11" fmla="*/ 49 h 74"/>
                <a:gd name="T12" fmla="*/ 27 w 255"/>
                <a:gd name="T13" fmla="*/ 58 h 74"/>
                <a:gd name="T14" fmla="*/ 18 w 255"/>
                <a:gd name="T15" fmla="*/ 40 h 74"/>
                <a:gd name="T16" fmla="*/ 27 w 255"/>
                <a:gd name="T17" fmla="*/ 32 h 74"/>
                <a:gd name="T18" fmla="*/ 27 w 255"/>
                <a:gd name="T19" fmla="*/ 23 h 74"/>
                <a:gd name="T20" fmla="*/ 18 w 255"/>
                <a:gd name="T21" fmla="*/ 14 h 74"/>
                <a:gd name="T22" fmla="*/ 27 w 255"/>
                <a:gd name="T23" fmla="*/ 23 h 74"/>
                <a:gd name="T24" fmla="*/ 37 w 255"/>
                <a:gd name="T25" fmla="*/ 58 h 74"/>
                <a:gd name="T26" fmla="*/ 46 w 255"/>
                <a:gd name="T27" fmla="*/ 49 h 74"/>
                <a:gd name="T28" fmla="*/ 46 w 255"/>
                <a:gd name="T29" fmla="*/ 40 h 74"/>
                <a:gd name="T30" fmla="*/ 37 w 255"/>
                <a:gd name="T31" fmla="*/ 32 h 74"/>
                <a:gd name="T32" fmla="*/ 46 w 255"/>
                <a:gd name="T33" fmla="*/ 40 h 74"/>
                <a:gd name="T34" fmla="*/ 37 w 255"/>
                <a:gd name="T35" fmla="*/ 23 h 74"/>
                <a:gd name="T36" fmla="*/ 46 w 255"/>
                <a:gd name="T37" fmla="*/ 14 h 74"/>
                <a:gd name="T38" fmla="*/ 65 w 255"/>
                <a:gd name="T39" fmla="*/ 58 h 74"/>
                <a:gd name="T40" fmla="*/ 56 w 255"/>
                <a:gd name="T41" fmla="*/ 49 h 74"/>
                <a:gd name="T42" fmla="*/ 65 w 255"/>
                <a:gd name="T43" fmla="*/ 58 h 74"/>
                <a:gd name="T44" fmla="*/ 56 w 255"/>
                <a:gd name="T45" fmla="*/ 40 h 74"/>
                <a:gd name="T46" fmla="*/ 65 w 255"/>
                <a:gd name="T47" fmla="*/ 32 h 74"/>
                <a:gd name="T48" fmla="*/ 65 w 255"/>
                <a:gd name="T49" fmla="*/ 23 h 74"/>
                <a:gd name="T50" fmla="*/ 56 w 255"/>
                <a:gd name="T51" fmla="*/ 14 h 74"/>
                <a:gd name="T52" fmla="*/ 65 w 255"/>
                <a:gd name="T53" fmla="*/ 23 h 74"/>
                <a:gd name="T54" fmla="*/ 75 w 255"/>
                <a:gd name="T55" fmla="*/ 58 h 74"/>
                <a:gd name="T56" fmla="*/ 83 w 255"/>
                <a:gd name="T57" fmla="*/ 49 h 74"/>
                <a:gd name="T58" fmla="*/ 83 w 255"/>
                <a:gd name="T59" fmla="*/ 40 h 74"/>
                <a:gd name="T60" fmla="*/ 75 w 255"/>
                <a:gd name="T61" fmla="*/ 32 h 74"/>
                <a:gd name="T62" fmla="*/ 83 w 255"/>
                <a:gd name="T63" fmla="*/ 40 h 74"/>
                <a:gd name="T64" fmla="*/ 75 w 255"/>
                <a:gd name="T65" fmla="*/ 23 h 74"/>
                <a:gd name="T66" fmla="*/ 83 w 255"/>
                <a:gd name="T67" fmla="*/ 14 h 74"/>
                <a:gd name="T68" fmla="*/ 102 w 255"/>
                <a:gd name="T69" fmla="*/ 58 h 74"/>
                <a:gd name="T70" fmla="*/ 94 w 255"/>
                <a:gd name="T71" fmla="*/ 49 h 74"/>
                <a:gd name="T72" fmla="*/ 102 w 255"/>
                <a:gd name="T73" fmla="*/ 58 h 74"/>
                <a:gd name="T74" fmla="*/ 94 w 255"/>
                <a:gd name="T75" fmla="*/ 40 h 74"/>
                <a:gd name="T76" fmla="*/ 102 w 255"/>
                <a:gd name="T77" fmla="*/ 32 h 74"/>
                <a:gd name="T78" fmla="*/ 102 w 255"/>
                <a:gd name="T79" fmla="*/ 23 h 74"/>
                <a:gd name="T80" fmla="*/ 94 w 255"/>
                <a:gd name="T81" fmla="*/ 14 h 74"/>
                <a:gd name="T82" fmla="*/ 102 w 255"/>
                <a:gd name="T83" fmla="*/ 23 h 74"/>
                <a:gd name="T84" fmla="*/ 112 w 255"/>
                <a:gd name="T85" fmla="*/ 58 h 74"/>
                <a:gd name="T86" fmla="*/ 121 w 255"/>
                <a:gd name="T87" fmla="*/ 49 h 74"/>
                <a:gd name="T88" fmla="*/ 121 w 255"/>
                <a:gd name="T89" fmla="*/ 40 h 74"/>
                <a:gd name="T90" fmla="*/ 112 w 255"/>
                <a:gd name="T91" fmla="*/ 32 h 74"/>
                <a:gd name="T92" fmla="*/ 121 w 255"/>
                <a:gd name="T93" fmla="*/ 40 h 74"/>
                <a:gd name="T94" fmla="*/ 112 w 255"/>
                <a:gd name="T95" fmla="*/ 23 h 74"/>
                <a:gd name="T96" fmla="*/ 121 w 255"/>
                <a:gd name="T97" fmla="*/ 14 h 74"/>
                <a:gd name="T98" fmla="*/ 140 w 255"/>
                <a:gd name="T99" fmla="*/ 58 h 74"/>
                <a:gd name="T100" fmla="*/ 131 w 255"/>
                <a:gd name="T101" fmla="*/ 49 h 74"/>
                <a:gd name="T102" fmla="*/ 140 w 255"/>
                <a:gd name="T103" fmla="*/ 58 h 74"/>
                <a:gd name="T104" fmla="*/ 131 w 255"/>
                <a:gd name="T105" fmla="*/ 40 h 74"/>
                <a:gd name="T106" fmla="*/ 140 w 255"/>
                <a:gd name="T107" fmla="*/ 32 h 74"/>
                <a:gd name="T108" fmla="*/ 140 w 255"/>
                <a:gd name="T109" fmla="*/ 23 h 74"/>
                <a:gd name="T110" fmla="*/ 131 w 255"/>
                <a:gd name="T111" fmla="*/ 14 h 74"/>
                <a:gd name="T112" fmla="*/ 140 w 255"/>
                <a:gd name="T113" fmla="*/ 23 h 74"/>
                <a:gd name="T114" fmla="*/ 197 w 255"/>
                <a:gd name="T115" fmla="*/ 36 h 74"/>
                <a:gd name="T116" fmla="*/ 232 w 255"/>
                <a:gd name="T117" fmla="*/ 3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55" h="74">
                  <a:moveTo>
                    <a:pt x="255" y="16"/>
                  </a:moveTo>
                  <a:cubicBezTo>
                    <a:pt x="255" y="7"/>
                    <a:pt x="248" y="0"/>
                    <a:pt x="239" y="0"/>
                  </a:cubicBezTo>
                  <a:cubicBezTo>
                    <a:pt x="17" y="0"/>
                    <a:pt x="17" y="0"/>
                    <a:pt x="17" y="0"/>
                  </a:cubicBezTo>
                  <a:cubicBezTo>
                    <a:pt x="8" y="0"/>
                    <a:pt x="0" y="7"/>
                    <a:pt x="0" y="16"/>
                  </a:cubicBezTo>
                  <a:cubicBezTo>
                    <a:pt x="0" y="57"/>
                    <a:pt x="0" y="57"/>
                    <a:pt x="0" y="57"/>
                  </a:cubicBezTo>
                  <a:cubicBezTo>
                    <a:pt x="0" y="67"/>
                    <a:pt x="8" y="74"/>
                    <a:pt x="17" y="74"/>
                  </a:cubicBezTo>
                  <a:cubicBezTo>
                    <a:pt x="239" y="74"/>
                    <a:pt x="239" y="74"/>
                    <a:pt x="239" y="74"/>
                  </a:cubicBezTo>
                  <a:cubicBezTo>
                    <a:pt x="248" y="74"/>
                    <a:pt x="255" y="67"/>
                    <a:pt x="255" y="57"/>
                  </a:cubicBezTo>
                  <a:lnTo>
                    <a:pt x="255" y="16"/>
                  </a:lnTo>
                  <a:close/>
                  <a:moveTo>
                    <a:pt x="27" y="58"/>
                  </a:moveTo>
                  <a:cubicBezTo>
                    <a:pt x="18" y="58"/>
                    <a:pt x="18" y="58"/>
                    <a:pt x="18" y="58"/>
                  </a:cubicBezTo>
                  <a:cubicBezTo>
                    <a:pt x="18" y="49"/>
                    <a:pt x="18" y="49"/>
                    <a:pt x="18" y="49"/>
                  </a:cubicBezTo>
                  <a:cubicBezTo>
                    <a:pt x="27" y="49"/>
                    <a:pt x="27" y="49"/>
                    <a:pt x="27" y="49"/>
                  </a:cubicBezTo>
                  <a:lnTo>
                    <a:pt x="27" y="58"/>
                  </a:lnTo>
                  <a:close/>
                  <a:moveTo>
                    <a:pt x="27" y="40"/>
                  </a:moveTo>
                  <a:cubicBezTo>
                    <a:pt x="18" y="40"/>
                    <a:pt x="18" y="40"/>
                    <a:pt x="18" y="40"/>
                  </a:cubicBezTo>
                  <a:cubicBezTo>
                    <a:pt x="18" y="32"/>
                    <a:pt x="18" y="32"/>
                    <a:pt x="18" y="32"/>
                  </a:cubicBezTo>
                  <a:cubicBezTo>
                    <a:pt x="27" y="32"/>
                    <a:pt x="27" y="32"/>
                    <a:pt x="27" y="32"/>
                  </a:cubicBezTo>
                  <a:lnTo>
                    <a:pt x="27" y="40"/>
                  </a:lnTo>
                  <a:close/>
                  <a:moveTo>
                    <a:pt x="27" y="23"/>
                  </a:moveTo>
                  <a:cubicBezTo>
                    <a:pt x="18" y="23"/>
                    <a:pt x="18" y="23"/>
                    <a:pt x="18" y="23"/>
                  </a:cubicBezTo>
                  <a:cubicBezTo>
                    <a:pt x="18" y="14"/>
                    <a:pt x="18" y="14"/>
                    <a:pt x="18" y="14"/>
                  </a:cubicBezTo>
                  <a:cubicBezTo>
                    <a:pt x="27" y="14"/>
                    <a:pt x="27" y="14"/>
                    <a:pt x="27" y="14"/>
                  </a:cubicBezTo>
                  <a:lnTo>
                    <a:pt x="27" y="23"/>
                  </a:lnTo>
                  <a:close/>
                  <a:moveTo>
                    <a:pt x="46" y="58"/>
                  </a:moveTo>
                  <a:cubicBezTo>
                    <a:pt x="37" y="58"/>
                    <a:pt x="37" y="58"/>
                    <a:pt x="37" y="58"/>
                  </a:cubicBezTo>
                  <a:cubicBezTo>
                    <a:pt x="37" y="49"/>
                    <a:pt x="37" y="49"/>
                    <a:pt x="37" y="49"/>
                  </a:cubicBezTo>
                  <a:cubicBezTo>
                    <a:pt x="46" y="49"/>
                    <a:pt x="46" y="49"/>
                    <a:pt x="46" y="49"/>
                  </a:cubicBezTo>
                  <a:lnTo>
                    <a:pt x="46" y="58"/>
                  </a:lnTo>
                  <a:close/>
                  <a:moveTo>
                    <a:pt x="46" y="40"/>
                  </a:moveTo>
                  <a:cubicBezTo>
                    <a:pt x="37" y="40"/>
                    <a:pt x="37" y="40"/>
                    <a:pt x="37" y="40"/>
                  </a:cubicBezTo>
                  <a:cubicBezTo>
                    <a:pt x="37" y="32"/>
                    <a:pt x="37" y="32"/>
                    <a:pt x="37" y="32"/>
                  </a:cubicBezTo>
                  <a:cubicBezTo>
                    <a:pt x="46" y="32"/>
                    <a:pt x="46" y="32"/>
                    <a:pt x="46" y="32"/>
                  </a:cubicBezTo>
                  <a:lnTo>
                    <a:pt x="46" y="40"/>
                  </a:lnTo>
                  <a:close/>
                  <a:moveTo>
                    <a:pt x="46" y="23"/>
                  </a:moveTo>
                  <a:cubicBezTo>
                    <a:pt x="37" y="23"/>
                    <a:pt x="37" y="23"/>
                    <a:pt x="37" y="23"/>
                  </a:cubicBezTo>
                  <a:cubicBezTo>
                    <a:pt x="37" y="14"/>
                    <a:pt x="37" y="14"/>
                    <a:pt x="37" y="14"/>
                  </a:cubicBezTo>
                  <a:cubicBezTo>
                    <a:pt x="46" y="14"/>
                    <a:pt x="46" y="14"/>
                    <a:pt x="46" y="14"/>
                  </a:cubicBezTo>
                  <a:lnTo>
                    <a:pt x="46" y="23"/>
                  </a:lnTo>
                  <a:close/>
                  <a:moveTo>
                    <a:pt x="65" y="58"/>
                  </a:moveTo>
                  <a:cubicBezTo>
                    <a:pt x="56" y="58"/>
                    <a:pt x="56" y="58"/>
                    <a:pt x="56" y="58"/>
                  </a:cubicBezTo>
                  <a:cubicBezTo>
                    <a:pt x="56" y="49"/>
                    <a:pt x="56" y="49"/>
                    <a:pt x="56" y="49"/>
                  </a:cubicBezTo>
                  <a:cubicBezTo>
                    <a:pt x="65" y="49"/>
                    <a:pt x="65" y="49"/>
                    <a:pt x="65" y="49"/>
                  </a:cubicBezTo>
                  <a:lnTo>
                    <a:pt x="65" y="58"/>
                  </a:lnTo>
                  <a:close/>
                  <a:moveTo>
                    <a:pt x="65" y="40"/>
                  </a:moveTo>
                  <a:cubicBezTo>
                    <a:pt x="56" y="40"/>
                    <a:pt x="56" y="40"/>
                    <a:pt x="56" y="40"/>
                  </a:cubicBezTo>
                  <a:cubicBezTo>
                    <a:pt x="56" y="32"/>
                    <a:pt x="56" y="32"/>
                    <a:pt x="56" y="32"/>
                  </a:cubicBezTo>
                  <a:cubicBezTo>
                    <a:pt x="65" y="32"/>
                    <a:pt x="65" y="32"/>
                    <a:pt x="65" y="32"/>
                  </a:cubicBezTo>
                  <a:lnTo>
                    <a:pt x="65" y="40"/>
                  </a:lnTo>
                  <a:close/>
                  <a:moveTo>
                    <a:pt x="65" y="23"/>
                  </a:moveTo>
                  <a:cubicBezTo>
                    <a:pt x="56" y="23"/>
                    <a:pt x="56" y="23"/>
                    <a:pt x="56" y="23"/>
                  </a:cubicBezTo>
                  <a:cubicBezTo>
                    <a:pt x="56" y="14"/>
                    <a:pt x="56" y="14"/>
                    <a:pt x="56" y="14"/>
                  </a:cubicBezTo>
                  <a:cubicBezTo>
                    <a:pt x="65" y="14"/>
                    <a:pt x="65" y="14"/>
                    <a:pt x="65" y="14"/>
                  </a:cubicBezTo>
                  <a:lnTo>
                    <a:pt x="65" y="23"/>
                  </a:lnTo>
                  <a:close/>
                  <a:moveTo>
                    <a:pt x="83" y="58"/>
                  </a:moveTo>
                  <a:cubicBezTo>
                    <a:pt x="75" y="58"/>
                    <a:pt x="75" y="58"/>
                    <a:pt x="75" y="58"/>
                  </a:cubicBezTo>
                  <a:cubicBezTo>
                    <a:pt x="75" y="49"/>
                    <a:pt x="75" y="49"/>
                    <a:pt x="75" y="49"/>
                  </a:cubicBezTo>
                  <a:cubicBezTo>
                    <a:pt x="83" y="49"/>
                    <a:pt x="83" y="49"/>
                    <a:pt x="83" y="49"/>
                  </a:cubicBezTo>
                  <a:lnTo>
                    <a:pt x="83" y="58"/>
                  </a:lnTo>
                  <a:close/>
                  <a:moveTo>
                    <a:pt x="83" y="40"/>
                  </a:moveTo>
                  <a:cubicBezTo>
                    <a:pt x="75" y="40"/>
                    <a:pt x="75" y="40"/>
                    <a:pt x="75" y="40"/>
                  </a:cubicBezTo>
                  <a:cubicBezTo>
                    <a:pt x="75" y="32"/>
                    <a:pt x="75" y="32"/>
                    <a:pt x="75" y="32"/>
                  </a:cubicBezTo>
                  <a:cubicBezTo>
                    <a:pt x="83" y="32"/>
                    <a:pt x="83" y="32"/>
                    <a:pt x="83" y="32"/>
                  </a:cubicBezTo>
                  <a:lnTo>
                    <a:pt x="83" y="40"/>
                  </a:lnTo>
                  <a:close/>
                  <a:moveTo>
                    <a:pt x="83" y="23"/>
                  </a:moveTo>
                  <a:cubicBezTo>
                    <a:pt x="75" y="23"/>
                    <a:pt x="75" y="23"/>
                    <a:pt x="75" y="23"/>
                  </a:cubicBezTo>
                  <a:cubicBezTo>
                    <a:pt x="75" y="14"/>
                    <a:pt x="75" y="14"/>
                    <a:pt x="75" y="14"/>
                  </a:cubicBezTo>
                  <a:cubicBezTo>
                    <a:pt x="83" y="14"/>
                    <a:pt x="83" y="14"/>
                    <a:pt x="83" y="14"/>
                  </a:cubicBezTo>
                  <a:lnTo>
                    <a:pt x="83" y="23"/>
                  </a:lnTo>
                  <a:close/>
                  <a:moveTo>
                    <a:pt x="102" y="58"/>
                  </a:moveTo>
                  <a:cubicBezTo>
                    <a:pt x="94" y="58"/>
                    <a:pt x="94" y="58"/>
                    <a:pt x="94" y="58"/>
                  </a:cubicBezTo>
                  <a:cubicBezTo>
                    <a:pt x="94" y="49"/>
                    <a:pt x="94" y="49"/>
                    <a:pt x="94" y="49"/>
                  </a:cubicBezTo>
                  <a:cubicBezTo>
                    <a:pt x="102" y="49"/>
                    <a:pt x="102" y="49"/>
                    <a:pt x="102" y="49"/>
                  </a:cubicBezTo>
                  <a:lnTo>
                    <a:pt x="102" y="58"/>
                  </a:lnTo>
                  <a:close/>
                  <a:moveTo>
                    <a:pt x="102" y="40"/>
                  </a:moveTo>
                  <a:cubicBezTo>
                    <a:pt x="94" y="40"/>
                    <a:pt x="94" y="40"/>
                    <a:pt x="94" y="40"/>
                  </a:cubicBezTo>
                  <a:cubicBezTo>
                    <a:pt x="94" y="32"/>
                    <a:pt x="94" y="32"/>
                    <a:pt x="94" y="32"/>
                  </a:cubicBezTo>
                  <a:cubicBezTo>
                    <a:pt x="102" y="32"/>
                    <a:pt x="102" y="32"/>
                    <a:pt x="102" y="32"/>
                  </a:cubicBezTo>
                  <a:lnTo>
                    <a:pt x="102" y="40"/>
                  </a:lnTo>
                  <a:close/>
                  <a:moveTo>
                    <a:pt x="102" y="23"/>
                  </a:moveTo>
                  <a:cubicBezTo>
                    <a:pt x="94" y="23"/>
                    <a:pt x="94" y="23"/>
                    <a:pt x="94" y="23"/>
                  </a:cubicBezTo>
                  <a:cubicBezTo>
                    <a:pt x="94" y="14"/>
                    <a:pt x="94" y="14"/>
                    <a:pt x="94" y="14"/>
                  </a:cubicBezTo>
                  <a:cubicBezTo>
                    <a:pt x="102" y="14"/>
                    <a:pt x="102" y="14"/>
                    <a:pt x="102" y="14"/>
                  </a:cubicBezTo>
                  <a:lnTo>
                    <a:pt x="102" y="23"/>
                  </a:lnTo>
                  <a:close/>
                  <a:moveTo>
                    <a:pt x="121" y="58"/>
                  </a:moveTo>
                  <a:cubicBezTo>
                    <a:pt x="112" y="58"/>
                    <a:pt x="112" y="58"/>
                    <a:pt x="112" y="58"/>
                  </a:cubicBezTo>
                  <a:cubicBezTo>
                    <a:pt x="112" y="49"/>
                    <a:pt x="112" y="49"/>
                    <a:pt x="112" y="49"/>
                  </a:cubicBezTo>
                  <a:cubicBezTo>
                    <a:pt x="121" y="49"/>
                    <a:pt x="121" y="49"/>
                    <a:pt x="121" y="49"/>
                  </a:cubicBezTo>
                  <a:lnTo>
                    <a:pt x="121" y="58"/>
                  </a:lnTo>
                  <a:close/>
                  <a:moveTo>
                    <a:pt x="121" y="40"/>
                  </a:moveTo>
                  <a:cubicBezTo>
                    <a:pt x="112" y="40"/>
                    <a:pt x="112" y="40"/>
                    <a:pt x="112" y="40"/>
                  </a:cubicBezTo>
                  <a:cubicBezTo>
                    <a:pt x="112" y="32"/>
                    <a:pt x="112" y="32"/>
                    <a:pt x="112" y="32"/>
                  </a:cubicBezTo>
                  <a:cubicBezTo>
                    <a:pt x="121" y="32"/>
                    <a:pt x="121" y="32"/>
                    <a:pt x="121" y="32"/>
                  </a:cubicBezTo>
                  <a:lnTo>
                    <a:pt x="121" y="40"/>
                  </a:lnTo>
                  <a:close/>
                  <a:moveTo>
                    <a:pt x="121" y="23"/>
                  </a:moveTo>
                  <a:cubicBezTo>
                    <a:pt x="112" y="23"/>
                    <a:pt x="112" y="23"/>
                    <a:pt x="112" y="23"/>
                  </a:cubicBezTo>
                  <a:cubicBezTo>
                    <a:pt x="112" y="14"/>
                    <a:pt x="112" y="14"/>
                    <a:pt x="112" y="14"/>
                  </a:cubicBezTo>
                  <a:cubicBezTo>
                    <a:pt x="121" y="14"/>
                    <a:pt x="121" y="14"/>
                    <a:pt x="121" y="14"/>
                  </a:cubicBezTo>
                  <a:lnTo>
                    <a:pt x="121" y="23"/>
                  </a:lnTo>
                  <a:close/>
                  <a:moveTo>
                    <a:pt x="140" y="58"/>
                  </a:moveTo>
                  <a:cubicBezTo>
                    <a:pt x="131" y="58"/>
                    <a:pt x="131" y="58"/>
                    <a:pt x="131" y="58"/>
                  </a:cubicBezTo>
                  <a:cubicBezTo>
                    <a:pt x="131" y="49"/>
                    <a:pt x="131" y="49"/>
                    <a:pt x="131" y="49"/>
                  </a:cubicBezTo>
                  <a:cubicBezTo>
                    <a:pt x="140" y="49"/>
                    <a:pt x="140" y="49"/>
                    <a:pt x="140" y="49"/>
                  </a:cubicBezTo>
                  <a:lnTo>
                    <a:pt x="140" y="58"/>
                  </a:lnTo>
                  <a:close/>
                  <a:moveTo>
                    <a:pt x="140" y="40"/>
                  </a:moveTo>
                  <a:cubicBezTo>
                    <a:pt x="131" y="40"/>
                    <a:pt x="131" y="40"/>
                    <a:pt x="131" y="40"/>
                  </a:cubicBezTo>
                  <a:cubicBezTo>
                    <a:pt x="131" y="32"/>
                    <a:pt x="131" y="32"/>
                    <a:pt x="131" y="32"/>
                  </a:cubicBezTo>
                  <a:cubicBezTo>
                    <a:pt x="140" y="32"/>
                    <a:pt x="140" y="32"/>
                    <a:pt x="140" y="32"/>
                  </a:cubicBezTo>
                  <a:lnTo>
                    <a:pt x="140" y="40"/>
                  </a:lnTo>
                  <a:close/>
                  <a:moveTo>
                    <a:pt x="140" y="23"/>
                  </a:moveTo>
                  <a:cubicBezTo>
                    <a:pt x="131" y="23"/>
                    <a:pt x="131" y="23"/>
                    <a:pt x="131" y="23"/>
                  </a:cubicBezTo>
                  <a:cubicBezTo>
                    <a:pt x="131" y="14"/>
                    <a:pt x="131" y="14"/>
                    <a:pt x="131" y="14"/>
                  </a:cubicBezTo>
                  <a:cubicBezTo>
                    <a:pt x="140" y="14"/>
                    <a:pt x="140" y="14"/>
                    <a:pt x="140" y="14"/>
                  </a:cubicBezTo>
                  <a:lnTo>
                    <a:pt x="140" y="23"/>
                  </a:lnTo>
                  <a:close/>
                  <a:moveTo>
                    <a:pt x="215" y="53"/>
                  </a:moveTo>
                  <a:cubicBezTo>
                    <a:pt x="205" y="53"/>
                    <a:pt x="197" y="45"/>
                    <a:pt x="197" y="36"/>
                  </a:cubicBezTo>
                  <a:cubicBezTo>
                    <a:pt x="197" y="26"/>
                    <a:pt x="205" y="19"/>
                    <a:pt x="215" y="19"/>
                  </a:cubicBezTo>
                  <a:cubicBezTo>
                    <a:pt x="224" y="19"/>
                    <a:pt x="232" y="26"/>
                    <a:pt x="232" y="36"/>
                  </a:cubicBezTo>
                  <a:cubicBezTo>
                    <a:pt x="232" y="45"/>
                    <a:pt x="224" y="53"/>
                    <a:pt x="215" y="53"/>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07" name="Freeform 8"/>
            <p:cNvSpPr>
              <a:spLocks noEditPoints="1"/>
            </p:cNvSpPr>
            <p:nvPr/>
          </p:nvSpPr>
          <p:spPr bwMode="auto">
            <a:xfrm>
              <a:off x="9586913" y="2466975"/>
              <a:ext cx="1228725" cy="1149350"/>
            </a:xfrm>
            <a:custGeom>
              <a:avLst/>
              <a:gdLst>
                <a:gd name="T0" fmla="*/ 239 w 325"/>
                <a:gd name="T1" fmla="*/ 304 h 304"/>
                <a:gd name="T2" fmla="*/ 187 w 325"/>
                <a:gd name="T3" fmla="*/ 304 h 304"/>
                <a:gd name="T4" fmla="*/ 187 w 325"/>
                <a:gd name="T5" fmla="*/ 288 h 304"/>
                <a:gd name="T6" fmla="*/ 239 w 325"/>
                <a:gd name="T7" fmla="*/ 288 h 304"/>
                <a:gd name="T8" fmla="*/ 239 w 325"/>
                <a:gd name="T9" fmla="*/ 304 h 304"/>
                <a:gd name="T10" fmla="*/ 146 w 325"/>
                <a:gd name="T11" fmla="*/ 304 h 304"/>
                <a:gd name="T12" fmla="*/ 94 w 325"/>
                <a:gd name="T13" fmla="*/ 304 h 304"/>
                <a:gd name="T14" fmla="*/ 94 w 325"/>
                <a:gd name="T15" fmla="*/ 288 h 304"/>
                <a:gd name="T16" fmla="*/ 146 w 325"/>
                <a:gd name="T17" fmla="*/ 288 h 304"/>
                <a:gd name="T18" fmla="*/ 146 w 325"/>
                <a:gd name="T19" fmla="*/ 304 h 304"/>
                <a:gd name="T20" fmla="*/ 52 w 325"/>
                <a:gd name="T21" fmla="*/ 304 h 304"/>
                <a:gd name="T22" fmla="*/ 52 w 325"/>
                <a:gd name="T23" fmla="*/ 304 h 304"/>
                <a:gd name="T24" fmla="*/ 4 w 325"/>
                <a:gd name="T25" fmla="*/ 272 h 304"/>
                <a:gd name="T26" fmla="*/ 19 w 325"/>
                <a:gd name="T27" fmla="*/ 267 h 304"/>
                <a:gd name="T28" fmla="*/ 52 w 325"/>
                <a:gd name="T29" fmla="*/ 288 h 304"/>
                <a:gd name="T30" fmla="*/ 52 w 325"/>
                <a:gd name="T31" fmla="*/ 304 h 304"/>
                <a:gd name="T32" fmla="*/ 282 w 325"/>
                <a:gd name="T33" fmla="*/ 303 h 304"/>
                <a:gd name="T34" fmla="*/ 280 w 325"/>
                <a:gd name="T35" fmla="*/ 287 h 304"/>
                <a:gd name="T36" fmla="*/ 308 w 325"/>
                <a:gd name="T37" fmla="*/ 261 h 304"/>
                <a:gd name="T38" fmla="*/ 324 w 325"/>
                <a:gd name="T39" fmla="*/ 264 h 304"/>
                <a:gd name="T40" fmla="*/ 282 w 325"/>
                <a:gd name="T41" fmla="*/ 303 h 304"/>
                <a:gd name="T42" fmla="*/ 16 w 325"/>
                <a:gd name="T43" fmla="*/ 228 h 304"/>
                <a:gd name="T44" fmla="*/ 0 w 325"/>
                <a:gd name="T45" fmla="*/ 228 h 304"/>
                <a:gd name="T46" fmla="*/ 0 w 325"/>
                <a:gd name="T47" fmla="*/ 176 h 304"/>
                <a:gd name="T48" fmla="*/ 16 w 325"/>
                <a:gd name="T49" fmla="*/ 176 h 304"/>
                <a:gd name="T50" fmla="*/ 16 w 325"/>
                <a:gd name="T51" fmla="*/ 228 h 304"/>
                <a:gd name="T52" fmla="*/ 325 w 325"/>
                <a:gd name="T53" fmla="*/ 221 h 304"/>
                <a:gd name="T54" fmla="*/ 309 w 325"/>
                <a:gd name="T55" fmla="*/ 221 h 304"/>
                <a:gd name="T56" fmla="*/ 309 w 325"/>
                <a:gd name="T57" fmla="*/ 169 h 304"/>
                <a:gd name="T58" fmla="*/ 325 w 325"/>
                <a:gd name="T59" fmla="*/ 169 h 304"/>
                <a:gd name="T60" fmla="*/ 325 w 325"/>
                <a:gd name="T61" fmla="*/ 221 h 304"/>
                <a:gd name="T62" fmla="*/ 16 w 325"/>
                <a:gd name="T63" fmla="*/ 135 h 304"/>
                <a:gd name="T64" fmla="*/ 0 w 325"/>
                <a:gd name="T65" fmla="*/ 135 h 304"/>
                <a:gd name="T66" fmla="*/ 0 w 325"/>
                <a:gd name="T67" fmla="*/ 83 h 304"/>
                <a:gd name="T68" fmla="*/ 16 w 325"/>
                <a:gd name="T69" fmla="*/ 83 h 304"/>
                <a:gd name="T70" fmla="*/ 16 w 325"/>
                <a:gd name="T71" fmla="*/ 135 h 304"/>
                <a:gd name="T72" fmla="*/ 325 w 325"/>
                <a:gd name="T73" fmla="*/ 128 h 304"/>
                <a:gd name="T74" fmla="*/ 309 w 325"/>
                <a:gd name="T75" fmla="*/ 128 h 304"/>
                <a:gd name="T76" fmla="*/ 309 w 325"/>
                <a:gd name="T77" fmla="*/ 76 h 304"/>
                <a:gd name="T78" fmla="*/ 325 w 325"/>
                <a:gd name="T79" fmla="*/ 76 h 304"/>
                <a:gd name="T80" fmla="*/ 325 w 325"/>
                <a:gd name="T81" fmla="*/ 128 h 304"/>
                <a:gd name="T82" fmla="*/ 17 w 325"/>
                <a:gd name="T83" fmla="*/ 43 h 304"/>
                <a:gd name="T84" fmla="*/ 2 w 325"/>
                <a:gd name="T85" fmla="*/ 40 h 304"/>
                <a:gd name="T86" fmla="*/ 44 w 325"/>
                <a:gd name="T87" fmla="*/ 1 h 304"/>
                <a:gd name="T88" fmla="*/ 46 w 325"/>
                <a:gd name="T89" fmla="*/ 17 h 304"/>
                <a:gd name="T90" fmla="*/ 17 w 325"/>
                <a:gd name="T91" fmla="*/ 43 h 304"/>
                <a:gd name="T92" fmla="*/ 307 w 325"/>
                <a:gd name="T93" fmla="*/ 37 h 304"/>
                <a:gd name="T94" fmla="*/ 274 w 325"/>
                <a:gd name="T95" fmla="*/ 16 h 304"/>
                <a:gd name="T96" fmla="*/ 273 w 325"/>
                <a:gd name="T97" fmla="*/ 0 h 304"/>
                <a:gd name="T98" fmla="*/ 274 w 325"/>
                <a:gd name="T99" fmla="*/ 0 h 304"/>
                <a:gd name="T100" fmla="*/ 322 w 325"/>
                <a:gd name="T101" fmla="*/ 32 h 304"/>
                <a:gd name="T102" fmla="*/ 307 w 325"/>
                <a:gd name="T103" fmla="*/ 37 h 304"/>
                <a:gd name="T104" fmla="*/ 232 w 325"/>
                <a:gd name="T105" fmla="*/ 16 h 304"/>
                <a:gd name="T106" fmla="*/ 180 w 325"/>
                <a:gd name="T107" fmla="*/ 16 h 304"/>
                <a:gd name="T108" fmla="*/ 180 w 325"/>
                <a:gd name="T109" fmla="*/ 0 h 304"/>
                <a:gd name="T110" fmla="*/ 232 w 325"/>
                <a:gd name="T111" fmla="*/ 0 h 304"/>
                <a:gd name="T112" fmla="*/ 232 w 325"/>
                <a:gd name="T113" fmla="*/ 16 h 304"/>
                <a:gd name="T114" fmla="*/ 139 w 325"/>
                <a:gd name="T115" fmla="*/ 16 h 304"/>
                <a:gd name="T116" fmla="*/ 87 w 325"/>
                <a:gd name="T117" fmla="*/ 16 h 304"/>
                <a:gd name="T118" fmla="*/ 87 w 325"/>
                <a:gd name="T119" fmla="*/ 0 h 304"/>
                <a:gd name="T120" fmla="*/ 139 w 325"/>
                <a:gd name="T121" fmla="*/ 0 h 304"/>
                <a:gd name="T122" fmla="*/ 139 w 325"/>
                <a:gd name="T123" fmla="*/ 16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25" h="304">
                  <a:moveTo>
                    <a:pt x="239" y="304"/>
                  </a:moveTo>
                  <a:cubicBezTo>
                    <a:pt x="187" y="304"/>
                    <a:pt x="187" y="304"/>
                    <a:pt x="187" y="304"/>
                  </a:cubicBezTo>
                  <a:cubicBezTo>
                    <a:pt x="187" y="288"/>
                    <a:pt x="187" y="288"/>
                    <a:pt x="187" y="288"/>
                  </a:cubicBezTo>
                  <a:cubicBezTo>
                    <a:pt x="239" y="288"/>
                    <a:pt x="239" y="288"/>
                    <a:pt x="239" y="288"/>
                  </a:cubicBezTo>
                  <a:lnTo>
                    <a:pt x="239" y="304"/>
                  </a:lnTo>
                  <a:close/>
                  <a:moveTo>
                    <a:pt x="146" y="304"/>
                  </a:moveTo>
                  <a:cubicBezTo>
                    <a:pt x="94" y="304"/>
                    <a:pt x="94" y="304"/>
                    <a:pt x="94" y="304"/>
                  </a:cubicBezTo>
                  <a:cubicBezTo>
                    <a:pt x="94" y="288"/>
                    <a:pt x="94" y="288"/>
                    <a:pt x="94" y="288"/>
                  </a:cubicBezTo>
                  <a:cubicBezTo>
                    <a:pt x="146" y="288"/>
                    <a:pt x="146" y="288"/>
                    <a:pt x="146" y="288"/>
                  </a:cubicBezTo>
                  <a:lnTo>
                    <a:pt x="146" y="304"/>
                  </a:lnTo>
                  <a:close/>
                  <a:moveTo>
                    <a:pt x="52" y="304"/>
                  </a:moveTo>
                  <a:cubicBezTo>
                    <a:pt x="52" y="304"/>
                    <a:pt x="52" y="304"/>
                    <a:pt x="52" y="304"/>
                  </a:cubicBezTo>
                  <a:cubicBezTo>
                    <a:pt x="29" y="304"/>
                    <a:pt x="11" y="292"/>
                    <a:pt x="4" y="272"/>
                  </a:cubicBezTo>
                  <a:cubicBezTo>
                    <a:pt x="19" y="267"/>
                    <a:pt x="19" y="267"/>
                    <a:pt x="19" y="267"/>
                  </a:cubicBezTo>
                  <a:cubicBezTo>
                    <a:pt x="23" y="280"/>
                    <a:pt x="36" y="288"/>
                    <a:pt x="52" y="288"/>
                  </a:cubicBezTo>
                  <a:lnTo>
                    <a:pt x="52" y="304"/>
                  </a:lnTo>
                  <a:close/>
                  <a:moveTo>
                    <a:pt x="282" y="303"/>
                  </a:moveTo>
                  <a:cubicBezTo>
                    <a:pt x="280" y="287"/>
                    <a:pt x="280" y="287"/>
                    <a:pt x="280" y="287"/>
                  </a:cubicBezTo>
                  <a:cubicBezTo>
                    <a:pt x="295" y="285"/>
                    <a:pt x="306" y="276"/>
                    <a:pt x="308" y="261"/>
                  </a:cubicBezTo>
                  <a:cubicBezTo>
                    <a:pt x="324" y="264"/>
                    <a:pt x="324" y="264"/>
                    <a:pt x="324" y="264"/>
                  </a:cubicBezTo>
                  <a:cubicBezTo>
                    <a:pt x="320" y="285"/>
                    <a:pt x="304" y="300"/>
                    <a:pt x="282" y="303"/>
                  </a:cubicBezTo>
                  <a:close/>
                  <a:moveTo>
                    <a:pt x="16" y="228"/>
                  </a:moveTo>
                  <a:cubicBezTo>
                    <a:pt x="0" y="228"/>
                    <a:pt x="0" y="228"/>
                    <a:pt x="0" y="228"/>
                  </a:cubicBezTo>
                  <a:cubicBezTo>
                    <a:pt x="0" y="176"/>
                    <a:pt x="0" y="176"/>
                    <a:pt x="0" y="176"/>
                  </a:cubicBezTo>
                  <a:cubicBezTo>
                    <a:pt x="16" y="176"/>
                    <a:pt x="16" y="176"/>
                    <a:pt x="16" y="176"/>
                  </a:cubicBezTo>
                  <a:lnTo>
                    <a:pt x="16" y="228"/>
                  </a:lnTo>
                  <a:close/>
                  <a:moveTo>
                    <a:pt x="325" y="221"/>
                  </a:moveTo>
                  <a:cubicBezTo>
                    <a:pt x="309" y="221"/>
                    <a:pt x="309" y="221"/>
                    <a:pt x="309" y="221"/>
                  </a:cubicBezTo>
                  <a:cubicBezTo>
                    <a:pt x="309" y="169"/>
                    <a:pt x="309" y="169"/>
                    <a:pt x="309" y="169"/>
                  </a:cubicBezTo>
                  <a:cubicBezTo>
                    <a:pt x="325" y="169"/>
                    <a:pt x="325" y="169"/>
                    <a:pt x="325" y="169"/>
                  </a:cubicBezTo>
                  <a:lnTo>
                    <a:pt x="325" y="221"/>
                  </a:lnTo>
                  <a:close/>
                  <a:moveTo>
                    <a:pt x="16" y="135"/>
                  </a:moveTo>
                  <a:cubicBezTo>
                    <a:pt x="0" y="135"/>
                    <a:pt x="0" y="135"/>
                    <a:pt x="0" y="135"/>
                  </a:cubicBezTo>
                  <a:cubicBezTo>
                    <a:pt x="0" y="83"/>
                    <a:pt x="0" y="83"/>
                    <a:pt x="0" y="83"/>
                  </a:cubicBezTo>
                  <a:cubicBezTo>
                    <a:pt x="16" y="83"/>
                    <a:pt x="16" y="83"/>
                    <a:pt x="16" y="83"/>
                  </a:cubicBezTo>
                  <a:lnTo>
                    <a:pt x="16" y="135"/>
                  </a:lnTo>
                  <a:close/>
                  <a:moveTo>
                    <a:pt x="325" y="128"/>
                  </a:moveTo>
                  <a:cubicBezTo>
                    <a:pt x="309" y="128"/>
                    <a:pt x="309" y="128"/>
                    <a:pt x="309" y="128"/>
                  </a:cubicBezTo>
                  <a:cubicBezTo>
                    <a:pt x="309" y="76"/>
                    <a:pt x="309" y="76"/>
                    <a:pt x="309" y="76"/>
                  </a:cubicBezTo>
                  <a:cubicBezTo>
                    <a:pt x="325" y="76"/>
                    <a:pt x="325" y="76"/>
                    <a:pt x="325" y="76"/>
                  </a:cubicBezTo>
                  <a:lnTo>
                    <a:pt x="325" y="128"/>
                  </a:lnTo>
                  <a:close/>
                  <a:moveTo>
                    <a:pt x="17" y="43"/>
                  </a:moveTo>
                  <a:cubicBezTo>
                    <a:pt x="2" y="40"/>
                    <a:pt x="2" y="40"/>
                    <a:pt x="2" y="40"/>
                  </a:cubicBezTo>
                  <a:cubicBezTo>
                    <a:pt x="6" y="18"/>
                    <a:pt x="22" y="4"/>
                    <a:pt x="44" y="1"/>
                  </a:cubicBezTo>
                  <a:cubicBezTo>
                    <a:pt x="46" y="17"/>
                    <a:pt x="46" y="17"/>
                    <a:pt x="46" y="17"/>
                  </a:cubicBezTo>
                  <a:cubicBezTo>
                    <a:pt x="31" y="19"/>
                    <a:pt x="20" y="28"/>
                    <a:pt x="17" y="43"/>
                  </a:cubicBezTo>
                  <a:close/>
                  <a:moveTo>
                    <a:pt x="307" y="37"/>
                  </a:moveTo>
                  <a:cubicBezTo>
                    <a:pt x="302" y="24"/>
                    <a:pt x="290" y="16"/>
                    <a:pt x="274" y="16"/>
                  </a:cubicBezTo>
                  <a:cubicBezTo>
                    <a:pt x="273" y="0"/>
                    <a:pt x="273" y="0"/>
                    <a:pt x="273" y="0"/>
                  </a:cubicBezTo>
                  <a:cubicBezTo>
                    <a:pt x="274" y="0"/>
                    <a:pt x="274" y="0"/>
                    <a:pt x="274" y="0"/>
                  </a:cubicBezTo>
                  <a:cubicBezTo>
                    <a:pt x="297" y="0"/>
                    <a:pt x="315" y="12"/>
                    <a:pt x="322" y="32"/>
                  </a:cubicBezTo>
                  <a:lnTo>
                    <a:pt x="307" y="37"/>
                  </a:lnTo>
                  <a:close/>
                  <a:moveTo>
                    <a:pt x="232" y="16"/>
                  </a:moveTo>
                  <a:cubicBezTo>
                    <a:pt x="180" y="16"/>
                    <a:pt x="180" y="16"/>
                    <a:pt x="180" y="16"/>
                  </a:cubicBezTo>
                  <a:cubicBezTo>
                    <a:pt x="180" y="0"/>
                    <a:pt x="180" y="0"/>
                    <a:pt x="180" y="0"/>
                  </a:cubicBezTo>
                  <a:cubicBezTo>
                    <a:pt x="232" y="0"/>
                    <a:pt x="232" y="0"/>
                    <a:pt x="232" y="0"/>
                  </a:cubicBezTo>
                  <a:lnTo>
                    <a:pt x="232" y="16"/>
                  </a:lnTo>
                  <a:close/>
                  <a:moveTo>
                    <a:pt x="139" y="16"/>
                  </a:moveTo>
                  <a:cubicBezTo>
                    <a:pt x="87" y="16"/>
                    <a:pt x="87" y="16"/>
                    <a:pt x="87" y="16"/>
                  </a:cubicBezTo>
                  <a:cubicBezTo>
                    <a:pt x="87" y="0"/>
                    <a:pt x="87" y="0"/>
                    <a:pt x="87" y="0"/>
                  </a:cubicBezTo>
                  <a:cubicBezTo>
                    <a:pt x="139" y="0"/>
                    <a:pt x="139" y="0"/>
                    <a:pt x="139" y="0"/>
                  </a:cubicBezTo>
                  <a:lnTo>
                    <a:pt x="139" y="1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208" name="Rectangle 207"/>
          <p:cNvSpPr/>
          <p:nvPr/>
        </p:nvSpPr>
        <p:spPr>
          <a:xfrm>
            <a:off x="318434" y="2098536"/>
            <a:ext cx="2286000" cy="352425"/>
          </a:xfrm>
          <a:prstGeom prst="rect">
            <a:avLst/>
          </a:prstGeom>
          <a:solidFill>
            <a:srgbClr val="002050"/>
          </a:solidFill>
        </p:spPr>
        <p:txBody>
          <a:bodyPr wrap="square" lIns="89576" tIns="44788" rIns="89576" bIns="44788" anchor="ctr">
            <a:noAutofit/>
          </a:bodyPr>
          <a:lstStyle/>
          <a:p>
            <a:pPr marL="0" marR="0" lvl="0" indent="0" algn="ctr" defTabSz="913336"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FFFFFF"/>
                </a:solidFill>
                <a:effectLst/>
                <a:uLnTx/>
                <a:uFillTx/>
                <a:latin typeface="Segoe UI"/>
                <a:ea typeface="+mn-ea"/>
                <a:cs typeface="+mn-cs"/>
              </a:rPr>
              <a:t>Virtual machine A</a:t>
            </a: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10" name="Rectangle 209"/>
          <p:cNvSpPr/>
          <p:nvPr/>
        </p:nvSpPr>
        <p:spPr>
          <a:xfrm>
            <a:off x="2604434" y="2098536"/>
            <a:ext cx="2286000" cy="352425"/>
          </a:xfrm>
          <a:prstGeom prst="rect">
            <a:avLst/>
          </a:prstGeom>
          <a:solidFill>
            <a:srgbClr val="002050"/>
          </a:solidFill>
        </p:spPr>
        <p:txBody>
          <a:bodyPr wrap="square" lIns="89576" tIns="44788" rIns="89576" bIns="44788" anchor="ctr">
            <a:noAutofit/>
          </a:bodyPr>
          <a:lstStyle/>
          <a:p>
            <a:pPr marL="0" marR="0" lvl="0" indent="0" algn="ctr" defTabSz="913336"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srgbClr val="FFFFFF"/>
                </a:solidFill>
                <a:effectLst/>
                <a:uLnTx/>
                <a:uFillTx/>
                <a:latin typeface="Segoe UI"/>
                <a:ea typeface="+mn-ea"/>
                <a:cs typeface="+mn-cs"/>
              </a:rPr>
              <a:t>V</a:t>
            </a:r>
            <a:r>
              <a:rPr kumimoji="0" lang="en-US" sz="1800" b="0" i="0" u="none" strike="noStrike" kern="1200" cap="none" spc="0" normalizeH="0" baseline="0" noProof="0" dirty="0" smtClean="0">
                <a:ln>
                  <a:noFill/>
                </a:ln>
                <a:solidFill>
                  <a:srgbClr val="FFFFFF"/>
                </a:solidFill>
                <a:effectLst/>
                <a:uLnTx/>
                <a:uFillTx/>
                <a:latin typeface="Segoe UI"/>
                <a:ea typeface="+mn-ea"/>
                <a:cs typeface="+mn-cs"/>
              </a:rPr>
              <a:t>irtual machine B</a:t>
            </a:r>
            <a:endParaRPr kumimoji="0" lang="en-US" sz="1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24" name="Rectangle 223"/>
          <p:cNvSpPr/>
          <p:nvPr/>
        </p:nvSpPr>
        <p:spPr>
          <a:xfrm>
            <a:off x="318434" y="4281862"/>
            <a:ext cx="4572000" cy="352425"/>
          </a:xfrm>
          <a:prstGeom prst="rect">
            <a:avLst/>
          </a:prstGeom>
          <a:solidFill>
            <a:schemeClr val="accent6"/>
          </a:solidFill>
        </p:spPr>
        <p:txBody>
          <a:bodyPr wrap="square" lIns="89576" tIns="44788" rIns="89576" bIns="44788" anchor="ctr">
            <a:noAutofit/>
          </a:bodyPr>
          <a:lstStyle/>
          <a:p>
            <a:pPr marL="0" marR="0" lvl="0" indent="0" algn="ctr" defTabSz="913336"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smtClean="0">
                <a:ln>
                  <a:noFill/>
                </a:ln>
                <a:solidFill>
                  <a:srgbClr val="FFFFFF"/>
                </a:solidFill>
                <a:effectLst/>
                <a:uLnTx/>
                <a:uFillTx/>
                <a:latin typeface="Segoe UI"/>
                <a:ea typeface="+mn-ea"/>
                <a:cs typeface="+mn-cs"/>
              </a:rPr>
              <a:t>Virtualization</a:t>
            </a:r>
            <a:endParaRPr kumimoji="0" lang="en-US" sz="2000" b="0" i="0" u="none" strike="noStrike" kern="1200" cap="none" spc="0" normalizeH="0" baseline="0" noProof="0" dirty="0">
              <a:ln>
                <a:noFill/>
              </a:ln>
              <a:solidFill>
                <a:srgbClr val="FFFFFF"/>
              </a:solidFill>
              <a:effectLst/>
              <a:uLnTx/>
              <a:uFillTx/>
              <a:latin typeface="Segoe UI"/>
              <a:ea typeface="+mn-ea"/>
              <a:cs typeface="+mn-cs"/>
            </a:endParaRPr>
          </a:p>
        </p:txBody>
      </p:sp>
      <p:grpSp>
        <p:nvGrpSpPr>
          <p:cNvPr id="230" name="Group 229"/>
          <p:cNvGrpSpPr/>
          <p:nvPr/>
        </p:nvGrpSpPr>
        <p:grpSpPr>
          <a:xfrm>
            <a:off x="2346465" y="5541712"/>
            <a:ext cx="515937" cy="474822"/>
            <a:chOff x="10333038" y="2271713"/>
            <a:chExt cx="1235075" cy="1136651"/>
          </a:xfrm>
          <a:solidFill>
            <a:schemeClr val="tx2"/>
          </a:solidFill>
        </p:grpSpPr>
        <p:sp>
          <p:nvSpPr>
            <p:cNvPr id="227" name="Freeform 12"/>
            <p:cNvSpPr>
              <a:spLocks noEditPoints="1"/>
            </p:cNvSpPr>
            <p:nvPr/>
          </p:nvSpPr>
          <p:spPr bwMode="auto">
            <a:xfrm>
              <a:off x="10333038" y="2271713"/>
              <a:ext cx="1235075" cy="363538"/>
            </a:xfrm>
            <a:custGeom>
              <a:avLst/>
              <a:gdLst>
                <a:gd name="T0" fmla="*/ 305 w 326"/>
                <a:gd name="T1" fmla="*/ 0 h 96"/>
                <a:gd name="T2" fmla="*/ 0 w 326"/>
                <a:gd name="T3" fmla="*/ 22 h 96"/>
                <a:gd name="T4" fmla="*/ 21 w 326"/>
                <a:gd name="T5" fmla="*/ 96 h 96"/>
                <a:gd name="T6" fmla="*/ 326 w 326"/>
                <a:gd name="T7" fmla="*/ 74 h 96"/>
                <a:gd name="T8" fmla="*/ 34 w 326"/>
                <a:gd name="T9" fmla="*/ 74 h 96"/>
                <a:gd name="T10" fmla="*/ 23 w 326"/>
                <a:gd name="T11" fmla="*/ 63 h 96"/>
                <a:gd name="T12" fmla="*/ 34 w 326"/>
                <a:gd name="T13" fmla="*/ 74 h 96"/>
                <a:gd name="T14" fmla="*/ 23 w 326"/>
                <a:gd name="T15" fmla="*/ 52 h 96"/>
                <a:gd name="T16" fmla="*/ 34 w 326"/>
                <a:gd name="T17" fmla="*/ 41 h 96"/>
                <a:gd name="T18" fmla="*/ 34 w 326"/>
                <a:gd name="T19" fmla="*/ 29 h 96"/>
                <a:gd name="T20" fmla="*/ 23 w 326"/>
                <a:gd name="T21" fmla="*/ 18 h 96"/>
                <a:gd name="T22" fmla="*/ 34 w 326"/>
                <a:gd name="T23" fmla="*/ 29 h 96"/>
                <a:gd name="T24" fmla="*/ 47 w 326"/>
                <a:gd name="T25" fmla="*/ 74 h 96"/>
                <a:gd name="T26" fmla="*/ 58 w 326"/>
                <a:gd name="T27" fmla="*/ 63 h 96"/>
                <a:gd name="T28" fmla="*/ 58 w 326"/>
                <a:gd name="T29" fmla="*/ 52 h 96"/>
                <a:gd name="T30" fmla="*/ 47 w 326"/>
                <a:gd name="T31" fmla="*/ 41 h 96"/>
                <a:gd name="T32" fmla="*/ 58 w 326"/>
                <a:gd name="T33" fmla="*/ 52 h 96"/>
                <a:gd name="T34" fmla="*/ 47 w 326"/>
                <a:gd name="T35" fmla="*/ 29 h 96"/>
                <a:gd name="T36" fmla="*/ 58 w 326"/>
                <a:gd name="T37" fmla="*/ 18 h 96"/>
                <a:gd name="T38" fmla="*/ 82 w 326"/>
                <a:gd name="T39" fmla="*/ 74 h 96"/>
                <a:gd name="T40" fmla="*/ 71 w 326"/>
                <a:gd name="T41" fmla="*/ 63 h 96"/>
                <a:gd name="T42" fmla="*/ 82 w 326"/>
                <a:gd name="T43" fmla="*/ 74 h 96"/>
                <a:gd name="T44" fmla="*/ 71 w 326"/>
                <a:gd name="T45" fmla="*/ 52 h 96"/>
                <a:gd name="T46" fmla="*/ 82 w 326"/>
                <a:gd name="T47" fmla="*/ 41 h 96"/>
                <a:gd name="T48" fmla="*/ 82 w 326"/>
                <a:gd name="T49" fmla="*/ 29 h 96"/>
                <a:gd name="T50" fmla="*/ 71 w 326"/>
                <a:gd name="T51" fmla="*/ 18 h 96"/>
                <a:gd name="T52" fmla="*/ 82 w 326"/>
                <a:gd name="T53" fmla="*/ 29 h 96"/>
                <a:gd name="T54" fmla="*/ 95 w 326"/>
                <a:gd name="T55" fmla="*/ 74 h 96"/>
                <a:gd name="T56" fmla="*/ 106 w 326"/>
                <a:gd name="T57" fmla="*/ 63 h 96"/>
                <a:gd name="T58" fmla="*/ 106 w 326"/>
                <a:gd name="T59" fmla="*/ 52 h 96"/>
                <a:gd name="T60" fmla="*/ 95 w 326"/>
                <a:gd name="T61" fmla="*/ 41 h 96"/>
                <a:gd name="T62" fmla="*/ 106 w 326"/>
                <a:gd name="T63" fmla="*/ 52 h 96"/>
                <a:gd name="T64" fmla="*/ 95 w 326"/>
                <a:gd name="T65" fmla="*/ 29 h 96"/>
                <a:gd name="T66" fmla="*/ 106 w 326"/>
                <a:gd name="T67" fmla="*/ 18 h 96"/>
                <a:gd name="T68" fmla="*/ 130 w 326"/>
                <a:gd name="T69" fmla="*/ 74 h 96"/>
                <a:gd name="T70" fmla="*/ 119 w 326"/>
                <a:gd name="T71" fmla="*/ 63 h 96"/>
                <a:gd name="T72" fmla="*/ 130 w 326"/>
                <a:gd name="T73" fmla="*/ 74 h 96"/>
                <a:gd name="T74" fmla="*/ 119 w 326"/>
                <a:gd name="T75" fmla="*/ 52 h 96"/>
                <a:gd name="T76" fmla="*/ 130 w 326"/>
                <a:gd name="T77" fmla="*/ 41 h 96"/>
                <a:gd name="T78" fmla="*/ 130 w 326"/>
                <a:gd name="T79" fmla="*/ 29 h 96"/>
                <a:gd name="T80" fmla="*/ 119 w 326"/>
                <a:gd name="T81" fmla="*/ 18 h 96"/>
                <a:gd name="T82" fmla="*/ 130 w 326"/>
                <a:gd name="T83" fmla="*/ 29 h 96"/>
                <a:gd name="T84" fmla="*/ 144 w 326"/>
                <a:gd name="T85" fmla="*/ 74 h 96"/>
                <a:gd name="T86" fmla="*/ 155 w 326"/>
                <a:gd name="T87" fmla="*/ 63 h 96"/>
                <a:gd name="T88" fmla="*/ 155 w 326"/>
                <a:gd name="T89" fmla="*/ 52 h 96"/>
                <a:gd name="T90" fmla="*/ 144 w 326"/>
                <a:gd name="T91" fmla="*/ 41 h 96"/>
                <a:gd name="T92" fmla="*/ 155 w 326"/>
                <a:gd name="T93" fmla="*/ 52 h 96"/>
                <a:gd name="T94" fmla="*/ 144 w 326"/>
                <a:gd name="T95" fmla="*/ 29 h 96"/>
                <a:gd name="T96" fmla="*/ 155 w 326"/>
                <a:gd name="T97" fmla="*/ 18 h 96"/>
                <a:gd name="T98" fmla="*/ 179 w 326"/>
                <a:gd name="T99" fmla="*/ 74 h 96"/>
                <a:gd name="T100" fmla="*/ 168 w 326"/>
                <a:gd name="T101" fmla="*/ 63 h 96"/>
                <a:gd name="T102" fmla="*/ 179 w 326"/>
                <a:gd name="T103" fmla="*/ 74 h 96"/>
                <a:gd name="T104" fmla="*/ 168 w 326"/>
                <a:gd name="T105" fmla="*/ 52 h 96"/>
                <a:gd name="T106" fmla="*/ 179 w 326"/>
                <a:gd name="T107" fmla="*/ 41 h 96"/>
                <a:gd name="T108" fmla="*/ 179 w 326"/>
                <a:gd name="T109" fmla="*/ 29 h 96"/>
                <a:gd name="T110" fmla="*/ 168 w 326"/>
                <a:gd name="T111" fmla="*/ 18 h 96"/>
                <a:gd name="T112" fmla="*/ 179 w 326"/>
                <a:gd name="T113" fmla="*/ 29 h 96"/>
                <a:gd name="T114" fmla="*/ 252 w 326"/>
                <a:gd name="T115" fmla="*/ 46 h 96"/>
                <a:gd name="T116" fmla="*/ 296 w 326"/>
                <a:gd name="T117" fmla="*/ 46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96">
                  <a:moveTo>
                    <a:pt x="326" y="22"/>
                  </a:moveTo>
                  <a:cubicBezTo>
                    <a:pt x="326" y="10"/>
                    <a:pt x="317" y="0"/>
                    <a:pt x="305" y="0"/>
                  </a:cubicBezTo>
                  <a:cubicBezTo>
                    <a:pt x="21" y="0"/>
                    <a:pt x="21" y="0"/>
                    <a:pt x="21" y="0"/>
                  </a:cubicBezTo>
                  <a:cubicBezTo>
                    <a:pt x="9" y="0"/>
                    <a:pt x="0" y="10"/>
                    <a:pt x="0" y="22"/>
                  </a:cubicBezTo>
                  <a:cubicBezTo>
                    <a:pt x="0" y="74"/>
                    <a:pt x="0" y="74"/>
                    <a:pt x="0" y="74"/>
                  </a:cubicBezTo>
                  <a:cubicBezTo>
                    <a:pt x="0" y="86"/>
                    <a:pt x="9" y="96"/>
                    <a:pt x="21" y="96"/>
                  </a:cubicBezTo>
                  <a:cubicBezTo>
                    <a:pt x="305" y="96"/>
                    <a:pt x="305" y="96"/>
                    <a:pt x="305" y="96"/>
                  </a:cubicBezTo>
                  <a:cubicBezTo>
                    <a:pt x="317" y="96"/>
                    <a:pt x="326" y="86"/>
                    <a:pt x="326" y="74"/>
                  </a:cubicBezTo>
                  <a:lnTo>
                    <a:pt x="326" y="22"/>
                  </a:lnTo>
                  <a:close/>
                  <a:moveTo>
                    <a:pt x="34" y="74"/>
                  </a:moveTo>
                  <a:cubicBezTo>
                    <a:pt x="23" y="74"/>
                    <a:pt x="23" y="74"/>
                    <a:pt x="23" y="74"/>
                  </a:cubicBezTo>
                  <a:cubicBezTo>
                    <a:pt x="23" y="63"/>
                    <a:pt x="23" y="63"/>
                    <a:pt x="23" y="63"/>
                  </a:cubicBezTo>
                  <a:cubicBezTo>
                    <a:pt x="34" y="63"/>
                    <a:pt x="34" y="63"/>
                    <a:pt x="34" y="63"/>
                  </a:cubicBezTo>
                  <a:lnTo>
                    <a:pt x="34" y="74"/>
                  </a:lnTo>
                  <a:close/>
                  <a:moveTo>
                    <a:pt x="34" y="52"/>
                  </a:moveTo>
                  <a:cubicBezTo>
                    <a:pt x="23" y="52"/>
                    <a:pt x="23" y="52"/>
                    <a:pt x="23" y="52"/>
                  </a:cubicBezTo>
                  <a:cubicBezTo>
                    <a:pt x="23" y="41"/>
                    <a:pt x="23" y="41"/>
                    <a:pt x="23" y="41"/>
                  </a:cubicBezTo>
                  <a:cubicBezTo>
                    <a:pt x="34" y="41"/>
                    <a:pt x="34" y="41"/>
                    <a:pt x="34" y="41"/>
                  </a:cubicBezTo>
                  <a:lnTo>
                    <a:pt x="34" y="52"/>
                  </a:lnTo>
                  <a:close/>
                  <a:moveTo>
                    <a:pt x="34" y="29"/>
                  </a:moveTo>
                  <a:cubicBezTo>
                    <a:pt x="23" y="29"/>
                    <a:pt x="23" y="29"/>
                    <a:pt x="23" y="29"/>
                  </a:cubicBezTo>
                  <a:cubicBezTo>
                    <a:pt x="23" y="18"/>
                    <a:pt x="23" y="18"/>
                    <a:pt x="23" y="18"/>
                  </a:cubicBezTo>
                  <a:cubicBezTo>
                    <a:pt x="34" y="18"/>
                    <a:pt x="34" y="18"/>
                    <a:pt x="34" y="18"/>
                  </a:cubicBezTo>
                  <a:lnTo>
                    <a:pt x="34" y="29"/>
                  </a:lnTo>
                  <a:close/>
                  <a:moveTo>
                    <a:pt x="58" y="74"/>
                  </a:moveTo>
                  <a:cubicBezTo>
                    <a:pt x="47" y="74"/>
                    <a:pt x="47" y="74"/>
                    <a:pt x="47" y="74"/>
                  </a:cubicBezTo>
                  <a:cubicBezTo>
                    <a:pt x="47" y="63"/>
                    <a:pt x="47" y="63"/>
                    <a:pt x="47" y="63"/>
                  </a:cubicBezTo>
                  <a:cubicBezTo>
                    <a:pt x="58" y="63"/>
                    <a:pt x="58" y="63"/>
                    <a:pt x="58" y="63"/>
                  </a:cubicBezTo>
                  <a:lnTo>
                    <a:pt x="58" y="74"/>
                  </a:lnTo>
                  <a:close/>
                  <a:moveTo>
                    <a:pt x="58" y="52"/>
                  </a:moveTo>
                  <a:cubicBezTo>
                    <a:pt x="47" y="52"/>
                    <a:pt x="47" y="52"/>
                    <a:pt x="47" y="52"/>
                  </a:cubicBezTo>
                  <a:cubicBezTo>
                    <a:pt x="47" y="41"/>
                    <a:pt x="47" y="41"/>
                    <a:pt x="47" y="41"/>
                  </a:cubicBezTo>
                  <a:cubicBezTo>
                    <a:pt x="58" y="41"/>
                    <a:pt x="58" y="41"/>
                    <a:pt x="58" y="41"/>
                  </a:cubicBezTo>
                  <a:lnTo>
                    <a:pt x="58" y="52"/>
                  </a:lnTo>
                  <a:close/>
                  <a:moveTo>
                    <a:pt x="58" y="29"/>
                  </a:moveTo>
                  <a:cubicBezTo>
                    <a:pt x="47" y="29"/>
                    <a:pt x="47" y="29"/>
                    <a:pt x="47" y="29"/>
                  </a:cubicBezTo>
                  <a:cubicBezTo>
                    <a:pt x="47" y="18"/>
                    <a:pt x="47" y="18"/>
                    <a:pt x="47" y="18"/>
                  </a:cubicBezTo>
                  <a:cubicBezTo>
                    <a:pt x="58" y="18"/>
                    <a:pt x="58" y="18"/>
                    <a:pt x="58" y="18"/>
                  </a:cubicBezTo>
                  <a:lnTo>
                    <a:pt x="58" y="29"/>
                  </a:lnTo>
                  <a:close/>
                  <a:moveTo>
                    <a:pt x="82" y="74"/>
                  </a:moveTo>
                  <a:cubicBezTo>
                    <a:pt x="71" y="74"/>
                    <a:pt x="71" y="74"/>
                    <a:pt x="71" y="74"/>
                  </a:cubicBezTo>
                  <a:cubicBezTo>
                    <a:pt x="71" y="63"/>
                    <a:pt x="71" y="63"/>
                    <a:pt x="71" y="63"/>
                  </a:cubicBezTo>
                  <a:cubicBezTo>
                    <a:pt x="82" y="63"/>
                    <a:pt x="82" y="63"/>
                    <a:pt x="82" y="63"/>
                  </a:cubicBezTo>
                  <a:lnTo>
                    <a:pt x="82" y="74"/>
                  </a:lnTo>
                  <a:close/>
                  <a:moveTo>
                    <a:pt x="82" y="52"/>
                  </a:moveTo>
                  <a:cubicBezTo>
                    <a:pt x="71" y="52"/>
                    <a:pt x="71" y="52"/>
                    <a:pt x="71" y="52"/>
                  </a:cubicBezTo>
                  <a:cubicBezTo>
                    <a:pt x="71" y="41"/>
                    <a:pt x="71" y="41"/>
                    <a:pt x="71" y="41"/>
                  </a:cubicBezTo>
                  <a:cubicBezTo>
                    <a:pt x="82" y="41"/>
                    <a:pt x="82" y="41"/>
                    <a:pt x="82" y="41"/>
                  </a:cubicBezTo>
                  <a:lnTo>
                    <a:pt x="82" y="52"/>
                  </a:lnTo>
                  <a:close/>
                  <a:moveTo>
                    <a:pt x="82" y="29"/>
                  </a:moveTo>
                  <a:cubicBezTo>
                    <a:pt x="71" y="29"/>
                    <a:pt x="71" y="29"/>
                    <a:pt x="71" y="29"/>
                  </a:cubicBezTo>
                  <a:cubicBezTo>
                    <a:pt x="71" y="18"/>
                    <a:pt x="71" y="18"/>
                    <a:pt x="71" y="18"/>
                  </a:cubicBezTo>
                  <a:cubicBezTo>
                    <a:pt x="82" y="18"/>
                    <a:pt x="82" y="18"/>
                    <a:pt x="82" y="18"/>
                  </a:cubicBezTo>
                  <a:lnTo>
                    <a:pt x="82" y="29"/>
                  </a:lnTo>
                  <a:close/>
                  <a:moveTo>
                    <a:pt x="106" y="74"/>
                  </a:moveTo>
                  <a:cubicBezTo>
                    <a:pt x="95" y="74"/>
                    <a:pt x="95" y="74"/>
                    <a:pt x="95" y="74"/>
                  </a:cubicBezTo>
                  <a:cubicBezTo>
                    <a:pt x="95" y="63"/>
                    <a:pt x="95" y="63"/>
                    <a:pt x="95" y="63"/>
                  </a:cubicBezTo>
                  <a:cubicBezTo>
                    <a:pt x="106" y="63"/>
                    <a:pt x="106" y="63"/>
                    <a:pt x="106" y="63"/>
                  </a:cubicBezTo>
                  <a:lnTo>
                    <a:pt x="106" y="74"/>
                  </a:lnTo>
                  <a:close/>
                  <a:moveTo>
                    <a:pt x="106" y="52"/>
                  </a:moveTo>
                  <a:cubicBezTo>
                    <a:pt x="95" y="52"/>
                    <a:pt x="95" y="52"/>
                    <a:pt x="95" y="52"/>
                  </a:cubicBezTo>
                  <a:cubicBezTo>
                    <a:pt x="95" y="41"/>
                    <a:pt x="95" y="41"/>
                    <a:pt x="95" y="41"/>
                  </a:cubicBezTo>
                  <a:cubicBezTo>
                    <a:pt x="106" y="41"/>
                    <a:pt x="106" y="41"/>
                    <a:pt x="106" y="41"/>
                  </a:cubicBezTo>
                  <a:lnTo>
                    <a:pt x="106" y="52"/>
                  </a:lnTo>
                  <a:close/>
                  <a:moveTo>
                    <a:pt x="106" y="29"/>
                  </a:moveTo>
                  <a:cubicBezTo>
                    <a:pt x="95" y="29"/>
                    <a:pt x="95" y="29"/>
                    <a:pt x="95" y="29"/>
                  </a:cubicBezTo>
                  <a:cubicBezTo>
                    <a:pt x="95" y="18"/>
                    <a:pt x="95" y="18"/>
                    <a:pt x="95" y="18"/>
                  </a:cubicBezTo>
                  <a:cubicBezTo>
                    <a:pt x="106" y="18"/>
                    <a:pt x="106" y="18"/>
                    <a:pt x="106" y="18"/>
                  </a:cubicBezTo>
                  <a:lnTo>
                    <a:pt x="106" y="29"/>
                  </a:lnTo>
                  <a:close/>
                  <a:moveTo>
                    <a:pt x="130" y="74"/>
                  </a:moveTo>
                  <a:cubicBezTo>
                    <a:pt x="119" y="74"/>
                    <a:pt x="119" y="74"/>
                    <a:pt x="119" y="74"/>
                  </a:cubicBezTo>
                  <a:cubicBezTo>
                    <a:pt x="119" y="63"/>
                    <a:pt x="119" y="63"/>
                    <a:pt x="119" y="63"/>
                  </a:cubicBezTo>
                  <a:cubicBezTo>
                    <a:pt x="130" y="63"/>
                    <a:pt x="130" y="63"/>
                    <a:pt x="130" y="63"/>
                  </a:cubicBezTo>
                  <a:lnTo>
                    <a:pt x="130" y="74"/>
                  </a:lnTo>
                  <a:close/>
                  <a:moveTo>
                    <a:pt x="130" y="52"/>
                  </a:moveTo>
                  <a:cubicBezTo>
                    <a:pt x="119" y="52"/>
                    <a:pt x="119" y="52"/>
                    <a:pt x="119" y="52"/>
                  </a:cubicBezTo>
                  <a:cubicBezTo>
                    <a:pt x="119" y="41"/>
                    <a:pt x="119" y="41"/>
                    <a:pt x="119" y="41"/>
                  </a:cubicBezTo>
                  <a:cubicBezTo>
                    <a:pt x="130" y="41"/>
                    <a:pt x="130" y="41"/>
                    <a:pt x="130" y="41"/>
                  </a:cubicBezTo>
                  <a:lnTo>
                    <a:pt x="130" y="52"/>
                  </a:lnTo>
                  <a:close/>
                  <a:moveTo>
                    <a:pt x="130" y="29"/>
                  </a:moveTo>
                  <a:cubicBezTo>
                    <a:pt x="119" y="29"/>
                    <a:pt x="119" y="29"/>
                    <a:pt x="119" y="29"/>
                  </a:cubicBezTo>
                  <a:cubicBezTo>
                    <a:pt x="119" y="18"/>
                    <a:pt x="119" y="18"/>
                    <a:pt x="119" y="18"/>
                  </a:cubicBezTo>
                  <a:cubicBezTo>
                    <a:pt x="130" y="18"/>
                    <a:pt x="130" y="18"/>
                    <a:pt x="130" y="18"/>
                  </a:cubicBezTo>
                  <a:lnTo>
                    <a:pt x="130" y="29"/>
                  </a:lnTo>
                  <a:close/>
                  <a:moveTo>
                    <a:pt x="155" y="74"/>
                  </a:moveTo>
                  <a:cubicBezTo>
                    <a:pt x="144" y="74"/>
                    <a:pt x="144" y="74"/>
                    <a:pt x="144" y="74"/>
                  </a:cubicBezTo>
                  <a:cubicBezTo>
                    <a:pt x="144" y="63"/>
                    <a:pt x="144" y="63"/>
                    <a:pt x="144" y="63"/>
                  </a:cubicBezTo>
                  <a:cubicBezTo>
                    <a:pt x="155" y="63"/>
                    <a:pt x="155" y="63"/>
                    <a:pt x="155" y="63"/>
                  </a:cubicBezTo>
                  <a:lnTo>
                    <a:pt x="155" y="74"/>
                  </a:lnTo>
                  <a:close/>
                  <a:moveTo>
                    <a:pt x="155" y="52"/>
                  </a:moveTo>
                  <a:cubicBezTo>
                    <a:pt x="144" y="52"/>
                    <a:pt x="144" y="52"/>
                    <a:pt x="144" y="52"/>
                  </a:cubicBezTo>
                  <a:cubicBezTo>
                    <a:pt x="144" y="41"/>
                    <a:pt x="144" y="41"/>
                    <a:pt x="144" y="41"/>
                  </a:cubicBezTo>
                  <a:cubicBezTo>
                    <a:pt x="155" y="41"/>
                    <a:pt x="155" y="41"/>
                    <a:pt x="155" y="41"/>
                  </a:cubicBezTo>
                  <a:lnTo>
                    <a:pt x="155" y="52"/>
                  </a:lnTo>
                  <a:close/>
                  <a:moveTo>
                    <a:pt x="155" y="29"/>
                  </a:moveTo>
                  <a:cubicBezTo>
                    <a:pt x="144" y="29"/>
                    <a:pt x="144" y="29"/>
                    <a:pt x="144" y="29"/>
                  </a:cubicBezTo>
                  <a:cubicBezTo>
                    <a:pt x="144" y="18"/>
                    <a:pt x="144" y="18"/>
                    <a:pt x="144" y="18"/>
                  </a:cubicBezTo>
                  <a:cubicBezTo>
                    <a:pt x="155" y="18"/>
                    <a:pt x="155" y="18"/>
                    <a:pt x="155" y="18"/>
                  </a:cubicBezTo>
                  <a:lnTo>
                    <a:pt x="155" y="29"/>
                  </a:lnTo>
                  <a:close/>
                  <a:moveTo>
                    <a:pt x="179" y="74"/>
                  </a:moveTo>
                  <a:cubicBezTo>
                    <a:pt x="168" y="74"/>
                    <a:pt x="168" y="74"/>
                    <a:pt x="168" y="74"/>
                  </a:cubicBezTo>
                  <a:cubicBezTo>
                    <a:pt x="168" y="63"/>
                    <a:pt x="168" y="63"/>
                    <a:pt x="168" y="63"/>
                  </a:cubicBezTo>
                  <a:cubicBezTo>
                    <a:pt x="179" y="63"/>
                    <a:pt x="179" y="63"/>
                    <a:pt x="179" y="63"/>
                  </a:cubicBezTo>
                  <a:lnTo>
                    <a:pt x="179" y="74"/>
                  </a:lnTo>
                  <a:close/>
                  <a:moveTo>
                    <a:pt x="179" y="52"/>
                  </a:moveTo>
                  <a:cubicBezTo>
                    <a:pt x="168" y="52"/>
                    <a:pt x="168" y="52"/>
                    <a:pt x="168" y="52"/>
                  </a:cubicBezTo>
                  <a:cubicBezTo>
                    <a:pt x="168" y="41"/>
                    <a:pt x="168" y="41"/>
                    <a:pt x="168" y="41"/>
                  </a:cubicBezTo>
                  <a:cubicBezTo>
                    <a:pt x="179" y="41"/>
                    <a:pt x="179" y="41"/>
                    <a:pt x="179" y="41"/>
                  </a:cubicBezTo>
                  <a:lnTo>
                    <a:pt x="179" y="52"/>
                  </a:lnTo>
                  <a:close/>
                  <a:moveTo>
                    <a:pt x="179" y="29"/>
                  </a:moveTo>
                  <a:cubicBezTo>
                    <a:pt x="168" y="29"/>
                    <a:pt x="168" y="29"/>
                    <a:pt x="168" y="29"/>
                  </a:cubicBezTo>
                  <a:cubicBezTo>
                    <a:pt x="168" y="18"/>
                    <a:pt x="168" y="18"/>
                    <a:pt x="168" y="18"/>
                  </a:cubicBezTo>
                  <a:cubicBezTo>
                    <a:pt x="179" y="18"/>
                    <a:pt x="179" y="18"/>
                    <a:pt x="179" y="18"/>
                  </a:cubicBezTo>
                  <a:lnTo>
                    <a:pt x="179" y="29"/>
                  </a:lnTo>
                  <a:close/>
                  <a:moveTo>
                    <a:pt x="274" y="68"/>
                  </a:moveTo>
                  <a:cubicBezTo>
                    <a:pt x="262" y="68"/>
                    <a:pt x="252" y="58"/>
                    <a:pt x="252" y="46"/>
                  </a:cubicBezTo>
                  <a:cubicBezTo>
                    <a:pt x="252" y="34"/>
                    <a:pt x="262" y="24"/>
                    <a:pt x="274" y="24"/>
                  </a:cubicBezTo>
                  <a:cubicBezTo>
                    <a:pt x="286" y="24"/>
                    <a:pt x="296" y="34"/>
                    <a:pt x="296" y="46"/>
                  </a:cubicBezTo>
                  <a:cubicBezTo>
                    <a:pt x="296" y="58"/>
                    <a:pt x="286" y="68"/>
                    <a:pt x="274" y="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8" name="Freeform 13"/>
            <p:cNvSpPr>
              <a:spLocks noEditPoints="1"/>
            </p:cNvSpPr>
            <p:nvPr/>
          </p:nvSpPr>
          <p:spPr bwMode="auto">
            <a:xfrm>
              <a:off x="10333038" y="2657476"/>
              <a:ext cx="1235075" cy="365125"/>
            </a:xfrm>
            <a:custGeom>
              <a:avLst/>
              <a:gdLst>
                <a:gd name="T0" fmla="*/ 305 w 326"/>
                <a:gd name="T1" fmla="*/ 0 h 96"/>
                <a:gd name="T2" fmla="*/ 0 w 326"/>
                <a:gd name="T3" fmla="*/ 22 h 96"/>
                <a:gd name="T4" fmla="*/ 21 w 326"/>
                <a:gd name="T5" fmla="*/ 96 h 96"/>
                <a:gd name="T6" fmla="*/ 326 w 326"/>
                <a:gd name="T7" fmla="*/ 74 h 96"/>
                <a:gd name="T8" fmla="*/ 34 w 326"/>
                <a:gd name="T9" fmla="*/ 75 h 96"/>
                <a:gd name="T10" fmla="*/ 23 w 326"/>
                <a:gd name="T11" fmla="*/ 64 h 96"/>
                <a:gd name="T12" fmla="*/ 34 w 326"/>
                <a:gd name="T13" fmla="*/ 75 h 96"/>
                <a:gd name="T14" fmla="*/ 23 w 326"/>
                <a:gd name="T15" fmla="*/ 53 h 96"/>
                <a:gd name="T16" fmla="*/ 34 w 326"/>
                <a:gd name="T17" fmla="*/ 42 h 96"/>
                <a:gd name="T18" fmla="*/ 34 w 326"/>
                <a:gd name="T19" fmla="*/ 30 h 96"/>
                <a:gd name="T20" fmla="*/ 23 w 326"/>
                <a:gd name="T21" fmla="*/ 19 h 96"/>
                <a:gd name="T22" fmla="*/ 34 w 326"/>
                <a:gd name="T23" fmla="*/ 30 h 96"/>
                <a:gd name="T24" fmla="*/ 47 w 326"/>
                <a:gd name="T25" fmla="*/ 75 h 96"/>
                <a:gd name="T26" fmla="*/ 58 w 326"/>
                <a:gd name="T27" fmla="*/ 64 h 96"/>
                <a:gd name="T28" fmla="*/ 58 w 326"/>
                <a:gd name="T29" fmla="*/ 53 h 96"/>
                <a:gd name="T30" fmla="*/ 47 w 326"/>
                <a:gd name="T31" fmla="*/ 42 h 96"/>
                <a:gd name="T32" fmla="*/ 58 w 326"/>
                <a:gd name="T33" fmla="*/ 53 h 96"/>
                <a:gd name="T34" fmla="*/ 47 w 326"/>
                <a:gd name="T35" fmla="*/ 30 h 96"/>
                <a:gd name="T36" fmla="*/ 58 w 326"/>
                <a:gd name="T37" fmla="*/ 19 h 96"/>
                <a:gd name="T38" fmla="*/ 82 w 326"/>
                <a:gd name="T39" fmla="*/ 75 h 96"/>
                <a:gd name="T40" fmla="*/ 71 w 326"/>
                <a:gd name="T41" fmla="*/ 64 h 96"/>
                <a:gd name="T42" fmla="*/ 82 w 326"/>
                <a:gd name="T43" fmla="*/ 75 h 96"/>
                <a:gd name="T44" fmla="*/ 71 w 326"/>
                <a:gd name="T45" fmla="*/ 53 h 96"/>
                <a:gd name="T46" fmla="*/ 82 w 326"/>
                <a:gd name="T47" fmla="*/ 42 h 96"/>
                <a:gd name="T48" fmla="*/ 82 w 326"/>
                <a:gd name="T49" fmla="*/ 30 h 96"/>
                <a:gd name="T50" fmla="*/ 71 w 326"/>
                <a:gd name="T51" fmla="*/ 19 h 96"/>
                <a:gd name="T52" fmla="*/ 82 w 326"/>
                <a:gd name="T53" fmla="*/ 30 h 96"/>
                <a:gd name="T54" fmla="*/ 95 w 326"/>
                <a:gd name="T55" fmla="*/ 75 h 96"/>
                <a:gd name="T56" fmla="*/ 106 w 326"/>
                <a:gd name="T57" fmla="*/ 64 h 96"/>
                <a:gd name="T58" fmla="*/ 106 w 326"/>
                <a:gd name="T59" fmla="*/ 53 h 96"/>
                <a:gd name="T60" fmla="*/ 95 w 326"/>
                <a:gd name="T61" fmla="*/ 42 h 96"/>
                <a:gd name="T62" fmla="*/ 106 w 326"/>
                <a:gd name="T63" fmla="*/ 53 h 96"/>
                <a:gd name="T64" fmla="*/ 95 w 326"/>
                <a:gd name="T65" fmla="*/ 30 h 96"/>
                <a:gd name="T66" fmla="*/ 106 w 326"/>
                <a:gd name="T67" fmla="*/ 19 h 96"/>
                <a:gd name="T68" fmla="*/ 130 w 326"/>
                <a:gd name="T69" fmla="*/ 75 h 96"/>
                <a:gd name="T70" fmla="*/ 119 w 326"/>
                <a:gd name="T71" fmla="*/ 64 h 96"/>
                <a:gd name="T72" fmla="*/ 130 w 326"/>
                <a:gd name="T73" fmla="*/ 75 h 96"/>
                <a:gd name="T74" fmla="*/ 119 w 326"/>
                <a:gd name="T75" fmla="*/ 53 h 96"/>
                <a:gd name="T76" fmla="*/ 130 w 326"/>
                <a:gd name="T77" fmla="*/ 42 h 96"/>
                <a:gd name="T78" fmla="*/ 130 w 326"/>
                <a:gd name="T79" fmla="*/ 30 h 96"/>
                <a:gd name="T80" fmla="*/ 119 w 326"/>
                <a:gd name="T81" fmla="*/ 19 h 96"/>
                <a:gd name="T82" fmla="*/ 130 w 326"/>
                <a:gd name="T83" fmla="*/ 30 h 96"/>
                <a:gd name="T84" fmla="*/ 144 w 326"/>
                <a:gd name="T85" fmla="*/ 75 h 96"/>
                <a:gd name="T86" fmla="*/ 155 w 326"/>
                <a:gd name="T87" fmla="*/ 64 h 96"/>
                <a:gd name="T88" fmla="*/ 155 w 326"/>
                <a:gd name="T89" fmla="*/ 53 h 96"/>
                <a:gd name="T90" fmla="*/ 144 w 326"/>
                <a:gd name="T91" fmla="*/ 42 h 96"/>
                <a:gd name="T92" fmla="*/ 155 w 326"/>
                <a:gd name="T93" fmla="*/ 53 h 96"/>
                <a:gd name="T94" fmla="*/ 144 w 326"/>
                <a:gd name="T95" fmla="*/ 30 h 96"/>
                <a:gd name="T96" fmla="*/ 155 w 326"/>
                <a:gd name="T97" fmla="*/ 19 h 96"/>
                <a:gd name="T98" fmla="*/ 179 w 326"/>
                <a:gd name="T99" fmla="*/ 75 h 96"/>
                <a:gd name="T100" fmla="*/ 168 w 326"/>
                <a:gd name="T101" fmla="*/ 64 h 96"/>
                <a:gd name="T102" fmla="*/ 179 w 326"/>
                <a:gd name="T103" fmla="*/ 75 h 96"/>
                <a:gd name="T104" fmla="*/ 168 w 326"/>
                <a:gd name="T105" fmla="*/ 53 h 96"/>
                <a:gd name="T106" fmla="*/ 179 w 326"/>
                <a:gd name="T107" fmla="*/ 42 h 96"/>
                <a:gd name="T108" fmla="*/ 179 w 326"/>
                <a:gd name="T109" fmla="*/ 30 h 96"/>
                <a:gd name="T110" fmla="*/ 168 w 326"/>
                <a:gd name="T111" fmla="*/ 19 h 96"/>
                <a:gd name="T112" fmla="*/ 179 w 326"/>
                <a:gd name="T113" fmla="*/ 30 h 96"/>
                <a:gd name="T114" fmla="*/ 252 w 326"/>
                <a:gd name="T115" fmla="*/ 47 h 96"/>
                <a:gd name="T116" fmla="*/ 296 w 326"/>
                <a:gd name="T117" fmla="*/ 47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96">
                  <a:moveTo>
                    <a:pt x="326" y="22"/>
                  </a:moveTo>
                  <a:cubicBezTo>
                    <a:pt x="326" y="10"/>
                    <a:pt x="317" y="0"/>
                    <a:pt x="305" y="0"/>
                  </a:cubicBezTo>
                  <a:cubicBezTo>
                    <a:pt x="21" y="0"/>
                    <a:pt x="21" y="0"/>
                    <a:pt x="21" y="0"/>
                  </a:cubicBezTo>
                  <a:cubicBezTo>
                    <a:pt x="9" y="0"/>
                    <a:pt x="0" y="10"/>
                    <a:pt x="0" y="22"/>
                  </a:cubicBezTo>
                  <a:cubicBezTo>
                    <a:pt x="0" y="74"/>
                    <a:pt x="0" y="74"/>
                    <a:pt x="0" y="74"/>
                  </a:cubicBezTo>
                  <a:cubicBezTo>
                    <a:pt x="0" y="86"/>
                    <a:pt x="9" y="96"/>
                    <a:pt x="21" y="96"/>
                  </a:cubicBezTo>
                  <a:cubicBezTo>
                    <a:pt x="305" y="96"/>
                    <a:pt x="305" y="96"/>
                    <a:pt x="305" y="96"/>
                  </a:cubicBezTo>
                  <a:cubicBezTo>
                    <a:pt x="317" y="96"/>
                    <a:pt x="326" y="86"/>
                    <a:pt x="326" y="74"/>
                  </a:cubicBezTo>
                  <a:lnTo>
                    <a:pt x="326" y="22"/>
                  </a:lnTo>
                  <a:close/>
                  <a:moveTo>
                    <a:pt x="34" y="75"/>
                  </a:moveTo>
                  <a:cubicBezTo>
                    <a:pt x="23" y="75"/>
                    <a:pt x="23" y="75"/>
                    <a:pt x="23" y="75"/>
                  </a:cubicBezTo>
                  <a:cubicBezTo>
                    <a:pt x="23" y="64"/>
                    <a:pt x="23" y="64"/>
                    <a:pt x="23" y="64"/>
                  </a:cubicBezTo>
                  <a:cubicBezTo>
                    <a:pt x="34" y="64"/>
                    <a:pt x="34" y="64"/>
                    <a:pt x="34" y="64"/>
                  </a:cubicBezTo>
                  <a:lnTo>
                    <a:pt x="34" y="75"/>
                  </a:lnTo>
                  <a:close/>
                  <a:moveTo>
                    <a:pt x="34" y="53"/>
                  </a:moveTo>
                  <a:cubicBezTo>
                    <a:pt x="23" y="53"/>
                    <a:pt x="23" y="53"/>
                    <a:pt x="23" y="53"/>
                  </a:cubicBezTo>
                  <a:cubicBezTo>
                    <a:pt x="23" y="42"/>
                    <a:pt x="23" y="42"/>
                    <a:pt x="23" y="42"/>
                  </a:cubicBezTo>
                  <a:cubicBezTo>
                    <a:pt x="34" y="42"/>
                    <a:pt x="34" y="42"/>
                    <a:pt x="34" y="42"/>
                  </a:cubicBezTo>
                  <a:lnTo>
                    <a:pt x="34" y="53"/>
                  </a:lnTo>
                  <a:close/>
                  <a:moveTo>
                    <a:pt x="34" y="30"/>
                  </a:moveTo>
                  <a:cubicBezTo>
                    <a:pt x="23" y="30"/>
                    <a:pt x="23" y="30"/>
                    <a:pt x="23" y="30"/>
                  </a:cubicBezTo>
                  <a:cubicBezTo>
                    <a:pt x="23" y="19"/>
                    <a:pt x="23" y="19"/>
                    <a:pt x="23" y="19"/>
                  </a:cubicBezTo>
                  <a:cubicBezTo>
                    <a:pt x="34" y="19"/>
                    <a:pt x="34" y="19"/>
                    <a:pt x="34" y="19"/>
                  </a:cubicBezTo>
                  <a:lnTo>
                    <a:pt x="34" y="30"/>
                  </a:lnTo>
                  <a:close/>
                  <a:moveTo>
                    <a:pt x="58" y="75"/>
                  </a:moveTo>
                  <a:cubicBezTo>
                    <a:pt x="47" y="75"/>
                    <a:pt x="47" y="75"/>
                    <a:pt x="47" y="75"/>
                  </a:cubicBezTo>
                  <a:cubicBezTo>
                    <a:pt x="47" y="64"/>
                    <a:pt x="47" y="64"/>
                    <a:pt x="47" y="64"/>
                  </a:cubicBezTo>
                  <a:cubicBezTo>
                    <a:pt x="58" y="64"/>
                    <a:pt x="58" y="64"/>
                    <a:pt x="58" y="64"/>
                  </a:cubicBezTo>
                  <a:lnTo>
                    <a:pt x="58" y="75"/>
                  </a:lnTo>
                  <a:close/>
                  <a:moveTo>
                    <a:pt x="58" y="53"/>
                  </a:moveTo>
                  <a:cubicBezTo>
                    <a:pt x="47" y="53"/>
                    <a:pt x="47" y="53"/>
                    <a:pt x="47" y="53"/>
                  </a:cubicBezTo>
                  <a:cubicBezTo>
                    <a:pt x="47" y="42"/>
                    <a:pt x="47" y="42"/>
                    <a:pt x="47" y="42"/>
                  </a:cubicBezTo>
                  <a:cubicBezTo>
                    <a:pt x="58" y="42"/>
                    <a:pt x="58" y="42"/>
                    <a:pt x="58" y="42"/>
                  </a:cubicBezTo>
                  <a:lnTo>
                    <a:pt x="58" y="53"/>
                  </a:lnTo>
                  <a:close/>
                  <a:moveTo>
                    <a:pt x="58" y="30"/>
                  </a:moveTo>
                  <a:cubicBezTo>
                    <a:pt x="47" y="30"/>
                    <a:pt x="47" y="30"/>
                    <a:pt x="47" y="30"/>
                  </a:cubicBezTo>
                  <a:cubicBezTo>
                    <a:pt x="47" y="19"/>
                    <a:pt x="47" y="19"/>
                    <a:pt x="47" y="19"/>
                  </a:cubicBezTo>
                  <a:cubicBezTo>
                    <a:pt x="58" y="19"/>
                    <a:pt x="58" y="19"/>
                    <a:pt x="58" y="19"/>
                  </a:cubicBezTo>
                  <a:lnTo>
                    <a:pt x="58" y="30"/>
                  </a:lnTo>
                  <a:close/>
                  <a:moveTo>
                    <a:pt x="82" y="75"/>
                  </a:moveTo>
                  <a:cubicBezTo>
                    <a:pt x="71" y="75"/>
                    <a:pt x="71" y="75"/>
                    <a:pt x="71" y="75"/>
                  </a:cubicBezTo>
                  <a:cubicBezTo>
                    <a:pt x="71" y="64"/>
                    <a:pt x="71" y="64"/>
                    <a:pt x="71" y="64"/>
                  </a:cubicBezTo>
                  <a:cubicBezTo>
                    <a:pt x="82" y="64"/>
                    <a:pt x="82" y="64"/>
                    <a:pt x="82" y="64"/>
                  </a:cubicBezTo>
                  <a:lnTo>
                    <a:pt x="82" y="75"/>
                  </a:lnTo>
                  <a:close/>
                  <a:moveTo>
                    <a:pt x="82" y="53"/>
                  </a:moveTo>
                  <a:cubicBezTo>
                    <a:pt x="71" y="53"/>
                    <a:pt x="71" y="53"/>
                    <a:pt x="71" y="53"/>
                  </a:cubicBezTo>
                  <a:cubicBezTo>
                    <a:pt x="71" y="42"/>
                    <a:pt x="71" y="42"/>
                    <a:pt x="71" y="42"/>
                  </a:cubicBezTo>
                  <a:cubicBezTo>
                    <a:pt x="82" y="42"/>
                    <a:pt x="82" y="42"/>
                    <a:pt x="82" y="42"/>
                  </a:cubicBezTo>
                  <a:lnTo>
                    <a:pt x="82" y="53"/>
                  </a:lnTo>
                  <a:close/>
                  <a:moveTo>
                    <a:pt x="82" y="30"/>
                  </a:moveTo>
                  <a:cubicBezTo>
                    <a:pt x="71" y="30"/>
                    <a:pt x="71" y="30"/>
                    <a:pt x="71" y="30"/>
                  </a:cubicBezTo>
                  <a:cubicBezTo>
                    <a:pt x="71" y="19"/>
                    <a:pt x="71" y="19"/>
                    <a:pt x="71" y="19"/>
                  </a:cubicBezTo>
                  <a:cubicBezTo>
                    <a:pt x="82" y="19"/>
                    <a:pt x="82" y="19"/>
                    <a:pt x="82" y="19"/>
                  </a:cubicBezTo>
                  <a:lnTo>
                    <a:pt x="82" y="30"/>
                  </a:lnTo>
                  <a:close/>
                  <a:moveTo>
                    <a:pt x="106" y="75"/>
                  </a:moveTo>
                  <a:cubicBezTo>
                    <a:pt x="95" y="75"/>
                    <a:pt x="95" y="75"/>
                    <a:pt x="95" y="75"/>
                  </a:cubicBezTo>
                  <a:cubicBezTo>
                    <a:pt x="95" y="64"/>
                    <a:pt x="95" y="64"/>
                    <a:pt x="95" y="64"/>
                  </a:cubicBezTo>
                  <a:cubicBezTo>
                    <a:pt x="106" y="64"/>
                    <a:pt x="106" y="64"/>
                    <a:pt x="106" y="64"/>
                  </a:cubicBezTo>
                  <a:lnTo>
                    <a:pt x="106" y="75"/>
                  </a:lnTo>
                  <a:close/>
                  <a:moveTo>
                    <a:pt x="106" y="53"/>
                  </a:moveTo>
                  <a:cubicBezTo>
                    <a:pt x="95" y="53"/>
                    <a:pt x="95" y="53"/>
                    <a:pt x="95" y="53"/>
                  </a:cubicBezTo>
                  <a:cubicBezTo>
                    <a:pt x="95" y="42"/>
                    <a:pt x="95" y="42"/>
                    <a:pt x="95" y="42"/>
                  </a:cubicBezTo>
                  <a:cubicBezTo>
                    <a:pt x="106" y="42"/>
                    <a:pt x="106" y="42"/>
                    <a:pt x="106" y="42"/>
                  </a:cubicBezTo>
                  <a:lnTo>
                    <a:pt x="106" y="53"/>
                  </a:lnTo>
                  <a:close/>
                  <a:moveTo>
                    <a:pt x="106" y="30"/>
                  </a:moveTo>
                  <a:cubicBezTo>
                    <a:pt x="95" y="30"/>
                    <a:pt x="95" y="30"/>
                    <a:pt x="95" y="30"/>
                  </a:cubicBezTo>
                  <a:cubicBezTo>
                    <a:pt x="95" y="19"/>
                    <a:pt x="95" y="19"/>
                    <a:pt x="95" y="19"/>
                  </a:cubicBezTo>
                  <a:cubicBezTo>
                    <a:pt x="106" y="19"/>
                    <a:pt x="106" y="19"/>
                    <a:pt x="106" y="19"/>
                  </a:cubicBezTo>
                  <a:lnTo>
                    <a:pt x="106" y="30"/>
                  </a:lnTo>
                  <a:close/>
                  <a:moveTo>
                    <a:pt x="130" y="75"/>
                  </a:moveTo>
                  <a:cubicBezTo>
                    <a:pt x="119" y="75"/>
                    <a:pt x="119" y="75"/>
                    <a:pt x="119" y="75"/>
                  </a:cubicBezTo>
                  <a:cubicBezTo>
                    <a:pt x="119" y="64"/>
                    <a:pt x="119" y="64"/>
                    <a:pt x="119" y="64"/>
                  </a:cubicBezTo>
                  <a:cubicBezTo>
                    <a:pt x="130" y="64"/>
                    <a:pt x="130" y="64"/>
                    <a:pt x="130" y="64"/>
                  </a:cubicBezTo>
                  <a:lnTo>
                    <a:pt x="130" y="75"/>
                  </a:lnTo>
                  <a:close/>
                  <a:moveTo>
                    <a:pt x="130" y="53"/>
                  </a:moveTo>
                  <a:cubicBezTo>
                    <a:pt x="119" y="53"/>
                    <a:pt x="119" y="53"/>
                    <a:pt x="119" y="53"/>
                  </a:cubicBezTo>
                  <a:cubicBezTo>
                    <a:pt x="119" y="42"/>
                    <a:pt x="119" y="42"/>
                    <a:pt x="119" y="42"/>
                  </a:cubicBezTo>
                  <a:cubicBezTo>
                    <a:pt x="130" y="42"/>
                    <a:pt x="130" y="42"/>
                    <a:pt x="130" y="42"/>
                  </a:cubicBezTo>
                  <a:lnTo>
                    <a:pt x="130" y="53"/>
                  </a:lnTo>
                  <a:close/>
                  <a:moveTo>
                    <a:pt x="130" y="30"/>
                  </a:moveTo>
                  <a:cubicBezTo>
                    <a:pt x="119" y="30"/>
                    <a:pt x="119" y="30"/>
                    <a:pt x="119" y="30"/>
                  </a:cubicBezTo>
                  <a:cubicBezTo>
                    <a:pt x="119" y="19"/>
                    <a:pt x="119" y="19"/>
                    <a:pt x="119" y="19"/>
                  </a:cubicBezTo>
                  <a:cubicBezTo>
                    <a:pt x="130" y="19"/>
                    <a:pt x="130" y="19"/>
                    <a:pt x="130" y="19"/>
                  </a:cubicBezTo>
                  <a:lnTo>
                    <a:pt x="130" y="30"/>
                  </a:lnTo>
                  <a:close/>
                  <a:moveTo>
                    <a:pt x="155" y="75"/>
                  </a:moveTo>
                  <a:cubicBezTo>
                    <a:pt x="144" y="75"/>
                    <a:pt x="144" y="75"/>
                    <a:pt x="144" y="75"/>
                  </a:cubicBezTo>
                  <a:cubicBezTo>
                    <a:pt x="144" y="64"/>
                    <a:pt x="144" y="64"/>
                    <a:pt x="144" y="64"/>
                  </a:cubicBezTo>
                  <a:cubicBezTo>
                    <a:pt x="155" y="64"/>
                    <a:pt x="155" y="64"/>
                    <a:pt x="155" y="64"/>
                  </a:cubicBezTo>
                  <a:lnTo>
                    <a:pt x="155" y="75"/>
                  </a:lnTo>
                  <a:close/>
                  <a:moveTo>
                    <a:pt x="155" y="53"/>
                  </a:moveTo>
                  <a:cubicBezTo>
                    <a:pt x="144" y="53"/>
                    <a:pt x="144" y="53"/>
                    <a:pt x="144" y="53"/>
                  </a:cubicBezTo>
                  <a:cubicBezTo>
                    <a:pt x="144" y="42"/>
                    <a:pt x="144" y="42"/>
                    <a:pt x="144" y="42"/>
                  </a:cubicBezTo>
                  <a:cubicBezTo>
                    <a:pt x="155" y="42"/>
                    <a:pt x="155" y="42"/>
                    <a:pt x="155" y="42"/>
                  </a:cubicBezTo>
                  <a:lnTo>
                    <a:pt x="155" y="53"/>
                  </a:lnTo>
                  <a:close/>
                  <a:moveTo>
                    <a:pt x="155" y="30"/>
                  </a:moveTo>
                  <a:cubicBezTo>
                    <a:pt x="144" y="30"/>
                    <a:pt x="144" y="30"/>
                    <a:pt x="144" y="30"/>
                  </a:cubicBezTo>
                  <a:cubicBezTo>
                    <a:pt x="144" y="19"/>
                    <a:pt x="144" y="19"/>
                    <a:pt x="144" y="19"/>
                  </a:cubicBezTo>
                  <a:cubicBezTo>
                    <a:pt x="155" y="19"/>
                    <a:pt x="155" y="19"/>
                    <a:pt x="155" y="19"/>
                  </a:cubicBezTo>
                  <a:lnTo>
                    <a:pt x="155" y="30"/>
                  </a:lnTo>
                  <a:close/>
                  <a:moveTo>
                    <a:pt x="179" y="75"/>
                  </a:moveTo>
                  <a:cubicBezTo>
                    <a:pt x="168" y="75"/>
                    <a:pt x="168" y="75"/>
                    <a:pt x="168" y="75"/>
                  </a:cubicBezTo>
                  <a:cubicBezTo>
                    <a:pt x="168" y="64"/>
                    <a:pt x="168" y="64"/>
                    <a:pt x="168" y="64"/>
                  </a:cubicBezTo>
                  <a:cubicBezTo>
                    <a:pt x="179" y="64"/>
                    <a:pt x="179" y="64"/>
                    <a:pt x="179" y="64"/>
                  </a:cubicBezTo>
                  <a:lnTo>
                    <a:pt x="179" y="75"/>
                  </a:lnTo>
                  <a:close/>
                  <a:moveTo>
                    <a:pt x="179" y="53"/>
                  </a:moveTo>
                  <a:cubicBezTo>
                    <a:pt x="168" y="53"/>
                    <a:pt x="168" y="53"/>
                    <a:pt x="168" y="53"/>
                  </a:cubicBezTo>
                  <a:cubicBezTo>
                    <a:pt x="168" y="42"/>
                    <a:pt x="168" y="42"/>
                    <a:pt x="168" y="42"/>
                  </a:cubicBezTo>
                  <a:cubicBezTo>
                    <a:pt x="179" y="42"/>
                    <a:pt x="179" y="42"/>
                    <a:pt x="179" y="42"/>
                  </a:cubicBezTo>
                  <a:lnTo>
                    <a:pt x="179" y="53"/>
                  </a:lnTo>
                  <a:close/>
                  <a:moveTo>
                    <a:pt x="179" y="30"/>
                  </a:moveTo>
                  <a:cubicBezTo>
                    <a:pt x="168" y="30"/>
                    <a:pt x="168" y="30"/>
                    <a:pt x="168" y="30"/>
                  </a:cubicBezTo>
                  <a:cubicBezTo>
                    <a:pt x="168" y="19"/>
                    <a:pt x="168" y="19"/>
                    <a:pt x="168" y="19"/>
                  </a:cubicBezTo>
                  <a:cubicBezTo>
                    <a:pt x="179" y="19"/>
                    <a:pt x="179" y="19"/>
                    <a:pt x="179" y="19"/>
                  </a:cubicBezTo>
                  <a:lnTo>
                    <a:pt x="179" y="30"/>
                  </a:lnTo>
                  <a:close/>
                  <a:moveTo>
                    <a:pt x="274" y="69"/>
                  </a:moveTo>
                  <a:cubicBezTo>
                    <a:pt x="262" y="69"/>
                    <a:pt x="252" y="59"/>
                    <a:pt x="252" y="47"/>
                  </a:cubicBezTo>
                  <a:cubicBezTo>
                    <a:pt x="252" y="35"/>
                    <a:pt x="262" y="25"/>
                    <a:pt x="274" y="25"/>
                  </a:cubicBezTo>
                  <a:cubicBezTo>
                    <a:pt x="286" y="25"/>
                    <a:pt x="296" y="35"/>
                    <a:pt x="296" y="47"/>
                  </a:cubicBezTo>
                  <a:cubicBezTo>
                    <a:pt x="296" y="59"/>
                    <a:pt x="286" y="69"/>
                    <a:pt x="274" y="69"/>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sp>
          <p:nvSpPr>
            <p:cNvPr id="229" name="Freeform 14"/>
            <p:cNvSpPr>
              <a:spLocks noEditPoints="1"/>
            </p:cNvSpPr>
            <p:nvPr/>
          </p:nvSpPr>
          <p:spPr bwMode="auto">
            <a:xfrm>
              <a:off x="10333038" y="3048001"/>
              <a:ext cx="1235075" cy="360363"/>
            </a:xfrm>
            <a:custGeom>
              <a:avLst/>
              <a:gdLst>
                <a:gd name="T0" fmla="*/ 305 w 326"/>
                <a:gd name="T1" fmla="*/ 0 h 95"/>
                <a:gd name="T2" fmla="*/ 0 w 326"/>
                <a:gd name="T3" fmla="*/ 21 h 95"/>
                <a:gd name="T4" fmla="*/ 21 w 326"/>
                <a:gd name="T5" fmla="*/ 95 h 95"/>
                <a:gd name="T6" fmla="*/ 326 w 326"/>
                <a:gd name="T7" fmla="*/ 73 h 95"/>
                <a:gd name="T8" fmla="*/ 34 w 326"/>
                <a:gd name="T9" fmla="*/ 74 h 95"/>
                <a:gd name="T10" fmla="*/ 23 w 326"/>
                <a:gd name="T11" fmla="*/ 63 h 95"/>
                <a:gd name="T12" fmla="*/ 34 w 326"/>
                <a:gd name="T13" fmla="*/ 74 h 95"/>
                <a:gd name="T14" fmla="*/ 23 w 326"/>
                <a:gd name="T15" fmla="*/ 52 h 95"/>
                <a:gd name="T16" fmla="*/ 34 w 326"/>
                <a:gd name="T17" fmla="*/ 41 h 95"/>
                <a:gd name="T18" fmla="*/ 34 w 326"/>
                <a:gd name="T19" fmla="*/ 30 h 95"/>
                <a:gd name="T20" fmla="*/ 23 w 326"/>
                <a:gd name="T21" fmla="*/ 18 h 95"/>
                <a:gd name="T22" fmla="*/ 34 w 326"/>
                <a:gd name="T23" fmla="*/ 30 h 95"/>
                <a:gd name="T24" fmla="*/ 47 w 326"/>
                <a:gd name="T25" fmla="*/ 74 h 95"/>
                <a:gd name="T26" fmla="*/ 58 w 326"/>
                <a:gd name="T27" fmla="*/ 63 h 95"/>
                <a:gd name="T28" fmla="*/ 58 w 326"/>
                <a:gd name="T29" fmla="*/ 52 h 95"/>
                <a:gd name="T30" fmla="*/ 47 w 326"/>
                <a:gd name="T31" fmla="*/ 41 h 95"/>
                <a:gd name="T32" fmla="*/ 58 w 326"/>
                <a:gd name="T33" fmla="*/ 52 h 95"/>
                <a:gd name="T34" fmla="*/ 47 w 326"/>
                <a:gd name="T35" fmla="*/ 30 h 95"/>
                <a:gd name="T36" fmla="*/ 58 w 326"/>
                <a:gd name="T37" fmla="*/ 18 h 95"/>
                <a:gd name="T38" fmla="*/ 82 w 326"/>
                <a:gd name="T39" fmla="*/ 74 h 95"/>
                <a:gd name="T40" fmla="*/ 71 w 326"/>
                <a:gd name="T41" fmla="*/ 63 h 95"/>
                <a:gd name="T42" fmla="*/ 82 w 326"/>
                <a:gd name="T43" fmla="*/ 74 h 95"/>
                <a:gd name="T44" fmla="*/ 71 w 326"/>
                <a:gd name="T45" fmla="*/ 52 h 95"/>
                <a:gd name="T46" fmla="*/ 82 w 326"/>
                <a:gd name="T47" fmla="*/ 41 h 95"/>
                <a:gd name="T48" fmla="*/ 82 w 326"/>
                <a:gd name="T49" fmla="*/ 30 h 95"/>
                <a:gd name="T50" fmla="*/ 71 w 326"/>
                <a:gd name="T51" fmla="*/ 18 h 95"/>
                <a:gd name="T52" fmla="*/ 82 w 326"/>
                <a:gd name="T53" fmla="*/ 30 h 95"/>
                <a:gd name="T54" fmla="*/ 95 w 326"/>
                <a:gd name="T55" fmla="*/ 74 h 95"/>
                <a:gd name="T56" fmla="*/ 106 w 326"/>
                <a:gd name="T57" fmla="*/ 63 h 95"/>
                <a:gd name="T58" fmla="*/ 106 w 326"/>
                <a:gd name="T59" fmla="*/ 52 h 95"/>
                <a:gd name="T60" fmla="*/ 95 w 326"/>
                <a:gd name="T61" fmla="*/ 41 h 95"/>
                <a:gd name="T62" fmla="*/ 106 w 326"/>
                <a:gd name="T63" fmla="*/ 52 h 95"/>
                <a:gd name="T64" fmla="*/ 95 w 326"/>
                <a:gd name="T65" fmla="*/ 30 h 95"/>
                <a:gd name="T66" fmla="*/ 106 w 326"/>
                <a:gd name="T67" fmla="*/ 18 h 95"/>
                <a:gd name="T68" fmla="*/ 130 w 326"/>
                <a:gd name="T69" fmla="*/ 74 h 95"/>
                <a:gd name="T70" fmla="*/ 119 w 326"/>
                <a:gd name="T71" fmla="*/ 63 h 95"/>
                <a:gd name="T72" fmla="*/ 130 w 326"/>
                <a:gd name="T73" fmla="*/ 74 h 95"/>
                <a:gd name="T74" fmla="*/ 119 w 326"/>
                <a:gd name="T75" fmla="*/ 52 h 95"/>
                <a:gd name="T76" fmla="*/ 130 w 326"/>
                <a:gd name="T77" fmla="*/ 41 h 95"/>
                <a:gd name="T78" fmla="*/ 130 w 326"/>
                <a:gd name="T79" fmla="*/ 30 h 95"/>
                <a:gd name="T80" fmla="*/ 119 w 326"/>
                <a:gd name="T81" fmla="*/ 18 h 95"/>
                <a:gd name="T82" fmla="*/ 130 w 326"/>
                <a:gd name="T83" fmla="*/ 30 h 95"/>
                <a:gd name="T84" fmla="*/ 144 w 326"/>
                <a:gd name="T85" fmla="*/ 74 h 95"/>
                <a:gd name="T86" fmla="*/ 155 w 326"/>
                <a:gd name="T87" fmla="*/ 63 h 95"/>
                <a:gd name="T88" fmla="*/ 155 w 326"/>
                <a:gd name="T89" fmla="*/ 52 h 95"/>
                <a:gd name="T90" fmla="*/ 144 w 326"/>
                <a:gd name="T91" fmla="*/ 41 h 95"/>
                <a:gd name="T92" fmla="*/ 155 w 326"/>
                <a:gd name="T93" fmla="*/ 52 h 95"/>
                <a:gd name="T94" fmla="*/ 144 w 326"/>
                <a:gd name="T95" fmla="*/ 30 h 95"/>
                <a:gd name="T96" fmla="*/ 155 w 326"/>
                <a:gd name="T97" fmla="*/ 18 h 95"/>
                <a:gd name="T98" fmla="*/ 179 w 326"/>
                <a:gd name="T99" fmla="*/ 74 h 95"/>
                <a:gd name="T100" fmla="*/ 168 w 326"/>
                <a:gd name="T101" fmla="*/ 63 h 95"/>
                <a:gd name="T102" fmla="*/ 179 w 326"/>
                <a:gd name="T103" fmla="*/ 74 h 95"/>
                <a:gd name="T104" fmla="*/ 168 w 326"/>
                <a:gd name="T105" fmla="*/ 52 h 95"/>
                <a:gd name="T106" fmla="*/ 179 w 326"/>
                <a:gd name="T107" fmla="*/ 41 h 95"/>
                <a:gd name="T108" fmla="*/ 179 w 326"/>
                <a:gd name="T109" fmla="*/ 30 h 95"/>
                <a:gd name="T110" fmla="*/ 168 w 326"/>
                <a:gd name="T111" fmla="*/ 18 h 95"/>
                <a:gd name="T112" fmla="*/ 179 w 326"/>
                <a:gd name="T113" fmla="*/ 30 h 95"/>
                <a:gd name="T114" fmla="*/ 252 w 326"/>
                <a:gd name="T115" fmla="*/ 46 h 95"/>
                <a:gd name="T116" fmla="*/ 296 w 326"/>
                <a:gd name="T117" fmla="*/ 4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6" h="95">
                  <a:moveTo>
                    <a:pt x="326" y="21"/>
                  </a:moveTo>
                  <a:cubicBezTo>
                    <a:pt x="326" y="9"/>
                    <a:pt x="317" y="0"/>
                    <a:pt x="305" y="0"/>
                  </a:cubicBezTo>
                  <a:cubicBezTo>
                    <a:pt x="21" y="0"/>
                    <a:pt x="21" y="0"/>
                    <a:pt x="21" y="0"/>
                  </a:cubicBezTo>
                  <a:cubicBezTo>
                    <a:pt x="9" y="0"/>
                    <a:pt x="0" y="9"/>
                    <a:pt x="0" y="21"/>
                  </a:cubicBezTo>
                  <a:cubicBezTo>
                    <a:pt x="0" y="73"/>
                    <a:pt x="0" y="73"/>
                    <a:pt x="0" y="73"/>
                  </a:cubicBezTo>
                  <a:cubicBezTo>
                    <a:pt x="0" y="85"/>
                    <a:pt x="9" y="95"/>
                    <a:pt x="21" y="95"/>
                  </a:cubicBezTo>
                  <a:cubicBezTo>
                    <a:pt x="305" y="95"/>
                    <a:pt x="305" y="95"/>
                    <a:pt x="305" y="95"/>
                  </a:cubicBezTo>
                  <a:cubicBezTo>
                    <a:pt x="317" y="95"/>
                    <a:pt x="326" y="85"/>
                    <a:pt x="326" y="73"/>
                  </a:cubicBezTo>
                  <a:lnTo>
                    <a:pt x="326" y="21"/>
                  </a:lnTo>
                  <a:close/>
                  <a:moveTo>
                    <a:pt x="34" y="74"/>
                  </a:moveTo>
                  <a:cubicBezTo>
                    <a:pt x="23" y="74"/>
                    <a:pt x="23" y="74"/>
                    <a:pt x="23" y="74"/>
                  </a:cubicBezTo>
                  <a:cubicBezTo>
                    <a:pt x="23" y="63"/>
                    <a:pt x="23" y="63"/>
                    <a:pt x="23" y="63"/>
                  </a:cubicBezTo>
                  <a:cubicBezTo>
                    <a:pt x="34" y="63"/>
                    <a:pt x="34" y="63"/>
                    <a:pt x="34" y="63"/>
                  </a:cubicBezTo>
                  <a:lnTo>
                    <a:pt x="34" y="74"/>
                  </a:lnTo>
                  <a:close/>
                  <a:moveTo>
                    <a:pt x="34" y="52"/>
                  </a:moveTo>
                  <a:cubicBezTo>
                    <a:pt x="23" y="52"/>
                    <a:pt x="23" y="52"/>
                    <a:pt x="23" y="52"/>
                  </a:cubicBezTo>
                  <a:cubicBezTo>
                    <a:pt x="23" y="41"/>
                    <a:pt x="23" y="41"/>
                    <a:pt x="23" y="41"/>
                  </a:cubicBezTo>
                  <a:cubicBezTo>
                    <a:pt x="34" y="41"/>
                    <a:pt x="34" y="41"/>
                    <a:pt x="34" y="41"/>
                  </a:cubicBezTo>
                  <a:lnTo>
                    <a:pt x="34" y="52"/>
                  </a:lnTo>
                  <a:close/>
                  <a:moveTo>
                    <a:pt x="34" y="30"/>
                  </a:moveTo>
                  <a:cubicBezTo>
                    <a:pt x="23" y="30"/>
                    <a:pt x="23" y="30"/>
                    <a:pt x="23" y="30"/>
                  </a:cubicBezTo>
                  <a:cubicBezTo>
                    <a:pt x="23" y="18"/>
                    <a:pt x="23" y="18"/>
                    <a:pt x="23" y="18"/>
                  </a:cubicBezTo>
                  <a:cubicBezTo>
                    <a:pt x="34" y="18"/>
                    <a:pt x="34" y="18"/>
                    <a:pt x="34" y="18"/>
                  </a:cubicBezTo>
                  <a:lnTo>
                    <a:pt x="34" y="30"/>
                  </a:lnTo>
                  <a:close/>
                  <a:moveTo>
                    <a:pt x="58" y="74"/>
                  </a:moveTo>
                  <a:cubicBezTo>
                    <a:pt x="47" y="74"/>
                    <a:pt x="47" y="74"/>
                    <a:pt x="47" y="74"/>
                  </a:cubicBezTo>
                  <a:cubicBezTo>
                    <a:pt x="47" y="63"/>
                    <a:pt x="47" y="63"/>
                    <a:pt x="47" y="63"/>
                  </a:cubicBezTo>
                  <a:cubicBezTo>
                    <a:pt x="58" y="63"/>
                    <a:pt x="58" y="63"/>
                    <a:pt x="58" y="63"/>
                  </a:cubicBezTo>
                  <a:lnTo>
                    <a:pt x="58" y="74"/>
                  </a:lnTo>
                  <a:close/>
                  <a:moveTo>
                    <a:pt x="58" y="52"/>
                  </a:moveTo>
                  <a:cubicBezTo>
                    <a:pt x="47" y="52"/>
                    <a:pt x="47" y="52"/>
                    <a:pt x="47" y="52"/>
                  </a:cubicBezTo>
                  <a:cubicBezTo>
                    <a:pt x="47" y="41"/>
                    <a:pt x="47" y="41"/>
                    <a:pt x="47" y="41"/>
                  </a:cubicBezTo>
                  <a:cubicBezTo>
                    <a:pt x="58" y="41"/>
                    <a:pt x="58" y="41"/>
                    <a:pt x="58" y="41"/>
                  </a:cubicBezTo>
                  <a:lnTo>
                    <a:pt x="58" y="52"/>
                  </a:lnTo>
                  <a:close/>
                  <a:moveTo>
                    <a:pt x="58" y="30"/>
                  </a:moveTo>
                  <a:cubicBezTo>
                    <a:pt x="47" y="30"/>
                    <a:pt x="47" y="30"/>
                    <a:pt x="47" y="30"/>
                  </a:cubicBezTo>
                  <a:cubicBezTo>
                    <a:pt x="47" y="18"/>
                    <a:pt x="47" y="18"/>
                    <a:pt x="47" y="18"/>
                  </a:cubicBezTo>
                  <a:cubicBezTo>
                    <a:pt x="58" y="18"/>
                    <a:pt x="58" y="18"/>
                    <a:pt x="58" y="18"/>
                  </a:cubicBezTo>
                  <a:lnTo>
                    <a:pt x="58" y="30"/>
                  </a:lnTo>
                  <a:close/>
                  <a:moveTo>
                    <a:pt x="82" y="74"/>
                  </a:moveTo>
                  <a:cubicBezTo>
                    <a:pt x="71" y="74"/>
                    <a:pt x="71" y="74"/>
                    <a:pt x="71" y="74"/>
                  </a:cubicBezTo>
                  <a:cubicBezTo>
                    <a:pt x="71" y="63"/>
                    <a:pt x="71" y="63"/>
                    <a:pt x="71" y="63"/>
                  </a:cubicBezTo>
                  <a:cubicBezTo>
                    <a:pt x="82" y="63"/>
                    <a:pt x="82" y="63"/>
                    <a:pt x="82" y="63"/>
                  </a:cubicBezTo>
                  <a:lnTo>
                    <a:pt x="82" y="74"/>
                  </a:lnTo>
                  <a:close/>
                  <a:moveTo>
                    <a:pt x="82" y="52"/>
                  </a:moveTo>
                  <a:cubicBezTo>
                    <a:pt x="71" y="52"/>
                    <a:pt x="71" y="52"/>
                    <a:pt x="71" y="52"/>
                  </a:cubicBezTo>
                  <a:cubicBezTo>
                    <a:pt x="71" y="41"/>
                    <a:pt x="71" y="41"/>
                    <a:pt x="71" y="41"/>
                  </a:cubicBezTo>
                  <a:cubicBezTo>
                    <a:pt x="82" y="41"/>
                    <a:pt x="82" y="41"/>
                    <a:pt x="82" y="41"/>
                  </a:cubicBezTo>
                  <a:lnTo>
                    <a:pt x="82" y="52"/>
                  </a:lnTo>
                  <a:close/>
                  <a:moveTo>
                    <a:pt x="82" y="30"/>
                  </a:moveTo>
                  <a:cubicBezTo>
                    <a:pt x="71" y="30"/>
                    <a:pt x="71" y="30"/>
                    <a:pt x="71" y="30"/>
                  </a:cubicBezTo>
                  <a:cubicBezTo>
                    <a:pt x="71" y="18"/>
                    <a:pt x="71" y="18"/>
                    <a:pt x="71" y="18"/>
                  </a:cubicBezTo>
                  <a:cubicBezTo>
                    <a:pt x="82" y="18"/>
                    <a:pt x="82" y="18"/>
                    <a:pt x="82" y="18"/>
                  </a:cubicBezTo>
                  <a:lnTo>
                    <a:pt x="82" y="30"/>
                  </a:lnTo>
                  <a:close/>
                  <a:moveTo>
                    <a:pt x="106" y="74"/>
                  </a:moveTo>
                  <a:cubicBezTo>
                    <a:pt x="95" y="74"/>
                    <a:pt x="95" y="74"/>
                    <a:pt x="95" y="74"/>
                  </a:cubicBezTo>
                  <a:cubicBezTo>
                    <a:pt x="95" y="63"/>
                    <a:pt x="95" y="63"/>
                    <a:pt x="95" y="63"/>
                  </a:cubicBezTo>
                  <a:cubicBezTo>
                    <a:pt x="106" y="63"/>
                    <a:pt x="106" y="63"/>
                    <a:pt x="106" y="63"/>
                  </a:cubicBezTo>
                  <a:lnTo>
                    <a:pt x="106" y="74"/>
                  </a:lnTo>
                  <a:close/>
                  <a:moveTo>
                    <a:pt x="106" y="52"/>
                  </a:moveTo>
                  <a:cubicBezTo>
                    <a:pt x="95" y="52"/>
                    <a:pt x="95" y="52"/>
                    <a:pt x="95" y="52"/>
                  </a:cubicBezTo>
                  <a:cubicBezTo>
                    <a:pt x="95" y="41"/>
                    <a:pt x="95" y="41"/>
                    <a:pt x="95" y="41"/>
                  </a:cubicBezTo>
                  <a:cubicBezTo>
                    <a:pt x="106" y="41"/>
                    <a:pt x="106" y="41"/>
                    <a:pt x="106" y="41"/>
                  </a:cubicBezTo>
                  <a:lnTo>
                    <a:pt x="106" y="52"/>
                  </a:lnTo>
                  <a:close/>
                  <a:moveTo>
                    <a:pt x="106" y="30"/>
                  </a:moveTo>
                  <a:cubicBezTo>
                    <a:pt x="95" y="30"/>
                    <a:pt x="95" y="30"/>
                    <a:pt x="95" y="30"/>
                  </a:cubicBezTo>
                  <a:cubicBezTo>
                    <a:pt x="95" y="18"/>
                    <a:pt x="95" y="18"/>
                    <a:pt x="95" y="18"/>
                  </a:cubicBezTo>
                  <a:cubicBezTo>
                    <a:pt x="106" y="18"/>
                    <a:pt x="106" y="18"/>
                    <a:pt x="106" y="18"/>
                  </a:cubicBezTo>
                  <a:lnTo>
                    <a:pt x="106" y="30"/>
                  </a:lnTo>
                  <a:close/>
                  <a:moveTo>
                    <a:pt x="130" y="74"/>
                  </a:moveTo>
                  <a:cubicBezTo>
                    <a:pt x="119" y="74"/>
                    <a:pt x="119" y="74"/>
                    <a:pt x="119" y="74"/>
                  </a:cubicBezTo>
                  <a:cubicBezTo>
                    <a:pt x="119" y="63"/>
                    <a:pt x="119" y="63"/>
                    <a:pt x="119" y="63"/>
                  </a:cubicBezTo>
                  <a:cubicBezTo>
                    <a:pt x="130" y="63"/>
                    <a:pt x="130" y="63"/>
                    <a:pt x="130" y="63"/>
                  </a:cubicBezTo>
                  <a:lnTo>
                    <a:pt x="130" y="74"/>
                  </a:lnTo>
                  <a:close/>
                  <a:moveTo>
                    <a:pt x="130" y="52"/>
                  </a:moveTo>
                  <a:cubicBezTo>
                    <a:pt x="119" y="52"/>
                    <a:pt x="119" y="52"/>
                    <a:pt x="119" y="52"/>
                  </a:cubicBezTo>
                  <a:cubicBezTo>
                    <a:pt x="119" y="41"/>
                    <a:pt x="119" y="41"/>
                    <a:pt x="119" y="41"/>
                  </a:cubicBezTo>
                  <a:cubicBezTo>
                    <a:pt x="130" y="41"/>
                    <a:pt x="130" y="41"/>
                    <a:pt x="130" y="41"/>
                  </a:cubicBezTo>
                  <a:lnTo>
                    <a:pt x="130" y="52"/>
                  </a:lnTo>
                  <a:close/>
                  <a:moveTo>
                    <a:pt x="130" y="30"/>
                  </a:moveTo>
                  <a:cubicBezTo>
                    <a:pt x="119" y="30"/>
                    <a:pt x="119" y="30"/>
                    <a:pt x="119" y="30"/>
                  </a:cubicBezTo>
                  <a:cubicBezTo>
                    <a:pt x="119" y="18"/>
                    <a:pt x="119" y="18"/>
                    <a:pt x="119" y="18"/>
                  </a:cubicBezTo>
                  <a:cubicBezTo>
                    <a:pt x="130" y="18"/>
                    <a:pt x="130" y="18"/>
                    <a:pt x="130" y="18"/>
                  </a:cubicBezTo>
                  <a:lnTo>
                    <a:pt x="130" y="30"/>
                  </a:lnTo>
                  <a:close/>
                  <a:moveTo>
                    <a:pt x="155" y="74"/>
                  </a:moveTo>
                  <a:cubicBezTo>
                    <a:pt x="144" y="74"/>
                    <a:pt x="144" y="74"/>
                    <a:pt x="144" y="74"/>
                  </a:cubicBezTo>
                  <a:cubicBezTo>
                    <a:pt x="144" y="63"/>
                    <a:pt x="144" y="63"/>
                    <a:pt x="144" y="63"/>
                  </a:cubicBezTo>
                  <a:cubicBezTo>
                    <a:pt x="155" y="63"/>
                    <a:pt x="155" y="63"/>
                    <a:pt x="155" y="63"/>
                  </a:cubicBezTo>
                  <a:lnTo>
                    <a:pt x="155" y="74"/>
                  </a:lnTo>
                  <a:close/>
                  <a:moveTo>
                    <a:pt x="155" y="52"/>
                  </a:moveTo>
                  <a:cubicBezTo>
                    <a:pt x="144" y="52"/>
                    <a:pt x="144" y="52"/>
                    <a:pt x="144" y="52"/>
                  </a:cubicBezTo>
                  <a:cubicBezTo>
                    <a:pt x="144" y="41"/>
                    <a:pt x="144" y="41"/>
                    <a:pt x="144" y="41"/>
                  </a:cubicBezTo>
                  <a:cubicBezTo>
                    <a:pt x="155" y="41"/>
                    <a:pt x="155" y="41"/>
                    <a:pt x="155" y="41"/>
                  </a:cubicBezTo>
                  <a:lnTo>
                    <a:pt x="155" y="52"/>
                  </a:lnTo>
                  <a:close/>
                  <a:moveTo>
                    <a:pt x="155" y="30"/>
                  </a:moveTo>
                  <a:cubicBezTo>
                    <a:pt x="144" y="30"/>
                    <a:pt x="144" y="30"/>
                    <a:pt x="144" y="30"/>
                  </a:cubicBezTo>
                  <a:cubicBezTo>
                    <a:pt x="144" y="18"/>
                    <a:pt x="144" y="18"/>
                    <a:pt x="144" y="18"/>
                  </a:cubicBezTo>
                  <a:cubicBezTo>
                    <a:pt x="155" y="18"/>
                    <a:pt x="155" y="18"/>
                    <a:pt x="155" y="18"/>
                  </a:cubicBezTo>
                  <a:lnTo>
                    <a:pt x="155" y="30"/>
                  </a:lnTo>
                  <a:close/>
                  <a:moveTo>
                    <a:pt x="179" y="74"/>
                  </a:moveTo>
                  <a:cubicBezTo>
                    <a:pt x="168" y="74"/>
                    <a:pt x="168" y="74"/>
                    <a:pt x="168" y="74"/>
                  </a:cubicBezTo>
                  <a:cubicBezTo>
                    <a:pt x="168" y="63"/>
                    <a:pt x="168" y="63"/>
                    <a:pt x="168" y="63"/>
                  </a:cubicBezTo>
                  <a:cubicBezTo>
                    <a:pt x="179" y="63"/>
                    <a:pt x="179" y="63"/>
                    <a:pt x="179" y="63"/>
                  </a:cubicBezTo>
                  <a:lnTo>
                    <a:pt x="179" y="74"/>
                  </a:lnTo>
                  <a:close/>
                  <a:moveTo>
                    <a:pt x="179" y="52"/>
                  </a:moveTo>
                  <a:cubicBezTo>
                    <a:pt x="168" y="52"/>
                    <a:pt x="168" y="52"/>
                    <a:pt x="168" y="52"/>
                  </a:cubicBezTo>
                  <a:cubicBezTo>
                    <a:pt x="168" y="41"/>
                    <a:pt x="168" y="41"/>
                    <a:pt x="168" y="41"/>
                  </a:cubicBezTo>
                  <a:cubicBezTo>
                    <a:pt x="179" y="41"/>
                    <a:pt x="179" y="41"/>
                    <a:pt x="179" y="41"/>
                  </a:cubicBezTo>
                  <a:lnTo>
                    <a:pt x="179" y="52"/>
                  </a:lnTo>
                  <a:close/>
                  <a:moveTo>
                    <a:pt x="179" y="30"/>
                  </a:moveTo>
                  <a:cubicBezTo>
                    <a:pt x="168" y="30"/>
                    <a:pt x="168" y="30"/>
                    <a:pt x="168" y="30"/>
                  </a:cubicBezTo>
                  <a:cubicBezTo>
                    <a:pt x="168" y="18"/>
                    <a:pt x="168" y="18"/>
                    <a:pt x="168" y="18"/>
                  </a:cubicBezTo>
                  <a:cubicBezTo>
                    <a:pt x="179" y="18"/>
                    <a:pt x="179" y="18"/>
                    <a:pt x="179" y="18"/>
                  </a:cubicBezTo>
                  <a:lnTo>
                    <a:pt x="179" y="30"/>
                  </a:lnTo>
                  <a:close/>
                  <a:moveTo>
                    <a:pt x="274" y="68"/>
                  </a:moveTo>
                  <a:cubicBezTo>
                    <a:pt x="262" y="68"/>
                    <a:pt x="252" y="58"/>
                    <a:pt x="252" y="46"/>
                  </a:cubicBezTo>
                  <a:cubicBezTo>
                    <a:pt x="252" y="34"/>
                    <a:pt x="262" y="24"/>
                    <a:pt x="274" y="24"/>
                  </a:cubicBezTo>
                  <a:cubicBezTo>
                    <a:pt x="286" y="24"/>
                    <a:pt x="296" y="34"/>
                    <a:pt x="296" y="46"/>
                  </a:cubicBezTo>
                  <a:cubicBezTo>
                    <a:pt x="296" y="58"/>
                    <a:pt x="286" y="68"/>
                    <a:pt x="274" y="68"/>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sp>
        <p:nvSpPr>
          <p:cNvPr id="231" name="Rectangle 230"/>
          <p:cNvSpPr/>
          <p:nvPr/>
        </p:nvSpPr>
        <p:spPr>
          <a:xfrm>
            <a:off x="1510392" y="4684204"/>
            <a:ext cx="2188084" cy="398227"/>
          </a:xfrm>
          <a:prstGeom prst="rect">
            <a:avLst/>
          </a:prstGeom>
        </p:spPr>
        <p:txBody>
          <a:bodyPr wrap="square" lIns="89576" tIns="44788" rIns="89576" bIns="44788">
            <a:spAutoFit/>
          </a:bodyPr>
          <a:lstStyle/>
          <a:p>
            <a:pPr marL="0" marR="0" lvl="0" indent="0" algn="ctr" defTabSz="913336"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505050"/>
                </a:solidFill>
                <a:effectLst/>
                <a:uLnTx/>
                <a:uFillTx/>
                <a:latin typeface="Segoe UI"/>
                <a:ea typeface="+mn-ea"/>
                <a:cs typeface="+mn-cs"/>
              </a:rPr>
              <a:t>Physical server</a:t>
            </a:r>
          </a:p>
        </p:txBody>
      </p:sp>
      <p:cxnSp>
        <p:nvCxnSpPr>
          <p:cNvPr id="260" name="Straight Arrow Connector 259"/>
          <p:cNvCxnSpPr/>
          <p:nvPr/>
        </p:nvCxnSpPr>
        <p:spPr>
          <a:xfrm>
            <a:off x="3760619" y="3833375"/>
            <a:ext cx="0" cy="1171852"/>
          </a:xfrm>
          <a:prstGeom prst="straightConnector1">
            <a:avLst/>
          </a:prstGeom>
          <a:ln w="57150" cap="rnd">
            <a:solidFill>
              <a:schemeClr val="tx2"/>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62" name="Straight Arrow Connector 261"/>
          <p:cNvCxnSpPr/>
          <p:nvPr/>
        </p:nvCxnSpPr>
        <p:spPr>
          <a:xfrm>
            <a:off x="1443547" y="3833375"/>
            <a:ext cx="0" cy="1171852"/>
          </a:xfrm>
          <a:prstGeom prst="straightConnector1">
            <a:avLst/>
          </a:prstGeom>
          <a:ln w="57150" cap="rnd">
            <a:solidFill>
              <a:schemeClr val="tx2"/>
            </a:solidFill>
            <a:prstDash val="sysDot"/>
            <a:headEnd type="none"/>
            <a:tailEnd type="triangle"/>
          </a:ln>
        </p:spPr>
        <p:style>
          <a:lnRef idx="1">
            <a:schemeClr val="accent1"/>
          </a:lnRef>
          <a:fillRef idx="0">
            <a:schemeClr val="accent1"/>
          </a:fillRef>
          <a:effectRef idx="0">
            <a:schemeClr val="accent1"/>
          </a:effectRef>
          <a:fontRef idx="minor">
            <a:schemeClr val="tx1"/>
          </a:fontRef>
        </p:style>
      </p:cxnSp>
      <p:cxnSp>
        <p:nvCxnSpPr>
          <p:cNvPr id="313" name="Straight Connector 312"/>
          <p:cNvCxnSpPr/>
          <p:nvPr/>
        </p:nvCxnSpPr>
        <p:spPr>
          <a:xfrm flipV="1">
            <a:off x="2604433" y="5112597"/>
            <a:ext cx="0" cy="366882"/>
          </a:xfrm>
          <a:prstGeom prst="line">
            <a:avLst/>
          </a:prstGeom>
          <a:ln w="31750">
            <a:solidFill>
              <a:schemeClr val="accent6"/>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665539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95"/>
                                        </p:tgtEl>
                                        <p:attrNameLst>
                                          <p:attrName>style.visibility</p:attrName>
                                        </p:attrNameLst>
                                      </p:cBhvr>
                                      <p:to>
                                        <p:strVal val="visible"/>
                                      </p:to>
                                    </p:set>
                                    <p:animEffect transition="in" filter="fade">
                                      <p:cBhvr>
                                        <p:cTn id="7" dur="500"/>
                                        <p:tgtEl>
                                          <p:spTgt spid="19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08"/>
                                        </p:tgtEl>
                                        <p:attrNameLst>
                                          <p:attrName>style.visibility</p:attrName>
                                        </p:attrNameLst>
                                      </p:cBhvr>
                                      <p:to>
                                        <p:strVal val="visible"/>
                                      </p:to>
                                    </p:set>
                                    <p:animEffect transition="in" filter="fade">
                                      <p:cBhvr>
                                        <p:cTn id="11" dur="500"/>
                                        <p:tgtEl>
                                          <p:spTgt spid="208"/>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10"/>
                                        </p:tgtEl>
                                        <p:attrNameLst>
                                          <p:attrName>style.visibility</p:attrName>
                                        </p:attrNameLst>
                                      </p:cBhvr>
                                      <p:to>
                                        <p:strVal val="visible"/>
                                      </p:to>
                                    </p:set>
                                    <p:animEffect transition="in" filter="fade">
                                      <p:cBhvr>
                                        <p:cTn id="14" dur="500"/>
                                        <p:tgtEl>
                                          <p:spTgt spid="210"/>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257"/>
                                        </p:tgtEl>
                                        <p:attrNameLst>
                                          <p:attrName>style.visibility</p:attrName>
                                        </p:attrNameLst>
                                      </p:cBhvr>
                                      <p:to>
                                        <p:strVal val="visible"/>
                                      </p:to>
                                    </p:set>
                                    <p:animEffect transition="in" filter="wipe(up)">
                                      <p:cBhvr>
                                        <p:cTn id="18" dur="500"/>
                                        <p:tgtEl>
                                          <p:spTgt spid="257"/>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258"/>
                                        </p:tgtEl>
                                        <p:attrNameLst>
                                          <p:attrName>style.visibility</p:attrName>
                                        </p:attrNameLst>
                                      </p:cBhvr>
                                      <p:to>
                                        <p:strVal val="visible"/>
                                      </p:to>
                                    </p:set>
                                    <p:animEffect transition="in" filter="wipe(up)">
                                      <p:cBhvr>
                                        <p:cTn id="21" dur="500"/>
                                        <p:tgtEl>
                                          <p:spTgt spid="258"/>
                                        </p:tgtEl>
                                      </p:cBhvr>
                                    </p:animEffect>
                                  </p:childTnLst>
                                </p:cTn>
                              </p:par>
                            </p:childTnLst>
                          </p:cTn>
                        </p:par>
                        <p:par>
                          <p:cTn id="22" fill="hold">
                            <p:stCondLst>
                              <p:cond delay="1500"/>
                            </p:stCondLst>
                            <p:childTnLst>
                              <p:par>
                                <p:cTn id="23" presetID="10" presetClass="entr" presetSubtype="0" fill="hold" nodeType="afterEffect">
                                  <p:stCondLst>
                                    <p:cond delay="0"/>
                                  </p:stCondLst>
                                  <p:childTnLst>
                                    <p:set>
                                      <p:cBhvr>
                                        <p:cTn id="24" dur="1" fill="hold">
                                          <p:stCondLst>
                                            <p:cond delay="0"/>
                                          </p:stCondLst>
                                        </p:cTn>
                                        <p:tgtEl>
                                          <p:spTgt spid="182"/>
                                        </p:tgtEl>
                                        <p:attrNameLst>
                                          <p:attrName>style.visibility</p:attrName>
                                        </p:attrNameLst>
                                      </p:cBhvr>
                                      <p:to>
                                        <p:strVal val="visible"/>
                                      </p:to>
                                    </p:set>
                                    <p:animEffect transition="in" filter="fade">
                                      <p:cBhvr>
                                        <p:cTn id="25" dur="500"/>
                                        <p:tgtEl>
                                          <p:spTgt spid="182"/>
                                        </p:tgtEl>
                                      </p:cBhvr>
                                    </p:animEffect>
                                  </p:childTnLst>
                                </p:cTn>
                              </p:par>
                              <p:par>
                                <p:cTn id="26" presetID="10" presetClass="entr" presetSubtype="0" fill="hold" nodeType="withEffect">
                                  <p:stCondLst>
                                    <p:cond delay="0"/>
                                  </p:stCondLst>
                                  <p:childTnLst>
                                    <p:set>
                                      <p:cBhvr>
                                        <p:cTn id="27" dur="1" fill="hold">
                                          <p:stCondLst>
                                            <p:cond delay="0"/>
                                          </p:stCondLst>
                                        </p:cTn>
                                        <p:tgtEl>
                                          <p:spTgt spid="202"/>
                                        </p:tgtEl>
                                        <p:attrNameLst>
                                          <p:attrName>style.visibility</p:attrName>
                                        </p:attrNameLst>
                                      </p:cBhvr>
                                      <p:to>
                                        <p:strVal val="visible"/>
                                      </p:to>
                                    </p:set>
                                    <p:animEffect transition="in" filter="fade">
                                      <p:cBhvr>
                                        <p:cTn id="28" dur="500"/>
                                        <p:tgtEl>
                                          <p:spTgt spid="202"/>
                                        </p:tgtEl>
                                      </p:cBhvr>
                                    </p:animEffect>
                                  </p:childTnLst>
                                </p:cTn>
                              </p:par>
                            </p:childTnLst>
                          </p:cTn>
                        </p:par>
                        <p:par>
                          <p:cTn id="29" fill="hold">
                            <p:stCondLst>
                              <p:cond delay="2000"/>
                            </p:stCondLst>
                            <p:childTnLst>
                              <p:par>
                                <p:cTn id="30" presetID="2" presetClass="entr" presetSubtype="8" decel="100000" fill="hold" grpId="0" nodeType="afterEffect">
                                  <p:stCondLst>
                                    <p:cond delay="0"/>
                                  </p:stCondLst>
                                  <p:childTnLst>
                                    <p:set>
                                      <p:cBhvr>
                                        <p:cTn id="31" dur="1" fill="hold">
                                          <p:stCondLst>
                                            <p:cond delay="0"/>
                                          </p:stCondLst>
                                        </p:cTn>
                                        <p:tgtEl>
                                          <p:spTgt spid="224"/>
                                        </p:tgtEl>
                                        <p:attrNameLst>
                                          <p:attrName>style.visibility</p:attrName>
                                        </p:attrNameLst>
                                      </p:cBhvr>
                                      <p:to>
                                        <p:strVal val="visible"/>
                                      </p:to>
                                    </p:set>
                                    <p:anim calcmode="lin" valueType="num">
                                      <p:cBhvr additive="base">
                                        <p:cTn id="32" dur="500" fill="hold"/>
                                        <p:tgtEl>
                                          <p:spTgt spid="224"/>
                                        </p:tgtEl>
                                        <p:attrNameLst>
                                          <p:attrName>ppt_x</p:attrName>
                                        </p:attrNameLst>
                                      </p:cBhvr>
                                      <p:tavLst>
                                        <p:tav tm="0">
                                          <p:val>
                                            <p:strVal val="0-#ppt_w/2"/>
                                          </p:val>
                                        </p:tav>
                                        <p:tav tm="100000">
                                          <p:val>
                                            <p:strVal val="#ppt_x"/>
                                          </p:val>
                                        </p:tav>
                                      </p:tavLst>
                                    </p:anim>
                                    <p:anim calcmode="lin" valueType="num">
                                      <p:cBhvr additive="base">
                                        <p:cTn id="33" dur="500" fill="hold"/>
                                        <p:tgtEl>
                                          <p:spTgt spid="224"/>
                                        </p:tgtEl>
                                        <p:attrNameLst>
                                          <p:attrName>ppt_y</p:attrName>
                                        </p:attrNameLst>
                                      </p:cBhvr>
                                      <p:tavLst>
                                        <p:tav tm="0">
                                          <p:val>
                                            <p:strVal val="#ppt_y"/>
                                          </p:val>
                                        </p:tav>
                                        <p:tav tm="100000">
                                          <p:val>
                                            <p:strVal val="#ppt_y"/>
                                          </p:val>
                                        </p:tav>
                                      </p:tavLst>
                                    </p:anim>
                                  </p:childTnLst>
                                </p:cTn>
                              </p:par>
                            </p:childTnLst>
                          </p:cTn>
                        </p:par>
                        <p:par>
                          <p:cTn id="34" fill="hold">
                            <p:stCondLst>
                              <p:cond delay="2500"/>
                            </p:stCondLst>
                            <p:childTnLst>
                              <p:par>
                                <p:cTn id="35" presetID="22" presetClass="entr" presetSubtype="1" fill="hold" nodeType="afterEffect">
                                  <p:stCondLst>
                                    <p:cond delay="0"/>
                                  </p:stCondLst>
                                  <p:childTnLst>
                                    <p:set>
                                      <p:cBhvr>
                                        <p:cTn id="36" dur="1" fill="hold">
                                          <p:stCondLst>
                                            <p:cond delay="0"/>
                                          </p:stCondLst>
                                        </p:cTn>
                                        <p:tgtEl>
                                          <p:spTgt spid="262"/>
                                        </p:tgtEl>
                                        <p:attrNameLst>
                                          <p:attrName>style.visibility</p:attrName>
                                        </p:attrNameLst>
                                      </p:cBhvr>
                                      <p:to>
                                        <p:strVal val="visible"/>
                                      </p:to>
                                    </p:set>
                                    <p:animEffect transition="in" filter="wipe(up)">
                                      <p:cBhvr>
                                        <p:cTn id="37" dur="500"/>
                                        <p:tgtEl>
                                          <p:spTgt spid="262"/>
                                        </p:tgtEl>
                                      </p:cBhvr>
                                    </p:animEffect>
                                  </p:childTnLst>
                                </p:cTn>
                              </p:par>
                              <p:par>
                                <p:cTn id="38" presetID="22" presetClass="entr" presetSubtype="1" fill="hold" nodeType="withEffect">
                                  <p:stCondLst>
                                    <p:cond delay="0"/>
                                  </p:stCondLst>
                                  <p:childTnLst>
                                    <p:set>
                                      <p:cBhvr>
                                        <p:cTn id="39" dur="1" fill="hold">
                                          <p:stCondLst>
                                            <p:cond delay="0"/>
                                          </p:stCondLst>
                                        </p:cTn>
                                        <p:tgtEl>
                                          <p:spTgt spid="260"/>
                                        </p:tgtEl>
                                        <p:attrNameLst>
                                          <p:attrName>style.visibility</p:attrName>
                                        </p:attrNameLst>
                                      </p:cBhvr>
                                      <p:to>
                                        <p:strVal val="visible"/>
                                      </p:to>
                                    </p:set>
                                    <p:animEffect transition="in" filter="wipe(up)">
                                      <p:cBhvr>
                                        <p:cTn id="40" dur="500"/>
                                        <p:tgtEl>
                                          <p:spTgt spid="260"/>
                                        </p:tgtEl>
                                      </p:cBhvr>
                                    </p:animEffect>
                                  </p:childTnLst>
                                </p:cTn>
                              </p:par>
                            </p:childTnLst>
                          </p:cTn>
                        </p:par>
                        <p:par>
                          <p:cTn id="41" fill="hold">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231"/>
                                        </p:tgtEl>
                                        <p:attrNameLst>
                                          <p:attrName>style.visibility</p:attrName>
                                        </p:attrNameLst>
                                      </p:cBhvr>
                                      <p:to>
                                        <p:strVal val="visible"/>
                                      </p:to>
                                    </p:set>
                                    <p:animEffect transition="in" filter="fade">
                                      <p:cBhvr>
                                        <p:cTn id="44" dur="500"/>
                                        <p:tgtEl>
                                          <p:spTgt spid="231"/>
                                        </p:tgtEl>
                                      </p:cBhvr>
                                    </p:animEffect>
                                  </p:childTnLst>
                                </p:cTn>
                              </p:par>
                            </p:childTnLst>
                          </p:cTn>
                        </p:par>
                        <p:par>
                          <p:cTn id="45" fill="hold">
                            <p:stCondLst>
                              <p:cond delay="3500"/>
                            </p:stCondLst>
                            <p:childTnLst>
                              <p:par>
                                <p:cTn id="46" presetID="22" presetClass="entr" presetSubtype="1" fill="hold" nodeType="afterEffect">
                                  <p:stCondLst>
                                    <p:cond delay="0"/>
                                  </p:stCondLst>
                                  <p:childTnLst>
                                    <p:set>
                                      <p:cBhvr>
                                        <p:cTn id="47" dur="1" fill="hold">
                                          <p:stCondLst>
                                            <p:cond delay="0"/>
                                          </p:stCondLst>
                                        </p:cTn>
                                        <p:tgtEl>
                                          <p:spTgt spid="313"/>
                                        </p:tgtEl>
                                        <p:attrNameLst>
                                          <p:attrName>style.visibility</p:attrName>
                                        </p:attrNameLst>
                                      </p:cBhvr>
                                      <p:to>
                                        <p:strVal val="visible"/>
                                      </p:to>
                                    </p:set>
                                    <p:animEffect transition="in" filter="wipe(up)">
                                      <p:cBhvr>
                                        <p:cTn id="48" dur="500"/>
                                        <p:tgtEl>
                                          <p:spTgt spid="313"/>
                                        </p:tgtEl>
                                      </p:cBhvr>
                                    </p:animEffect>
                                  </p:childTnLst>
                                </p:cTn>
                              </p:par>
                            </p:childTnLst>
                          </p:cTn>
                        </p:par>
                        <p:par>
                          <p:cTn id="49" fill="hold">
                            <p:stCondLst>
                              <p:cond delay="4000"/>
                            </p:stCondLst>
                            <p:childTnLst>
                              <p:par>
                                <p:cTn id="50" presetID="10" presetClass="entr" presetSubtype="0" fill="hold" nodeType="afterEffect">
                                  <p:stCondLst>
                                    <p:cond delay="0"/>
                                  </p:stCondLst>
                                  <p:childTnLst>
                                    <p:set>
                                      <p:cBhvr>
                                        <p:cTn id="51" dur="1" fill="hold">
                                          <p:stCondLst>
                                            <p:cond delay="0"/>
                                          </p:stCondLst>
                                        </p:cTn>
                                        <p:tgtEl>
                                          <p:spTgt spid="230"/>
                                        </p:tgtEl>
                                        <p:attrNameLst>
                                          <p:attrName>style.visibility</p:attrName>
                                        </p:attrNameLst>
                                      </p:cBhvr>
                                      <p:to>
                                        <p:strVal val="visible"/>
                                      </p:to>
                                    </p:set>
                                    <p:animEffect transition="in" filter="fade">
                                      <p:cBhvr>
                                        <p:cTn id="52" dur="500"/>
                                        <p:tgtEl>
                                          <p:spTgt spid="230"/>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8" decel="100000" fill="hold" nodeType="click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1000" fill="hold"/>
                                        <p:tgtEl>
                                          <p:spTgt spid="2"/>
                                        </p:tgtEl>
                                        <p:attrNameLst>
                                          <p:attrName>ppt_x</p:attrName>
                                        </p:attrNameLst>
                                      </p:cBhvr>
                                      <p:tavLst>
                                        <p:tav tm="0">
                                          <p:val>
                                            <p:strVal val="0-#ppt_w/2"/>
                                          </p:val>
                                        </p:tav>
                                        <p:tav tm="100000">
                                          <p:val>
                                            <p:strVal val="#ppt_x"/>
                                          </p:val>
                                        </p:tav>
                                      </p:tavLst>
                                    </p:anim>
                                    <p:anim calcmode="lin" valueType="num">
                                      <p:cBhvr additive="base">
                                        <p:cTn id="58" dur="1000" fill="hold"/>
                                        <p:tgtEl>
                                          <p:spTgt spid="2"/>
                                        </p:tgtEl>
                                        <p:attrNameLst>
                                          <p:attrName>ppt_y</p:attrName>
                                        </p:attrNameLst>
                                      </p:cBhvr>
                                      <p:tavLst>
                                        <p:tav tm="0">
                                          <p:val>
                                            <p:strVal val="#ppt_y"/>
                                          </p:val>
                                        </p:tav>
                                        <p:tav tm="100000">
                                          <p:val>
                                            <p:strVal val="#ppt_y"/>
                                          </p:val>
                                        </p:tav>
                                      </p:tavLst>
                                    </p:anim>
                                  </p:childTnLst>
                                </p:cTn>
                              </p:par>
                            </p:childTnLst>
                          </p:cTn>
                        </p:par>
                        <p:par>
                          <p:cTn id="59" fill="hold">
                            <p:stCondLst>
                              <p:cond delay="1000"/>
                            </p:stCondLst>
                            <p:childTnLst>
                              <p:par>
                                <p:cTn id="60" presetID="22" presetClass="entr" presetSubtype="1" fill="hold" nodeType="afterEffect">
                                  <p:stCondLst>
                                    <p:cond delay="0"/>
                                  </p:stCondLst>
                                  <p:childTnLst>
                                    <p:set>
                                      <p:cBhvr>
                                        <p:cTn id="61" dur="1" fill="hold">
                                          <p:stCondLst>
                                            <p:cond delay="0"/>
                                          </p:stCondLst>
                                        </p:cTn>
                                        <p:tgtEl>
                                          <p:spTgt spid="264"/>
                                        </p:tgtEl>
                                        <p:attrNameLst>
                                          <p:attrName>style.visibility</p:attrName>
                                        </p:attrNameLst>
                                      </p:cBhvr>
                                      <p:to>
                                        <p:strVal val="visible"/>
                                      </p:to>
                                    </p:set>
                                    <p:animEffect transition="in" filter="wipe(up)">
                                      <p:cBhvr>
                                        <p:cTn id="62" dur="500"/>
                                        <p:tgtEl>
                                          <p:spTgt spid="264"/>
                                        </p:tgtEl>
                                      </p:cBhvr>
                                    </p:animEffect>
                                  </p:childTnLst>
                                </p:cTn>
                              </p:par>
                              <p:par>
                                <p:cTn id="63" presetID="22" presetClass="entr" presetSubtype="1" fill="hold" nodeType="withEffect">
                                  <p:stCondLst>
                                    <p:cond delay="0"/>
                                  </p:stCondLst>
                                  <p:childTnLst>
                                    <p:set>
                                      <p:cBhvr>
                                        <p:cTn id="64" dur="1" fill="hold">
                                          <p:stCondLst>
                                            <p:cond delay="0"/>
                                          </p:stCondLst>
                                        </p:cTn>
                                        <p:tgtEl>
                                          <p:spTgt spid="263"/>
                                        </p:tgtEl>
                                        <p:attrNameLst>
                                          <p:attrName>style.visibility</p:attrName>
                                        </p:attrNameLst>
                                      </p:cBhvr>
                                      <p:to>
                                        <p:strVal val="visible"/>
                                      </p:to>
                                    </p:set>
                                    <p:animEffect transition="in" filter="wipe(up)">
                                      <p:cBhvr>
                                        <p:cTn id="65" dur="500"/>
                                        <p:tgtEl>
                                          <p:spTgt spid="263"/>
                                        </p:tgtEl>
                                      </p:cBhvr>
                                    </p:animEffect>
                                  </p:childTnLst>
                                </p:cTn>
                              </p:par>
                            </p:childTnLst>
                          </p:cTn>
                        </p:par>
                        <p:par>
                          <p:cTn id="66" fill="hold">
                            <p:stCondLst>
                              <p:cond delay="1500"/>
                            </p:stCondLst>
                            <p:childTnLst>
                              <p:par>
                                <p:cTn id="67" presetID="10" presetClass="entr" presetSubtype="0" fill="hold" grpId="0" nodeType="afterEffect">
                                  <p:stCondLst>
                                    <p:cond delay="0"/>
                                  </p:stCondLst>
                                  <p:childTnLst>
                                    <p:set>
                                      <p:cBhvr>
                                        <p:cTn id="68" dur="1" fill="hold">
                                          <p:stCondLst>
                                            <p:cond delay="0"/>
                                          </p:stCondLst>
                                        </p:cTn>
                                        <p:tgtEl>
                                          <p:spTgt spid="265"/>
                                        </p:tgtEl>
                                        <p:attrNameLst>
                                          <p:attrName>style.visibility</p:attrName>
                                        </p:attrNameLst>
                                      </p:cBhvr>
                                      <p:to>
                                        <p:strVal val="visible"/>
                                      </p:to>
                                    </p:set>
                                    <p:animEffect transition="in" filter="fade">
                                      <p:cBhvr>
                                        <p:cTn id="69" dur="500"/>
                                        <p:tgtEl>
                                          <p:spTgt spid="265"/>
                                        </p:tgtEl>
                                      </p:cBhvr>
                                    </p:animEffect>
                                  </p:childTnLst>
                                </p:cTn>
                              </p:par>
                            </p:childTnLst>
                          </p:cTn>
                        </p:par>
                        <p:par>
                          <p:cTn id="70" fill="hold">
                            <p:stCondLst>
                              <p:cond delay="2000"/>
                            </p:stCondLst>
                            <p:childTnLst>
                              <p:par>
                                <p:cTn id="71" presetID="22" presetClass="entr" presetSubtype="2" fill="hold" nodeType="afterEffect">
                                  <p:stCondLst>
                                    <p:cond delay="0"/>
                                  </p:stCondLst>
                                  <p:childTnLst>
                                    <p:set>
                                      <p:cBhvr>
                                        <p:cTn id="72" dur="1" fill="hold">
                                          <p:stCondLst>
                                            <p:cond delay="0"/>
                                          </p:stCondLst>
                                        </p:cTn>
                                        <p:tgtEl>
                                          <p:spTgt spid="270"/>
                                        </p:tgtEl>
                                        <p:attrNameLst>
                                          <p:attrName>style.visibility</p:attrName>
                                        </p:attrNameLst>
                                      </p:cBhvr>
                                      <p:to>
                                        <p:strVal val="visible"/>
                                      </p:to>
                                    </p:set>
                                    <p:animEffect transition="in" filter="wipe(right)">
                                      <p:cBhvr>
                                        <p:cTn id="73" dur="500"/>
                                        <p:tgtEl>
                                          <p:spTgt spid="270"/>
                                        </p:tgtEl>
                                      </p:cBhvr>
                                    </p:animEffect>
                                  </p:childTnLst>
                                </p:cTn>
                              </p:par>
                              <p:par>
                                <p:cTn id="74" presetID="22" presetClass="entr" presetSubtype="8" fill="hold" nodeType="withEffect">
                                  <p:stCondLst>
                                    <p:cond delay="0"/>
                                  </p:stCondLst>
                                  <p:childTnLst>
                                    <p:set>
                                      <p:cBhvr>
                                        <p:cTn id="75" dur="1" fill="hold">
                                          <p:stCondLst>
                                            <p:cond delay="0"/>
                                          </p:stCondLst>
                                        </p:cTn>
                                        <p:tgtEl>
                                          <p:spTgt spid="272"/>
                                        </p:tgtEl>
                                        <p:attrNameLst>
                                          <p:attrName>style.visibility</p:attrName>
                                        </p:attrNameLst>
                                      </p:cBhvr>
                                      <p:to>
                                        <p:strVal val="visible"/>
                                      </p:to>
                                    </p:set>
                                    <p:animEffect transition="in" filter="wipe(left)">
                                      <p:cBhvr>
                                        <p:cTn id="76" dur="500"/>
                                        <p:tgtEl>
                                          <p:spTgt spid="272"/>
                                        </p:tgtEl>
                                      </p:cBhvr>
                                    </p:animEffect>
                                  </p:childTnLst>
                                </p:cTn>
                              </p:par>
                              <p:par>
                                <p:cTn id="77" presetID="22" presetClass="entr" presetSubtype="2" fill="hold" nodeType="withEffect">
                                  <p:stCondLst>
                                    <p:cond delay="0"/>
                                  </p:stCondLst>
                                  <p:childTnLst>
                                    <p:set>
                                      <p:cBhvr>
                                        <p:cTn id="78" dur="1" fill="hold">
                                          <p:stCondLst>
                                            <p:cond delay="0"/>
                                          </p:stCondLst>
                                        </p:cTn>
                                        <p:tgtEl>
                                          <p:spTgt spid="276"/>
                                        </p:tgtEl>
                                        <p:attrNameLst>
                                          <p:attrName>style.visibility</p:attrName>
                                        </p:attrNameLst>
                                      </p:cBhvr>
                                      <p:to>
                                        <p:strVal val="visible"/>
                                      </p:to>
                                    </p:set>
                                    <p:animEffect transition="in" filter="wipe(right)">
                                      <p:cBhvr>
                                        <p:cTn id="79" dur="500"/>
                                        <p:tgtEl>
                                          <p:spTgt spid="276"/>
                                        </p:tgtEl>
                                      </p:cBhvr>
                                    </p:animEffect>
                                  </p:childTnLst>
                                </p:cTn>
                              </p:par>
                              <p:par>
                                <p:cTn id="80" presetID="22" presetClass="entr" presetSubtype="8" fill="hold" nodeType="withEffect">
                                  <p:stCondLst>
                                    <p:cond delay="0"/>
                                  </p:stCondLst>
                                  <p:childTnLst>
                                    <p:set>
                                      <p:cBhvr>
                                        <p:cTn id="81" dur="1" fill="hold">
                                          <p:stCondLst>
                                            <p:cond delay="0"/>
                                          </p:stCondLst>
                                        </p:cTn>
                                        <p:tgtEl>
                                          <p:spTgt spid="279"/>
                                        </p:tgtEl>
                                        <p:attrNameLst>
                                          <p:attrName>style.visibility</p:attrName>
                                        </p:attrNameLst>
                                      </p:cBhvr>
                                      <p:to>
                                        <p:strVal val="visible"/>
                                      </p:to>
                                    </p:set>
                                    <p:animEffect transition="in" filter="wipe(left)">
                                      <p:cBhvr>
                                        <p:cTn id="82" dur="500"/>
                                        <p:tgtEl>
                                          <p:spTgt spid="279"/>
                                        </p:tgtEl>
                                      </p:cBhvr>
                                    </p:animEffect>
                                  </p:childTnLst>
                                </p:cTn>
                              </p:par>
                              <p:par>
                                <p:cTn id="83" presetID="22" presetClass="entr" presetSubtype="2" fill="hold" nodeType="withEffect">
                                  <p:stCondLst>
                                    <p:cond delay="0"/>
                                  </p:stCondLst>
                                  <p:childTnLst>
                                    <p:set>
                                      <p:cBhvr>
                                        <p:cTn id="84" dur="1" fill="hold">
                                          <p:stCondLst>
                                            <p:cond delay="0"/>
                                          </p:stCondLst>
                                        </p:cTn>
                                        <p:tgtEl>
                                          <p:spTgt spid="281"/>
                                        </p:tgtEl>
                                        <p:attrNameLst>
                                          <p:attrName>style.visibility</p:attrName>
                                        </p:attrNameLst>
                                      </p:cBhvr>
                                      <p:to>
                                        <p:strVal val="visible"/>
                                      </p:to>
                                    </p:set>
                                    <p:animEffect transition="in" filter="wipe(right)">
                                      <p:cBhvr>
                                        <p:cTn id="85" dur="500"/>
                                        <p:tgtEl>
                                          <p:spTgt spid="281"/>
                                        </p:tgtEl>
                                      </p:cBhvr>
                                    </p:animEffect>
                                  </p:childTnLst>
                                </p:cTn>
                              </p:par>
                              <p:par>
                                <p:cTn id="86" presetID="22" presetClass="entr" presetSubtype="8" fill="hold" nodeType="withEffect">
                                  <p:stCondLst>
                                    <p:cond delay="0"/>
                                  </p:stCondLst>
                                  <p:childTnLst>
                                    <p:set>
                                      <p:cBhvr>
                                        <p:cTn id="87" dur="1" fill="hold">
                                          <p:stCondLst>
                                            <p:cond delay="0"/>
                                          </p:stCondLst>
                                        </p:cTn>
                                        <p:tgtEl>
                                          <p:spTgt spid="284"/>
                                        </p:tgtEl>
                                        <p:attrNameLst>
                                          <p:attrName>style.visibility</p:attrName>
                                        </p:attrNameLst>
                                      </p:cBhvr>
                                      <p:to>
                                        <p:strVal val="visible"/>
                                      </p:to>
                                    </p:set>
                                    <p:animEffect transition="in" filter="wipe(left)">
                                      <p:cBhvr>
                                        <p:cTn id="88" dur="500"/>
                                        <p:tgtEl>
                                          <p:spTgt spid="284"/>
                                        </p:tgtEl>
                                      </p:cBhvr>
                                    </p:animEffect>
                                  </p:childTnLst>
                                </p:cTn>
                              </p:par>
                            </p:childTnLst>
                          </p:cTn>
                        </p:par>
                        <p:par>
                          <p:cTn id="89" fill="hold">
                            <p:stCondLst>
                              <p:cond delay="2500"/>
                            </p:stCondLst>
                            <p:childTnLst>
                              <p:par>
                                <p:cTn id="90" presetID="10" presetClass="entr" presetSubtype="0" fill="hold" nodeType="afterEffect">
                                  <p:stCondLst>
                                    <p:cond delay="0"/>
                                  </p:stCondLst>
                                  <p:childTnLst>
                                    <p:set>
                                      <p:cBhvr>
                                        <p:cTn id="91" dur="1" fill="hold">
                                          <p:stCondLst>
                                            <p:cond delay="0"/>
                                          </p:stCondLst>
                                        </p:cTn>
                                        <p:tgtEl>
                                          <p:spTgt spid="252"/>
                                        </p:tgtEl>
                                        <p:attrNameLst>
                                          <p:attrName>style.visibility</p:attrName>
                                        </p:attrNameLst>
                                      </p:cBhvr>
                                      <p:to>
                                        <p:strVal val="visible"/>
                                      </p:to>
                                    </p:set>
                                    <p:animEffect transition="in" filter="fade">
                                      <p:cBhvr>
                                        <p:cTn id="92" dur="500"/>
                                        <p:tgtEl>
                                          <p:spTgt spid="252"/>
                                        </p:tgtEl>
                                      </p:cBhvr>
                                    </p:animEffect>
                                  </p:childTnLst>
                                </p:cTn>
                              </p:par>
                              <p:par>
                                <p:cTn id="93" presetID="10" presetClass="entr" presetSubtype="0" fill="hold" nodeType="withEffect">
                                  <p:stCondLst>
                                    <p:cond delay="0"/>
                                  </p:stCondLst>
                                  <p:childTnLst>
                                    <p:set>
                                      <p:cBhvr>
                                        <p:cTn id="94" dur="1" fill="hold">
                                          <p:stCondLst>
                                            <p:cond delay="0"/>
                                          </p:stCondLst>
                                        </p:cTn>
                                        <p:tgtEl>
                                          <p:spTgt spid="248"/>
                                        </p:tgtEl>
                                        <p:attrNameLst>
                                          <p:attrName>style.visibility</p:attrName>
                                        </p:attrNameLst>
                                      </p:cBhvr>
                                      <p:to>
                                        <p:strVal val="visible"/>
                                      </p:to>
                                    </p:set>
                                    <p:animEffect transition="in" filter="fade">
                                      <p:cBhvr>
                                        <p:cTn id="95" dur="500"/>
                                        <p:tgtEl>
                                          <p:spTgt spid="248"/>
                                        </p:tgtEl>
                                      </p:cBhvr>
                                    </p:animEffect>
                                  </p:childTnLst>
                                </p:cTn>
                              </p:par>
                              <p:par>
                                <p:cTn id="96" presetID="10" presetClass="entr" presetSubtype="0" fill="hold" nodeType="withEffect">
                                  <p:stCondLst>
                                    <p:cond delay="0"/>
                                  </p:stCondLst>
                                  <p:childTnLst>
                                    <p:set>
                                      <p:cBhvr>
                                        <p:cTn id="97" dur="1" fill="hold">
                                          <p:stCondLst>
                                            <p:cond delay="0"/>
                                          </p:stCondLst>
                                        </p:cTn>
                                        <p:tgtEl>
                                          <p:spTgt spid="244"/>
                                        </p:tgtEl>
                                        <p:attrNameLst>
                                          <p:attrName>style.visibility</p:attrName>
                                        </p:attrNameLst>
                                      </p:cBhvr>
                                      <p:to>
                                        <p:strVal val="visible"/>
                                      </p:to>
                                    </p:set>
                                    <p:animEffect transition="in" filter="fade">
                                      <p:cBhvr>
                                        <p:cTn id="98" dur="500"/>
                                        <p:tgtEl>
                                          <p:spTgt spid="244"/>
                                        </p:tgtEl>
                                      </p:cBhvr>
                                    </p:animEffect>
                                  </p:childTnLst>
                                </p:cTn>
                              </p:par>
                              <p:par>
                                <p:cTn id="99" presetID="10" presetClass="entr" presetSubtype="0" fill="hold" nodeType="withEffect">
                                  <p:stCondLst>
                                    <p:cond delay="0"/>
                                  </p:stCondLst>
                                  <p:childTnLst>
                                    <p:set>
                                      <p:cBhvr>
                                        <p:cTn id="100" dur="1" fill="hold">
                                          <p:stCondLst>
                                            <p:cond delay="0"/>
                                          </p:stCondLst>
                                        </p:cTn>
                                        <p:tgtEl>
                                          <p:spTgt spid="240"/>
                                        </p:tgtEl>
                                        <p:attrNameLst>
                                          <p:attrName>style.visibility</p:attrName>
                                        </p:attrNameLst>
                                      </p:cBhvr>
                                      <p:to>
                                        <p:strVal val="visible"/>
                                      </p:to>
                                    </p:set>
                                    <p:animEffect transition="in" filter="fade">
                                      <p:cBhvr>
                                        <p:cTn id="101" dur="500"/>
                                        <p:tgtEl>
                                          <p:spTgt spid="240"/>
                                        </p:tgtEl>
                                      </p:cBhvr>
                                    </p:animEffect>
                                  </p:childTnLst>
                                </p:cTn>
                              </p:par>
                            </p:childTnLst>
                          </p:cTn>
                        </p:par>
                      </p:childTnLst>
                    </p:cTn>
                  </p:par>
                  <p:par>
                    <p:cTn id="102" fill="hold">
                      <p:stCondLst>
                        <p:cond delay="indefinite"/>
                      </p:stCondLst>
                      <p:childTnLst>
                        <p:par>
                          <p:cTn id="103" fill="hold">
                            <p:stCondLst>
                              <p:cond delay="0"/>
                            </p:stCondLst>
                            <p:childTnLst>
                              <p:par>
                                <p:cTn id="104" presetID="22" presetClass="entr" presetSubtype="8" fill="hold" nodeType="clickEffect">
                                  <p:stCondLst>
                                    <p:cond delay="0"/>
                                  </p:stCondLst>
                                  <p:childTnLst>
                                    <p:set>
                                      <p:cBhvr>
                                        <p:cTn id="105" dur="1" fill="hold">
                                          <p:stCondLst>
                                            <p:cond delay="0"/>
                                          </p:stCondLst>
                                        </p:cTn>
                                        <p:tgtEl>
                                          <p:spTgt spid="293"/>
                                        </p:tgtEl>
                                        <p:attrNameLst>
                                          <p:attrName>style.visibility</p:attrName>
                                        </p:attrNameLst>
                                      </p:cBhvr>
                                      <p:to>
                                        <p:strVal val="visible"/>
                                      </p:to>
                                    </p:set>
                                    <p:animEffect transition="in" filter="wipe(left)">
                                      <p:cBhvr>
                                        <p:cTn id="106" dur="500"/>
                                        <p:tgtEl>
                                          <p:spTgt spid="293"/>
                                        </p:tgtEl>
                                      </p:cBhvr>
                                    </p:animEffect>
                                  </p:childTnLst>
                                </p:cTn>
                              </p:par>
                            </p:childTnLst>
                          </p:cTn>
                        </p:par>
                        <p:par>
                          <p:cTn id="107" fill="hold">
                            <p:stCondLst>
                              <p:cond delay="500"/>
                            </p:stCondLst>
                            <p:childTnLst>
                              <p:par>
                                <p:cTn id="108" presetID="22" presetClass="entr" presetSubtype="4" fill="hold" nodeType="afterEffect">
                                  <p:stCondLst>
                                    <p:cond delay="0"/>
                                  </p:stCondLst>
                                  <p:childTnLst>
                                    <p:set>
                                      <p:cBhvr>
                                        <p:cTn id="109" dur="1" fill="hold">
                                          <p:stCondLst>
                                            <p:cond delay="0"/>
                                          </p:stCondLst>
                                        </p:cTn>
                                        <p:tgtEl>
                                          <p:spTgt spid="294"/>
                                        </p:tgtEl>
                                        <p:attrNameLst>
                                          <p:attrName>style.visibility</p:attrName>
                                        </p:attrNameLst>
                                      </p:cBhvr>
                                      <p:to>
                                        <p:strVal val="visible"/>
                                      </p:to>
                                    </p:set>
                                    <p:animEffect transition="in" filter="wipe(down)">
                                      <p:cBhvr>
                                        <p:cTn id="110" dur="500"/>
                                        <p:tgtEl>
                                          <p:spTgt spid="294"/>
                                        </p:tgtEl>
                                      </p:cBhvr>
                                    </p:animEffect>
                                  </p:childTnLst>
                                </p:cTn>
                              </p:par>
                            </p:childTnLst>
                          </p:cTn>
                        </p:par>
                        <p:par>
                          <p:cTn id="111" fill="hold">
                            <p:stCondLst>
                              <p:cond delay="1000"/>
                            </p:stCondLst>
                            <p:childTnLst>
                              <p:par>
                                <p:cTn id="112" presetID="22" presetClass="entr" presetSubtype="8" fill="hold" nodeType="afterEffect">
                                  <p:stCondLst>
                                    <p:cond delay="0"/>
                                  </p:stCondLst>
                                  <p:childTnLst>
                                    <p:set>
                                      <p:cBhvr>
                                        <p:cTn id="113" dur="1" fill="hold">
                                          <p:stCondLst>
                                            <p:cond delay="0"/>
                                          </p:stCondLst>
                                        </p:cTn>
                                        <p:tgtEl>
                                          <p:spTgt spid="295"/>
                                        </p:tgtEl>
                                        <p:attrNameLst>
                                          <p:attrName>style.visibility</p:attrName>
                                        </p:attrNameLst>
                                      </p:cBhvr>
                                      <p:to>
                                        <p:strVal val="visible"/>
                                      </p:to>
                                    </p:set>
                                    <p:animEffect transition="in" filter="wipe(left)">
                                      <p:cBhvr>
                                        <p:cTn id="114" dur="500"/>
                                        <p:tgtEl>
                                          <p:spTgt spid="295"/>
                                        </p:tgtEl>
                                      </p:cBhvr>
                                    </p:animEffect>
                                  </p:childTnLst>
                                </p:cTn>
                              </p:par>
                              <p:par>
                                <p:cTn id="115" presetID="22" presetClass="entr" presetSubtype="8" fill="hold" nodeType="withEffect">
                                  <p:stCondLst>
                                    <p:cond delay="0"/>
                                  </p:stCondLst>
                                  <p:childTnLst>
                                    <p:set>
                                      <p:cBhvr>
                                        <p:cTn id="116" dur="1" fill="hold">
                                          <p:stCondLst>
                                            <p:cond delay="0"/>
                                          </p:stCondLst>
                                        </p:cTn>
                                        <p:tgtEl>
                                          <p:spTgt spid="296"/>
                                        </p:tgtEl>
                                        <p:attrNameLst>
                                          <p:attrName>style.visibility</p:attrName>
                                        </p:attrNameLst>
                                      </p:cBhvr>
                                      <p:to>
                                        <p:strVal val="visible"/>
                                      </p:to>
                                    </p:set>
                                    <p:animEffect transition="in" filter="wipe(left)">
                                      <p:cBhvr>
                                        <p:cTn id="117" dur="500"/>
                                        <p:tgtEl>
                                          <p:spTgt spid="296"/>
                                        </p:tgtEl>
                                      </p:cBhvr>
                                    </p:animEffect>
                                  </p:childTnLst>
                                </p:cTn>
                              </p:par>
                            </p:childTnLst>
                          </p:cTn>
                        </p:par>
                        <p:par>
                          <p:cTn id="118" fill="hold">
                            <p:stCondLst>
                              <p:cond delay="1500"/>
                            </p:stCondLst>
                            <p:childTnLst>
                              <p:par>
                                <p:cTn id="119" presetID="10" presetClass="entr" presetSubtype="0" fill="hold" nodeType="afterEffect">
                                  <p:stCondLst>
                                    <p:cond delay="0"/>
                                  </p:stCondLst>
                                  <p:childTnLst>
                                    <p:set>
                                      <p:cBhvr>
                                        <p:cTn id="120" dur="1" fill="hold">
                                          <p:stCondLst>
                                            <p:cond delay="0"/>
                                          </p:stCondLst>
                                        </p:cTn>
                                        <p:tgtEl>
                                          <p:spTgt spid="320"/>
                                        </p:tgtEl>
                                        <p:attrNameLst>
                                          <p:attrName>style.visibility</p:attrName>
                                        </p:attrNameLst>
                                      </p:cBhvr>
                                      <p:to>
                                        <p:strVal val="visible"/>
                                      </p:to>
                                    </p:set>
                                    <p:animEffect transition="in" filter="fade">
                                      <p:cBhvr>
                                        <p:cTn id="121" dur="500"/>
                                        <p:tgtEl>
                                          <p:spTgt spid="320"/>
                                        </p:tgtEl>
                                      </p:cBhvr>
                                    </p:animEffect>
                                  </p:childTnLst>
                                </p:cTn>
                              </p:par>
                              <p:par>
                                <p:cTn id="122" presetID="10" presetClass="entr" presetSubtype="0" fill="hold" nodeType="withEffect">
                                  <p:stCondLst>
                                    <p:cond delay="0"/>
                                  </p:stCondLst>
                                  <p:childTnLst>
                                    <p:set>
                                      <p:cBhvr>
                                        <p:cTn id="123" dur="1" fill="hold">
                                          <p:stCondLst>
                                            <p:cond delay="0"/>
                                          </p:stCondLst>
                                        </p:cTn>
                                        <p:tgtEl>
                                          <p:spTgt spid="319"/>
                                        </p:tgtEl>
                                        <p:attrNameLst>
                                          <p:attrName>style.visibility</p:attrName>
                                        </p:attrNameLst>
                                      </p:cBhvr>
                                      <p:to>
                                        <p:strVal val="visible"/>
                                      </p:to>
                                    </p:set>
                                    <p:animEffect transition="in" filter="fade">
                                      <p:cBhvr>
                                        <p:cTn id="124" dur="500"/>
                                        <p:tgtEl>
                                          <p:spTgt spid="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5" grpId="0"/>
      <p:bldP spid="257" grpId="0" animBg="1"/>
      <p:bldP spid="258" grpId="0" animBg="1"/>
      <p:bldP spid="195" grpId="0"/>
      <p:bldP spid="208" grpId="0" animBg="1"/>
      <p:bldP spid="210" grpId="0" animBg="1"/>
      <p:bldP spid="224" grpId="0" animBg="1"/>
      <p:bldP spid="2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Rectangle 54"/>
          <p:cNvSpPr/>
          <p:nvPr/>
        </p:nvSpPr>
        <p:spPr bwMode="auto">
          <a:xfrm>
            <a:off x="274638" y="2124604"/>
            <a:ext cx="5882322" cy="4504795"/>
          </a:xfrm>
          <a:prstGeom prst="rect">
            <a:avLst/>
          </a:prstGeom>
          <a:solidFill>
            <a:schemeClr val="accent1">
              <a:lumMod val="50000"/>
            </a:scheme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182880" rIns="93260" bIns="182880" numCol="1" rtlCol="0" anchor="ctr" anchorCtr="0" compatLnSpc="1">
            <a:prstTxWarp prst="textNoShape">
              <a:avLst/>
            </a:prstTxWarp>
            <a:noAutofit/>
          </a:bodyPr>
          <a:lstStyle/>
          <a:p>
            <a:pPr marL="91440" marR="0" lvl="0" indent="0" algn="l" defTabSz="932290" rtl="0" eaLnBrk="1" fontAlgn="base" latinLnBrk="0" hangingPunct="1">
              <a:lnSpc>
                <a:spcPct val="90000"/>
              </a:lnSpc>
              <a:spcBef>
                <a:spcPct val="0"/>
              </a:spcBef>
              <a:spcAft>
                <a:spcPct val="0"/>
              </a:spcAft>
              <a:buClrTx/>
              <a:buSzTx/>
              <a:buFontTx/>
              <a:buNone/>
              <a:tabLst/>
              <a:defRPr/>
            </a:pPr>
            <a:r>
              <a:rPr kumimoji="0" lang="en-US" sz="2800" b="0" i="0" u="none" strike="noStrike" kern="1200" cap="none" spc="-50" normalizeH="0" baseline="0" noProof="0" dirty="0" smtClean="0">
                <a:ln>
                  <a:noFill/>
                </a:ln>
                <a:solidFill>
                  <a:srgbClr val="0072C6"/>
                </a:solidFill>
                <a:effectLst/>
                <a:uLnTx/>
                <a:uFillTx/>
                <a:latin typeface="Segoe UI Light"/>
                <a:ea typeface="+mn-ea"/>
                <a:cs typeface="+mn-cs"/>
              </a:rPr>
              <a:t>	</a:t>
            </a:r>
            <a:endParaRPr kumimoji="0" lang="en-US" sz="2800" b="0" i="0" u="none" strike="noStrike" kern="1200" cap="none" spc="-50" normalizeH="0" baseline="0" noProof="0" dirty="0">
              <a:ln>
                <a:noFill/>
              </a:ln>
              <a:solidFill>
                <a:srgbClr val="0072C6"/>
              </a:solidFill>
              <a:effectLst/>
              <a:uLnTx/>
              <a:uFillTx/>
              <a:latin typeface="Segoe UI Light"/>
              <a:ea typeface="+mn-ea"/>
              <a:cs typeface="+mn-cs"/>
            </a:endParaRPr>
          </a:p>
        </p:txBody>
      </p:sp>
      <p:grpSp>
        <p:nvGrpSpPr>
          <p:cNvPr id="57" name="Group 56"/>
          <p:cNvGrpSpPr/>
          <p:nvPr/>
        </p:nvGrpSpPr>
        <p:grpSpPr>
          <a:xfrm>
            <a:off x="752957" y="3974888"/>
            <a:ext cx="613856" cy="819750"/>
            <a:chOff x="508699" y="2685655"/>
            <a:chExt cx="974189" cy="1300943"/>
          </a:xfrm>
          <a:solidFill>
            <a:schemeClr val="bg1"/>
          </a:solidFill>
        </p:grpSpPr>
        <p:sp>
          <p:nvSpPr>
            <p:cNvPr id="58" name="Freeform 9"/>
            <p:cNvSpPr>
              <a:spLocks noEditPoints="1"/>
            </p:cNvSpPr>
            <p:nvPr/>
          </p:nvSpPr>
          <p:spPr bwMode="auto">
            <a:xfrm>
              <a:off x="508699" y="3234789"/>
              <a:ext cx="610546" cy="751809"/>
            </a:xfrm>
            <a:custGeom>
              <a:avLst/>
              <a:gdLst>
                <a:gd name="T0" fmla="*/ 0 w 2913"/>
                <a:gd name="T1" fmla="*/ 0 h 3587"/>
                <a:gd name="T2" fmla="*/ 0 w 2913"/>
                <a:gd name="T3" fmla="*/ 3587 h 3587"/>
                <a:gd name="T4" fmla="*/ 946 w 2913"/>
                <a:gd name="T5" fmla="*/ 3587 h 3587"/>
                <a:gd name="T6" fmla="*/ 946 w 2913"/>
                <a:gd name="T7" fmla="*/ 2851 h 3587"/>
                <a:gd name="T8" fmla="*/ 1324 w 2913"/>
                <a:gd name="T9" fmla="*/ 2851 h 3587"/>
                <a:gd name="T10" fmla="*/ 1324 w 2913"/>
                <a:gd name="T11" fmla="*/ 3587 h 3587"/>
                <a:gd name="T12" fmla="*/ 1603 w 2913"/>
                <a:gd name="T13" fmla="*/ 3587 h 3587"/>
                <a:gd name="T14" fmla="*/ 1603 w 2913"/>
                <a:gd name="T15" fmla="*/ 2851 h 3587"/>
                <a:gd name="T16" fmla="*/ 1981 w 2913"/>
                <a:gd name="T17" fmla="*/ 2851 h 3587"/>
                <a:gd name="T18" fmla="*/ 1981 w 2913"/>
                <a:gd name="T19" fmla="*/ 3587 h 3587"/>
                <a:gd name="T20" fmla="*/ 2913 w 2913"/>
                <a:gd name="T21" fmla="*/ 3587 h 3587"/>
                <a:gd name="T22" fmla="*/ 2913 w 2913"/>
                <a:gd name="T23" fmla="*/ 0 h 3587"/>
                <a:gd name="T24" fmla="*/ 0 w 2913"/>
                <a:gd name="T25" fmla="*/ 0 h 3587"/>
                <a:gd name="T26" fmla="*/ 2639 w 2913"/>
                <a:gd name="T27" fmla="*/ 2617 h 3587"/>
                <a:gd name="T28" fmla="*/ 286 w 2913"/>
                <a:gd name="T29" fmla="*/ 2617 h 3587"/>
                <a:gd name="T30" fmla="*/ 286 w 2913"/>
                <a:gd name="T31" fmla="*/ 2239 h 3587"/>
                <a:gd name="T32" fmla="*/ 2639 w 2913"/>
                <a:gd name="T33" fmla="*/ 2239 h 3587"/>
                <a:gd name="T34" fmla="*/ 2639 w 2913"/>
                <a:gd name="T35" fmla="*/ 2617 h 3587"/>
                <a:gd name="T36" fmla="*/ 2639 w 2913"/>
                <a:gd name="T37" fmla="*/ 1965 h 3587"/>
                <a:gd name="T38" fmla="*/ 286 w 2913"/>
                <a:gd name="T39" fmla="*/ 1965 h 3587"/>
                <a:gd name="T40" fmla="*/ 286 w 2913"/>
                <a:gd name="T41" fmla="*/ 1586 h 3587"/>
                <a:gd name="T42" fmla="*/ 2639 w 2913"/>
                <a:gd name="T43" fmla="*/ 1586 h 3587"/>
                <a:gd name="T44" fmla="*/ 2639 w 2913"/>
                <a:gd name="T45" fmla="*/ 1965 h 3587"/>
                <a:gd name="T46" fmla="*/ 2639 w 2913"/>
                <a:gd name="T47" fmla="*/ 1310 h 3587"/>
                <a:gd name="T48" fmla="*/ 286 w 2913"/>
                <a:gd name="T49" fmla="*/ 1310 h 3587"/>
                <a:gd name="T50" fmla="*/ 286 w 2913"/>
                <a:gd name="T51" fmla="*/ 932 h 3587"/>
                <a:gd name="T52" fmla="*/ 2639 w 2913"/>
                <a:gd name="T53" fmla="*/ 932 h 3587"/>
                <a:gd name="T54" fmla="*/ 2639 w 2913"/>
                <a:gd name="T55" fmla="*/ 1310 h 3587"/>
                <a:gd name="T56" fmla="*/ 2639 w 2913"/>
                <a:gd name="T57" fmla="*/ 655 h 3587"/>
                <a:gd name="T58" fmla="*/ 286 w 2913"/>
                <a:gd name="T59" fmla="*/ 655 h 3587"/>
                <a:gd name="T60" fmla="*/ 286 w 2913"/>
                <a:gd name="T61" fmla="*/ 279 h 3587"/>
                <a:gd name="T62" fmla="*/ 2639 w 2913"/>
                <a:gd name="T63" fmla="*/ 279 h 3587"/>
                <a:gd name="T64" fmla="*/ 2639 w 2913"/>
                <a:gd name="T65" fmla="*/ 655 h 3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13" h="3587">
                  <a:moveTo>
                    <a:pt x="0" y="0"/>
                  </a:moveTo>
                  <a:lnTo>
                    <a:pt x="0" y="3587"/>
                  </a:lnTo>
                  <a:lnTo>
                    <a:pt x="946" y="3587"/>
                  </a:lnTo>
                  <a:lnTo>
                    <a:pt x="946" y="2851"/>
                  </a:lnTo>
                  <a:lnTo>
                    <a:pt x="1324" y="2851"/>
                  </a:lnTo>
                  <a:lnTo>
                    <a:pt x="1324" y="3587"/>
                  </a:lnTo>
                  <a:lnTo>
                    <a:pt x="1603" y="3587"/>
                  </a:lnTo>
                  <a:lnTo>
                    <a:pt x="1603" y="2851"/>
                  </a:lnTo>
                  <a:lnTo>
                    <a:pt x="1981" y="2851"/>
                  </a:lnTo>
                  <a:lnTo>
                    <a:pt x="1981" y="3587"/>
                  </a:lnTo>
                  <a:lnTo>
                    <a:pt x="2913" y="3587"/>
                  </a:lnTo>
                  <a:lnTo>
                    <a:pt x="2913" y="0"/>
                  </a:lnTo>
                  <a:lnTo>
                    <a:pt x="0" y="0"/>
                  </a:lnTo>
                  <a:close/>
                  <a:moveTo>
                    <a:pt x="2639" y="2617"/>
                  </a:moveTo>
                  <a:lnTo>
                    <a:pt x="286" y="2617"/>
                  </a:lnTo>
                  <a:lnTo>
                    <a:pt x="286" y="2239"/>
                  </a:lnTo>
                  <a:lnTo>
                    <a:pt x="2639" y="2239"/>
                  </a:lnTo>
                  <a:lnTo>
                    <a:pt x="2639" y="2617"/>
                  </a:lnTo>
                  <a:close/>
                  <a:moveTo>
                    <a:pt x="2639" y="1965"/>
                  </a:moveTo>
                  <a:lnTo>
                    <a:pt x="286" y="1965"/>
                  </a:lnTo>
                  <a:lnTo>
                    <a:pt x="286" y="1586"/>
                  </a:lnTo>
                  <a:lnTo>
                    <a:pt x="2639" y="1586"/>
                  </a:lnTo>
                  <a:lnTo>
                    <a:pt x="2639" y="1965"/>
                  </a:lnTo>
                  <a:close/>
                  <a:moveTo>
                    <a:pt x="2639" y="1310"/>
                  </a:moveTo>
                  <a:lnTo>
                    <a:pt x="286" y="1310"/>
                  </a:lnTo>
                  <a:lnTo>
                    <a:pt x="286" y="932"/>
                  </a:lnTo>
                  <a:lnTo>
                    <a:pt x="2639" y="932"/>
                  </a:lnTo>
                  <a:lnTo>
                    <a:pt x="2639" y="1310"/>
                  </a:lnTo>
                  <a:close/>
                  <a:moveTo>
                    <a:pt x="2639" y="655"/>
                  </a:moveTo>
                  <a:lnTo>
                    <a:pt x="286" y="655"/>
                  </a:lnTo>
                  <a:lnTo>
                    <a:pt x="286" y="279"/>
                  </a:lnTo>
                  <a:lnTo>
                    <a:pt x="2639" y="279"/>
                  </a:lnTo>
                  <a:lnTo>
                    <a:pt x="2639" y="65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72C6"/>
                </a:solidFill>
                <a:effectLst/>
                <a:uLnTx/>
                <a:uFillTx/>
                <a:latin typeface="Segoe UI"/>
                <a:ea typeface="+mn-ea"/>
                <a:cs typeface="+mn-cs"/>
              </a:endParaRPr>
            </a:p>
          </p:txBody>
        </p:sp>
        <p:sp>
          <p:nvSpPr>
            <p:cNvPr id="59" name="Freeform 10"/>
            <p:cNvSpPr>
              <a:spLocks noEditPoints="1"/>
            </p:cNvSpPr>
            <p:nvPr/>
          </p:nvSpPr>
          <p:spPr bwMode="auto">
            <a:xfrm>
              <a:off x="872342" y="2685655"/>
              <a:ext cx="610546" cy="1300943"/>
            </a:xfrm>
            <a:custGeom>
              <a:avLst/>
              <a:gdLst>
                <a:gd name="T0" fmla="*/ 0 w 2913"/>
                <a:gd name="T1" fmla="*/ 0 h 6207"/>
                <a:gd name="T2" fmla="*/ 0 w 2913"/>
                <a:gd name="T3" fmla="*/ 2424 h 6207"/>
                <a:gd name="T4" fmla="*/ 289 w 2913"/>
                <a:gd name="T5" fmla="*/ 2424 h 6207"/>
                <a:gd name="T6" fmla="*/ 289 w 2913"/>
                <a:gd name="T7" fmla="*/ 2244 h 6207"/>
                <a:gd name="T8" fmla="*/ 2641 w 2913"/>
                <a:gd name="T9" fmla="*/ 2244 h 6207"/>
                <a:gd name="T10" fmla="*/ 2641 w 2913"/>
                <a:gd name="T11" fmla="*/ 2622 h 6207"/>
                <a:gd name="T12" fmla="*/ 1457 w 2913"/>
                <a:gd name="T13" fmla="*/ 2622 h 6207"/>
                <a:gd name="T14" fmla="*/ 1457 w 2913"/>
                <a:gd name="T15" fmla="*/ 2899 h 6207"/>
                <a:gd name="T16" fmla="*/ 2641 w 2913"/>
                <a:gd name="T17" fmla="*/ 2899 h 6207"/>
                <a:gd name="T18" fmla="*/ 2641 w 2913"/>
                <a:gd name="T19" fmla="*/ 3275 h 6207"/>
                <a:gd name="T20" fmla="*/ 1457 w 2913"/>
                <a:gd name="T21" fmla="*/ 3275 h 6207"/>
                <a:gd name="T22" fmla="*/ 1457 w 2913"/>
                <a:gd name="T23" fmla="*/ 3552 h 6207"/>
                <a:gd name="T24" fmla="*/ 2641 w 2913"/>
                <a:gd name="T25" fmla="*/ 3552 h 6207"/>
                <a:gd name="T26" fmla="*/ 2641 w 2913"/>
                <a:gd name="T27" fmla="*/ 3930 h 6207"/>
                <a:gd name="T28" fmla="*/ 1457 w 2913"/>
                <a:gd name="T29" fmla="*/ 3930 h 6207"/>
                <a:gd name="T30" fmla="*/ 1457 w 2913"/>
                <a:gd name="T31" fmla="*/ 4206 h 6207"/>
                <a:gd name="T32" fmla="*/ 2641 w 2913"/>
                <a:gd name="T33" fmla="*/ 4206 h 6207"/>
                <a:gd name="T34" fmla="*/ 2641 w 2913"/>
                <a:gd name="T35" fmla="*/ 4582 h 6207"/>
                <a:gd name="T36" fmla="*/ 1457 w 2913"/>
                <a:gd name="T37" fmla="*/ 4582 h 6207"/>
                <a:gd name="T38" fmla="*/ 1457 w 2913"/>
                <a:gd name="T39" fmla="*/ 4859 h 6207"/>
                <a:gd name="T40" fmla="*/ 2641 w 2913"/>
                <a:gd name="T41" fmla="*/ 4859 h 6207"/>
                <a:gd name="T42" fmla="*/ 2641 w 2913"/>
                <a:gd name="T43" fmla="*/ 5237 h 6207"/>
                <a:gd name="T44" fmla="*/ 1457 w 2913"/>
                <a:gd name="T45" fmla="*/ 5237 h 6207"/>
                <a:gd name="T46" fmla="*/ 1457 w 2913"/>
                <a:gd name="T47" fmla="*/ 6207 h 6207"/>
                <a:gd name="T48" fmla="*/ 1603 w 2913"/>
                <a:gd name="T49" fmla="*/ 6207 h 6207"/>
                <a:gd name="T50" fmla="*/ 1603 w 2913"/>
                <a:gd name="T51" fmla="*/ 5471 h 6207"/>
                <a:gd name="T52" fmla="*/ 1982 w 2913"/>
                <a:gd name="T53" fmla="*/ 5471 h 6207"/>
                <a:gd name="T54" fmla="*/ 1982 w 2913"/>
                <a:gd name="T55" fmla="*/ 6207 h 6207"/>
                <a:gd name="T56" fmla="*/ 2913 w 2913"/>
                <a:gd name="T57" fmla="*/ 6207 h 6207"/>
                <a:gd name="T58" fmla="*/ 2913 w 2913"/>
                <a:gd name="T59" fmla="*/ 0 h 6207"/>
                <a:gd name="T60" fmla="*/ 0 w 2913"/>
                <a:gd name="T61" fmla="*/ 0 h 6207"/>
                <a:gd name="T62" fmla="*/ 2641 w 2913"/>
                <a:gd name="T63" fmla="*/ 1968 h 6207"/>
                <a:gd name="T64" fmla="*/ 289 w 2913"/>
                <a:gd name="T65" fmla="*/ 1968 h 6207"/>
                <a:gd name="T66" fmla="*/ 289 w 2913"/>
                <a:gd name="T67" fmla="*/ 1592 h 6207"/>
                <a:gd name="T68" fmla="*/ 2641 w 2913"/>
                <a:gd name="T69" fmla="*/ 1592 h 6207"/>
                <a:gd name="T70" fmla="*/ 2641 w 2913"/>
                <a:gd name="T71" fmla="*/ 1968 h 6207"/>
                <a:gd name="T72" fmla="*/ 2641 w 2913"/>
                <a:gd name="T73" fmla="*/ 1320 h 6207"/>
                <a:gd name="T74" fmla="*/ 289 w 2913"/>
                <a:gd name="T75" fmla="*/ 1320 h 6207"/>
                <a:gd name="T76" fmla="*/ 289 w 2913"/>
                <a:gd name="T77" fmla="*/ 944 h 6207"/>
                <a:gd name="T78" fmla="*/ 2641 w 2913"/>
                <a:gd name="T79" fmla="*/ 944 h 6207"/>
                <a:gd name="T80" fmla="*/ 2641 w 2913"/>
                <a:gd name="T81" fmla="*/ 1320 h 6207"/>
                <a:gd name="T82" fmla="*/ 2641 w 2913"/>
                <a:gd name="T83" fmla="*/ 667 h 6207"/>
                <a:gd name="T84" fmla="*/ 289 w 2913"/>
                <a:gd name="T85" fmla="*/ 667 h 6207"/>
                <a:gd name="T86" fmla="*/ 289 w 2913"/>
                <a:gd name="T87" fmla="*/ 289 h 6207"/>
                <a:gd name="T88" fmla="*/ 2641 w 2913"/>
                <a:gd name="T89" fmla="*/ 289 h 6207"/>
                <a:gd name="T90" fmla="*/ 2641 w 2913"/>
                <a:gd name="T91" fmla="*/ 667 h 6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13" h="6207">
                  <a:moveTo>
                    <a:pt x="0" y="0"/>
                  </a:moveTo>
                  <a:lnTo>
                    <a:pt x="0" y="2424"/>
                  </a:lnTo>
                  <a:lnTo>
                    <a:pt x="289" y="2424"/>
                  </a:lnTo>
                  <a:lnTo>
                    <a:pt x="289" y="2244"/>
                  </a:lnTo>
                  <a:lnTo>
                    <a:pt x="2641" y="2244"/>
                  </a:lnTo>
                  <a:lnTo>
                    <a:pt x="2641" y="2622"/>
                  </a:lnTo>
                  <a:lnTo>
                    <a:pt x="1457" y="2622"/>
                  </a:lnTo>
                  <a:lnTo>
                    <a:pt x="1457" y="2899"/>
                  </a:lnTo>
                  <a:lnTo>
                    <a:pt x="2641" y="2899"/>
                  </a:lnTo>
                  <a:lnTo>
                    <a:pt x="2641" y="3275"/>
                  </a:lnTo>
                  <a:lnTo>
                    <a:pt x="1457" y="3275"/>
                  </a:lnTo>
                  <a:lnTo>
                    <a:pt x="1457" y="3552"/>
                  </a:lnTo>
                  <a:lnTo>
                    <a:pt x="2641" y="3552"/>
                  </a:lnTo>
                  <a:lnTo>
                    <a:pt x="2641" y="3930"/>
                  </a:lnTo>
                  <a:lnTo>
                    <a:pt x="1457" y="3930"/>
                  </a:lnTo>
                  <a:lnTo>
                    <a:pt x="1457" y="4206"/>
                  </a:lnTo>
                  <a:lnTo>
                    <a:pt x="2641" y="4206"/>
                  </a:lnTo>
                  <a:lnTo>
                    <a:pt x="2641" y="4582"/>
                  </a:lnTo>
                  <a:lnTo>
                    <a:pt x="1457" y="4582"/>
                  </a:lnTo>
                  <a:lnTo>
                    <a:pt x="1457" y="4859"/>
                  </a:lnTo>
                  <a:lnTo>
                    <a:pt x="2641" y="4859"/>
                  </a:lnTo>
                  <a:lnTo>
                    <a:pt x="2641" y="5237"/>
                  </a:lnTo>
                  <a:lnTo>
                    <a:pt x="1457" y="5237"/>
                  </a:lnTo>
                  <a:lnTo>
                    <a:pt x="1457" y="6207"/>
                  </a:lnTo>
                  <a:lnTo>
                    <a:pt x="1603" y="6207"/>
                  </a:lnTo>
                  <a:lnTo>
                    <a:pt x="1603" y="5471"/>
                  </a:lnTo>
                  <a:lnTo>
                    <a:pt x="1982" y="5471"/>
                  </a:lnTo>
                  <a:lnTo>
                    <a:pt x="1982" y="6207"/>
                  </a:lnTo>
                  <a:lnTo>
                    <a:pt x="2913" y="6207"/>
                  </a:lnTo>
                  <a:lnTo>
                    <a:pt x="2913" y="0"/>
                  </a:lnTo>
                  <a:lnTo>
                    <a:pt x="0" y="0"/>
                  </a:lnTo>
                  <a:close/>
                  <a:moveTo>
                    <a:pt x="2641" y="1968"/>
                  </a:moveTo>
                  <a:lnTo>
                    <a:pt x="289" y="1968"/>
                  </a:lnTo>
                  <a:lnTo>
                    <a:pt x="289" y="1592"/>
                  </a:lnTo>
                  <a:lnTo>
                    <a:pt x="2641" y="1592"/>
                  </a:lnTo>
                  <a:lnTo>
                    <a:pt x="2641" y="1968"/>
                  </a:lnTo>
                  <a:close/>
                  <a:moveTo>
                    <a:pt x="2641" y="1320"/>
                  </a:moveTo>
                  <a:lnTo>
                    <a:pt x="289" y="1320"/>
                  </a:lnTo>
                  <a:lnTo>
                    <a:pt x="289" y="944"/>
                  </a:lnTo>
                  <a:lnTo>
                    <a:pt x="2641" y="944"/>
                  </a:lnTo>
                  <a:lnTo>
                    <a:pt x="2641" y="1320"/>
                  </a:lnTo>
                  <a:close/>
                  <a:moveTo>
                    <a:pt x="2641" y="667"/>
                  </a:moveTo>
                  <a:lnTo>
                    <a:pt x="289" y="667"/>
                  </a:lnTo>
                  <a:lnTo>
                    <a:pt x="289" y="289"/>
                  </a:lnTo>
                  <a:lnTo>
                    <a:pt x="2641" y="289"/>
                  </a:lnTo>
                  <a:lnTo>
                    <a:pt x="2641" y="66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72C6"/>
                </a:solidFill>
                <a:effectLst/>
                <a:uLnTx/>
                <a:uFillTx/>
                <a:latin typeface="Segoe UI"/>
                <a:ea typeface="+mn-ea"/>
                <a:cs typeface="+mn-cs"/>
              </a:endParaRPr>
            </a:p>
          </p:txBody>
        </p:sp>
      </p:grpSp>
      <p:grpSp>
        <p:nvGrpSpPr>
          <p:cNvPr id="60" name="Group 59"/>
          <p:cNvGrpSpPr/>
          <p:nvPr/>
        </p:nvGrpSpPr>
        <p:grpSpPr>
          <a:xfrm>
            <a:off x="752957" y="5222657"/>
            <a:ext cx="1040700" cy="1091679"/>
            <a:chOff x="775401" y="3416290"/>
            <a:chExt cx="1651591" cy="1732495"/>
          </a:xfrm>
          <a:solidFill>
            <a:schemeClr val="bg1"/>
          </a:solidFill>
        </p:grpSpPr>
        <p:sp>
          <p:nvSpPr>
            <p:cNvPr id="61" name="Freeform 9"/>
            <p:cNvSpPr>
              <a:spLocks noEditPoints="1"/>
            </p:cNvSpPr>
            <p:nvPr/>
          </p:nvSpPr>
          <p:spPr bwMode="auto">
            <a:xfrm>
              <a:off x="775401" y="4396975"/>
              <a:ext cx="610544" cy="751810"/>
            </a:xfrm>
            <a:custGeom>
              <a:avLst/>
              <a:gdLst>
                <a:gd name="T0" fmla="*/ 0 w 2913"/>
                <a:gd name="T1" fmla="*/ 0 h 3587"/>
                <a:gd name="T2" fmla="*/ 0 w 2913"/>
                <a:gd name="T3" fmla="*/ 3587 h 3587"/>
                <a:gd name="T4" fmla="*/ 946 w 2913"/>
                <a:gd name="T5" fmla="*/ 3587 h 3587"/>
                <a:gd name="T6" fmla="*/ 946 w 2913"/>
                <a:gd name="T7" fmla="*/ 2851 h 3587"/>
                <a:gd name="T8" fmla="*/ 1324 w 2913"/>
                <a:gd name="T9" fmla="*/ 2851 h 3587"/>
                <a:gd name="T10" fmla="*/ 1324 w 2913"/>
                <a:gd name="T11" fmla="*/ 3587 h 3587"/>
                <a:gd name="T12" fmla="*/ 1603 w 2913"/>
                <a:gd name="T13" fmla="*/ 3587 h 3587"/>
                <a:gd name="T14" fmla="*/ 1603 w 2913"/>
                <a:gd name="T15" fmla="*/ 2851 h 3587"/>
                <a:gd name="T16" fmla="*/ 1981 w 2913"/>
                <a:gd name="T17" fmla="*/ 2851 h 3587"/>
                <a:gd name="T18" fmla="*/ 1981 w 2913"/>
                <a:gd name="T19" fmla="*/ 3587 h 3587"/>
                <a:gd name="T20" fmla="*/ 2913 w 2913"/>
                <a:gd name="T21" fmla="*/ 3587 h 3587"/>
                <a:gd name="T22" fmla="*/ 2913 w 2913"/>
                <a:gd name="T23" fmla="*/ 0 h 3587"/>
                <a:gd name="T24" fmla="*/ 0 w 2913"/>
                <a:gd name="T25" fmla="*/ 0 h 3587"/>
                <a:gd name="T26" fmla="*/ 2639 w 2913"/>
                <a:gd name="T27" fmla="*/ 2617 h 3587"/>
                <a:gd name="T28" fmla="*/ 286 w 2913"/>
                <a:gd name="T29" fmla="*/ 2617 h 3587"/>
                <a:gd name="T30" fmla="*/ 286 w 2913"/>
                <a:gd name="T31" fmla="*/ 2239 h 3587"/>
                <a:gd name="T32" fmla="*/ 2639 w 2913"/>
                <a:gd name="T33" fmla="*/ 2239 h 3587"/>
                <a:gd name="T34" fmla="*/ 2639 w 2913"/>
                <a:gd name="T35" fmla="*/ 2617 h 3587"/>
                <a:gd name="T36" fmla="*/ 2639 w 2913"/>
                <a:gd name="T37" fmla="*/ 1965 h 3587"/>
                <a:gd name="T38" fmla="*/ 286 w 2913"/>
                <a:gd name="T39" fmla="*/ 1965 h 3587"/>
                <a:gd name="T40" fmla="*/ 286 w 2913"/>
                <a:gd name="T41" fmla="*/ 1586 h 3587"/>
                <a:gd name="T42" fmla="*/ 2639 w 2913"/>
                <a:gd name="T43" fmla="*/ 1586 h 3587"/>
                <a:gd name="T44" fmla="*/ 2639 w 2913"/>
                <a:gd name="T45" fmla="*/ 1965 h 3587"/>
                <a:gd name="T46" fmla="*/ 2639 w 2913"/>
                <a:gd name="T47" fmla="*/ 1310 h 3587"/>
                <a:gd name="T48" fmla="*/ 286 w 2913"/>
                <a:gd name="T49" fmla="*/ 1310 h 3587"/>
                <a:gd name="T50" fmla="*/ 286 w 2913"/>
                <a:gd name="T51" fmla="*/ 932 h 3587"/>
                <a:gd name="T52" fmla="*/ 2639 w 2913"/>
                <a:gd name="T53" fmla="*/ 932 h 3587"/>
                <a:gd name="T54" fmla="*/ 2639 w 2913"/>
                <a:gd name="T55" fmla="*/ 1310 h 3587"/>
                <a:gd name="T56" fmla="*/ 2639 w 2913"/>
                <a:gd name="T57" fmla="*/ 655 h 3587"/>
                <a:gd name="T58" fmla="*/ 286 w 2913"/>
                <a:gd name="T59" fmla="*/ 655 h 3587"/>
                <a:gd name="T60" fmla="*/ 286 w 2913"/>
                <a:gd name="T61" fmla="*/ 279 h 3587"/>
                <a:gd name="T62" fmla="*/ 2639 w 2913"/>
                <a:gd name="T63" fmla="*/ 279 h 3587"/>
                <a:gd name="T64" fmla="*/ 2639 w 2913"/>
                <a:gd name="T65" fmla="*/ 655 h 3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13" h="3587">
                  <a:moveTo>
                    <a:pt x="0" y="0"/>
                  </a:moveTo>
                  <a:lnTo>
                    <a:pt x="0" y="3587"/>
                  </a:lnTo>
                  <a:lnTo>
                    <a:pt x="946" y="3587"/>
                  </a:lnTo>
                  <a:lnTo>
                    <a:pt x="946" y="2851"/>
                  </a:lnTo>
                  <a:lnTo>
                    <a:pt x="1324" y="2851"/>
                  </a:lnTo>
                  <a:lnTo>
                    <a:pt x="1324" y="3587"/>
                  </a:lnTo>
                  <a:lnTo>
                    <a:pt x="1603" y="3587"/>
                  </a:lnTo>
                  <a:lnTo>
                    <a:pt x="1603" y="2851"/>
                  </a:lnTo>
                  <a:lnTo>
                    <a:pt x="1981" y="2851"/>
                  </a:lnTo>
                  <a:lnTo>
                    <a:pt x="1981" y="3587"/>
                  </a:lnTo>
                  <a:lnTo>
                    <a:pt x="2913" y="3587"/>
                  </a:lnTo>
                  <a:lnTo>
                    <a:pt x="2913" y="0"/>
                  </a:lnTo>
                  <a:lnTo>
                    <a:pt x="0" y="0"/>
                  </a:lnTo>
                  <a:close/>
                  <a:moveTo>
                    <a:pt x="2639" y="2617"/>
                  </a:moveTo>
                  <a:lnTo>
                    <a:pt x="286" y="2617"/>
                  </a:lnTo>
                  <a:lnTo>
                    <a:pt x="286" y="2239"/>
                  </a:lnTo>
                  <a:lnTo>
                    <a:pt x="2639" y="2239"/>
                  </a:lnTo>
                  <a:lnTo>
                    <a:pt x="2639" y="2617"/>
                  </a:lnTo>
                  <a:close/>
                  <a:moveTo>
                    <a:pt x="2639" y="1965"/>
                  </a:moveTo>
                  <a:lnTo>
                    <a:pt x="286" y="1965"/>
                  </a:lnTo>
                  <a:lnTo>
                    <a:pt x="286" y="1586"/>
                  </a:lnTo>
                  <a:lnTo>
                    <a:pt x="2639" y="1586"/>
                  </a:lnTo>
                  <a:lnTo>
                    <a:pt x="2639" y="1965"/>
                  </a:lnTo>
                  <a:close/>
                  <a:moveTo>
                    <a:pt x="2639" y="1310"/>
                  </a:moveTo>
                  <a:lnTo>
                    <a:pt x="286" y="1310"/>
                  </a:lnTo>
                  <a:lnTo>
                    <a:pt x="286" y="932"/>
                  </a:lnTo>
                  <a:lnTo>
                    <a:pt x="2639" y="932"/>
                  </a:lnTo>
                  <a:lnTo>
                    <a:pt x="2639" y="1310"/>
                  </a:lnTo>
                  <a:close/>
                  <a:moveTo>
                    <a:pt x="2639" y="655"/>
                  </a:moveTo>
                  <a:lnTo>
                    <a:pt x="286" y="655"/>
                  </a:lnTo>
                  <a:lnTo>
                    <a:pt x="286" y="279"/>
                  </a:lnTo>
                  <a:lnTo>
                    <a:pt x="2639" y="279"/>
                  </a:lnTo>
                  <a:lnTo>
                    <a:pt x="2639" y="65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72C6"/>
                </a:solidFill>
                <a:effectLst/>
                <a:uLnTx/>
                <a:uFillTx/>
                <a:latin typeface="Segoe UI"/>
                <a:ea typeface="+mn-ea"/>
                <a:cs typeface="+mn-cs"/>
              </a:endParaRPr>
            </a:p>
          </p:txBody>
        </p:sp>
        <p:sp>
          <p:nvSpPr>
            <p:cNvPr id="62" name="Freeform 10"/>
            <p:cNvSpPr>
              <a:spLocks noEditPoints="1"/>
            </p:cNvSpPr>
            <p:nvPr/>
          </p:nvSpPr>
          <p:spPr bwMode="auto">
            <a:xfrm>
              <a:off x="1139043" y="3847842"/>
              <a:ext cx="610545" cy="1300943"/>
            </a:xfrm>
            <a:custGeom>
              <a:avLst/>
              <a:gdLst>
                <a:gd name="T0" fmla="*/ 0 w 2913"/>
                <a:gd name="T1" fmla="*/ 0 h 6207"/>
                <a:gd name="T2" fmla="*/ 0 w 2913"/>
                <a:gd name="T3" fmla="*/ 2424 h 6207"/>
                <a:gd name="T4" fmla="*/ 289 w 2913"/>
                <a:gd name="T5" fmla="*/ 2424 h 6207"/>
                <a:gd name="T6" fmla="*/ 289 w 2913"/>
                <a:gd name="T7" fmla="*/ 2244 h 6207"/>
                <a:gd name="T8" fmla="*/ 2641 w 2913"/>
                <a:gd name="T9" fmla="*/ 2244 h 6207"/>
                <a:gd name="T10" fmla="*/ 2641 w 2913"/>
                <a:gd name="T11" fmla="*/ 2622 h 6207"/>
                <a:gd name="T12" fmla="*/ 1457 w 2913"/>
                <a:gd name="T13" fmla="*/ 2622 h 6207"/>
                <a:gd name="T14" fmla="*/ 1457 w 2913"/>
                <a:gd name="T15" fmla="*/ 2899 h 6207"/>
                <a:gd name="T16" fmla="*/ 2641 w 2913"/>
                <a:gd name="T17" fmla="*/ 2899 h 6207"/>
                <a:gd name="T18" fmla="*/ 2641 w 2913"/>
                <a:gd name="T19" fmla="*/ 3275 h 6207"/>
                <a:gd name="T20" fmla="*/ 1457 w 2913"/>
                <a:gd name="T21" fmla="*/ 3275 h 6207"/>
                <a:gd name="T22" fmla="*/ 1457 w 2913"/>
                <a:gd name="T23" fmla="*/ 3552 h 6207"/>
                <a:gd name="T24" fmla="*/ 2641 w 2913"/>
                <a:gd name="T25" fmla="*/ 3552 h 6207"/>
                <a:gd name="T26" fmla="*/ 2641 w 2913"/>
                <a:gd name="T27" fmla="*/ 3930 h 6207"/>
                <a:gd name="T28" fmla="*/ 1457 w 2913"/>
                <a:gd name="T29" fmla="*/ 3930 h 6207"/>
                <a:gd name="T30" fmla="*/ 1457 w 2913"/>
                <a:gd name="T31" fmla="*/ 4206 h 6207"/>
                <a:gd name="T32" fmla="*/ 2641 w 2913"/>
                <a:gd name="T33" fmla="*/ 4206 h 6207"/>
                <a:gd name="T34" fmla="*/ 2641 w 2913"/>
                <a:gd name="T35" fmla="*/ 4582 h 6207"/>
                <a:gd name="T36" fmla="*/ 1457 w 2913"/>
                <a:gd name="T37" fmla="*/ 4582 h 6207"/>
                <a:gd name="T38" fmla="*/ 1457 w 2913"/>
                <a:gd name="T39" fmla="*/ 4859 h 6207"/>
                <a:gd name="T40" fmla="*/ 2641 w 2913"/>
                <a:gd name="T41" fmla="*/ 4859 h 6207"/>
                <a:gd name="T42" fmla="*/ 2641 w 2913"/>
                <a:gd name="T43" fmla="*/ 5237 h 6207"/>
                <a:gd name="T44" fmla="*/ 1457 w 2913"/>
                <a:gd name="T45" fmla="*/ 5237 h 6207"/>
                <a:gd name="T46" fmla="*/ 1457 w 2913"/>
                <a:gd name="T47" fmla="*/ 6207 h 6207"/>
                <a:gd name="T48" fmla="*/ 1603 w 2913"/>
                <a:gd name="T49" fmla="*/ 6207 h 6207"/>
                <a:gd name="T50" fmla="*/ 1603 w 2913"/>
                <a:gd name="T51" fmla="*/ 5471 h 6207"/>
                <a:gd name="T52" fmla="*/ 1982 w 2913"/>
                <a:gd name="T53" fmla="*/ 5471 h 6207"/>
                <a:gd name="T54" fmla="*/ 1982 w 2913"/>
                <a:gd name="T55" fmla="*/ 6207 h 6207"/>
                <a:gd name="T56" fmla="*/ 2913 w 2913"/>
                <a:gd name="T57" fmla="*/ 6207 h 6207"/>
                <a:gd name="T58" fmla="*/ 2913 w 2913"/>
                <a:gd name="T59" fmla="*/ 0 h 6207"/>
                <a:gd name="T60" fmla="*/ 0 w 2913"/>
                <a:gd name="T61" fmla="*/ 0 h 6207"/>
                <a:gd name="T62" fmla="*/ 2641 w 2913"/>
                <a:gd name="T63" fmla="*/ 1968 h 6207"/>
                <a:gd name="T64" fmla="*/ 289 w 2913"/>
                <a:gd name="T65" fmla="*/ 1968 h 6207"/>
                <a:gd name="T66" fmla="*/ 289 w 2913"/>
                <a:gd name="T67" fmla="*/ 1592 h 6207"/>
                <a:gd name="T68" fmla="*/ 2641 w 2913"/>
                <a:gd name="T69" fmla="*/ 1592 h 6207"/>
                <a:gd name="T70" fmla="*/ 2641 w 2913"/>
                <a:gd name="T71" fmla="*/ 1968 h 6207"/>
                <a:gd name="T72" fmla="*/ 2641 w 2913"/>
                <a:gd name="T73" fmla="*/ 1320 h 6207"/>
                <a:gd name="T74" fmla="*/ 289 w 2913"/>
                <a:gd name="T75" fmla="*/ 1320 h 6207"/>
                <a:gd name="T76" fmla="*/ 289 w 2913"/>
                <a:gd name="T77" fmla="*/ 944 h 6207"/>
                <a:gd name="T78" fmla="*/ 2641 w 2913"/>
                <a:gd name="T79" fmla="*/ 944 h 6207"/>
                <a:gd name="T80" fmla="*/ 2641 w 2913"/>
                <a:gd name="T81" fmla="*/ 1320 h 6207"/>
                <a:gd name="T82" fmla="*/ 2641 w 2913"/>
                <a:gd name="T83" fmla="*/ 667 h 6207"/>
                <a:gd name="T84" fmla="*/ 289 w 2913"/>
                <a:gd name="T85" fmla="*/ 667 h 6207"/>
                <a:gd name="T86" fmla="*/ 289 w 2913"/>
                <a:gd name="T87" fmla="*/ 289 h 6207"/>
                <a:gd name="T88" fmla="*/ 2641 w 2913"/>
                <a:gd name="T89" fmla="*/ 289 h 6207"/>
                <a:gd name="T90" fmla="*/ 2641 w 2913"/>
                <a:gd name="T91" fmla="*/ 667 h 6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13" h="6207">
                  <a:moveTo>
                    <a:pt x="0" y="0"/>
                  </a:moveTo>
                  <a:lnTo>
                    <a:pt x="0" y="2424"/>
                  </a:lnTo>
                  <a:lnTo>
                    <a:pt x="289" y="2424"/>
                  </a:lnTo>
                  <a:lnTo>
                    <a:pt x="289" y="2244"/>
                  </a:lnTo>
                  <a:lnTo>
                    <a:pt x="2641" y="2244"/>
                  </a:lnTo>
                  <a:lnTo>
                    <a:pt x="2641" y="2622"/>
                  </a:lnTo>
                  <a:lnTo>
                    <a:pt x="1457" y="2622"/>
                  </a:lnTo>
                  <a:lnTo>
                    <a:pt x="1457" y="2899"/>
                  </a:lnTo>
                  <a:lnTo>
                    <a:pt x="2641" y="2899"/>
                  </a:lnTo>
                  <a:lnTo>
                    <a:pt x="2641" y="3275"/>
                  </a:lnTo>
                  <a:lnTo>
                    <a:pt x="1457" y="3275"/>
                  </a:lnTo>
                  <a:lnTo>
                    <a:pt x="1457" y="3552"/>
                  </a:lnTo>
                  <a:lnTo>
                    <a:pt x="2641" y="3552"/>
                  </a:lnTo>
                  <a:lnTo>
                    <a:pt x="2641" y="3930"/>
                  </a:lnTo>
                  <a:lnTo>
                    <a:pt x="1457" y="3930"/>
                  </a:lnTo>
                  <a:lnTo>
                    <a:pt x="1457" y="4206"/>
                  </a:lnTo>
                  <a:lnTo>
                    <a:pt x="2641" y="4206"/>
                  </a:lnTo>
                  <a:lnTo>
                    <a:pt x="2641" y="4582"/>
                  </a:lnTo>
                  <a:lnTo>
                    <a:pt x="1457" y="4582"/>
                  </a:lnTo>
                  <a:lnTo>
                    <a:pt x="1457" y="4859"/>
                  </a:lnTo>
                  <a:lnTo>
                    <a:pt x="2641" y="4859"/>
                  </a:lnTo>
                  <a:lnTo>
                    <a:pt x="2641" y="5237"/>
                  </a:lnTo>
                  <a:lnTo>
                    <a:pt x="1457" y="5237"/>
                  </a:lnTo>
                  <a:lnTo>
                    <a:pt x="1457" y="6207"/>
                  </a:lnTo>
                  <a:lnTo>
                    <a:pt x="1603" y="6207"/>
                  </a:lnTo>
                  <a:lnTo>
                    <a:pt x="1603" y="5471"/>
                  </a:lnTo>
                  <a:lnTo>
                    <a:pt x="1982" y="5471"/>
                  </a:lnTo>
                  <a:lnTo>
                    <a:pt x="1982" y="6207"/>
                  </a:lnTo>
                  <a:lnTo>
                    <a:pt x="2913" y="6207"/>
                  </a:lnTo>
                  <a:lnTo>
                    <a:pt x="2913" y="0"/>
                  </a:lnTo>
                  <a:lnTo>
                    <a:pt x="0" y="0"/>
                  </a:lnTo>
                  <a:close/>
                  <a:moveTo>
                    <a:pt x="2641" y="1968"/>
                  </a:moveTo>
                  <a:lnTo>
                    <a:pt x="289" y="1968"/>
                  </a:lnTo>
                  <a:lnTo>
                    <a:pt x="289" y="1592"/>
                  </a:lnTo>
                  <a:lnTo>
                    <a:pt x="2641" y="1592"/>
                  </a:lnTo>
                  <a:lnTo>
                    <a:pt x="2641" y="1968"/>
                  </a:lnTo>
                  <a:close/>
                  <a:moveTo>
                    <a:pt x="2641" y="1320"/>
                  </a:moveTo>
                  <a:lnTo>
                    <a:pt x="289" y="1320"/>
                  </a:lnTo>
                  <a:lnTo>
                    <a:pt x="289" y="944"/>
                  </a:lnTo>
                  <a:lnTo>
                    <a:pt x="2641" y="944"/>
                  </a:lnTo>
                  <a:lnTo>
                    <a:pt x="2641" y="1320"/>
                  </a:lnTo>
                  <a:close/>
                  <a:moveTo>
                    <a:pt x="2641" y="667"/>
                  </a:moveTo>
                  <a:lnTo>
                    <a:pt x="289" y="667"/>
                  </a:lnTo>
                  <a:lnTo>
                    <a:pt x="289" y="289"/>
                  </a:lnTo>
                  <a:lnTo>
                    <a:pt x="2641" y="289"/>
                  </a:lnTo>
                  <a:lnTo>
                    <a:pt x="2641" y="66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72C6"/>
                </a:solidFill>
                <a:effectLst/>
                <a:uLnTx/>
                <a:uFillTx/>
                <a:latin typeface="Segoe UI"/>
                <a:ea typeface="+mn-ea"/>
                <a:cs typeface="+mn-cs"/>
              </a:endParaRPr>
            </a:p>
          </p:txBody>
        </p:sp>
        <p:sp>
          <p:nvSpPr>
            <p:cNvPr id="63" name="Freeform 11"/>
            <p:cNvSpPr>
              <a:spLocks/>
            </p:cNvSpPr>
            <p:nvPr/>
          </p:nvSpPr>
          <p:spPr bwMode="auto">
            <a:xfrm>
              <a:off x="1480470" y="3416290"/>
              <a:ext cx="946522" cy="636743"/>
            </a:xfrm>
            <a:custGeom>
              <a:avLst/>
              <a:gdLst>
                <a:gd name="T0" fmla="*/ 1716 w 1910"/>
                <a:gd name="T1" fmla="*/ 506 h 1285"/>
                <a:gd name="T2" fmla="*/ 1577 w 1910"/>
                <a:gd name="T3" fmla="*/ 253 h 1285"/>
                <a:gd name="T4" fmla="*/ 1403 w 1910"/>
                <a:gd name="T5" fmla="*/ 201 h 1285"/>
                <a:gd name="T6" fmla="*/ 1256 w 1910"/>
                <a:gd name="T7" fmla="*/ 241 h 1285"/>
                <a:gd name="T8" fmla="*/ 807 w 1910"/>
                <a:gd name="T9" fmla="*/ 0 h 1285"/>
                <a:gd name="T10" fmla="*/ 268 w 1910"/>
                <a:gd name="T11" fmla="*/ 539 h 1285"/>
                <a:gd name="T12" fmla="*/ 268 w 1910"/>
                <a:gd name="T13" fmla="*/ 564 h 1285"/>
                <a:gd name="T14" fmla="*/ 0 w 1910"/>
                <a:gd name="T15" fmla="*/ 750 h 1285"/>
                <a:gd name="T16" fmla="*/ 666 w 1910"/>
                <a:gd name="T17" fmla="*/ 750 h 1285"/>
                <a:gd name="T18" fmla="*/ 666 w 1910"/>
                <a:gd name="T19" fmla="*/ 1285 h 1285"/>
                <a:gd name="T20" fmla="*/ 1443 w 1910"/>
                <a:gd name="T21" fmla="*/ 1285 h 1285"/>
                <a:gd name="T22" fmla="*/ 1486 w 1910"/>
                <a:gd name="T23" fmla="*/ 1285 h 1285"/>
                <a:gd name="T24" fmla="*/ 1532 w 1910"/>
                <a:gd name="T25" fmla="*/ 1285 h 1285"/>
                <a:gd name="T26" fmla="*/ 1910 w 1910"/>
                <a:gd name="T27" fmla="*/ 862 h 1285"/>
                <a:gd name="T28" fmla="*/ 1716 w 1910"/>
                <a:gd name="T29" fmla="*/ 506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10" h="1285">
                  <a:moveTo>
                    <a:pt x="1716" y="506"/>
                  </a:moveTo>
                  <a:cubicBezTo>
                    <a:pt x="1713" y="401"/>
                    <a:pt x="1659" y="308"/>
                    <a:pt x="1577" y="253"/>
                  </a:cubicBezTo>
                  <a:cubicBezTo>
                    <a:pt x="1528" y="220"/>
                    <a:pt x="1468" y="201"/>
                    <a:pt x="1403" y="201"/>
                  </a:cubicBezTo>
                  <a:cubicBezTo>
                    <a:pt x="1349" y="201"/>
                    <a:pt x="1299" y="216"/>
                    <a:pt x="1256" y="241"/>
                  </a:cubicBezTo>
                  <a:cubicBezTo>
                    <a:pt x="1159" y="97"/>
                    <a:pt x="994" y="0"/>
                    <a:pt x="807" y="0"/>
                  </a:cubicBezTo>
                  <a:cubicBezTo>
                    <a:pt x="509" y="0"/>
                    <a:pt x="268" y="241"/>
                    <a:pt x="268" y="539"/>
                  </a:cubicBezTo>
                  <a:cubicBezTo>
                    <a:pt x="268" y="546"/>
                    <a:pt x="268" y="556"/>
                    <a:pt x="268" y="564"/>
                  </a:cubicBezTo>
                  <a:cubicBezTo>
                    <a:pt x="152" y="580"/>
                    <a:pt x="54" y="651"/>
                    <a:pt x="0" y="750"/>
                  </a:cubicBezTo>
                  <a:cubicBezTo>
                    <a:pt x="666" y="750"/>
                    <a:pt x="666" y="750"/>
                    <a:pt x="666" y="750"/>
                  </a:cubicBezTo>
                  <a:cubicBezTo>
                    <a:pt x="666" y="1285"/>
                    <a:pt x="666" y="1285"/>
                    <a:pt x="666" y="1285"/>
                  </a:cubicBezTo>
                  <a:cubicBezTo>
                    <a:pt x="905" y="1285"/>
                    <a:pt x="1272" y="1285"/>
                    <a:pt x="1443" y="1285"/>
                  </a:cubicBezTo>
                  <a:cubicBezTo>
                    <a:pt x="1457" y="1285"/>
                    <a:pt x="1471" y="1285"/>
                    <a:pt x="1486" y="1285"/>
                  </a:cubicBezTo>
                  <a:cubicBezTo>
                    <a:pt x="1500" y="1285"/>
                    <a:pt x="1518" y="1285"/>
                    <a:pt x="1532" y="1285"/>
                  </a:cubicBezTo>
                  <a:cubicBezTo>
                    <a:pt x="1744" y="1260"/>
                    <a:pt x="1910" y="1081"/>
                    <a:pt x="1910" y="862"/>
                  </a:cubicBezTo>
                  <a:cubicBezTo>
                    <a:pt x="1910" y="714"/>
                    <a:pt x="1831" y="582"/>
                    <a:pt x="1716" y="5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72C6"/>
                </a:solidFill>
                <a:effectLst/>
                <a:uLnTx/>
                <a:uFillTx/>
                <a:latin typeface="Segoe UI"/>
                <a:ea typeface="+mn-ea"/>
                <a:cs typeface="+mn-cs"/>
              </a:endParaRPr>
            </a:p>
          </p:txBody>
        </p:sp>
      </p:grpSp>
      <p:grpSp>
        <p:nvGrpSpPr>
          <p:cNvPr id="64" name="Group 63"/>
          <p:cNvGrpSpPr/>
          <p:nvPr/>
        </p:nvGrpSpPr>
        <p:grpSpPr>
          <a:xfrm>
            <a:off x="752957" y="2455191"/>
            <a:ext cx="613856" cy="819750"/>
            <a:chOff x="508699" y="2957437"/>
            <a:chExt cx="974189" cy="1300942"/>
          </a:xfrm>
          <a:solidFill>
            <a:schemeClr val="bg1"/>
          </a:solidFill>
        </p:grpSpPr>
        <p:sp>
          <p:nvSpPr>
            <p:cNvPr id="65" name="Freeform 9"/>
            <p:cNvSpPr>
              <a:spLocks noEditPoints="1"/>
            </p:cNvSpPr>
            <p:nvPr/>
          </p:nvSpPr>
          <p:spPr bwMode="auto">
            <a:xfrm>
              <a:off x="508699" y="3506570"/>
              <a:ext cx="610546" cy="751809"/>
            </a:xfrm>
            <a:custGeom>
              <a:avLst/>
              <a:gdLst>
                <a:gd name="T0" fmla="*/ 0 w 2913"/>
                <a:gd name="T1" fmla="*/ 0 h 3587"/>
                <a:gd name="T2" fmla="*/ 0 w 2913"/>
                <a:gd name="T3" fmla="*/ 3587 h 3587"/>
                <a:gd name="T4" fmla="*/ 946 w 2913"/>
                <a:gd name="T5" fmla="*/ 3587 h 3587"/>
                <a:gd name="T6" fmla="*/ 946 w 2913"/>
                <a:gd name="T7" fmla="*/ 2851 h 3587"/>
                <a:gd name="T8" fmla="*/ 1324 w 2913"/>
                <a:gd name="T9" fmla="*/ 2851 h 3587"/>
                <a:gd name="T10" fmla="*/ 1324 w 2913"/>
                <a:gd name="T11" fmla="*/ 3587 h 3587"/>
                <a:gd name="T12" fmla="*/ 1603 w 2913"/>
                <a:gd name="T13" fmla="*/ 3587 h 3587"/>
                <a:gd name="T14" fmla="*/ 1603 w 2913"/>
                <a:gd name="T15" fmla="*/ 2851 h 3587"/>
                <a:gd name="T16" fmla="*/ 1981 w 2913"/>
                <a:gd name="T17" fmla="*/ 2851 h 3587"/>
                <a:gd name="T18" fmla="*/ 1981 w 2913"/>
                <a:gd name="T19" fmla="*/ 3587 h 3587"/>
                <a:gd name="T20" fmla="*/ 2913 w 2913"/>
                <a:gd name="T21" fmla="*/ 3587 h 3587"/>
                <a:gd name="T22" fmla="*/ 2913 w 2913"/>
                <a:gd name="T23" fmla="*/ 0 h 3587"/>
                <a:gd name="T24" fmla="*/ 0 w 2913"/>
                <a:gd name="T25" fmla="*/ 0 h 3587"/>
                <a:gd name="T26" fmla="*/ 2639 w 2913"/>
                <a:gd name="T27" fmla="*/ 2617 h 3587"/>
                <a:gd name="T28" fmla="*/ 286 w 2913"/>
                <a:gd name="T29" fmla="*/ 2617 h 3587"/>
                <a:gd name="T30" fmla="*/ 286 w 2913"/>
                <a:gd name="T31" fmla="*/ 2239 h 3587"/>
                <a:gd name="T32" fmla="*/ 2639 w 2913"/>
                <a:gd name="T33" fmla="*/ 2239 h 3587"/>
                <a:gd name="T34" fmla="*/ 2639 w 2913"/>
                <a:gd name="T35" fmla="*/ 2617 h 3587"/>
                <a:gd name="T36" fmla="*/ 2639 w 2913"/>
                <a:gd name="T37" fmla="*/ 1965 h 3587"/>
                <a:gd name="T38" fmla="*/ 286 w 2913"/>
                <a:gd name="T39" fmla="*/ 1965 h 3587"/>
                <a:gd name="T40" fmla="*/ 286 w 2913"/>
                <a:gd name="T41" fmla="*/ 1586 h 3587"/>
                <a:gd name="T42" fmla="*/ 2639 w 2913"/>
                <a:gd name="T43" fmla="*/ 1586 h 3587"/>
                <a:gd name="T44" fmla="*/ 2639 w 2913"/>
                <a:gd name="T45" fmla="*/ 1965 h 3587"/>
                <a:gd name="T46" fmla="*/ 2639 w 2913"/>
                <a:gd name="T47" fmla="*/ 1310 h 3587"/>
                <a:gd name="T48" fmla="*/ 286 w 2913"/>
                <a:gd name="T49" fmla="*/ 1310 h 3587"/>
                <a:gd name="T50" fmla="*/ 286 w 2913"/>
                <a:gd name="T51" fmla="*/ 932 h 3587"/>
                <a:gd name="T52" fmla="*/ 2639 w 2913"/>
                <a:gd name="T53" fmla="*/ 932 h 3587"/>
                <a:gd name="T54" fmla="*/ 2639 w 2913"/>
                <a:gd name="T55" fmla="*/ 1310 h 3587"/>
                <a:gd name="T56" fmla="*/ 2639 w 2913"/>
                <a:gd name="T57" fmla="*/ 655 h 3587"/>
                <a:gd name="T58" fmla="*/ 286 w 2913"/>
                <a:gd name="T59" fmla="*/ 655 h 3587"/>
                <a:gd name="T60" fmla="*/ 286 w 2913"/>
                <a:gd name="T61" fmla="*/ 279 h 3587"/>
                <a:gd name="T62" fmla="*/ 2639 w 2913"/>
                <a:gd name="T63" fmla="*/ 279 h 3587"/>
                <a:gd name="T64" fmla="*/ 2639 w 2913"/>
                <a:gd name="T65" fmla="*/ 655 h 3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13" h="3587">
                  <a:moveTo>
                    <a:pt x="0" y="0"/>
                  </a:moveTo>
                  <a:lnTo>
                    <a:pt x="0" y="3587"/>
                  </a:lnTo>
                  <a:lnTo>
                    <a:pt x="946" y="3587"/>
                  </a:lnTo>
                  <a:lnTo>
                    <a:pt x="946" y="2851"/>
                  </a:lnTo>
                  <a:lnTo>
                    <a:pt x="1324" y="2851"/>
                  </a:lnTo>
                  <a:lnTo>
                    <a:pt x="1324" y="3587"/>
                  </a:lnTo>
                  <a:lnTo>
                    <a:pt x="1603" y="3587"/>
                  </a:lnTo>
                  <a:lnTo>
                    <a:pt x="1603" y="2851"/>
                  </a:lnTo>
                  <a:lnTo>
                    <a:pt x="1981" y="2851"/>
                  </a:lnTo>
                  <a:lnTo>
                    <a:pt x="1981" y="3587"/>
                  </a:lnTo>
                  <a:lnTo>
                    <a:pt x="2913" y="3587"/>
                  </a:lnTo>
                  <a:lnTo>
                    <a:pt x="2913" y="0"/>
                  </a:lnTo>
                  <a:lnTo>
                    <a:pt x="0" y="0"/>
                  </a:lnTo>
                  <a:close/>
                  <a:moveTo>
                    <a:pt x="2639" y="2617"/>
                  </a:moveTo>
                  <a:lnTo>
                    <a:pt x="286" y="2617"/>
                  </a:lnTo>
                  <a:lnTo>
                    <a:pt x="286" y="2239"/>
                  </a:lnTo>
                  <a:lnTo>
                    <a:pt x="2639" y="2239"/>
                  </a:lnTo>
                  <a:lnTo>
                    <a:pt x="2639" y="2617"/>
                  </a:lnTo>
                  <a:close/>
                  <a:moveTo>
                    <a:pt x="2639" y="1965"/>
                  </a:moveTo>
                  <a:lnTo>
                    <a:pt x="286" y="1965"/>
                  </a:lnTo>
                  <a:lnTo>
                    <a:pt x="286" y="1586"/>
                  </a:lnTo>
                  <a:lnTo>
                    <a:pt x="2639" y="1586"/>
                  </a:lnTo>
                  <a:lnTo>
                    <a:pt x="2639" y="1965"/>
                  </a:lnTo>
                  <a:close/>
                  <a:moveTo>
                    <a:pt x="2639" y="1310"/>
                  </a:moveTo>
                  <a:lnTo>
                    <a:pt x="286" y="1310"/>
                  </a:lnTo>
                  <a:lnTo>
                    <a:pt x="286" y="932"/>
                  </a:lnTo>
                  <a:lnTo>
                    <a:pt x="2639" y="932"/>
                  </a:lnTo>
                  <a:lnTo>
                    <a:pt x="2639" y="1310"/>
                  </a:lnTo>
                  <a:close/>
                  <a:moveTo>
                    <a:pt x="2639" y="655"/>
                  </a:moveTo>
                  <a:lnTo>
                    <a:pt x="286" y="655"/>
                  </a:lnTo>
                  <a:lnTo>
                    <a:pt x="286" y="279"/>
                  </a:lnTo>
                  <a:lnTo>
                    <a:pt x="2639" y="279"/>
                  </a:lnTo>
                  <a:lnTo>
                    <a:pt x="2639" y="65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72C6"/>
                </a:solidFill>
                <a:effectLst/>
                <a:uLnTx/>
                <a:uFillTx/>
                <a:latin typeface="Segoe UI"/>
                <a:ea typeface="+mn-ea"/>
                <a:cs typeface="+mn-cs"/>
              </a:endParaRPr>
            </a:p>
          </p:txBody>
        </p:sp>
        <p:sp>
          <p:nvSpPr>
            <p:cNvPr id="66" name="Freeform 10"/>
            <p:cNvSpPr>
              <a:spLocks noEditPoints="1"/>
            </p:cNvSpPr>
            <p:nvPr/>
          </p:nvSpPr>
          <p:spPr bwMode="auto">
            <a:xfrm>
              <a:off x="872342" y="2957437"/>
              <a:ext cx="610546" cy="1300942"/>
            </a:xfrm>
            <a:custGeom>
              <a:avLst/>
              <a:gdLst>
                <a:gd name="T0" fmla="*/ 0 w 2913"/>
                <a:gd name="T1" fmla="*/ 0 h 6207"/>
                <a:gd name="T2" fmla="*/ 0 w 2913"/>
                <a:gd name="T3" fmla="*/ 2424 h 6207"/>
                <a:gd name="T4" fmla="*/ 289 w 2913"/>
                <a:gd name="T5" fmla="*/ 2424 h 6207"/>
                <a:gd name="T6" fmla="*/ 289 w 2913"/>
                <a:gd name="T7" fmla="*/ 2244 h 6207"/>
                <a:gd name="T8" fmla="*/ 2641 w 2913"/>
                <a:gd name="T9" fmla="*/ 2244 h 6207"/>
                <a:gd name="T10" fmla="*/ 2641 w 2913"/>
                <a:gd name="T11" fmla="*/ 2622 h 6207"/>
                <a:gd name="T12" fmla="*/ 1457 w 2913"/>
                <a:gd name="T13" fmla="*/ 2622 h 6207"/>
                <a:gd name="T14" fmla="*/ 1457 w 2913"/>
                <a:gd name="T15" fmla="*/ 2899 h 6207"/>
                <a:gd name="T16" fmla="*/ 2641 w 2913"/>
                <a:gd name="T17" fmla="*/ 2899 h 6207"/>
                <a:gd name="T18" fmla="*/ 2641 w 2913"/>
                <a:gd name="T19" fmla="*/ 3275 h 6207"/>
                <a:gd name="T20" fmla="*/ 1457 w 2913"/>
                <a:gd name="T21" fmla="*/ 3275 h 6207"/>
                <a:gd name="T22" fmla="*/ 1457 w 2913"/>
                <a:gd name="T23" fmla="*/ 3552 h 6207"/>
                <a:gd name="T24" fmla="*/ 2641 w 2913"/>
                <a:gd name="T25" fmla="*/ 3552 h 6207"/>
                <a:gd name="T26" fmla="*/ 2641 w 2913"/>
                <a:gd name="T27" fmla="*/ 3930 h 6207"/>
                <a:gd name="T28" fmla="*/ 1457 w 2913"/>
                <a:gd name="T29" fmla="*/ 3930 h 6207"/>
                <a:gd name="T30" fmla="*/ 1457 w 2913"/>
                <a:gd name="T31" fmla="*/ 4206 h 6207"/>
                <a:gd name="T32" fmla="*/ 2641 w 2913"/>
                <a:gd name="T33" fmla="*/ 4206 h 6207"/>
                <a:gd name="T34" fmla="*/ 2641 w 2913"/>
                <a:gd name="T35" fmla="*/ 4582 h 6207"/>
                <a:gd name="T36" fmla="*/ 1457 w 2913"/>
                <a:gd name="T37" fmla="*/ 4582 h 6207"/>
                <a:gd name="T38" fmla="*/ 1457 w 2913"/>
                <a:gd name="T39" fmla="*/ 4859 h 6207"/>
                <a:gd name="T40" fmla="*/ 2641 w 2913"/>
                <a:gd name="T41" fmla="*/ 4859 h 6207"/>
                <a:gd name="T42" fmla="*/ 2641 w 2913"/>
                <a:gd name="T43" fmla="*/ 5237 h 6207"/>
                <a:gd name="T44" fmla="*/ 1457 w 2913"/>
                <a:gd name="T45" fmla="*/ 5237 h 6207"/>
                <a:gd name="T46" fmla="*/ 1457 w 2913"/>
                <a:gd name="T47" fmla="*/ 6207 h 6207"/>
                <a:gd name="T48" fmla="*/ 1603 w 2913"/>
                <a:gd name="T49" fmla="*/ 6207 h 6207"/>
                <a:gd name="T50" fmla="*/ 1603 w 2913"/>
                <a:gd name="T51" fmla="*/ 5471 h 6207"/>
                <a:gd name="T52" fmla="*/ 1982 w 2913"/>
                <a:gd name="T53" fmla="*/ 5471 h 6207"/>
                <a:gd name="T54" fmla="*/ 1982 w 2913"/>
                <a:gd name="T55" fmla="*/ 6207 h 6207"/>
                <a:gd name="T56" fmla="*/ 2913 w 2913"/>
                <a:gd name="T57" fmla="*/ 6207 h 6207"/>
                <a:gd name="T58" fmla="*/ 2913 w 2913"/>
                <a:gd name="T59" fmla="*/ 0 h 6207"/>
                <a:gd name="T60" fmla="*/ 0 w 2913"/>
                <a:gd name="T61" fmla="*/ 0 h 6207"/>
                <a:gd name="T62" fmla="*/ 2641 w 2913"/>
                <a:gd name="T63" fmla="*/ 1968 h 6207"/>
                <a:gd name="T64" fmla="*/ 289 w 2913"/>
                <a:gd name="T65" fmla="*/ 1968 h 6207"/>
                <a:gd name="T66" fmla="*/ 289 w 2913"/>
                <a:gd name="T67" fmla="*/ 1592 h 6207"/>
                <a:gd name="T68" fmla="*/ 2641 w 2913"/>
                <a:gd name="T69" fmla="*/ 1592 h 6207"/>
                <a:gd name="T70" fmla="*/ 2641 w 2913"/>
                <a:gd name="T71" fmla="*/ 1968 h 6207"/>
                <a:gd name="T72" fmla="*/ 2641 w 2913"/>
                <a:gd name="T73" fmla="*/ 1320 h 6207"/>
                <a:gd name="T74" fmla="*/ 289 w 2913"/>
                <a:gd name="T75" fmla="*/ 1320 h 6207"/>
                <a:gd name="T76" fmla="*/ 289 w 2913"/>
                <a:gd name="T77" fmla="*/ 944 h 6207"/>
                <a:gd name="T78" fmla="*/ 2641 w 2913"/>
                <a:gd name="T79" fmla="*/ 944 h 6207"/>
                <a:gd name="T80" fmla="*/ 2641 w 2913"/>
                <a:gd name="T81" fmla="*/ 1320 h 6207"/>
                <a:gd name="T82" fmla="*/ 2641 w 2913"/>
                <a:gd name="T83" fmla="*/ 667 h 6207"/>
                <a:gd name="T84" fmla="*/ 289 w 2913"/>
                <a:gd name="T85" fmla="*/ 667 h 6207"/>
                <a:gd name="T86" fmla="*/ 289 w 2913"/>
                <a:gd name="T87" fmla="*/ 289 h 6207"/>
                <a:gd name="T88" fmla="*/ 2641 w 2913"/>
                <a:gd name="T89" fmla="*/ 289 h 6207"/>
                <a:gd name="T90" fmla="*/ 2641 w 2913"/>
                <a:gd name="T91" fmla="*/ 667 h 6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13" h="6207">
                  <a:moveTo>
                    <a:pt x="0" y="0"/>
                  </a:moveTo>
                  <a:lnTo>
                    <a:pt x="0" y="2424"/>
                  </a:lnTo>
                  <a:lnTo>
                    <a:pt x="289" y="2424"/>
                  </a:lnTo>
                  <a:lnTo>
                    <a:pt x="289" y="2244"/>
                  </a:lnTo>
                  <a:lnTo>
                    <a:pt x="2641" y="2244"/>
                  </a:lnTo>
                  <a:lnTo>
                    <a:pt x="2641" y="2622"/>
                  </a:lnTo>
                  <a:lnTo>
                    <a:pt x="1457" y="2622"/>
                  </a:lnTo>
                  <a:lnTo>
                    <a:pt x="1457" y="2899"/>
                  </a:lnTo>
                  <a:lnTo>
                    <a:pt x="2641" y="2899"/>
                  </a:lnTo>
                  <a:lnTo>
                    <a:pt x="2641" y="3275"/>
                  </a:lnTo>
                  <a:lnTo>
                    <a:pt x="1457" y="3275"/>
                  </a:lnTo>
                  <a:lnTo>
                    <a:pt x="1457" y="3552"/>
                  </a:lnTo>
                  <a:lnTo>
                    <a:pt x="2641" y="3552"/>
                  </a:lnTo>
                  <a:lnTo>
                    <a:pt x="2641" y="3930"/>
                  </a:lnTo>
                  <a:lnTo>
                    <a:pt x="1457" y="3930"/>
                  </a:lnTo>
                  <a:lnTo>
                    <a:pt x="1457" y="4206"/>
                  </a:lnTo>
                  <a:lnTo>
                    <a:pt x="2641" y="4206"/>
                  </a:lnTo>
                  <a:lnTo>
                    <a:pt x="2641" y="4582"/>
                  </a:lnTo>
                  <a:lnTo>
                    <a:pt x="1457" y="4582"/>
                  </a:lnTo>
                  <a:lnTo>
                    <a:pt x="1457" y="4859"/>
                  </a:lnTo>
                  <a:lnTo>
                    <a:pt x="2641" y="4859"/>
                  </a:lnTo>
                  <a:lnTo>
                    <a:pt x="2641" y="5237"/>
                  </a:lnTo>
                  <a:lnTo>
                    <a:pt x="1457" y="5237"/>
                  </a:lnTo>
                  <a:lnTo>
                    <a:pt x="1457" y="6207"/>
                  </a:lnTo>
                  <a:lnTo>
                    <a:pt x="1603" y="6207"/>
                  </a:lnTo>
                  <a:lnTo>
                    <a:pt x="1603" y="5471"/>
                  </a:lnTo>
                  <a:lnTo>
                    <a:pt x="1982" y="5471"/>
                  </a:lnTo>
                  <a:lnTo>
                    <a:pt x="1982" y="6207"/>
                  </a:lnTo>
                  <a:lnTo>
                    <a:pt x="2913" y="6207"/>
                  </a:lnTo>
                  <a:lnTo>
                    <a:pt x="2913" y="0"/>
                  </a:lnTo>
                  <a:lnTo>
                    <a:pt x="0" y="0"/>
                  </a:lnTo>
                  <a:close/>
                  <a:moveTo>
                    <a:pt x="2641" y="1968"/>
                  </a:moveTo>
                  <a:lnTo>
                    <a:pt x="289" y="1968"/>
                  </a:lnTo>
                  <a:lnTo>
                    <a:pt x="289" y="1592"/>
                  </a:lnTo>
                  <a:lnTo>
                    <a:pt x="2641" y="1592"/>
                  </a:lnTo>
                  <a:lnTo>
                    <a:pt x="2641" y="1968"/>
                  </a:lnTo>
                  <a:close/>
                  <a:moveTo>
                    <a:pt x="2641" y="1320"/>
                  </a:moveTo>
                  <a:lnTo>
                    <a:pt x="289" y="1320"/>
                  </a:lnTo>
                  <a:lnTo>
                    <a:pt x="289" y="944"/>
                  </a:lnTo>
                  <a:lnTo>
                    <a:pt x="2641" y="944"/>
                  </a:lnTo>
                  <a:lnTo>
                    <a:pt x="2641" y="1320"/>
                  </a:lnTo>
                  <a:close/>
                  <a:moveTo>
                    <a:pt x="2641" y="667"/>
                  </a:moveTo>
                  <a:lnTo>
                    <a:pt x="289" y="667"/>
                  </a:lnTo>
                  <a:lnTo>
                    <a:pt x="289" y="289"/>
                  </a:lnTo>
                  <a:lnTo>
                    <a:pt x="2641" y="289"/>
                  </a:lnTo>
                  <a:lnTo>
                    <a:pt x="2641" y="66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72C6"/>
                </a:solidFill>
                <a:effectLst/>
                <a:uLnTx/>
                <a:uFillTx/>
                <a:latin typeface="Segoe UI"/>
                <a:ea typeface="+mn-ea"/>
                <a:cs typeface="+mn-cs"/>
              </a:endParaRPr>
            </a:p>
          </p:txBody>
        </p:sp>
      </p:grpSp>
      <p:sp>
        <p:nvSpPr>
          <p:cNvPr id="67" name="Oval 66"/>
          <p:cNvSpPr/>
          <p:nvPr/>
        </p:nvSpPr>
        <p:spPr bwMode="auto">
          <a:xfrm>
            <a:off x="2860457" y="3683116"/>
            <a:ext cx="1117050" cy="1117050"/>
          </a:xfrm>
          <a:prstGeom prst="ellipse">
            <a:avLst/>
          </a:prstGeom>
          <a:solidFill>
            <a:srgbClr val="005695"/>
          </a:solidFill>
          <a:ln w="762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099"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50" normalizeH="0" baseline="0" noProof="0" dirty="0" smtClean="0">
                <a:ln>
                  <a:noFill/>
                </a:ln>
                <a:solidFill>
                  <a:srgbClr val="FFFFFF"/>
                </a:solidFill>
                <a:effectLst/>
                <a:uLnTx/>
                <a:uFillTx/>
                <a:latin typeface="Segoe UI"/>
                <a:ea typeface="+mn-ea"/>
                <a:cs typeface="+mn-cs"/>
              </a:rPr>
              <a:t>WAN</a:t>
            </a:r>
            <a:endParaRPr kumimoji="0" lang="en-US" sz="2400" b="1" i="0" u="none" strike="noStrike" kern="1200" cap="none" spc="-50" normalizeH="0" baseline="0" noProof="0" dirty="0">
              <a:ln>
                <a:noFill/>
              </a:ln>
              <a:solidFill>
                <a:srgbClr val="FFFFFF"/>
              </a:solidFill>
              <a:effectLst/>
              <a:uLnTx/>
              <a:uFillTx/>
              <a:latin typeface="Segoe UI"/>
              <a:ea typeface="+mn-ea"/>
              <a:cs typeface="+mn-cs"/>
            </a:endParaRPr>
          </a:p>
        </p:txBody>
      </p:sp>
      <p:cxnSp>
        <p:nvCxnSpPr>
          <p:cNvPr id="68" name="Straight Arrow Connector 67"/>
          <p:cNvCxnSpPr/>
          <p:nvPr/>
        </p:nvCxnSpPr>
        <p:spPr>
          <a:xfrm flipH="1" flipV="1">
            <a:off x="2067594" y="3248766"/>
            <a:ext cx="755285" cy="536357"/>
          </a:xfrm>
          <a:prstGeom prst="straightConnector1">
            <a:avLst/>
          </a:prstGeom>
          <a:ln w="57150">
            <a:solidFill>
              <a:schemeClr val="bg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H="1">
            <a:off x="2145102" y="4737101"/>
            <a:ext cx="715356" cy="507999"/>
          </a:xfrm>
          <a:prstGeom prst="straightConnector1">
            <a:avLst/>
          </a:prstGeom>
          <a:ln w="57150">
            <a:solidFill>
              <a:schemeClr val="bg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flipH="1">
            <a:off x="1793657" y="4292601"/>
            <a:ext cx="893763" cy="0"/>
          </a:xfrm>
          <a:prstGeom prst="straightConnector1">
            <a:avLst/>
          </a:prstGeom>
          <a:ln w="57150">
            <a:solidFill>
              <a:schemeClr val="bg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3" name="Freeform 5"/>
          <p:cNvSpPr>
            <a:spLocks/>
          </p:cNvSpPr>
          <p:nvPr/>
        </p:nvSpPr>
        <p:spPr bwMode="auto">
          <a:xfrm>
            <a:off x="4446604" y="2319650"/>
            <a:ext cx="1423657" cy="875981"/>
          </a:xfrm>
          <a:custGeom>
            <a:avLst/>
            <a:gdLst>
              <a:gd name="T0" fmla="*/ 3780 w 3790"/>
              <a:gd name="T1" fmla="*/ 1582 h 2332"/>
              <a:gd name="T2" fmla="*/ 3710 w 3790"/>
              <a:gd name="T3" fmla="*/ 1358 h 2332"/>
              <a:gd name="T4" fmla="*/ 3580 w 3790"/>
              <a:gd name="T5" fmla="*/ 1158 h 2332"/>
              <a:gd name="T6" fmla="*/ 3400 w 3790"/>
              <a:gd name="T7" fmla="*/ 1004 h 2332"/>
              <a:gd name="T8" fmla="*/ 3286 w 3790"/>
              <a:gd name="T9" fmla="*/ 944 h 2332"/>
              <a:gd name="T10" fmla="*/ 3280 w 3790"/>
              <a:gd name="T11" fmla="*/ 908 h 2332"/>
              <a:gd name="T12" fmla="*/ 3260 w 3790"/>
              <a:gd name="T13" fmla="*/ 796 h 2332"/>
              <a:gd name="T14" fmla="*/ 3220 w 3790"/>
              <a:gd name="T15" fmla="*/ 690 h 2332"/>
              <a:gd name="T16" fmla="*/ 3162 w 3790"/>
              <a:gd name="T17" fmla="*/ 596 h 2332"/>
              <a:gd name="T18" fmla="*/ 3088 w 3790"/>
              <a:gd name="T19" fmla="*/ 516 h 2332"/>
              <a:gd name="T20" fmla="*/ 2998 w 3790"/>
              <a:gd name="T21" fmla="*/ 450 h 2332"/>
              <a:gd name="T22" fmla="*/ 2898 w 3790"/>
              <a:gd name="T23" fmla="*/ 402 h 2332"/>
              <a:gd name="T24" fmla="*/ 2788 w 3790"/>
              <a:gd name="T25" fmla="*/ 374 h 2332"/>
              <a:gd name="T26" fmla="*/ 2700 w 3790"/>
              <a:gd name="T27" fmla="*/ 368 h 2332"/>
              <a:gd name="T28" fmla="*/ 2522 w 3790"/>
              <a:gd name="T29" fmla="*/ 396 h 2332"/>
              <a:gd name="T30" fmla="*/ 2366 w 3790"/>
              <a:gd name="T31" fmla="*/ 472 h 2332"/>
              <a:gd name="T32" fmla="*/ 2256 w 3790"/>
              <a:gd name="T33" fmla="*/ 324 h 2332"/>
              <a:gd name="T34" fmla="*/ 2070 w 3790"/>
              <a:gd name="T35" fmla="*/ 164 h 2332"/>
              <a:gd name="T36" fmla="*/ 1848 w 3790"/>
              <a:gd name="T37" fmla="*/ 54 h 2332"/>
              <a:gd name="T38" fmla="*/ 1596 w 3790"/>
              <a:gd name="T39" fmla="*/ 2 h 2332"/>
              <a:gd name="T40" fmla="*/ 1430 w 3790"/>
              <a:gd name="T41" fmla="*/ 6 h 2332"/>
              <a:gd name="T42" fmla="*/ 1240 w 3790"/>
              <a:gd name="T43" fmla="*/ 44 h 2332"/>
              <a:gd name="T44" fmla="*/ 1064 w 3790"/>
              <a:gd name="T45" fmla="*/ 118 h 2332"/>
              <a:gd name="T46" fmla="*/ 908 w 3790"/>
              <a:gd name="T47" fmla="*/ 224 h 2332"/>
              <a:gd name="T48" fmla="*/ 776 w 3790"/>
              <a:gd name="T49" fmla="*/ 356 h 2332"/>
              <a:gd name="T50" fmla="*/ 672 w 3790"/>
              <a:gd name="T51" fmla="*/ 512 h 2332"/>
              <a:gd name="T52" fmla="*/ 598 w 3790"/>
              <a:gd name="T53" fmla="*/ 688 h 2332"/>
              <a:gd name="T54" fmla="*/ 558 w 3790"/>
              <a:gd name="T55" fmla="*/ 878 h 2332"/>
              <a:gd name="T56" fmla="*/ 554 w 3790"/>
              <a:gd name="T57" fmla="*/ 1012 h 2332"/>
              <a:gd name="T58" fmla="*/ 560 w 3790"/>
              <a:gd name="T59" fmla="*/ 1056 h 2332"/>
              <a:gd name="T60" fmla="*/ 388 w 3790"/>
              <a:gd name="T61" fmla="*/ 1120 h 2332"/>
              <a:gd name="T62" fmla="*/ 198 w 3790"/>
              <a:gd name="T63" fmla="*/ 1252 h 2332"/>
              <a:gd name="T64" fmla="*/ 92 w 3790"/>
              <a:gd name="T65" fmla="*/ 1384 h 2332"/>
              <a:gd name="T66" fmla="*/ 42 w 3790"/>
              <a:gd name="T67" fmla="*/ 1484 h 2332"/>
              <a:gd name="T68" fmla="*/ 10 w 3790"/>
              <a:gd name="T69" fmla="*/ 1594 h 2332"/>
              <a:gd name="T70" fmla="*/ 0 w 3790"/>
              <a:gd name="T71" fmla="*/ 1712 h 2332"/>
              <a:gd name="T72" fmla="*/ 8 w 3790"/>
              <a:gd name="T73" fmla="*/ 1816 h 2332"/>
              <a:gd name="T74" fmla="*/ 44 w 3790"/>
              <a:gd name="T75" fmla="*/ 1942 h 2332"/>
              <a:gd name="T76" fmla="*/ 106 w 3790"/>
              <a:gd name="T77" fmla="*/ 2052 h 2332"/>
              <a:gd name="T78" fmla="*/ 192 w 3790"/>
              <a:gd name="T79" fmla="*/ 2146 h 2332"/>
              <a:gd name="T80" fmla="*/ 298 w 3790"/>
              <a:gd name="T81" fmla="*/ 2222 h 2332"/>
              <a:gd name="T82" fmla="*/ 420 w 3790"/>
              <a:gd name="T83" fmla="*/ 2278 h 2332"/>
              <a:gd name="T84" fmla="*/ 558 w 3790"/>
              <a:gd name="T85" fmla="*/ 2316 h 2332"/>
              <a:gd name="T86" fmla="*/ 706 w 3790"/>
              <a:gd name="T87" fmla="*/ 2332 h 2332"/>
              <a:gd name="T88" fmla="*/ 3106 w 3790"/>
              <a:gd name="T89" fmla="*/ 2322 h 2332"/>
              <a:gd name="T90" fmla="*/ 3360 w 3790"/>
              <a:gd name="T91" fmla="*/ 2260 h 2332"/>
              <a:gd name="T92" fmla="*/ 3486 w 3790"/>
              <a:gd name="T93" fmla="*/ 2204 h 2332"/>
              <a:gd name="T94" fmla="*/ 3594 w 3790"/>
              <a:gd name="T95" fmla="*/ 2132 h 2332"/>
              <a:gd name="T96" fmla="*/ 3682 w 3790"/>
              <a:gd name="T97" fmla="*/ 2044 h 2332"/>
              <a:gd name="T98" fmla="*/ 3744 w 3790"/>
              <a:gd name="T99" fmla="*/ 1936 h 2332"/>
              <a:gd name="T100" fmla="*/ 3782 w 3790"/>
              <a:gd name="T101" fmla="*/ 1810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90" h="2332">
                <a:moveTo>
                  <a:pt x="3790" y="1700"/>
                </a:moveTo>
                <a:lnTo>
                  <a:pt x="3790" y="1700"/>
                </a:lnTo>
                <a:lnTo>
                  <a:pt x="3788" y="1642"/>
                </a:lnTo>
                <a:lnTo>
                  <a:pt x="3780" y="1582"/>
                </a:lnTo>
                <a:lnTo>
                  <a:pt x="3770" y="1524"/>
                </a:lnTo>
                <a:lnTo>
                  <a:pt x="3754" y="1468"/>
                </a:lnTo>
                <a:lnTo>
                  <a:pt x="3734" y="1412"/>
                </a:lnTo>
                <a:lnTo>
                  <a:pt x="3710" y="1358"/>
                </a:lnTo>
                <a:lnTo>
                  <a:pt x="3684" y="1304"/>
                </a:lnTo>
                <a:lnTo>
                  <a:pt x="3652" y="1254"/>
                </a:lnTo>
                <a:lnTo>
                  <a:pt x="3618" y="1206"/>
                </a:lnTo>
                <a:lnTo>
                  <a:pt x="3580" y="1158"/>
                </a:lnTo>
                <a:lnTo>
                  <a:pt x="3540" y="1116"/>
                </a:lnTo>
                <a:lnTo>
                  <a:pt x="3496" y="1076"/>
                </a:lnTo>
                <a:lnTo>
                  <a:pt x="3448" y="1038"/>
                </a:lnTo>
                <a:lnTo>
                  <a:pt x="3400" y="1004"/>
                </a:lnTo>
                <a:lnTo>
                  <a:pt x="3348" y="974"/>
                </a:lnTo>
                <a:lnTo>
                  <a:pt x="3294" y="948"/>
                </a:lnTo>
                <a:lnTo>
                  <a:pt x="3294" y="948"/>
                </a:lnTo>
                <a:lnTo>
                  <a:pt x="3286" y="944"/>
                </a:lnTo>
                <a:lnTo>
                  <a:pt x="3280" y="938"/>
                </a:lnTo>
                <a:lnTo>
                  <a:pt x="3280" y="938"/>
                </a:lnTo>
                <a:lnTo>
                  <a:pt x="3280" y="938"/>
                </a:lnTo>
                <a:lnTo>
                  <a:pt x="3280" y="908"/>
                </a:lnTo>
                <a:lnTo>
                  <a:pt x="3278" y="880"/>
                </a:lnTo>
                <a:lnTo>
                  <a:pt x="3272" y="852"/>
                </a:lnTo>
                <a:lnTo>
                  <a:pt x="3268" y="822"/>
                </a:lnTo>
                <a:lnTo>
                  <a:pt x="3260" y="796"/>
                </a:lnTo>
                <a:lnTo>
                  <a:pt x="3252" y="768"/>
                </a:lnTo>
                <a:lnTo>
                  <a:pt x="3244" y="742"/>
                </a:lnTo>
                <a:lnTo>
                  <a:pt x="3232" y="716"/>
                </a:lnTo>
                <a:lnTo>
                  <a:pt x="3220" y="690"/>
                </a:lnTo>
                <a:lnTo>
                  <a:pt x="3208" y="666"/>
                </a:lnTo>
                <a:lnTo>
                  <a:pt x="3194" y="642"/>
                </a:lnTo>
                <a:lnTo>
                  <a:pt x="3178" y="618"/>
                </a:lnTo>
                <a:lnTo>
                  <a:pt x="3162" y="596"/>
                </a:lnTo>
                <a:lnTo>
                  <a:pt x="3144" y="574"/>
                </a:lnTo>
                <a:lnTo>
                  <a:pt x="3126" y="554"/>
                </a:lnTo>
                <a:lnTo>
                  <a:pt x="3108" y="534"/>
                </a:lnTo>
                <a:lnTo>
                  <a:pt x="3088" y="516"/>
                </a:lnTo>
                <a:lnTo>
                  <a:pt x="3066" y="498"/>
                </a:lnTo>
                <a:lnTo>
                  <a:pt x="3044" y="480"/>
                </a:lnTo>
                <a:lnTo>
                  <a:pt x="3022" y="464"/>
                </a:lnTo>
                <a:lnTo>
                  <a:pt x="2998" y="450"/>
                </a:lnTo>
                <a:lnTo>
                  <a:pt x="2974" y="436"/>
                </a:lnTo>
                <a:lnTo>
                  <a:pt x="2950" y="424"/>
                </a:lnTo>
                <a:lnTo>
                  <a:pt x="2924" y="412"/>
                </a:lnTo>
                <a:lnTo>
                  <a:pt x="2898" y="402"/>
                </a:lnTo>
                <a:lnTo>
                  <a:pt x="2870" y="394"/>
                </a:lnTo>
                <a:lnTo>
                  <a:pt x="2844" y="386"/>
                </a:lnTo>
                <a:lnTo>
                  <a:pt x="2816" y="380"/>
                </a:lnTo>
                <a:lnTo>
                  <a:pt x="2788" y="374"/>
                </a:lnTo>
                <a:lnTo>
                  <a:pt x="2758" y="370"/>
                </a:lnTo>
                <a:lnTo>
                  <a:pt x="2730" y="368"/>
                </a:lnTo>
                <a:lnTo>
                  <a:pt x="2700" y="368"/>
                </a:lnTo>
                <a:lnTo>
                  <a:pt x="2700" y="368"/>
                </a:lnTo>
                <a:lnTo>
                  <a:pt x="2654" y="370"/>
                </a:lnTo>
                <a:lnTo>
                  <a:pt x="2608" y="374"/>
                </a:lnTo>
                <a:lnTo>
                  <a:pt x="2564" y="384"/>
                </a:lnTo>
                <a:lnTo>
                  <a:pt x="2522" y="396"/>
                </a:lnTo>
                <a:lnTo>
                  <a:pt x="2482" y="410"/>
                </a:lnTo>
                <a:lnTo>
                  <a:pt x="2442" y="428"/>
                </a:lnTo>
                <a:lnTo>
                  <a:pt x="2404" y="450"/>
                </a:lnTo>
                <a:lnTo>
                  <a:pt x="2366" y="472"/>
                </a:lnTo>
                <a:lnTo>
                  <a:pt x="2366" y="472"/>
                </a:lnTo>
                <a:lnTo>
                  <a:pt x="2334" y="420"/>
                </a:lnTo>
                <a:lnTo>
                  <a:pt x="2296" y="372"/>
                </a:lnTo>
                <a:lnTo>
                  <a:pt x="2256" y="324"/>
                </a:lnTo>
                <a:lnTo>
                  <a:pt x="2214" y="280"/>
                </a:lnTo>
                <a:lnTo>
                  <a:pt x="2168" y="238"/>
                </a:lnTo>
                <a:lnTo>
                  <a:pt x="2120" y="198"/>
                </a:lnTo>
                <a:lnTo>
                  <a:pt x="2070" y="164"/>
                </a:lnTo>
                <a:lnTo>
                  <a:pt x="2018" y="130"/>
                </a:lnTo>
                <a:lnTo>
                  <a:pt x="1962" y="102"/>
                </a:lnTo>
                <a:lnTo>
                  <a:pt x="1906" y="76"/>
                </a:lnTo>
                <a:lnTo>
                  <a:pt x="1848" y="54"/>
                </a:lnTo>
                <a:lnTo>
                  <a:pt x="1786" y="34"/>
                </a:lnTo>
                <a:lnTo>
                  <a:pt x="1724" y="20"/>
                </a:lnTo>
                <a:lnTo>
                  <a:pt x="1662" y="10"/>
                </a:lnTo>
                <a:lnTo>
                  <a:pt x="1596" y="2"/>
                </a:lnTo>
                <a:lnTo>
                  <a:pt x="1530" y="0"/>
                </a:lnTo>
                <a:lnTo>
                  <a:pt x="1530" y="0"/>
                </a:lnTo>
                <a:lnTo>
                  <a:pt x="1480" y="2"/>
                </a:lnTo>
                <a:lnTo>
                  <a:pt x="1430" y="6"/>
                </a:lnTo>
                <a:lnTo>
                  <a:pt x="1382" y="12"/>
                </a:lnTo>
                <a:lnTo>
                  <a:pt x="1334" y="20"/>
                </a:lnTo>
                <a:lnTo>
                  <a:pt x="1286" y="32"/>
                </a:lnTo>
                <a:lnTo>
                  <a:pt x="1240" y="44"/>
                </a:lnTo>
                <a:lnTo>
                  <a:pt x="1194" y="60"/>
                </a:lnTo>
                <a:lnTo>
                  <a:pt x="1150" y="78"/>
                </a:lnTo>
                <a:lnTo>
                  <a:pt x="1106" y="96"/>
                </a:lnTo>
                <a:lnTo>
                  <a:pt x="1064" y="118"/>
                </a:lnTo>
                <a:lnTo>
                  <a:pt x="1024" y="142"/>
                </a:lnTo>
                <a:lnTo>
                  <a:pt x="984" y="168"/>
                </a:lnTo>
                <a:lnTo>
                  <a:pt x="946" y="194"/>
                </a:lnTo>
                <a:lnTo>
                  <a:pt x="908" y="224"/>
                </a:lnTo>
                <a:lnTo>
                  <a:pt x="874" y="254"/>
                </a:lnTo>
                <a:lnTo>
                  <a:pt x="840" y="286"/>
                </a:lnTo>
                <a:lnTo>
                  <a:pt x="808" y="320"/>
                </a:lnTo>
                <a:lnTo>
                  <a:pt x="776" y="356"/>
                </a:lnTo>
                <a:lnTo>
                  <a:pt x="748" y="394"/>
                </a:lnTo>
                <a:lnTo>
                  <a:pt x="720" y="432"/>
                </a:lnTo>
                <a:lnTo>
                  <a:pt x="694" y="470"/>
                </a:lnTo>
                <a:lnTo>
                  <a:pt x="672" y="512"/>
                </a:lnTo>
                <a:lnTo>
                  <a:pt x="650" y="554"/>
                </a:lnTo>
                <a:lnTo>
                  <a:pt x="630" y="598"/>
                </a:lnTo>
                <a:lnTo>
                  <a:pt x="612" y="642"/>
                </a:lnTo>
                <a:lnTo>
                  <a:pt x="598" y="688"/>
                </a:lnTo>
                <a:lnTo>
                  <a:pt x="584" y="734"/>
                </a:lnTo>
                <a:lnTo>
                  <a:pt x="574" y="780"/>
                </a:lnTo>
                <a:lnTo>
                  <a:pt x="564" y="828"/>
                </a:lnTo>
                <a:lnTo>
                  <a:pt x="558" y="878"/>
                </a:lnTo>
                <a:lnTo>
                  <a:pt x="554" y="928"/>
                </a:lnTo>
                <a:lnTo>
                  <a:pt x="554" y="978"/>
                </a:lnTo>
                <a:lnTo>
                  <a:pt x="554" y="978"/>
                </a:lnTo>
                <a:lnTo>
                  <a:pt x="554" y="1012"/>
                </a:lnTo>
                <a:lnTo>
                  <a:pt x="556" y="1046"/>
                </a:lnTo>
                <a:lnTo>
                  <a:pt x="556" y="1046"/>
                </a:lnTo>
                <a:lnTo>
                  <a:pt x="556" y="1054"/>
                </a:lnTo>
                <a:lnTo>
                  <a:pt x="560" y="1056"/>
                </a:lnTo>
                <a:lnTo>
                  <a:pt x="560" y="1056"/>
                </a:lnTo>
                <a:lnTo>
                  <a:pt x="502" y="1074"/>
                </a:lnTo>
                <a:lnTo>
                  <a:pt x="444" y="1094"/>
                </a:lnTo>
                <a:lnTo>
                  <a:pt x="388" y="1120"/>
                </a:lnTo>
                <a:lnTo>
                  <a:pt x="336" y="1148"/>
                </a:lnTo>
                <a:lnTo>
                  <a:pt x="288" y="1180"/>
                </a:lnTo>
                <a:lnTo>
                  <a:pt x="242" y="1214"/>
                </a:lnTo>
                <a:lnTo>
                  <a:pt x="198" y="1252"/>
                </a:lnTo>
                <a:lnTo>
                  <a:pt x="158" y="1292"/>
                </a:lnTo>
                <a:lnTo>
                  <a:pt x="124" y="1336"/>
                </a:lnTo>
                <a:lnTo>
                  <a:pt x="106" y="1360"/>
                </a:lnTo>
                <a:lnTo>
                  <a:pt x="92" y="1384"/>
                </a:lnTo>
                <a:lnTo>
                  <a:pt x="78" y="1408"/>
                </a:lnTo>
                <a:lnTo>
                  <a:pt x="64" y="1432"/>
                </a:lnTo>
                <a:lnTo>
                  <a:pt x="52" y="1458"/>
                </a:lnTo>
                <a:lnTo>
                  <a:pt x="42" y="1484"/>
                </a:lnTo>
                <a:lnTo>
                  <a:pt x="32" y="1510"/>
                </a:lnTo>
                <a:lnTo>
                  <a:pt x="24" y="1538"/>
                </a:lnTo>
                <a:lnTo>
                  <a:pt x="16" y="1566"/>
                </a:lnTo>
                <a:lnTo>
                  <a:pt x="10" y="1594"/>
                </a:lnTo>
                <a:lnTo>
                  <a:pt x="6" y="1622"/>
                </a:lnTo>
                <a:lnTo>
                  <a:pt x="2" y="1652"/>
                </a:lnTo>
                <a:lnTo>
                  <a:pt x="0" y="1682"/>
                </a:lnTo>
                <a:lnTo>
                  <a:pt x="0" y="1712"/>
                </a:lnTo>
                <a:lnTo>
                  <a:pt x="0" y="1712"/>
                </a:lnTo>
                <a:lnTo>
                  <a:pt x="0" y="1748"/>
                </a:lnTo>
                <a:lnTo>
                  <a:pt x="2" y="1782"/>
                </a:lnTo>
                <a:lnTo>
                  <a:pt x="8" y="1816"/>
                </a:lnTo>
                <a:lnTo>
                  <a:pt x="14" y="1848"/>
                </a:lnTo>
                <a:lnTo>
                  <a:pt x="22" y="1880"/>
                </a:lnTo>
                <a:lnTo>
                  <a:pt x="32" y="1912"/>
                </a:lnTo>
                <a:lnTo>
                  <a:pt x="44" y="1942"/>
                </a:lnTo>
                <a:lnTo>
                  <a:pt x="58" y="1970"/>
                </a:lnTo>
                <a:lnTo>
                  <a:pt x="72" y="1998"/>
                </a:lnTo>
                <a:lnTo>
                  <a:pt x="88" y="2026"/>
                </a:lnTo>
                <a:lnTo>
                  <a:pt x="106" y="2052"/>
                </a:lnTo>
                <a:lnTo>
                  <a:pt x="126" y="2076"/>
                </a:lnTo>
                <a:lnTo>
                  <a:pt x="146" y="2100"/>
                </a:lnTo>
                <a:lnTo>
                  <a:pt x="170" y="2124"/>
                </a:lnTo>
                <a:lnTo>
                  <a:pt x="192" y="2146"/>
                </a:lnTo>
                <a:lnTo>
                  <a:pt x="218" y="2166"/>
                </a:lnTo>
                <a:lnTo>
                  <a:pt x="244" y="2186"/>
                </a:lnTo>
                <a:lnTo>
                  <a:pt x="270" y="2204"/>
                </a:lnTo>
                <a:lnTo>
                  <a:pt x="298" y="2222"/>
                </a:lnTo>
                <a:lnTo>
                  <a:pt x="328" y="2238"/>
                </a:lnTo>
                <a:lnTo>
                  <a:pt x="358" y="2252"/>
                </a:lnTo>
                <a:lnTo>
                  <a:pt x="388" y="2266"/>
                </a:lnTo>
                <a:lnTo>
                  <a:pt x="420" y="2278"/>
                </a:lnTo>
                <a:lnTo>
                  <a:pt x="454" y="2290"/>
                </a:lnTo>
                <a:lnTo>
                  <a:pt x="488" y="2300"/>
                </a:lnTo>
                <a:lnTo>
                  <a:pt x="522" y="2308"/>
                </a:lnTo>
                <a:lnTo>
                  <a:pt x="558" y="2316"/>
                </a:lnTo>
                <a:lnTo>
                  <a:pt x="594" y="2322"/>
                </a:lnTo>
                <a:lnTo>
                  <a:pt x="630" y="2326"/>
                </a:lnTo>
                <a:lnTo>
                  <a:pt x="668" y="2330"/>
                </a:lnTo>
                <a:lnTo>
                  <a:pt x="706" y="2332"/>
                </a:lnTo>
                <a:lnTo>
                  <a:pt x="744" y="2332"/>
                </a:lnTo>
                <a:lnTo>
                  <a:pt x="3026" y="2332"/>
                </a:lnTo>
                <a:lnTo>
                  <a:pt x="3026" y="2332"/>
                </a:lnTo>
                <a:lnTo>
                  <a:pt x="3106" y="2322"/>
                </a:lnTo>
                <a:lnTo>
                  <a:pt x="3182" y="2308"/>
                </a:lnTo>
                <a:lnTo>
                  <a:pt x="3256" y="2292"/>
                </a:lnTo>
                <a:lnTo>
                  <a:pt x="3326" y="2272"/>
                </a:lnTo>
                <a:lnTo>
                  <a:pt x="3360" y="2260"/>
                </a:lnTo>
                <a:lnTo>
                  <a:pt x="3394" y="2248"/>
                </a:lnTo>
                <a:lnTo>
                  <a:pt x="3426" y="2234"/>
                </a:lnTo>
                <a:lnTo>
                  <a:pt x="3456" y="2220"/>
                </a:lnTo>
                <a:lnTo>
                  <a:pt x="3486" y="2204"/>
                </a:lnTo>
                <a:lnTo>
                  <a:pt x="3516" y="2188"/>
                </a:lnTo>
                <a:lnTo>
                  <a:pt x="3544" y="2170"/>
                </a:lnTo>
                <a:lnTo>
                  <a:pt x="3570" y="2152"/>
                </a:lnTo>
                <a:lnTo>
                  <a:pt x="3594" y="2132"/>
                </a:lnTo>
                <a:lnTo>
                  <a:pt x="3618" y="2112"/>
                </a:lnTo>
                <a:lnTo>
                  <a:pt x="3640" y="2090"/>
                </a:lnTo>
                <a:lnTo>
                  <a:pt x="3662" y="2068"/>
                </a:lnTo>
                <a:lnTo>
                  <a:pt x="3682" y="2044"/>
                </a:lnTo>
                <a:lnTo>
                  <a:pt x="3700" y="2018"/>
                </a:lnTo>
                <a:lnTo>
                  <a:pt x="3716" y="1992"/>
                </a:lnTo>
                <a:lnTo>
                  <a:pt x="3732" y="1964"/>
                </a:lnTo>
                <a:lnTo>
                  <a:pt x="3744" y="1936"/>
                </a:lnTo>
                <a:lnTo>
                  <a:pt x="3756" y="1906"/>
                </a:lnTo>
                <a:lnTo>
                  <a:pt x="3766" y="1876"/>
                </a:lnTo>
                <a:lnTo>
                  <a:pt x="3774" y="1844"/>
                </a:lnTo>
                <a:lnTo>
                  <a:pt x="3782" y="1810"/>
                </a:lnTo>
                <a:lnTo>
                  <a:pt x="3786" y="1774"/>
                </a:lnTo>
                <a:lnTo>
                  <a:pt x="3790" y="1738"/>
                </a:lnTo>
                <a:lnTo>
                  <a:pt x="3790" y="1700"/>
                </a:lnTo>
                <a:close/>
              </a:path>
            </a:pathLst>
          </a:custGeom>
          <a:solidFill>
            <a:schemeClr val="bg1"/>
          </a:solidFill>
          <a:ln>
            <a:noFill/>
          </a:ln>
          <a:extLst/>
        </p:spPr>
        <p:txBody>
          <a:bodyPr vert="horz" wrap="square" lIns="91427" tIns="45713" rIns="91427" bIns="45713" numCol="1" anchor="ctr" anchorCtr="0" compatLnSpc="1">
            <a:prstTxWarp prst="textNoShape">
              <a:avLst/>
            </a:prstTxWarp>
          </a:bodyPr>
          <a:lstStyle/>
          <a:p>
            <a:pPr marL="0" marR="0" lvl="0" indent="0" algn="ctr" defTabSz="932742" rtl="0" eaLnBrk="1" fontAlgn="auto" latinLnBrk="0" hangingPunct="1">
              <a:lnSpc>
                <a:spcPts val="18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0072C6"/>
                </a:solidFill>
                <a:effectLst/>
                <a:uLnTx/>
                <a:uFillTx/>
                <a:latin typeface="Segoe UI"/>
                <a:ea typeface="+mn-ea"/>
                <a:cs typeface="+mn-cs"/>
              </a:rPr>
              <a:t>Azure</a:t>
            </a:r>
            <a:endParaRPr kumimoji="0" lang="en-US" sz="1800" b="0" i="0" u="none" strike="noStrike" kern="1200" cap="none" spc="0" normalizeH="0" baseline="0" noProof="0" dirty="0">
              <a:ln>
                <a:noFill/>
              </a:ln>
              <a:solidFill>
                <a:srgbClr val="0072C6"/>
              </a:solidFill>
              <a:effectLst/>
              <a:uLnTx/>
              <a:uFillTx/>
              <a:latin typeface="Segoe UI"/>
              <a:ea typeface="+mn-ea"/>
              <a:cs typeface="+mn-cs"/>
            </a:endParaRPr>
          </a:p>
        </p:txBody>
      </p:sp>
      <p:cxnSp>
        <p:nvCxnSpPr>
          <p:cNvPr id="74" name="Straight Arrow Connector 73"/>
          <p:cNvCxnSpPr/>
          <p:nvPr/>
        </p:nvCxnSpPr>
        <p:spPr>
          <a:xfrm flipV="1">
            <a:off x="3921003" y="3366760"/>
            <a:ext cx="514350" cy="365260"/>
          </a:xfrm>
          <a:prstGeom prst="straightConnector1">
            <a:avLst/>
          </a:prstGeom>
          <a:ln w="57150">
            <a:solidFill>
              <a:schemeClr val="bg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5" name="Rectangle 74"/>
          <p:cNvSpPr/>
          <p:nvPr/>
        </p:nvSpPr>
        <p:spPr bwMode="auto">
          <a:xfrm>
            <a:off x="4446604" y="4921569"/>
            <a:ext cx="1446346" cy="14967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l" defTabSz="914099" rtl="0" eaLnBrk="1" fontAlgn="base" latinLnBrk="0" hangingPunct="1">
              <a:lnSpc>
                <a:spcPts val="1800"/>
              </a:lnSpc>
              <a:spcBef>
                <a:spcPct val="0"/>
              </a:spcBef>
              <a:spcAft>
                <a:spcPct val="0"/>
              </a:spcAft>
              <a:buClrTx/>
              <a:buSzTx/>
              <a:buFontTx/>
              <a:buNone/>
              <a:tabLst/>
              <a:defRPr/>
            </a:pPr>
            <a:r>
              <a:rPr kumimoji="0" lang="en-US" sz="1800" b="0" i="0" u="none" strike="noStrike" kern="1200" cap="none" spc="-50" normalizeH="0" baseline="0" noProof="0" dirty="0">
                <a:ln>
                  <a:noFill/>
                </a:ln>
                <a:solidFill>
                  <a:srgbClr val="0072C6"/>
                </a:solidFill>
                <a:effectLst/>
                <a:uLnTx/>
                <a:uFillTx/>
                <a:latin typeface="Segoe UI"/>
                <a:ea typeface="+mn-ea"/>
                <a:cs typeface="+mn-cs"/>
              </a:rPr>
              <a:t>Public Internet</a:t>
            </a:r>
          </a:p>
        </p:txBody>
      </p:sp>
      <p:sp>
        <p:nvSpPr>
          <p:cNvPr id="78" name="Rectangle 77"/>
          <p:cNvSpPr/>
          <p:nvPr/>
        </p:nvSpPr>
        <p:spPr bwMode="auto">
          <a:xfrm>
            <a:off x="6259992" y="2124604"/>
            <a:ext cx="5882322" cy="4504795"/>
          </a:xfrm>
          <a:prstGeom prst="rect">
            <a:avLst/>
          </a:prstGeom>
          <a:solidFill>
            <a:schemeClr val="accent3"/>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6521" tIns="182880" rIns="93260" bIns="182880" numCol="1" rtlCol="0" anchor="ctr" anchorCtr="0" compatLnSpc="1">
            <a:prstTxWarp prst="textNoShape">
              <a:avLst/>
            </a:prstTxWarp>
            <a:noAutofit/>
          </a:bodyPr>
          <a:lstStyle/>
          <a:p>
            <a:pPr marL="91440" marR="0" lvl="0" indent="0" algn="l" defTabSz="932290" rtl="0" eaLnBrk="1" fontAlgn="base" latinLnBrk="0" hangingPunct="1">
              <a:lnSpc>
                <a:spcPct val="90000"/>
              </a:lnSpc>
              <a:spcBef>
                <a:spcPct val="0"/>
              </a:spcBef>
              <a:spcAft>
                <a:spcPct val="0"/>
              </a:spcAft>
              <a:buClrTx/>
              <a:buSzTx/>
              <a:buFontTx/>
              <a:buNone/>
              <a:tabLst/>
              <a:defRPr/>
            </a:pPr>
            <a:r>
              <a:rPr kumimoji="0" lang="en-US" sz="2800" b="0" i="0" u="none" strike="noStrike" kern="1200" cap="none" spc="-50" normalizeH="0" baseline="0" noProof="0" dirty="0" smtClean="0">
                <a:ln>
                  <a:noFill/>
                </a:ln>
                <a:solidFill>
                  <a:srgbClr val="0072C6"/>
                </a:solidFill>
                <a:effectLst/>
                <a:uLnTx/>
                <a:uFillTx/>
                <a:latin typeface="Segoe UI Light"/>
                <a:ea typeface="+mn-ea"/>
                <a:cs typeface="+mn-cs"/>
              </a:rPr>
              <a:t>	</a:t>
            </a:r>
            <a:endParaRPr kumimoji="0" lang="en-US" sz="2800" b="0" i="0" u="none" strike="noStrike" kern="1200" cap="none" spc="-50" normalizeH="0" baseline="0" noProof="0" dirty="0">
              <a:ln>
                <a:noFill/>
              </a:ln>
              <a:solidFill>
                <a:srgbClr val="0072C6"/>
              </a:solidFill>
              <a:effectLst/>
              <a:uLnTx/>
              <a:uFillTx/>
              <a:latin typeface="Segoe UI Light"/>
              <a:ea typeface="+mn-ea"/>
              <a:cs typeface="+mn-cs"/>
            </a:endParaRPr>
          </a:p>
        </p:txBody>
      </p:sp>
      <p:grpSp>
        <p:nvGrpSpPr>
          <p:cNvPr id="79" name="Group 78"/>
          <p:cNvGrpSpPr/>
          <p:nvPr/>
        </p:nvGrpSpPr>
        <p:grpSpPr>
          <a:xfrm>
            <a:off x="6738311" y="3974889"/>
            <a:ext cx="613856" cy="819750"/>
            <a:chOff x="508699" y="2685655"/>
            <a:chExt cx="974189" cy="1300943"/>
          </a:xfrm>
          <a:solidFill>
            <a:schemeClr val="bg1"/>
          </a:solidFill>
        </p:grpSpPr>
        <p:sp>
          <p:nvSpPr>
            <p:cNvPr id="96" name="Freeform 9"/>
            <p:cNvSpPr>
              <a:spLocks noEditPoints="1"/>
            </p:cNvSpPr>
            <p:nvPr/>
          </p:nvSpPr>
          <p:spPr bwMode="auto">
            <a:xfrm>
              <a:off x="508699" y="3234789"/>
              <a:ext cx="610546" cy="751809"/>
            </a:xfrm>
            <a:custGeom>
              <a:avLst/>
              <a:gdLst>
                <a:gd name="T0" fmla="*/ 0 w 2913"/>
                <a:gd name="T1" fmla="*/ 0 h 3587"/>
                <a:gd name="T2" fmla="*/ 0 w 2913"/>
                <a:gd name="T3" fmla="*/ 3587 h 3587"/>
                <a:gd name="T4" fmla="*/ 946 w 2913"/>
                <a:gd name="T5" fmla="*/ 3587 h 3587"/>
                <a:gd name="T6" fmla="*/ 946 w 2913"/>
                <a:gd name="T7" fmla="*/ 2851 h 3587"/>
                <a:gd name="T8" fmla="*/ 1324 w 2913"/>
                <a:gd name="T9" fmla="*/ 2851 h 3587"/>
                <a:gd name="T10" fmla="*/ 1324 w 2913"/>
                <a:gd name="T11" fmla="*/ 3587 h 3587"/>
                <a:gd name="T12" fmla="*/ 1603 w 2913"/>
                <a:gd name="T13" fmla="*/ 3587 h 3587"/>
                <a:gd name="T14" fmla="*/ 1603 w 2913"/>
                <a:gd name="T15" fmla="*/ 2851 h 3587"/>
                <a:gd name="T16" fmla="*/ 1981 w 2913"/>
                <a:gd name="T17" fmla="*/ 2851 h 3587"/>
                <a:gd name="T18" fmla="*/ 1981 w 2913"/>
                <a:gd name="T19" fmla="*/ 3587 h 3587"/>
                <a:gd name="T20" fmla="*/ 2913 w 2913"/>
                <a:gd name="T21" fmla="*/ 3587 h 3587"/>
                <a:gd name="T22" fmla="*/ 2913 w 2913"/>
                <a:gd name="T23" fmla="*/ 0 h 3587"/>
                <a:gd name="T24" fmla="*/ 0 w 2913"/>
                <a:gd name="T25" fmla="*/ 0 h 3587"/>
                <a:gd name="T26" fmla="*/ 2639 w 2913"/>
                <a:gd name="T27" fmla="*/ 2617 h 3587"/>
                <a:gd name="T28" fmla="*/ 286 w 2913"/>
                <a:gd name="T29" fmla="*/ 2617 h 3587"/>
                <a:gd name="T30" fmla="*/ 286 w 2913"/>
                <a:gd name="T31" fmla="*/ 2239 h 3587"/>
                <a:gd name="T32" fmla="*/ 2639 w 2913"/>
                <a:gd name="T33" fmla="*/ 2239 h 3587"/>
                <a:gd name="T34" fmla="*/ 2639 w 2913"/>
                <a:gd name="T35" fmla="*/ 2617 h 3587"/>
                <a:gd name="T36" fmla="*/ 2639 w 2913"/>
                <a:gd name="T37" fmla="*/ 1965 h 3587"/>
                <a:gd name="T38" fmla="*/ 286 w 2913"/>
                <a:gd name="T39" fmla="*/ 1965 h 3587"/>
                <a:gd name="T40" fmla="*/ 286 w 2913"/>
                <a:gd name="T41" fmla="*/ 1586 h 3587"/>
                <a:gd name="T42" fmla="*/ 2639 w 2913"/>
                <a:gd name="T43" fmla="*/ 1586 h 3587"/>
                <a:gd name="T44" fmla="*/ 2639 w 2913"/>
                <a:gd name="T45" fmla="*/ 1965 h 3587"/>
                <a:gd name="T46" fmla="*/ 2639 w 2913"/>
                <a:gd name="T47" fmla="*/ 1310 h 3587"/>
                <a:gd name="T48" fmla="*/ 286 w 2913"/>
                <a:gd name="T49" fmla="*/ 1310 h 3587"/>
                <a:gd name="T50" fmla="*/ 286 w 2913"/>
                <a:gd name="T51" fmla="*/ 932 h 3587"/>
                <a:gd name="T52" fmla="*/ 2639 w 2913"/>
                <a:gd name="T53" fmla="*/ 932 h 3587"/>
                <a:gd name="T54" fmla="*/ 2639 w 2913"/>
                <a:gd name="T55" fmla="*/ 1310 h 3587"/>
                <a:gd name="T56" fmla="*/ 2639 w 2913"/>
                <a:gd name="T57" fmla="*/ 655 h 3587"/>
                <a:gd name="T58" fmla="*/ 286 w 2913"/>
                <a:gd name="T59" fmla="*/ 655 h 3587"/>
                <a:gd name="T60" fmla="*/ 286 w 2913"/>
                <a:gd name="T61" fmla="*/ 279 h 3587"/>
                <a:gd name="T62" fmla="*/ 2639 w 2913"/>
                <a:gd name="T63" fmla="*/ 279 h 3587"/>
                <a:gd name="T64" fmla="*/ 2639 w 2913"/>
                <a:gd name="T65" fmla="*/ 655 h 3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13" h="3587">
                  <a:moveTo>
                    <a:pt x="0" y="0"/>
                  </a:moveTo>
                  <a:lnTo>
                    <a:pt x="0" y="3587"/>
                  </a:lnTo>
                  <a:lnTo>
                    <a:pt x="946" y="3587"/>
                  </a:lnTo>
                  <a:lnTo>
                    <a:pt x="946" y="2851"/>
                  </a:lnTo>
                  <a:lnTo>
                    <a:pt x="1324" y="2851"/>
                  </a:lnTo>
                  <a:lnTo>
                    <a:pt x="1324" y="3587"/>
                  </a:lnTo>
                  <a:lnTo>
                    <a:pt x="1603" y="3587"/>
                  </a:lnTo>
                  <a:lnTo>
                    <a:pt x="1603" y="2851"/>
                  </a:lnTo>
                  <a:lnTo>
                    <a:pt x="1981" y="2851"/>
                  </a:lnTo>
                  <a:lnTo>
                    <a:pt x="1981" y="3587"/>
                  </a:lnTo>
                  <a:lnTo>
                    <a:pt x="2913" y="3587"/>
                  </a:lnTo>
                  <a:lnTo>
                    <a:pt x="2913" y="0"/>
                  </a:lnTo>
                  <a:lnTo>
                    <a:pt x="0" y="0"/>
                  </a:lnTo>
                  <a:close/>
                  <a:moveTo>
                    <a:pt x="2639" y="2617"/>
                  </a:moveTo>
                  <a:lnTo>
                    <a:pt x="286" y="2617"/>
                  </a:lnTo>
                  <a:lnTo>
                    <a:pt x="286" y="2239"/>
                  </a:lnTo>
                  <a:lnTo>
                    <a:pt x="2639" y="2239"/>
                  </a:lnTo>
                  <a:lnTo>
                    <a:pt x="2639" y="2617"/>
                  </a:lnTo>
                  <a:close/>
                  <a:moveTo>
                    <a:pt x="2639" y="1965"/>
                  </a:moveTo>
                  <a:lnTo>
                    <a:pt x="286" y="1965"/>
                  </a:lnTo>
                  <a:lnTo>
                    <a:pt x="286" y="1586"/>
                  </a:lnTo>
                  <a:lnTo>
                    <a:pt x="2639" y="1586"/>
                  </a:lnTo>
                  <a:lnTo>
                    <a:pt x="2639" y="1965"/>
                  </a:lnTo>
                  <a:close/>
                  <a:moveTo>
                    <a:pt x="2639" y="1310"/>
                  </a:moveTo>
                  <a:lnTo>
                    <a:pt x="286" y="1310"/>
                  </a:lnTo>
                  <a:lnTo>
                    <a:pt x="286" y="932"/>
                  </a:lnTo>
                  <a:lnTo>
                    <a:pt x="2639" y="932"/>
                  </a:lnTo>
                  <a:lnTo>
                    <a:pt x="2639" y="1310"/>
                  </a:lnTo>
                  <a:close/>
                  <a:moveTo>
                    <a:pt x="2639" y="655"/>
                  </a:moveTo>
                  <a:lnTo>
                    <a:pt x="286" y="655"/>
                  </a:lnTo>
                  <a:lnTo>
                    <a:pt x="286" y="279"/>
                  </a:lnTo>
                  <a:lnTo>
                    <a:pt x="2639" y="279"/>
                  </a:lnTo>
                  <a:lnTo>
                    <a:pt x="2639" y="65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97" name="Freeform 10"/>
            <p:cNvSpPr>
              <a:spLocks noEditPoints="1"/>
            </p:cNvSpPr>
            <p:nvPr/>
          </p:nvSpPr>
          <p:spPr bwMode="auto">
            <a:xfrm>
              <a:off x="872342" y="2685655"/>
              <a:ext cx="610546" cy="1300943"/>
            </a:xfrm>
            <a:custGeom>
              <a:avLst/>
              <a:gdLst>
                <a:gd name="T0" fmla="*/ 0 w 2913"/>
                <a:gd name="T1" fmla="*/ 0 h 6207"/>
                <a:gd name="T2" fmla="*/ 0 w 2913"/>
                <a:gd name="T3" fmla="*/ 2424 h 6207"/>
                <a:gd name="T4" fmla="*/ 289 w 2913"/>
                <a:gd name="T5" fmla="*/ 2424 h 6207"/>
                <a:gd name="T6" fmla="*/ 289 w 2913"/>
                <a:gd name="T7" fmla="*/ 2244 h 6207"/>
                <a:gd name="T8" fmla="*/ 2641 w 2913"/>
                <a:gd name="T9" fmla="*/ 2244 h 6207"/>
                <a:gd name="T10" fmla="*/ 2641 w 2913"/>
                <a:gd name="T11" fmla="*/ 2622 h 6207"/>
                <a:gd name="T12" fmla="*/ 1457 w 2913"/>
                <a:gd name="T13" fmla="*/ 2622 h 6207"/>
                <a:gd name="T14" fmla="*/ 1457 w 2913"/>
                <a:gd name="T15" fmla="*/ 2899 h 6207"/>
                <a:gd name="T16" fmla="*/ 2641 w 2913"/>
                <a:gd name="T17" fmla="*/ 2899 h 6207"/>
                <a:gd name="T18" fmla="*/ 2641 w 2913"/>
                <a:gd name="T19" fmla="*/ 3275 h 6207"/>
                <a:gd name="T20" fmla="*/ 1457 w 2913"/>
                <a:gd name="T21" fmla="*/ 3275 h 6207"/>
                <a:gd name="T22" fmla="*/ 1457 w 2913"/>
                <a:gd name="T23" fmla="*/ 3552 h 6207"/>
                <a:gd name="T24" fmla="*/ 2641 w 2913"/>
                <a:gd name="T25" fmla="*/ 3552 h 6207"/>
                <a:gd name="T26" fmla="*/ 2641 w 2913"/>
                <a:gd name="T27" fmla="*/ 3930 h 6207"/>
                <a:gd name="T28" fmla="*/ 1457 w 2913"/>
                <a:gd name="T29" fmla="*/ 3930 h 6207"/>
                <a:gd name="T30" fmla="*/ 1457 w 2913"/>
                <a:gd name="T31" fmla="*/ 4206 h 6207"/>
                <a:gd name="T32" fmla="*/ 2641 w 2913"/>
                <a:gd name="T33" fmla="*/ 4206 h 6207"/>
                <a:gd name="T34" fmla="*/ 2641 w 2913"/>
                <a:gd name="T35" fmla="*/ 4582 h 6207"/>
                <a:gd name="T36" fmla="*/ 1457 w 2913"/>
                <a:gd name="T37" fmla="*/ 4582 h 6207"/>
                <a:gd name="T38" fmla="*/ 1457 w 2913"/>
                <a:gd name="T39" fmla="*/ 4859 h 6207"/>
                <a:gd name="T40" fmla="*/ 2641 w 2913"/>
                <a:gd name="T41" fmla="*/ 4859 h 6207"/>
                <a:gd name="T42" fmla="*/ 2641 w 2913"/>
                <a:gd name="T43" fmla="*/ 5237 h 6207"/>
                <a:gd name="T44" fmla="*/ 1457 w 2913"/>
                <a:gd name="T45" fmla="*/ 5237 h 6207"/>
                <a:gd name="T46" fmla="*/ 1457 w 2913"/>
                <a:gd name="T47" fmla="*/ 6207 h 6207"/>
                <a:gd name="T48" fmla="*/ 1603 w 2913"/>
                <a:gd name="T49" fmla="*/ 6207 h 6207"/>
                <a:gd name="T50" fmla="*/ 1603 w 2913"/>
                <a:gd name="T51" fmla="*/ 5471 h 6207"/>
                <a:gd name="T52" fmla="*/ 1982 w 2913"/>
                <a:gd name="T53" fmla="*/ 5471 h 6207"/>
                <a:gd name="T54" fmla="*/ 1982 w 2913"/>
                <a:gd name="T55" fmla="*/ 6207 h 6207"/>
                <a:gd name="T56" fmla="*/ 2913 w 2913"/>
                <a:gd name="T57" fmla="*/ 6207 h 6207"/>
                <a:gd name="T58" fmla="*/ 2913 w 2913"/>
                <a:gd name="T59" fmla="*/ 0 h 6207"/>
                <a:gd name="T60" fmla="*/ 0 w 2913"/>
                <a:gd name="T61" fmla="*/ 0 h 6207"/>
                <a:gd name="T62" fmla="*/ 2641 w 2913"/>
                <a:gd name="T63" fmla="*/ 1968 h 6207"/>
                <a:gd name="T64" fmla="*/ 289 w 2913"/>
                <a:gd name="T65" fmla="*/ 1968 h 6207"/>
                <a:gd name="T66" fmla="*/ 289 w 2913"/>
                <a:gd name="T67" fmla="*/ 1592 h 6207"/>
                <a:gd name="T68" fmla="*/ 2641 w 2913"/>
                <a:gd name="T69" fmla="*/ 1592 h 6207"/>
                <a:gd name="T70" fmla="*/ 2641 w 2913"/>
                <a:gd name="T71" fmla="*/ 1968 h 6207"/>
                <a:gd name="T72" fmla="*/ 2641 w 2913"/>
                <a:gd name="T73" fmla="*/ 1320 h 6207"/>
                <a:gd name="T74" fmla="*/ 289 w 2913"/>
                <a:gd name="T75" fmla="*/ 1320 h 6207"/>
                <a:gd name="T76" fmla="*/ 289 w 2913"/>
                <a:gd name="T77" fmla="*/ 944 h 6207"/>
                <a:gd name="T78" fmla="*/ 2641 w 2913"/>
                <a:gd name="T79" fmla="*/ 944 h 6207"/>
                <a:gd name="T80" fmla="*/ 2641 w 2913"/>
                <a:gd name="T81" fmla="*/ 1320 h 6207"/>
                <a:gd name="T82" fmla="*/ 2641 w 2913"/>
                <a:gd name="T83" fmla="*/ 667 h 6207"/>
                <a:gd name="T84" fmla="*/ 289 w 2913"/>
                <a:gd name="T85" fmla="*/ 667 h 6207"/>
                <a:gd name="T86" fmla="*/ 289 w 2913"/>
                <a:gd name="T87" fmla="*/ 289 h 6207"/>
                <a:gd name="T88" fmla="*/ 2641 w 2913"/>
                <a:gd name="T89" fmla="*/ 289 h 6207"/>
                <a:gd name="T90" fmla="*/ 2641 w 2913"/>
                <a:gd name="T91" fmla="*/ 667 h 6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13" h="6207">
                  <a:moveTo>
                    <a:pt x="0" y="0"/>
                  </a:moveTo>
                  <a:lnTo>
                    <a:pt x="0" y="2424"/>
                  </a:lnTo>
                  <a:lnTo>
                    <a:pt x="289" y="2424"/>
                  </a:lnTo>
                  <a:lnTo>
                    <a:pt x="289" y="2244"/>
                  </a:lnTo>
                  <a:lnTo>
                    <a:pt x="2641" y="2244"/>
                  </a:lnTo>
                  <a:lnTo>
                    <a:pt x="2641" y="2622"/>
                  </a:lnTo>
                  <a:lnTo>
                    <a:pt x="1457" y="2622"/>
                  </a:lnTo>
                  <a:lnTo>
                    <a:pt x="1457" y="2899"/>
                  </a:lnTo>
                  <a:lnTo>
                    <a:pt x="2641" y="2899"/>
                  </a:lnTo>
                  <a:lnTo>
                    <a:pt x="2641" y="3275"/>
                  </a:lnTo>
                  <a:lnTo>
                    <a:pt x="1457" y="3275"/>
                  </a:lnTo>
                  <a:lnTo>
                    <a:pt x="1457" y="3552"/>
                  </a:lnTo>
                  <a:lnTo>
                    <a:pt x="2641" y="3552"/>
                  </a:lnTo>
                  <a:lnTo>
                    <a:pt x="2641" y="3930"/>
                  </a:lnTo>
                  <a:lnTo>
                    <a:pt x="1457" y="3930"/>
                  </a:lnTo>
                  <a:lnTo>
                    <a:pt x="1457" y="4206"/>
                  </a:lnTo>
                  <a:lnTo>
                    <a:pt x="2641" y="4206"/>
                  </a:lnTo>
                  <a:lnTo>
                    <a:pt x="2641" y="4582"/>
                  </a:lnTo>
                  <a:lnTo>
                    <a:pt x="1457" y="4582"/>
                  </a:lnTo>
                  <a:lnTo>
                    <a:pt x="1457" y="4859"/>
                  </a:lnTo>
                  <a:lnTo>
                    <a:pt x="2641" y="4859"/>
                  </a:lnTo>
                  <a:lnTo>
                    <a:pt x="2641" y="5237"/>
                  </a:lnTo>
                  <a:lnTo>
                    <a:pt x="1457" y="5237"/>
                  </a:lnTo>
                  <a:lnTo>
                    <a:pt x="1457" y="6207"/>
                  </a:lnTo>
                  <a:lnTo>
                    <a:pt x="1603" y="6207"/>
                  </a:lnTo>
                  <a:lnTo>
                    <a:pt x="1603" y="5471"/>
                  </a:lnTo>
                  <a:lnTo>
                    <a:pt x="1982" y="5471"/>
                  </a:lnTo>
                  <a:lnTo>
                    <a:pt x="1982" y="6207"/>
                  </a:lnTo>
                  <a:lnTo>
                    <a:pt x="2913" y="6207"/>
                  </a:lnTo>
                  <a:lnTo>
                    <a:pt x="2913" y="0"/>
                  </a:lnTo>
                  <a:lnTo>
                    <a:pt x="0" y="0"/>
                  </a:lnTo>
                  <a:close/>
                  <a:moveTo>
                    <a:pt x="2641" y="1968"/>
                  </a:moveTo>
                  <a:lnTo>
                    <a:pt x="289" y="1968"/>
                  </a:lnTo>
                  <a:lnTo>
                    <a:pt x="289" y="1592"/>
                  </a:lnTo>
                  <a:lnTo>
                    <a:pt x="2641" y="1592"/>
                  </a:lnTo>
                  <a:lnTo>
                    <a:pt x="2641" y="1968"/>
                  </a:lnTo>
                  <a:close/>
                  <a:moveTo>
                    <a:pt x="2641" y="1320"/>
                  </a:moveTo>
                  <a:lnTo>
                    <a:pt x="289" y="1320"/>
                  </a:lnTo>
                  <a:lnTo>
                    <a:pt x="289" y="944"/>
                  </a:lnTo>
                  <a:lnTo>
                    <a:pt x="2641" y="944"/>
                  </a:lnTo>
                  <a:lnTo>
                    <a:pt x="2641" y="1320"/>
                  </a:lnTo>
                  <a:close/>
                  <a:moveTo>
                    <a:pt x="2641" y="667"/>
                  </a:moveTo>
                  <a:lnTo>
                    <a:pt x="289" y="667"/>
                  </a:lnTo>
                  <a:lnTo>
                    <a:pt x="289" y="289"/>
                  </a:lnTo>
                  <a:lnTo>
                    <a:pt x="2641" y="289"/>
                  </a:lnTo>
                  <a:lnTo>
                    <a:pt x="2641" y="66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grpSp>
      <p:grpSp>
        <p:nvGrpSpPr>
          <p:cNvPr id="80" name="Group 79"/>
          <p:cNvGrpSpPr/>
          <p:nvPr/>
        </p:nvGrpSpPr>
        <p:grpSpPr>
          <a:xfrm>
            <a:off x="6738310" y="5222657"/>
            <a:ext cx="1040701" cy="1091679"/>
            <a:chOff x="775399" y="3416290"/>
            <a:chExt cx="1651593" cy="1732495"/>
          </a:xfrm>
          <a:solidFill>
            <a:schemeClr val="bg1"/>
          </a:solidFill>
        </p:grpSpPr>
        <p:sp>
          <p:nvSpPr>
            <p:cNvPr id="93" name="Freeform 9"/>
            <p:cNvSpPr>
              <a:spLocks noEditPoints="1"/>
            </p:cNvSpPr>
            <p:nvPr/>
          </p:nvSpPr>
          <p:spPr bwMode="auto">
            <a:xfrm>
              <a:off x="775399" y="4396975"/>
              <a:ext cx="610545" cy="751810"/>
            </a:xfrm>
            <a:custGeom>
              <a:avLst/>
              <a:gdLst>
                <a:gd name="T0" fmla="*/ 0 w 2913"/>
                <a:gd name="T1" fmla="*/ 0 h 3587"/>
                <a:gd name="T2" fmla="*/ 0 w 2913"/>
                <a:gd name="T3" fmla="*/ 3587 h 3587"/>
                <a:gd name="T4" fmla="*/ 946 w 2913"/>
                <a:gd name="T5" fmla="*/ 3587 h 3587"/>
                <a:gd name="T6" fmla="*/ 946 w 2913"/>
                <a:gd name="T7" fmla="*/ 2851 h 3587"/>
                <a:gd name="T8" fmla="*/ 1324 w 2913"/>
                <a:gd name="T9" fmla="*/ 2851 h 3587"/>
                <a:gd name="T10" fmla="*/ 1324 w 2913"/>
                <a:gd name="T11" fmla="*/ 3587 h 3587"/>
                <a:gd name="T12" fmla="*/ 1603 w 2913"/>
                <a:gd name="T13" fmla="*/ 3587 h 3587"/>
                <a:gd name="T14" fmla="*/ 1603 w 2913"/>
                <a:gd name="T15" fmla="*/ 2851 h 3587"/>
                <a:gd name="T16" fmla="*/ 1981 w 2913"/>
                <a:gd name="T17" fmla="*/ 2851 h 3587"/>
                <a:gd name="T18" fmla="*/ 1981 w 2913"/>
                <a:gd name="T19" fmla="*/ 3587 h 3587"/>
                <a:gd name="T20" fmla="*/ 2913 w 2913"/>
                <a:gd name="T21" fmla="*/ 3587 h 3587"/>
                <a:gd name="T22" fmla="*/ 2913 w 2913"/>
                <a:gd name="T23" fmla="*/ 0 h 3587"/>
                <a:gd name="T24" fmla="*/ 0 w 2913"/>
                <a:gd name="T25" fmla="*/ 0 h 3587"/>
                <a:gd name="T26" fmla="*/ 2639 w 2913"/>
                <a:gd name="T27" fmla="*/ 2617 h 3587"/>
                <a:gd name="T28" fmla="*/ 286 w 2913"/>
                <a:gd name="T29" fmla="*/ 2617 h 3587"/>
                <a:gd name="T30" fmla="*/ 286 w 2913"/>
                <a:gd name="T31" fmla="*/ 2239 h 3587"/>
                <a:gd name="T32" fmla="*/ 2639 w 2913"/>
                <a:gd name="T33" fmla="*/ 2239 h 3587"/>
                <a:gd name="T34" fmla="*/ 2639 w 2913"/>
                <a:gd name="T35" fmla="*/ 2617 h 3587"/>
                <a:gd name="T36" fmla="*/ 2639 w 2913"/>
                <a:gd name="T37" fmla="*/ 1965 h 3587"/>
                <a:gd name="T38" fmla="*/ 286 w 2913"/>
                <a:gd name="T39" fmla="*/ 1965 h 3587"/>
                <a:gd name="T40" fmla="*/ 286 w 2913"/>
                <a:gd name="T41" fmla="*/ 1586 h 3587"/>
                <a:gd name="T42" fmla="*/ 2639 w 2913"/>
                <a:gd name="T43" fmla="*/ 1586 h 3587"/>
                <a:gd name="T44" fmla="*/ 2639 w 2913"/>
                <a:gd name="T45" fmla="*/ 1965 h 3587"/>
                <a:gd name="T46" fmla="*/ 2639 w 2913"/>
                <a:gd name="T47" fmla="*/ 1310 h 3587"/>
                <a:gd name="T48" fmla="*/ 286 w 2913"/>
                <a:gd name="T49" fmla="*/ 1310 h 3587"/>
                <a:gd name="T50" fmla="*/ 286 w 2913"/>
                <a:gd name="T51" fmla="*/ 932 h 3587"/>
                <a:gd name="T52" fmla="*/ 2639 w 2913"/>
                <a:gd name="T53" fmla="*/ 932 h 3587"/>
                <a:gd name="T54" fmla="*/ 2639 w 2913"/>
                <a:gd name="T55" fmla="*/ 1310 h 3587"/>
                <a:gd name="T56" fmla="*/ 2639 w 2913"/>
                <a:gd name="T57" fmla="*/ 655 h 3587"/>
                <a:gd name="T58" fmla="*/ 286 w 2913"/>
                <a:gd name="T59" fmla="*/ 655 h 3587"/>
                <a:gd name="T60" fmla="*/ 286 w 2913"/>
                <a:gd name="T61" fmla="*/ 279 h 3587"/>
                <a:gd name="T62" fmla="*/ 2639 w 2913"/>
                <a:gd name="T63" fmla="*/ 279 h 3587"/>
                <a:gd name="T64" fmla="*/ 2639 w 2913"/>
                <a:gd name="T65" fmla="*/ 655 h 3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13" h="3587">
                  <a:moveTo>
                    <a:pt x="0" y="0"/>
                  </a:moveTo>
                  <a:lnTo>
                    <a:pt x="0" y="3587"/>
                  </a:lnTo>
                  <a:lnTo>
                    <a:pt x="946" y="3587"/>
                  </a:lnTo>
                  <a:lnTo>
                    <a:pt x="946" y="2851"/>
                  </a:lnTo>
                  <a:lnTo>
                    <a:pt x="1324" y="2851"/>
                  </a:lnTo>
                  <a:lnTo>
                    <a:pt x="1324" y="3587"/>
                  </a:lnTo>
                  <a:lnTo>
                    <a:pt x="1603" y="3587"/>
                  </a:lnTo>
                  <a:lnTo>
                    <a:pt x="1603" y="2851"/>
                  </a:lnTo>
                  <a:lnTo>
                    <a:pt x="1981" y="2851"/>
                  </a:lnTo>
                  <a:lnTo>
                    <a:pt x="1981" y="3587"/>
                  </a:lnTo>
                  <a:lnTo>
                    <a:pt x="2913" y="3587"/>
                  </a:lnTo>
                  <a:lnTo>
                    <a:pt x="2913" y="0"/>
                  </a:lnTo>
                  <a:lnTo>
                    <a:pt x="0" y="0"/>
                  </a:lnTo>
                  <a:close/>
                  <a:moveTo>
                    <a:pt x="2639" y="2617"/>
                  </a:moveTo>
                  <a:lnTo>
                    <a:pt x="286" y="2617"/>
                  </a:lnTo>
                  <a:lnTo>
                    <a:pt x="286" y="2239"/>
                  </a:lnTo>
                  <a:lnTo>
                    <a:pt x="2639" y="2239"/>
                  </a:lnTo>
                  <a:lnTo>
                    <a:pt x="2639" y="2617"/>
                  </a:lnTo>
                  <a:close/>
                  <a:moveTo>
                    <a:pt x="2639" y="1965"/>
                  </a:moveTo>
                  <a:lnTo>
                    <a:pt x="286" y="1965"/>
                  </a:lnTo>
                  <a:lnTo>
                    <a:pt x="286" y="1586"/>
                  </a:lnTo>
                  <a:lnTo>
                    <a:pt x="2639" y="1586"/>
                  </a:lnTo>
                  <a:lnTo>
                    <a:pt x="2639" y="1965"/>
                  </a:lnTo>
                  <a:close/>
                  <a:moveTo>
                    <a:pt x="2639" y="1310"/>
                  </a:moveTo>
                  <a:lnTo>
                    <a:pt x="286" y="1310"/>
                  </a:lnTo>
                  <a:lnTo>
                    <a:pt x="286" y="932"/>
                  </a:lnTo>
                  <a:lnTo>
                    <a:pt x="2639" y="932"/>
                  </a:lnTo>
                  <a:lnTo>
                    <a:pt x="2639" y="1310"/>
                  </a:lnTo>
                  <a:close/>
                  <a:moveTo>
                    <a:pt x="2639" y="655"/>
                  </a:moveTo>
                  <a:lnTo>
                    <a:pt x="286" y="655"/>
                  </a:lnTo>
                  <a:lnTo>
                    <a:pt x="286" y="279"/>
                  </a:lnTo>
                  <a:lnTo>
                    <a:pt x="2639" y="279"/>
                  </a:lnTo>
                  <a:lnTo>
                    <a:pt x="2639" y="65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94" name="Freeform 10"/>
            <p:cNvSpPr>
              <a:spLocks noEditPoints="1"/>
            </p:cNvSpPr>
            <p:nvPr/>
          </p:nvSpPr>
          <p:spPr bwMode="auto">
            <a:xfrm>
              <a:off x="1139043" y="3847842"/>
              <a:ext cx="610545" cy="1300943"/>
            </a:xfrm>
            <a:custGeom>
              <a:avLst/>
              <a:gdLst>
                <a:gd name="T0" fmla="*/ 0 w 2913"/>
                <a:gd name="T1" fmla="*/ 0 h 6207"/>
                <a:gd name="T2" fmla="*/ 0 w 2913"/>
                <a:gd name="T3" fmla="*/ 2424 h 6207"/>
                <a:gd name="T4" fmla="*/ 289 w 2913"/>
                <a:gd name="T5" fmla="*/ 2424 h 6207"/>
                <a:gd name="T6" fmla="*/ 289 w 2913"/>
                <a:gd name="T7" fmla="*/ 2244 h 6207"/>
                <a:gd name="T8" fmla="*/ 2641 w 2913"/>
                <a:gd name="T9" fmla="*/ 2244 h 6207"/>
                <a:gd name="T10" fmla="*/ 2641 w 2913"/>
                <a:gd name="T11" fmla="*/ 2622 h 6207"/>
                <a:gd name="T12" fmla="*/ 1457 w 2913"/>
                <a:gd name="T13" fmla="*/ 2622 h 6207"/>
                <a:gd name="T14" fmla="*/ 1457 w 2913"/>
                <a:gd name="T15" fmla="*/ 2899 h 6207"/>
                <a:gd name="T16" fmla="*/ 2641 w 2913"/>
                <a:gd name="T17" fmla="*/ 2899 h 6207"/>
                <a:gd name="T18" fmla="*/ 2641 w 2913"/>
                <a:gd name="T19" fmla="*/ 3275 h 6207"/>
                <a:gd name="T20" fmla="*/ 1457 w 2913"/>
                <a:gd name="T21" fmla="*/ 3275 h 6207"/>
                <a:gd name="T22" fmla="*/ 1457 w 2913"/>
                <a:gd name="T23" fmla="*/ 3552 h 6207"/>
                <a:gd name="T24" fmla="*/ 2641 w 2913"/>
                <a:gd name="T25" fmla="*/ 3552 h 6207"/>
                <a:gd name="T26" fmla="*/ 2641 w 2913"/>
                <a:gd name="T27" fmla="*/ 3930 h 6207"/>
                <a:gd name="T28" fmla="*/ 1457 w 2913"/>
                <a:gd name="T29" fmla="*/ 3930 h 6207"/>
                <a:gd name="T30" fmla="*/ 1457 w 2913"/>
                <a:gd name="T31" fmla="*/ 4206 h 6207"/>
                <a:gd name="T32" fmla="*/ 2641 w 2913"/>
                <a:gd name="T33" fmla="*/ 4206 h 6207"/>
                <a:gd name="T34" fmla="*/ 2641 w 2913"/>
                <a:gd name="T35" fmla="*/ 4582 h 6207"/>
                <a:gd name="T36" fmla="*/ 1457 w 2913"/>
                <a:gd name="T37" fmla="*/ 4582 h 6207"/>
                <a:gd name="T38" fmla="*/ 1457 w 2913"/>
                <a:gd name="T39" fmla="*/ 4859 h 6207"/>
                <a:gd name="T40" fmla="*/ 2641 w 2913"/>
                <a:gd name="T41" fmla="*/ 4859 h 6207"/>
                <a:gd name="T42" fmla="*/ 2641 w 2913"/>
                <a:gd name="T43" fmla="*/ 5237 h 6207"/>
                <a:gd name="T44" fmla="*/ 1457 w 2913"/>
                <a:gd name="T45" fmla="*/ 5237 h 6207"/>
                <a:gd name="T46" fmla="*/ 1457 w 2913"/>
                <a:gd name="T47" fmla="*/ 6207 h 6207"/>
                <a:gd name="T48" fmla="*/ 1603 w 2913"/>
                <a:gd name="T49" fmla="*/ 6207 h 6207"/>
                <a:gd name="T50" fmla="*/ 1603 w 2913"/>
                <a:gd name="T51" fmla="*/ 5471 h 6207"/>
                <a:gd name="T52" fmla="*/ 1982 w 2913"/>
                <a:gd name="T53" fmla="*/ 5471 h 6207"/>
                <a:gd name="T54" fmla="*/ 1982 w 2913"/>
                <a:gd name="T55" fmla="*/ 6207 h 6207"/>
                <a:gd name="T56" fmla="*/ 2913 w 2913"/>
                <a:gd name="T57" fmla="*/ 6207 h 6207"/>
                <a:gd name="T58" fmla="*/ 2913 w 2913"/>
                <a:gd name="T59" fmla="*/ 0 h 6207"/>
                <a:gd name="T60" fmla="*/ 0 w 2913"/>
                <a:gd name="T61" fmla="*/ 0 h 6207"/>
                <a:gd name="T62" fmla="*/ 2641 w 2913"/>
                <a:gd name="T63" fmla="*/ 1968 h 6207"/>
                <a:gd name="T64" fmla="*/ 289 w 2913"/>
                <a:gd name="T65" fmla="*/ 1968 h 6207"/>
                <a:gd name="T66" fmla="*/ 289 w 2913"/>
                <a:gd name="T67" fmla="*/ 1592 h 6207"/>
                <a:gd name="T68" fmla="*/ 2641 w 2913"/>
                <a:gd name="T69" fmla="*/ 1592 h 6207"/>
                <a:gd name="T70" fmla="*/ 2641 w 2913"/>
                <a:gd name="T71" fmla="*/ 1968 h 6207"/>
                <a:gd name="T72" fmla="*/ 2641 w 2913"/>
                <a:gd name="T73" fmla="*/ 1320 h 6207"/>
                <a:gd name="T74" fmla="*/ 289 w 2913"/>
                <a:gd name="T75" fmla="*/ 1320 h 6207"/>
                <a:gd name="T76" fmla="*/ 289 w 2913"/>
                <a:gd name="T77" fmla="*/ 944 h 6207"/>
                <a:gd name="T78" fmla="*/ 2641 w 2913"/>
                <a:gd name="T79" fmla="*/ 944 h 6207"/>
                <a:gd name="T80" fmla="*/ 2641 w 2913"/>
                <a:gd name="T81" fmla="*/ 1320 h 6207"/>
                <a:gd name="T82" fmla="*/ 2641 w 2913"/>
                <a:gd name="T83" fmla="*/ 667 h 6207"/>
                <a:gd name="T84" fmla="*/ 289 w 2913"/>
                <a:gd name="T85" fmla="*/ 667 h 6207"/>
                <a:gd name="T86" fmla="*/ 289 w 2913"/>
                <a:gd name="T87" fmla="*/ 289 h 6207"/>
                <a:gd name="T88" fmla="*/ 2641 w 2913"/>
                <a:gd name="T89" fmla="*/ 289 h 6207"/>
                <a:gd name="T90" fmla="*/ 2641 w 2913"/>
                <a:gd name="T91" fmla="*/ 667 h 6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13" h="6207">
                  <a:moveTo>
                    <a:pt x="0" y="0"/>
                  </a:moveTo>
                  <a:lnTo>
                    <a:pt x="0" y="2424"/>
                  </a:lnTo>
                  <a:lnTo>
                    <a:pt x="289" y="2424"/>
                  </a:lnTo>
                  <a:lnTo>
                    <a:pt x="289" y="2244"/>
                  </a:lnTo>
                  <a:lnTo>
                    <a:pt x="2641" y="2244"/>
                  </a:lnTo>
                  <a:lnTo>
                    <a:pt x="2641" y="2622"/>
                  </a:lnTo>
                  <a:lnTo>
                    <a:pt x="1457" y="2622"/>
                  </a:lnTo>
                  <a:lnTo>
                    <a:pt x="1457" y="2899"/>
                  </a:lnTo>
                  <a:lnTo>
                    <a:pt x="2641" y="2899"/>
                  </a:lnTo>
                  <a:lnTo>
                    <a:pt x="2641" y="3275"/>
                  </a:lnTo>
                  <a:lnTo>
                    <a:pt x="1457" y="3275"/>
                  </a:lnTo>
                  <a:lnTo>
                    <a:pt x="1457" y="3552"/>
                  </a:lnTo>
                  <a:lnTo>
                    <a:pt x="2641" y="3552"/>
                  </a:lnTo>
                  <a:lnTo>
                    <a:pt x="2641" y="3930"/>
                  </a:lnTo>
                  <a:lnTo>
                    <a:pt x="1457" y="3930"/>
                  </a:lnTo>
                  <a:lnTo>
                    <a:pt x="1457" y="4206"/>
                  </a:lnTo>
                  <a:lnTo>
                    <a:pt x="2641" y="4206"/>
                  </a:lnTo>
                  <a:lnTo>
                    <a:pt x="2641" y="4582"/>
                  </a:lnTo>
                  <a:lnTo>
                    <a:pt x="1457" y="4582"/>
                  </a:lnTo>
                  <a:lnTo>
                    <a:pt x="1457" y="4859"/>
                  </a:lnTo>
                  <a:lnTo>
                    <a:pt x="2641" y="4859"/>
                  </a:lnTo>
                  <a:lnTo>
                    <a:pt x="2641" y="5237"/>
                  </a:lnTo>
                  <a:lnTo>
                    <a:pt x="1457" y="5237"/>
                  </a:lnTo>
                  <a:lnTo>
                    <a:pt x="1457" y="6207"/>
                  </a:lnTo>
                  <a:lnTo>
                    <a:pt x="1603" y="6207"/>
                  </a:lnTo>
                  <a:lnTo>
                    <a:pt x="1603" y="5471"/>
                  </a:lnTo>
                  <a:lnTo>
                    <a:pt x="1982" y="5471"/>
                  </a:lnTo>
                  <a:lnTo>
                    <a:pt x="1982" y="6207"/>
                  </a:lnTo>
                  <a:lnTo>
                    <a:pt x="2913" y="6207"/>
                  </a:lnTo>
                  <a:lnTo>
                    <a:pt x="2913" y="0"/>
                  </a:lnTo>
                  <a:lnTo>
                    <a:pt x="0" y="0"/>
                  </a:lnTo>
                  <a:close/>
                  <a:moveTo>
                    <a:pt x="2641" y="1968"/>
                  </a:moveTo>
                  <a:lnTo>
                    <a:pt x="289" y="1968"/>
                  </a:lnTo>
                  <a:lnTo>
                    <a:pt x="289" y="1592"/>
                  </a:lnTo>
                  <a:lnTo>
                    <a:pt x="2641" y="1592"/>
                  </a:lnTo>
                  <a:lnTo>
                    <a:pt x="2641" y="1968"/>
                  </a:lnTo>
                  <a:close/>
                  <a:moveTo>
                    <a:pt x="2641" y="1320"/>
                  </a:moveTo>
                  <a:lnTo>
                    <a:pt x="289" y="1320"/>
                  </a:lnTo>
                  <a:lnTo>
                    <a:pt x="289" y="944"/>
                  </a:lnTo>
                  <a:lnTo>
                    <a:pt x="2641" y="944"/>
                  </a:lnTo>
                  <a:lnTo>
                    <a:pt x="2641" y="1320"/>
                  </a:lnTo>
                  <a:close/>
                  <a:moveTo>
                    <a:pt x="2641" y="667"/>
                  </a:moveTo>
                  <a:lnTo>
                    <a:pt x="289" y="667"/>
                  </a:lnTo>
                  <a:lnTo>
                    <a:pt x="289" y="289"/>
                  </a:lnTo>
                  <a:lnTo>
                    <a:pt x="2641" y="289"/>
                  </a:lnTo>
                  <a:lnTo>
                    <a:pt x="2641" y="66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95" name="Freeform 11"/>
            <p:cNvSpPr>
              <a:spLocks/>
            </p:cNvSpPr>
            <p:nvPr/>
          </p:nvSpPr>
          <p:spPr bwMode="auto">
            <a:xfrm>
              <a:off x="1480470" y="3416290"/>
              <a:ext cx="946522" cy="636743"/>
            </a:xfrm>
            <a:custGeom>
              <a:avLst/>
              <a:gdLst>
                <a:gd name="T0" fmla="*/ 1716 w 1910"/>
                <a:gd name="T1" fmla="*/ 506 h 1285"/>
                <a:gd name="T2" fmla="*/ 1577 w 1910"/>
                <a:gd name="T3" fmla="*/ 253 h 1285"/>
                <a:gd name="T4" fmla="*/ 1403 w 1910"/>
                <a:gd name="T5" fmla="*/ 201 h 1285"/>
                <a:gd name="T6" fmla="*/ 1256 w 1910"/>
                <a:gd name="T7" fmla="*/ 241 h 1285"/>
                <a:gd name="T8" fmla="*/ 807 w 1910"/>
                <a:gd name="T9" fmla="*/ 0 h 1285"/>
                <a:gd name="T10" fmla="*/ 268 w 1910"/>
                <a:gd name="T11" fmla="*/ 539 h 1285"/>
                <a:gd name="T12" fmla="*/ 268 w 1910"/>
                <a:gd name="T13" fmla="*/ 564 h 1285"/>
                <a:gd name="T14" fmla="*/ 0 w 1910"/>
                <a:gd name="T15" fmla="*/ 750 h 1285"/>
                <a:gd name="T16" fmla="*/ 666 w 1910"/>
                <a:gd name="T17" fmla="*/ 750 h 1285"/>
                <a:gd name="T18" fmla="*/ 666 w 1910"/>
                <a:gd name="T19" fmla="*/ 1285 h 1285"/>
                <a:gd name="T20" fmla="*/ 1443 w 1910"/>
                <a:gd name="T21" fmla="*/ 1285 h 1285"/>
                <a:gd name="T22" fmla="*/ 1486 w 1910"/>
                <a:gd name="T23" fmla="*/ 1285 h 1285"/>
                <a:gd name="T24" fmla="*/ 1532 w 1910"/>
                <a:gd name="T25" fmla="*/ 1285 h 1285"/>
                <a:gd name="T26" fmla="*/ 1910 w 1910"/>
                <a:gd name="T27" fmla="*/ 862 h 1285"/>
                <a:gd name="T28" fmla="*/ 1716 w 1910"/>
                <a:gd name="T29" fmla="*/ 506 h 1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10" h="1285">
                  <a:moveTo>
                    <a:pt x="1716" y="506"/>
                  </a:moveTo>
                  <a:cubicBezTo>
                    <a:pt x="1713" y="401"/>
                    <a:pt x="1659" y="308"/>
                    <a:pt x="1577" y="253"/>
                  </a:cubicBezTo>
                  <a:cubicBezTo>
                    <a:pt x="1528" y="220"/>
                    <a:pt x="1468" y="201"/>
                    <a:pt x="1403" y="201"/>
                  </a:cubicBezTo>
                  <a:cubicBezTo>
                    <a:pt x="1349" y="201"/>
                    <a:pt x="1299" y="216"/>
                    <a:pt x="1256" y="241"/>
                  </a:cubicBezTo>
                  <a:cubicBezTo>
                    <a:pt x="1159" y="97"/>
                    <a:pt x="994" y="0"/>
                    <a:pt x="807" y="0"/>
                  </a:cubicBezTo>
                  <a:cubicBezTo>
                    <a:pt x="509" y="0"/>
                    <a:pt x="268" y="241"/>
                    <a:pt x="268" y="539"/>
                  </a:cubicBezTo>
                  <a:cubicBezTo>
                    <a:pt x="268" y="546"/>
                    <a:pt x="268" y="556"/>
                    <a:pt x="268" y="564"/>
                  </a:cubicBezTo>
                  <a:cubicBezTo>
                    <a:pt x="152" y="580"/>
                    <a:pt x="54" y="651"/>
                    <a:pt x="0" y="750"/>
                  </a:cubicBezTo>
                  <a:cubicBezTo>
                    <a:pt x="666" y="750"/>
                    <a:pt x="666" y="750"/>
                    <a:pt x="666" y="750"/>
                  </a:cubicBezTo>
                  <a:cubicBezTo>
                    <a:pt x="666" y="1285"/>
                    <a:pt x="666" y="1285"/>
                    <a:pt x="666" y="1285"/>
                  </a:cubicBezTo>
                  <a:cubicBezTo>
                    <a:pt x="905" y="1285"/>
                    <a:pt x="1272" y="1285"/>
                    <a:pt x="1443" y="1285"/>
                  </a:cubicBezTo>
                  <a:cubicBezTo>
                    <a:pt x="1457" y="1285"/>
                    <a:pt x="1471" y="1285"/>
                    <a:pt x="1486" y="1285"/>
                  </a:cubicBezTo>
                  <a:cubicBezTo>
                    <a:pt x="1500" y="1285"/>
                    <a:pt x="1518" y="1285"/>
                    <a:pt x="1532" y="1285"/>
                  </a:cubicBezTo>
                  <a:cubicBezTo>
                    <a:pt x="1744" y="1260"/>
                    <a:pt x="1910" y="1081"/>
                    <a:pt x="1910" y="862"/>
                  </a:cubicBezTo>
                  <a:cubicBezTo>
                    <a:pt x="1910" y="714"/>
                    <a:pt x="1831" y="582"/>
                    <a:pt x="1716" y="506"/>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grpSp>
      <p:grpSp>
        <p:nvGrpSpPr>
          <p:cNvPr id="81" name="Group 80"/>
          <p:cNvGrpSpPr/>
          <p:nvPr/>
        </p:nvGrpSpPr>
        <p:grpSpPr>
          <a:xfrm>
            <a:off x="6738311" y="2455191"/>
            <a:ext cx="613856" cy="819750"/>
            <a:chOff x="508699" y="2957437"/>
            <a:chExt cx="974189" cy="1300942"/>
          </a:xfrm>
          <a:solidFill>
            <a:schemeClr val="bg1"/>
          </a:solidFill>
        </p:grpSpPr>
        <p:sp>
          <p:nvSpPr>
            <p:cNvPr id="90" name="Freeform 9"/>
            <p:cNvSpPr>
              <a:spLocks noEditPoints="1"/>
            </p:cNvSpPr>
            <p:nvPr/>
          </p:nvSpPr>
          <p:spPr bwMode="auto">
            <a:xfrm>
              <a:off x="508699" y="3506570"/>
              <a:ext cx="610546" cy="751809"/>
            </a:xfrm>
            <a:custGeom>
              <a:avLst/>
              <a:gdLst>
                <a:gd name="T0" fmla="*/ 0 w 2913"/>
                <a:gd name="T1" fmla="*/ 0 h 3587"/>
                <a:gd name="T2" fmla="*/ 0 w 2913"/>
                <a:gd name="T3" fmla="*/ 3587 h 3587"/>
                <a:gd name="T4" fmla="*/ 946 w 2913"/>
                <a:gd name="T5" fmla="*/ 3587 h 3587"/>
                <a:gd name="T6" fmla="*/ 946 w 2913"/>
                <a:gd name="T7" fmla="*/ 2851 h 3587"/>
                <a:gd name="T8" fmla="*/ 1324 w 2913"/>
                <a:gd name="T9" fmla="*/ 2851 h 3587"/>
                <a:gd name="T10" fmla="*/ 1324 w 2913"/>
                <a:gd name="T11" fmla="*/ 3587 h 3587"/>
                <a:gd name="T12" fmla="*/ 1603 w 2913"/>
                <a:gd name="T13" fmla="*/ 3587 h 3587"/>
                <a:gd name="T14" fmla="*/ 1603 w 2913"/>
                <a:gd name="T15" fmla="*/ 2851 h 3587"/>
                <a:gd name="T16" fmla="*/ 1981 w 2913"/>
                <a:gd name="T17" fmla="*/ 2851 h 3587"/>
                <a:gd name="T18" fmla="*/ 1981 w 2913"/>
                <a:gd name="T19" fmla="*/ 3587 h 3587"/>
                <a:gd name="T20" fmla="*/ 2913 w 2913"/>
                <a:gd name="T21" fmla="*/ 3587 h 3587"/>
                <a:gd name="T22" fmla="*/ 2913 w 2913"/>
                <a:gd name="T23" fmla="*/ 0 h 3587"/>
                <a:gd name="T24" fmla="*/ 0 w 2913"/>
                <a:gd name="T25" fmla="*/ 0 h 3587"/>
                <a:gd name="T26" fmla="*/ 2639 w 2913"/>
                <a:gd name="T27" fmla="*/ 2617 h 3587"/>
                <a:gd name="T28" fmla="*/ 286 w 2913"/>
                <a:gd name="T29" fmla="*/ 2617 h 3587"/>
                <a:gd name="T30" fmla="*/ 286 w 2913"/>
                <a:gd name="T31" fmla="*/ 2239 h 3587"/>
                <a:gd name="T32" fmla="*/ 2639 w 2913"/>
                <a:gd name="T33" fmla="*/ 2239 h 3587"/>
                <a:gd name="T34" fmla="*/ 2639 w 2913"/>
                <a:gd name="T35" fmla="*/ 2617 h 3587"/>
                <a:gd name="T36" fmla="*/ 2639 w 2913"/>
                <a:gd name="T37" fmla="*/ 1965 h 3587"/>
                <a:gd name="T38" fmla="*/ 286 w 2913"/>
                <a:gd name="T39" fmla="*/ 1965 h 3587"/>
                <a:gd name="T40" fmla="*/ 286 w 2913"/>
                <a:gd name="T41" fmla="*/ 1586 h 3587"/>
                <a:gd name="T42" fmla="*/ 2639 w 2913"/>
                <a:gd name="T43" fmla="*/ 1586 h 3587"/>
                <a:gd name="T44" fmla="*/ 2639 w 2913"/>
                <a:gd name="T45" fmla="*/ 1965 h 3587"/>
                <a:gd name="T46" fmla="*/ 2639 w 2913"/>
                <a:gd name="T47" fmla="*/ 1310 h 3587"/>
                <a:gd name="T48" fmla="*/ 286 w 2913"/>
                <a:gd name="T49" fmla="*/ 1310 h 3587"/>
                <a:gd name="T50" fmla="*/ 286 w 2913"/>
                <a:gd name="T51" fmla="*/ 932 h 3587"/>
                <a:gd name="T52" fmla="*/ 2639 w 2913"/>
                <a:gd name="T53" fmla="*/ 932 h 3587"/>
                <a:gd name="T54" fmla="*/ 2639 w 2913"/>
                <a:gd name="T55" fmla="*/ 1310 h 3587"/>
                <a:gd name="T56" fmla="*/ 2639 w 2913"/>
                <a:gd name="T57" fmla="*/ 655 h 3587"/>
                <a:gd name="T58" fmla="*/ 286 w 2913"/>
                <a:gd name="T59" fmla="*/ 655 h 3587"/>
                <a:gd name="T60" fmla="*/ 286 w 2913"/>
                <a:gd name="T61" fmla="*/ 279 h 3587"/>
                <a:gd name="T62" fmla="*/ 2639 w 2913"/>
                <a:gd name="T63" fmla="*/ 279 h 3587"/>
                <a:gd name="T64" fmla="*/ 2639 w 2913"/>
                <a:gd name="T65" fmla="*/ 655 h 3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913" h="3587">
                  <a:moveTo>
                    <a:pt x="0" y="0"/>
                  </a:moveTo>
                  <a:lnTo>
                    <a:pt x="0" y="3587"/>
                  </a:lnTo>
                  <a:lnTo>
                    <a:pt x="946" y="3587"/>
                  </a:lnTo>
                  <a:lnTo>
                    <a:pt x="946" y="2851"/>
                  </a:lnTo>
                  <a:lnTo>
                    <a:pt x="1324" y="2851"/>
                  </a:lnTo>
                  <a:lnTo>
                    <a:pt x="1324" y="3587"/>
                  </a:lnTo>
                  <a:lnTo>
                    <a:pt x="1603" y="3587"/>
                  </a:lnTo>
                  <a:lnTo>
                    <a:pt x="1603" y="2851"/>
                  </a:lnTo>
                  <a:lnTo>
                    <a:pt x="1981" y="2851"/>
                  </a:lnTo>
                  <a:lnTo>
                    <a:pt x="1981" y="3587"/>
                  </a:lnTo>
                  <a:lnTo>
                    <a:pt x="2913" y="3587"/>
                  </a:lnTo>
                  <a:lnTo>
                    <a:pt x="2913" y="0"/>
                  </a:lnTo>
                  <a:lnTo>
                    <a:pt x="0" y="0"/>
                  </a:lnTo>
                  <a:close/>
                  <a:moveTo>
                    <a:pt x="2639" y="2617"/>
                  </a:moveTo>
                  <a:lnTo>
                    <a:pt x="286" y="2617"/>
                  </a:lnTo>
                  <a:lnTo>
                    <a:pt x="286" y="2239"/>
                  </a:lnTo>
                  <a:lnTo>
                    <a:pt x="2639" y="2239"/>
                  </a:lnTo>
                  <a:lnTo>
                    <a:pt x="2639" y="2617"/>
                  </a:lnTo>
                  <a:close/>
                  <a:moveTo>
                    <a:pt x="2639" y="1965"/>
                  </a:moveTo>
                  <a:lnTo>
                    <a:pt x="286" y="1965"/>
                  </a:lnTo>
                  <a:lnTo>
                    <a:pt x="286" y="1586"/>
                  </a:lnTo>
                  <a:lnTo>
                    <a:pt x="2639" y="1586"/>
                  </a:lnTo>
                  <a:lnTo>
                    <a:pt x="2639" y="1965"/>
                  </a:lnTo>
                  <a:close/>
                  <a:moveTo>
                    <a:pt x="2639" y="1310"/>
                  </a:moveTo>
                  <a:lnTo>
                    <a:pt x="286" y="1310"/>
                  </a:lnTo>
                  <a:lnTo>
                    <a:pt x="286" y="932"/>
                  </a:lnTo>
                  <a:lnTo>
                    <a:pt x="2639" y="932"/>
                  </a:lnTo>
                  <a:lnTo>
                    <a:pt x="2639" y="1310"/>
                  </a:lnTo>
                  <a:close/>
                  <a:moveTo>
                    <a:pt x="2639" y="655"/>
                  </a:moveTo>
                  <a:lnTo>
                    <a:pt x="286" y="655"/>
                  </a:lnTo>
                  <a:lnTo>
                    <a:pt x="286" y="279"/>
                  </a:lnTo>
                  <a:lnTo>
                    <a:pt x="2639" y="279"/>
                  </a:lnTo>
                  <a:lnTo>
                    <a:pt x="2639" y="65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sp>
          <p:nvSpPr>
            <p:cNvPr id="91" name="Freeform 10"/>
            <p:cNvSpPr>
              <a:spLocks noEditPoints="1"/>
            </p:cNvSpPr>
            <p:nvPr/>
          </p:nvSpPr>
          <p:spPr bwMode="auto">
            <a:xfrm>
              <a:off x="872342" y="2957437"/>
              <a:ext cx="610546" cy="1300942"/>
            </a:xfrm>
            <a:custGeom>
              <a:avLst/>
              <a:gdLst>
                <a:gd name="T0" fmla="*/ 0 w 2913"/>
                <a:gd name="T1" fmla="*/ 0 h 6207"/>
                <a:gd name="T2" fmla="*/ 0 w 2913"/>
                <a:gd name="T3" fmla="*/ 2424 h 6207"/>
                <a:gd name="T4" fmla="*/ 289 w 2913"/>
                <a:gd name="T5" fmla="*/ 2424 h 6207"/>
                <a:gd name="T6" fmla="*/ 289 w 2913"/>
                <a:gd name="T7" fmla="*/ 2244 h 6207"/>
                <a:gd name="T8" fmla="*/ 2641 w 2913"/>
                <a:gd name="T9" fmla="*/ 2244 h 6207"/>
                <a:gd name="T10" fmla="*/ 2641 w 2913"/>
                <a:gd name="T11" fmla="*/ 2622 h 6207"/>
                <a:gd name="T12" fmla="*/ 1457 w 2913"/>
                <a:gd name="T13" fmla="*/ 2622 h 6207"/>
                <a:gd name="T14" fmla="*/ 1457 w 2913"/>
                <a:gd name="T15" fmla="*/ 2899 h 6207"/>
                <a:gd name="T16" fmla="*/ 2641 w 2913"/>
                <a:gd name="T17" fmla="*/ 2899 h 6207"/>
                <a:gd name="T18" fmla="*/ 2641 w 2913"/>
                <a:gd name="T19" fmla="*/ 3275 h 6207"/>
                <a:gd name="T20" fmla="*/ 1457 w 2913"/>
                <a:gd name="T21" fmla="*/ 3275 h 6207"/>
                <a:gd name="T22" fmla="*/ 1457 w 2913"/>
                <a:gd name="T23" fmla="*/ 3552 h 6207"/>
                <a:gd name="T24" fmla="*/ 2641 w 2913"/>
                <a:gd name="T25" fmla="*/ 3552 h 6207"/>
                <a:gd name="T26" fmla="*/ 2641 w 2913"/>
                <a:gd name="T27" fmla="*/ 3930 h 6207"/>
                <a:gd name="T28" fmla="*/ 1457 w 2913"/>
                <a:gd name="T29" fmla="*/ 3930 h 6207"/>
                <a:gd name="T30" fmla="*/ 1457 w 2913"/>
                <a:gd name="T31" fmla="*/ 4206 h 6207"/>
                <a:gd name="T32" fmla="*/ 2641 w 2913"/>
                <a:gd name="T33" fmla="*/ 4206 h 6207"/>
                <a:gd name="T34" fmla="*/ 2641 w 2913"/>
                <a:gd name="T35" fmla="*/ 4582 h 6207"/>
                <a:gd name="T36" fmla="*/ 1457 w 2913"/>
                <a:gd name="T37" fmla="*/ 4582 h 6207"/>
                <a:gd name="T38" fmla="*/ 1457 w 2913"/>
                <a:gd name="T39" fmla="*/ 4859 h 6207"/>
                <a:gd name="T40" fmla="*/ 2641 w 2913"/>
                <a:gd name="T41" fmla="*/ 4859 h 6207"/>
                <a:gd name="T42" fmla="*/ 2641 w 2913"/>
                <a:gd name="T43" fmla="*/ 5237 h 6207"/>
                <a:gd name="T44" fmla="*/ 1457 w 2913"/>
                <a:gd name="T45" fmla="*/ 5237 h 6207"/>
                <a:gd name="T46" fmla="*/ 1457 w 2913"/>
                <a:gd name="T47" fmla="*/ 6207 h 6207"/>
                <a:gd name="T48" fmla="*/ 1603 w 2913"/>
                <a:gd name="T49" fmla="*/ 6207 h 6207"/>
                <a:gd name="T50" fmla="*/ 1603 w 2913"/>
                <a:gd name="T51" fmla="*/ 5471 h 6207"/>
                <a:gd name="T52" fmla="*/ 1982 w 2913"/>
                <a:gd name="T53" fmla="*/ 5471 h 6207"/>
                <a:gd name="T54" fmla="*/ 1982 w 2913"/>
                <a:gd name="T55" fmla="*/ 6207 h 6207"/>
                <a:gd name="T56" fmla="*/ 2913 w 2913"/>
                <a:gd name="T57" fmla="*/ 6207 h 6207"/>
                <a:gd name="T58" fmla="*/ 2913 w 2913"/>
                <a:gd name="T59" fmla="*/ 0 h 6207"/>
                <a:gd name="T60" fmla="*/ 0 w 2913"/>
                <a:gd name="T61" fmla="*/ 0 h 6207"/>
                <a:gd name="T62" fmla="*/ 2641 w 2913"/>
                <a:gd name="T63" fmla="*/ 1968 h 6207"/>
                <a:gd name="T64" fmla="*/ 289 w 2913"/>
                <a:gd name="T65" fmla="*/ 1968 h 6207"/>
                <a:gd name="T66" fmla="*/ 289 w 2913"/>
                <a:gd name="T67" fmla="*/ 1592 h 6207"/>
                <a:gd name="T68" fmla="*/ 2641 w 2913"/>
                <a:gd name="T69" fmla="*/ 1592 h 6207"/>
                <a:gd name="T70" fmla="*/ 2641 w 2913"/>
                <a:gd name="T71" fmla="*/ 1968 h 6207"/>
                <a:gd name="T72" fmla="*/ 2641 w 2913"/>
                <a:gd name="T73" fmla="*/ 1320 h 6207"/>
                <a:gd name="T74" fmla="*/ 289 w 2913"/>
                <a:gd name="T75" fmla="*/ 1320 h 6207"/>
                <a:gd name="T76" fmla="*/ 289 w 2913"/>
                <a:gd name="T77" fmla="*/ 944 h 6207"/>
                <a:gd name="T78" fmla="*/ 2641 w 2913"/>
                <a:gd name="T79" fmla="*/ 944 h 6207"/>
                <a:gd name="T80" fmla="*/ 2641 w 2913"/>
                <a:gd name="T81" fmla="*/ 1320 h 6207"/>
                <a:gd name="T82" fmla="*/ 2641 w 2913"/>
                <a:gd name="T83" fmla="*/ 667 h 6207"/>
                <a:gd name="T84" fmla="*/ 289 w 2913"/>
                <a:gd name="T85" fmla="*/ 667 h 6207"/>
                <a:gd name="T86" fmla="*/ 289 w 2913"/>
                <a:gd name="T87" fmla="*/ 289 h 6207"/>
                <a:gd name="T88" fmla="*/ 2641 w 2913"/>
                <a:gd name="T89" fmla="*/ 289 h 6207"/>
                <a:gd name="T90" fmla="*/ 2641 w 2913"/>
                <a:gd name="T91" fmla="*/ 667 h 6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13" h="6207">
                  <a:moveTo>
                    <a:pt x="0" y="0"/>
                  </a:moveTo>
                  <a:lnTo>
                    <a:pt x="0" y="2424"/>
                  </a:lnTo>
                  <a:lnTo>
                    <a:pt x="289" y="2424"/>
                  </a:lnTo>
                  <a:lnTo>
                    <a:pt x="289" y="2244"/>
                  </a:lnTo>
                  <a:lnTo>
                    <a:pt x="2641" y="2244"/>
                  </a:lnTo>
                  <a:lnTo>
                    <a:pt x="2641" y="2622"/>
                  </a:lnTo>
                  <a:lnTo>
                    <a:pt x="1457" y="2622"/>
                  </a:lnTo>
                  <a:lnTo>
                    <a:pt x="1457" y="2899"/>
                  </a:lnTo>
                  <a:lnTo>
                    <a:pt x="2641" y="2899"/>
                  </a:lnTo>
                  <a:lnTo>
                    <a:pt x="2641" y="3275"/>
                  </a:lnTo>
                  <a:lnTo>
                    <a:pt x="1457" y="3275"/>
                  </a:lnTo>
                  <a:lnTo>
                    <a:pt x="1457" y="3552"/>
                  </a:lnTo>
                  <a:lnTo>
                    <a:pt x="2641" y="3552"/>
                  </a:lnTo>
                  <a:lnTo>
                    <a:pt x="2641" y="3930"/>
                  </a:lnTo>
                  <a:lnTo>
                    <a:pt x="1457" y="3930"/>
                  </a:lnTo>
                  <a:lnTo>
                    <a:pt x="1457" y="4206"/>
                  </a:lnTo>
                  <a:lnTo>
                    <a:pt x="2641" y="4206"/>
                  </a:lnTo>
                  <a:lnTo>
                    <a:pt x="2641" y="4582"/>
                  </a:lnTo>
                  <a:lnTo>
                    <a:pt x="1457" y="4582"/>
                  </a:lnTo>
                  <a:lnTo>
                    <a:pt x="1457" y="4859"/>
                  </a:lnTo>
                  <a:lnTo>
                    <a:pt x="2641" y="4859"/>
                  </a:lnTo>
                  <a:lnTo>
                    <a:pt x="2641" y="5237"/>
                  </a:lnTo>
                  <a:lnTo>
                    <a:pt x="1457" y="5237"/>
                  </a:lnTo>
                  <a:lnTo>
                    <a:pt x="1457" y="6207"/>
                  </a:lnTo>
                  <a:lnTo>
                    <a:pt x="1603" y="6207"/>
                  </a:lnTo>
                  <a:lnTo>
                    <a:pt x="1603" y="5471"/>
                  </a:lnTo>
                  <a:lnTo>
                    <a:pt x="1982" y="5471"/>
                  </a:lnTo>
                  <a:lnTo>
                    <a:pt x="1982" y="6207"/>
                  </a:lnTo>
                  <a:lnTo>
                    <a:pt x="2913" y="6207"/>
                  </a:lnTo>
                  <a:lnTo>
                    <a:pt x="2913" y="0"/>
                  </a:lnTo>
                  <a:lnTo>
                    <a:pt x="0" y="0"/>
                  </a:lnTo>
                  <a:close/>
                  <a:moveTo>
                    <a:pt x="2641" y="1968"/>
                  </a:moveTo>
                  <a:lnTo>
                    <a:pt x="289" y="1968"/>
                  </a:lnTo>
                  <a:lnTo>
                    <a:pt x="289" y="1592"/>
                  </a:lnTo>
                  <a:lnTo>
                    <a:pt x="2641" y="1592"/>
                  </a:lnTo>
                  <a:lnTo>
                    <a:pt x="2641" y="1968"/>
                  </a:lnTo>
                  <a:close/>
                  <a:moveTo>
                    <a:pt x="2641" y="1320"/>
                  </a:moveTo>
                  <a:lnTo>
                    <a:pt x="289" y="1320"/>
                  </a:lnTo>
                  <a:lnTo>
                    <a:pt x="289" y="944"/>
                  </a:lnTo>
                  <a:lnTo>
                    <a:pt x="2641" y="944"/>
                  </a:lnTo>
                  <a:lnTo>
                    <a:pt x="2641" y="1320"/>
                  </a:lnTo>
                  <a:close/>
                  <a:moveTo>
                    <a:pt x="2641" y="667"/>
                  </a:moveTo>
                  <a:lnTo>
                    <a:pt x="289" y="667"/>
                  </a:lnTo>
                  <a:lnTo>
                    <a:pt x="289" y="289"/>
                  </a:lnTo>
                  <a:lnTo>
                    <a:pt x="2641" y="289"/>
                  </a:lnTo>
                  <a:lnTo>
                    <a:pt x="2641" y="66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txBody>
            <a:bodyPr/>
            <a:lstStyle/>
            <a:p>
              <a:pPr marL="0" marR="0" lvl="0" indent="0" algn="l" defTabSz="932688" rtl="0" eaLnBrk="1" fontAlgn="auto" latinLnBrk="0" hangingPunct="1">
                <a:lnSpc>
                  <a:spcPct val="100000"/>
                </a:lnSpc>
                <a:spcBef>
                  <a:spcPts val="0"/>
                </a:spcBef>
                <a:spcAft>
                  <a:spcPts val="0"/>
                </a:spcAft>
                <a:buClrTx/>
                <a:buSzTx/>
                <a:buFontTx/>
                <a:buNone/>
                <a:tabLst/>
                <a:defRPr/>
              </a:pPr>
              <a:endParaRPr kumimoji="0" lang="en-US" sz="1836" b="0" i="0" u="none" strike="noStrike" kern="1200" cap="none" spc="0" normalizeH="0" baseline="0" noProof="0" dirty="0">
                <a:ln>
                  <a:noFill/>
                </a:ln>
                <a:solidFill>
                  <a:srgbClr val="000000"/>
                </a:solidFill>
                <a:effectLst/>
                <a:uLnTx/>
                <a:uFillTx/>
                <a:latin typeface="Segoe UI"/>
                <a:ea typeface="+mn-ea"/>
                <a:cs typeface="+mn-cs"/>
              </a:endParaRPr>
            </a:p>
          </p:txBody>
        </p:sp>
      </p:grpSp>
      <p:sp>
        <p:nvSpPr>
          <p:cNvPr id="82" name="Oval 81"/>
          <p:cNvSpPr/>
          <p:nvPr/>
        </p:nvSpPr>
        <p:spPr bwMode="auto">
          <a:xfrm>
            <a:off x="8845811" y="3683116"/>
            <a:ext cx="1117050" cy="1117050"/>
          </a:xfrm>
          <a:prstGeom prst="ellipse">
            <a:avLst/>
          </a:prstGeom>
          <a:solidFill>
            <a:srgbClr val="68217A"/>
          </a:solidFill>
          <a:ln w="76200">
            <a:solidFill>
              <a:schemeClr val="bg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marL="0" marR="0" lvl="0" indent="0" algn="ctr" defTabSz="914099" rtl="0" eaLnBrk="1" fontAlgn="base" latinLnBrk="0" hangingPunct="1">
              <a:lnSpc>
                <a:spcPct val="100000"/>
              </a:lnSpc>
              <a:spcBef>
                <a:spcPct val="0"/>
              </a:spcBef>
              <a:spcAft>
                <a:spcPct val="0"/>
              </a:spcAft>
              <a:buClrTx/>
              <a:buSzTx/>
              <a:buFontTx/>
              <a:buNone/>
              <a:tabLst/>
              <a:defRPr/>
            </a:pPr>
            <a:r>
              <a:rPr kumimoji="0" lang="en-US" sz="2400" b="1" i="0" u="none" strike="noStrike" kern="1200" cap="none" spc="-50" normalizeH="0" baseline="0" noProof="0" dirty="0" smtClean="0">
                <a:ln>
                  <a:noFill/>
                </a:ln>
                <a:solidFill>
                  <a:srgbClr val="FFFFFF"/>
                </a:solidFill>
                <a:effectLst/>
                <a:uLnTx/>
                <a:uFillTx/>
                <a:latin typeface="Segoe UI"/>
                <a:ea typeface="+mn-ea"/>
                <a:cs typeface="+mn-cs"/>
              </a:rPr>
              <a:t>WAN</a:t>
            </a:r>
            <a:endParaRPr kumimoji="0" lang="en-US" sz="2400" b="1" i="0" u="none" strike="noStrike" kern="1200" cap="none" spc="-50" normalizeH="0" baseline="0" noProof="0" dirty="0">
              <a:ln>
                <a:noFill/>
              </a:ln>
              <a:solidFill>
                <a:srgbClr val="FFFFFF"/>
              </a:solidFill>
              <a:effectLst/>
              <a:uLnTx/>
              <a:uFillTx/>
              <a:latin typeface="Segoe UI"/>
              <a:ea typeface="+mn-ea"/>
              <a:cs typeface="+mn-cs"/>
            </a:endParaRPr>
          </a:p>
        </p:txBody>
      </p:sp>
      <p:cxnSp>
        <p:nvCxnSpPr>
          <p:cNvPr id="83" name="Straight Arrow Connector 82"/>
          <p:cNvCxnSpPr/>
          <p:nvPr/>
        </p:nvCxnSpPr>
        <p:spPr>
          <a:xfrm flipH="1" flipV="1">
            <a:off x="8052948" y="3248766"/>
            <a:ext cx="755285" cy="536357"/>
          </a:xfrm>
          <a:prstGeom prst="straightConnector1">
            <a:avLst/>
          </a:prstGeom>
          <a:ln w="57150">
            <a:solidFill>
              <a:schemeClr val="bg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4" name="Straight Arrow Connector 83"/>
          <p:cNvCxnSpPr/>
          <p:nvPr/>
        </p:nvCxnSpPr>
        <p:spPr>
          <a:xfrm flipH="1">
            <a:off x="8130456" y="4737101"/>
            <a:ext cx="715356" cy="507999"/>
          </a:xfrm>
          <a:prstGeom prst="straightConnector1">
            <a:avLst/>
          </a:prstGeom>
          <a:ln w="57150">
            <a:solidFill>
              <a:schemeClr val="bg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5" name="Straight Arrow Connector 84"/>
          <p:cNvCxnSpPr/>
          <p:nvPr/>
        </p:nvCxnSpPr>
        <p:spPr>
          <a:xfrm flipH="1">
            <a:off x="7779011" y="4292601"/>
            <a:ext cx="893763" cy="0"/>
          </a:xfrm>
          <a:prstGeom prst="straightConnector1">
            <a:avLst/>
          </a:prstGeom>
          <a:ln w="57150">
            <a:solidFill>
              <a:schemeClr val="bg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sp>
        <p:nvSpPr>
          <p:cNvPr id="87" name="Freeform 5"/>
          <p:cNvSpPr>
            <a:spLocks/>
          </p:cNvSpPr>
          <p:nvPr/>
        </p:nvSpPr>
        <p:spPr bwMode="auto">
          <a:xfrm>
            <a:off x="10431958" y="2319650"/>
            <a:ext cx="1423657" cy="875981"/>
          </a:xfrm>
          <a:custGeom>
            <a:avLst/>
            <a:gdLst>
              <a:gd name="T0" fmla="*/ 3780 w 3790"/>
              <a:gd name="T1" fmla="*/ 1582 h 2332"/>
              <a:gd name="T2" fmla="*/ 3710 w 3790"/>
              <a:gd name="T3" fmla="*/ 1358 h 2332"/>
              <a:gd name="T4" fmla="*/ 3580 w 3790"/>
              <a:gd name="T5" fmla="*/ 1158 h 2332"/>
              <a:gd name="T6" fmla="*/ 3400 w 3790"/>
              <a:gd name="T7" fmla="*/ 1004 h 2332"/>
              <a:gd name="T8" fmla="*/ 3286 w 3790"/>
              <a:gd name="T9" fmla="*/ 944 h 2332"/>
              <a:gd name="T10" fmla="*/ 3280 w 3790"/>
              <a:gd name="T11" fmla="*/ 908 h 2332"/>
              <a:gd name="T12" fmla="*/ 3260 w 3790"/>
              <a:gd name="T13" fmla="*/ 796 h 2332"/>
              <a:gd name="T14" fmla="*/ 3220 w 3790"/>
              <a:gd name="T15" fmla="*/ 690 h 2332"/>
              <a:gd name="T16" fmla="*/ 3162 w 3790"/>
              <a:gd name="T17" fmla="*/ 596 h 2332"/>
              <a:gd name="T18" fmla="*/ 3088 w 3790"/>
              <a:gd name="T19" fmla="*/ 516 h 2332"/>
              <a:gd name="T20" fmla="*/ 2998 w 3790"/>
              <a:gd name="T21" fmla="*/ 450 h 2332"/>
              <a:gd name="T22" fmla="*/ 2898 w 3790"/>
              <a:gd name="T23" fmla="*/ 402 h 2332"/>
              <a:gd name="T24" fmla="*/ 2788 w 3790"/>
              <a:gd name="T25" fmla="*/ 374 h 2332"/>
              <a:gd name="T26" fmla="*/ 2700 w 3790"/>
              <a:gd name="T27" fmla="*/ 368 h 2332"/>
              <a:gd name="T28" fmla="*/ 2522 w 3790"/>
              <a:gd name="T29" fmla="*/ 396 h 2332"/>
              <a:gd name="T30" fmla="*/ 2366 w 3790"/>
              <a:gd name="T31" fmla="*/ 472 h 2332"/>
              <a:gd name="T32" fmla="*/ 2256 w 3790"/>
              <a:gd name="T33" fmla="*/ 324 h 2332"/>
              <a:gd name="T34" fmla="*/ 2070 w 3790"/>
              <a:gd name="T35" fmla="*/ 164 h 2332"/>
              <a:gd name="T36" fmla="*/ 1848 w 3790"/>
              <a:gd name="T37" fmla="*/ 54 h 2332"/>
              <a:gd name="T38" fmla="*/ 1596 w 3790"/>
              <a:gd name="T39" fmla="*/ 2 h 2332"/>
              <a:gd name="T40" fmla="*/ 1430 w 3790"/>
              <a:gd name="T41" fmla="*/ 6 h 2332"/>
              <a:gd name="T42" fmla="*/ 1240 w 3790"/>
              <a:gd name="T43" fmla="*/ 44 h 2332"/>
              <a:gd name="T44" fmla="*/ 1064 w 3790"/>
              <a:gd name="T45" fmla="*/ 118 h 2332"/>
              <a:gd name="T46" fmla="*/ 908 w 3790"/>
              <a:gd name="T47" fmla="*/ 224 h 2332"/>
              <a:gd name="T48" fmla="*/ 776 w 3790"/>
              <a:gd name="T49" fmla="*/ 356 h 2332"/>
              <a:gd name="T50" fmla="*/ 672 w 3790"/>
              <a:gd name="T51" fmla="*/ 512 h 2332"/>
              <a:gd name="T52" fmla="*/ 598 w 3790"/>
              <a:gd name="T53" fmla="*/ 688 h 2332"/>
              <a:gd name="T54" fmla="*/ 558 w 3790"/>
              <a:gd name="T55" fmla="*/ 878 h 2332"/>
              <a:gd name="T56" fmla="*/ 554 w 3790"/>
              <a:gd name="T57" fmla="*/ 1012 h 2332"/>
              <a:gd name="T58" fmla="*/ 560 w 3790"/>
              <a:gd name="T59" fmla="*/ 1056 h 2332"/>
              <a:gd name="T60" fmla="*/ 388 w 3790"/>
              <a:gd name="T61" fmla="*/ 1120 h 2332"/>
              <a:gd name="T62" fmla="*/ 198 w 3790"/>
              <a:gd name="T63" fmla="*/ 1252 h 2332"/>
              <a:gd name="T64" fmla="*/ 92 w 3790"/>
              <a:gd name="T65" fmla="*/ 1384 h 2332"/>
              <a:gd name="T66" fmla="*/ 42 w 3790"/>
              <a:gd name="T67" fmla="*/ 1484 h 2332"/>
              <a:gd name="T68" fmla="*/ 10 w 3790"/>
              <a:gd name="T69" fmla="*/ 1594 h 2332"/>
              <a:gd name="T70" fmla="*/ 0 w 3790"/>
              <a:gd name="T71" fmla="*/ 1712 h 2332"/>
              <a:gd name="T72" fmla="*/ 8 w 3790"/>
              <a:gd name="T73" fmla="*/ 1816 h 2332"/>
              <a:gd name="T74" fmla="*/ 44 w 3790"/>
              <a:gd name="T75" fmla="*/ 1942 h 2332"/>
              <a:gd name="T76" fmla="*/ 106 w 3790"/>
              <a:gd name="T77" fmla="*/ 2052 h 2332"/>
              <a:gd name="T78" fmla="*/ 192 w 3790"/>
              <a:gd name="T79" fmla="*/ 2146 h 2332"/>
              <a:gd name="T80" fmla="*/ 298 w 3790"/>
              <a:gd name="T81" fmla="*/ 2222 h 2332"/>
              <a:gd name="T82" fmla="*/ 420 w 3790"/>
              <a:gd name="T83" fmla="*/ 2278 h 2332"/>
              <a:gd name="T84" fmla="*/ 558 w 3790"/>
              <a:gd name="T85" fmla="*/ 2316 h 2332"/>
              <a:gd name="T86" fmla="*/ 706 w 3790"/>
              <a:gd name="T87" fmla="*/ 2332 h 2332"/>
              <a:gd name="T88" fmla="*/ 3106 w 3790"/>
              <a:gd name="T89" fmla="*/ 2322 h 2332"/>
              <a:gd name="T90" fmla="*/ 3360 w 3790"/>
              <a:gd name="T91" fmla="*/ 2260 h 2332"/>
              <a:gd name="T92" fmla="*/ 3486 w 3790"/>
              <a:gd name="T93" fmla="*/ 2204 h 2332"/>
              <a:gd name="T94" fmla="*/ 3594 w 3790"/>
              <a:gd name="T95" fmla="*/ 2132 h 2332"/>
              <a:gd name="T96" fmla="*/ 3682 w 3790"/>
              <a:gd name="T97" fmla="*/ 2044 h 2332"/>
              <a:gd name="T98" fmla="*/ 3744 w 3790"/>
              <a:gd name="T99" fmla="*/ 1936 h 2332"/>
              <a:gd name="T100" fmla="*/ 3782 w 3790"/>
              <a:gd name="T101" fmla="*/ 1810 h 2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790" h="2332">
                <a:moveTo>
                  <a:pt x="3790" y="1700"/>
                </a:moveTo>
                <a:lnTo>
                  <a:pt x="3790" y="1700"/>
                </a:lnTo>
                <a:lnTo>
                  <a:pt x="3788" y="1642"/>
                </a:lnTo>
                <a:lnTo>
                  <a:pt x="3780" y="1582"/>
                </a:lnTo>
                <a:lnTo>
                  <a:pt x="3770" y="1524"/>
                </a:lnTo>
                <a:lnTo>
                  <a:pt x="3754" y="1468"/>
                </a:lnTo>
                <a:lnTo>
                  <a:pt x="3734" y="1412"/>
                </a:lnTo>
                <a:lnTo>
                  <a:pt x="3710" y="1358"/>
                </a:lnTo>
                <a:lnTo>
                  <a:pt x="3684" y="1304"/>
                </a:lnTo>
                <a:lnTo>
                  <a:pt x="3652" y="1254"/>
                </a:lnTo>
                <a:lnTo>
                  <a:pt x="3618" y="1206"/>
                </a:lnTo>
                <a:lnTo>
                  <a:pt x="3580" y="1158"/>
                </a:lnTo>
                <a:lnTo>
                  <a:pt x="3540" y="1116"/>
                </a:lnTo>
                <a:lnTo>
                  <a:pt x="3496" y="1076"/>
                </a:lnTo>
                <a:lnTo>
                  <a:pt x="3448" y="1038"/>
                </a:lnTo>
                <a:lnTo>
                  <a:pt x="3400" y="1004"/>
                </a:lnTo>
                <a:lnTo>
                  <a:pt x="3348" y="974"/>
                </a:lnTo>
                <a:lnTo>
                  <a:pt x="3294" y="948"/>
                </a:lnTo>
                <a:lnTo>
                  <a:pt x="3294" y="948"/>
                </a:lnTo>
                <a:lnTo>
                  <a:pt x="3286" y="944"/>
                </a:lnTo>
                <a:lnTo>
                  <a:pt x="3280" y="938"/>
                </a:lnTo>
                <a:lnTo>
                  <a:pt x="3280" y="938"/>
                </a:lnTo>
                <a:lnTo>
                  <a:pt x="3280" y="938"/>
                </a:lnTo>
                <a:lnTo>
                  <a:pt x="3280" y="908"/>
                </a:lnTo>
                <a:lnTo>
                  <a:pt x="3278" y="880"/>
                </a:lnTo>
                <a:lnTo>
                  <a:pt x="3272" y="852"/>
                </a:lnTo>
                <a:lnTo>
                  <a:pt x="3268" y="822"/>
                </a:lnTo>
                <a:lnTo>
                  <a:pt x="3260" y="796"/>
                </a:lnTo>
                <a:lnTo>
                  <a:pt x="3252" y="768"/>
                </a:lnTo>
                <a:lnTo>
                  <a:pt x="3244" y="742"/>
                </a:lnTo>
                <a:lnTo>
                  <a:pt x="3232" y="716"/>
                </a:lnTo>
                <a:lnTo>
                  <a:pt x="3220" y="690"/>
                </a:lnTo>
                <a:lnTo>
                  <a:pt x="3208" y="666"/>
                </a:lnTo>
                <a:lnTo>
                  <a:pt x="3194" y="642"/>
                </a:lnTo>
                <a:lnTo>
                  <a:pt x="3178" y="618"/>
                </a:lnTo>
                <a:lnTo>
                  <a:pt x="3162" y="596"/>
                </a:lnTo>
                <a:lnTo>
                  <a:pt x="3144" y="574"/>
                </a:lnTo>
                <a:lnTo>
                  <a:pt x="3126" y="554"/>
                </a:lnTo>
                <a:lnTo>
                  <a:pt x="3108" y="534"/>
                </a:lnTo>
                <a:lnTo>
                  <a:pt x="3088" y="516"/>
                </a:lnTo>
                <a:lnTo>
                  <a:pt x="3066" y="498"/>
                </a:lnTo>
                <a:lnTo>
                  <a:pt x="3044" y="480"/>
                </a:lnTo>
                <a:lnTo>
                  <a:pt x="3022" y="464"/>
                </a:lnTo>
                <a:lnTo>
                  <a:pt x="2998" y="450"/>
                </a:lnTo>
                <a:lnTo>
                  <a:pt x="2974" y="436"/>
                </a:lnTo>
                <a:lnTo>
                  <a:pt x="2950" y="424"/>
                </a:lnTo>
                <a:lnTo>
                  <a:pt x="2924" y="412"/>
                </a:lnTo>
                <a:lnTo>
                  <a:pt x="2898" y="402"/>
                </a:lnTo>
                <a:lnTo>
                  <a:pt x="2870" y="394"/>
                </a:lnTo>
                <a:lnTo>
                  <a:pt x="2844" y="386"/>
                </a:lnTo>
                <a:lnTo>
                  <a:pt x="2816" y="380"/>
                </a:lnTo>
                <a:lnTo>
                  <a:pt x="2788" y="374"/>
                </a:lnTo>
                <a:lnTo>
                  <a:pt x="2758" y="370"/>
                </a:lnTo>
                <a:lnTo>
                  <a:pt x="2730" y="368"/>
                </a:lnTo>
                <a:lnTo>
                  <a:pt x="2700" y="368"/>
                </a:lnTo>
                <a:lnTo>
                  <a:pt x="2700" y="368"/>
                </a:lnTo>
                <a:lnTo>
                  <a:pt x="2654" y="370"/>
                </a:lnTo>
                <a:lnTo>
                  <a:pt x="2608" y="374"/>
                </a:lnTo>
                <a:lnTo>
                  <a:pt x="2564" y="384"/>
                </a:lnTo>
                <a:lnTo>
                  <a:pt x="2522" y="396"/>
                </a:lnTo>
                <a:lnTo>
                  <a:pt x="2482" y="410"/>
                </a:lnTo>
                <a:lnTo>
                  <a:pt x="2442" y="428"/>
                </a:lnTo>
                <a:lnTo>
                  <a:pt x="2404" y="450"/>
                </a:lnTo>
                <a:lnTo>
                  <a:pt x="2366" y="472"/>
                </a:lnTo>
                <a:lnTo>
                  <a:pt x="2366" y="472"/>
                </a:lnTo>
                <a:lnTo>
                  <a:pt x="2334" y="420"/>
                </a:lnTo>
                <a:lnTo>
                  <a:pt x="2296" y="372"/>
                </a:lnTo>
                <a:lnTo>
                  <a:pt x="2256" y="324"/>
                </a:lnTo>
                <a:lnTo>
                  <a:pt x="2214" y="280"/>
                </a:lnTo>
                <a:lnTo>
                  <a:pt x="2168" y="238"/>
                </a:lnTo>
                <a:lnTo>
                  <a:pt x="2120" y="198"/>
                </a:lnTo>
                <a:lnTo>
                  <a:pt x="2070" y="164"/>
                </a:lnTo>
                <a:lnTo>
                  <a:pt x="2018" y="130"/>
                </a:lnTo>
                <a:lnTo>
                  <a:pt x="1962" y="102"/>
                </a:lnTo>
                <a:lnTo>
                  <a:pt x="1906" y="76"/>
                </a:lnTo>
                <a:lnTo>
                  <a:pt x="1848" y="54"/>
                </a:lnTo>
                <a:lnTo>
                  <a:pt x="1786" y="34"/>
                </a:lnTo>
                <a:lnTo>
                  <a:pt x="1724" y="20"/>
                </a:lnTo>
                <a:lnTo>
                  <a:pt x="1662" y="10"/>
                </a:lnTo>
                <a:lnTo>
                  <a:pt x="1596" y="2"/>
                </a:lnTo>
                <a:lnTo>
                  <a:pt x="1530" y="0"/>
                </a:lnTo>
                <a:lnTo>
                  <a:pt x="1530" y="0"/>
                </a:lnTo>
                <a:lnTo>
                  <a:pt x="1480" y="2"/>
                </a:lnTo>
                <a:lnTo>
                  <a:pt x="1430" y="6"/>
                </a:lnTo>
                <a:lnTo>
                  <a:pt x="1382" y="12"/>
                </a:lnTo>
                <a:lnTo>
                  <a:pt x="1334" y="20"/>
                </a:lnTo>
                <a:lnTo>
                  <a:pt x="1286" y="32"/>
                </a:lnTo>
                <a:lnTo>
                  <a:pt x="1240" y="44"/>
                </a:lnTo>
                <a:lnTo>
                  <a:pt x="1194" y="60"/>
                </a:lnTo>
                <a:lnTo>
                  <a:pt x="1150" y="78"/>
                </a:lnTo>
                <a:lnTo>
                  <a:pt x="1106" y="96"/>
                </a:lnTo>
                <a:lnTo>
                  <a:pt x="1064" y="118"/>
                </a:lnTo>
                <a:lnTo>
                  <a:pt x="1024" y="142"/>
                </a:lnTo>
                <a:lnTo>
                  <a:pt x="984" y="168"/>
                </a:lnTo>
                <a:lnTo>
                  <a:pt x="946" y="194"/>
                </a:lnTo>
                <a:lnTo>
                  <a:pt x="908" y="224"/>
                </a:lnTo>
                <a:lnTo>
                  <a:pt x="874" y="254"/>
                </a:lnTo>
                <a:lnTo>
                  <a:pt x="840" y="286"/>
                </a:lnTo>
                <a:lnTo>
                  <a:pt x="808" y="320"/>
                </a:lnTo>
                <a:lnTo>
                  <a:pt x="776" y="356"/>
                </a:lnTo>
                <a:lnTo>
                  <a:pt x="748" y="394"/>
                </a:lnTo>
                <a:lnTo>
                  <a:pt x="720" y="432"/>
                </a:lnTo>
                <a:lnTo>
                  <a:pt x="694" y="470"/>
                </a:lnTo>
                <a:lnTo>
                  <a:pt x="672" y="512"/>
                </a:lnTo>
                <a:lnTo>
                  <a:pt x="650" y="554"/>
                </a:lnTo>
                <a:lnTo>
                  <a:pt x="630" y="598"/>
                </a:lnTo>
                <a:lnTo>
                  <a:pt x="612" y="642"/>
                </a:lnTo>
                <a:lnTo>
                  <a:pt x="598" y="688"/>
                </a:lnTo>
                <a:lnTo>
                  <a:pt x="584" y="734"/>
                </a:lnTo>
                <a:lnTo>
                  <a:pt x="574" y="780"/>
                </a:lnTo>
                <a:lnTo>
                  <a:pt x="564" y="828"/>
                </a:lnTo>
                <a:lnTo>
                  <a:pt x="558" y="878"/>
                </a:lnTo>
                <a:lnTo>
                  <a:pt x="554" y="928"/>
                </a:lnTo>
                <a:lnTo>
                  <a:pt x="554" y="978"/>
                </a:lnTo>
                <a:lnTo>
                  <a:pt x="554" y="978"/>
                </a:lnTo>
                <a:lnTo>
                  <a:pt x="554" y="1012"/>
                </a:lnTo>
                <a:lnTo>
                  <a:pt x="556" y="1046"/>
                </a:lnTo>
                <a:lnTo>
                  <a:pt x="556" y="1046"/>
                </a:lnTo>
                <a:lnTo>
                  <a:pt x="556" y="1054"/>
                </a:lnTo>
                <a:lnTo>
                  <a:pt x="560" y="1056"/>
                </a:lnTo>
                <a:lnTo>
                  <a:pt x="560" y="1056"/>
                </a:lnTo>
                <a:lnTo>
                  <a:pt x="502" y="1074"/>
                </a:lnTo>
                <a:lnTo>
                  <a:pt x="444" y="1094"/>
                </a:lnTo>
                <a:lnTo>
                  <a:pt x="388" y="1120"/>
                </a:lnTo>
                <a:lnTo>
                  <a:pt x="336" y="1148"/>
                </a:lnTo>
                <a:lnTo>
                  <a:pt x="288" y="1180"/>
                </a:lnTo>
                <a:lnTo>
                  <a:pt x="242" y="1214"/>
                </a:lnTo>
                <a:lnTo>
                  <a:pt x="198" y="1252"/>
                </a:lnTo>
                <a:lnTo>
                  <a:pt x="158" y="1292"/>
                </a:lnTo>
                <a:lnTo>
                  <a:pt x="124" y="1336"/>
                </a:lnTo>
                <a:lnTo>
                  <a:pt x="106" y="1360"/>
                </a:lnTo>
                <a:lnTo>
                  <a:pt x="92" y="1384"/>
                </a:lnTo>
                <a:lnTo>
                  <a:pt x="78" y="1408"/>
                </a:lnTo>
                <a:lnTo>
                  <a:pt x="64" y="1432"/>
                </a:lnTo>
                <a:lnTo>
                  <a:pt x="52" y="1458"/>
                </a:lnTo>
                <a:lnTo>
                  <a:pt x="42" y="1484"/>
                </a:lnTo>
                <a:lnTo>
                  <a:pt x="32" y="1510"/>
                </a:lnTo>
                <a:lnTo>
                  <a:pt x="24" y="1538"/>
                </a:lnTo>
                <a:lnTo>
                  <a:pt x="16" y="1566"/>
                </a:lnTo>
                <a:lnTo>
                  <a:pt x="10" y="1594"/>
                </a:lnTo>
                <a:lnTo>
                  <a:pt x="6" y="1622"/>
                </a:lnTo>
                <a:lnTo>
                  <a:pt x="2" y="1652"/>
                </a:lnTo>
                <a:lnTo>
                  <a:pt x="0" y="1682"/>
                </a:lnTo>
                <a:lnTo>
                  <a:pt x="0" y="1712"/>
                </a:lnTo>
                <a:lnTo>
                  <a:pt x="0" y="1712"/>
                </a:lnTo>
                <a:lnTo>
                  <a:pt x="0" y="1748"/>
                </a:lnTo>
                <a:lnTo>
                  <a:pt x="2" y="1782"/>
                </a:lnTo>
                <a:lnTo>
                  <a:pt x="8" y="1816"/>
                </a:lnTo>
                <a:lnTo>
                  <a:pt x="14" y="1848"/>
                </a:lnTo>
                <a:lnTo>
                  <a:pt x="22" y="1880"/>
                </a:lnTo>
                <a:lnTo>
                  <a:pt x="32" y="1912"/>
                </a:lnTo>
                <a:lnTo>
                  <a:pt x="44" y="1942"/>
                </a:lnTo>
                <a:lnTo>
                  <a:pt x="58" y="1970"/>
                </a:lnTo>
                <a:lnTo>
                  <a:pt x="72" y="1998"/>
                </a:lnTo>
                <a:lnTo>
                  <a:pt x="88" y="2026"/>
                </a:lnTo>
                <a:lnTo>
                  <a:pt x="106" y="2052"/>
                </a:lnTo>
                <a:lnTo>
                  <a:pt x="126" y="2076"/>
                </a:lnTo>
                <a:lnTo>
                  <a:pt x="146" y="2100"/>
                </a:lnTo>
                <a:lnTo>
                  <a:pt x="170" y="2124"/>
                </a:lnTo>
                <a:lnTo>
                  <a:pt x="192" y="2146"/>
                </a:lnTo>
                <a:lnTo>
                  <a:pt x="218" y="2166"/>
                </a:lnTo>
                <a:lnTo>
                  <a:pt x="244" y="2186"/>
                </a:lnTo>
                <a:lnTo>
                  <a:pt x="270" y="2204"/>
                </a:lnTo>
                <a:lnTo>
                  <a:pt x="298" y="2222"/>
                </a:lnTo>
                <a:lnTo>
                  <a:pt x="328" y="2238"/>
                </a:lnTo>
                <a:lnTo>
                  <a:pt x="358" y="2252"/>
                </a:lnTo>
                <a:lnTo>
                  <a:pt x="388" y="2266"/>
                </a:lnTo>
                <a:lnTo>
                  <a:pt x="420" y="2278"/>
                </a:lnTo>
                <a:lnTo>
                  <a:pt x="454" y="2290"/>
                </a:lnTo>
                <a:lnTo>
                  <a:pt x="488" y="2300"/>
                </a:lnTo>
                <a:lnTo>
                  <a:pt x="522" y="2308"/>
                </a:lnTo>
                <a:lnTo>
                  <a:pt x="558" y="2316"/>
                </a:lnTo>
                <a:lnTo>
                  <a:pt x="594" y="2322"/>
                </a:lnTo>
                <a:lnTo>
                  <a:pt x="630" y="2326"/>
                </a:lnTo>
                <a:lnTo>
                  <a:pt x="668" y="2330"/>
                </a:lnTo>
                <a:lnTo>
                  <a:pt x="706" y="2332"/>
                </a:lnTo>
                <a:lnTo>
                  <a:pt x="744" y="2332"/>
                </a:lnTo>
                <a:lnTo>
                  <a:pt x="3026" y="2332"/>
                </a:lnTo>
                <a:lnTo>
                  <a:pt x="3026" y="2332"/>
                </a:lnTo>
                <a:lnTo>
                  <a:pt x="3106" y="2322"/>
                </a:lnTo>
                <a:lnTo>
                  <a:pt x="3182" y="2308"/>
                </a:lnTo>
                <a:lnTo>
                  <a:pt x="3256" y="2292"/>
                </a:lnTo>
                <a:lnTo>
                  <a:pt x="3326" y="2272"/>
                </a:lnTo>
                <a:lnTo>
                  <a:pt x="3360" y="2260"/>
                </a:lnTo>
                <a:lnTo>
                  <a:pt x="3394" y="2248"/>
                </a:lnTo>
                <a:lnTo>
                  <a:pt x="3426" y="2234"/>
                </a:lnTo>
                <a:lnTo>
                  <a:pt x="3456" y="2220"/>
                </a:lnTo>
                <a:lnTo>
                  <a:pt x="3486" y="2204"/>
                </a:lnTo>
                <a:lnTo>
                  <a:pt x="3516" y="2188"/>
                </a:lnTo>
                <a:lnTo>
                  <a:pt x="3544" y="2170"/>
                </a:lnTo>
                <a:lnTo>
                  <a:pt x="3570" y="2152"/>
                </a:lnTo>
                <a:lnTo>
                  <a:pt x="3594" y="2132"/>
                </a:lnTo>
                <a:lnTo>
                  <a:pt x="3618" y="2112"/>
                </a:lnTo>
                <a:lnTo>
                  <a:pt x="3640" y="2090"/>
                </a:lnTo>
                <a:lnTo>
                  <a:pt x="3662" y="2068"/>
                </a:lnTo>
                <a:lnTo>
                  <a:pt x="3682" y="2044"/>
                </a:lnTo>
                <a:lnTo>
                  <a:pt x="3700" y="2018"/>
                </a:lnTo>
                <a:lnTo>
                  <a:pt x="3716" y="1992"/>
                </a:lnTo>
                <a:lnTo>
                  <a:pt x="3732" y="1964"/>
                </a:lnTo>
                <a:lnTo>
                  <a:pt x="3744" y="1936"/>
                </a:lnTo>
                <a:lnTo>
                  <a:pt x="3756" y="1906"/>
                </a:lnTo>
                <a:lnTo>
                  <a:pt x="3766" y="1876"/>
                </a:lnTo>
                <a:lnTo>
                  <a:pt x="3774" y="1844"/>
                </a:lnTo>
                <a:lnTo>
                  <a:pt x="3782" y="1810"/>
                </a:lnTo>
                <a:lnTo>
                  <a:pt x="3786" y="1774"/>
                </a:lnTo>
                <a:lnTo>
                  <a:pt x="3790" y="1738"/>
                </a:lnTo>
                <a:lnTo>
                  <a:pt x="3790" y="1700"/>
                </a:lnTo>
                <a:close/>
              </a:path>
            </a:pathLst>
          </a:custGeom>
          <a:solidFill>
            <a:schemeClr val="bg1"/>
          </a:solidFill>
          <a:ln>
            <a:noFill/>
          </a:ln>
          <a:extLst/>
        </p:spPr>
        <p:txBody>
          <a:bodyPr vert="horz" wrap="square" lIns="91427" tIns="45713" rIns="91427" bIns="45713" numCol="1" anchor="ctr" anchorCtr="0" compatLnSpc="1">
            <a:prstTxWarp prst="textNoShape">
              <a:avLst/>
            </a:prstTxWarp>
          </a:bodyPr>
          <a:lstStyle/>
          <a:p>
            <a:pPr marL="0" marR="0" lvl="0" indent="0" algn="ctr" defTabSz="932742" rtl="0" eaLnBrk="1" fontAlgn="auto" latinLnBrk="0" hangingPunct="1">
              <a:lnSpc>
                <a:spcPts val="1800"/>
              </a:lnSpc>
              <a:spcBef>
                <a:spcPts val="0"/>
              </a:spcBef>
              <a:spcAft>
                <a:spcPts val="0"/>
              </a:spcAft>
              <a:buClrTx/>
              <a:buSzTx/>
              <a:buFontTx/>
              <a:buNone/>
              <a:tabLst/>
              <a:defRPr/>
            </a:pPr>
            <a:r>
              <a:rPr kumimoji="0" lang="en-US" sz="1800" b="0" i="0" u="none" strike="noStrike" kern="1200" cap="none" spc="0" normalizeH="0" baseline="0" noProof="0" dirty="0" smtClean="0">
                <a:ln>
                  <a:noFill/>
                </a:ln>
                <a:solidFill>
                  <a:srgbClr val="68217A"/>
                </a:solidFill>
                <a:effectLst/>
                <a:uLnTx/>
                <a:uFillTx/>
                <a:latin typeface="Segoe UI"/>
                <a:ea typeface="+mn-ea"/>
                <a:cs typeface="+mn-cs"/>
              </a:rPr>
              <a:t>Azure</a:t>
            </a:r>
            <a:endParaRPr kumimoji="0" lang="en-US" sz="1800" b="0" i="0" u="none" strike="noStrike" kern="1200" cap="none" spc="0" normalizeH="0" baseline="0" noProof="0" dirty="0">
              <a:ln>
                <a:noFill/>
              </a:ln>
              <a:solidFill>
                <a:srgbClr val="68217A"/>
              </a:solidFill>
              <a:effectLst/>
              <a:uLnTx/>
              <a:uFillTx/>
              <a:latin typeface="Segoe UI"/>
              <a:ea typeface="+mn-ea"/>
              <a:cs typeface="+mn-cs"/>
            </a:endParaRPr>
          </a:p>
        </p:txBody>
      </p:sp>
      <p:cxnSp>
        <p:nvCxnSpPr>
          <p:cNvPr id="88" name="Straight Arrow Connector 87"/>
          <p:cNvCxnSpPr/>
          <p:nvPr/>
        </p:nvCxnSpPr>
        <p:spPr>
          <a:xfrm flipV="1">
            <a:off x="9906357" y="3366760"/>
            <a:ext cx="514350" cy="365260"/>
          </a:xfrm>
          <a:prstGeom prst="straightConnector1">
            <a:avLst/>
          </a:prstGeom>
          <a:ln w="57150">
            <a:solidFill>
              <a:schemeClr val="bg1"/>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sp>
        <p:nvSpPr>
          <p:cNvPr id="89" name="Rectangle 88"/>
          <p:cNvSpPr/>
          <p:nvPr/>
        </p:nvSpPr>
        <p:spPr bwMode="auto">
          <a:xfrm>
            <a:off x="10431958" y="4921569"/>
            <a:ext cx="1446346" cy="1496761"/>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b" anchorCtr="0" forceAA="0" compatLnSpc="1">
            <a:prstTxWarp prst="textNoShape">
              <a:avLst/>
            </a:prstTxWarp>
            <a:noAutofit/>
          </a:bodyPr>
          <a:lstStyle/>
          <a:p>
            <a:pPr marL="0" marR="0" lvl="0" indent="0" algn="l" defTabSz="914099" rtl="0" eaLnBrk="1" fontAlgn="base" latinLnBrk="0" hangingPunct="1">
              <a:lnSpc>
                <a:spcPts val="1800"/>
              </a:lnSpc>
              <a:spcBef>
                <a:spcPct val="0"/>
              </a:spcBef>
              <a:spcAft>
                <a:spcPct val="0"/>
              </a:spcAft>
              <a:buClrTx/>
              <a:buSzTx/>
              <a:buFontTx/>
              <a:buNone/>
              <a:tabLst/>
              <a:defRPr/>
            </a:pPr>
            <a:r>
              <a:rPr kumimoji="0" lang="en-US" sz="1800" b="0" i="0" u="none" strike="noStrike" kern="1200" cap="none" spc="-50" normalizeH="0" baseline="0" noProof="0" dirty="0">
                <a:ln>
                  <a:noFill/>
                </a:ln>
                <a:solidFill>
                  <a:srgbClr val="68217A"/>
                </a:solidFill>
                <a:effectLst/>
                <a:uLnTx/>
                <a:uFillTx/>
                <a:latin typeface="Segoe UI"/>
                <a:ea typeface="+mn-ea"/>
                <a:cs typeface="+mn-cs"/>
              </a:rPr>
              <a:t>Public Internet</a:t>
            </a:r>
          </a:p>
        </p:txBody>
      </p:sp>
      <p:cxnSp>
        <p:nvCxnSpPr>
          <p:cNvPr id="123" name="Straight Arrow Connector 122"/>
          <p:cNvCxnSpPr/>
          <p:nvPr/>
        </p:nvCxnSpPr>
        <p:spPr>
          <a:xfrm>
            <a:off x="5169777" y="3302537"/>
            <a:ext cx="1" cy="1463040"/>
          </a:xfrm>
          <a:prstGeom prst="straightConnector1">
            <a:avLst/>
          </a:prstGeom>
          <a:ln w="57150">
            <a:solidFill>
              <a:schemeClr val="bg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 name="Text Placeholder 1"/>
          <p:cNvSpPr>
            <a:spLocks noGrp="1"/>
          </p:cNvSpPr>
          <p:nvPr>
            <p:ph type="body" sz="quarter" idx="12"/>
          </p:nvPr>
        </p:nvSpPr>
        <p:spPr/>
        <p:txBody>
          <a:bodyPr/>
          <a:lstStyle/>
          <a:p>
            <a:r>
              <a:rPr lang="en-US" dirty="0" smtClean="0"/>
              <a:t>Hybrid networking</a:t>
            </a:r>
            <a:endParaRPr lang="en-US" dirty="0"/>
          </a:p>
        </p:txBody>
      </p:sp>
      <p:sp>
        <p:nvSpPr>
          <p:cNvPr id="4" name="Text Placeholder 3"/>
          <p:cNvSpPr>
            <a:spLocks noGrp="1"/>
          </p:cNvSpPr>
          <p:nvPr>
            <p:ph type="body" sz="quarter" idx="13"/>
          </p:nvPr>
        </p:nvSpPr>
        <p:spPr/>
        <p:txBody>
          <a:bodyPr/>
          <a:lstStyle/>
          <a:p>
            <a:r>
              <a:rPr lang="en-US" dirty="0" smtClean="0"/>
              <a:t>Microsoft Azure Express Route</a:t>
            </a:r>
            <a:endParaRPr lang="en-US" dirty="0"/>
          </a:p>
        </p:txBody>
      </p:sp>
      <p:grpSp>
        <p:nvGrpSpPr>
          <p:cNvPr id="98" name="Group 97"/>
          <p:cNvGrpSpPr/>
          <p:nvPr/>
        </p:nvGrpSpPr>
        <p:grpSpPr>
          <a:xfrm>
            <a:off x="5772917" y="3507467"/>
            <a:ext cx="846103" cy="849542"/>
            <a:chOff x="5476876" y="3667021"/>
            <a:chExt cx="568324" cy="570634"/>
          </a:xfrm>
        </p:grpSpPr>
        <p:sp>
          <p:nvSpPr>
            <p:cNvPr id="99" name="Oval 98"/>
            <p:cNvSpPr/>
            <p:nvPr/>
          </p:nvSpPr>
          <p:spPr bwMode="auto">
            <a:xfrm>
              <a:off x="5486604" y="3686477"/>
              <a:ext cx="545289" cy="545289"/>
            </a:xfrm>
            <a:prstGeom prst="ellipse">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marL="0" marR="0" lvl="0" indent="0" algn="ctr" defTabSz="932472" rtl="0" eaLnBrk="1" fontAlgn="base" latinLnBrk="0" hangingPunct="1">
                <a:lnSpc>
                  <a:spcPct val="90000"/>
                </a:lnSpc>
                <a:spcBef>
                  <a:spcPct val="0"/>
                </a:spcBef>
                <a:spcAft>
                  <a:spcPct val="0"/>
                </a:spcAft>
                <a:buClrTx/>
                <a:buSzTx/>
                <a:buFontTx/>
                <a:buNone/>
                <a:tabLst/>
                <a:defRPr/>
              </a:pPr>
              <a:endParaRPr kumimoji="0" lang="en-US" sz="2400" b="0" i="0" u="none" strike="noStrike" kern="1200" cap="none" spc="0" normalizeH="0" baseline="0" noProof="0" dirty="0" err="1" smtClean="0">
                <a:ln>
                  <a:noFill/>
                </a:ln>
                <a:gradFill>
                  <a:gsLst>
                    <a:gs pos="0">
                      <a:srgbClr val="FFFFFF"/>
                    </a:gs>
                    <a:gs pos="100000">
                      <a:srgbClr val="FFFFFF"/>
                    </a:gs>
                  </a:gsLst>
                  <a:lin ang="5400000" scaled="0"/>
                </a:gradFill>
                <a:effectLst/>
                <a:uLnTx/>
                <a:uFillTx/>
                <a:latin typeface="Segoe UI"/>
                <a:ea typeface="Segoe UI" pitchFamily="34" charset="0"/>
                <a:cs typeface="Segoe UI" pitchFamily="34" charset="0"/>
              </a:endParaRPr>
            </a:p>
          </p:txBody>
        </p:sp>
        <p:sp>
          <p:nvSpPr>
            <p:cNvPr id="100" name="Freeform 9"/>
            <p:cNvSpPr>
              <a:spLocks noEditPoints="1"/>
            </p:cNvSpPr>
            <p:nvPr/>
          </p:nvSpPr>
          <p:spPr bwMode="black">
            <a:xfrm>
              <a:off x="5476876" y="3667021"/>
              <a:ext cx="568324" cy="570634"/>
            </a:xfrm>
            <a:custGeom>
              <a:avLst/>
              <a:gdLst>
                <a:gd name="T0" fmla="*/ 88 w 149"/>
                <a:gd name="T1" fmla="*/ 67 h 149"/>
                <a:gd name="T2" fmla="*/ 65 w 149"/>
                <a:gd name="T3" fmla="*/ 46 h 149"/>
                <a:gd name="T4" fmla="*/ 84 w 149"/>
                <a:gd name="T5" fmla="*/ 46 h 149"/>
                <a:gd name="T6" fmla="*/ 115 w 149"/>
                <a:gd name="T7" fmla="*/ 75 h 149"/>
                <a:gd name="T8" fmla="*/ 84 w 149"/>
                <a:gd name="T9" fmla="*/ 104 h 149"/>
                <a:gd name="T10" fmla="*/ 65 w 149"/>
                <a:gd name="T11" fmla="*/ 104 h 149"/>
                <a:gd name="T12" fmla="*/ 88 w 149"/>
                <a:gd name="T13" fmla="*/ 82 h 149"/>
                <a:gd name="T14" fmla="*/ 36 w 149"/>
                <a:gd name="T15" fmla="*/ 82 h 149"/>
                <a:gd name="T16" fmla="*/ 36 w 149"/>
                <a:gd name="T17" fmla="*/ 67 h 149"/>
                <a:gd name="T18" fmla="*/ 88 w 149"/>
                <a:gd name="T19" fmla="*/ 67 h 149"/>
                <a:gd name="T20" fmla="*/ 74 w 149"/>
                <a:gd name="T21" fmla="*/ 9 h 149"/>
                <a:gd name="T22" fmla="*/ 140 w 149"/>
                <a:gd name="T23" fmla="*/ 75 h 149"/>
                <a:gd name="T24" fmla="*/ 74 w 149"/>
                <a:gd name="T25" fmla="*/ 140 h 149"/>
                <a:gd name="T26" fmla="*/ 9 w 149"/>
                <a:gd name="T27" fmla="*/ 75 h 149"/>
                <a:gd name="T28" fmla="*/ 74 w 149"/>
                <a:gd name="T29" fmla="*/ 9 h 149"/>
                <a:gd name="T30" fmla="*/ 74 w 149"/>
                <a:gd name="T31" fmla="*/ 0 h 149"/>
                <a:gd name="T32" fmla="*/ 0 w 149"/>
                <a:gd name="T33" fmla="*/ 75 h 149"/>
                <a:gd name="T34" fmla="*/ 74 w 149"/>
                <a:gd name="T35" fmla="*/ 149 h 149"/>
                <a:gd name="T36" fmla="*/ 149 w 149"/>
                <a:gd name="T37" fmla="*/ 75 h 149"/>
                <a:gd name="T38" fmla="*/ 74 w 149"/>
                <a:gd name="T39"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49" h="149">
                  <a:moveTo>
                    <a:pt x="88" y="67"/>
                  </a:moveTo>
                  <a:cubicBezTo>
                    <a:pt x="65" y="46"/>
                    <a:pt x="65" y="46"/>
                    <a:pt x="65" y="46"/>
                  </a:cubicBezTo>
                  <a:cubicBezTo>
                    <a:pt x="84" y="46"/>
                    <a:pt x="84" y="46"/>
                    <a:pt x="84" y="46"/>
                  </a:cubicBezTo>
                  <a:cubicBezTo>
                    <a:pt x="115" y="75"/>
                    <a:pt x="115" y="75"/>
                    <a:pt x="115" y="75"/>
                  </a:cubicBezTo>
                  <a:cubicBezTo>
                    <a:pt x="84" y="104"/>
                    <a:pt x="84" y="104"/>
                    <a:pt x="84" y="104"/>
                  </a:cubicBezTo>
                  <a:cubicBezTo>
                    <a:pt x="65" y="104"/>
                    <a:pt x="65" y="104"/>
                    <a:pt x="65" y="104"/>
                  </a:cubicBezTo>
                  <a:cubicBezTo>
                    <a:pt x="88" y="82"/>
                    <a:pt x="88" y="82"/>
                    <a:pt x="88" y="82"/>
                  </a:cubicBezTo>
                  <a:cubicBezTo>
                    <a:pt x="36" y="82"/>
                    <a:pt x="36" y="82"/>
                    <a:pt x="36" y="82"/>
                  </a:cubicBezTo>
                  <a:cubicBezTo>
                    <a:pt x="36" y="67"/>
                    <a:pt x="36" y="67"/>
                    <a:pt x="36" y="67"/>
                  </a:cubicBezTo>
                  <a:lnTo>
                    <a:pt x="88" y="67"/>
                  </a:lnTo>
                  <a:close/>
                  <a:moveTo>
                    <a:pt x="74" y="9"/>
                  </a:moveTo>
                  <a:cubicBezTo>
                    <a:pt x="110" y="9"/>
                    <a:pt x="140" y="39"/>
                    <a:pt x="140" y="75"/>
                  </a:cubicBezTo>
                  <a:cubicBezTo>
                    <a:pt x="140" y="111"/>
                    <a:pt x="110" y="140"/>
                    <a:pt x="74" y="140"/>
                  </a:cubicBezTo>
                  <a:cubicBezTo>
                    <a:pt x="38" y="140"/>
                    <a:pt x="9" y="111"/>
                    <a:pt x="9" y="75"/>
                  </a:cubicBezTo>
                  <a:cubicBezTo>
                    <a:pt x="9" y="39"/>
                    <a:pt x="38" y="9"/>
                    <a:pt x="74" y="9"/>
                  </a:cubicBezTo>
                  <a:moveTo>
                    <a:pt x="74" y="0"/>
                  </a:moveTo>
                  <a:cubicBezTo>
                    <a:pt x="33" y="0"/>
                    <a:pt x="0" y="33"/>
                    <a:pt x="0" y="75"/>
                  </a:cubicBezTo>
                  <a:cubicBezTo>
                    <a:pt x="0" y="116"/>
                    <a:pt x="33" y="149"/>
                    <a:pt x="74" y="149"/>
                  </a:cubicBezTo>
                  <a:cubicBezTo>
                    <a:pt x="116" y="149"/>
                    <a:pt x="149" y="116"/>
                    <a:pt x="149" y="75"/>
                  </a:cubicBezTo>
                  <a:cubicBezTo>
                    <a:pt x="149" y="33"/>
                    <a:pt x="116" y="0"/>
                    <a:pt x="74" y="0"/>
                  </a:cubicBezTo>
                </a:path>
              </a:pathLst>
            </a:custGeom>
            <a:solidFill>
              <a:srgbClr val="003963"/>
            </a:solidFill>
            <a:ln>
              <a:noFill/>
            </a:ln>
            <a:extLst/>
          </p:spPr>
          <p:txBody>
            <a:bodyPr vert="horz" wrap="square" lIns="91440" tIns="45720" rIns="91440" bIns="45720" numCol="1" anchor="t" anchorCtr="0" compatLnSpc="1">
              <a:prstTxWarp prst="textNoShape">
                <a:avLst/>
              </a:prstTxWarp>
            </a:bodyPr>
            <a:lstStyle/>
            <a:p>
              <a:pPr marL="0" marR="0" lvl="0" indent="0" algn="l" defTabSz="932742"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Segoe UI"/>
                <a:ea typeface="+mn-ea"/>
                <a:cs typeface="+mn-cs"/>
              </a:endParaRPr>
            </a:p>
          </p:txBody>
        </p:sp>
      </p:grpSp>
      <p:cxnSp>
        <p:nvCxnSpPr>
          <p:cNvPr id="101" name="Straight Arrow Connector 100"/>
          <p:cNvCxnSpPr/>
          <p:nvPr/>
        </p:nvCxnSpPr>
        <p:spPr>
          <a:xfrm flipH="1">
            <a:off x="1560088" y="5974653"/>
            <a:ext cx="2669606" cy="0"/>
          </a:xfrm>
          <a:prstGeom prst="straightConnector1">
            <a:avLst/>
          </a:prstGeom>
          <a:ln w="57150">
            <a:solidFill>
              <a:schemeClr val="bg1"/>
            </a:solidFill>
            <a:prstDash val="solid"/>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45322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Group 23"/>
          <p:cNvGrpSpPr/>
          <p:nvPr/>
        </p:nvGrpSpPr>
        <p:grpSpPr>
          <a:xfrm>
            <a:off x="579437" y="1528762"/>
            <a:ext cx="3191786" cy="4711700"/>
            <a:chOff x="1078644" y="2944892"/>
            <a:chExt cx="2747571" cy="3760255"/>
          </a:xfrm>
        </p:grpSpPr>
        <p:sp>
          <p:nvSpPr>
            <p:cNvPr id="26" name="Rectangle 10"/>
            <p:cNvSpPr>
              <a:spLocks noChangeArrowheads="1"/>
            </p:cNvSpPr>
            <p:nvPr/>
          </p:nvSpPr>
          <p:spPr bwMode="auto">
            <a:xfrm>
              <a:off x="2513539" y="4675020"/>
              <a:ext cx="85713" cy="103174"/>
            </a:xfrm>
            <a:prstGeom prst="rect">
              <a:avLst/>
            </a:prstGeom>
            <a:solidFill>
              <a:srgbClr val="4EC0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27" name="Rectangle 11"/>
            <p:cNvSpPr>
              <a:spLocks noChangeArrowheads="1"/>
            </p:cNvSpPr>
            <p:nvPr/>
          </p:nvSpPr>
          <p:spPr bwMode="auto">
            <a:xfrm>
              <a:off x="2513539" y="4675020"/>
              <a:ext cx="85713" cy="103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28" name="Rectangle 21"/>
            <p:cNvSpPr>
              <a:spLocks noChangeArrowheads="1"/>
            </p:cNvSpPr>
            <p:nvPr/>
          </p:nvSpPr>
          <p:spPr bwMode="auto">
            <a:xfrm>
              <a:off x="2427827" y="3332186"/>
              <a:ext cx="85713" cy="103174"/>
            </a:xfrm>
            <a:prstGeom prst="rect">
              <a:avLst/>
            </a:prstGeom>
            <a:solidFill>
              <a:srgbClr val="4EC0E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29" name="Freeform 22"/>
            <p:cNvSpPr>
              <a:spLocks/>
            </p:cNvSpPr>
            <p:nvPr/>
          </p:nvSpPr>
          <p:spPr bwMode="auto">
            <a:xfrm>
              <a:off x="2427827" y="3332186"/>
              <a:ext cx="85713" cy="103174"/>
            </a:xfrm>
            <a:custGeom>
              <a:avLst/>
              <a:gdLst>
                <a:gd name="T0" fmla="*/ 0 w 54"/>
                <a:gd name="T1" fmla="*/ 65 h 65"/>
                <a:gd name="T2" fmla="*/ 54 w 54"/>
                <a:gd name="T3" fmla="*/ 65 h 65"/>
                <a:gd name="T4" fmla="*/ 54 w 54"/>
                <a:gd name="T5" fmla="*/ 0 h 65"/>
                <a:gd name="T6" fmla="*/ 0 w 54"/>
                <a:gd name="T7" fmla="*/ 0 h 65"/>
              </a:gdLst>
              <a:ahLst/>
              <a:cxnLst>
                <a:cxn ang="0">
                  <a:pos x="T0" y="T1"/>
                </a:cxn>
                <a:cxn ang="0">
                  <a:pos x="T2" y="T3"/>
                </a:cxn>
                <a:cxn ang="0">
                  <a:pos x="T4" y="T5"/>
                </a:cxn>
                <a:cxn ang="0">
                  <a:pos x="T6" y="T7"/>
                </a:cxn>
              </a:cxnLst>
              <a:rect l="0" t="0" r="r" b="b"/>
              <a:pathLst>
                <a:path w="54" h="65">
                  <a:moveTo>
                    <a:pt x="0" y="65"/>
                  </a:moveTo>
                  <a:lnTo>
                    <a:pt x="54" y="65"/>
                  </a:lnTo>
                  <a:lnTo>
                    <a:pt x="54"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30" name="Rectangle 26"/>
            <p:cNvSpPr>
              <a:spLocks noChangeArrowheads="1"/>
            </p:cNvSpPr>
            <p:nvPr/>
          </p:nvSpPr>
          <p:spPr bwMode="auto">
            <a:xfrm>
              <a:off x="2427825" y="4141696"/>
              <a:ext cx="196822" cy="2563450"/>
            </a:xfrm>
            <a:prstGeom prst="rect">
              <a:avLst/>
            </a:prstGeom>
            <a:solidFill>
              <a:srgbClr val="A6A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31" name="Rectangle 27"/>
            <p:cNvSpPr>
              <a:spLocks noChangeArrowheads="1"/>
            </p:cNvSpPr>
            <p:nvPr/>
          </p:nvSpPr>
          <p:spPr bwMode="auto">
            <a:xfrm>
              <a:off x="2427825" y="4141696"/>
              <a:ext cx="196822" cy="256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32" name="Freeform 28"/>
            <p:cNvSpPr>
              <a:spLocks/>
            </p:cNvSpPr>
            <p:nvPr/>
          </p:nvSpPr>
          <p:spPr bwMode="auto">
            <a:xfrm>
              <a:off x="2624648" y="4149633"/>
              <a:ext cx="1158711" cy="2555513"/>
            </a:xfrm>
            <a:custGeom>
              <a:avLst/>
              <a:gdLst>
                <a:gd name="T0" fmla="*/ 0 w 730"/>
                <a:gd name="T1" fmla="*/ 0 h 1610"/>
                <a:gd name="T2" fmla="*/ 730 w 730"/>
                <a:gd name="T3" fmla="*/ 0 h 1610"/>
                <a:gd name="T4" fmla="*/ 725 w 730"/>
                <a:gd name="T5" fmla="*/ 1610 h 1610"/>
                <a:gd name="T6" fmla="*/ 0 w 730"/>
                <a:gd name="T7" fmla="*/ 1610 h 1610"/>
                <a:gd name="T8" fmla="*/ 0 w 730"/>
                <a:gd name="T9" fmla="*/ 0 h 1610"/>
              </a:gdLst>
              <a:ahLst/>
              <a:cxnLst>
                <a:cxn ang="0">
                  <a:pos x="T0" y="T1"/>
                </a:cxn>
                <a:cxn ang="0">
                  <a:pos x="T2" y="T3"/>
                </a:cxn>
                <a:cxn ang="0">
                  <a:pos x="T4" y="T5"/>
                </a:cxn>
                <a:cxn ang="0">
                  <a:pos x="T6" y="T7"/>
                </a:cxn>
                <a:cxn ang="0">
                  <a:pos x="T8" y="T9"/>
                </a:cxn>
              </a:cxnLst>
              <a:rect l="0" t="0" r="r" b="b"/>
              <a:pathLst>
                <a:path w="730" h="1610">
                  <a:moveTo>
                    <a:pt x="0" y="0"/>
                  </a:moveTo>
                  <a:lnTo>
                    <a:pt x="730" y="0"/>
                  </a:lnTo>
                  <a:lnTo>
                    <a:pt x="725" y="1610"/>
                  </a:lnTo>
                  <a:lnTo>
                    <a:pt x="0" y="1610"/>
                  </a:lnTo>
                  <a:lnTo>
                    <a:pt x="0" y="0"/>
                  </a:lnTo>
                  <a:close/>
                </a:path>
              </a:pathLst>
            </a:custGeom>
            <a:solidFill>
              <a:srgbClr val="E6E6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33" name="Freeform 29"/>
            <p:cNvSpPr>
              <a:spLocks/>
            </p:cNvSpPr>
            <p:nvPr/>
          </p:nvSpPr>
          <p:spPr bwMode="auto">
            <a:xfrm>
              <a:off x="2624648" y="4149633"/>
              <a:ext cx="1158711" cy="2555513"/>
            </a:xfrm>
            <a:custGeom>
              <a:avLst/>
              <a:gdLst>
                <a:gd name="T0" fmla="*/ 0 w 730"/>
                <a:gd name="T1" fmla="*/ 0 h 1610"/>
                <a:gd name="T2" fmla="*/ 730 w 730"/>
                <a:gd name="T3" fmla="*/ 0 h 1610"/>
                <a:gd name="T4" fmla="*/ 725 w 730"/>
                <a:gd name="T5" fmla="*/ 1610 h 1610"/>
                <a:gd name="T6" fmla="*/ 0 w 730"/>
                <a:gd name="T7" fmla="*/ 1610 h 1610"/>
                <a:gd name="T8" fmla="*/ 0 w 730"/>
                <a:gd name="T9" fmla="*/ 0 h 1610"/>
              </a:gdLst>
              <a:ahLst/>
              <a:cxnLst>
                <a:cxn ang="0">
                  <a:pos x="T0" y="T1"/>
                </a:cxn>
                <a:cxn ang="0">
                  <a:pos x="T2" y="T3"/>
                </a:cxn>
                <a:cxn ang="0">
                  <a:pos x="T4" y="T5"/>
                </a:cxn>
                <a:cxn ang="0">
                  <a:pos x="T6" y="T7"/>
                </a:cxn>
                <a:cxn ang="0">
                  <a:pos x="T8" y="T9"/>
                </a:cxn>
              </a:cxnLst>
              <a:rect l="0" t="0" r="r" b="b"/>
              <a:pathLst>
                <a:path w="730" h="1610">
                  <a:moveTo>
                    <a:pt x="0" y="0"/>
                  </a:moveTo>
                  <a:lnTo>
                    <a:pt x="730" y="0"/>
                  </a:lnTo>
                  <a:lnTo>
                    <a:pt x="725" y="1610"/>
                  </a:lnTo>
                  <a:lnTo>
                    <a:pt x="0" y="161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36" name="Rectangle 32"/>
            <p:cNvSpPr>
              <a:spLocks noChangeArrowheads="1"/>
            </p:cNvSpPr>
            <p:nvPr/>
          </p:nvSpPr>
          <p:spPr bwMode="auto">
            <a:xfrm>
              <a:off x="3019880" y="4338518"/>
              <a:ext cx="128569" cy="34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38" name="Rectangle 34"/>
            <p:cNvSpPr>
              <a:spLocks noChangeArrowheads="1"/>
            </p:cNvSpPr>
            <p:nvPr/>
          </p:nvSpPr>
          <p:spPr bwMode="auto">
            <a:xfrm>
              <a:off x="3269082" y="4338518"/>
              <a:ext cx="128569" cy="34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40" name="Rectangle 36"/>
            <p:cNvSpPr>
              <a:spLocks noChangeArrowheads="1"/>
            </p:cNvSpPr>
            <p:nvPr/>
          </p:nvSpPr>
          <p:spPr bwMode="auto">
            <a:xfrm>
              <a:off x="3508760" y="4338518"/>
              <a:ext cx="138092" cy="34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42" name="Rectangle 38"/>
            <p:cNvSpPr>
              <a:spLocks noChangeArrowheads="1"/>
            </p:cNvSpPr>
            <p:nvPr/>
          </p:nvSpPr>
          <p:spPr bwMode="auto">
            <a:xfrm>
              <a:off x="2770677" y="4881367"/>
              <a:ext cx="138092" cy="34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44" name="Rectangle 40"/>
            <p:cNvSpPr>
              <a:spLocks noChangeArrowheads="1"/>
            </p:cNvSpPr>
            <p:nvPr/>
          </p:nvSpPr>
          <p:spPr bwMode="auto">
            <a:xfrm>
              <a:off x="3019880" y="4881367"/>
              <a:ext cx="128569" cy="34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46" name="Rectangle 42"/>
            <p:cNvSpPr>
              <a:spLocks noChangeArrowheads="1"/>
            </p:cNvSpPr>
            <p:nvPr/>
          </p:nvSpPr>
          <p:spPr bwMode="auto">
            <a:xfrm>
              <a:off x="3269082" y="4881367"/>
              <a:ext cx="128569" cy="34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48" name="Rectangle 44"/>
            <p:cNvSpPr>
              <a:spLocks noChangeArrowheads="1"/>
            </p:cNvSpPr>
            <p:nvPr/>
          </p:nvSpPr>
          <p:spPr bwMode="auto">
            <a:xfrm>
              <a:off x="3508760" y="4881367"/>
              <a:ext cx="138092" cy="34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50" name="Rectangle 46"/>
            <p:cNvSpPr>
              <a:spLocks noChangeArrowheads="1"/>
            </p:cNvSpPr>
            <p:nvPr/>
          </p:nvSpPr>
          <p:spPr bwMode="auto">
            <a:xfrm>
              <a:off x="2770677" y="5422628"/>
              <a:ext cx="138092" cy="33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52" name="Rectangle 48"/>
            <p:cNvSpPr>
              <a:spLocks noChangeArrowheads="1"/>
            </p:cNvSpPr>
            <p:nvPr/>
          </p:nvSpPr>
          <p:spPr bwMode="auto">
            <a:xfrm>
              <a:off x="3019880" y="5422628"/>
              <a:ext cx="128569" cy="33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54" name="Rectangle 50"/>
            <p:cNvSpPr>
              <a:spLocks noChangeArrowheads="1"/>
            </p:cNvSpPr>
            <p:nvPr/>
          </p:nvSpPr>
          <p:spPr bwMode="auto">
            <a:xfrm>
              <a:off x="3269082" y="5422628"/>
              <a:ext cx="128569" cy="33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56" name="Rectangle 52"/>
            <p:cNvSpPr>
              <a:spLocks noChangeArrowheads="1"/>
            </p:cNvSpPr>
            <p:nvPr/>
          </p:nvSpPr>
          <p:spPr bwMode="auto">
            <a:xfrm>
              <a:off x="3508760" y="5422628"/>
              <a:ext cx="138092" cy="33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58" name="Rectangle 54"/>
            <p:cNvSpPr>
              <a:spLocks noChangeArrowheads="1"/>
            </p:cNvSpPr>
            <p:nvPr/>
          </p:nvSpPr>
          <p:spPr bwMode="auto">
            <a:xfrm>
              <a:off x="2770677" y="5957539"/>
              <a:ext cx="138092" cy="34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60" name="Rectangle 56"/>
            <p:cNvSpPr>
              <a:spLocks noChangeArrowheads="1"/>
            </p:cNvSpPr>
            <p:nvPr/>
          </p:nvSpPr>
          <p:spPr bwMode="auto">
            <a:xfrm>
              <a:off x="3019880" y="5957539"/>
              <a:ext cx="128569" cy="34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62" name="Rectangle 58"/>
            <p:cNvSpPr>
              <a:spLocks noChangeArrowheads="1"/>
            </p:cNvSpPr>
            <p:nvPr/>
          </p:nvSpPr>
          <p:spPr bwMode="auto">
            <a:xfrm>
              <a:off x="3269082" y="5957539"/>
              <a:ext cx="128569" cy="34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64" name="Rectangle 60"/>
            <p:cNvSpPr>
              <a:spLocks noChangeArrowheads="1"/>
            </p:cNvSpPr>
            <p:nvPr/>
          </p:nvSpPr>
          <p:spPr bwMode="auto">
            <a:xfrm>
              <a:off x="3508760" y="5957539"/>
              <a:ext cx="138092" cy="34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65" name="Rectangle 61"/>
            <p:cNvSpPr>
              <a:spLocks noChangeArrowheads="1"/>
            </p:cNvSpPr>
            <p:nvPr/>
          </p:nvSpPr>
          <p:spPr bwMode="auto">
            <a:xfrm>
              <a:off x="2443699" y="4071857"/>
              <a:ext cx="1382516" cy="77777"/>
            </a:xfrm>
            <a:prstGeom prst="rect">
              <a:avLst/>
            </a:prstGeom>
            <a:solidFill>
              <a:srgbClr val="A6A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66" name="Rectangle 62"/>
            <p:cNvSpPr>
              <a:spLocks noChangeArrowheads="1"/>
            </p:cNvSpPr>
            <p:nvPr/>
          </p:nvSpPr>
          <p:spPr bwMode="auto">
            <a:xfrm>
              <a:off x="2443699" y="4029001"/>
              <a:ext cx="1382516" cy="77777"/>
            </a:xfrm>
            <a:prstGeom prst="rect">
              <a:avLst/>
            </a:prstGeom>
            <a:solidFill>
              <a:srgbClr val="E6E6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67" name="Freeform 63"/>
            <p:cNvSpPr>
              <a:spLocks/>
            </p:cNvSpPr>
            <p:nvPr/>
          </p:nvSpPr>
          <p:spPr bwMode="auto">
            <a:xfrm>
              <a:off x="3775423" y="4468677"/>
              <a:ext cx="7936" cy="2236470"/>
            </a:xfrm>
            <a:custGeom>
              <a:avLst/>
              <a:gdLst>
                <a:gd name="T0" fmla="*/ 5 w 5"/>
                <a:gd name="T1" fmla="*/ 0 h 1409"/>
                <a:gd name="T2" fmla="*/ 5 w 5"/>
                <a:gd name="T3" fmla="*/ 0 h 1409"/>
                <a:gd name="T4" fmla="*/ 0 w 5"/>
                <a:gd name="T5" fmla="*/ 1409 h 1409"/>
                <a:gd name="T6" fmla="*/ 5 w 5"/>
                <a:gd name="T7" fmla="*/ 1409 h 1409"/>
                <a:gd name="T8" fmla="*/ 5 w 5"/>
                <a:gd name="T9" fmla="*/ 0 h 1409"/>
              </a:gdLst>
              <a:ahLst/>
              <a:cxnLst>
                <a:cxn ang="0">
                  <a:pos x="T0" y="T1"/>
                </a:cxn>
                <a:cxn ang="0">
                  <a:pos x="T2" y="T3"/>
                </a:cxn>
                <a:cxn ang="0">
                  <a:pos x="T4" y="T5"/>
                </a:cxn>
                <a:cxn ang="0">
                  <a:pos x="T6" y="T7"/>
                </a:cxn>
                <a:cxn ang="0">
                  <a:pos x="T8" y="T9"/>
                </a:cxn>
              </a:cxnLst>
              <a:rect l="0" t="0" r="r" b="b"/>
              <a:pathLst>
                <a:path w="5" h="1409">
                  <a:moveTo>
                    <a:pt x="5" y="0"/>
                  </a:moveTo>
                  <a:lnTo>
                    <a:pt x="5" y="0"/>
                  </a:lnTo>
                  <a:lnTo>
                    <a:pt x="0" y="1409"/>
                  </a:lnTo>
                  <a:lnTo>
                    <a:pt x="5" y="1409"/>
                  </a:lnTo>
                  <a:lnTo>
                    <a:pt x="5" y="0"/>
                  </a:lnTo>
                  <a:close/>
                </a:path>
              </a:pathLst>
            </a:custGeom>
            <a:solidFill>
              <a:srgbClr val="E7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68" name="Freeform 64"/>
            <p:cNvSpPr>
              <a:spLocks/>
            </p:cNvSpPr>
            <p:nvPr/>
          </p:nvSpPr>
          <p:spPr bwMode="auto">
            <a:xfrm>
              <a:off x="3775423" y="4468677"/>
              <a:ext cx="7936" cy="2236470"/>
            </a:xfrm>
            <a:custGeom>
              <a:avLst/>
              <a:gdLst>
                <a:gd name="T0" fmla="*/ 5 w 5"/>
                <a:gd name="T1" fmla="*/ 0 h 1409"/>
                <a:gd name="T2" fmla="*/ 5 w 5"/>
                <a:gd name="T3" fmla="*/ 0 h 1409"/>
                <a:gd name="T4" fmla="*/ 0 w 5"/>
                <a:gd name="T5" fmla="*/ 1409 h 1409"/>
                <a:gd name="T6" fmla="*/ 5 w 5"/>
                <a:gd name="T7" fmla="*/ 1409 h 1409"/>
                <a:gd name="T8" fmla="*/ 5 w 5"/>
                <a:gd name="T9" fmla="*/ 0 h 1409"/>
              </a:gdLst>
              <a:ahLst/>
              <a:cxnLst>
                <a:cxn ang="0">
                  <a:pos x="T0" y="T1"/>
                </a:cxn>
                <a:cxn ang="0">
                  <a:pos x="T2" y="T3"/>
                </a:cxn>
                <a:cxn ang="0">
                  <a:pos x="T4" y="T5"/>
                </a:cxn>
                <a:cxn ang="0">
                  <a:pos x="T6" y="T7"/>
                </a:cxn>
                <a:cxn ang="0">
                  <a:pos x="T8" y="T9"/>
                </a:cxn>
              </a:cxnLst>
              <a:rect l="0" t="0" r="r" b="b"/>
              <a:pathLst>
                <a:path w="5" h="1409">
                  <a:moveTo>
                    <a:pt x="5" y="0"/>
                  </a:moveTo>
                  <a:lnTo>
                    <a:pt x="5" y="0"/>
                  </a:lnTo>
                  <a:lnTo>
                    <a:pt x="0" y="1409"/>
                  </a:lnTo>
                  <a:lnTo>
                    <a:pt x="5" y="1409"/>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70" name="Freeform 66"/>
            <p:cNvSpPr>
              <a:spLocks noEditPoints="1"/>
            </p:cNvSpPr>
            <p:nvPr/>
          </p:nvSpPr>
          <p:spPr bwMode="auto">
            <a:xfrm>
              <a:off x="2624648" y="4468677"/>
              <a:ext cx="1158711" cy="2236470"/>
            </a:xfrm>
            <a:custGeom>
              <a:avLst/>
              <a:gdLst>
                <a:gd name="T0" fmla="*/ 92 w 730"/>
                <a:gd name="T1" fmla="*/ 938 h 1409"/>
                <a:gd name="T2" fmla="*/ 179 w 730"/>
                <a:gd name="T3" fmla="*/ 1154 h 1409"/>
                <a:gd name="T4" fmla="*/ 249 w 730"/>
                <a:gd name="T5" fmla="*/ 1154 h 1409"/>
                <a:gd name="T6" fmla="*/ 330 w 730"/>
                <a:gd name="T7" fmla="*/ 938 h 1409"/>
                <a:gd name="T8" fmla="*/ 249 w 730"/>
                <a:gd name="T9" fmla="*/ 1154 h 1409"/>
                <a:gd name="T10" fmla="*/ 406 w 730"/>
                <a:gd name="T11" fmla="*/ 938 h 1409"/>
                <a:gd name="T12" fmla="*/ 487 w 730"/>
                <a:gd name="T13" fmla="*/ 1154 h 1409"/>
                <a:gd name="T14" fmla="*/ 557 w 730"/>
                <a:gd name="T15" fmla="*/ 1154 h 1409"/>
                <a:gd name="T16" fmla="*/ 644 w 730"/>
                <a:gd name="T17" fmla="*/ 938 h 1409"/>
                <a:gd name="T18" fmla="*/ 557 w 730"/>
                <a:gd name="T19" fmla="*/ 1154 h 1409"/>
                <a:gd name="T20" fmla="*/ 92 w 730"/>
                <a:gd name="T21" fmla="*/ 601 h 1409"/>
                <a:gd name="T22" fmla="*/ 179 w 730"/>
                <a:gd name="T23" fmla="*/ 813 h 1409"/>
                <a:gd name="T24" fmla="*/ 249 w 730"/>
                <a:gd name="T25" fmla="*/ 813 h 1409"/>
                <a:gd name="T26" fmla="*/ 330 w 730"/>
                <a:gd name="T27" fmla="*/ 601 h 1409"/>
                <a:gd name="T28" fmla="*/ 249 w 730"/>
                <a:gd name="T29" fmla="*/ 813 h 1409"/>
                <a:gd name="T30" fmla="*/ 406 w 730"/>
                <a:gd name="T31" fmla="*/ 601 h 1409"/>
                <a:gd name="T32" fmla="*/ 487 w 730"/>
                <a:gd name="T33" fmla="*/ 813 h 1409"/>
                <a:gd name="T34" fmla="*/ 557 w 730"/>
                <a:gd name="T35" fmla="*/ 813 h 1409"/>
                <a:gd name="T36" fmla="*/ 644 w 730"/>
                <a:gd name="T37" fmla="*/ 601 h 1409"/>
                <a:gd name="T38" fmla="*/ 557 w 730"/>
                <a:gd name="T39" fmla="*/ 813 h 1409"/>
                <a:gd name="T40" fmla="*/ 92 w 730"/>
                <a:gd name="T41" fmla="*/ 260 h 1409"/>
                <a:gd name="T42" fmla="*/ 179 w 730"/>
                <a:gd name="T43" fmla="*/ 477 h 1409"/>
                <a:gd name="T44" fmla="*/ 249 w 730"/>
                <a:gd name="T45" fmla="*/ 477 h 1409"/>
                <a:gd name="T46" fmla="*/ 330 w 730"/>
                <a:gd name="T47" fmla="*/ 260 h 1409"/>
                <a:gd name="T48" fmla="*/ 249 w 730"/>
                <a:gd name="T49" fmla="*/ 477 h 1409"/>
                <a:gd name="T50" fmla="*/ 406 w 730"/>
                <a:gd name="T51" fmla="*/ 260 h 1409"/>
                <a:gd name="T52" fmla="*/ 487 w 730"/>
                <a:gd name="T53" fmla="*/ 477 h 1409"/>
                <a:gd name="T54" fmla="*/ 557 w 730"/>
                <a:gd name="T55" fmla="*/ 477 h 1409"/>
                <a:gd name="T56" fmla="*/ 644 w 730"/>
                <a:gd name="T57" fmla="*/ 260 h 1409"/>
                <a:gd name="T58" fmla="*/ 557 w 730"/>
                <a:gd name="T59" fmla="*/ 477 h 1409"/>
                <a:gd name="T60" fmla="*/ 644 w 730"/>
                <a:gd name="T61" fmla="*/ 32 h 1409"/>
                <a:gd name="T62" fmla="*/ 557 w 730"/>
                <a:gd name="T63" fmla="*/ 135 h 1409"/>
                <a:gd name="T64" fmla="*/ 487 w 730"/>
                <a:gd name="T65" fmla="*/ 86 h 1409"/>
                <a:gd name="T66" fmla="*/ 406 w 730"/>
                <a:gd name="T67" fmla="*/ 135 h 1409"/>
                <a:gd name="T68" fmla="*/ 0 w 730"/>
                <a:gd name="T69" fmla="*/ 260 h 1409"/>
                <a:gd name="T70" fmla="*/ 725 w 730"/>
                <a:gd name="T71" fmla="*/ 1409 h 1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730" h="1409">
                  <a:moveTo>
                    <a:pt x="92" y="1154"/>
                  </a:moveTo>
                  <a:lnTo>
                    <a:pt x="92" y="938"/>
                  </a:lnTo>
                  <a:lnTo>
                    <a:pt x="179" y="938"/>
                  </a:lnTo>
                  <a:lnTo>
                    <a:pt x="179" y="1154"/>
                  </a:lnTo>
                  <a:lnTo>
                    <a:pt x="92" y="1154"/>
                  </a:lnTo>
                  <a:moveTo>
                    <a:pt x="249" y="1154"/>
                  </a:moveTo>
                  <a:lnTo>
                    <a:pt x="249" y="938"/>
                  </a:lnTo>
                  <a:lnTo>
                    <a:pt x="330" y="938"/>
                  </a:lnTo>
                  <a:lnTo>
                    <a:pt x="330" y="1154"/>
                  </a:lnTo>
                  <a:lnTo>
                    <a:pt x="249" y="1154"/>
                  </a:lnTo>
                  <a:moveTo>
                    <a:pt x="406" y="1154"/>
                  </a:moveTo>
                  <a:lnTo>
                    <a:pt x="406" y="938"/>
                  </a:lnTo>
                  <a:lnTo>
                    <a:pt x="487" y="938"/>
                  </a:lnTo>
                  <a:lnTo>
                    <a:pt x="487" y="1154"/>
                  </a:lnTo>
                  <a:lnTo>
                    <a:pt x="406" y="1154"/>
                  </a:lnTo>
                  <a:moveTo>
                    <a:pt x="557" y="1154"/>
                  </a:moveTo>
                  <a:lnTo>
                    <a:pt x="557" y="938"/>
                  </a:lnTo>
                  <a:lnTo>
                    <a:pt x="644" y="938"/>
                  </a:lnTo>
                  <a:lnTo>
                    <a:pt x="644" y="1154"/>
                  </a:lnTo>
                  <a:lnTo>
                    <a:pt x="557" y="1154"/>
                  </a:lnTo>
                  <a:moveTo>
                    <a:pt x="92" y="813"/>
                  </a:moveTo>
                  <a:lnTo>
                    <a:pt x="92" y="601"/>
                  </a:lnTo>
                  <a:lnTo>
                    <a:pt x="179" y="601"/>
                  </a:lnTo>
                  <a:lnTo>
                    <a:pt x="179" y="813"/>
                  </a:lnTo>
                  <a:lnTo>
                    <a:pt x="92" y="813"/>
                  </a:lnTo>
                  <a:moveTo>
                    <a:pt x="249" y="813"/>
                  </a:moveTo>
                  <a:lnTo>
                    <a:pt x="249" y="601"/>
                  </a:lnTo>
                  <a:lnTo>
                    <a:pt x="330" y="601"/>
                  </a:lnTo>
                  <a:lnTo>
                    <a:pt x="330" y="813"/>
                  </a:lnTo>
                  <a:lnTo>
                    <a:pt x="249" y="813"/>
                  </a:lnTo>
                  <a:moveTo>
                    <a:pt x="406" y="813"/>
                  </a:moveTo>
                  <a:lnTo>
                    <a:pt x="406" y="601"/>
                  </a:lnTo>
                  <a:lnTo>
                    <a:pt x="487" y="601"/>
                  </a:lnTo>
                  <a:lnTo>
                    <a:pt x="487" y="813"/>
                  </a:lnTo>
                  <a:lnTo>
                    <a:pt x="406" y="813"/>
                  </a:lnTo>
                  <a:moveTo>
                    <a:pt x="557" y="813"/>
                  </a:moveTo>
                  <a:lnTo>
                    <a:pt x="557" y="601"/>
                  </a:lnTo>
                  <a:lnTo>
                    <a:pt x="644" y="601"/>
                  </a:lnTo>
                  <a:lnTo>
                    <a:pt x="644" y="813"/>
                  </a:lnTo>
                  <a:lnTo>
                    <a:pt x="557" y="813"/>
                  </a:lnTo>
                  <a:moveTo>
                    <a:pt x="92" y="477"/>
                  </a:moveTo>
                  <a:lnTo>
                    <a:pt x="92" y="260"/>
                  </a:lnTo>
                  <a:lnTo>
                    <a:pt x="179" y="260"/>
                  </a:lnTo>
                  <a:lnTo>
                    <a:pt x="179" y="477"/>
                  </a:lnTo>
                  <a:lnTo>
                    <a:pt x="92" y="477"/>
                  </a:lnTo>
                  <a:moveTo>
                    <a:pt x="249" y="477"/>
                  </a:moveTo>
                  <a:lnTo>
                    <a:pt x="249" y="260"/>
                  </a:lnTo>
                  <a:lnTo>
                    <a:pt x="330" y="260"/>
                  </a:lnTo>
                  <a:lnTo>
                    <a:pt x="330" y="477"/>
                  </a:lnTo>
                  <a:lnTo>
                    <a:pt x="249" y="477"/>
                  </a:lnTo>
                  <a:moveTo>
                    <a:pt x="406" y="477"/>
                  </a:moveTo>
                  <a:lnTo>
                    <a:pt x="406" y="260"/>
                  </a:lnTo>
                  <a:lnTo>
                    <a:pt x="487" y="260"/>
                  </a:lnTo>
                  <a:lnTo>
                    <a:pt x="487" y="477"/>
                  </a:lnTo>
                  <a:lnTo>
                    <a:pt x="406" y="477"/>
                  </a:lnTo>
                  <a:moveTo>
                    <a:pt x="557" y="477"/>
                  </a:moveTo>
                  <a:lnTo>
                    <a:pt x="557" y="260"/>
                  </a:lnTo>
                  <a:lnTo>
                    <a:pt x="644" y="260"/>
                  </a:lnTo>
                  <a:lnTo>
                    <a:pt x="644" y="477"/>
                  </a:lnTo>
                  <a:lnTo>
                    <a:pt x="557" y="477"/>
                  </a:lnTo>
                  <a:moveTo>
                    <a:pt x="730" y="0"/>
                  </a:moveTo>
                  <a:lnTo>
                    <a:pt x="644" y="32"/>
                  </a:lnTo>
                  <a:lnTo>
                    <a:pt x="644" y="135"/>
                  </a:lnTo>
                  <a:lnTo>
                    <a:pt x="557" y="135"/>
                  </a:lnTo>
                  <a:lnTo>
                    <a:pt x="557" y="59"/>
                  </a:lnTo>
                  <a:lnTo>
                    <a:pt x="487" y="86"/>
                  </a:lnTo>
                  <a:lnTo>
                    <a:pt x="487" y="135"/>
                  </a:lnTo>
                  <a:lnTo>
                    <a:pt x="406" y="135"/>
                  </a:lnTo>
                  <a:lnTo>
                    <a:pt x="406" y="119"/>
                  </a:lnTo>
                  <a:lnTo>
                    <a:pt x="0" y="260"/>
                  </a:lnTo>
                  <a:lnTo>
                    <a:pt x="0" y="1409"/>
                  </a:lnTo>
                  <a:lnTo>
                    <a:pt x="725" y="1409"/>
                  </a:lnTo>
                  <a:lnTo>
                    <a:pt x="73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72" name="Freeform 68"/>
            <p:cNvSpPr>
              <a:spLocks/>
            </p:cNvSpPr>
            <p:nvPr/>
          </p:nvSpPr>
          <p:spPr bwMode="auto">
            <a:xfrm>
              <a:off x="3269082" y="4605181"/>
              <a:ext cx="128569" cy="77777"/>
            </a:xfrm>
            <a:custGeom>
              <a:avLst/>
              <a:gdLst>
                <a:gd name="T0" fmla="*/ 81 w 81"/>
                <a:gd name="T1" fmla="*/ 0 h 49"/>
                <a:gd name="T2" fmla="*/ 0 w 81"/>
                <a:gd name="T3" fmla="*/ 33 h 49"/>
                <a:gd name="T4" fmla="*/ 0 w 81"/>
                <a:gd name="T5" fmla="*/ 49 h 49"/>
                <a:gd name="T6" fmla="*/ 81 w 81"/>
                <a:gd name="T7" fmla="*/ 49 h 49"/>
                <a:gd name="T8" fmla="*/ 81 w 81"/>
                <a:gd name="T9" fmla="*/ 0 h 49"/>
              </a:gdLst>
              <a:ahLst/>
              <a:cxnLst>
                <a:cxn ang="0">
                  <a:pos x="T0" y="T1"/>
                </a:cxn>
                <a:cxn ang="0">
                  <a:pos x="T2" y="T3"/>
                </a:cxn>
                <a:cxn ang="0">
                  <a:pos x="T4" y="T5"/>
                </a:cxn>
                <a:cxn ang="0">
                  <a:pos x="T6" y="T7"/>
                </a:cxn>
                <a:cxn ang="0">
                  <a:pos x="T8" y="T9"/>
                </a:cxn>
              </a:cxnLst>
              <a:rect l="0" t="0" r="r" b="b"/>
              <a:pathLst>
                <a:path w="81" h="49">
                  <a:moveTo>
                    <a:pt x="81" y="0"/>
                  </a:moveTo>
                  <a:lnTo>
                    <a:pt x="0" y="33"/>
                  </a:lnTo>
                  <a:lnTo>
                    <a:pt x="0" y="49"/>
                  </a:lnTo>
                  <a:lnTo>
                    <a:pt x="81" y="49"/>
                  </a:lnTo>
                  <a:lnTo>
                    <a:pt x="8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74" name="Freeform 70"/>
            <p:cNvSpPr>
              <a:spLocks/>
            </p:cNvSpPr>
            <p:nvPr/>
          </p:nvSpPr>
          <p:spPr bwMode="auto">
            <a:xfrm>
              <a:off x="3508760" y="4519469"/>
              <a:ext cx="138092" cy="163490"/>
            </a:xfrm>
            <a:custGeom>
              <a:avLst/>
              <a:gdLst>
                <a:gd name="T0" fmla="*/ 87 w 87"/>
                <a:gd name="T1" fmla="*/ 0 h 103"/>
                <a:gd name="T2" fmla="*/ 0 w 87"/>
                <a:gd name="T3" fmla="*/ 27 h 103"/>
                <a:gd name="T4" fmla="*/ 0 w 87"/>
                <a:gd name="T5" fmla="*/ 103 h 103"/>
                <a:gd name="T6" fmla="*/ 87 w 87"/>
                <a:gd name="T7" fmla="*/ 103 h 103"/>
                <a:gd name="T8" fmla="*/ 87 w 87"/>
                <a:gd name="T9" fmla="*/ 0 h 103"/>
              </a:gdLst>
              <a:ahLst/>
              <a:cxnLst>
                <a:cxn ang="0">
                  <a:pos x="T0" y="T1"/>
                </a:cxn>
                <a:cxn ang="0">
                  <a:pos x="T2" y="T3"/>
                </a:cxn>
                <a:cxn ang="0">
                  <a:pos x="T4" y="T5"/>
                </a:cxn>
                <a:cxn ang="0">
                  <a:pos x="T6" y="T7"/>
                </a:cxn>
                <a:cxn ang="0">
                  <a:pos x="T8" y="T9"/>
                </a:cxn>
              </a:cxnLst>
              <a:rect l="0" t="0" r="r" b="b"/>
              <a:pathLst>
                <a:path w="87" h="103">
                  <a:moveTo>
                    <a:pt x="87" y="0"/>
                  </a:moveTo>
                  <a:lnTo>
                    <a:pt x="0" y="27"/>
                  </a:lnTo>
                  <a:lnTo>
                    <a:pt x="0" y="103"/>
                  </a:lnTo>
                  <a:lnTo>
                    <a:pt x="87" y="103"/>
                  </a:lnTo>
                  <a:lnTo>
                    <a:pt x="8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76" name="Rectangle 72"/>
            <p:cNvSpPr>
              <a:spLocks noChangeArrowheads="1"/>
            </p:cNvSpPr>
            <p:nvPr/>
          </p:nvSpPr>
          <p:spPr bwMode="auto">
            <a:xfrm>
              <a:off x="2770677" y="4881367"/>
              <a:ext cx="138092" cy="34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78" name="Rectangle 74"/>
            <p:cNvSpPr>
              <a:spLocks noChangeArrowheads="1"/>
            </p:cNvSpPr>
            <p:nvPr/>
          </p:nvSpPr>
          <p:spPr bwMode="auto">
            <a:xfrm>
              <a:off x="3019880" y="4881367"/>
              <a:ext cx="128569" cy="34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80" name="Rectangle 76"/>
            <p:cNvSpPr>
              <a:spLocks noChangeArrowheads="1"/>
            </p:cNvSpPr>
            <p:nvPr/>
          </p:nvSpPr>
          <p:spPr bwMode="auto">
            <a:xfrm>
              <a:off x="3269082" y="4881367"/>
              <a:ext cx="128569" cy="34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82" name="Rectangle 78"/>
            <p:cNvSpPr>
              <a:spLocks noChangeArrowheads="1"/>
            </p:cNvSpPr>
            <p:nvPr/>
          </p:nvSpPr>
          <p:spPr bwMode="auto">
            <a:xfrm>
              <a:off x="3508760" y="4881367"/>
              <a:ext cx="138092" cy="344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84" name="Rectangle 80"/>
            <p:cNvSpPr>
              <a:spLocks noChangeArrowheads="1"/>
            </p:cNvSpPr>
            <p:nvPr/>
          </p:nvSpPr>
          <p:spPr bwMode="auto">
            <a:xfrm>
              <a:off x="2770677" y="5422628"/>
              <a:ext cx="138092" cy="33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86" name="Rectangle 82"/>
            <p:cNvSpPr>
              <a:spLocks noChangeArrowheads="1"/>
            </p:cNvSpPr>
            <p:nvPr/>
          </p:nvSpPr>
          <p:spPr bwMode="auto">
            <a:xfrm>
              <a:off x="3019880" y="5422628"/>
              <a:ext cx="128569" cy="33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88" name="Rectangle 84"/>
            <p:cNvSpPr>
              <a:spLocks noChangeArrowheads="1"/>
            </p:cNvSpPr>
            <p:nvPr/>
          </p:nvSpPr>
          <p:spPr bwMode="auto">
            <a:xfrm>
              <a:off x="3269082" y="5422628"/>
              <a:ext cx="128569" cy="33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90" name="Rectangle 86"/>
            <p:cNvSpPr>
              <a:spLocks noChangeArrowheads="1"/>
            </p:cNvSpPr>
            <p:nvPr/>
          </p:nvSpPr>
          <p:spPr bwMode="auto">
            <a:xfrm>
              <a:off x="3508760" y="5422628"/>
              <a:ext cx="138092" cy="3365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92" name="Rectangle 88"/>
            <p:cNvSpPr>
              <a:spLocks noChangeArrowheads="1"/>
            </p:cNvSpPr>
            <p:nvPr/>
          </p:nvSpPr>
          <p:spPr bwMode="auto">
            <a:xfrm>
              <a:off x="2770677" y="5957539"/>
              <a:ext cx="138092" cy="34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94" name="Rectangle 90"/>
            <p:cNvSpPr>
              <a:spLocks noChangeArrowheads="1"/>
            </p:cNvSpPr>
            <p:nvPr/>
          </p:nvSpPr>
          <p:spPr bwMode="auto">
            <a:xfrm>
              <a:off x="3019880" y="5957539"/>
              <a:ext cx="128569" cy="34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96" name="Rectangle 92"/>
            <p:cNvSpPr>
              <a:spLocks noChangeArrowheads="1"/>
            </p:cNvSpPr>
            <p:nvPr/>
          </p:nvSpPr>
          <p:spPr bwMode="auto">
            <a:xfrm>
              <a:off x="3269082" y="5957539"/>
              <a:ext cx="128569" cy="34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98" name="Rectangle 94"/>
            <p:cNvSpPr>
              <a:spLocks noChangeArrowheads="1"/>
            </p:cNvSpPr>
            <p:nvPr/>
          </p:nvSpPr>
          <p:spPr bwMode="auto">
            <a:xfrm>
              <a:off x="3508760" y="5957539"/>
              <a:ext cx="138092" cy="34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99" name="Rectangle 95"/>
            <p:cNvSpPr>
              <a:spLocks noChangeArrowheads="1"/>
            </p:cNvSpPr>
            <p:nvPr/>
          </p:nvSpPr>
          <p:spPr bwMode="auto">
            <a:xfrm>
              <a:off x="1294512" y="3065525"/>
              <a:ext cx="1279343" cy="3639622"/>
            </a:xfrm>
            <a:prstGeom prst="rect">
              <a:avLst/>
            </a:prstGeom>
            <a:solidFill>
              <a:srgbClr val="E6E6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00" name="Rectangle 96"/>
            <p:cNvSpPr>
              <a:spLocks noChangeArrowheads="1"/>
            </p:cNvSpPr>
            <p:nvPr/>
          </p:nvSpPr>
          <p:spPr bwMode="auto">
            <a:xfrm>
              <a:off x="1294512" y="3065525"/>
              <a:ext cx="1279343" cy="36396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01" name="Freeform 97"/>
            <p:cNvSpPr>
              <a:spLocks/>
            </p:cNvSpPr>
            <p:nvPr/>
          </p:nvSpPr>
          <p:spPr bwMode="auto">
            <a:xfrm>
              <a:off x="1294512" y="4468677"/>
              <a:ext cx="1279343" cy="2236470"/>
            </a:xfrm>
            <a:custGeom>
              <a:avLst/>
              <a:gdLst>
                <a:gd name="T0" fmla="*/ 806 w 806"/>
                <a:gd name="T1" fmla="*/ 0 h 1409"/>
                <a:gd name="T2" fmla="*/ 0 w 806"/>
                <a:gd name="T3" fmla="*/ 254 h 1409"/>
                <a:gd name="T4" fmla="*/ 0 w 806"/>
                <a:gd name="T5" fmla="*/ 1409 h 1409"/>
                <a:gd name="T6" fmla="*/ 806 w 806"/>
                <a:gd name="T7" fmla="*/ 1409 h 1409"/>
                <a:gd name="T8" fmla="*/ 806 w 806"/>
                <a:gd name="T9" fmla="*/ 0 h 1409"/>
              </a:gdLst>
              <a:ahLst/>
              <a:cxnLst>
                <a:cxn ang="0">
                  <a:pos x="T0" y="T1"/>
                </a:cxn>
                <a:cxn ang="0">
                  <a:pos x="T2" y="T3"/>
                </a:cxn>
                <a:cxn ang="0">
                  <a:pos x="T4" y="T5"/>
                </a:cxn>
                <a:cxn ang="0">
                  <a:pos x="T6" y="T7"/>
                </a:cxn>
                <a:cxn ang="0">
                  <a:pos x="T8" y="T9"/>
                </a:cxn>
              </a:cxnLst>
              <a:rect l="0" t="0" r="r" b="b"/>
              <a:pathLst>
                <a:path w="806" h="1409">
                  <a:moveTo>
                    <a:pt x="806" y="0"/>
                  </a:moveTo>
                  <a:lnTo>
                    <a:pt x="0" y="254"/>
                  </a:lnTo>
                  <a:lnTo>
                    <a:pt x="0" y="1409"/>
                  </a:lnTo>
                  <a:lnTo>
                    <a:pt x="806" y="1409"/>
                  </a:lnTo>
                  <a:lnTo>
                    <a:pt x="806" y="0"/>
                  </a:lnTo>
                  <a:close/>
                </a:path>
              </a:pathLst>
            </a:custGeom>
            <a:solidFill>
              <a:srgbClr val="D4D4D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02" name="Freeform 98"/>
            <p:cNvSpPr>
              <a:spLocks/>
            </p:cNvSpPr>
            <p:nvPr/>
          </p:nvSpPr>
          <p:spPr bwMode="auto">
            <a:xfrm>
              <a:off x="1294512" y="4468677"/>
              <a:ext cx="1279343" cy="2236470"/>
            </a:xfrm>
            <a:custGeom>
              <a:avLst/>
              <a:gdLst>
                <a:gd name="T0" fmla="*/ 806 w 806"/>
                <a:gd name="T1" fmla="*/ 0 h 1409"/>
                <a:gd name="T2" fmla="*/ 0 w 806"/>
                <a:gd name="T3" fmla="*/ 254 h 1409"/>
                <a:gd name="T4" fmla="*/ 0 w 806"/>
                <a:gd name="T5" fmla="*/ 1409 h 1409"/>
                <a:gd name="T6" fmla="*/ 806 w 806"/>
                <a:gd name="T7" fmla="*/ 1409 h 1409"/>
                <a:gd name="T8" fmla="*/ 806 w 806"/>
                <a:gd name="T9" fmla="*/ 0 h 1409"/>
              </a:gdLst>
              <a:ahLst/>
              <a:cxnLst>
                <a:cxn ang="0">
                  <a:pos x="T0" y="T1"/>
                </a:cxn>
                <a:cxn ang="0">
                  <a:pos x="T2" y="T3"/>
                </a:cxn>
                <a:cxn ang="0">
                  <a:pos x="T4" y="T5"/>
                </a:cxn>
                <a:cxn ang="0">
                  <a:pos x="T6" y="T7"/>
                </a:cxn>
                <a:cxn ang="0">
                  <a:pos x="T8" y="T9"/>
                </a:cxn>
              </a:cxnLst>
              <a:rect l="0" t="0" r="r" b="b"/>
              <a:pathLst>
                <a:path w="806" h="1409">
                  <a:moveTo>
                    <a:pt x="806" y="0"/>
                  </a:moveTo>
                  <a:lnTo>
                    <a:pt x="0" y="254"/>
                  </a:lnTo>
                  <a:lnTo>
                    <a:pt x="0" y="1409"/>
                  </a:lnTo>
                  <a:lnTo>
                    <a:pt x="806" y="1409"/>
                  </a:lnTo>
                  <a:lnTo>
                    <a:pt x="8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03" name="Rectangle 99"/>
            <p:cNvSpPr>
              <a:spLocks noChangeArrowheads="1"/>
            </p:cNvSpPr>
            <p:nvPr/>
          </p:nvSpPr>
          <p:spPr bwMode="auto">
            <a:xfrm>
              <a:off x="1113563" y="3056001"/>
              <a:ext cx="180949" cy="3649145"/>
            </a:xfrm>
            <a:prstGeom prst="rect">
              <a:avLst/>
            </a:prstGeom>
            <a:solidFill>
              <a:srgbClr val="A6A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04" name="Rectangle 100"/>
            <p:cNvSpPr>
              <a:spLocks noChangeArrowheads="1"/>
            </p:cNvSpPr>
            <p:nvPr/>
          </p:nvSpPr>
          <p:spPr bwMode="auto">
            <a:xfrm>
              <a:off x="1078644" y="2987748"/>
              <a:ext cx="1546005" cy="77777"/>
            </a:xfrm>
            <a:prstGeom prst="rect">
              <a:avLst/>
            </a:prstGeom>
            <a:solidFill>
              <a:srgbClr val="A6A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05" name="Rectangle 101"/>
            <p:cNvSpPr>
              <a:spLocks noChangeArrowheads="1"/>
            </p:cNvSpPr>
            <p:nvPr/>
          </p:nvSpPr>
          <p:spPr bwMode="auto">
            <a:xfrm>
              <a:off x="1078644" y="2944892"/>
              <a:ext cx="1546005" cy="77777"/>
            </a:xfrm>
            <a:prstGeom prst="rect">
              <a:avLst/>
            </a:prstGeom>
            <a:solidFill>
              <a:srgbClr val="E6E6E5"/>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06" name="Rectangle 102"/>
            <p:cNvSpPr>
              <a:spLocks noChangeArrowheads="1"/>
            </p:cNvSpPr>
            <p:nvPr/>
          </p:nvSpPr>
          <p:spPr bwMode="auto">
            <a:xfrm>
              <a:off x="1483397" y="3279808"/>
              <a:ext cx="146029" cy="353963"/>
            </a:xfrm>
            <a:prstGeom prst="rect">
              <a:avLst/>
            </a:prstGeom>
            <a:solidFill>
              <a:srgbClr val="A6A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07" name="Rectangle 103"/>
            <p:cNvSpPr>
              <a:spLocks noChangeArrowheads="1"/>
            </p:cNvSpPr>
            <p:nvPr/>
          </p:nvSpPr>
          <p:spPr bwMode="auto">
            <a:xfrm>
              <a:off x="1748473" y="3279808"/>
              <a:ext cx="146029" cy="353963"/>
            </a:xfrm>
            <a:prstGeom prst="rect">
              <a:avLst/>
            </a:prstGeom>
            <a:solidFill>
              <a:srgbClr val="A6A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08" name="Rectangle 104"/>
            <p:cNvSpPr>
              <a:spLocks noChangeArrowheads="1"/>
            </p:cNvSpPr>
            <p:nvPr/>
          </p:nvSpPr>
          <p:spPr bwMode="auto">
            <a:xfrm>
              <a:off x="2015135" y="3279808"/>
              <a:ext cx="146029" cy="353963"/>
            </a:xfrm>
            <a:prstGeom prst="rect">
              <a:avLst/>
            </a:prstGeom>
            <a:solidFill>
              <a:srgbClr val="A6A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09" name="Rectangle 105"/>
            <p:cNvSpPr>
              <a:spLocks noChangeArrowheads="1"/>
            </p:cNvSpPr>
            <p:nvPr/>
          </p:nvSpPr>
          <p:spPr bwMode="auto">
            <a:xfrm>
              <a:off x="2281797" y="3279808"/>
              <a:ext cx="146029" cy="353963"/>
            </a:xfrm>
            <a:prstGeom prst="rect">
              <a:avLst/>
            </a:prstGeom>
            <a:solidFill>
              <a:srgbClr val="A6A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10" name="Rectangle 106"/>
            <p:cNvSpPr>
              <a:spLocks noChangeArrowheads="1"/>
            </p:cNvSpPr>
            <p:nvPr/>
          </p:nvSpPr>
          <p:spPr bwMode="auto">
            <a:xfrm>
              <a:off x="1483397" y="3830591"/>
              <a:ext cx="146029" cy="344439"/>
            </a:xfrm>
            <a:prstGeom prst="rect">
              <a:avLst/>
            </a:prstGeom>
            <a:solidFill>
              <a:srgbClr val="A6A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11" name="Rectangle 107"/>
            <p:cNvSpPr>
              <a:spLocks noChangeArrowheads="1"/>
            </p:cNvSpPr>
            <p:nvPr/>
          </p:nvSpPr>
          <p:spPr bwMode="auto">
            <a:xfrm>
              <a:off x="1748473" y="3830591"/>
              <a:ext cx="146029" cy="344439"/>
            </a:xfrm>
            <a:prstGeom prst="rect">
              <a:avLst/>
            </a:prstGeom>
            <a:solidFill>
              <a:srgbClr val="A6A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12" name="Rectangle 108"/>
            <p:cNvSpPr>
              <a:spLocks noChangeArrowheads="1"/>
            </p:cNvSpPr>
            <p:nvPr/>
          </p:nvSpPr>
          <p:spPr bwMode="auto">
            <a:xfrm>
              <a:off x="2015135" y="3830591"/>
              <a:ext cx="146029" cy="344439"/>
            </a:xfrm>
            <a:prstGeom prst="rect">
              <a:avLst/>
            </a:prstGeom>
            <a:solidFill>
              <a:srgbClr val="A6A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sp>
          <p:nvSpPr>
            <p:cNvPr id="113" name="Rectangle 109"/>
            <p:cNvSpPr>
              <a:spLocks noChangeArrowheads="1"/>
            </p:cNvSpPr>
            <p:nvPr/>
          </p:nvSpPr>
          <p:spPr bwMode="auto">
            <a:xfrm>
              <a:off x="2281797" y="3830591"/>
              <a:ext cx="146029" cy="344439"/>
            </a:xfrm>
            <a:prstGeom prst="rect">
              <a:avLst/>
            </a:prstGeom>
            <a:solidFill>
              <a:srgbClr val="A6A7A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FFFFFF"/>
                </a:solidFill>
              </a:endParaRPr>
            </a:p>
          </p:txBody>
        </p:sp>
      </p:grpSp>
      <p:sp>
        <p:nvSpPr>
          <p:cNvPr id="2" name="Title 1"/>
          <p:cNvSpPr>
            <a:spLocks noGrp="1"/>
          </p:cNvSpPr>
          <p:nvPr>
            <p:ph type="title"/>
          </p:nvPr>
        </p:nvSpPr>
        <p:spPr/>
        <p:txBody>
          <a:bodyPr/>
          <a:lstStyle/>
          <a:p>
            <a:r>
              <a:rPr lang="en-US" dirty="0" smtClean="0"/>
              <a:t>Security at the on-premises edge</a:t>
            </a:r>
            <a:endParaRPr lang="en-US" dirty="0"/>
          </a:p>
        </p:txBody>
      </p:sp>
      <p:grpSp>
        <p:nvGrpSpPr>
          <p:cNvPr id="22" name="Group 21"/>
          <p:cNvGrpSpPr/>
          <p:nvPr/>
        </p:nvGrpSpPr>
        <p:grpSpPr>
          <a:xfrm>
            <a:off x="776129" y="3479874"/>
            <a:ext cx="1496042" cy="2478511"/>
            <a:chOff x="504205" y="3966589"/>
            <a:chExt cx="1496042" cy="2478511"/>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932" y="4020712"/>
              <a:ext cx="541338" cy="541338"/>
            </a:xfrm>
            <a:prstGeom prst="rect">
              <a:avLst/>
            </a:prstGeom>
          </p:spPr>
        </p:pic>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12475" y="4063605"/>
              <a:ext cx="541338" cy="541338"/>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04850" y="4913162"/>
              <a:ext cx="541338" cy="541338"/>
            </a:xfrm>
            <a:prstGeom prst="rect">
              <a:avLst/>
            </a:prstGeom>
          </p:spPr>
        </p:pic>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6708" y="4910209"/>
              <a:ext cx="541338" cy="541338"/>
            </a:xfrm>
            <a:prstGeom prst="rect">
              <a:avLst/>
            </a:prstGeom>
          </p:spPr>
        </p:pic>
        <p:pic>
          <p:nvPicPr>
            <p:cNvPr id="12" name="Picture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6605" y="5835500"/>
              <a:ext cx="541338" cy="541338"/>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258267" y="5835500"/>
              <a:ext cx="541338" cy="541338"/>
            </a:xfrm>
            <a:prstGeom prst="rect">
              <a:avLst/>
            </a:prstGeom>
          </p:spPr>
        </p:pic>
        <p:sp>
          <p:nvSpPr>
            <p:cNvPr id="140" name="Rounded Rectangle 139"/>
            <p:cNvSpPr/>
            <p:nvPr/>
          </p:nvSpPr>
          <p:spPr bwMode="auto">
            <a:xfrm>
              <a:off x="533029" y="3966589"/>
              <a:ext cx="1467218" cy="696851"/>
            </a:xfrm>
            <a:prstGeom prst="roundRect">
              <a:avLst/>
            </a:prstGeom>
            <a:noFill/>
            <a:ln w="28575">
              <a:solidFill>
                <a:srgbClr val="0078D7"/>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41" name="Rounded Rectangle 140"/>
            <p:cNvSpPr/>
            <p:nvPr/>
          </p:nvSpPr>
          <p:spPr bwMode="auto">
            <a:xfrm>
              <a:off x="533029" y="4833849"/>
              <a:ext cx="1467218" cy="696851"/>
            </a:xfrm>
            <a:prstGeom prst="roundRect">
              <a:avLst/>
            </a:prstGeom>
            <a:noFill/>
            <a:ln w="28575">
              <a:solidFill>
                <a:schemeClr val="accent6">
                  <a:lumMod val="75000"/>
                </a:schemeClr>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142" name="Rounded Rectangle 141"/>
            <p:cNvSpPr/>
            <p:nvPr/>
          </p:nvSpPr>
          <p:spPr bwMode="auto">
            <a:xfrm>
              <a:off x="504205" y="5748249"/>
              <a:ext cx="1467218" cy="696851"/>
            </a:xfrm>
            <a:prstGeom prst="roundRect">
              <a:avLst/>
            </a:prstGeom>
            <a:noFill/>
            <a:ln w="28575">
              <a:solidFill>
                <a:schemeClr val="accent3">
                  <a:lumMod val="50000"/>
                </a:schemeClr>
              </a:solidFill>
              <a:prstDash val="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grpSp>
      <p:pic>
        <p:nvPicPr>
          <p:cNvPr id="143" name="Picture 14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52133" y="3726902"/>
            <a:ext cx="450747" cy="450747"/>
          </a:xfrm>
          <a:prstGeom prst="rect">
            <a:avLst/>
          </a:prstGeom>
        </p:spPr>
      </p:pic>
      <p:sp>
        <p:nvSpPr>
          <p:cNvPr id="144" name="Up-Down Arrow 143"/>
          <p:cNvSpPr/>
          <p:nvPr/>
        </p:nvSpPr>
        <p:spPr bwMode="auto">
          <a:xfrm rot="5400000">
            <a:off x="5569464" y="2212964"/>
            <a:ext cx="916545" cy="4495800"/>
          </a:xfrm>
          <a:prstGeom prst="upDownArrow">
            <a:avLst>
              <a:gd name="adj1" fmla="val 50000"/>
              <a:gd name="adj2" fmla="val 30148"/>
            </a:avLst>
          </a:prstGeom>
          <a:solidFill>
            <a:schemeClr val="tx1"/>
          </a:solidFill>
          <a:ln w="76200">
            <a:solidFill>
              <a:srgbClr val="007DDE"/>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vert270" wrap="square" lIns="0" tIns="46637" rIns="0" bIns="46637" numCol="1" rtlCol="0" anchor="ctr" anchorCtr="0" compatLnSpc="1">
            <a:prstTxWarp prst="textNoShape">
              <a:avLst/>
            </a:prstTxWarp>
          </a:bodyPr>
          <a:lstStyle/>
          <a:p>
            <a:pPr algn="ctr" defTabSz="932398" fontAlgn="base">
              <a:spcBef>
                <a:spcPct val="0"/>
              </a:spcBef>
              <a:spcAft>
                <a:spcPct val="0"/>
              </a:spcAft>
            </a:pPr>
            <a:r>
              <a:rPr lang="en-US" sz="2000" dirty="0" smtClean="0">
                <a:solidFill>
                  <a:srgbClr val="000000"/>
                </a:solidFill>
              </a:rPr>
              <a:t>ExpressRoute</a:t>
            </a:r>
            <a:endParaRPr lang="en-US" sz="2000" dirty="0">
              <a:solidFill>
                <a:srgbClr val="000000"/>
              </a:solidFill>
            </a:endParaRPr>
          </a:p>
        </p:txBody>
      </p:sp>
      <p:grpSp>
        <p:nvGrpSpPr>
          <p:cNvPr id="17" name="Group 16"/>
          <p:cNvGrpSpPr/>
          <p:nvPr/>
        </p:nvGrpSpPr>
        <p:grpSpPr>
          <a:xfrm>
            <a:off x="2512548" y="3121812"/>
            <a:ext cx="1018654" cy="3014801"/>
            <a:chOff x="2017048" y="3759061"/>
            <a:chExt cx="1018654" cy="3014801"/>
          </a:xfrm>
        </p:grpSpPr>
        <p:pic>
          <p:nvPicPr>
            <p:cNvPr id="16" name="Picture 1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348052" y="6417216"/>
              <a:ext cx="356646" cy="356646"/>
            </a:xfrm>
            <a:prstGeom prst="rect">
              <a:avLst/>
            </a:prstGeom>
          </p:spPr>
        </p:pic>
        <p:pic>
          <p:nvPicPr>
            <p:cNvPr id="150" name="Picture 149"/>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80227" y="5847094"/>
              <a:ext cx="492296" cy="492296"/>
            </a:xfrm>
            <a:prstGeom prst="rect">
              <a:avLst/>
            </a:prstGeom>
          </p:spPr>
        </p:pic>
        <p:pic>
          <p:nvPicPr>
            <p:cNvPr id="375" name="Picture 37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300588" y="5364101"/>
              <a:ext cx="451575" cy="405168"/>
            </a:xfrm>
            <a:prstGeom prst="rect">
              <a:avLst/>
            </a:prstGeom>
            <a:noFill/>
            <a:ln>
              <a:noFill/>
            </a:ln>
          </p:spPr>
        </p:pic>
        <p:pic>
          <p:nvPicPr>
            <p:cNvPr id="376" name="Picture 808"/>
            <p:cNvPicPr>
              <a:picLocks noChangeAspect="1"/>
            </p:cNvPicPr>
            <p:nvPr/>
          </p:nvPicPr>
          <p:blipFill>
            <a:blip r:embed="rId10"/>
            <a:stretch>
              <a:fillRect/>
            </a:stretch>
          </p:blipFill>
          <p:spPr>
            <a:xfrm>
              <a:off x="2067569" y="4801379"/>
              <a:ext cx="917612" cy="484897"/>
            </a:xfrm>
            <a:prstGeom prst="rect">
              <a:avLst/>
            </a:prstGeom>
            <a:solidFill>
              <a:schemeClr val="tx1"/>
            </a:solidFill>
            <a:ln>
              <a:noFill/>
            </a:ln>
          </p:spPr>
        </p:pic>
        <p:pic>
          <p:nvPicPr>
            <p:cNvPr id="377" name="Picture 818"/>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136107" y="4120412"/>
              <a:ext cx="780536" cy="603142"/>
            </a:xfrm>
            <a:prstGeom prst="rect">
              <a:avLst/>
            </a:prstGeom>
          </p:spPr>
        </p:pic>
        <p:pic>
          <p:nvPicPr>
            <p:cNvPr id="378" name="Picture 819"/>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017048" y="3759061"/>
              <a:ext cx="1018654" cy="283526"/>
            </a:xfrm>
            <a:prstGeom prst="rect">
              <a:avLst/>
            </a:prstGeom>
          </p:spPr>
        </p:pic>
      </p:grpSp>
      <p:grpSp>
        <p:nvGrpSpPr>
          <p:cNvPr id="379" name="Group 378"/>
          <p:cNvGrpSpPr/>
          <p:nvPr/>
        </p:nvGrpSpPr>
        <p:grpSpPr>
          <a:xfrm>
            <a:off x="9113837" y="2937174"/>
            <a:ext cx="2546970" cy="1691982"/>
            <a:chOff x="8946776" y="2955276"/>
            <a:chExt cx="2546970" cy="1691982"/>
          </a:xfrm>
        </p:grpSpPr>
        <p:sp>
          <p:nvSpPr>
            <p:cNvPr id="380" name="Freeform 539"/>
            <p:cNvSpPr>
              <a:spLocks noChangeAspect="1"/>
            </p:cNvSpPr>
            <p:nvPr/>
          </p:nvSpPr>
          <p:spPr bwMode="auto">
            <a:xfrm>
              <a:off x="8946776" y="2955276"/>
              <a:ext cx="2546970" cy="1691982"/>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tx1"/>
            </a:solidFill>
            <a:ln w="76200">
              <a:solidFill>
                <a:schemeClr val="accent3">
                  <a:lumMod val="50000"/>
                </a:schemeClr>
              </a:solidFill>
            </a:ln>
            <a:scene3d>
              <a:camera prst="orthographicFront"/>
              <a:lightRig rig="threePt" dir="t"/>
            </a:scene3d>
            <a:sp3d>
              <a:bevelT/>
            </a:sp3d>
            <a:extLst/>
          </p:spPr>
          <p:txBody>
            <a:bodyPr vert="horz" wrap="square" lIns="67232" tIns="33616" rIns="67232" bIns="33616" numCol="1" anchor="t" anchorCtr="0" compatLnSpc="1">
              <a:prstTxWarp prst="textNoShape">
                <a:avLst/>
              </a:prstTxWarp>
            </a:bodyPr>
            <a:lstStyle/>
            <a:p>
              <a:pPr defTabSz="685600"/>
              <a:endParaRPr lang="en-US" sz="1324">
                <a:solidFill>
                  <a:srgbClr val="FFFFFF"/>
                </a:solidFill>
              </a:endParaRPr>
            </a:p>
          </p:txBody>
        </p:sp>
        <p:pic>
          <p:nvPicPr>
            <p:cNvPr id="381" name="Picture 380"/>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9753111" y="2971886"/>
              <a:ext cx="780290" cy="780290"/>
            </a:xfrm>
            <a:prstGeom prst="rect">
              <a:avLst/>
            </a:prstGeom>
          </p:spPr>
        </p:pic>
        <p:pic>
          <p:nvPicPr>
            <p:cNvPr id="382" name="Picture 381"/>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1050669" y="3833894"/>
              <a:ext cx="272968" cy="272968"/>
            </a:xfrm>
            <a:prstGeom prst="rect">
              <a:avLst/>
            </a:prstGeom>
          </p:spPr>
        </p:pic>
        <p:pic>
          <p:nvPicPr>
            <p:cNvPr id="383" name="Picture 38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0648338" y="3833894"/>
              <a:ext cx="272968" cy="272968"/>
            </a:xfrm>
            <a:prstGeom prst="rect">
              <a:avLst/>
            </a:prstGeom>
          </p:spPr>
        </p:pic>
        <p:pic>
          <p:nvPicPr>
            <p:cNvPr id="384" name="Picture 38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669669" y="4214894"/>
              <a:ext cx="272968" cy="272968"/>
            </a:xfrm>
            <a:prstGeom prst="rect">
              <a:avLst/>
            </a:prstGeom>
          </p:spPr>
        </p:pic>
        <p:pic>
          <p:nvPicPr>
            <p:cNvPr id="385" name="Picture 384"/>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0246008" y="3833894"/>
              <a:ext cx="272968" cy="272968"/>
            </a:xfrm>
            <a:prstGeom prst="rect">
              <a:avLst/>
            </a:prstGeom>
          </p:spPr>
        </p:pic>
        <p:pic>
          <p:nvPicPr>
            <p:cNvPr id="386" name="Picture 385"/>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843678" y="3833894"/>
              <a:ext cx="272968" cy="272968"/>
            </a:xfrm>
            <a:prstGeom prst="rect">
              <a:avLst/>
            </a:prstGeom>
          </p:spPr>
        </p:pic>
        <p:pic>
          <p:nvPicPr>
            <p:cNvPr id="387" name="Picture 386"/>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9214910" y="4214894"/>
              <a:ext cx="272968" cy="272968"/>
            </a:xfrm>
            <a:prstGeom prst="rect">
              <a:avLst/>
            </a:prstGeom>
          </p:spPr>
        </p:pic>
        <p:pic>
          <p:nvPicPr>
            <p:cNvPr id="388" name="Picture 387"/>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9699830" y="4214894"/>
              <a:ext cx="272968" cy="272968"/>
            </a:xfrm>
            <a:prstGeom prst="rect">
              <a:avLst/>
            </a:prstGeom>
          </p:spPr>
        </p:pic>
        <p:pic>
          <p:nvPicPr>
            <p:cNvPr id="389" name="Picture 388"/>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0184750" y="4214894"/>
              <a:ext cx="272968" cy="272968"/>
            </a:xfrm>
            <a:prstGeom prst="rect">
              <a:avLst/>
            </a:prstGeom>
          </p:spPr>
        </p:pic>
        <p:pic>
          <p:nvPicPr>
            <p:cNvPr id="390" name="Picture 389"/>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9441348" y="3833894"/>
              <a:ext cx="272968" cy="272968"/>
            </a:xfrm>
            <a:prstGeom prst="rect">
              <a:avLst/>
            </a:prstGeom>
          </p:spPr>
        </p:pic>
      </p:grpSp>
      <p:grpSp>
        <p:nvGrpSpPr>
          <p:cNvPr id="391" name="Group 390"/>
          <p:cNvGrpSpPr/>
          <p:nvPr/>
        </p:nvGrpSpPr>
        <p:grpSpPr>
          <a:xfrm>
            <a:off x="9113837" y="4891686"/>
            <a:ext cx="2546969" cy="1691982"/>
            <a:chOff x="8946776" y="4891686"/>
            <a:chExt cx="2546969" cy="1691982"/>
          </a:xfrm>
        </p:grpSpPr>
        <p:sp>
          <p:nvSpPr>
            <p:cNvPr id="392" name="Freeform 539"/>
            <p:cNvSpPr>
              <a:spLocks noChangeAspect="1"/>
            </p:cNvSpPr>
            <p:nvPr/>
          </p:nvSpPr>
          <p:spPr bwMode="auto">
            <a:xfrm>
              <a:off x="8946776" y="4891686"/>
              <a:ext cx="2546969" cy="1691982"/>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tx1"/>
            </a:solidFill>
            <a:ln w="76200">
              <a:solidFill>
                <a:srgbClr val="0472C1"/>
              </a:solidFill>
            </a:ln>
            <a:scene3d>
              <a:camera prst="orthographicFront"/>
              <a:lightRig rig="threePt" dir="t"/>
            </a:scene3d>
            <a:sp3d>
              <a:bevelT/>
            </a:sp3d>
            <a:extLst/>
          </p:spPr>
          <p:txBody>
            <a:bodyPr vert="horz" wrap="square" lIns="67232" tIns="33616" rIns="67232" bIns="33616" numCol="1" anchor="t" anchorCtr="0" compatLnSpc="1">
              <a:prstTxWarp prst="textNoShape">
                <a:avLst/>
              </a:prstTxWarp>
            </a:bodyPr>
            <a:lstStyle/>
            <a:p>
              <a:pPr defTabSz="685600"/>
              <a:endParaRPr lang="en-US" sz="1324">
                <a:solidFill>
                  <a:srgbClr val="FFFFFF"/>
                </a:solidFill>
              </a:endParaRPr>
            </a:p>
          </p:txBody>
        </p:sp>
        <p:pic>
          <p:nvPicPr>
            <p:cNvPr id="393" name="Picture 392"/>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9266237" y="5913772"/>
              <a:ext cx="462449" cy="462449"/>
            </a:xfrm>
            <a:prstGeom prst="rect">
              <a:avLst/>
            </a:prstGeom>
          </p:spPr>
        </p:pic>
        <p:pic>
          <p:nvPicPr>
            <p:cNvPr id="394" name="Picture 393"/>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10631326" y="5913772"/>
              <a:ext cx="555290" cy="555290"/>
            </a:xfrm>
            <a:prstGeom prst="rect">
              <a:avLst/>
            </a:prstGeom>
          </p:spPr>
        </p:pic>
        <p:pic>
          <p:nvPicPr>
            <p:cNvPr id="395" name="Picture 394"/>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9922219" y="5913772"/>
              <a:ext cx="515575" cy="515575"/>
            </a:xfrm>
            <a:prstGeom prst="rect">
              <a:avLst/>
            </a:prstGeom>
          </p:spPr>
        </p:pic>
        <p:pic>
          <p:nvPicPr>
            <p:cNvPr id="396" name="Picture 395"/>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9704415" y="4973841"/>
              <a:ext cx="780290" cy="780290"/>
            </a:xfrm>
            <a:prstGeom prst="rect">
              <a:avLst/>
            </a:prstGeom>
          </p:spPr>
        </p:pic>
      </p:grpSp>
      <p:grpSp>
        <p:nvGrpSpPr>
          <p:cNvPr id="397" name="Group 396"/>
          <p:cNvGrpSpPr/>
          <p:nvPr/>
        </p:nvGrpSpPr>
        <p:grpSpPr>
          <a:xfrm>
            <a:off x="9113837" y="982662"/>
            <a:ext cx="2546970" cy="1691982"/>
            <a:chOff x="8946776" y="982662"/>
            <a:chExt cx="2546970" cy="1691982"/>
          </a:xfrm>
        </p:grpSpPr>
        <p:sp>
          <p:nvSpPr>
            <p:cNvPr id="398" name="Freeform 539"/>
            <p:cNvSpPr>
              <a:spLocks noChangeAspect="1"/>
            </p:cNvSpPr>
            <p:nvPr/>
          </p:nvSpPr>
          <p:spPr bwMode="auto">
            <a:xfrm>
              <a:off x="8946776" y="982662"/>
              <a:ext cx="2546970" cy="1691982"/>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tx1"/>
            </a:solidFill>
            <a:ln w="76200">
              <a:solidFill>
                <a:srgbClr val="DE3C00"/>
              </a:solidFill>
            </a:ln>
            <a:scene3d>
              <a:camera prst="orthographicFront"/>
              <a:lightRig rig="threePt" dir="t"/>
            </a:scene3d>
            <a:sp3d>
              <a:bevelT/>
            </a:sp3d>
            <a:extLst/>
          </p:spPr>
          <p:txBody>
            <a:bodyPr vert="horz" wrap="square" lIns="67232" tIns="33616" rIns="67232" bIns="33616" numCol="1" anchor="t" anchorCtr="0" compatLnSpc="1">
              <a:prstTxWarp prst="textNoShape">
                <a:avLst/>
              </a:prstTxWarp>
            </a:bodyPr>
            <a:lstStyle/>
            <a:p>
              <a:pPr defTabSz="685600"/>
              <a:endParaRPr lang="en-US" sz="1324">
                <a:solidFill>
                  <a:srgbClr val="FFFFFF"/>
                </a:solidFill>
              </a:endParaRPr>
            </a:p>
          </p:txBody>
        </p:sp>
        <p:pic>
          <p:nvPicPr>
            <p:cNvPr id="399" name="Picture 398"/>
            <p:cNvPicPr>
              <a:picLocks noChangeAspect="1"/>
            </p:cNvPicPr>
            <p:nvPr/>
          </p:nvPicPr>
          <p:blipFill>
            <a:blip r:embed="rId26">
              <a:extLst>
                <a:ext uri="{28A0092B-C50C-407E-A947-70E740481C1C}">
                  <a14:useLocalDpi xmlns:a14="http://schemas.microsoft.com/office/drawing/2010/main" val="0"/>
                </a:ext>
              </a:extLst>
            </a:blip>
            <a:stretch>
              <a:fillRect/>
            </a:stretch>
          </p:blipFill>
          <p:spPr>
            <a:xfrm>
              <a:off x="9741954" y="1183111"/>
              <a:ext cx="657364" cy="657364"/>
            </a:xfrm>
            <a:prstGeom prst="rect">
              <a:avLst/>
            </a:prstGeom>
          </p:spPr>
        </p:pic>
        <p:pic>
          <p:nvPicPr>
            <p:cNvPr id="400" name="Picture 399"/>
            <p:cNvPicPr>
              <a:picLocks noChangeAspect="1"/>
            </p:cNvPicPr>
            <p:nvPr/>
          </p:nvPicPr>
          <p:blipFill>
            <a:blip r:embed="rId27">
              <a:extLst>
                <a:ext uri="{28A0092B-C50C-407E-A947-70E740481C1C}">
                  <a14:useLocalDpi xmlns:a14="http://schemas.microsoft.com/office/drawing/2010/main" val="0"/>
                </a:ext>
              </a:extLst>
            </a:blip>
            <a:stretch>
              <a:fillRect/>
            </a:stretch>
          </p:blipFill>
          <p:spPr>
            <a:xfrm>
              <a:off x="9190037" y="1942881"/>
              <a:ext cx="542925" cy="542925"/>
            </a:xfrm>
            <a:prstGeom prst="rect">
              <a:avLst/>
            </a:prstGeom>
          </p:spPr>
        </p:pic>
        <p:pic>
          <p:nvPicPr>
            <p:cNvPr id="401" name="Picture 400"/>
            <p:cNvPicPr>
              <a:picLocks noChangeAspect="1"/>
            </p:cNvPicPr>
            <p:nvPr/>
          </p:nvPicPr>
          <p:blipFill>
            <a:blip r:embed="rId28">
              <a:extLst>
                <a:ext uri="{28A0092B-C50C-407E-A947-70E740481C1C}">
                  <a14:useLocalDpi xmlns:a14="http://schemas.microsoft.com/office/drawing/2010/main" val="0"/>
                </a:ext>
              </a:extLst>
            </a:blip>
            <a:stretch>
              <a:fillRect/>
            </a:stretch>
          </p:blipFill>
          <p:spPr>
            <a:xfrm>
              <a:off x="9918452" y="1942881"/>
              <a:ext cx="557336" cy="557336"/>
            </a:xfrm>
            <a:prstGeom prst="rect">
              <a:avLst/>
            </a:prstGeom>
          </p:spPr>
        </p:pic>
        <p:pic>
          <p:nvPicPr>
            <p:cNvPr id="402" name="Picture 401"/>
            <p:cNvPicPr>
              <a:picLocks noChangeAspect="1"/>
            </p:cNvPicPr>
            <p:nvPr/>
          </p:nvPicPr>
          <p:blipFill>
            <a:blip r:embed="rId29">
              <a:extLst>
                <a:ext uri="{28A0092B-C50C-407E-A947-70E740481C1C}">
                  <a14:useLocalDpi xmlns:a14="http://schemas.microsoft.com/office/drawing/2010/main" val="0"/>
                </a:ext>
              </a:extLst>
            </a:blip>
            <a:stretch>
              <a:fillRect/>
            </a:stretch>
          </p:blipFill>
          <p:spPr>
            <a:xfrm>
              <a:off x="10661278" y="1942881"/>
              <a:ext cx="563781" cy="563781"/>
            </a:xfrm>
            <a:prstGeom prst="rect">
              <a:avLst/>
            </a:prstGeom>
          </p:spPr>
        </p:pic>
      </p:grpSp>
      <p:cxnSp>
        <p:nvCxnSpPr>
          <p:cNvPr id="403" name="Straight Arrow Connector 402"/>
          <p:cNvCxnSpPr>
            <a:stCxn id="144" idx="1"/>
          </p:cNvCxnSpPr>
          <p:nvPr/>
        </p:nvCxnSpPr>
        <p:spPr>
          <a:xfrm flipV="1">
            <a:off x="7999317" y="2542914"/>
            <a:ext cx="1070360" cy="1459678"/>
          </a:xfrm>
          <a:prstGeom prst="straightConnector1">
            <a:avLst/>
          </a:prstGeom>
          <a:ln w="76200">
            <a:solidFill>
              <a:srgbClr val="DE3C0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4" name="Straight Arrow Connector 403"/>
          <p:cNvCxnSpPr>
            <a:stCxn id="144" idx="0"/>
            <a:endCxn id="380" idx="2"/>
          </p:cNvCxnSpPr>
          <p:nvPr/>
        </p:nvCxnSpPr>
        <p:spPr>
          <a:xfrm flipV="1">
            <a:off x="8275637" y="4283069"/>
            <a:ext cx="838200" cy="177796"/>
          </a:xfrm>
          <a:prstGeom prst="straightConnector1">
            <a:avLst/>
          </a:prstGeom>
          <a:ln w="76200">
            <a:solidFill>
              <a:srgbClr val="6C0660"/>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405" name="Straight Arrow Connector 404"/>
          <p:cNvCxnSpPr>
            <a:stCxn id="144" idx="7"/>
          </p:cNvCxnSpPr>
          <p:nvPr/>
        </p:nvCxnSpPr>
        <p:spPr>
          <a:xfrm>
            <a:off x="7999317" y="4919137"/>
            <a:ext cx="1331012" cy="980047"/>
          </a:xfrm>
          <a:prstGeom prst="straightConnector1">
            <a:avLst/>
          </a:prstGeom>
          <a:ln w="76200">
            <a:solidFill>
              <a:srgbClr val="0079D6"/>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8494168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repeatCount="indefinite" fill="hold" nodeType="clickEffect">
                                  <p:stCondLst>
                                    <p:cond delay="0"/>
                                  </p:stCondLst>
                                  <p:endCondLst>
                                    <p:cond evt="onNext" delay="0">
                                      <p:tgtEl>
                                        <p:sldTgt/>
                                      </p:tgtEl>
                                    </p:cond>
                                  </p:endCondLst>
                                  <p:childTnLst>
                                    <p:animEffect transition="out" filter="fade">
                                      <p:cBhvr>
                                        <p:cTn id="6" dur="500" tmFilter="0, 0; .2, .5; .8, .5; 1, 0"/>
                                        <p:tgtEl>
                                          <p:spTgt spid="17"/>
                                        </p:tgtEl>
                                      </p:cBhvr>
                                    </p:animEffect>
                                    <p:animScale>
                                      <p:cBhvr>
                                        <p:cTn id="7"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Workloads &amp; Scenarios</a:t>
            </a:r>
            <a:endParaRPr lang="en-US" sz="4400" dirty="0"/>
          </a:p>
        </p:txBody>
      </p:sp>
      <p:sp>
        <p:nvSpPr>
          <p:cNvPr id="7" name="Rectangle 6"/>
          <p:cNvSpPr/>
          <p:nvPr/>
        </p:nvSpPr>
        <p:spPr bwMode="auto">
          <a:xfrm>
            <a:off x="4252751" y="1211287"/>
            <a:ext cx="3938622" cy="2565208"/>
          </a:xfrm>
          <a:prstGeom prst="rect">
            <a:avLst/>
          </a:prstGeom>
          <a:solidFill>
            <a:srgbClr val="FFFFFF"/>
          </a:solidFill>
          <a:ln w="22225" cap="sq" cmpd="sng" algn="ctr">
            <a:noFill/>
            <a:prstDash val="sysDot"/>
            <a:miter lim="800000"/>
            <a:headEnd type="none" w="med" len="med"/>
            <a:tailEnd type="none" w="med" len="med"/>
          </a:ln>
          <a:effectLst/>
        </p:spPr>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14099" fontAlgn="base">
              <a:lnSpc>
                <a:spcPct val="90000"/>
              </a:lnSpc>
              <a:spcBef>
                <a:spcPct val="0"/>
              </a:spcBef>
              <a:spcAft>
                <a:spcPct val="0"/>
              </a:spcAft>
              <a:defRPr/>
            </a:pPr>
            <a:r>
              <a:rPr lang="en-US" sz="2400" b="1" spc="-50" dirty="0" smtClean="0">
                <a:solidFill>
                  <a:srgbClr val="0079D6"/>
                </a:solidFill>
                <a:latin typeface="Segoe UI Light"/>
              </a:rPr>
              <a:t>Dev/test </a:t>
            </a:r>
            <a:r>
              <a:rPr lang="en-US" sz="2400" b="1" spc="-50" dirty="0">
                <a:solidFill>
                  <a:srgbClr val="0079D6"/>
                </a:solidFill>
                <a:latin typeface="Segoe UI Light"/>
              </a:rPr>
              <a:t>l</a:t>
            </a:r>
            <a:r>
              <a:rPr lang="en-US" sz="2400" b="1" spc="-50" dirty="0" smtClean="0">
                <a:solidFill>
                  <a:srgbClr val="0079D6"/>
                </a:solidFill>
                <a:latin typeface="Segoe UI Light"/>
              </a:rPr>
              <a:t>ab</a:t>
            </a:r>
            <a:endParaRPr lang="en-US" sz="2400" b="1" spc="-50" dirty="0">
              <a:solidFill>
                <a:srgbClr val="0079D6"/>
              </a:solidFill>
              <a:latin typeface="Segoe UI Light"/>
            </a:endParaRPr>
          </a:p>
        </p:txBody>
      </p:sp>
      <p:sp>
        <p:nvSpPr>
          <p:cNvPr id="8" name="Freeform 7"/>
          <p:cNvSpPr>
            <a:spLocks noChangeAspect="1" noEditPoints="1"/>
          </p:cNvSpPr>
          <p:nvPr/>
        </p:nvSpPr>
        <p:spPr bwMode="black">
          <a:xfrm>
            <a:off x="6951995" y="2531024"/>
            <a:ext cx="937231" cy="927744"/>
          </a:xfrm>
          <a:custGeom>
            <a:avLst/>
            <a:gdLst>
              <a:gd name="T0" fmla="*/ 64 w 209"/>
              <a:gd name="T1" fmla="*/ 38 h 207"/>
              <a:gd name="T2" fmla="*/ 64 w 209"/>
              <a:gd name="T3" fmla="*/ 38 h 207"/>
              <a:gd name="T4" fmla="*/ 76 w 209"/>
              <a:gd name="T5" fmla="*/ 51 h 207"/>
              <a:gd name="T6" fmla="*/ 51 w 209"/>
              <a:gd name="T7" fmla="*/ 75 h 207"/>
              <a:gd name="T8" fmla="*/ 39 w 209"/>
              <a:gd name="T9" fmla="*/ 63 h 207"/>
              <a:gd name="T10" fmla="*/ 64 w 209"/>
              <a:gd name="T11" fmla="*/ 38 h 207"/>
              <a:gd name="T12" fmla="*/ 172 w 209"/>
              <a:gd name="T13" fmla="*/ 207 h 207"/>
              <a:gd name="T14" fmla="*/ 147 w 209"/>
              <a:gd name="T15" fmla="*/ 196 h 207"/>
              <a:gd name="T16" fmla="*/ 35 w 209"/>
              <a:gd name="T17" fmla="*/ 85 h 207"/>
              <a:gd name="T18" fmla="*/ 0 w 209"/>
              <a:gd name="T19" fmla="*/ 76 h 207"/>
              <a:gd name="T20" fmla="*/ 26 w 209"/>
              <a:gd name="T21" fmla="*/ 50 h 207"/>
              <a:gd name="T22" fmla="*/ 16 w 209"/>
              <a:gd name="T23" fmla="*/ 40 h 207"/>
              <a:gd name="T24" fmla="*/ 40 w 209"/>
              <a:gd name="T25" fmla="*/ 16 h 207"/>
              <a:gd name="T26" fmla="*/ 51 w 209"/>
              <a:gd name="T27" fmla="*/ 25 h 207"/>
              <a:gd name="T28" fmla="*/ 70 w 209"/>
              <a:gd name="T29" fmla="*/ 6 h 207"/>
              <a:gd name="T30" fmla="*/ 77 w 209"/>
              <a:gd name="T31" fmla="*/ 0 h 207"/>
              <a:gd name="T32" fmla="*/ 85 w 209"/>
              <a:gd name="T33" fmla="*/ 34 h 207"/>
              <a:gd name="T34" fmla="*/ 198 w 209"/>
              <a:gd name="T35" fmla="*/ 146 h 207"/>
              <a:gd name="T36" fmla="*/ 209 w 209"/>
              <a:gd name="T37" fmla="*/ 171 h 207"/>
              <a:gd name="T38" fmla="*/ 198 w 209"/>
              <a:gd name="T39" fmla="*/ 196 h 207"/>
              <a:gd name="T40" fmla="*/ 172 w 209"/>
              <a:gd name="T41" fmla="*/ 207 h 207"/>
              <a:gd name="T42" fmla="*/ 21 w 209"/>
              <a:gd name="T43" fmla="*/ 70 h 207"/>
              <a:gd name="T44" fmla="*/ 21 w 209"/>
              <a:gd name="T45" fmla="*/ 70 h 207"/>
              <a:gd name="T46" fmla="*/ 40 w 209"/>
              <a:gd name="T47" fmla="*/ 75 h 207"/>
              <a:gd name="T48" fmla="*/ 154 w 209"/>
              <a:gd name="T49" fmla="*/ 189 h 207"/>
              <a:gd name="T50" fmla="*/ 172 w 209"/>
              <a:gd name="T51" fmla="*/ 196 h 207"/>
              <a:gd name="T52" fmla="*/ 191 w 209"/>
              <a:gd name="T53" fmla="*/ 189 h 207"/>
              <a:gd name="T54" fmla="*/ 198 w 209"/>
              <a:gd name="T55" fmla="*/ 171 h 207"/>
              <a:gd name="T56" fmla="*/ 191 w 209"/>
              <a:gd name="T57" fmla="*/ 154 h 207"/>
              <a:gd name="T58" fmla="*/ 75 w 209"/>
              <a:gd name="T59" fmla="*/ 39 h 207"/>
              <a:gd name="T60" fmla="*/ 71 w 209"/>
              <a:gd name="T61" fmla="*/ 20 h 207"/>
              <a:gd name="T62" fmla="*/ 21 w 209"/>
              <a:gd name="T63" fmla="*/ 70 h 207"/>
              <a:gd name="T64" fmla="*/ 184 w 209"/>
              <a:gd name="T65" fmla="*/ 183 h 207"/>
              <a:gd name="T66" fmla="*/ 160 w 209"/>
              <a:gd name="T67" fmla="*/ 183 h 207"/>
              <a:gd name="T68" fmla="*/ 67 w 209"/>
              <a:gd name="T69" fmla="*/ 90 h 207"/>
              <a:gd name="T70" fmla="*/ 113 w 209"/>
              <a:gd name="T71" fmla="*/ 90 h 207"/>
              <a:gd name="T72" fmla="*/ 184 w 209"/>
              <a:gd name="T73" fmla="*/ 159 h 207"/>
              <a:gd name="T74" fmla="*/ 184 w 209"/>
              <a:gd name="T75" fmla="*/ 183 h 207"/>
              <a:gd name="T76" fmla="*/ 102 w 209"/>
              <a:gd name="T77" fmla="*/ 111 h 207"/>
              <a:gd name="T78" fmla="*/ 102 w 209"/>
              <a:gd name="T79" fmla="*/ 105 h 207"/>
              <a:gd name="T80" fmla="*/ 95 w 209"/>
              <a:gd name="T81" fmla="*/ 105 h 207"/>
              <a:gd name="T82" fmla="*/ 95 w 209"/>
              <a:gd name="T83" fmla="*/ 111 h 207"/>
              <a:gd name="T84" fmla="*/ 102 w 209"/>
              <a:gd name="T85" fmla="*/ 111 h 207"/>
              <a:gd name="T86" fmla="*/ 128 w 209"/>
              <a:gd name="T87" fmla="*/ 131 h 207"/>
              <a:gd name="T88" fmla="*/ 128 w 209"/>
              <a:gd name="T89" fmla="*/ 127 h 207"/>
              <a:gd name="T90" fmla="*/ 124 w 209"/>
              <a:gd name="T91" fmla="*/ 127 h 207"/>
              <a:gd name="T92" fmla="*/ 124 w 209"/>
              <a:gd name="T93" fmla="*/ 131 h 207"/>
              <a:gd name="T94" fmla="*/ 128 w 209"/>
              <a:gd name="T95" fmla="*/ 131 h 207"/>
              <a:gd name="T96" fmla="*/ 147 w 209"/>
              <a:gd name="T97" fmla="*/ 137 h 207"/>
              <a:gd name="T98" fmla="*/ 147 w 209"/>
              <a:gd name="T99" fmla="*/ 143 h 207"/>
              <a:gd name="T100" fmla="*/ 154 w 209"/>
              <a:gd name="T101" fmla="*/ 143 h 207"/>
              <a:gd name="T102" fmla="*/ 154 w 209"/>
              <a:gd name="T103" fmla="*/ 137 h 207"/>
              <a:gd name="T104" fmla="*/ 147 w 209"/>
              <a:gd name="T105" fmla="*/ 137 h 207"/>
              <a:gd name="T106" fmla="*/ 156 w 209"/>
              <a:gd name="T107" fmla="*/ 157 h 207"/>
              <a:gd name="T108" fmla="*/ 156 w 209"/>
              <a:gd name="T109" fmla="*/ 153 h 207"/>
              <a:gd name="T110" fmla="*/ 152 w 209"/>
              <a:gd name="T111" fmla="*/ 153 h 207"/>
              <a:gd name="T112" fmla="*/ 152 w 209"/>
              <a:gd name="T113" fmla="*/ 157 h 207"/>
              <a:gd name="T114" fmla="*/ 156 w 209"/>
              <a:gd name="T115" fmla="*/ 157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9" h="207">
                <a:moveTo>
                  <a:pt x="64" y="38"/>
                </a:moveTo>
                <a:cubicBezTo>
                  <a:pt x="64" y="38"/>
                  <a:pt x="64" y="38"/>
                  <a:pt x="64" y="38"/>
                </a:cubicBezTo>
                <a:cubicBezTo>
                  <a:pt x="76" y="51"/>
                  <a:pt x="76" y="51"/>
                  <a:pt x="76" y="51"/>
                </a:cubicBezTo>
                <a:cubicBezTo>
                  <a:pt x="51" y="75"/>
                  <a:pt x="51" y="75"/>
                  <a:pt x="51" y="75"/>
                </a:cubicBezTo>
                <a:cubicBezTo>
                  <a:pt x="39" y="63"/>
                  <a:pt x="39" y="63"/>
                  <a:pt x="39" y="63"/>
                </a:cubicBezTo>
                <a:cubicBezTo>
                  <a:pt x="64" y="38"/>
                  <a:pt x="64" y="38"/>
                  <a:pt x="64" y="38"/>
                </a:cubicBezTo>
                <a:close/>
                <a:moveTo>
                  <a:pt x="172" y="207"/>
                </a:moveTo>
                <a:cubicBezTo>
                  <a:pt x="163" y="207"/>
                  <a:pt x="154" y="204"/>
                  <a:pt x="147" y="196"/>
                </a:cubicBezTo>
                <a:cubicBezTo>
                  <a:pt x="147" y="196"/>
                  <a:pt x="147" y="196"/>
                  <a:pt x="35" y="85"/>
                </a:cubicBezTo>
                <a:cubicBezTo>
                  <a:pt x="35" y="85"/>
                  <a:pt x="35" y="85"/>
                  <a:pt x="0" y="76"/>
                </a:cubicBezTo>
                <a:cubicBezTo>
                  <a:pt x="0" y="76"/>
                  <a:pt x="0" y="76"/>
                  <a:pt x="26" y="50"/>
                </a:cubicBezTo>
                <a:cubicBezTo>
                  <a:pt x="26" y="50"/>
                  <a:pt x="26" y="50"/>
                  <a:pt x="16" y="40"/>
                </a:cubicBezTo>
                <a:cubicBezTo>
                  <a:pt x="16" y="40"/>
                  <a:pt x="16" y="40"/>
                  <a:pt x="40" y="16"/>
                </a:cubicBezTo>
                <a:cubicBezTo>
                  <a:pt x="40" y="16"/>
                  <a:pt x="40" y="16"/>
                  <a:pt x="51" y="25"/>
                </a:cubicBezTo>
                <a:cubicBezTo>
                  <a:pt x="51" y="25"/>
                  <a:pt x="51" y="25"/>
                  <a:pt x="70" y="6"/>
                </a:cubicBezTo>
                <a:cubicBezTo>
                  <a:pt x="70" y="6"/>
                  <a:pt x="70" y="6"/>
                  <a:pt x="77" y="0"/>
                </a:cubicBezTo>
                <a:cubicBezTo>
                  <a:pt x="77" y="0"/>
                  <a:pt x="77" y="0"/>
                  <a:pt x="85" y="34"/>
                </a:cubicBezTo>
                <a:cubicBezTo>
                  <a:pt x="85" y="34"/>
                  <a:pt x="85" y="34"/>
                  <a:pt x="198" y="146"/>
                </a:cubicBezTo>
                <a:cubicBezTo>
                  <a:pt x="204" y="153"/>
                  <a:pt x="209" y="162"/>
                  <a:pt x="209" y="171"/>
                </a:cubicBezTo>
                <a:cubicBezTo>
                  <a:pt x="209" y="180"/>
                  <a:pt x="204" y="190"/>
                  <a:pt x="198" y="196"/>
                </a:cubicBezTo>
                <a:cubicBezTo>
                  <a:pt x="191" y="204"/>
                  <a:pt x="182" y="207"/>
                  <a:pt x="172" y="207"/>
                </a:cubicBezTo>
                <a:close/>
                <a:moveTo>
                  <a:pt x="21" y="70"/>
                </a:moveTo>
                <a:cubicBezTo>
                  <a:pt x="21" y="70"/>
                  <a:pt x="21" y="70"/>
                  <a:pt x="21" y="70"/>
                </a:cubicBezTo>
                <a:cubicBezTo>
                  <a:pt x="40" y="75"/>
                  <a:pt x="40" y="75"/>
                  <a:pt x="40" y="75"/>
                </a:cubicBezTo>
                <a:cubicBezTo>
                  <a:pt x="40" y="75"/>
                  <a:pt x="40" y="75"/>
                  <a:pt x="154" y="189"/>
                </a:cubicBezTo>
                <a:cubicBezTo>
                  <a:pt x="160" y="194"/>
                  <a:pt x="166" y="196"/>
                  <a:pt x="172" y="196"/>
                </a:cubicBezTo>
                <a:cubicBezTo>
                  <a:pt x="179" y="196"/>
                  <a:pt x="185" y="194"/>
                  <a:pt x="191" y="189"/>
                </a:cubicBezTo>
                <a:cubicBezTo>
                  <a:pt x="195" y="185"/>
                  <a:pt x="198" y="178"/>
                  <a:pt x="198" y="171"/>
                </a:cubicBezTo>
                <a:cubicBezTo>
                  <a:pt x="198" y="164"/>
                  <a:pt x="195" y="158"/>
                  <a:pt x="191" y="154"/>
                </a:cubicBezTo>
                <a:cubicBezTo>
                  <a:pt x="191" y="154"/>
                  <a:pt x="191" y="154"/>
                  <a:pt x="75" y="39"/>
                </a:cubicBezTo>
                <a:cubicBezTo>
                  <a:pt x="75" y="39"/>
                  <a:pt x="75" y="39"/>
                  <a:pt x="71" y="20"/>
                </a:cubicBezTo>
                <a:cubicBezTo>
                  <a:pt x="71" y="20"/>
                  <a:pt x="71" y="20"/>
                  <a:pt x="21" y="70"/>
                </a:cubicBezTo>
                <a:close/>
                <a:moveTo>
                  <a:pt x="184" y="183"/>
                </a:moveTo>
                <a:cubicBezTo>
                  <a:pt x="177" y="189"/>
                  <a:pt x="167" y="189"/>
                  <a:pt x="160" y="183"/>
                </a:cubicBezTo>
                <a:cubicBezTo>
                  <a:pt x="160" y="183"/>
                  <a:pt x="160" y="183"/>
                  <a:pt x="67" y="90"/>
                </a:cubicBezTo>
                <a:cubicBezTo>
                  <a:pt x="67" y="90"/>
                  <a:pt x="67" y="90"/>
                  <a:pt x="113" y="90"/>
                </a:cubicBezTo>
                <a:cubicBezTo>
                  <a:pt x="113" y="90"/>
                  <a:pt x="113" y="90"/>
                  <a:pt x="184" y="159"/>
                </a:cubicBezTo>
                <a:cubicBezTo>
                  <a:pt x="190" y="166"/>
                  <a:pt x="190" y="176"/>
                  <a:pt x="184" y="183"/>
                </a:cubicBezTo>
                <a:close/>
                <a:moveTo>
                  <a:pt x="102" y="111"/>
                </a:moveTo>
                <a:cubicBezTo>
                  <a:pt x="103" y="109"/>
                  <a:pt x="103" y="107"/>
                  <a:pt x="102" y="105"/>
                </a:cubicBezTo>
                <a:cubicBezTo>
                  <a:pt x="100" y="103"/>
                  <a:pt x="96" y="103"/>
                  <a:pt x="95" y="105"/>
                </a:cubicBezTo>
                <a:cubicBezTo>
                  <a:pt x="93" y="107"/>
                  <a:pt x="93" y="109"/>
                  <a:pt x="95" y="111"/>
                </a:cubicBezTo>
                <a:cubicBezTo>
                  <a:pt x="96" y="113"/>
                  <a:pt x="100" y="113"/>
                  <a:pt x="102" y="111"/>
                </a:cubicBezTo>
                <a:close/>
                <a:moveTo>
                  <a:pt x="128" y="131"/>
                </a:moveTo>
                <a:cubicBezTo>
                  <a:pt x="130" y="130"/>
                  <a:pt x="130" y="128"/>
                  <a:pt x="128" y="127"/>
                </a:cubicBezTo>
                <a:cubicBezTo>
                  <a:pt x="127" y="126"/>
                  <a:pt x="125" y="126"/>
                  <a:pt x="124" y="127"/>
                </a:cubicBezTo>
                <a:cubicBezTo>
                  <a:pt x="123" y="128"/>
                  <a:pt x="123" y="130"/>
                  <a:pt x="124" y="131"/>
                </a:cubicBezTo>
                <a:cubicBezTo>
                  <a:pt x="125" y="134"/>
                  <a:pt x="127" y="134"/>
                  <a:pt x="128" y="131"/>
                </a:cubicBezTo>
                <a:close/>
                <a:moveTo>
                  <a:pt x="147" y="137"/>
                </a:moveTo>
                <a:cubicBezTo>
                  <a:pt x="145" y="139"/>
                  <a:pt x="145" y="142"/>
                  <a:pt x="147" y="143"/>
                </a:cubicBezTo>
                <a:cubicBezTo>
                  <a:pt x="150" y="145"/>
                  <a:pt x="152" y="145"/>
                  <a:pt x="154" y="143"/>
                </a:cubicBezTo>
                <a:cubicBezTo>
                  <a:pt x="156" y="142"/>
                  <a:pt x="156" y="139"/>
                  <a:pt x="154" y="137"/>
                </a:cubicBezTo>
                <a:cubicBezTo>
                  <a:pt x="152" y="136"/>
                  <a:pt x="150" y="136"/>
                  <a:pt x="147" y="137"/>
                </a:cubicBezTo>
                <a:close/>
                <a:moveTo>
                  <a:pt x="156" y="157"/>
                </a:moveTo>
                <a:cubicBezTo>
                  <a:pt x="157" y="156"/>
                  <a:pt x="157" y="154"/>
                  <a:pt x="156" y="153"/>
                </a:cubicBezTo>
                <a:cubicBezTo>
                  <a:pt x="155" y="151"/>
                  <a:pt x="153" y="151"/>
                  <a:pt x="152" y="153"/>
                </a:cubicBezTo>
                <a:cubicBezTo>
                  <a:pt x="151" y="154"/>
                  <a:pt x="151" y="156"/>
                  <a:pt x="152" y="157"/>
                </a:cubicBezTo>
                <a:cubicBezTo>
                  <a:pt x="153" y="158"/>
                  <a:pt x="155" y="158"/>
                  <a:pt x="156" y="157"/>
                </a:cubicBezTo>
                <a:close/>
              </a:path>
            </a:pathLst>
          </a:custGeom>
          <a:solidFill>
            <a:srgbClr val="0079D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endParaRPr lang="en-US">
              <a:solidFill>
                <a:srgbClr val="0079D6"/>
              </a:solidFill>
            </a:endParaRPr>
          </a:p>
        </p:txBody>
      </p:sp>
      <p:sp>
        <p:nvSpPr>
          <p:cNvPr id="9" name="Rectangle 8"/>
          <p:cNvSpPr/>
          <p:nvPr/>
        </p:nvSpPr>
        <p:spPr bwMode="auto">
          <a:xfrm>
            <a:off x="8237819" y="1211287"/>
            <a:ext cx="3938622" cy="2565208"/>
          </a:xfrm>
          <a:prstGeom prst="rect">
            <a:avLst/>
          </a:prstGeom>
          <a:solidFill>
            <a:srgbClr val="FFFFFF"/>
          </a:solidFill>
          <a:ln w="22225" cap="sq" cmpd="sng" algn="ctr">
            <a:noFill/>
            <a:prstDash val="sysDot"/>
            <a:miter lim="800000"/>
            <a:headEnd type="none" w="med" len="med"/>
            <a:tailEnd type="none" w="med" len="med"/>
          </a:ln>
          <a:effectLst/>
        </p:spPr>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14099" fontAlgn="base">
              <a:lnSpc>
                <a:spcPct val="90000"/>
              </a:lnSpc>
              <a:spcBef>
                <a:spcPct val="0"/>
              </a:spcBef>
              <a:spcAft>
                <a:spcPct val="0"/>
              </a:spcAft>
              <a:defRPr/>
            </a:pPr>
            <a:r>
              <a:rPr lang="en-US" sz="2400" b="1" spc="-50" dirty="0" smtClean="0">
                <a:solidFill>
                  <a:srgbClr val="0079D6"/>
                </a:solidFill>
                <a:latin typeface="Segoe UI Light"/>
              </a:rPr>
              <a:t>BI/big data</a:t>
            </a:r>
            <a:endParaRPr lang="en-US" sz="2400" b="1" spc="-50" dirty="0">
              <a:solidFill>
                <a:srgbClr val="0079D6"/>
              </a:solidFill>
              <a:latin typeface="Segoe UI Light"/>
            </a:endParaRPr>
          </a:p>
        </p:txBody>
      </p:sp>
      <p:sp>
        <p:nvSpPr>
          <p:cNvPr id="10" name="Freeform 9"/>
          <p:cNvSpPr>
            <a:spLocks noChangeAspect="1" noEditPoints="1"/>
          </p:cNvSpPr>
          <p:nvPr/>
        </p:nvSpPr>
        <p:spPr bwMode="black">
          <a:xfrm>
            <a:off x="10480628" y="2596250"/>
            <a:ext cx="1278268" cy="780290"/>
          </a:xfrm>
          <a:custGeom>
            <a:avLst/>
            <a:gdLst>
              <a:gd name="T0" fmla="*/ 1588 w 3451"/>
              <a:gd name="T1" fmla="*/ 2110 h 2110"/>
              <a:gd name="T2" fmla="*/ 2100 w 3451"/>
              <a:gd name="T3" fmla="*/ 1951 h 2110"/>
              <a:gd name="T4" fmla="*/ 1141 w 3451"/>
              <a:gd name="T5" fmla="*/ 1911 h 2110"/>
              <a:gd name="T6" fmla="*/ 1215 w 3451"/>
              <a:gd name="T7" fmla="*/ 1929 h 2110"/>
              <a:gd name="T8" fmla="*/ 1799 w 3451"/>
              <a:gd name="T9" fmla="*/ 2021 h 2110"/>
              <a:gd name="T10" fmla="*/ 2036 w 3451"/>
              <a:gd name="T11" fmla="*/ 1911 h 2110"/>
              <a:gd name="T12" fmla="*/ 1121 w 3451"/>
              <a:gd name="T13" fmla="*/ 1193 h 2110"/>
              <a:gd name="T14" fmla="*/ 1992 w 3451"/>
              <a:gd name="T15" fmla="*/ 1211 h 2110"/>
              <a:gd name="T16" fmla="*/ 2497 w 3451"/>
              <a:gd name="T17" fmla="*/ 803 h 2110"/>
              <a:gd name="T18" fmla="*/ 975 w 3451"/>
              <a:gd name="T19" fmla="*/ 240 h 2110"/>
              <a:gd name="T20" fmla="*/ 1616 w 3451"/>
              <a:gd name="T21" fmla="*/ 736 h 2110"/>
              <a:gd name="T22" fmla="*/ 2006 w 3451"/>
              <a:gd name="T23" fmla="*/ 508 h 2110"/>
              <a:gd name="T24" fmla="*/ 1990 w 3451"/>
              <a:gd name="T25" fmla="*/ 320 h 2110"/>
              <a:gd name="T26" fmla="*/ 2004 w 3451"/>
              <a:gd name="T27" fmla="*/ 426 h 2110"/>
              <a:gd name="T28" fmla="*/ 2038 w 3451"/>
              <a:gd name="T29" fmla="*/ 1120 h 2110"/>
              <a:gd name="T30" fmla="*/ 2304 w 3451"/>
              <a:gd name="T31" fmla="*/ 985 h 2110"/>
              <a:gd name="T32" fmla="*/ 2225 w 3451"/>
              <a:gd name="T33" fmla="*/ 465 h 2110"/>
              <a:gd name="T34" fmla="*/ 2219 w 3451"/>
              <a:gd name="T35" fmla="*/ 477 h 2110"/>
              <a:gd name="T36" fmla="*/ 1844 w 3451"/>
              <a:gd name="T37" fmla="*/ 192 h 2110"/>
              <a:gd name="T38" fmla="*/ 1818 w 3451"/>
              <a:gd name="T39" fmla="*/ 109 h 2110"/>
              <a:gd name="T40" fmla="*/ 1133 w 3451"/>
              <a:gd name="T41" fmla="*/ 1121 h 2110"/>
              <a:gd name="T42" fmla="*/ 1171 w 3451"/>
              <a:gd name="T43" fmla="*/ 951 h 2110"/>
              <a:gd name="T44" fmla="*/ 1115 w 3451"/>
              <a:gd name="T45" fmla="*/ 350 h 2110"/>
              <a:gd name="T46" fmla="*/ 1155 w 3451"/>
              <a:gd name="T47" fmla="*/ 517 h 2110"/>
              <a:gd name="T48" fmla="*/ 1265 w 3451"/>
              <a:gd name="T49" fmla="*/ 843 h 2110"/>
              <a:gd name="T50" fmla="*/ 1555 w 3451"/>
              <a:gd name="T51" fmla="*/ 284 h 2110"/>
              <a:gd name="T52" fmla="*/ 1353 w 3451"/>
              <a:gd name="T53" fmla="*/ 109 h 2110"/>
              <a:gd name="T54" fmla="*/ 1221 w 3451"/>
              <a:gd name="T55" fmla="*/ 201 h 2110"/>
              <a:gd name="T56" fmla="*/ 923 w 3451"/>
              <a:gd name="T57" fmla="*/ 379 h 2110"/>
              <a:gd name="T58" fmla="*/ 945 w 3451"/>
              <a:gd name="T59" fmla="*/ 466 h 2110"/>
              <a:gd name="T60" fmla="*/ 447 w 3451"/>
              <a:gd name="T61" fmla="*/ 993 h 2110"/>
              <a:gd name="T62" fmla="*/ 2737 w 3451"/>
              <a:gd name="T63" fmla="*/ 1157 h 2110"/>
              <a:gd name="T64" fmla="*/ 1748 w 3451"/>
              <a:gd name="T65" fmla="*/ 1552 h 2110"/>
              <a:gd name="T66" fmla="*/ 2015 w 3451"/>
              <a:gd name="T67" fmla="*/ 1319 h 2110"/>
              <a:gd name="T68" fmla="*/ 581 w 3451"/>
              <a:gd name="T69" fmla="*/ 1265 h 2110"/>
              <a:gd name="T70" fmla="*/ 1557 w 3451"/>
              <a:gd name="T71" fmla="*/ 1799 h 2110"/>
              <a:gd name="T72" fmla="*/ 2476 w 3451"/>
              <a:gd name="T73" fmla="*/ 1476 h 2110"/>
              <a:gd name="T74" fmla="*/ 123 w 3451"/>
              <a:gd name="T75" fmla="*/ 1195 h 2110"/>
              <a:gd name="T76" fmla="*/ 231 w 3451"/>
              <a:gd name="T77" fmla="*/ 956 h 2110"/>
              <a:gd name="T78" fmla="*/ 530 w 3451"/>
              <a:gd name="T79" fmla="*/ 1074 h 2110"/>
              <a:gd name="T80" fmla="*/ 658 w 3451"/>
              <a:gd name="T81" fmla="*/ 1255 h 2110"/>
              <a:gd name="T82" fmla="*/ 628 w 3451"/>
              <a:gd name="T83" fmla="*/ 1016 h 2110"/>
              <a:gd name="T84" fmla="*/ 724 w 3451"/>
              <a:gd name="T85" fmla="*/ 1343 h 2110"/>
              <a:gd name="T86" fmla="*/ 824 w 3451"/>
              <a:gd name="T87" fmla="*/ 1434 h 2110"/>
              <a:gd name="T88" fmla="*/ 767 w 3451"/>
              <a:gd name="T89" fmla="*/ 1212 h 2110"/>
              <a:gd name="T90" fmla="*/ 927 w 3451"/>
              <a:gd name="T91" fmla="*/ 1501 h 2110"/>
              <a:gd name="T92" fmla="*/ 988 w 3451"/>
              <a:gd name="T93" fmla="*/ 1427 h 2110"/>
              <a:gd name="T94" fmla="*/ 1270 w 3451"/>
              <a:gd name="T95" fmla="*/ 1671 h 2110"/>
              <a:gd name="T96" fmla="*/ 1264 w 3451"/>
              <a:gd name="T97" fmla="*/ 1444 h 2110"/>
              <a:gd name="T98" fmla="*/ 1501 w 3451"/>
              <a:gd name="T99" fmla="*/ 1703 h 2110"/>
              <a:gd name="T100" fmla="*/ 1695 w 3451"/>
              <a:gd name="T101" fmla="*/ 1440 h 2110"/>
              <a:gd name="T102" fmla="*/ 2020 w 3451"/>
              <a:gd name="T103" fmla="*/ 1654 h 2110"/>
              <a:gd name="T104" fmla="*/ 1901 w 3451"/>
              <a:gd name="T105" fmla="*/ 1457 h 2110"/>
              <a:gd name="T106" fmla="*/ 2053 w 3451"/>
              <a:gd name="T107" fmla="*/ 1600 h 2110"/>
              <a:gd name="T108" fmla="*/ 2208 w 3451"/>
              <a:gd name="T109" fmla="*/ 1543 h 2110"/>
              <a:gd name="T110" fmla="*/ 2294 w 3451"/>
              <a:gd name="T111" fmla="*/ 1280 h 2110"/>
              <a:gd name="T112" fmla="*/ 2386 w 3451"/>
              <a:gd name="T113" fmla="*/ 1486 h 2110"/>
              <a:gd name="T114" fmla="*/ 2473 w 3451"/>
              <a:gd name="T115" fmla="*/ 1155 h 2110"/>
              <a:gd name="T116" fmla="*/ 2654 w 3451"/>
              <a:gd name="T117" fmla="*/ 1074 h 2110"/>
              <a:gd name="T118" fmla="*/ 2954 w 3451"/>
              <a:gd name="T119" fmla="*/ 1154 h 2110"/>
              <a:gd name="T120" fmla="*/ 3062 w 3451"/>
              <a:gd name="T121" fmla="*/ 1154 h 2110"/>
              <a:gd name="T122" fmla="*/ 1038 w 3451"/>
              <a:gd name="T123" fmla="*/ 1498 h 2110"/>
              <a:gd name="T124" fmla="*/ 2472 w 3451"/>
              <a:gd name="T125" fmla="*/ 1231 h 2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451" h="2110">
                <a:moveTo>
                  <a:pt x="1585" y="1902"/>
                </a:moveTo>
                <a:cubicBezTo>
                  <a:pt x="1383" y="1902"/>
                  <a:pt x="1184" y="1867"/>
                  <a:pt x="1012" y="1802"/>
                </a:cubicBezTo>
                <a:cubicBezTo>
                  <a:pt x="945" y="1776"/>
                  <a:pt x="884" y="1747"/>
                  <a:pt x="828" y="1714"/>
                </a:cubicBezTo>
                <a:cubicBezTo>
                  <a:pt x="896" y="1807"/>
                  <a:pt x="980" y="1887"/>
                  <a:pt x="1077" y="1951"/>
                </a:cubicBezTo>
                <a:cubicBezTo>
                  <a:pt x="1119" y="1979"/>
                  <a:pt x="1165" y="2004"/>
                  <a:pt x="1212" y="2026"/>
                </a:cubicBezTo>
                <a:cubicBezTo>
                  <a:pt x="1264" y="2049"/>
                  <a:pt x="1318" y="2068"/>
                  <a:pt x="1375" y="2082"/>
                </a:cubicBezTo>
                <a:cubicBezTo>
                  <a:pt x="1443" y="2099"/>
                  <a:pt x="1515" y="2108"/>
                  <a:pt x="1588" y="2110"/>
                </a:cubicBezTo>
                <a:cubicBezTo>
                  <a:pt x="1588" y="2110"/>
                  <a:pt x="1588" y="2110"/>
                  <a:pt x="1588" y="2110"/>
                </a:cubicBezTo>
                <a:cubicBezTo>
                  <a:pt x="1588" y="2110"/>
                  <a:pt x="1588" y="2110"/>
                  <a:pt x="1588" y="2110"/>
                </a:cubicBezTo>
                <a:cubicBezTo>
                  <a:pt x="1588" y="2110"/>
                  <a:pt x="1588" y="2110"/>
                  <a:pt x="1588" y="2110"/>
                </a:cubicBezTo>
                <a:cubicBezTo>
                  <a:pt x="1588" y="2110"/>
                  <a:pt x="1588" y="2110"/>
                  <a:pt x="1588" y="2110"/>
                </a:cubicBezTo>
                <a:cubicBezTo>
                  <a:pt x="1662" y="2108"/>
                  <a:pt x="1733" y="2099"/>
                  <a:pt x="1802" y="2082"/>
                </a:cubicBezTo>
                <a:cubicBezTo>
                  <a:pt x="1858" y="2068"/>
                  <a:pt x="1913" y="2049"/>
                  <a:pt x="1965" y="2026"/>
                </a:cubicBezTo>
                <a:cubicBezTo>
                  <a:pt x="2012" y="2004"/>
                  <a:pt x="2057" y="1979"/>
                  <a:pt x="2100" y="1951"/>
                </a:cubicBezTo>
                <a:cubicBezTo>
                  <a:pt x="2199" y="1886"/>
                  <a:pt x="2285" y="1802"/>
                  <a:pt x="2354" y="1706"/>
                </a:cubicBezTo>
                <a:cubicBezTo>
                  <a:pt x="2264" y="1761"/>
                  <a:pt x="2159" y="1806"/>
                  <a:pt x="2045" y="1839"/>
                </a:cubicBezTo>
                <a:cubicBezTo>
                  <a:pt x="1899" y="1881"/>
                  <a:pt x="1744" y="1902"/>
                  <a:pt x="1585" y="1902"/>
                </a:cubicBezTo>
                <a:close/>
                <a:moveTo>
                  <a:pt x="1104" y="1897"/>
                </a:moveTo>
                <a:cubicBezTo>
                  <a:pt x="1087" y="1886"/>
                  <a:pt x="1071" y="1874"/>
                  <a:pt x="1054" y="1861"/>
                </a:cubicBezTo>
                <a:cubicBezTo>
                  <a:pt x="1080" y="1873"/>
                  <a:pt x="1107" y="1883"/>
                  <a:pt x="1134" y="1893"/>
                </a:cubicBezTo>
                <a:cubicBezTo>
                  <a:pt x="1136" y="1899"/>
                  <a:pt x="1138" y="1905"/>
                  <a:pt x="1141" y="1911"/>
                </a:cubicBezTo>
                <a:cubicBezTo>
                  <a:pt x="1128" y="1907"/>
                  <a:pt x="1116" y="1902"/>
                  <a:pt x="1104" y="1897"/>
                </a:cubicBezTo>
                <a:close/>
                <a:moveTo>
                  <a:pt x="1557" y="2049"/>
                </a:moveTo>
                <a:cubicBezTo>
                  <a:pt x="1532" y="2048"/>
                  <a:pt x="1513" y="2045"/>
                  <a:pt x="1488" y="2042"/>
                </a:cubicBezTo>
                <a:cubicBezTo>
                  <a:pt x="1451" y="2037"/>
                  <a:pt x="1414" y="2030"/>
                  <a:pt x="1378" y="2021"/>
                </a:cubicBezTo>
                <a:cubicBezTo>
                  <a:pt x="1353" y="2014"/>
                  <a:pt x="1328" y="2007"/>
                  <a:pt x="1304" y="1998"/>
                </a:cubicBezTo>
                <a:cubicBezTo>
                  <a:pt x="1284" y="1991"/>
                  <a:pt x="1265" y="1983"/>
                  <a:pt x="1247" y="1975"/>
                </a:cubicBezTo>
                <a:cubicBezTo>
                  <a:pt x="1235" y="1962"/>
                  <a:pt x="1224" y="1947"/>
                  <a:pt x="1215" y="1929"/>
                </a:cubicBezTo>
                <a:cubicBezTo>
                  <a:pt x="1213" y="1925"/>
                  <a:pt x="1211" y="1921"/>
                  <a:pt x="1209" y="1917"/>
                </a:cubicBezTo>
                <a:cubicBezTo>
                  <a:pt x="1329" y="1952"/>
                  <a:pt x="1449" y="1971"/>
                  <a:pt x="1557" y="1973"/>
                </a:cubicBezTo>
                <a:lnTo>
                  <a:pt x="1557" y="2049"/>
                </a:lnTo>
                <a:close/>
                <a:moveTo>
                  <a:pt x="1962" y="1929"/>
                </a:moveTo>
                <a:cubicBezTo>
                  <a:pt x="1952" y="1947"/>
                  <a:pt x="1942" y="1962"/>
                  <a:pt x="1930" y="1975"/>
                </a:cubicBezTo>
                <a:cubicBezTo>
                  <a:pt x="1911" y="1983"/>
                  <a:pt x="1892" y="1991"/>
                  <a:pt x="1873" y="1998"/>
                </a:cubicBezTo>
                <a:cubicBezTo>
                  <a:pt x="1849" y="2007"/>
                  <a:pt x="1824" y="2014"/>
                  <a:pt x="1799" y="2021"/>
                </a:cubicBezTo>
                <a:cubicBezTo>
                  <a:pt x="1763" y="2030"/>
                  <a:pt x="1726" y="2037"/>
                  <a:pt x="1689" y="2042"/>
                </a:cubicBezTo>
                <a:cubicBezTo>
                  <a:pt x="1664" y="2045"/>
                  <a:pt x="1645" y="2048"/>
                  <a:pt x="1620" y="2049"/>
                </a:cubicBezTo>
                <a:cubicBezTo>
                  <a:pt x="1620" y="1973"/>
                  <a:pt x="1620" y="1973"/>
                  <a:pt x="1620" y="1973"/>
                </a:cubicBezTo>
                <a:cubicBezTo>
                  <a:pt x="1728" y="1971"/>
                  <a:pt x="1848" y="1952"/>
                  <a:pt x="1968" y="1917"/>
                </a:cubicBezTo>
                <a:cubicBezTo>
                  <a:pt x="1966" y="1921"/>
                  <a:pt x="1964" y="1925"/>
                  <a:pt x="1962" y="1929"/>
                </a:cubicBezTo>
                <a:close/>
                <a:moveTo>
                  <a:pt x="2072" y="1897"/>
                </a:moveTo>
                <a:cubicBezTo>
                  <a:pt x="2060" y="1902"/>
                  <a:pt x="2048" y="1907"/>
                  <a:pt x="2036" y="1911"/>
                </a:cubicBezTo>
                <a:cubicBezTo>
                  <a:pt x="2038" y="1905"/>
                  <a:pt x="2040" y="1899"/>
                  <a:pt x="2043" y="1893"/>
                </a:cubicBezTo>
                <a:cubicBezTo>
                  <a:pt x="2070" y="1883"/>
                  <a:pt x="2097" y="1872"/>
                  <a:pt x="2123" y="1860"/>
                </a:cubicBezTo>
                <a:cubicBezTo>
                  <a:pt x="2107" y="1873"/>
                  <a:pt x="2090" y="1886"/>
                  <a:pt x="2072" y="1897"/>
                </a:cubicBezTo>
                <a:close/>
                <a:moveTo>
                  <a:pt x="699" y="879"/>
                </a:moveTo>
                <a:cubicBezTo>
                  <a:pt x="783" y="1007"/>
                  <a:pt x="903" y="1100"/>
                  <a:pt x="1046" y="1163"/>
                </a:cubicBezTo>
                <a:cubicBezTo>
                  <a:pt x="1070" y="1173"/>
                  <a:pt x="1095" y="1182"/>
                  <a:pt x="1121" y="1191"/>
                </a:cubicBezTo>
                <a:cubicBezTo>
                  <a:pt x="1121" y="1191"/>
                  <a:pt x="1121" y="1192"/>
                  <a:pt x="1121" y="1193"/>
                </a:cubicBezTo>
                <a:cubicBezTo>
                  <a:pt x="1140" y="1199"/>
                  <a:pt x="1159" y="1205"/>
                  <a:pt x="1178" y="1211"/>
                </a:cubicBezTo>
                <a:cubicBezTo>
                  <a:pt x="1178" y="1210"/>
                  <a:pt x="1178" y="1209"/>
                  <a:pt x="1178" y="1208"/>
                </a:cubicBezTo>
                <a:cubicBezTo>
                  <a:pt x="1237" y="1225"/>
                  <a:pt x="1296" y="1239"/>
                  <a:pt x="1355" y="1249"/>
                </a:cubicBezTo>
                <a:cubicBezTo>
                  <a:pt x="1429" y="1259"/>
                  <a:pt x="1506" y="1264"/>
                  <a:pt x="1585" y="1264"/>
                </a:cubicBezTo>
                <a:cubicBezTo>
                  <a:pt x="1663" y="1264"/>
                  <a:pt x="1739" y="1259"/>
                  <a:pt x="1812" y="1249"/>
                </a:cubicBezTo>
                <a:cubicBezTo>
                  <a:pt x="1872" y="1239"/>
                  <a:pt x="1932" y="1225"/>
                  <a:pt x="1992" y="1208"/>
                </a:cubicBezTo>
                <a:cubicBezTo>
                  <a:pt x="1992" y="1209"/>
                  <a:pt x="1992" y="1210"/>
                  <a:pt x="1992" y="1211"/>
                </a:cubicBezTo>
                <a:cubicBezTo>
                  <a:pt x="2012" y="1205"/>
                  <a:pt x="2031" y="1199"/>
                  <a:pt x="2049" y="1193"/>
                </a:cubicBezTo>
                <a:cubicBezTo>
                  <a:pt x="2049" y="1192"/>
                  <a:pt x="2049" y="1191"/>
                  <a:pt x="2049" y="1190"/>
                </a:cubicBezTo>
                <a:cubicBezTo>
                  <a:pt x="2077" y="1181"/>
                  <a:pt x="2104" y="1171"/>
                  <a:pt x="2130" y="1161"/>
                </a:cubicBezTo>
                <a:cubicBezTo>
                  <a:pt x="2267" y="1099"/>
                  <a:pt x="2382" y="1010"/>
                  <a:pt x="2465" y="888"/>
                </a:cubicBezTo>
                <a:cubicBezTo>
                  <a:pt x="2466" y="887"/>
                  <a:pt x="2467" y="885"/>
                  <a:pt x="2467" y="883"/>
                </a:cubicBezTo>
                <a:cubicBezTo>
                  <a:pt x="2472" y="873"/>
                  <a:pt x="2476" y="863"/>
                  <a:pt x="2480" y="852"/>
                </a:cubicBezTo>
                <a:cubicBezTo>
                  <a:pt x="2497" y="803"/>
                  <a:pt x="2497" y="803"/>
                  <a:pt x="2497" y="803"/>
                </a:cubicBezTo>
                <a:cubicBezTo>
                  <a:pt x="2495" y="788"/>
                  <a:pt x="2491" y="763"/>
                  <a:pt x="2490" y="756"/>
                </a:cubicBezTo>
                <a:cubicBezTo>
                  <a:pt x="2458" y="596"/>
                  <a:pt x="2386" y="451"/>
                  <a:pt x="2285" y="332"/>
                </a:cubicBezTo>
                <a:cubicBezTo>
                  <a:pt x="2272" y="316"/>
                  <a:pt x="2259" y="301"/>
                  <a:pt x="2245" y="287"/>
                </a:cubicBezTo>
                <a:cubicBezTo>
                  <a:pt x="2241" y="283"/>
                  <a:pt x="2195" y="240"/>
                  <a:pt x="2195" y="240"/>
                </a:cubicBezTo>
                <a:cubicBezTo>
                  <a:pt x="2033" y="94"/>
                  <a:pt x="1819" y="4"/>
                  <a:pt x="1585" y="0"/>
                </a:cubicBezTo>
                <a:cubicBezTo>
                  <a:pt x="1585" y="0"/>
                  <a:pt x="1585" y="0"/>
                  <a:pt x="1585" y="0"/>
                </a:cubicBezTo>
                <a:cubicBezTo>
                  <a:pt x="1351" y="4"/>
                  <a:pt x="1137" y="94"/>
                  <a:pt x="975" y="240"/>
                </a:cubicBezTo>
                <a:cubicBezTo>
                  <a:pt x="975" y="240"/>
                  <a:pt x="925" y="283"/>
                  <a:pt x="886" y="332"/>
                </a:cubicBezTo>
                <a:cubicBezTo>
                  <a:pt x="784" y="451"/>
                  <a:pt x="712" y="596"/>
                  <a:pt x="681" y="756"/>
                </a:cubicBezTo>
                <a:cubicBezTo>
                  <a:pt x="680" y="759"/>
                  <a:pt x="677" y="779"/>
                  <a:pt x="673" y="806"/>
                </a:cubicBezTo>
                <a:cubicBezTo>
                  <a:pt x="689" y="853"/>
                  <a:pt x="689" y="853"/>
                  <a:pt x="689" y="853"/>
                </a:cubicBezTo>
                <a:cubicBezTo>
                  <a:pt x="692" y="861"/>
                  <a:pt x="695" y="870"/>
                  <a:pt x="699" y="879"/>
                </a:cubicBezTo>
                <a:close/>
                <a:moveTo>
                  <a:pt x="1616" y="1197"/>
                </a:moveTo>
                <a:cubicBezTo>
                  <a:pt x="1616" y="736"/>
                  <a:pt x="1616" y="736"/>
                  <a:pt x="1616" y="736"/>
                </a:cubicBezTo>
                <a:cubicBezTo>
                  <a:pt x="1687" y="734"/>
                  <a:pt x="1767" y="723"/>
                  <a:pt x="1852" y="700"/>
                </a:cubicBezTo>
                <a:cubicBezTo>
                  <a:pt x="1871" y="747"/>
                  <a:pt x="1889" y="794"/>
                  <a:pt x="1905" y="843"/>
                </a:cubicBezTo>
                <a:cubicBezTo>
                  <a:pt x="1918" y="879"/>
                  <a:pt x="1928" y="916"/>
                  <a:pt x="1938" y="951"/>
                </a:cubicBezTo>
                <a:cubicBezTo>
                  <a:pt x="1949" y="989"/>
                  <a:pt x="1958" y="1026"/>
                  <a:pt x="1966" y="1063"/>
                </a:cubicBezTo>
                <a:cubicBezTo>
                  <a:pt x="1972" y="1088"/>
                  <a:pt x="1977" y="1113"/>
                  <a:pt x="1981" y="1138"/>
                </a:cubicBezTo>
                <a:cubicBezTo>
                  <a:pt x="1857" y="1175"/>
                  <a:pt x="1731" y="1195"/>
                  <a:pt x="1616" y="1197"/>
                </a:cubicBezTo>
                <a:close/>
                <a:moveTo>
                  <a:pt x="2006" y="508"/>
                </a:moveTo>
                <a:cubicBezTo>
                  <a:pt x="2009" y="511"/>
                  <a:pt x="2012" y="514"/>
                  <a:pt x="2015" y="517"/>
                </a:cubicBezTo>
                <a:cubicBezTo>
                  <a:pt x="2026" y="527"/>
                  <a:pt x="2035" y="538"/>
                  <a:pt x="2045" y="548"/>
                </a:cubicBezTo>
                <a:cubicBezTo>
                  <a:pt x="1998" y="577"/>
                  <a:pt x="1942" y="601"/>
                  <a:pt x="1882" y="620"/>
                </a:cubicBezTo>
                <a:cubicBezTo>
                  <a:pt x="1823" y="488"/>
                  <a:pt x="1755" y="373"/>
                  <a:pt x="1684" y="281"/>
                </a:cubicBezTo>
                <a:cubicBezTo>
                  <a:pt x="1798" y="335"/>
                  <a:pt x="1909" y="413"/>
                  <a:pt x="2006" y="508"/>
                </a:cubicBezTo>
                <a:close/>
                <a:moveTo>
                  <a:pt x="1755" y="251"/>
                </a:moveTo>
                <a:cubicBezTo>
                  <a:pt x="1838" y="265"/>
                  <a:pt x="1917" y="288"/>
                  <a:pt x="1990" y="320"/>
                </a:cubicBezTo>
                <a:cubicBezTo>
                  <a:pt x="2013" y="329"/>
                  <a:pt x="2034" y="339"/>
                  <a:pt x="2055" y="350"/>
                </a:cubicBezTo>
                <a:cubicBezTo>
                  <a:pt x="2095" y="371"/>
                  <a:pt x="2133" y="394"/>
                  <a:pt x="2168" y="420"/>
                </a:cubicBezTo>
                <a:cubicBezTo>
                  <a:pt x="2165" y="427"/>
                  <a:pt x="2162" y="435"/>
                  <a:pt x="2158" y="443"/>
                </a:cubicBezTo>
                <a:cubicBezTo>
                  <a:pt x="2143" y="468"/>
                  <a:pt x="2121" y="492"/>
                  <a:pt x="2094" y="515"/>
                </a:cubicBezTo>
                <a:cubicBezTo>
                  <a:pt x="2085" y="504"/>
                  <a:pt x="2075" y="494"/>
                  <a:pt x="2065" y="484"/>
                </a:cubicBezTo>
                <a:cubicBezTo>
                  <a:pt x="2062" y="481"/>
                  <a:pt x="2060" y="479"/>
                  <a:pt x="2057" y="476"/>
                </a:cubicBezTo>
                <a:cubicBezTo>
                  <a:pt x="2040" y="459"/>
                  <a:pt x="2022" y="442"/>
                  <a:pt x="2004" y="426"/>
                </a:cubicBezTo>
                <a:cubicBezTo>
                  <a:pt x="1926" y="356"/>
                  <a:pt x="1842" y="298"/>
                  <a:pt x="1755" y="251"/>
                </a:cubicBezTo>
                <a:close/>
                <a:moveTo>
                  <a:pt x="1824" y="636"/>
                </a:moveTo>
                <a:cubicBezTo>
                  <a:pt x="1753" y="654"/>
                  <a:pt x="1684" y="664"/>
                  <a:pt x="1616" y="666"/>
                </a:cubicBezTo>
                <a:cubicBezTo>
                  <a:pt x="1616" y="284"/>
                  <a:pt x="1616" y="284"/>
                  <a:pt x="1616" y="284"/>
                </a:cubicBezTo>
                <a:cubicBezTo>
                  <a:pt x="1623" y="292"/>
                  <a:pt x="1625" y="302"/>
                  <a:pt x="1632" y="311"/>
                </a:cubicBezTo>
                <a:cubicBezTo>
                  <a:pt x="1702" y="400"/>
                  <a:pt x="1768" y="512"/>
                  <a:pt x="1824" y="636"/>
                </a:cubicBezTo>
                <a:close/>
                <a:moveTo>
                  <a:pt x="2038" y="1120"/>
                </a:moveTo>
                <a:cubicBezTo>
                  <a:pt x="2028" y="1066"/>
                  <a:pt x="2015" y="1009"/>
                  <a:pt x="1999" y="951"/>
                </a:cubicBezTo>
                <a:cubicBezTo>
                  <a:pt x="1989" y="915"/>
                  <a:pt x="1978" y="878"/>
                  <a:pt x="1966" y="840"/>
                </a:cubicBezTo>
                <a:cubicBezTo>
                  <a:pt x="1964" y="835"/>
                  <a:pt x="1963" y="830"/>
                  <a:pt x="1961" y="825"/>
                </a:cubicBezTo>
                <a:cubicBezTo>
                  <a:pt x="1945" y="776"/>
                  <a:pt x="1927" y="729"/>
                  <a:pt x="1909" y="684"/>
                </a:cubicBezTo>
                <a:cubicBezTo>
                  <a:pt x="1975" y="663"/>
                  <a:pt x="2038" y="636"/>
                  <a:pt x="2092" y="602"/>
                </a:cubicBezTo>
                <a:cubicBezTo>
                  <a:pt x="2183" y="710"/>
                  <a:pt x="2251" y="829"/>
                  <a:pt x="2293" y="951"/>
                </a:cubicBezTo>
                <a:cubicBezTo>
                  <a:pt x="2297" y="962"/>
                  <a:pt x="2300" y="974"/>
                  <a:pt x="2304" y="985"/>
                </a:cubicBezTo>
                <a:cubicBezTo>
                  <a:pt x="2234" y="1040"/>
                  <a:pt x="2140" y="1086"/>
                  <a:pt x="2038" y="1120"/>
                </a:cubicBezTo>
                <a:close/>
                <a:moveTo>
                  <a:pt x="2246" y="379"/>
                </a:moveTo>
                <a:cubicBezTo>
                  <a:pt x="2261" y="398"/>
                  <a:pt x="2273" y="418"/>
                  <a:pt x="2284" y="440"/>
                </a:cubicBezTo>
                <a:cubicBezTo>
                  <a:pt x="2271" y="428"/>
                  <a:pt x="2258" y="416"/>
                  <a:pt x="2244" y="405"/>
                </a:cubicBezTo>
                <a:cubicBezTo>
                  <a:pt x="2245" y="397"/>
                  <a:pt x="2246" y="388"/>
                  <a:pt x="2246" y="379"/>
                </a:cubicBezTo>
                <a:close/>
                <a:moveTo>
                  <a:pt x="2219" y="477"/>
                </a:moveTo>
                <a:cubicBezTo>
                  <a:pt x="2221" y="473"/>
                  <a:pt x="2223" y="469"/>
                  <a:pt x="2225" y="465"/>
                </a:cubicBezTo>
                <a:cubicBezTo>
                  <a:pt x="2264" y="499"/>
                  <a:pt x="2299" y="537"/>
                  <a:pt x="2330" y="576"/>
                </a:cubicBezTo>
                <a:cubicBezTo>
                  <a:pt x="2357" y="611"/>
                  <a:pt x="2380" y="648"/>
                  <a:pt x="2399" y="686"/>
                </a:cubicBezTo>
                <a:cubicBezTo>
                  <a:pt x="2412" y="713"/>
                  <a:pt x="2423" y="741"/>
                  <a:pt x="2433" y="769"/>
                </a:cubicBezTo>
                <a:cubicBezTo>
                  <a:pt x="2433" y="773"/>
                  <a:pt x="2453" y="840"/>
                  <a:pt x="2352" y="942"/>
                </a:cubicBezTo>
                <a:cubicBezTo>
                  <a:pt x="2342" y="914"/>
                  <a:pt x="2332" y="886"/>
                  <a:pt x="2320" y="858"/>
                </a:cubicBezTo>
                <a:cubicBezTo>
                  <a:pt x="2276" y="757"/>
                  <a:pt x="2216" y="658"/>
                  <a:pt x="2140" y="567"/>
                </a:cubicBezTo>
                <a:cubicBezTo>
                  <a:pt x="2173" y="541"/>
                  <a:pt x="2201" y="510"/>
                  <a:pt x="2219" y="477"/>
                </a:cubicBezTo>
                <a:close/>
                <a:moveTo>
                  <a:pt x="2022" y="219"/>
                </a:moveTo>
                <a:cubicBezTo>
                  <a:pt x="2069" y="234"/>
                  <a:pt x="2111" y="255"/>
                  <a:pt x="2149" y="283"/>
                </a:cubicBezTo>
                <a:cubicBezTo>
                  <a:pt x="2163" y="307"/>
                  <a:pt x="2172" y="331"/>
                  <a:pt x="2175" y="353"/>
                </a:cubicBezTo>
                <a:cubicBezTo>
                  <a:pt x="2133" y="325"/>
                  <a:pt x="2088" y="300"/>
                  <a:pt x="2041" y="278"/>
                </a:cubicBezTo>
                <a:cubicBezTo>
                  <a:pt x="2018" y="267"/>
                  <a:pt x="1995" y="258"/>
                  <a:pt x="1971" y="249"/>
                </a:cubicBezTo>
                <a:cubicBezTo>
                  <a:pt x="1909" y="225"/>
                  <a:pt x="1844" y="208"/>
                  <a:pt x="1776" y="196"/>
                </a:cubicBezTo>
                <a:cubicBezTo>
                  <a:pt x="1799" y="193"/>
                  <a:pt x="1822" y="192"/>
                  <a:pt x="1844" y="192"/>
                </a:cubicBezTo>
                <a:cubicBezTo>
                  <a:pt x="1881" y="192"/>
                  <a:pt x="1916" y="195"/>
                  <a:pt x="1950" y="201"/>
                </a:cubicBezTo>
                <a:cubicBezTo>
                  <a:pt x="1975" y="206"/>
                  <a:pt x="1999" y="211"/>
                  <a:pt x="2022" y="219"/>
                </a:cubicBezTo>
                <a:close/>
                <a:moveTo>
                  <a:pt x="1859" y="116"/>
                </a:moveTo>
                <a:cubicBezTo>
                  <a:pt x="1872" y="120"/>
                  <a:pt x="1885" y="127"/>
                  <a:pt x="1897" y="136"/>
                </a:cubicBezTo>
                <a:cubicBezTo>
                  <a:pt x="1879" y="134"/>
                  <a:pt x="1862" y="134"/>
                  <a:pt x="1844" y="134"/>
                </a:cubicBezTo>
                <a:cubicBezTo>
                  <a:pt x="1798" y="134"/>
                  <a:pt x="1750" y="138"/>
                  <a:pt x="1703" y="147"/>
                </a:cubicBezTo>
                <a:cubicBezTo>
                  <a:pt x="1744" y="122"/>
                  <a:pt x="1782" y="109"/>
                  <a:pt x="1818" y="109"/>
                </a:cubicBezTo>
                <a:cubicBezTo>
                  <a:pt x="1832" y="109"/>
                  <a:pt x="1846" y="111"/>
                  <a:pt x="1859" y="116"/>
                </a:cubicBezTo>
                <a:close/>
                <a:moveTo>
                  <a:pt x="1610" y="59"/>
                </a:moveTo>
                <a:cubicBezTo>
                  <a:pt x="1648" y="61"/>
                  <a:pt x="1686" y="65"/>
                  <a:pt x="1722" y="71"/>
                </a:cubicBezTo>
                <a:cubicBezTo>
                  <a:pt x="1685" y="87"/>
                  <a:pt x="1648" y="111"/>
                  <a:pt x="1610" y="142"/>
                </a:cubicBezTo>
                <a:lnTo>
                  <a:pt x="1610" y="59"/>
                </a:lnTo>
                <a:close/>
                <a:moveTo>
                  <a:pt x="1171" y="951"/>
                </a:moveTo>
                <a:cubicBezTo>
                  <a:pt x="1155" y="1009"/>
                  <a:pt x="1143" y="1066"/>
                  <a:pt x="1133" y="1121"/>
                </a:cubicBezTo>
                <a:cubicBezTo>
                  <a:pt x="1030" y="1086"/>
                  <a:pt x="937" y="1040"/>
                  <a:pt x="867" y="985"/>
                </a:cubicBezTo>
                <a:cubicBezTo>
                  <a:pt x="870" y="974"/>
                  <a:pt x="873" y="963"/>
                  <a:pt x="877" y="951"/>
                </a:cubicBezTo>
                <a:cubicBezTo>
                  <a:pt x="919" y="830"/>
                  <a:pt x="987" y="710"/>
                  <a:pt x="1078" y="602"/>
                </a:cubicBezTo>
                <a:cubicBezTo>
                  <a:pt x="1132" y="636"/>
                  <a:pt x="1195" y="663"/>
                  <a:pt x="1261" y="684"/>
                </a:cubicBezTo>
                <a:cubicBezTo>
                  <a:pt x="1243" y="729"/>
                  <a:pt x="1225" y="776"/>
                  <a:pt x="1209" y="825"/>
                </a:cubicBezTo>
                <a:cubicBezTo>
                  <a:pt x="1208" y="830"/>
                  <a:pt x="1206" y="835"/>
                  <a:pt x="1204" y="840"/>
                </a:cubicBezTo>
                <a:cubicBezTo>
                  <a:pt x="1192" y="878"/>
                  <a:pt x="1181" y="915"/>
                  <a:pt x="1171" y="951"/>
                </a:cubicBezTo>
                <a:close/>
                <a:moveTo>
                  <a:pt x="1166" y="426"/>
                </a:moveTo>
                <a:cubicBezTo>
                  <a:pt x="1148" y="442"/>
                  <a:pt x="1131" y="459"/>
                  <a:pt x="1114" y="476"/>
                </a:cubicBezTo>
                <a:cubicBezTo>
                  <a:pt x="1111" y="479"/>
                  <a:pt x="1108" y="481"/>
                  <a:pt x="1105" y="484"/>
                </a:cubicBezTo>
                <a:cubicBezTo>
                  <a:pt x="1095" y="494"/>
                  <a:pt x="1086" y="505"/>
                  <a:pt x="1076" y="515"/>
                </a:cubicBezTo>
                <a:cubicBezTo>
                  <a:pt x="1049" y="493"/>
                  <a:pt x="1026" y="468"/>
                  <a:pt x="1012" y="443"/>
                </a:cubicBezTo>
                <a:cubicBezTo>
                  <a:pt x="1008" y="435"/>
                  <a:pt x="1005" y="428"/>
                  <a:pt x="1002" y="420"/>
                </a:cubicBezTo>
                <a:cubicBezTo>
                  <a:pt x="1037" y="394"/>
                  <a:pt x="1075" y="371"/>
                  <a:pt x="1115" y="350"/>
                </a:cubicBezTo>
                <a:cubicBezTo>
                  <a:pt x="1136" y="339"/>
                  <a:pt x="1158" y="329"/>
                  <a:pt x="1180" y="320"/>
                </a:cubicBezTo>
                <a:cubicBezTo>
                  <a:pt x="1253" y="288"/>
                  <a:pt x="1332" y="265"/>
                  <a:pt x="1416" y="251"/>
                </a:cubicBezTo>
                <a:cubicBezTo>
                  <a:pt x="1328" y="298"/>
                  <a:pt x="1244" y="356"/>
                  <a:pt x="1166" y="426"/>
                </a:cubicBezTo>
                <a:close/>
                <a:moveTo>
                  <a:pt x="1487" y="281"/>
                </a:moveTo>
                <a:cubicBezTo>
                  <a:pt x="1415" y="373"/>
                  <a:pt x="1348" y="488"/>
                  <a:pt x="1289" y="620"/>
                </a:cubicBezTo>
                <a:cubicBezTo>
                  <a:pt x="1228" y="601"/>
                  <a:pt x="1172" y="577"/>
                  <a:pt x="1125" y="549"/>
                </a:cubicBezTo>
                <a:cubicBezTo>
                  <a:pt x="1135" y="538"/>
                  <a:pt x="1145" y="527"/>
                  <a:pt x="1155" y="517"/>
                </a:cubicBezTo>
                <a:cubicBezTo>
                  <a:pt x="1158" y="514"/>
                  <a:pt x="1161" y="511"/>
                  <a:pt x="1164" y="508"/>
                </a:cubicBezTo>
                <a:cubicBezTo>
                  <a:pt x="1262" y="413"/>
                  <a:pt x="1372" y="335"/>
                  <a:pt x="1487" y="281"/>
                </a:cubicBezTo>
                <a:close/>
                <a:moveTo>
                  <a:pt x="1555" y="1197"/>
                </a:moveTo>
                <a:cubicBezTo>
                  <a:pt x="1439" y="1195"/>
                  <a:pt x="1313" y="1175"/>
                  <a:pt x="1189" y="1139"/>
                </a:cubicBezTo>
                <a:cubicBezTo>
                  <a:pt x="1194" y="1114"/>
                  <a:pt x="1199" y="1088"/>
                  <a:pt x="1204" y="1063"/>
                </a:cubicBezTo>
                <a:cubicBezTo>
                  <a:pt x="1212" y="1026"/>
                  <a:pt x="1222" y="989"/>
                  <a:pt x="1232" y="951"/>
                </a:cubicBezTo>
                <a:cubicBezTo>
                  <a:pt x="1242" y="916"/>
                  <a:pt x="1253" y="879"/>
                  <a:pt x="1265" y="843"/>
                </a:cubicBezTo>
                <a:cubicBezTo>
                  <a:pt x="1281" y="794"/>
                  <a:pt x="1299" y="747"/>
                  <a:pt x="1318" y="700"/>
                </a:cubicBezTo>
                <a:cubicBezTo>
                  <a:pt x="1404" y="723"/>
                  <a:pt x="1484" y="734"/>
                  <a:pt x="1555" y="736"/>
                </a:cubicBezTo>
                <a:lnTo>
                  <a:pt x="1555" y="1197"/>
                </a:lnTo>
                <a:close/>
                <a:moveTo>
                  <a:pt x="1555" y="666"/>
                </a:moveTo>
                <a:cubicBezTo>
                  <a:pt x="1486" y="664"/>
                  <a:pt x="1418" y="654"/>
                  <a:pt x="1346" y="636"/>
                </a:cubicBezTo>
                <a:cubicBezTo>
                  <a:pt x="1402" y="512"/>
                  <a:pt x="1468" y="400"/>
                  <a:pt x="1538" y="311"/>
                </a:cubicBezTo>
                <a:cubicBezTo>
                  <a:pt x="1545" y="302"/>
                  <a:pt x="1547" y="292"/>
                  <a:pt x="1555" y="284"/>
                </a:cubicBezTo>
                <a:lnTo>
                  <a:pt x="1555" y="666"/>
                </a:lnTo>
                <a:close/>
                <a:moveTo>
                  <a:pt x="1560" y="59"/>
                </a:moveTo>
                <a:cubicBezTo>
                  <a:pt x="1560" y="142"/>
                  <a:pt x="1560" y="142"/>
                  <a:pt x="1560" y="142"/>
                </a:cubicBezTo>
                <a:cubicBezTo>
                  <a:pt x="1523" y="111"/>
                  <a:pt x="1485" y="87"/>
                  <a:pt x="1448" y="71"/>
                </a:cubicBezTo>
                <a:cubicBezTo>
                  <a:pt x="1485" y="65"/>
                  <a:pt x="1522" y="61"/>
                  <a:pt x="1560" y="59"/>
                </a:cubicBezTo>
                <a:close/>
                <a:moveTo>
                  <a:pt x="1311" y="116"/>
                </a:moveTo>
                <a:cubicBezTo>
                  <a:pt x="1324" y="111"/>
                  <a:pt x="1338" y="109"/>
                  <a:pt x="1353" y="109"/>
                </a:cubicBezTo>
                <a:cubicBezTo>
                  <a:pt x="1388" y="109"/>
                  <a:pt x="1427" y="122"/>
                  <a:pt x="1468" y="147"/>
                </a:cubicBezTo>
                <a:cubicBezTo>
                  <a:pt x="1420" y="138"/>
                  <a:pt x="1373" y="134"/>
                  <a:pt x="1326" y="134"/>
                </a:cubicBezTo>
                <a:cubicBezTo>
                  <a:pt x="1309" y="134"/>
                  <a:pt x="1291" y="134"/>
                  <a:pt x="1274" y="136"/>
                </a:cubicBezTo>
                <a:cubicBezTo>
                  <a:pt x="1286" y="127"/>
                  <a:pt x="1298" y="120"/>
                  <a:pt x="1311" y="116"/>
                </a:cubicBezTo>
                <a:close/>
                <a:moveTo>
                  <a:pt x="1020" y="283"/>
                </a:moveTo>
                <a:cubicBezTo>
                  <a:pt x="1059" y="256"/>
                  <a:pt x="1101" y="234"/>
                  <a:pt x="1148" y="219"/>
                </a:cubicBezTo>
                <a:cubicBezTo>
                  <a:pt x="1172" y="211"/>
                  <a:pt x="1196" y="206"/>
                  <a:pt x="1221" y="201"/>
                </a:cubicBezTo>
                <a:cubicBezTo>
                  <a:pt x="1254" y="195"/>
                  <a:pt x="1290" y="192"/>
                  <a:pt x="1326" y="192"/>
                </a:cubicBezTo>
                <a:cubicBezTo>
                  <a:pt x="1349" y="192"/>
                  <a:pt x="1371" y="193"/>
                  <a:pt x="1394" y="196"/>
                </a:cubicBezTo>
                <a:cubicBezTo>
                  <a:pt x="1326" y="208"/>
                  <a:pt x="1261" y="225"/>
                  <a:pt x="1200" y="249"/>
                </a:cubicBezTo>
                <a:cubicBezTo>
                  <a:pt x="1176" y="258"/>
                  <a:pt x="1152" y="267"/>
                  <a:pt x="1130" y="278"/>
                </a:cubicBezTo>
                <a:cubicBezTo>
                  <a:pt x="1082" y="300"/>
                  <a:pt x="1037" y="326"/>
                  <a:pt x="995" y="354"/>
                </a:cubicBezTo>
                <a:cubicBezTo>
                  <a:pt x="998" y="331"/>
                  <a:pt x="1006" y="308"/>
                  <a:pt x="1020" y="283"/>
                </a:cubicBezTo>
                <a:close/>
                <a:moveTo>
                  <a:pt x="923" y="379"/>
                </a:moveTo>
                <a:cubicBezTo>
                  <a:pt x="924" y="388"/>
                  <a:pt x="925" y="397"/>
                  <a:pt x="926" y="406"/>
                </a:cubicBezTo>
                <a:cubicBezTo>
                  <a:pt x="912" y="417"/>
                  <a:pt x="899" y="428"/>
                  <a:pt x="886" y="440"/>
                </a:cubicBezTo>
                <a:cubicBezTo>
                  <a:pt x="897" y="419"/>
                  <a:pt x="909" y="399"/>
                  <a:pt x="923" y="379"/>
                </a:cubicBezTo>
                <a:close/>
                <a:moveTo>
                  <a:pt x="742" y="759"/>
                </a:moveTo>
                <a:cubicBezTo>
                  <a:pt x="751" y="731"/>
                  <a:pt x="758" y="713"/>
                  <a:pt x="772" y="686"/>
                </a:cubicBezTo>
                <a:cubicBezTo>
                  <a:pt x="791" y="648"/>
                  <a:pt x="814" y="611"/>
                  <a:pt x="840" y="576"/>
                </a:cubicBezTo>
                <a:cubicBezTo>
                  <a:pt x="871" y="537"/>
                  <a:pt x="906" y="500"/>
                  <a:pt x="945" y="466"/>
                </a:cubicBezTo>
                <a:cubicBezTo>
                  <a:pt x="947" y="469"/>
                  <a:pt x="949" y="473"/>
                  <a:pt x="951" y="477"/>
                </a:cubicBezTo>
                <a:cubicBezTo>
                  <a:pt x="969" y="510"/>
                  <a:pt x="997" y="541"/>
                  <a:pt x="1030" y="568"/>
                </a:cubicBezTo>
                <a:cubicBezTo>
                  <a:pt x="955" y="659"/>
                  <a:pt x="894" y="757"/>
                  <a:pt x="851" y="858"/>
                </a:cubicBezTo>
                <a:cubicBezTo>
                  <a:pt x="839" y="886"/>
                  <a:pt x="828" y="914"/>
                  <a:pt x="819" y="942"/>
                </a:cubicBezTo>
                <a:cubicBezTo>
                  <a:pt x="772" y="894"/>
                  <a:pt x="743" y="839"/>
                  <a:pt x="741" y="780"/>
                </a:cubicBezTo>
                <a:cubicBezTo>
                  <a:pt x="741" y="780"/>
                  <a:pt x="741" y="763"/>
                  <a:pt x="742" y="759"/>
                </a:cubicBezTo>
                <a:close/>
                <a:moveTo>
                  <a:pt x="447" y="993"/>
                </a:moveTo>
                <a:cubicBezTo>
                  <a:pt x="411" y="993"/>
                  <a:pt x="409" y="1049"/>
                  <a:pt x="409" y="1074"/>
                </a:cubicBezTo>
                <a:cubicBezTo>
                  <a:pt x="409" y="1153"/>
                  <a:pt x="437" y="1157"/>
                  <a:pt x="447" y="1157"/>
                </a:cubicBezTo>
                <a:cubicBezTo>
                  <a:pt x="458" y="1157"/>
                  <a:pt x="486" y="1153"/>
                  <a:pt x="486" y="1074"/>
                </a:cubicBezTo>
                <a:cubicBezTo>
                  <a:pt x="486" y="1049"/>
                  <a:pt x="483" y="993"/>
                  <a:pt x="447" y="993"/>
                </a:cubicBezTo>
                <a:close/>
                <a:moveTo>
                  <a:pt x="2737" y="993"/>
                </a:moveTo>
                <a:cubicBezTo>
                  <a:pt x="2701" y="993"/>
                  <a:pt x="2698" y="1049"/>
                  <a:pt x="2698" y="1074"/>
                </a:cubicBezTo>
                <a:cubicBezTo>
                  <a:pt x="2698" y="1153"/>
                  <a:pt x="2726" y="1157"/>
                  <a:pt x="2737" y="1157"/>
                </a:cubicBezTo>
                <a:cubicBezTo>
                  <a:pt x="2747" y="1157"/>
                  <a:pt x="2776" y="1153"/>
                  <a:pt x="2776" y="1074"/>
                </a:cubicBezTo>
                <a:cubicBezTo>
                  <a:pt x="2776" y="1049"/>
                  <a:pt x="2773" y="993"/>
                  <a:pt x="2737" y="993"/>
                </a:cubicBezTo>
                <a:close/>
                <a:moveTo>
                  <a:pt x="1746" y="1536"/>
                </a:moveTo>
                <a:cubicBezTo>
                  <a:pt x="1733" y="1465"/>
                  <a:pt x="1677" y="1481"/>
                  <a:pt x="1660" y="1501"/>
                </a:cubicBezTo>
                <a:cubicBezTo>
                  <a:pt x="1653" y="1509"/>
                  <a:pt x="1648" y="1524"/>
                  <a:pt x="1644" y="1541"/>
                </a:cubicBezTo>
                <a:cubicBezTo>
                  <a:pt x="1634" y="1593"/>
                  <a:pt x="1642" y="1668"/>
                  <a:pt x="1695" y="1667"/>
                </a:cubicBezTo>
                <a:cubicBezTo>
                  <a:pt x="1741" y="1664"/>
                  <a:pt x="1753" y="1606"/>
                  <a:pt x="1748" y="1552"/>
                </a:cubicBezTo>
                <a:cubicBezTo>
                  <a:pt x="1748" y="1546"/>
                  <a:pt x="1747" y="1541"/>
                  <a:pt x="1746" y="1536"/>
                </a:cubicBezTo>
                <a:close/>
                <a:moveTo>
                  <a:pt x="3451" y="1075"/>
                </a:moveTo>
                <a:cubicBezTo>
                  <a:pt x="3118" y="753"/>
                  <a:pt x="3118" y="753"/>
                  <a:pt x="3118" y="753"/>
                </a:cubicBezTo>
                <a:cubicBezTo>
                  <a:pt x="3118" y="886"/>
                  <a:pt x="3118" y="886"/>
                  <a:pt x="3118" y="886"/>
                </a:cubicBezTo>
                <a:cubicBezTo>
                  <a:pt x="2577" y="886"/>
                  <a:pt x="2577" y="886"/>
                  <a:pt x="2577" y="886"/>
                </a:cubicBezTo>
                <a:cubicBezTo>
                  <a:pt x="2572" y="900"/>
                  <a:pt x="2567" y="913"/>
                  <a:pt x="2560" y="927"/>
                </a:cubicBezTo>
                <a:cubicBezTo>
                  <a:pt x="2483" y="1094"/>
                  <a:pt x="2292" y="1240"/>
                  <a:pt x="2015" y="1319"/>
                </a:cubicBezTo>
                <a:cubicBezTo>
                  <a:pt x="1876" y="1360"/>
                  <a:pt x="1728" y="1379"/>
                  <a:pt x="1584" y="1379"/>
                </a:cubicBezTo>
                <a:cubicBezTo>
                  <a:pt x="1203" y="1379"/>
                  <a:pt x="839" y="1247"/>
                  <a:pt x="667" y="1023"/>
                </a:cubicBezTo>
                <a:cubicBezTo>
                  <a:pt x="650" y="1001"/>
                  <a:pt x="635" y="979"/>
                  <a:pt x="623" y="957"/>
                </a:cubicBezTo>
                <a:cubicBezTo>
                  <a:pt x="610" y="933"/>
                  <a:pt x="600" y="910"/>
                  <a:pt x="592" y="886"/>
                </a:cubicBezTo>
                <a:cubicBezTo>
                  <a:pt x="0" y="886"/>
                  <a:pt x="0" y="886"/>
                  <a:pt x="0" y="886"/>
                </a:cubicBezTo>
                <a:cubicBezTo>
                  <a:pt x="0" y="1265"/>
                  <a:pt x="0" y="1265"/>
                  <a:pt x="0" y="1265"/>
                </a:cubicBezTo>
                <a:cubicBezTo>
                  <a:pt x="581" y="1265"/>
                  <a:pt x="581" y="1265"/>
                  <a:pt x="581" y="1265"/>
                </a:cubicBezTo>
                <a:cubicBezTo>
                  <a:pt x="585" y="1281"/>
                  <a:pt x="590" y="1298"/>
                  <a:pt x="596" y="1315"/>
                </a:cubicBezTo>
                <a:cubicBezTo>
                  <a:pt x="612" y="1358"/>
                  <a:pt x="635" y="1401"/>
                  <a:pt x="668" y="1443"/>
                </a:cubicBezTo>
                <a:cubicBezTo>
                  <a:pt x="679" y="1459"/>
                  <a:pt x="692" y="1474"/>
                  <a:pt x="706" y="1488"/>
                </a:cubicBezTo>
                <a:cubicBezTo>
                  <a:pt x="744" y="1530"/>
                  <a:pt x="790" y="1568"/>
                  <a:pt x="841" y="1601"/>
                </a:cubicBezTo>
                <a:cubicBezTo>
                  <a:pt x="917" y="1651"/>
                  <a:pt x="1005" y="1693"/>
                  <a:pt x="1101" y="1724"/>
                </a:cubicBezTo>
                <a:cubicBezTo>
                  <a:pt x="1121" y="1731"/>
                  <a:pt x="1142" y="1737"/>
                  <a:pt x="1163" y="1743"/>
                </a:cubicBezTo>
                <a:cubicBezTo>
                  <a:pt x="1286" y="1778"/>
                  <a:pt x="1420" y="1797"/>
                  <a:pt x="1557" y="1799"/>
                </a:cubicBezTo>
                <a:cubicBezTo>
                  <a:pt x="1566" y="1799"/>
                  <a:pt x="1575" y="1800"/>
                  <a:pt x="1585" y="1800"/>
                </a:cubicBezTo>
                <a:cubicBezTo>
                  <a:pt x="1596" y="1800"/>
                  <a:pt x="1608" y="1799"/>
                  <a:pt x="1620" y="1799"/>
                </a:cubicBezTo>
                <a:cubicBezTo>
                  <a:pt x="1752" y="1796"/>
                  <a:pt x="1886" y="1777"/>
                  <a:pt x="2014" y="1741"/>
                </a:cubicBezTo>
                <a:cubicBezTo>
                  <a:pt x="2015" y="1741"/>
                  <a:pt x="2016" y="1740"/>
                  <a:pt x="2016" y="1740"/>
                </a:cubicBezTo>
                <a:cubicBezTo>
                  <a:pt x="2037" y="1734"/>
                  <a:pt x="2057" y="1728"/>
                  <a:pt x="2076" y="1721"/>
                </a:cubicBezTo>
                <a:cubicBezTo>
                  <a:pt x="2177" y="1687"/>
                  <a:pt x="2265" y="1644"/>
                  <a:pt x="2338" y="1594"/>
                </a:cubicBezTo>
                <a:cubicBezTo>
                  <a:pt x="2392" y="1558"/>
                  <a:pt x="2438" y="1518"/>
                  <a:pt x="2476" y="1476"/>
                </a:cubicBezTo>
                <a:cubicBezTo>
                  <a:pt x="2521" y="1425"/>
                  <a:pt x="2554" y="1371"/>
                  <a:pt x="2575" y="1316"/>
                </a:cubicBezTo>
                <a:cubicBezTo>
                  <a:pt x="2581" y="1299"/>
                  <a:pt x="2586" y="1282"/>
                  <a:pt x="2590" y="1265"/>
                </a:cubicBezTo>
                <a:cubicBezTo>
                  <a:pt x="3118" y="1265"/>
                  <a:pt x="3118" y="1265"/>
                  <a:pt x="3118" y="1265"/>
                </a:cubicBezTo>
                <a:cubicBezTo>
                  <a:pt x="3118" y="1397"/>
                  <a:pt x="3118" y="1397"/>
                  <a:pt x="3118" y="1397"/>
                </a:cubicBezTo>
                <a:lnTo>
                  <a:pt x="3451" y="1075"/>
                </a:lnTo>
                <a:close/>
                <a:moveTo>
                  <a:pt x="296" y="1195"/>
                </a:moveTo>
                <a:cubicBezTo>
                  <a:pt x="123" y="1195"/>
                  <a:pt x="123" y="1195"/>
                  <a:pt x="123" y="1195"/>
                </a:cubicBezTo>
                <a:cubicBezTo>
                  <a:pt x="123" y="1154"/>
                  <a:pt x="123" y="1154"/>
                  <a:pt x="123" y="1154"/>
                </a:cubicBezTo>
                <a:cubicBezTo>
                  <a:pt x="188" y="1154"/>
                  <a:pt x="188" y="1154"/>
                  <a:pt x="188" y="1154"/>
                </a:cubicBezTo>
                <a:cubicBezTo>
                  <a:pt x="188" y="1005"/>
                  <a:pt x="188" y="1005"/>
                  <a:pt x="188" y="1005"/>
                </a:cubicBezTo>
                <a:cubicBezTo>
                  <a:pt x="135" y="1028"/>
                  <a:pt x="135" y="1028"/>
                  <a:pt x="135" y="1028"/>
                </a:cubicBezTo>
                <a:cubicBezTo>
                  <a:pt x="118" y="991"/>
                  <a:pt x="118" y="991"/>
                  <a:pt x="118" y="991"/>
                </a:cubicBezTo>
                <a:cubicBezTo>
                  <a:pt x="201" y="956"/>
                  <a:pt x="201" y="956"/>
                  <a:pt x="201" y="956"/>
                </a:cubicBezTo>
                <a:cubicBezTo>
                  <a:pt x="231" y="956"/>
                  <a:pt x="231" y="956"/>
                  <a:pt x="231" y="956"/>
                </a:cubicBezTo>
                <a:cubicBezTo>
                  <a:pt x="231" y="1154"/>
                  <a:pt x="231" y="1154"/>
                  <a:pt x="231" y="1154"/>
                </a:cubicBezTo>
                <a:cubicBezTo>
                  <a:pt x="296" y="1154"/>
                  <a:pt x="296" y="1154"/>
                  <a:pt x="296" y="1154"/>
                </a:cubicBezTo>
                <a:lnTo>
                  <a:pt x="296" y="1195"/>
                </a:lnTo>
                <a:close/>
                <a:moveTo>
                  <a:pt x="447" y="1197"/>
                </a:moveTo>
                <a:cubicBezTo>
                  <a:pt x="377" y="1197"/>
                  <a:pt x="365" y="1127"/>
                  <a:pt x="365" y="1074"/>
                </a:cubicBezTo>
                <a:cubicBezTo>
                  <a:pt x="365" y="1022"/>
                  <a:pt x="378" y="953"/>
                  <a:pt x="447" y="953"/>
                </a:cubicBezTo>
                <a:cubicBezTo>
                  <a:pt x="517" y="953"/>
                  <a:pt x="530" y="1022"/>
                  <a:pt x="530" y="1074"/>
                </a:cubicBezTo>
                <a:cubicBezTo>
                  <a:pt x="530" y="1127"/>
                  <a:pt x="517" y="1197"/>
                  <a:pt x="447" y="1197"/>
                </a:cubicBezTo>
                <a:close/>
                <a:moveTo>
                  <a:pt x="693" y="1351"/>
                </a:moveTo>
                <a:cubicBezTo>
                  <a:pt x="678" y="1332"/>
                  <a:pt x="666" y="1313"/>
                  <a:pt x="655" y="1294"/>
                </a:cubicBezTo>
                <a:cubicBezTo>
                  <a:pt x="645" y="1278"/>
                  <a:pt x="637" y="1261"/>
                  <a:pt x="630" y="1245"/>
                </a:cubicBezTo>
                <a:cubicBezTo>
                  <a:pt x="630" y="1201"/>
                  <a:pt x="630" y="1201"/>
                  <a:pt x="630" y="1201"/>
                </a:cubicBezTo>
                <a:cubicBezTo>
                  <a:pt x="635" y="1213"/>
                  <a:pt x="641" y="1225"/>
                  <a:pt x="648" y="1237"/>
                </a:cubicBezTo>
                <a:cubicBezTo>
                  <a:pt x="651" y="1243"/>
                  <a:pt x="654" y="1249"/>
                  <a:pt x="658" y="1255"/>
                </a:cubicBezTo>
                <a:cubicBezTo>
                  <a:pt x="658" y="1177"/>
                  <a:pt x="658" y="1177"/>
                  <a:pt x="658" y="1177"/>
                </a:cubicBezTo>
                <a:cubicBezTo>
                  <a:pt x="658" y="1090"/>
                  <a:pt x="658" y="1090"/>
                  <a:pt x="658" y="1090"/>
                </a:cubicBezTo>
                <a:cubicBezTo>
                  <a:pt x="654" y="1087"/>
                  <a:pt x="650" y="1084"/>
                  <a:pt x="646" y="1080"/>
                </a:cubicBezTo>
                <a:cubicBezTo>
                  <a:pt x="646" y="1080"/>
                  <a:pt x="646" y="1080"/>
                  <a:pt x="646" y="1080"/>
                </a:cubicBezTo>
                <a:cubicBezTo>
                  <a:pt x="642" y="1077"/>
                  <a:pt x="638" y="1073"/>
                  <a:pt x="634" y="1070"/>
                </a:cubicBezTo>
                <a:cubicBezTo>
                  <a:pt x="630" y="1032"/>
                  <a:pt x="630" y="1032"/>
                  <a:pt x="630" y="1032"/>
                </a:cubicBezTo>
                <a:cubicBezTo>
                  <a:pt x="628" y="1016"/>
                  <a:pt x="628" y="1016"/>
                  <a:pt x="628" y="1016"/>
                </a:cubicBezTo>
                <a:cubicBezTo>
                  <a:pt x="638" y="1025"/>
                  <a:pt x="653" y="1037"/>
                  <a:pt x="664" y="1046"/>
                </a:cubicBezTo>
                <a:cubicBezTo>
                  <a:pt x="670" y="1054"/>
                  <a:pt x="675" y="1062"/>
                  <a:pt x="681" y="1070"/>
                </a:cubicBezTo>
                <a:cubicBezTo>
                  <a:pt x="681" y="1113"/>
                  <a:pt x="681" y="1113"/>
                  <a:pt x="681" y="1113"/>
                </a:cubicBezTo>
                <a:cubicBezTo>
                  <a:pt x="681" y="1205"/>
                  <a:pt x="681" y="1205"/>
                  <a:pt x="681" y="1205"/>
                </a:cubicBezTo>
                <a:cubicBezTo>
                  <a:pt x="681" y="1291"/>
                  <a:pt x="681" y="1291"/>
                  <a:pt x="681" y="1291"/>
                </a:cubicBezTo>
                <a:cubicBezTo>
                  <a:pt x="685" y="1296"/>
                  <a:pt x="689" y="1301"/>
                  <a:pt x="693" y="1306"/>
                </a:cubicBezTo>
                <a:cubicBezTo>
                  <a:pt x="703" y="1319"/>
                  <a:pt x="713" y="1331"/>
                  <a:pt x="724" y="1343"/>
                </a:cubicBezTo>
                <a:cubicBezTo>
                  <a:pt x="724" y="1388"/>
                  <a:pt x="724" y="1388"/>
                  <a:pt x="724" y="1388"/>
                </a:cubicBezTo>
                <a:cubicBezTo>
                  <a:pt x="713" y="1376"/>
                  <a:pt x="703" y="1364"/>
                  <a:pt x="693" y="1351"/>
                </a:cubicBezTo>
                <a:close/>
                <a:moveTo>
                  <a:pt x="816" y="1473"/>
                </a:moveTo>
                <a:cubicBezTo>
                  <a:pt x="800" y="1460"/>
                  <a:pt x="784" y="1447"/>
                  <a:pt x="769" y="1433"/>
                </a:cubicBezTo>
                <a:cubicBezTo>
                  <a:pt x="768" y="1388"/>
                  <a:pt x="768" y="1388"/>
                  <a:pt x="768" y="1388"/>
                </a:cubicBezTo>
                <a:cubicBezTo>
                  <a:pt x="783" y="1402"/>
                  <a:pt x="799" y="1415"/>
                  <a:pt x="815" y="1427"/>
                </a:cubicBezTo>
                <a:cubicBezTo>
                  <a:pt x="818" y="1430"/>
                  <a:pt x="821" y="1432"/>
                  <a:pt x="824" y="1434"/>
                </a:cubicBezTo>
                <a:cubicBezTo>
                  <a:pt x="823" y="1333"/>
                  <a:pt x="823" y="1333"/>
                  <a:pt x="823" y="1333"/>
                </a:cubicBezTo>
                <a:cubicBezTo>
                  <a:pt x="823" y="1322"/>
                  <a:pt x="823" y="1322"/>
                  <a:pt x="823" y="1322"/>
                </a:cubicBezTo>
                <a:cubicBezTo>
                  <a:pt x="823" y="1268"/>
                  <a:pt x="823" y="1268"/>
                  <a:pt x="823" y="1268"/>
                </a:cubicBezTo>
                <a:cubicBezTo>
                  <a:pt x="810" y="1265"/>
                  <a:pt x="792" y="1260"/>
                  <a:pt x="778" y="1257"/>
                </a:cubicBezTo>
                <a:cubicBezTo>
                  <a:pt x="776" y="1248"/>
                  <a:pt x="776" y="1248"/>
                  <a:pt x="776" y="1248"/>
                </a:cubicBezTo>
                <a:cubicBezTo>
                  <a:pt x="768" y="1218"/>
                  <a:pt x="768" y="1218"/>
                  <a:pt x="768" y="1218"/>
                </a:cubicBezTo>
                <a:cubicBezTo>
                  <a:pt x="767" y="1212"/>
                  <a:pt x="767" y="1212"/>
                  <a:pt x="767" y="1212"/>
                </a:cubicBezTo>
                <a:cubicBezTo>
                  <a:pt x="764" y="1204"/>
                  <a:pt x="764" y="1204"/>
                  <a:pt x="764" y="1204"/>
                </a:cubicBezTo>
                <a:cubicBezTo>
                  <a:pt x="785" y="1210"/>
                  <a:pt x="814" y="1217"/>
                  <a:pt x="835" y="1222"/>
                </a:cubicBezTo>
                <a:cubicBezTo>
                  <a:pt x="844" y="1229"/>
                  <a:pt x="853" y="1235"/>
                  <a:pt x="862" y="1241"/>
                </a:cubicBezTo>
                <a:cubicBezTo>
                  <a:pt x="862" y="1291"/>
                  <a:pt x="862" y="1291"/>
                  <a:pt x="862" y="1291"/>
                </a:cubicBezTo>
                <a:cubicBezTo>
                  <a:pt x="863" y="1360"/>
                  <a:pt x="863" y="1360"/>
                  <a:pt x="863" y="1360"/>
                </a:cubicBezTo>
                <a:cubicBezTo>
                  <a:pt x="863" y="1462"/>
                  <a:pt x="863" y="1462"/>
                  <a:pt x="863" y="1462"/>
                </a:cubicBezTo>
                <a:cubicBezTo>
                  <a:pt x="883" y="1475"/>
                  <a:pt x="905" y="1489"/>
                  <a:pt x="927" y="1501"/>
                </a:cubicBezTo>
                <a:cubicBezTo>
                  <a:pt x="927" y="1546"/>
                  <a:pt x="927" y="1546"/>
                  <a:pt x="927" y="1546"/>
                </a:cubicBezTo>
                <a:cubicBezTo>
                  <a:pt x="888" y="1523"/>
                  <a:pt x="850" y="1499"/>
                  <a:pt x="816" y="1473"/>
                </a:cubicBezTo>
                <a:close/>
                <a:moveTo>
                  <a:pt x="1172" y="1585"/>
                </a:moveTo>
                <a:cubicBezTo>
                  <a:pt x="1168" y="1596"/>
                  <a:pt x="1163" y="1604"/>
                  <a:pt x="1157" y="1611"/>
                </a:cubicBezTo>
                <a:cubicBezTo>
                  <a:pt x="1141" y="1628"/>
                  <a:pt x="1119" y="1632"/>
                  <a:pt x="1096" y="1627"/>
                </a:cubicBezTo>
                <a:cubicBezTo>
                  <a:pt x="1063" y="1619"/>
                  <a:pt x="1028" y="1592"/>
                  <a:pt x="1010" y="1557"/>
                </a:cubicBezTo>
                <a:cubicBezTo>
                  <a:pt x="1006" y="1548"/>
                  <a:pt x="987" y="1483"/>
                  <a:pt x="988" y="1427"/>
                </a:cubicBezTo>
                <a:cubicBezTo>
                  <a:pt x="989" y="1406"/>
                  <a:pt x="992" y="1385"/>
                  <a:pt x="1001" y="1371"/>
                </a:cubicBezTo>
                <a:cubicBezTo>
                  <a:pt x="1014" y="1348"/>
                  <a:pt x="1039" y="1338"/>
                  <a:pt x="1082" y="1351"/>
                </a:cubicBezTo>
                <a:cubicBezTo>
                  <a:pt x="1127" y="1368"/>
                  <a:pt x="1152" y="1398"/>
                  <a:pt x="1166" y="1431"/>
                </a:cubicBezTo>
                <a:cubicBezTo>
                  <a:pt x="1167" y="1434"/>
                  <a:pt x="1168" y="1437"/>
                  <a:pt x="1169" y="1439"/>
                </a:cubicBezTo>
                <a:cubicBezTo>
                  <a:pt x="1176" y="1458"/>
                  <a:pt x="1179" y="1476"/>
                  <a:pt x="1181" y="1494"/>
                </a:cubicBezTo>
                <a:cubicBezTo>
                  <a:pt x="1184" y="1543"/>
                  <a:pt x="1173" y="1584"/>
                  <a:pt x="1172" y="1585"/>
                </a:cubicBezTo>
                <a:close/>
                <a:moveTo>
                  <a:pt x="1270" y="1671"/>
                </a:moveTo>
                <a:cubicBezTo>
                  <a:pt x="1270" y="1627"/>
                  <a:pt x="1270" y="1627"/>
                  <a:pt x="1270" y="1627"/>
                </a:cubicBezTo>
                <a:cubicBezTo>
                  <a:pt x="1298" y="1633"/>
                  <a:pt x="1327" y="1638"/>
                  <a:pt x="1356" y="1643"/>
                </a:cubicBezTo>
                <a:cubicBezTo>
                  <a:pt x="1356" y="1528"/>
                  <a:pt x="1356" y="1528"/>
                  <a:pt x="1356" y="1528"/>
                </a:cubicBezTo>
                <a:cubicBezTo>
                  <a:pt x="1355" y="1477"/>
                  <a:pt x="1355" y="1477"/>
                  <a:pt x="1355" y="1477"/>
                </a:cubicBezTo>
                <a:cubicBezTo>
                  <a:pt x="1335" y="1481"/>
                  <a:pt x="1307" y="1486"/>
                  <a:pt x="1286" y="1489"/>
                </a:cubicBezTo>
                <a:cubicBezTo>
                  <a:pt x="1270" y="1456"/>
                  <a:pt x="1270" y="1456"/>
                  <a:pt x="1270" y="1456"/>
                </a:cubicBezTo>
                <a:cubicBezTo>
                  <a:pt x="1264" y="1444"/>
                  <a:pt x="1264" y="1444"/>
                  <a:pt x="1264" y="1444"/>
                </a:cubicBezTo>
                <a:cubicBezTo>
                  <a:pt x="1297" y="1439"/>
                  <a:pt x="1340" y="1431"/>
                  <a:pt x="1373" y="1425"/>
                </a:cubicBezTo>
                <a:cubicBezTo>
                  <a:pt x="1386" y="1427"/>
                  <a:pt x="1399" y="1429"/>
                  <a:pt x="1412" y="1430"/>
                </a:cubicBezTo>
                <a:cubicBezTo>
                  <a:pt x="1413" y="1477"/>
                  <a:pt x="1413" y="1477"/>
                  <a:pt x="1413" y="1477"/>
                </a:cubicBezTo>
                <a:cubicBezTo>
                  <a:pt x="1413" y="1534"/>
                  <a:pt x="1413" y="1534"/>
                  <a:pt x="1413" y="1534"/>
                </a:cubicBezTo>
                <a:cubicBezTo>
                  <a:pt x="1413" y="1651"/>
                  <a:pt x="1413" y="1651"/>
                  <a:pt x="1413" y="1651"/>
                </a:cubicBezTo>
                <a:cubicBezTo>
                  <a:pt x="1442" y="1654"/>
                  <a:pt x="1472" y="1657"/>
                  <a:pt x="1501" y="1659"/>
                </a:cubicBezTo>
                <a:cubicBezTo>
                  <a:pt x="1501" y="1703"/>
                  <a:pt x="1501" y="1703"/>
                  <a:pt x="1501" y="1703"/>
                </a:cubicBezTo>
                <a:cubicBezTo>
                  <a:pt x="1422" y="1698"/>
                  <a:pt x="1345" y="1687"/>
                  <a:pt x="1270" y="1671"/>
                </a:cubicBezTo>
                <a:close/>
                <a:moveTo>
                  <a:pt x="1625" y="1693"/>
                </a:moveTo>
                <a:cubicBezTo>
                  <a:pt x="1623" y="1692"/>
                  <a:pt x="1622" y="1691"/>
                  <a:pt x="1620" y="1689"/>
                </a:cubicBezTo>
                <a:cubicBezTo>
                  <a:pt x="1580" y="1654"/>
                  <a:pt x="1577" y="1586"/>
                  <a:pt x="1583" y="1542"/>
                </a:cubicBezTo>
                <a:cubicBezTo>
                  <a:pt x="1584" y="1534"/>
                  <a:pt x="1586" y="1526"/>
                  <a:pt x="1587" y="1519"/>
                </a:cubicBezTo>
                <a:cubicBezTo>
                  <a:pt x="1591" y="1506"/>
                  <a:pt x="1596" y="1495"/>
                  <a:pt x="1602" y="1485"/>
                </a:cubicBezTo>
                <a:cubicBezTo>
                  <a:pt x="1628" y="1446"/>
                  <a:pt x="1672" y="1442"/>
                  <a:pt x="1695" y="1440"/>
                </a:cubicBezTo>
                <a:cubicBezTo>
                  <a:pt x="1737" y="1438"/>
                  <a:pt x="1768" y="1449"/>
                  <a:pt x="1786" y="1475"/>
                </a:cubicBezTo>
                <a:cubicBezTo>
                  <a:pt x="1797" y="1489"/>
                  <a:pt x="1804" y="1507"/>
                  <a:pt x="1807" y="1530"/>
                </a:cubicBezTo>
                <a:cubicBezTo>
                  <a:pt x="1807" y="1530"/>
                  <a:pt x="1808" y="1530"/>
                  <a:pt x="1808" y="1531"/>
                </a:cubicBezTo>
                <a:cubicBezTo>
                  <a:pt x="1834" y="1705"/>
                  <a:pt x="1690" y="1741"/>
                  <a:pt x="1625" y="1693"/>
                </a:cubicBezTo>
                <a:close/>
                <a:moveTo>
                  <a:pt x="2080" y="1636"/>
                </a:moveTo>
                <a:cubicBezTo>
                  <a:pt x="2068" y="1640"/>
                  <a:pt x="2055" y="1644"/>
                  <a:pt x="2042" y="1648"/>
                </a:cubicBezTo>
                <a:cubicBezTo>
                  <a:pt x="2034" y="1650"/>
                  <a:pt x="2027" y="1652"/>
                  <a:pt x="2020" y="1654"/>
                </a:cubicBezTo>
                <a:cubicBezTo>
                  <a:pt x="1982" y="1664"/>
                  <a:pt x="1945" y="1673"/>
                  <a:pt x="1907" y="1680"/>
                </a:cubicBezTo>
                <a:cubicBezTo>
                  <a:pt x="1907" y="1635"/>
                  <a:pt x="1907" y="1635"/>
                  <a:pt x="1907" y="1635"/>
                </a:cubicBezTo>
                <a:cubicBezTo>
                  <a:pt x="1936" y="1629"/>
                  <a:pt x="1966" y="1623"/>
                  <a:pt x="1996" y="1616"/>
                </a:cubicBezTo>
                <a:cubicBezTo>
                  <a:pt x="1995" y="1495"/>
                  <a:pt x="1995" y="1495"/>
                  <a:pt x="1995" y="1495"/>
                </a:cubicBezTo>
                <a:cubicBezTo>
                  <a:pt x="1995" y="1450"/>
                  <a:pt x="1995" y="1450"/>
                  <a:pt x="1995" y="1450"/>
                </a:cubicBezTo>
                <a:cubicBezTo>
                  <a:pt x="1974" y="1463"/>
                  <a:pt x="1945" y="1479"/>
                  <a:pt x="1923" y="1491"/>
                </a:cubicBezTo>
                <a:cubicBezTo>
                  <a:pt x="1901" y="1457"/>
                  <a:pt x="1901" y="1457"/>
                  <a:pt x="1901" y="1457"/>
                </a:cubicBezTo>
                <a:cubicBezTo>
                  <a:pt x="1900" y="1455"/>
                  <a:pt x="1900" y="1455"/>
                  <a:pt x="1900" y="1455"/>
                </a:cubicBezTo>
                <a:cubicBezTo>
                  <a:pt x="1934" y="1436"/>
                  <a:pt x="1979" y="1410"/>
                  <a:pt x="2013" y="1391"/>
                </a:cubicBezTo>
                <a:cubicBezTo>
                  <a:pt x="2022" y="1388"/>
                  <a:pt x="2032" y="1386"/>
                  <a:pt x="2041" y="1383"/>
                </a:cubicBezTo>
                <a:cubicBezTo>
                  <a:pt x="2045" y="1382"/>
                  <a:pt x="2049" y="1381"/>
                  <a:pt x="2053" y="1380"/>
                </a:cubicBezTo>
                <a:cubicBezTo>
                  <a:pt x="2053" y="1419"/>
                  <a:pt x="2053" y="1419"/>
                  <a:pt x="2053" y="1419"/>
                </a:cubicBezTo>
                <a:cubicBezTo>
                  <a:pt x="2053" y="1478"/>
                  <a:pt x="2053" y="1478"/>
                  <a:pt x="2053" y="1478"/>
                </a:cubicBezTo>
                <a:cubicBezTo>
                  <a:pt x="2053" y="1600"/>
                  <a:pt x="2053" y="1600"/>
                  <a:pt x="2053" y="1600"/>
                </a:cubicBezTo>
                <a:cubicBezTo>
                  <a:pt x="2062" y="1597"/>
                  <a:pt x="2071" y="1594"/>
                  <a:pt x="2080" y="1591"/>
                </a:cubicBezTo>
                <a:cubicBezTo>
                  <a:pt x="2099" y="1585"/>
                  <a:pt x="2118" y="1579"/>
                  <a:pt x="2137" y="1572"/>
                </a:cubicBezTo>
                <a:cubicBezTo>
                  <a:pt x="2137" y="1617"/>
                  <a:pt x="2137" y="1617"/>
                  <a:pt x="2137" y="1617"/>
                </a:cubicBezTo>
                <a:cubicBezTo>
                  <a:pt x="2118" y="1623"/>
                  <a:pt x="2100" y="1630"/>
                  <a:pt x="2080" y="1636"/>
                </a:cubicBezTo>
                <a:close/>
                <a:moveTo>
                  <a:pt x="2357" y="1506"/>
                </a:moveTo>
                <a:cubicBezTo>
                  <a:pt x="2313" y="1536"/>
                  <a:pt x="2263" y="1563"/>
                  <a:pt x="2208" y="1588"/>
                </a:cubicBezTo>
                <a:cubicBezTo>
                  <a:pt x="2208" y="1543"/>
                  <a:pt x="2208" y="1543"/>
                  <a:pt x="2208" y="1543"/>
                </a:cubicBezTo>
                <a:cubicBezTo>
                  <a:pt x="2233" y="1532"/>
                  <a:pt x="2257" y="1520"/>
                  <a:pt x="2280" y="1508"/>
                </a:cubicBezTo>
                <a:cubicBezTo>
                  <a:pt x="2280" y="1380"/>
                  <a:pt x="2280" y="1380"/>
                  <a:pt x="2280" y="1380"/>
                </a:cubicBezTo>
                <a:cubicBezTo>
                  <a:pt x="2280" y="1342"/>
                  <a:pt x="2280" y="1342"/>
                  <a:pt x="2280" y="1342"/>
                </a:cubicBezTo>
                <a:cubicBezTo>
                  <a:pt x="2263" y="1359"/>
                  <a:pt x="2239" y="1380"/>
                  <a:pt x="2222" y="1396"/>
                </a:cubicBezTo>
                <a:cubicBezTo>
                  <a:pt x="2202" y="1364"/>
                  <a:pt x="2202" y="1364"/>
                  <a:pt x="2202" y="1364"/>
                </a:cubicBezTo>
                <a:cubicBezTo>
                  <a:pt x="2208" y="1359"/>
                  <a:pt x="2214" y="1354"/>
                  <a:pt x="2220" y="1349"/>
                </a:cubicBezTo>
                <a:cubicBezTo>
                  <a:pt x="2244" y="1327"/>
                  <a:pt x="2272" y="1301"/>
                  <a:pt x="2294" y="1280"/>
                </a:cubicBezTo>
                <a:cubicBezTo>
                  <a:pt x="2304" y="1274"/>
                  <a:pt x="2314" y="1268"/>
                  <a:pt x="2324" y="1262"/>
                </a:cubicBezTo>
                <a:cubicBezTo>
                  <a:pt x="2324" y="1284"/>
                  <a:pt x="2324" y="1284"/>
                  <a:pt x="2324" y="1284"/>
                </a:cubicBezTo>
                <a:cubicBezTo>
                  <a:pt x="2324" y="1353"/>
                  <a:pt x="2324" y="1353"/>
                  <a:pt x="2324" y="1353"/>
                </a:cubicBezTo>
                <a:cubicBezTo>
                  <a:pt x="2324" y="1483"/>
                  <a:pt x="2324" y="1483"/>
                  <a:pt x="2324" y="1483"/>
                </a:cubicBezTo>
                <a:cubicBezTo>
                  <a:pt x="2337" y="1475"/>
                  <a:pt x="2349" y="1467"/>
                  <a:pt x="2361" y="1459"/>
                </a:cubicBezTo>
                <a:cubicBezTo>
                  <a:pt x="2369" y="1453"/>
                  <a:pt x="2378" y="1448"/>
                  <a:pt x="2386" y="1442"/>
                </a:cubicBezTo>
                <a:cubicBezTo>
                  <a:pt x="2386" y="1486"/>
                  <a:pt x="2386" y="1486"/>
                  <a:pt x="2386" y="1486"/>
                </a:cubicBezTo>
                <a:cubicBezTo>
                  <a:pt x="2376" y="1493"/>
                  <a:pt x="2367" y="1500"/>
                  <a:pt x="2357" y="1506"/>
                </a:cubicBezTo>
                <a:close/>
                <a:moveTo>
                  <a:pt x="2534" y="1312"/>
                </a:moveTo>
                <a:cubicBezTo>
                  <a:pt x="2527" y="1345"/>
                  <a:pt x="2516" y="1369"/>
                  <a:pt x="2503" y="1386"/>
                </a:cubicBezTo>
                <a:cubicBezTo>
                  <a:pt x="2490" y="1405"/>
                  <a:pt x="2476" y="1414"/>
                  <a:pt x="2465" y="1413"/>
                </a:cubicBezTo>
                <a:cubicBezTo>
                  <a:pt x="2456" y="1413"/>
                  <a:pt x="2447" y="1403"/>
                  <a:pt x="2441" y="1386"/>
                </a:cubicBezTo>
                <a:cubicBezTo>
                  <a:pt x="2432" y="1358"/>
                  <a:pt x="2429" y="1314"/>
                  <a:pt x="2436" y="1266"/>
                </a:cubicBezTo>
                <a:cubicBezTo>
                  <a:pt x="2441" y="1228"/>
                  <a:pt x="2453" y="1189"/>
                  <a:pt x="2473" y="1155"/>
                </a:cubicBezTo>
                <a:cubicBezTo>
                  <a:pt x="2480" y="1144"/>
                  <a:pt x="2487" y="1134"/>
                  <a:pt x="2495" y="1124"/>
                </a:cubicBezTo>
                <a:cubicBezTo>
                  <a:pt x="2512" y="1107"/>
                  <a:pt x="2523" y="1102"/>
                  <a:pt x="2531" y="1109"/>
                </a:cubicBezTo>
                <a:cubicBezTo>
                  <a:pt x="2531" y="1110"/>
                  <a:pt x="2532" y="1111"/>
                  <a:pt x="2532" y="1111"/>
                </a:cubicBezTo>
                <a:cubicBezTo>
                  <a:pt x="2532" y="1111"/>
                  <a:pt x="2532" y="1111"/>
                  <a:pt x="2532" y="1111"/>
                </a:cubicBezTo>
                <a:cubicBezTo>
                  <a:pt x="2549" y="1135"/>
                  <a:pt x="2549" y="1246"/>
                  <a:pt x="2534" y="1312"/>
                </a:cubicBezTo>
                <a:close/>
                <a:moveTo>
                  <a:pt x="2737" y="1197"/>
                </a:moveTo>
                <a:cubicBezTo>
                  <a:pt x="2667" y="1197"/>
                  <a:pt x="2654" y="1127"/>
                  <a:pt x="2654" y="1074"/>
                </a:cubicBezTo>
                <a:cubicBezTo>
                  <a:pt x="2654" y="1022"/>
                  <a:pt x="2668" y="953"/>
                  <a:pt x="2737" y="953"/>
                </a:cubicBezTo>
                <a:cubicBezTo>
                  <a:pt x="2806" y="953"/>
                  <a:pt x="2819" y="1022"/>
                  <a:pt x="2819" y="1074"/>
                </a:cubicBezTo>
                <a:cubicBezTo>
                  <a:pt x="2819" y="1127"/>
                  <a:pt x="2807" y="1197"/>
                  <a:pt x="2737" y="1197"/>
                </a:cubicBezTo>
                <a:close/>
                <a:moveTo>
                  <a:pt x="3062" y="1195"/>
                </a:moveTo>
                <a:cubicBezTo>
                  <a:pt x="2889" y="1195"/>
                  <a:pt x="2889" y="1195"/>
                  <a:pt x="2889" y="1195"/>
                </a:cubicBezTo>
                <a:cubicBezTo>
                  <a:pt x="2889" y="1154"/>
                  <a:pt x="2889" y="1154"/>
                  <a:pt x="2889" y="1154"/>
                </a:cubicBezTo>
                <a:cubicBezTo>
                  <a:pt x="2954" y="1154"/>
                  <a:pt x="2954" y="1154"/>
                  <a:pt x="2954" y="1154"/>
                </a:cubicBezTo>
                <a:cubicBezTo>
                  <a:pt x="2954" y="1005"/>
                  <a:pt x="2954" y="1005"/>
                  <a:pt x="2954" y="1005"/>
                </a:cubicBezTo>
                <a:cubicBezTo>
                  <a:pt x="2902" y="1028"/>
                  <a:pt x="2902" y="1028"/>
                  <a:pt x="2902" y="1028"/>
                </a:cubicBezTo>
                <a:cubicBezTo>
                  <a:pt x="2885" y="991"/>
                  <a:pt x="2885" y="991"/>
                  <a:pt x="2885" y="991"/>
                </a:cubicBezTo>
                <a:cubicBezTo>
                  <a:pt x="2967" y="956"/>
                  <a:pt x="2967" y="956"/>
                  <a:pt x="2967" y="956"/>
                </a:cubicBezTo>
                <a:cubicBezTo>
                  <a:pt x="2997" y="956"/>
                  <a:pt x="2997" y="956"/>
                  <a:pt x="2997" y="956"/>
                </a:cubicBezTo>
                <a:cubicBezTo>
                  <a:pt x="2997" y="1154"/>
                  <a:pt x="2997" y="1154"/>
                  <a:pt x="2997" y="1154"/>
                </a:cubicBezTo>
                <a:cubicBezTo>
                  <a:pt x="3062" y="1154"/>
                  <a:pt x="3062" y="1154"/>
                  <a:pt x="3062" y="1154"/>
                </a:cubicBezTo>
                <a:lnTo>
                  <a:pt x="3062" y="1195"/>
                </a:lnTo>
                <a:close/>
                <a:moveTo>
                  <a:pt x="1111" y="1423"/>
                </a:moveTo>
                <a:cubicBezTo>
                  <a:pt x="1108" y="1419"/>
                  <a:pt x="1106" y="1415"/>
                  <a:pt x="1103" y="1412"/>
                </a:cubicBezTo>
                <a:cubicBezTo>
                  <a:pt x="1092" y="1397"/>
                  <a:pt x="1078" y="1390"/>
                  <a:pt x="1062" y="1395"/>
                </a:cubicBezTo>
                <a:cubicBezTo>
                  <a:pt x="1061" y="1395"/>
                  <a:pt x="1060" y="1395"/>
                  <a:pt x="1059" y="1396"/>
                </a:cubicBezTo>
                <a:cubicBezTo>
                  <a:pt x="1045" y="1402"/>
                  <a:pt x="1039" y="1425"/>
                  <a:pt x="1038" y="1448"/>
                </a:cubicBezTo>
                <a:cubicBezTo>
                  <a:pt x="1036" y="1472"/>
                  <a:pt x="1038" y="1496"/>
                  <a:pt x="1038" y="1498"/>
                </a:cubicBezTo>
                <a:cubicBezTo>
                  <a:pt x="1046" y="1564"/>
                  <a:pt x="1073" y="1575"/>
                  <a:pt x="1082" y="1578"/>
                </a:cubicBezTo>
                <a:cubicBezTo>
                  <a:pt x="1087" y="1580"/>
                  <a:pt x="1092" y="1581"/>
                  <a:pt x="1097" y="1580"/>
                </a:cubicBezTo>
                <a:cubicBezTo>
                  <a:pt x="1105" y="1579"/>
                  <a:pt x="1112" y="1575"/>
                  <a:pt x="1117" y="1566"/>
                </a:cubicBezTo>
                <a:cubicBezTo>
                  <a:pt x="1129" y="1544"/>
                  <a:pt x="1132" y="1511"/>
                  <a:pt x="1128" y="1480"/>
                </a:cubicBezTo>
                <a:cubicBezTo>
                  <a:pt x="1125" y="1459"/>
                  <a:pt x="1119" y="1439"/>
                  <a:pt x="1111" y="1423"/>
                </a:cubicBezTo>
                <a:close/>
                <a:moveTo>
                  <a:pt x="2509" y="1164"/>
                </a:moveTo>
                <a:cubicBezTo>
                  <a:pt x="2502" y="1159"/>
                  <a:pt x="2480" y="1174"/>
                  <a:pt x="2472" y="1231"/>
                </a:cubicBezTo>
                <a:cubicBezTo>
                  <a:pt x="2469" y="1250"/>
                  <a:pt x="2467" y="1273"/>
                  <a:pt x="2468" y="1302"/>
                </a:cubicBezTo>
                <a:cubicBezTo>
                  <a:pt x="2469" y="1330"/>
                  <a:pt x="2474" y="1373"/>
                  <a:pt x="2495" y="1351"/>
                </a:cubicBezTo>
                <a:cubicBezTo>
                  <a:pt x="2521" y="1323"/>
                  <a:pt x="2525" y="1221"/>
                  <a:pt x="2516" y="1180"/>
                </a:cubicBezTo>
                <a:cubicBezTo>
                  <a:pt x="2514" y="1171"/>
                  <a:pt x="2512" y="1165"/>
                  <a:pt x="2509" y="1164"/>
                </a:cubicBezTo>
                <a:close/>
              </a:path>
            </a:pathLst>
          </a:custGeom>
          <a:solidFill>
            <a:srgbClr val="0079D6"/>
          </a:solidFill>
          <a:ln>
            <a:noFill/>
          </a:ln>
        </p:spPr>
        <p:txBody>
          <a:bodyPr vert="horz" wrap="square" lIns="82305" tIns="41153" rIns="82305" bIns="41153"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endParaRPr lang="en-US" sz="1600">
              <a:solidFill>
                <a:srgbClr val="0079D6"/>
              </a:solidFill>
            </a:endParaRPr>
          </a:p>
        </p:txBody>
      </p:sp>
      <p:sp>
        <p:nvSpPr>
          <p:cNvPr id="11" name="Rectangle 10"/>
          <p:cNvSpPr/>
          <p:nvPr/>
        </p:nvSpPr>
        <p:spPr bwMode="auto">
          <a:xfrm>
            <a:off x="267684" y="3832530"/>
            <a:ext cx="3938622" cy="2809577"/>
          </a:xfrm>
          <a:prstGeom prst="rect">
            <a:avLst/>
          </a:prstGeom>
          <a:solidFill>
            <a:srgbClr val="FFFFFF"/>
          </a:solidFill>
          <a:ln w="22225" cap="sq" cmpd="sng" algn="ctr">
            <a:noFill/>
            <a:prstDash val="sysDot"/>
            <a:miter lim="800000"/>
            <a:headEnd type="none" w="med" len="med"/>
            <a:tailEnd type="none" w="med" len="med"/>
          </a:ln>
          <a:effectLst/>
        </p:spPr>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14099" fontAlgn="base">
              <a:lnSpc>
                <a:spcPct val="90000"/>
              </a:lnSpc>
              <a:spcBef>
                <a:spcPct val="0"/>
              </a:spcBef>
              <a:spcAft>
                <a:spcPct val="0"/>
              </a:spcAft>
              <a:defRPr/>
            </a:pPr>
            <a:r>
              <a:rPr lang="en-US" sz="2400" b="1" spc="-50" dirty="0" smtClean="0">
                <a:solidFill>
                  <a:srgbClr val="0079D6"/>
                </a:solidFill>
                <a:latin typeface="Segoe UI Light"/>
              </a:rPr>
              <a:t>Media</a:t>
            </a:r>
            <a:endParaRPr lang="en-US" sz="2400" b="1" spc="-50" dirty="0">
              <a:solidFill>
                <a:srgbClr val="0079D6"/>
              </a:solidFill>
              <a:latin typeface="Segoe UI Light"/>
            </a:endParaRPr>
          </a:p>
        </p:txBody>
      </p:sp>
      <p:sp>
        <p:nvSpPr>
          <p:cNvPr id="12" name="Freeform 11"/>
          <p:cNvSpPr>
            <a:spLocks noChangeAspect="1" noEditPoints="1"/>
          </p:cNvSpPr>
          <p:nvPr/>
        </p:nvSpPr>
        <p:spPr bwMode="auto">
          <a:xfrm>
            <a:off x="2631631" y="5335744"/>
            <a:ext cx="845102" cy="613234"/>
          </a:xfrm>
          <a:custGeom>
            <a:avLst/>
            <a:gdLst>
              <a:gd name="T0" fmla="*/ 235 w 400"/>
              <a:gd name="T1" fmla="*/ 72 h 290"/>
              <a:gd name="T2" fmla="*/ 310 w 400"/>
              <a:gd name="T3" fmla="*/ 115 h 290"/>
              <a:gd name="T4" fmla="*/ 400 w 400"/>
              <a:gd name="T5" fmla="*/ 115 h 290"/>
              <a:gd name="T6" fmla="*/ 400 w 400"/>
              <a:gd name="T7" fmla="*/ 67 h 290"/>
              <a:gd name="T8" fmla="*/ 368 w 400"/>
              <a:gd name="T9" fmla="*/ 34 h 290"/>
              <a:gd name="T10" fmla="*/ 33 w 400"/>
              <a:gd name="T11" fmla="*/ 34 h 290"/>
              <a:gd name="T12" fmla="*/ 0 w 400"/>
              <a:gd name="T13" fmla="*/ 67 h 290"/>
              <a:gd name="T14" fmla="*/ 0 w 400"/>
              <a:gd name="T15" fmla="*/ 115 h 290"/>
              <a:gd name="T16" fmla="*/ 161 w 400"/>
              <a:gd name="T17" fmla="*/ 115 h 290"/>
              <a:gd name="T18" fmla="*/ 235 w 400"/>
              <a:gd name="T19" fmla="*/ 72 h 290"/>
              <a:gd name="T20" fmla="*/ 84 w 400"/>
              <a:gd name="T21" fmla="*/ 18 h 290"/>
              <a:gd name="T22" fmla="*/ 54 w 400"/>
              <a:gd name="T23" fmla="*/ 18 h 290"/>
              <a:gd name="T24" fmla="*/ 51 w 400"/>
              <a:gd name="T25" fmla="*/ 29 h 290"/>
              <a:gd name="T26" fmla="*/ 87 w 400"/>
              <a:gd name="T27" fmla="*/ 29 h 290"/>
              <a:gd name="T28" fmla="*/ 84 w 400"/>
              <a:gd name="T29" fmla="*/ 18 h 290"/>
              <a:gd name="T30" fmla="*/ 353 w 400"/>
              <a:gd name="T31" fmla="*/ 12 h 290"/>
              <a:gd name="T32" fmla="*/ 313 w 400"/>
              <a:gd name="T33" fmla="*/ 12 h 290"/>
              <a:gd name="T34" fmla="*/ 306 w 400"/>
              <a:gd name="T35" fmla="*/ 29 h 290"/>
              <a:gd name="T36" fmla="*/ 359 w 400"/>
              <a:gd name="T37" fmla="*/ 29 h 290"/>
              <a:gd name="T38" fmla="*/ 353 w 400"/>
              <a:gd name="T39" fmla="*/ 12 h 290"/>
              <a:gd name="T40" fmla="*/ 217 w 400"/>
              <a:gd name="T41" fmla="*/ 23 h 290"/>
              <a:gd name="T42" fmla="*/ 183 w 400"/>
              <a:gd name="T43" fmla="*/ 23 h 290"/>
              <a:gd name="T44" fmla="*/ 183 w 400"/>
              <a:gd name="T45" fmla="*/ 7 h 290"/>
              <a:gd name="T46" fmla="*/ 217 w 400"/>
              <a:gd name="T47" fmla="*/ 7 h 290"/>
              <a:gd name="T48" fmla="*/ 217 w 400"/>
              <a:gd name="T49" fmla="*/ 23 h 290"/>
              <a:gd name="T50" fmla="*/ 248 w 400"/>
              <a:gd name="T51" fmla="*/ 0 h 290"/>
              <a:gd name="T52" fmla="*/ 152 w 400"/>
              <a:gd name="T53" fmla="*/ 0 h 290"/>
              <a:gd name="T54" fmla="*/ 132 w 400"/>
              <a:gd name="T55" fmla="*/ 29 h 290"/>
              <a:gd name="T56" fmla="*/ 266 w 400"/>
              <a:gd name="T57" fmla="*/ 29 h 290"/>
              <a:gd name="T58" fmla="*/ 248 w 400"/>
              <a:gd name="T59" fmla="*/ 0 h 290"/>
              <a:gd name="T60" fmla="*/ 315 w 400"/>
              <a:gd name="T61" fmla="*/ 124 h 290"/>
              <a:gd name="T62" fmla="*/ 323 w 400"/>
              <a:gd name="T63" fmla="*/ 160 h 290"/>
              <a:gd name="T64" fmla="*/ 235 w 400"/>
              <a:gd name="T65" fmla="*/ 248 h 290"/>
              <a:gd name="T66" fmla="*/ 148 w 400"/>
              <a:gd name="T67" fmla="*/ 160 h 290"/>
              <a:gd name="T68" fmla="*/ 156 w 400"/>
              <a:gd name="T69" fmla="*/ 124 h 290"/>
              <a:gd name="T70" fmla="*/ 0 w 400"/>
              <a:gd name="T71" fmla="*/ 124 h 290"/>
              <a:gd name="T72" fmla="*/ 0 w 400"/>
              <a:gd name="T73" fmla="*/ 257 h 290"/>
              <a:gd name="T74" fmla="*/ 33 w 400"/>
              <a:gd name="T75" fmla="*/ 290 h 290"/>
              <a:gd name="T76" fmla="*/ 368 w 400"/>
              <a:gd name="T77" fmla="*/ 290 h 290"/>
              <a:gd name="T78" fmla="*/ 400 w 400"/>
              <a:gd name="T79" fmla="*/ 257 h 290"/>
              <a:gd name="T80" fmla="*/ 400 w 400"/>
              <a:gd name="T81" fmla="*/ 124 h 290"/>
              <a:gd name="T82" fmla="*/ 315 w 400"/>
              <a:gd name="T83" fmla="*/ 124 h 290"/>
              <a:gd name="T84" fmla="*/ 283 w 400"/>
              <a:gd name="T85" fmla="*/ 131 h 290"/>
              <a:gd name="T86" fmla="*/ 278 w 400"/>
              <a:gd name="T87" fmla="*/ 124 h 290"/>
              <a:gd name="T88" fmla="*/ 235 w 400"/>
              <a:gd name="T89" fmla="*/ 104 h 290"/>
              <a:gd name="T90" fmla="*/ 193 w 400"/>
              <a:gd name="T91" fmla="*/ 124 h 290"/>
              <a:gd name="T92" fmla="*/ 188 w 400"/>
              <a:gd name="T93" fmla="*/ 131 h 290"/>
              <a:gd name="T94" fmla="*/ 180 w 400"/>
              <a:gd name="T95" fmla="*/ 160 h 290"/>
              <a:gd name="T96" fmla="*/ 235 w 400"/>
              <a:gd name="T97" fmla="*/ 217 h 290"/>
              <a:gd name="T98" fmla="*/ 291 w 400"/>
              <a:gd name="T99" fmla="*/ 160 h 290"/>
              <a:gd name="T100" fmla="*/ 283 w 400"/>
              <a:gd name="T101" fmla="*/ 131 h 2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00" h="290">
                <a:moveTo>
                  <a:pt x="235" y="72"/>
                </a:moveTo>
                <a:cubicBezTo>
                  <a:pt x="267" y="72"/>
                  <a:pt x="295" y="89"/>
                  <a:pt x="310" y="115"/>
                </a:cubicBezTo>
                <a:cubicBezTo>
                  <a:pt x="400" y="115"/>
                  <a:pt x="400" y="115"/>
                  <a:pt x="400" y="115"/>
                </a:cubicBezTo>
                <a:cubicBezTo>
                  <a:pt x="400" y="67"/>
                  <a:pt x="400" y="67"/>
                  <a:pt x="400" y="67"/>
                </a:cubicBezTo>
                <a:cubicBezTo>
                  <a:pt x="400" y="48"/>
                  <a:pt x="386" y="34"/>
                  <a:pt x="368" y="34"/>
                </a:cubicBezTo>
                <a:cubicBezTo>
                  <a:pt x="33" y="34"/>
                  <a:pt x="33" y="34"/>
                  <a:pt x="33" y="34"/>
                </a:cubicBezTo>
                <a:cubicBezTo>
                  <a:pt x="15" y="34"/>
                  <a:pt x="0" y="48"/>
                  <a:pt x="0" y="67"/>
                </a:cubicBezTo>
                <a:cubicBezTo>
                  <a:pt x="0" y="115"/>
                  <a:pt x="0" y="115"/>
                  <a:pt x="0" y="115"/>
                </a:cubicBezTo>
                <a:cubicBezTo>
                  <a:pt x="161" y="115"/>
                  <a:pt x="161" y="115"/>
                  <a:pt x="161" y="115"/>
                </a:cubicBezTo>
                <a:cubicBezTo>
                  <a:pt x="176" y="89"/>
                  <a:pt x="204" y="72"/>
                  <a:pt x="235" y="72"/>
                </a:cubicBezTo>
                <a:moveTo>
                  <a:pt x="84" y="18"/>
                </a:moveTo>
                <a:cubicBezTo>
                  <a:pt x="54" y="18"/>
                  <a:pt x="54" y="18"/>
                  <a:pt x="54" y="18"/>
                </a:cubicBezTo>
                <a:cubicBezTo>
                  <a:pt x="51" y="29"/>
                  <a:pt x="51" y="29"/>
                  <a:pt x="51" y="29"/>
                </a:cubicBezTo>
                <a:cubicBezTo>
                  <a:pt x="87" y="29"/>
                  <a:pt x="87" y="29"/>
                  <a:pt x="87" y="29"/>
                </a:cubicBezTo>
                <a:lnTo>
                  <a:pt x="84" y="18"/>
                </a:lnTo>
                <a:close/>
                <a:moveTo>
                  <a:pt x="353" y="12"/>
                </a:moveTo>
                <a:cubicBezTo>
                  <a:pt x="313" y="12"/>
                  <a:pt x="313" y="12"/>
                  <a:pt x="313" y="12"/>
                </a:cubicBezTo>
                <a:cubicBezTo>
                  <a:pt x="306" y="29"/>
                  <a:pt x="306" y="29"/>
                  <a:pt x="306" y="29"/>
                </a:cubicBezTo>
                <a:cubicBezTo>
                  <a:pt x="359" y="29"/>
                  <a:pt x="359" y="29"/>
                  <a:pt x="359" y="29"/>
                </a:cubicBezTo>
                <a:lnTo>
                  <a:pt x="353" y="12"/>
                </a:lnTo>
                <a:close/>
                <a:moveTo>
                  <a:pt x="217" y="23"/>
                </a:moveTo>
                <a:cubicBezTo>
                  <a:pt x="183" y="23"/>
                  <a:pt x="183" y="23"/>
                  <a:pt x="183" y="23"/>
                </a:cubicBezTo>
                <a:cubicBezTo>
                  <a:pt x="183" y="7"/>
                  <a:pt x="183" y="7"/>
                  <a:pt x="183" y="7"/>
                </a:cubicBezTo>
                <a:cubicBezTo>
                  <a:pt x="217" y="7"/>
                  <a:pt x="217" y="7"/>
                  <a:pt x="217" y="7"/>
                </a:cubicBezTo>
                <a:lnTo>
                  <a:pt x="217" y="23"/>
                </a:lnTo>
                <a:close/>
                <a:moveTo>
                  <a:pt x="248" y="0"/>
                </a:moveTo>
                <a:cubicBezTo>
                  <a:pt x="152" y="0"/>
                  <a:pt x="152" y="0"/>
                  <a:pt x="152" y="0"/>
                </a:cubicBezTo>
                <a:cubicBezTo>
                  <a:pt x="132" y="29"/>
                  <a:pt x="132" y="29"/>
                  <a:pt x="132" y="29"/>
                </a:cubicBezTo>
                <a:cubicBezTo>
                  <a:pt x="266" y="29"/>
                  <a:pt x="266" y="29"/>
                  <a:pt x="266" y="29"/>
                </a:cubicBezTo>
                <a:lnTo>
                  <a:pt x="248" y="0"/>
                </a:lnTo>
                <a:close/>
                <a:moveTo>
                  <a:pt x="315" y="124"/>
                </a:moveTo>
                <a:cubicBezTo>
                  <a:pt x="320" y="135"/>
                  <a:pt x="323" y="147"/>
                  <a:pt x="323" y="160"/>
                </a:cubicBezTo>
                <a:cubicBezTo>
                  <a:pt x="323" y="209"/>
                  <a:pt x="284" y="248"/>
                  <a:pt x="235" y="248"/>
                </a:cubicBezTo>
                <a:cubicBezTo>
                  <a:pt x="187" y="248"/>
                  <a:pt x="148" y="209"/>
                  <a:pt x="148" y="160"/>
                </a:cubicBezTo>
                <a:cubicBezTo>
                  <a:pt x="148" y="147"/>
                  <a:pt x="151" y="135"/>
                  <a:pt x="156" y="124"/>
                </a:cubicBezTo>
                <a:cubicBezTo>
                  <a:pt x="0" y="124"/>
                  <a:pt x="0" y="124"/>
                  <a:pt x="0" y="124"/>
                </a:cubicBezTo>
                <a:cubicBezTo>
                  <a:pt x="0" y="257"/>
                  <a:pt x="0" y="257"/>
                  <a:pt x="0" y="257"/>
                </a:cubicBezTo>
                <a:cubicBezTo>
                  <a:pt x="0" y="275"/>
                  <a:pt x="15" y="290"/>
                  <a:pt x="33" y="290"/>
                </a:cubicBezTo>
                <a:cubicBezTo>
                  <a:pt x="368" y="290"/>
                  <a:pt x="368" y="290"/>
                  <a:pt x="368" y="290"/>
                </a:cubicBezTo>
                <a:cubicBezTo>
                  <a:pt x="386" y="290"/>
                  <a:pt x="400" y="275"/>
                  <a:pt x="400" y="257"/>
                </a:cubicBezTo>
                <a:cubicBezTo>
                  <a:pt x="400" y="124"/>
                  <a:pt x="400" y="124"/>
                  <a:pt x="400" y="124"/>
                </a:cubicBezTo>
                <a:lnTo>
                  <a:pt x="315" y="124"/>
                </a:lnTo>
                <a:close/>
                <a:moveTo>
                  <a:pt x="283" y="131"/>
                </a:moveTo>
                <a:cubicBezTo>
                  <a:pt x="282" y="129"/>
                  <a:pt x="280" y="126"/>
                  <a:pt x="278" y="124"/>
                </a:cubicBezTo>
                <a:cubicBezTo>
                  <a:pt x="268" y="112"/>
                  <a:pt x="253" y="104"/>
                  <a:pt x="235" y="104"/>
                </a:cubicBezTo>
                <a:cubicBezTo>
                  <a:pt x="218" y="104"/>
                  <a:pt x="203" y="112"/>
                  <a:pt x="193" y="124"/>
                </a:cubicBezTo>
                <a:cubicBezTo>
                  <a:pt x="191" y="126"/>
                  <a:pt x="189" y="129"/>
                  <a:pt x="188" y="131"/>
                </a:cubicBezTo>
                <a:cubicBezTo>
                  <a:pt x="183" y="140"/>
                  <a:pt x="180" y="149"/>
                  <a:pt x="180" y="160"/>
                </a:cubicBezTo>
                <a:cubicBezTo>
                  <a:pt x="180" y="191"/>
                  <a:pt x="205" y="217"/>
                  <a:pt x="235" y="217"/>
                </a:cubicBezTo>
                <a:cubicBezTo>
                  <a:pt x="266" y="217"/>
                  <a:pt x="291" y="191"/>
                  <a:pt x="291" y="160"/>
                </a:cubicBezTo>
                <a:cubicBezTo>
                  <a:pt x="291" y="149"/>
                  <a:pt x="288" y="140"/>
                  <a:pt x="283" y="131"/>
                </a:cubicBezTo>
              </a:path>
            </a:pathLst>
          </a:custGeom>
          <a:solidFill>
            <a:srgbClr val="0079D6"/>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endParaRPr lang="en-US">
              <a:solidFill>
                <a:srgbClr val="0079D6"/>
              </a:solidFill>
            </a:endParaRPr>
          </a:p>
        </p:txBody>
      </p:sp>
      <p:sp>
        <p:nvSpPr>
          <p:cNvPr id="13" name="Rectangle 12"/>
          <p:cNvSpPr/>
          <p:nvPr/>
        </p:nvSpPr>
        <p:spPr bwMode="auto">
          <a:xfrm>
            <a:off x="8237819" y="3832530"/>
            <a:ext cx="3938622" cy="2809577"/>
          </a:xfrm>
          <a:prstGeom prst="rect">
            <a:avLst/>
          </a:prstGeom>
          <a:solidFill>
            <a:srgbClr val="FFFFFF"/>
          </a:solidFill>
          <a:ln w="22225" cap="sq" cmpd="sng" algn="ctr">
            <a:noFill/>
            <a:prstDash val="sysDot"/>
            <a:miter lim="800000"/>
            <a:headEnd type="none" w="med" len="med"/>
            <a:tailEnd type="none" w="med" len="med"/>
          </a:ln>
          <a:effectLst/>
        </p:spPr>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14099" fontAlgn="base">
              <a:lnSpc>
                <a:spcPct val="90000"/>
              </a:lnSpc>
              <a:spcBef>
                <a:spcPct val="0"/>
              </a:spcBef>
              <a:spcAft>
                <a:spcPct val="0"/>
              </a:spcAft>
              <a:defRPr/>
            </a:pPr>
            <a:r>
              <a:rPr lang="en-US" sz="2400" b="1" spc="-50" dirty="0">
                <a:solidFill>
                  <a:srgbClr val="0079D6"/>
                </a:solidFill>
                <a:latin typeface="Segoe UI Light"/>
              </a:rPr>
              <a:t>Productivity </a:t>
            </a:r>
            <a:r>
              <a:rPr lang="en-US" sz="2400" b="1" spc="-50" dirty="0" smtClean="0">
                <a:solidFill>
                  <a:srgbClr val="0079D6"/>
                </a:solidFill>
                <a:latin typeface="Segoe UI Light"/>
              </a:rPr>
              <a:t>apps</a:t>
            </a:r>
            <a:endParaRPr lang="en-US" sz="2400" b="1" spc="-50" dirty="0">
              <a:solidFill>
                <a:srgbClr val="0079D6"/>
              </a:solidFill>
              <a:latin typeface="Segoe UI Light"/>
            </a:endParaRPr>
          </a:p>
        </p:txBody>
      </p:sp>
      <p:sp>
        <p:nvSpPr>
          <p:cNvPr id="14" name="Freeform 13"/>
          <p:cNvSpPr>
            <a:spLocks noChangeAspect="1" noEditPoints="1"/>
          </p:cNvSpPr>
          <p:nvPr/>
        </p:nvSpPr>
        <p:spPr bwMode="auto">
          <a:xfrm>
            <a:off x="10894546" y="5065793"/>
            <a:ext cx="1042913" cy="1042913"/>
          </a:xfrm>
          <a:custGeom>
            <a:avLst/>
            <a:gdLst>
              <a:gd name="T0" fmla="*/ 0 w 374"/>
              <a:gd name="T1" fmla="*/ 374 h 374"/>
              <a:gd name="T2" fmla="*/ 374 w 374"/>
              <a:gd name="T3" fmla="*/ 0 h 374"/>
              <a:gd name="T4" fmla="*/ 263 w 374"/>
              <a:gd name="T5" fmla="*/ 36 h 374"/>
              <a:gd name="T6" fmla="*/ 301 w 374"/>
              <a:gd name="T7" fmla="*/ 192 h 374"/>
              <a:gd name="T8" fmla="*/ 263 w 374"/>
              <a:gd name="T9" fmla="*/ 36 h 374"/>
              <a:gd name="T10" fmla="*/ 311 w 374"/>
              <a:gd name="T11" fmla="*/ 254 h 374"/>
              <a:gd name="T12" fmla="*/ 214 w 374"/>
              <a:gd name="T13" fmla="*/ 238 h 374"/>
              <a:gd name="T14" fmla="*/ 107 w 374"/>
              <a:gd name="T15" fmla="*/ 58 h 374"/>
              <a:gd name="T16" fmla="*/ 145 w 374"/>
              <a:gd name="T17" fmla="*/ 192 h 374"/>
              <a:gd name="T18" fmla="*/ 107 w 374"/>
              <a:gd name="T19" fmla="*/ 58 h 374"/>
              <a:gd name="T20" fmla="*/ 93 w 374"/>
              <a:gd name="T21" fmla="*/ 133 h 374"/>
              <a:gd name="T22" fmla="*/ 53 w 374"/>
              <a:gd name="T23" fmla="*/ 192 h 374"/>
              <a:gd name="T24" fmla="*/ 96 w 374"/>
              <a:gd name="T25" fmla="*/ 331 h 374"/>
              <a:gd name="T26" fmla="*/ 96 w 374"/>
              <a:gd name="T27" fmla="*/ 235 h 374"/>
              <a:gd name="T28" fmla="*/ 145 w 374"/>
              <a:gd name="T29" fmla="*/ 283 h 374"/>
              <a:gd name="T30" fmla="*/ 107 w 374"/>
              <a:gd name="T31" fmla="*/ 275 h 374"/>
              <a:gd name="T32" fmla="*/ 156 w 374"/>
              <a:gd name="T33" fmla="*/ 275 h 374"/>
              <a:gd name="T34" fmla="*/ 159 w 374"/>
              <a:gd name="T35" fmla="*/ 83 h 374"/>
              <a:gd name="T36" fmla="*/ 197 w 374"/>
              <a:gd name="T37" fmla="*/ 192 h 374"/>
              <a:gd name="T38" fmla="*/ 159 w 374"/>
              <a:gd name="T39" fmla="*/ 83 h 374"/>
              <a:gd name="T40" fmla="*/ 187 w 374"/>
              <a:gd name="T41" fmla="*/ 312 h 374"/>
              <a:gd name="T42" fmla="*/ 204 w 374"/>
              <a:gd name="T43" fmla="*/ 312 h 374"/>
              <a:gd name="T44" fmla="*/ 195 w 374"/>
              <a:gd name="T45" fmla="*/ 288 h 374"/>
              <a:gd name="T46" fmla="*/ 195 w 374"/>
              <a:gd name="T47" fmla="*/ 270 h 374"/>
              <a:gd name="T48" fmla="*/ 195 w 374"/>
              <a:gd name="T49" fmla="*/ 288 h 374"/>
              <a:gd name="T50" fmla="*/ 187 w 374"/>
              <a:gd name="T51" fmla="*/ 245 h 374"/>
              <a:gd name="T52" fmla="*/ 204 w 374"/>
              <a:gd name="T53" fmla="*/ 245 h 374"/>
              <a:gd name="T54" fmla="*/ 209 w 374"/>
              <a:gd name="T55" fmla="*/ 156 h 374"/>
              <a:gd name="T56" fmla="*/ 249 w 374"/>
              <a:gd name="T57" fmla="*/ 192 h 374"/>
              <a:gd name="T58" fmla="*/ 209 w 374"/>
              <a:gd name="T59" fmla="*/ 156 h 374"/>
              <a:gd name="T60" fmla="*/ 214 w 374"/>
              <a:gd name="T61" fmla="*/ 319 h 374"/>
              <a:gd name="T62" fmla="*/ 299 w 374"/>
              <a:gd name="T63" fmla="*/ 304 h 374"/>
              <a:gd name="T64" fmla="*/ 325 w 374"/>
              <a:gd name="T65" fmla="*/ 288 h 374"/>
              <a:gd name="T66" fmla="*/ 214 w 374"/>
              <a:gd name="T67" fmla="*/ 270 h 374"/>
              <a:gd name="T68" fmla="*/ 325 w 374"/>
              <a:gd name="T69" fmla="*/ 288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74" h="374">
                <a:moveTo>
                  <a:pt x="0" y="0"/>
                </a:moveTo>
                <a:cubicBezTo>
                  <a:pt x="0" y="374"/>
                  <a:pt x="0" y="374"/>
                  <a:pt x="0" y="374"/>
                </a:cubicBezTo>
                <a:cubicBezTo>
                  <a:pt x="374" y="374"/>
                  <a:pt x="374" y="374"/>
                  <a:pt x="374" y="374"/>
                </a:cubicBezTo>
                <a:cubicBezTo>
                  <a:pt x="374" y="0"/>
                  <a:pt x="374" y="0"/>
                  <a:pt x="374" y="0"/>
                </a:cubicBezTo>
                <a:lnTo>
                  <a:pt x="0" y="0"/>
                </a:lnTo>
                <a:close/>
                <a:moveTo>
                  <a:pt x="263" y="36"/>
                </a:moveTo>
                <a:cubicBezTo>
                  <a:pt x="301" y="36"/>
                  <a:pt x="301" y="36"/>
                  <a:pt x="301" y="36"/>
                </a:cubicBezTo>
                <a:cubicBezTo>
                  <a:pt x="301" y="192"/>
                  <a:pt x="301" y="192"/>
                  <a:pt x="301" y="192"/>
                </a:cubicBezTo>
                <a:cubicBezTo>
                  <a:pt x="263" y="192"/>
                  <a:pt x="263" y="192"/>
                  <a:pt x="263" y="192"/>
                </a:cubicBezTo>
                <a:lnTo>
                  <a:pt x="263" y="36"/>
                </a:lnTo>
                <a:close/>
                <a:moveTo>
                  <a:pt x="311" y="238"/>
                </a:moveTo>
                <a:cubicBezTo>
                  <a:pt x="311" y="238"/>
                  <a:pt x="311" y="238"/>
                  <a:pt x="311" y="254"/>
                </a:cubicBezTo>
                <a:cubicBezTo>
                  <a:pt x="311" y="254"/>
                  <a:pt x="311" y="254"/>
                  <a:pt x="214" y="254"/>
                </a:cubicBezTo>
                <a:cubicBezTo>
                  <a:pt x="214" y="254"/>
                  <a:pt x="214" y="254"/>
                  <a:pt x="214" y="238"/>
                </a:cubicBezTo>
                <a:cubicBezTo>
                  <a:pt x="214" y="238"/>
                  <a:pt x="214" y="238"/>
                  <a:pt x="311" y="238"/>
                </a:cubicBezTo>
                <a:close/>
                <a:moveTo>
                  <a:pt x="107" y="58"/>
                </a:moveTo>
                <a:cubicBezTo>
                  <a:pt x="145" y="58"/>
                  <a:pt x="145" y="58"/>
                  <a:pt x="145" y="58"/>
                </a:cubicBezTo>
                <a:cubicBezTo>
                  <a:pt x="145" y="192"/>
                  <a:pt x="145" y="192"/>
                  <a:pt x="145" y="192"/>
                </a:cubicBezTo>
                <a:cubicBezTo>
                  <a:pt x="107" y="192"/>
                  <a:pt x="107" y="192"/>
                  <a:pt x="107" y="192"/>
                </a:cubicBezTo>
                <a:lnTo>
                  <a:pt x="107" y="58"/>
                </a:lnTo>
                <a:close/>
                <a:moveTo>
                  <a:pt x="53" y="133"/>
                </a:moveTo>
                <a:cubicBezTo>
                  <a:pt x="93" y="133"/>
                  <a:pt x="93" y="133"/>
                  <a:pt x="93" y="133"/>
                </a:cubicBezTo>
                <a:cubicBezTo>
                  <a:pt x="93" y="192"/>
                  <a:pt x="93" y="192"/>
                  <a:pt x="93" y="192"/>
                </a:cubicBezTo>
                <a:cubicBezTo>
                  <a:pt x="53" y="192"/>
                  <a:pt x="53" y="192"/>
                  <a:pt x="53" y="192"/>
                </a:cubicBezTo>
                <a:lnTo>
                  <a:pt x="53" y="133"/>
                </a:lnTo>
                <a:close/>
                <a:moveTo>
                  <a:pt x="96" y="331"/>
                </a:moveTo>
                <a:cubicBezTo>
                  <a:pt x="71" y="331"/>
                  <a:pt x="48" y="310"/>
                  <a:pt x="48" y="283"/>
                </a:cubicBezTo>
                <a:cubicBezTo>
                  <a:pt x="48" y="257"/>
                  <a:pt x="71" y="235"/>
                  <a:pt x="96" y="235"/>
                </a:cubicBezTo>
                <a:cubicBezTo>
                  <a:pt x="96" y="283"/>
                  <a:pt x="96" y="283"/>
                  <a:pt x="96" y="283"/>
                </a:cubicBezTo>
                <a:cubicBezTo>
                  <a:pt x="145" y="283"/>
                  <a:pt x="145" y="283"/>
                  <a:pt x="145" y="283"/>
                </a:cubicBezTo>
                <a:cubicBezTo>
                  <a:pt x="145" y="310"/>
                  <a:pt x="123" y="331"/>
                  <a:pt x="96" y="331"/>
                </a:cubicBezTo>
                <a:close/>
                <a:moveTo>
                  <a:pt x="107" y="275"/>
                </a:moveTo>
                <a:cubicBezTo>
                  <a:pt x="107" y="275"/>
                  <a:pt x="107" y="275"/>
                  <a:pt x="107" y="226"/>
                </a:cubicBezTo>
                <a:cubicBezTo>
                  <a:pt x="135" y="226"/>
                  <a:pt x="156" y="249"/>
                  <a:pt x="156" y="275"/>
                </a:cubicBezTo>
                <a:cubicBezTo>
                  <a:pt x="156" y="275"/>
                  <a:pt x="156" y="275"/>
                  <a:pt x="107" y="275"/>
                </a:cubicBezTo>
                <a:close/>
                <a:moveTo>
                  <a:pt x="159" y="83"/>
                </a:moveTo>
                <a:cubicBezTo>
                  <a:pt x="197" y="83"/>
                  <a:pt x="197" y="83"/>
                  <a:pt x="197" y="83"/>
                </a:cubicBezTo>
                <a:cubicBezTo>
                  <a:pt x="197" y="192"/>
                  <a:pt x="197" y="192"/>
                  <a:pt x="197" y="192"/>
                </a:cubicBezTo>
                <a:cubicBezTo>
                  <a:pt x="159" y="192"/>
                  <a:pt x="159" y="192"/>
                  <a:pt x="159" y="192"/>
                </a:cubicBezTo>
                <a:lnTo>
                  <a:pt x="159" y="83"/>
                </a:lnTo>
                <a:close/>
                <a:moveTo>
                  <a:pt x="195" y="319"/>
                </a:moveTo>
                <a:cubicBezTo>
                  <a:pt x="191" y="319"/>
                  <a:pt x="187" y="316"/>
                  <a:pt x="187" y="312"/>
                </a:cubicBezTo>
                <a:cubicBezTo>
                  <a:pt x="187" y="307"/>
                  <a:pt x="191" y="304"/>
                  <a:pt x="195" y="304"/>
                </a:cubicBezTo>
                <a:cubicBezTo>
                  <a:pt x="200" y="304"/>
                  <a:pt x="204" y="307"/>
                  <a:pt x="204" y="312"/>
                </a:cubicBezTo>
                <a:cubicBezTo>
                  <a:pt x="204" y="316"/>
                  <a:pt x="200" y="319"/>
                  <a:pt x="195" y="319"/>
                </a:cubicBezTo>
                <a:close/>
                <a:moveTo>
                  <a:pt x="195" y="288"/>
                </a:moveTo>
                <a:cubicBezTo>
                  <a:pt x="191" y="288"/>
                  <a:pt x="187" y="284"/>
                  <a:pt x="187" y="279"/>
                </a:cubicBezTo>
                <a:cubicBezTo>
                  <a:pt x="187" y="273"/>
                  <a:pt x="191" y="270"/>
                  <a:pt x="195" y="270"/>
                </a:cubicBezTo>
                <a:cubicBezTo>
                  <a:pt x="200" y="270"/>
                  <a:pt x="204" y="273"/>
                  <a:pt x="204" y="279"/>
                </a:cubicBezTo>
                <a:cubicBezTo>
                  <a:pt x="204" y="284"/>
                  <a:pt x="200" y="288"/>
                  <a:pt x="195" y="288"/>
                </a:cubicBezTo>
                <a:close/>
                <a:moveTo>
                  <a:pt x="195" y="254"/>
                </a:moveTo>
                <a:cubicBezTo>
                  <a:pt x="191" y="254"/>
                  <a:pt x="187" y="250"/>
                  <a:pt x="187" y="245"/>
                </a:cubicBezTo>
                <a:cubicBezTo>
                  <a:pt x="187" y="241"/>
                  <a:pt x="191" y="238"/>
                  <a:pt x="195" y="238"/>
                </a:cubicBezTo>
                <a:cubicBezTo>
                  <a:pt x="200" y="238"/>
                  <a:pt x="204" y="241"/>
                  <a:pt x="204" y="245"/>
                </a:cubicBezTo>
                <a:cubicBezTo>
                  <a:pt x="204" y="250"/>
                  <a:pt x="200" y="254"/>
                  <a:pt x="195" y="254"/>
                </a:cubicBezTo>
                <a:close/>
                <a:moveTo>
                  <a:pt x="209" y="156"/>
                </a:moveTo>
                <a:cubicBezTo>
                  <a:pt x="249" y="156"/>
                  <a:pt x="249" y="156"/>
                  <a:pt x="249" y="156"/>
                </a:cubicBezTo>
                <a:cubicBezTo>
                  <a:pt x="249" y="192"/>
                  <a:pt x="249" y="192"/>
                  <a:pt x="249" y="192"/>
                </a:cubicBezTo>
                <a:cubicBezTo>
                  <a:pt x="209" y="192"/>
                  <a:pt x="209" y="192"/>
                  <a:pt x="209" y="192"/>
                </a:cubicBezTo>
                <a:lnTo>
                  <a:pt x="209" y="156"/>
                </a:lnTo>
                <a:close/>
                <a:moveTo>
                  <a:pt x="299" y="319"/>
                </a:moveTo>
                <a:cubicBezTo>
                  <a:pt x="214" y="319"/>
                  <a:pt x="214" y="319"/>
                  <a:pt x="214" y="319"/>
                </a:cubicBezTo>
                <a:cubicBezTo>
                  <a:pt x="214" y="304"/>
                  <a:pt x="214" y="304"/>
                  <a:pt x="214" y="304"/>
                </a:cubicBezTo>
                <a:cubicBezTo>
                  <a:pt x="299" y="304"/>
                  <a:pt x="299" y="304"/>
                  <a:pt x="299" y="304"/>
                </a:cubicBezTo>
                <a:cubicBezTo>
                  <a:pt x="299" y="319"/>
                  <a:pt x="299" y="319"/>
                  <a:pt x="299" y="319"/>
                </a:cubicBezTo>
                <a:close/>
                <a:moveTo>
                  <a:pt x="325" y="288"/>
                </a:moveTo>
                <a:cubicBezTo>
                  <a:pt x="325" y="288"/>
                  <a:pt x="325" y="288"/>
                  <a:pt x="214" y="288"/>
                </a:cubicBezTo>
                <a:cubicBezTo>
                  <a:pt x="214" y="288"/>
                  <a:pt x="214" y="288"/>
                  <a:pt x="214" y="270"/>
                </a:cubicBezTo>
                <a:cubicBezTo>
                  <a:pt x="214" y="270"/>
                  <a:pt x="214" y="270"/>
                  <a:pt x="325" y="270"/>
                </a:cubicBezTo>
                <a:cubicBezTo>
                  <a:pt x="325" y="270"/>
                  <a:pt x="325" y="270"/>
                  <a:pt x="325" y="288"/>
                </a:cubicBezTo>
                <a:close/>
              </a:path>
            </a:pathLst>
          </a:custGeom>
          <a:solidFill>
            <a:srgbClr val="0079D6"/>
          </a:solidFill>
          <a:ln>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endParaRPr lang="en-US">
              <a:solidFill>
                <a:srgbClr val="0079D6"/>
              </a:solidFill>
            </a:endParaRPr>
          </a:p>
        </p:txBody>
      </p:sp>
      <p:sp>
        <p:nvSpPr>
          <p:cNvPr id="15" name="Rectangle 14"/>
          <p:cNvSpPr/>
          <p:nvPr/>
        </p:nvSpPr>
        <p:spPr bwMode="auto">
          <a:xfrm>
            <a:off x="267684" y="1211287"/>
            <a:ext cx="3938622" cy="2565208"/>
          </a:xfrm>
          <a:prstGeom prst="rect">
            <a:avLst/>
          </a:prstGeom>
          <a:solidFill>
            <a:srgbClr val="FFFFFF"/>
          </a:solidFill>
          <a:ln w="22225" cap="sq" cmpd="sng" algn="ctr">
            <a:noFill/>
            <a:prstDash val="sysDot"/>
            <a:miter lim="800000"/>
            <a:headEnd type="none" w="med" len="med"/>
            <a:tailEnd type="none" w="med" len="med"/>
          </a:ln>
          <a:effectLst/>
        </p:spPr>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14099" fontAlgn="base">
              <a:lnSpc>
                <a:spcPct val="90000"/>
              </a:lnSpc>
              <a:spcBef>
                <a:spcPct val="0"/>
              </a:spcBef>
              <a:spcAft>
                <a:spcPct val="0"/>
              </a:spcAft>
              <a:defRPr/>
            </a:pPr>
            <a:r>
              <a:rPr lang="en-US" sz="2400" b="1" spc="-50" dirty="0">
                <a:solidFill>
                  <a:srgbClr val="0079D6"/>
                </a:solidFill>
                <a:latin typeface="Segoe UI Light"/>
              </a:rPr>
              <a:t>Storage, b</a:t>
            </a:r>
            <a:r>
              <a:rPr lang="en-US" sz="2400" b="1" spc="-50" dirty="0" smtClean="0">
                <a:solidFill>
                  <a:srgbClr val="0079D6"/>
                </a:solidFill>
                <a:latin typeface="Segoe UI Light"/>
              </a:rPr>
              <a:t>ackup, </a:t>
            </a:r>
            <a:br>
              <a:rPr lang="en-US" sz="2400" b="1" spc="-50" dirty="0" smtClean="0">
                <a:solidFill>
                  <a:srgbClr val="0079D6"/>
                </a:solidFill>
                <a:latin typeface="Segoe UI Light"/>
              </a:rPr>
            </a:br>
            <a:r>
              <a:rPr lang="en-US" sz="2400" b="1" spc="-50" dirty="0" smtClean="0">
                <a:solidFill>
                  <a:srgbClr val="0079D6"/>
                </a:solidFill>
                <a:latin typeface="Segoe UI Light"/>
              </a:rPr>
              <a:t>and </a:t>
            </a:r>
            <a:r>
              <a:rPr lang="en-US" sz="2400" b="1" spc="-50" dirty="0">
                <a:solidFill>
                  <a:srgbClr val="0079D6"/>
                </a:solidFill>
                <a:latin typeface="Segoe UI Light"/>
              </a:rPr>
              <a:t>r</a:t>
            </a:r>
            <a:r>
              <a:rPr lang="en-US" sz="2400" b="1" spc="-50" dirty="0" smtClean="0">
                <a:solidFill>
                  <a:srgbClr val="0079D6"/>
                </a:solidFill>
                <a:latin typeface="Segoe UI Light"/>
              </a:rPr>
              <a:t>ecovery</a:t>
            </a:r>
            <a:endParaRPr lang="en-US" sz="2400" b="1" spc="-50" dirty="0">
              <a:solidFill>
                <a:srgbClr val="0079D6"/>
              </a:solidFill>
              <a:latin typeface="Segoe UI Light"/>
            </a:endParaRPr>
          </a:p>
        </p:txBody>
      </p:sp>
      <p:sp>
        <p:nvSpPr>
          <p:cNvPr id="16" name="Rectangle 15"/>
          <p:cNvSpPr/>
          <p:nvPr/>
        </p:nvSpPr>
        <p:spPr bwMode="auto">
          <a:xfrm>
            <a:off x="4252751" y="3832530"/>
            <a:ext cx="3938622" cy="2809577"/>
          </a:xfrm>
          <a:prstGeom prst="rect">
            <a:avLst/>
          </a:prstGeom>
          <a:solidFill>
            <a:srgbClr val="FFFFFF"/>
          </a:solidFill>
          <a:ln w="22225" cap="sq" cmpd="sng" algn="ctr">
            <a:noFill/>
            <a:prstDash val="sysDot"/>
            <a:miter lim="800000"/>
            <a:headEnd type="none" w="med" len="med"/>
            <a:tailEnd type="none" w="med" len="med"/>
          </a:ln>
          <a:effectLst/>
        </p:spPr>
        <p:txBody>
          <a:bodyPr rot="0" spcFirstLastPara="0" vert="horz" wrap="square" lIns="182880" tIns="146304" rIns="182880" bIns="146304" numCol="1" spcCol="0" rtlCol="0" fromWordArt="0" anchor="t" anchorCtr="0" forceAA="0" compatLnSpc="1">
            <a:prstTxWarp prst="textNoShape">
              <a:avLst/>
            </a:prstTxWarp>
            <a:noAutofit/>
          </a:bodyPr>
          <a:lstStyle>
            <a:defPPr>
              <a:defRPr lang="en-US"/>
            </a:defPPr>
            <a:lvl1pPr marL="0" algn="l" defTabSz="932742" rtl="0" eaLnBrk="1" latinLnBrk="0" hangingPunct="1">
              <a:defRPr sz="1800" kern="1200">
                <a:solidFill>
                  <a:schemeClr val="lt1"/>
                </a:solidFill>
                <a:latin typeface="+mn-lt"/>
                <a:ea typeface="+mn-ea"/>
                <a:cs typeface="+mn-cs"/>
              </a:defRPr>
            </a:lvl1pPr>
            <a:lvl2pPr marL="466371" algn="l" defTabSz="932742" rtl="0" eaLnBrk="1" latinLnBrk="0" hangingPunct="1">
              <a:defRPr sz="1800" kern="1200">
                <a:solidFill>
                  <a:schemeClr val="lt1"/>
                </a:solidFill>
                <a:latin typeface="+mn-lt"/>
                <a:ea typeface="+mn-ea"/>
                <a:cs typeface="+mn-cs"/>
              </a:defRPr>
            </a:lvl2pPr>
            <a:lvl3pPr marL="932742" algn="l" defTabSz="932742" rtl="0" eaLnBrk="1" latinLnBrk="0" hangingPunct="1">
              <a:defRPr sz="1800" kern="1200">
                <a:solidFill>
                  <a:schemeClr val="lt1"/>
                </a:solidFill>
                <a:latin typeface="+mn-lt"/>
                <a:ea typeface="+mn-ea"/>
                <a:cs typeface="+mn-cs"/>
              </a:defRPr>
            </a:lvl3pPr>
            <a:lvl4pPr marL="1399113" algn="l" defTabSz="932742" rtl="0" eaLnBrk="1" latinLnBrk="0" hangingPunct="1">
              <a:defRPr sz="1800" kern="1200">
                <a:solidFill>
                  <a:schemeClr val="lt1"/>
                </a:solidFill>
                <a:latin typeface="+mn-lt"/>
                <a:ea typeface="+mn-ea"/>
                <a:cs typeface="+mn-cs"/>
              </a:defRPr>
            </a:lvl4pPr>
            <a:lvl5pPr marL="1865484" algn="l" defTabSz="932742" rtl="0" eaLnBrk="1" latinLnBrk="0" hangingPunct="1">
              <a:defRPr sz="1800" kern="1200">
                <a:solidFill>
                  <a:schemeClr val="lt1"/>
                </a:solidFill>
                <a:latin typeface="+mn-lt"/>
                <a:ea typeface="+mn-ea"/>
                <a:cs typeface="+mn-cs"/>
              </a:defRPr>
            </a:lvl5pPr>
            <a:lvl6pPr marL="2331856" algn="l" defTabSz="932742" rtl="0" eaLnBrk="1" latinLnBrk="0" hangingPunct="1">
              <a:defRPr sz="1800" kern="1200">
                <a:solidFill>
                  <a:schemeClr val="lt1"/>
                </a:solidFill>
                <a:latin typeface="+mn-lt"/>
                <a:ea typeface="+mn-ea"/>
                <a:cs typeface="+mn-cs"/>
              </a:defRPr>
            </a:lvl6pPr>
            <a:lvl7pPr marL="2798226" algn="l" defTabSz="932742" rtl="0" eaLnBrk="1" latinLnBrk="0" hangingPunct="1">
              <a:defRPr sz="1800" kern="1200">
                <a:solidFill>
                  <a:schemeClr val="lt1"/>
                </a:solidFill>
                <a:latin typeface="+mn-lt"/>
                <a:ea typeface="+mn-ea"/>
                <a:cs typeface="+mn-cs"/>
              </a:defRPr>
            </a:lvl7pPr>
            <a:lvl8pPr marL="3264597" algn="l" defTabSz="932742" rtl="0" eaLnBrk="1" latinLnBrk="0" hangingPunct="1">
              <a:defRPr sz="1800" kern="1200">
                <a:solidFill>
                  <a:schemeClr val="lt1"/>
                </a:solidFill>
                <a:latin typeface="+mn-lt"/>
                <a:ea typeface="+mn-ea"/>
                <a:cs typeface="+mn-cs"/>
              </a:defRPr>
            </a:lvl8pPr>
            <a:lvl9pPr marL="3730969" algn="l" defTabSz="932742" rtl="0" eaLnBrk="1" latinLnBrk="0" hangingPunct="1">
              <a:defRPr sz="1800" kern="1200">
                <a:solidFill>
                  <a:schemeClr val="lt1"/>
                </a:solidFill>
                <a:latin typeface="+mn-lt"/>
                <a:ea typeface="+mn-ea"/>
                <a:cs typeface="+mn-cs"/>
              </a:defRPr>
            </a:lvl9pPr>
          </a:lstStyle>
          <a:p>
            <a:pPr defTabSz="914099" fontAlgn="base">
              <a:lnSpc>
                <a:spcPct val="90000"/>
              </a:lnSpc>
              <a:spcBef>
                <a:spcPct val="0"/>
              </a:spcBef>
              <a:spcAft>
                <a:spcPct val="0"/>
              </a:spcAft>
              <a:defRPr/>
            </a:pPr>
            <a:r>
              <a:rPr lang="en-US" sz="2400" b="1" spc="-50" dirty="0">
                <a:solidFill>
                  <a:srgbClr val="0079D6"/>
                </a:solidFill>
                <a:latin typeface="Segoe UI Light"/>
              </a:rPr>
              <a:t>Hybrid </a:t>
            </a:r>
            <a:r>
              <a:rPr lang="en-US" sz="2400" b="1" spc="-50" dirty="0" smtClean="0">
                <a:solidFill>
                  <a:srgbClr val="0079D6"/>
                </a:solidFill>
                <a:latin typeface="Segoe UI Light"/>
              </a:rPr>
              <a:t>apps</a:t>
            </a:r>
            <a:endParaRPr lang="en-US" sz="2400" b="1" spc="-50" dirty="0">
              <a:solidFill>
                <a:srgbClr val="0079D6"/>
              </a:solidFill>
              <a:latin typeface="Segoe UI Light"/>
            </a:endParaRPr>
          </a:p>
        </p:txBody>
      </p:sp>
      <p:sp>
        <p:nvSpPr>
          <p:cNvPr id="17" name="Freeform 16"/>
          <p:cNvSpPr>
            <a:spLocks noEditPoints="1"/>
          </p:cNvSpPr>
          <p:nvPr/>
        </p:nvSpPr>
        <p:spPr bwMode="auto">
          <a:xfrm>
            <a:off x="7279004" y="5118106"/>
            <a:ext cx="678635" cy="1312015"/>
          </a:xfrm>
          <a:custGeom>
            <a:avLst/>
            <a:gdLst>
              <a:gd name="T0" fmla="*/ 69 w 168"/>
              <a:gd name="T1" fmla="*/ 288 h 326"/>
              <a:gd name="T2" fmla="*/ 0 w 168"/>
              <a:gd name="T3" fmla="*/ 326 h 326"/>
              <a:gd name="T4" fmla="*/ 0 w 168"/>
              <a:gd name="T5" fmla="*/ 288 h 326"/>
              <a:gd name="T6" fmla="*/ 99 w 168"/>
              <a:gd name="T7" fmla="*/ 288 h 326"/>
              <a:gd name="T8" fmla="*/ 168 w 168"/>
              <a:gd name="T9" fmla="*/ 326 h 326"/>
              <a:gd name="T10" fmla="*/ 99 w 168"/>
              <a:gd name="T11" fmla="*/ 288 h 326"/>
              <a:gd name="T12" fmla="*/ 99 w 168"/>
              <a:gd name="T13" fmla="*/ 288 h 326"/>
              <a:gd name="T14" fmla="*/ 168 w 168"/>
              <a:gd name="T15" fmla="*/ 286 h 326"/>
              <a:gd name="T16" fmla="*/ 0 w 168"/>
              <a:gd name="T17" fmla="*/ 42 h 326"/>
              <a:gd name="T18" fmla="*/ 0 w 168"/>
              <a:gd name="T19" fmla="*/ 286 h 326"/>
              <a:gd name="T20" fmla="*/ 118 w 168"/>
              <a:gd name="T21" fmla="*/ 59 h 326"/>
              <a:gd name="T22" fmla="*/ 151 w 168"/>
              <a:gd name="T23" fmla="*/ 99 h 326"/>
              <a:gd name="T24" fmla="*/ 118 w 168"/>
              <a:gd name="T25" fmla="*/ 59 h 326"/>
              <a:gd name="T26" fmla="*/ 118 w 168"/>
              <a:gd name="T27" fmla="*/ 59 h 326"/>
              <a:gd name="T28" fmla="*/ 151 w 168"/>
              <a:gd name="T29" fmla="*/ 111 h 326"/>
              <a:gd name="T30" fmla="*/ 118 w 168"/>
              <a:gd name="T31" fmla="*/ 151 h 326"/>
              <a:gd name="T32" fmla="*/ 118 w 168"/>
              <a:gd name="T33" fmla="*/ 111 h 326"/>
              <a:gd name="T34" fmla="*/ 118 w 168"/>
              <a:gd name="T35" fmla="*/ 165 h 326"/>
              <a:gd name="T36" fmla="*/ 151 w 168"/>
              <a:gd name="T37" fmla="*/ 203 h 326"/>
              <a:gd name="T38" fmla="*/ 118 w 168"/>
              <a:gd name="T39" fmla="*/ 165 h 326"/>
              <a:gd name="T40" fmla="*/ 118 w 168"/>
              <a:gd name="T41" fmla="*/ 165 h 326"/>
              <a:gd name="T42" fmla="*/ 151 w 168"/>
              <a:gd name="T43" fmla="*/ 222 h 326"/>
              <a:gd name="T44" fmla="*/ 118 w 168"/>
              <a:gd name="T45" fmla="*/ 262 h 326"/>
              <a:gd name="T46" fmla="*/ 118 w 168"/>
              <a:gd name="T47" fmla="*/ 222 h 326"/>
              <a:gd name="T48" fmla="*/ 69 w 168"/>
              <a:gd name="T49" fmla="*/ 59 h 326"/>
              <a:gd name="T50" fmla="*/ 99 w 168"/>
              <a:gd name="T51" fmla="*/ 99 h 326"/>
              <a:gd name="T52" fmla="*/ 69 w 168"/>
              <a:gd name="T53" fmla="*/ 59 h 326"/>
              <a:gd name="T54" fmla="*/ 69 w 168"/>
              <a:gd name="T55" fmla="*/ 59 h 326"/>
              <a:gd name="T56" fmla="*/ 99 w 168"/>
              <a:gd name="T57" fmla="*/ 111 h 326"/>
              <a:gd name="T58" fmla="*/ 69 w 168"/>
              <a:gd name="T59" fmla="*/ 151 h 326"/>
              <a:gd name="T60" fmla="*/ 69 w 168"/>
              <a:gd name="T61" fmla="*/ 111 h 326"/>
              <a:gd name="T62" fmla="*/ 69 w 168"/>
              <a:gd name="T63" fmla="*/ 165 h 326"/>
              <a:gd name="T64" fmla="*/ 99 w 168"/>
              <a:gd name="T65" fmla="*/ 203 h 326"/>
              <a:gd name="T66" fmla="*/ 69 w 168"/>
              <a:gd name="T67" fmla="*/ 165 h 326"/>
              <a:gd name="T68" fmla="*/ 69 w 168"/>
              <a:gd name="T69" fmla="*/ 165 h 326"/>
              <a:gd name="T70" fmla="*/ 99 w 168"/>
              <a:gd name="T71" fmla="*/ 222 h 326"/>
              <a:gd name="T72" fmla="*/ 69 w 168"/>
              <a:gd name="T73" fmla="*/ 262 h 326"/>
              <a:gd name="T74" fmla="*/ 69 w 168"/>
              <a:gd name="T75" fmla="*/ 222 h 326"/>
              <a:gd name="T76" fmla="*/ 17 w 168"/>
              <a:gd name="T77" fmla="*/ 59 h 326"/>
              <a:gd name="T78" fmla="*/ 50 w 168"/>
              <a:gd name="T79" fmla="*/ 99 h 326"/>
              <a:gd name="T80" fmla="*/ 17 w 168"/>
              <a:gd name="T81" fmla="*/ 59 h 326"/>
              <a:gd name="T82" fmla="*/ 17 w 168"/>
              <a:gd name="T83" fmla="*/ 59 h 326"/>
              <a:gd name="T84" fmla="*/ 50 w 168"/>
              <a:gd name="T85" fmla="*/ 111 h 326"/>
              <a:gd name="T86" fmla="*/ 17 w 168"/>
              <a:gd name="T87" fmla="*/ 151 h 326"/>
              <a:gd name="T88" fmla="*/ 17 w 168"/>
              <a:gd name="T89" fmla="*/ 111 h 326"/>
              <a:gd name="T90" fmla="*/ 17 w 168"/>
              <a:gd name="T91" fmla="*/ 165 h 326"/>
              <a:gd name="T92" fmla="*/ 50 w 168"/>
              <a:gd name="T93" fmla="*/ 203 h 326"/>
              <a:gd name="T94" fmla="*/ 17 w 168"/>
              <a:gd name="T95" fmla="*/ 165 h 326"/>
              <a:gd name="T96" fmla="*/ 17 w 168"/>
              <a:gd name="T97" fmla="*/ 165 h 326"/>
              <a:gd name="T98" fmla="*/ 50 w 168"/>
              <a:gd name="T99" fmla="*/ 222 h 326"/>
              <a:gd name="T100" fmla="*/ 17 w 168"/>
              <a:gd name="T101" fmla="*/ 262 h 326"/>
              <a:gd name="T102" fmla="*/ 17 w 168"/>
              <a:gd name="T103" fmla="*/ 222 h 326"/>
              <a:gd name="T104" fmla="*/ 135 w 168"/>
              <a:gd name="T105" fmla="*/ 16 h 326"/>
              <a:gd name="T106" fmla="*/ 33 w 168"/>
              <a:gd name="T107" fmla="*/ 0 h 326"/>
              <a:gd name="T108" fmla="*/ 0 w 168"/>
              <a:gd name="T109" fmla="*/ 16 h 326"/>
              <a:gd name="T110" fmla="*/ 168 w 168"/>
              <a:gd name="T111" fmla="*/ 40 h 326"/>
              <a:gd name="T112" fmla="*/ 135 w 168"/>
              <a:gd name="T113" fmla="*/ 16 h 326"/>
              <a:gd name="T114" fmla="*/ 135 w 168"/>
              <a:gd name="T115" fmla="*/ 1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 h="326">
                <a:moveTo>
                  <a:pt x="0" y="288"/>
                </a:moveTo>
                <a:lnTo>
                  <a:pt x="69" y="288"/>
                </a:lnTo>
                <a:lnTo>
                  <a:pt x="69" y="326"/>
                </a:lnTo>
                <a:lnTo>
                  <a:pt x="0" y="326"/>
                </a:lnTo>
                <a:lnTo>
                  <a:pt x="0" y="288"/>
                </a:lnTo>
                <a:lnTo>
                  <a:pt x="0" y="288"/>
                </a:lnTo>
                <a:lnTo>
                  <a:pt x="0" y="288"/>
                </a:lnTo>
                <a:close/>
                <a:moveTo>
                  <a:pt x="99" y="288"/>
                </a:moveTo>
                <a:lnTo>
                  <a:pt x="168" y="288"/>
                </a:lnTo>
                <a:lnTo>
                  <a:pt x="168" y="326"/>
                </a:lnTo>
                <a:lnTo>
                  <a:pt x="99" y="326"/>
                </a:lnTo>
                <a:lnTo>
                  <a:pt x="99" y="288"/>
                </a:lnTo>
                <a:lnTo>
                  <a:pt x="99" y="288"/>
                </a:lnTo>
                <a:lnTo>
                  <a:pt x="99" y="288"/>
                </a:lnTo>
                <a:close/>
                <a:moveTo>
                  <a:pt x="0" y="286"/>
                </a:moveTo>
                <a:lnTo>
                  <a:pt x="168" y="286"/>
                </a:lnTo>
                <a:lnTo>
                  <a:pt x="168" y="42"/>
                </a:lnTo>
                <a:lnTo>
                  <a:pt x="0" y="42"/>
                </a:lnTo>
                <a:lnTo>
                  <a:pt x="0" y="286"/>
                </a:lnTo>
                <a:lnTo>
                  <a:pt x="0" y="286"/>
                </a:lnTo>
                <a:lnTo>
                  <a:pt x="0" y="286"/>
                </a:lnTo>
                <a:close/>
                <a:moveTo>
                  <a:pt x="118" y="59"/>
                </a:moveTo>
                <a:lnTo>
                  <a:pt x="151" y="59"/>
                </a:lnTo>
                <a:lnTo>
                  <a:pt x="151" y="99"/>
                </a:lnTo>
                <a:lnTo>
                  <a:pt x="118" y="99"/>
                </a:lnTo>
                <a:lnTo>
                  <a:pt x="118" y="59"/>
                </a:lnTo>
                <a:lnTo>
                  <a:pt x="118" y="59"/>
                </a:lnTo>
                <a:lnTo>
                  <a:pt x="118" y="59"/>
                </a:lnTo>
                <a:close/>
                <a:moveTo>
                  <a:pt x="118" y="111"/>
                </a:moveTo>
                <a:lnTo>
                  <a:pt x="151" y="111"/>
                </a:lnTo>
                <a:lnTo>
                  <a:pt x="151" y="151"/>
                </a:lnTo>
                <a:lnTo>
                  <a:pt x="118" y="151"/>
                </a:lnTo>
                <a:lnTo>
                  <a:pt x="118" y="111"/>
                </a:lnTo>
                <a:lnTo>
                  <a:pt x="118" y="111"/>
                </a:lnTo>
                <a:lnTo>
                  <a:pt x="118" y="111"/>
                </a:lnTo>
                <a:close/>
                <a:moveTo>
                  <a:pt x="118" y="165"/>
                </a:moveTo>
                <a:lnTo>
                  <a:pt x="151" y="165"/>
                </a:lnTo>
                <a:lnTo>
                  <a:pt x="151" y="203"/>
                </a:lnTo>
                <a:lnTo>
                  <a:pt x="118" y="203"/>
                </a:lnTo>
                <a:lnTo>
                  <a:pt x="118" y="165"/>
                </a:lnTo>
                <a:lnTo>
                  <a:pt x="118" y="165"/>
                </a:lnTo>
                <a:lnTo>
                  <a:pt x="118" y="165"/>
                </a:lnTo>
                <a:close/>
                <a:moveTo>
                  <a:pt x="118" y="222"/>
                </a:moveTo>
                <a:lnTo>
                  <a:pt x="151" y="222"/>
                </a:lnTo>
                <a:lnTo>
                  <a:pt x="151" y="262"/>
                </a:lnTo>
                <a:lnTo>
                  <a:pt x="118" y="262"/>
                </a:lnTo>
                <a:lnTo>
                  <a:pt x="118" y="222"/>
                </a:lnTo>
                <a:lnTo>
                  <a:pt x="118" y="222"/>
                </a:lnTo>
                <a:lnTo>
                  <a:pt x="118" y="222"/>
                </a:lnTo>
                <a:close/>
                <a:moveTo>
                  <a:pt x="69" y="59"/>
                </a:moveTo>
                <a:lnTo>
                  <a:pt x="99" y="59"/>
                </a:lnTo>
                <a:lnTo>
                  <a:pt x="99" y="99"/>
                </a:lnTo>
                <a:lnTo>
                  <a:pt x="69" y="99"/>
                </a:lnTo>
                <a:lnTo>
                  <a:pt x="69" y="59"/>
                </a:lnTo>
                <a:lnTo>
                  <a:pt x="69" y="59"/>
                </a:lnTo>
                <a:lnTo>
                  <a:pt x="69" y="59"/>
                </a:lnTo>
                <a:close/>
                <a:moveTo>
                  <a:pt x="69" y="111"/>
                </a:moveTo>
                <a:lnTo>
                  <a:pt x="99" y="111"/>
                </a:lnTo>
                <a:lnTo>
                  <a:pt x="99" y="151"/>
                </a:lnTo>
                <a:lnTo>
                  <a:pt x="69" y="151"/>
                </a:lnTo>
                <a:lnTo>
                  <a:pt x="69" y="111"/>
                </a:lnTo>
                <a:lnTo>
                  <a:pt x="69" y="111"/>
                </a:lnTo>
                <a:lnTo>
                  <a:pt x="69" y="111"/>
                </a:lnTo>
                <a:close/>
                <a:moveTo>
                  <a:pt x="69" y="165"/>
                </a:moveTo>
                <a:lnTo>
                  <a:pt x="99" y="165"/>
                </a:lnTo>
                <a:lnTo>
                  <a:pt x="99" y="203"/>
                </a:lnTo>
                <a:lnTo>
                  <a:pt x="69" y="203"/>
                </a:lnTo>
                <a:lnTo>
                  <a:pt x="69" y="165"/>
                </a:lnTo>
                <a:lnTo>
                  <a:pt x="69" y="165"/>
                </a:lnTo>
                <a:lnTo>
                  <a:pt x="69" y="165"/>
                </a:lnTo>
                <a:close/>
                <a:moveTo>
                  <a:pt x="69" y="222"/>
                </a:moveTo>
                <a:lnTo>
                  <a:pt x="99" y="222"/>
                </a:lnTo>
                <a:lnTo>
                  <a:pt x="99" y="262"/>
                </a:lnTo>
                <a:lnTo>
                  <a:pt x="69" y="262"/>
                </a:lnTo>
                <a:lnTo>
                  <a:pt x="69" y="222"/>
                </a:lnTo>
                <a:lnTo>
                  <a:pt x="69" y="222"/>
                </a:lnTo>
                <a:lnTo>
                  <a:pt x="69" y="222"/>
                </a:lnTo>
                <a:close/>
                <a:moveTo>
                  <a:pt x="17" y="59"/>
                </a:moveTo>
                <a:lnTo>
                  <a:pt x="50" y="59"/>
                </a:lnTo>
                <a:lnTo>
                  <a:pt x="50" y="99"/>
                </a:lnTo>
                <a:lnTo>
                  <a:pt x="17" y="99"/>
                </a:lnTo>
                <a:lnTo>
                  <a:pt x="17" y="59"/>
                </a:lnTo>
                <a:lnTo>
                  <a:pt x="17" y="59"/>
                </a:lnTo>
                <a:lnTo>
                  <a:pt x="17" y="59"/>
                </a:lnTo>
                <a:close/>
                <a:moveTo>
                  <a:pt x="17" y="111"/>
                </a:moveTo>
                <a:lnTo>
                  <a:pt x="50" y="111"/>
                </a:lnTo>
                <a:lnTo>
                  <a:pt x="50" y="151"/>
                </a:lnTo>
                <a:lnTo>
                  <a:pt x="17" y="151"/>
                </a:lnTo>
                <a:lnTo>
                  <a:pt x="17" y="111"/>
                </a:lnTo>
                <a:lnTo>
                  <a:pt x="17" y="111"/>
                </a:lnTo>
                <a:lnTo>
                  <a:pt x="17" y="111"/>
                </a:lnTo>
                <a:close/>
                <a:moveTo>
                  <a:pt x="17" y="165"/>
                </a:moveTo>
                <a:lnTo>
                  <a:pt x="50" y="165"/>
                </a:lnTo>
                <a:lnTo>
                  <a:pt x="50" y="203"/>
                </a:lnTo>
                <a:lnTo>
                  <a:pt x="17" y="203"/>
                </a:lnTo>
                <a:lnTo>
                  <a:pt x="17" y="165"/>
                </a:lnTo>
                <a:lnTo>
                  <a:pt x="17" y="165"/>
                </a:lnTo>
                <a:lnTo>
                  <a:pt x="17" y="165"/>
                </a:lnTo>
                <a:close/>
                <a:moveTo>
                  <a:pt x="17" y="222"/>
                </a:moveTo>
                <a:lnTo>
                  <a:pt x="50" y="222"/>
                </a:lnTo>
                <a:lnTo>
                  <a:pt x="50" y="262"/>
                </a:lnTo>
                <a:lnTo>
                  <a:pt x="17" y="262"/>
                </a:lnTo>
                <a:lnTo>
                  <a:pt x="17" y="222"/>
                </a:lnTo>
                <a:lnTo>
                  <a:pt x="17" y="222"/>
                </a:lnTo>
                <a:lnTo>
                  <a:pt x="17" y="222"/>
                </a:lnTo>
                <a:close/>
                <a:moveTo>
                  <a:pt x="135" y="16"/>
                </a:moveTo>
                <a:lnTo>
                  <a:pt x="135" y="0"/>
                </a:lnTo>
                <a:lnTo>
                  <a:pt x="33" y="0"/>
                </a:lnTo>
                <a:lnTo>
                  <a:pt x="33" y="16"/>
                </a:lnTo>
                <a:lnTo>
                  <a:pt x="0" y="16"/>
                </a:lnTo>
                <a:lnTo>
                  <a:pt x="0" y="40"/>
                </a:lnTo>
                <a:lnTo>
                  <a:pt x="168" y="40"/>
                </a:lnTo>
                <a:lnTo>
                  <a:pt x="168" y="16"/>
                </a:lnTo>
                <a:lnTo>
                  <a:pt x="135" y="16"/>
                </a:lnTo>
                <a:lnTo>
                  <a:pt x="135" y="16"/>
                </a:lnTo>
                <a:lnTo>
                  <a:pt x="135" y="16"/>
                </a:lnTo>
                <a:close/>
              </a:path>
            </a:pathLst>
          </a:custGeom>
          <a:solidFill>
            <a:srgbClr val="0079D6"/>
          </a:solidFill>
          <a:ln>
            <a:noFill/>
          </a:ln>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endParaRPr lang="en-US">
              <a:solidFill>
                <a:srgbClr val="0079D6"/>
              </a:solidFill>
            </a:endParaRPr>
          </a:p>
        </p:txBody>
      </p:sp>
      <p:sp>
        <p:nvSpPr>
          <p:cNvPr id="18" name="Freeform 17"/>
          <p:cNvSpPr>
            <a:spLocks noChangeAspect="1"/>
          </p:cNvSpPr>
          <p:nvPr/>
        </p:nvSpPr>
        <p:spPr bwMode="auto">
          <a:xfrm>
            <a:off x="4383309" y="5458901"/>
            <a:ext cx="1146669" cy="630424"/>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0079D6"/>
          </a:solidFill>
          <a:ln w="28575">
            <a:noFill/>
          </a:ln>
          <a:extLst/>
        </p:spPr>
        <p:txBody>
          <a:bodyPr vert="horz" wrap="square" lIns="91440" tIns="45720" rIns="91440" bIns="45720" numCol="1" anchor="t" anchorCtr="0" compatLnSpc="1">
            <a:prstTxWarp prst="textNoShape">
              <a:avLst/>
            </a:prstTxWarp>
          </a:bodyPr>
          <a:ls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a:lstStyle>
          <a:p>
            <a:pPr>
              <a:defRPr/>
            </a:pPr>
            <a:endParaRPr lang="en-US">
              <a:solidFill>
                <a:srgbClr val="0079D6"/>
              </a:solidFill>
            </a:endParaRPr>
          </a:p>
        </p:txBody>
      </p:sp>
      <p:pic>
        <p:nvPicPr>
          <p:cNvPr id="19" name="Picture 1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69350" y="2603506"/>
            <a:ext cx="780290" cy="780290"/>
          </a:xfrm>
          <a:prstGeom prst="rect">
            <a:avLst/>
          </a:prstGeom>
        </p:spPr>
      </p:pic>
      <p:pic>
        <p:nvPicPr>
          <p:cNvPr id="20" name="Picture 1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1411" y="2603506"/>
            <a:ext cx="780290" cy="780290"/>
          </a:xfrm>
          <a:prstGeom prst="rect">
            <a:avLst/>
          </a:prstGeom>
        </p:spPr>
      </p:pic>
      <p:pic>
        <p:nvPicPr>
          <p:cNvPr id="21" name="Picture 2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33471" y="2603506"/>
            <a:ext cx="780290" cy="780290"/>
          </a:xfrm>
          <a:prstGeom prst="rect">
            <a:avLst/>
          </a:prstGeom>
        </p:spPr>
      </p:pic>
      <p:pic>
        <p:nvPicPr>
          <p:cNvPr id="22" name="Picture 2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785541" y="2596250"/>
            <a:ext cx="780290" cy="780290"/>
          </a:xfrm>
          <a:prstGeom prst="rect">
            <a:avLst/>
          </a:prstGeom>
        </p:spPr>
      </p:pic>
      <p:pic>
        <p:nvPicPr>
          <p:cNvPr id="23" name="Picture 2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484364" y="2531024"/>
            <a:ext cx="780290" cy="780290"/>
          </a:xfrm>
          <a:prstGeom prst="rect">
            <a:avLst/>
          </a:prstGeom>
        </p:spPr>
      </p:pic>
      <p:pic>
        <p:nvPicPr>
          <p:cNvPr id="24" name="Picture 2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33085" y="2596250"/>
            <a:ext cx="780290" cy="780290"/>
          </a:xfrm>
          <a:prstGeom prst="rect">
            <a:avLst/>
          </a:prstGeom>
        </p:spPr>
      </p:pic>
      <p:pic>
        <p:nvPicPr>
          <p:cNvPr id="25" name="Picture 2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3141" y="5252216"/>
            <a:ext cx="780290" cy="780290"/>
          </a:xfrm>
          <a:prstGeom prst="rect">
            <a:avLst/>
          </a:prstGeom>
        </p:spPr>
      </p:pic>
      <p:pic>
        <p:nvPicPr>
          <p:cNvPr id="26" name="Picture 2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014346" y="5383968"/>
            <a:ext cx="780290" cy="780290"/>
          </a:xfrm>
          <a:prstGeom prst="rect">
            <a:avLst/>
          </a:prstGeom>
        </p:spPr>
      </p:pic>
      <p:pic>
        <p:nvPicPr>
          <p:cNvPr id="27" name="Picture 26"/>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639665" y="5197104"/>
            <a:ext cx="780290" cy="780290"/>
          </a:xfrm>
          <a:prstGeom prst="rect">
            <a:avLst/>
          </a:prstGeom>
        </p:spPr>
      </p:pic>
      <p:pic>
        <p:nvPicPr>
          <p:cNvPr id="28" name="Picture 2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804596" y="2527306"/>
            <a:ext cx="780290" cy="780290"/>
          </a:xfrm>
          <a:prstGeom prst="rect">
            <a:avLst/>
          </a:prstGeom>
        </p:spPr>
      </p:pic>
      <p:pic>
        <p:nvPicPr>
          <p:cNvPr id="29" name="Picture 28"/>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767106" y="5197104"/>
            <a:ext cx="780290" cy="780290"/>
          </a:xfrm>
          <a:prstGeom prst="rect">
            <a:avLst/>
          </a:prstGeom>
        </p:spPr>
      </p:pic>
    </p:spTree>
    <p:extLst>
      <p:ext uri="{BB962C8B-B14F-4D97-AF65-F5344CB8AC3E}">
        <p14:creationId xmlns:p14="http://schemas.microsoft.com/office/powerpoint/2010/main" val="411972276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Availability and Performance</a:t>
            </a:r>
            <a:endParaRPr lang="en-US" dirty="0"/>
          </a:p>
        </p:txBody>
      </p:sp>
      <p:grpSp>
        <p:nvGrpSpPr>
          <p:cNvPr id="10" name="Group 9"/>
          <p:cNvGrpSpPr/>
          <p:nvPr/>
        </p:nvGrpSpPr>
        <p:grpSpPr>
          <a:xfrm>
            <a:off x="1265237" y="958124"/>
            <a:ext cx="9912142" cy="6044339"/>
            <a:chOff x="1265237" y="958124"/>
            <a:chExt cx="9912142" cy="6044339"/>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17637" y="958124"/>
              <a:ext cx="9759742" cy="6036401"/>
            </a:xfrm>
            <a:prstGeom prst="roundRect">
              <a:avLst/>
            </a:prstGeom>
          </p:spPr>
        </p:pic>
        <p:grpSp>
          <p:nvGrpSpPr>
            <p:cNvPr id="9" name="Group 8"/>
            <p:cNvGrpSpPr/>
            <p:nvPr/>
          </p:nvGrpSpPr>
          <p:grpSpPr>
            <a:xfrm>
              <a:off x="1265237" y="5173662"/>
              <a:ext cx="3962400" cy="1828801"/>
              <a:chOff x="1265237" y="5173662"/>
              <a:chExt cx="3962400" cy="1828801"/>
            </a:xfrm>
          </p:grpSpPr>
          <p:sp>
            <p:nvSpPr>
              <p:cNvPr id="6" name="Rounded Rectangle 5"/>
              <p:cNvSpPr/>
              <p:nvPr/>
            </p:nvSpPr>
            <p:spPr bwMode="auto">
              <a:xfrm>
                <a:off x="1265237" y="5173662"/>
                <a:ext cx="2209800" cy="1820863"/>
              </a:xfrm>
              <a:prstGeom prst="roundRect">
                <a:avLst/>
              </a:prstGeom>
              <a:solidFill>
                <a:srgbClr val="505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7" name="Rounded Rectangle 6"/>
              <p:cNvSpPr/>
              <p:nvPr/>
            </p:nvSpPr>
            <p:spPr bwMode="auto">
              <a:xfrm>
                <a:off x="2636837" y="5867400"/>
                <a:ext cx="2150816" cy="1127126"/>
              </a:xfrm>
              <a:prstGeom prst="roundRect">
                <a:avLst/>
              </a:prstGeom>
              <a:solidFill>
                <a:srgbClr val="505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sp>
            <p:nvSpPr>
              <p:cNvPr id="8" name="Rounded Rectangle 7"/>
              <p:cNvSpPr/>
              <p:nvPr/>
            </p:nvSpPr>
            <p:spPr bwMode="auto">
              <a:xfrm>
                <a:off x="4541837" y="6240463"/>
                <a:ext cx="685800" cy="762000"/>
              </a:xfrm>
              <a:prstGeom prst="roundRect">
                <a:avLst/>
              </a:prstGeom>
              <a:solidFill>
                <a:srgbClr val="50505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grpSp>
      </p:grpSp>
      <p:grpSp>
        <p:nvGrpSpPr>
          <p:cNvPr id="12" name="Group 11"/>
          <p:cNvGrpSpPr/>
          <p:nvPr/>
        </p:nvGrpSpPr>
        <p:grpSpPr>
          <a:xfrm>
            <a:off x="2103437" y="1197494"/>
            <a:ext cx="398734" cy="416331"/>
            <a:chOff x="4415436" y="2970118"/>
            <a:chExt cx="412065" cy="411776"/>
          </a:xfrm>
        </p:grpSpPr>
        <p:pic>
          <p:nvPicPr>
            <p:cNvPr id="13" name="Picture 12"/>
            <p:cNvPicPr>
              <a:picLocks noChangeAspect="1"/>
            </p:cNvPicPr>
            <p:nvPr/>
          </p:nvPicPr>
          <p:blipFill>
            <a:blip r:embed="rId3"/>
            <a:stretch>
              <a:fillRect/>
            </a:stretch>
          </p:blipFill>
          <p:spPr>
            <a:xfrm>
              <a:off x="4415436" y="3010208"/>
              <a:ext cx="146976" cy="320515"/>
            </a:xfrm>
            <a:prstGeom prst="rect">
              <a:avLst/>
            </a:prstGeom>
          </p:spPr>
        </p:pic>
        <p:pic>
          <p:nvPicPr>
            <p:cNvPr id="14" name="Picture 13"/>
            <p:cNvPicPr>
              <a:picLocks noChangeAspect="1"/>
            </p:cNvPicPr>
            <p:nvPr/>
          </p:nvPicPr>
          <p:blipFill>
            <a:blip r:embed="rId3"/>
            <a:stretch>
              <a:fillRect/>
            </a:stretch>
          </p:blipFill>
          <p:spPr>
            <a:xfrm>
              <a:off x="4680525" y="3010208"/>
              <a:ext cx="146976" cy="320515"/>
            </a:xfrm>
            <a:prstGeom prst="rect">
              <a:avLst/>
            </a:prstGeom>
          </p:spPr>
        </p:pic>
        <p:pic>
          <p:nvPicPr>
            <p:cNvPr id="15" name="Picture 14"/>
            <p:cNvPicPr>
              <a:picLocks noChangeAspect="1"/>
            </p:cNvPicPr>
            <p:nvPr/>
          </p:nvPicPr>
          <p:blipFill>
            <a:blip r:embed="rId3"/>
            <a:stretch>
              <a:fillRect/>
            </a:stretch>
          </p:blipFill>
          <p:spPr>
            <a:xfrm>
              <a:off x="4533549" y="2970118"/>
              <a:ext cx="188825" cy="411776"/>
            </a:xfrm>
            <a:prstGeom prst="rect">
              <a:avLst/>
            </a:prstGeom>
          </p:spPr>
        </p:pic>
      </p:grpSp>
      <p:cxnSp>
        <p:nvCxnSpPr>
          <p:cNvPr id="16" name="Straight Connector 15"/>
          <p:cNvCxnSpPr>
            <a:stCxn id="15" idx="2"/>
            <a:endCxn id="24" idx="3"/>
          </p:cNvCxnSpPr>
          <p:nvPr/>
        </p:nvCxnSpPr>
        <p:spPr>
          <a:xfrm flipH="1">
            <a:off x="1775594" y="1613825"/>
            <a:ext cx="533493" cy="1273837"/>
          </a:xfrm>
          <a:prstGeom prst="line">
            <a:avLst/>
          </a:prstGeom>
          <a:ln w="28575">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sp>
        <p:nvSpPr>
          <p:cNvPr id="24" name="Freeform 5"/>
          <p:cNvSpPr>
            <a:spLocks/>
          </p:cNvSpPr>
          <p:nvPr/>
        </p:nvSpPr>
        <p:spPr bwMode="auto">
          <a:xfrm>
            <a:off x="1600150" y="2887662"/>
            <a:ext cx="350887" cy="467537"/>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6"/>
          </a:solidFill>
          <a:ln>
            <a:noFill/>
          </a:ln>
        </p:spPr>
        <p:txBody>
          <a:bodyPr vert="horz" wrap="square" lIns="89642" tIns="44821" rIns="89642" bIns="44821" numCol="1" anchor="t" anchorCtr="0" compatLnSpc="1">
            <a:prstTxWarp prst="textNoShape">
              <a:avLst/>
            </a:prstTxWarp>
          </a:bodyPr>
          <a:lstStyle/>
          <a:p>
            <a:endParaRPr lang="en-US" dirty="0">
              <a:solidFill>
                <a:srgbClr val="EB3C00"/>
              </a:solidFill>
            </a:endParaRPr>
          </a:p>
        </p:txBody>
      </p:sp>
      <p:sp>
        <p:nvSpPr>
          <p:cNvPr id="25" name="Freeform 5"/>
          <p:cNvSpPr>
            <a:spLocks/>
          </p:cNvSpPr>
          <p:nvPr/>
        </p:nvSpPr>
        <p:spPr bwMode="auto">
          <a:xfrm>
            <a:off x="9448750" y="3040062"/>
            <a:ext cx="350887" cy="467537"/>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6"/>
          </a:solidFill>
          <a:ln>
            <a:noFill/>
          </a:ln>
        </p:spPr>
        <p:txBody>
          <a:bodyPr vert="horz" wrap="square" lIns="89642" tIns="44821" rIns="89642" bIns="44821" numCol="1" anchor="t" anchorCtr="0" compatLnSpc="1">
            <a:prstTxWarp prst="textNoShape">
              <a:avLst/>
            </a:prstTxWarp>
          </a:bodyPr>
          <a:lstStyle/>
          <a:p>
            <a:endParaRPr lang="en-US" dirty="0">
              <a:solidFill>
                <a:srgbClr val="EB3C00"/>
              </a:solidFill>
            </a:endParaRPr>
          </a:p>
        </p:txBody>
      </p:sp>
      <p:grpSp>
        <p:nvGrpSpPr>
          <p:cNvPr id="28" name="Group 27"/>
          <p:cNvGrpSpPr/>
          <p:nvPr/>
        </p:nvGrpSpPr>
        <p:grpSpPr>
          <a:xfrm>
            <a:off x="2238103" y="4201976"/>
            <a:ext cx="398734" cy="416331"/>
            <a:chOff x="4415436" y="2970118"/>
            <a:chExt cx="412065" cy="411776"/>
          </a:xfrm>
        </p:grpSpPr>
        <p:pic>
          <p:nvPicPr>
            <p:cNvPr id="29" name="Picture 28"/>
            <p:cNvPicPr>
              <a:picLocks noChangeAspect="1"/>
            </p:cNvPicPr>
            <p:nvPr/>
          </p:nvPicPr>
          <p:blipFill>
            <a:blip r:embed="rId3"/>
            <a:stretch>
              <a:fillRect/>
            </a:stretch>
          </p:blipFill>
          <p:spPr>
            <a:xfrm>
              <a:off x="4415436" y="3010208"/>
              <a:ext cx="146976" cy="320515"/>
            </a:xfrm>
            <a:prstGeom prst="rect">
              <a:avLst/>
            </a:prstGeom>
          </p:spPr>
        </p:pic>
        <p:pic>
          <p:nvPicPr>
            <p:cNvPr id="30" name="Picture 29"/>
            <p:cNvPicPr>
              <a:picLocks noChangeAspect="1"/>
            </p:cNvPicPr>
            <p:nvPr/>
          </p:nvPicPr>
          <p:blipFill>
            <a:blip r:embed="rId3"/>
            <a:stretch>
              <a:fillRect/>
            </a:stretch>
          </p:blipFill>
          <p:spPr>
            <a:xfrm>
              <a:off x="4680525" y="3010208"/>
              <a:ext cx="146976" cy="320515"/>
            </a:xfrm>
            <a:prstGeom prst="rect">
              <a:avLst/>
            </a:prstGeom>
          </p:spPr>
        </p:pic>
        <p:pic>
          <p:nvPicPr>
            <p:cNvPr id="31" name="Picture 30"/>
            <p:cNvPicPr>
              <a:picLocks noChangeAspect="1"/>
            </p:cNvPicPr>
            <p:nvPr/>
          </p:nvPicPr>
          <p:blipFill>
            <a:blip r:embed="rId3"/>
            <a:stretch>
              <a:fillRect/>
            </a:stretch>
          </p:blipFill>
          <p:spPr>
            <a:xfrm>
              <a:off x="4533549" y="2970118"/>
              <a:ext cx="188825" cy="411776"/>
            </a:xfrm>
            <a:prstGeom prst="rect">
              <a:avLst/>
            </a:prstGeom>
          </p:spPr>
        </p:pic>
      </p:grpSp>
      <p:grpSp>
        <p:nvGrpSpPr>
          <p:cNvPr id="32" name="Group 31"/>
          <p:cNvGrpSpPr/>
          <p:nvPr/>
        </p:nvGrpSpPr>
        <p:grpSpPr>
          <a:xfrm>
            <a:off x="8732837" y="5021262"/>
            <a:ext cx="398734" cy="416331"/>
            <a:chOff x="4415436" y="2970118"/>
            <a:chExt cx="412065" cy="411776"/>
          </a:xfrm>
        </p:grpSpPr>
        <p:pic>
          <p:nvPicPr>
            <p:cNvPr id="33" name="Picture 32"/>
            <p:cNvPicPr>
              <a:picLocks noChangeAspect="1"/>
            </p:cNvPicPr>
            <p:nvPr/>
          </p:nvPicPr>
          <p:blipFill>
            <a:blip r:embed="rId3"/>
            <a:stretch>
              <a:fillRect/>
            </a:stretch>
          </p:blipFill>
          <p:spPr>
            <a:xfrm>
              <a:off x="4415436" y="3010208"/>
              <a:ext cx="146976" cy="320515"/>
            </a:xfrm>
            <a:prstGeom prst="rect">
              <a:avLst/>
            </a:prstGeom>
          </p:spPr>
        </p:pic>
        <p:pic>
          <p:nvPicPr>
            <p:cNvPr id="34" name="Picture 33"/>
            <p:cNvPicPr>
              <a:picLocks noChangeAspect="1"/>
            </p:cNvPicPr>
            <p:nvPr/>
          </p:nvPicPr>
          <p:blipFill>
            <a:blip r:embed="rId3"/>
            <a:stretch>
              <a:fillRect/>
            </a:stretch>
          </p:blipFill>
          <p:spPr>
            <a:xfrm>
              <a:off x="4680525" y="3010208"/>
              <a:ext cx="146976" cy="320515"/>
            </a:xfrm>
            <a:prstGeom prst="rect">
              <a:avLst/>
            </a:prstGeom>
          </p:spPr>
        </p:pic>
        <p:pic>
          <p:nvPicPr>
            <p:cNvPr id="35" name="Picture 34"/>
            <p:cNvPicPr>
              <a:picLocks noChangeAspect="1"/>
            </p:cNvPicPr>
            <p:nvPr/>
          </p:nvPicPr>
          <p:blipFill>
            <a:blip r:embed="rId3"/>
            <a:stretch>
              <a:fillRect/>
            </a:stretch>
          </p:blipFill>
          <p:spPr>
            <a:xfrm>
              <a:off x="4533549" y="2970118"/>
              <a:ext cx="188825" cy="411776"/>
            </a:xfrm>
            <a:prstGeom prst="rect">
              <a:avLst/>
            </a:prstGeom>
          </p:spPr>
        </p:pic>
      </p:grpSp>
      <p:grpSp>
        <p:nvGrpSpPr>
          <p:cNvPr id="36" name="Group 35"/>
          <p:cNvGrpSpPr/>
          <p:nvPr/>
        </p:nvGrpSpPr>
        <p:grpSpPr>
          <a:xfrm>
            <a:off x="8476324" y="2906926"/>
            <a:ext cx="398734" cy="416331"/>
            <a:chOff x="4415436" y="2970118"/>
            <a:chExt cx="412065" cy="411776"/>
          </a:xfrm>
        </p:grpSpPr>
        <p:pic>
          <p:nvPicPr>
            <p:cNvPr id="37" name="Picture 36"/>
            <p:cNvPicPr>
              <a:picLocks noChangeAspect="1"/>
            </p:cNvPicPr>
            <p:nvPr/>
          </p:nvPicPr>
          <p:blipFill>
            <a:blip r:embed="rId3"/>
            <a:stretch>
              <a:fillRect/>
            </a:stretch>
          </p:blipFill>
          <p:spPr>
            <a:xfrm>
              <a:off x="4415436" y="3010208"/>
              <a:ext cx="146976" cy="320515"/>
            </a:xfrm>
            <a:prstGeom prst="rect">
              <a:avLst/>
            </a:prstGeom>
          </p:spPr>
        </p:pic>
        <p:pic>
          <p:nvPicPr>
            <p:cNvPr id="38" name="Picture 37"/>
            <p:cNvPicPr>
              <a:picLocks noChangeAspect="1"/>
            </p:cNvPicPr>
            <p:nvPr/>
          </p:nvPicPr>
          <p:blipFill>
            <a:blip r:embed="rId3"/>
            <a:stretch>
              <a:fillRect/>
            </a:stretch>
          </p:blipFill>
          <p:spPr>
            <a:xfrm>
              <a:off x="4680525" y="3010208"/>
              <a:ext cx="146976" cy="320515"/>
            </a:xfrm>
            <a:prstGeom prst="rect">
              <a:avLst/>
            </a:prstGeom>
          </p:spPr>
        </p:pic>
        <p:pic>
          <p:nvPicPr>
            <p:cNvPr id="39" name="Picture 38"/>
            <p:cNvPicPr>
              <a:picLocks noChangeAspect="1"/>
            </p:cNvPicPr>
            <p:nvPr/>
          </p:nvPicPr>
          <p:blipFill>
            <a:blip r:embed="rId3"/>
            <a:stretch>
              <a:fillRect/>
            </a:stretch>
          </p:blipFill>
          <p:spPr>
            <a:xfrm>
              <a:off x="4533549" y="2970118"/>
              <a:ext cx="188825" cy="411776"/>
            </a:xfrm>
            <a:prstGeom prst="rect">
              <a:avLst/>
            </a:prstGeom>
          </p:spPr>
        </p:pic>
      </p:grpSp>
      <p:grpSp>
        <p:nvGrpSpPr>
          <p:cNvPr id="40" name="Group 39"/>
          <p:cNvGrpSpPr/>
          <p:nvPr/>
        </p:nvGrpSpPr>
        <p:grpSpPr>
          <a:xfrm>
            <a:off x="5082547" y="5054918"/>
            <a:ext cx="398734" cy="416331"/>
            <a:chOff x="4415436" y="2970118"/>
            <a:chExt cx="412065" cy="411776"/>
          </a:xfrm>
        </p:grpSpPr>
        <p:pic>
          <p:nvPicPr>
            <p:cNvPr id="41" name="Picture 40"/>
            <p:cNvPicPr>
              <a:picLocks noChangeAspect="1"/>
            </p:cNvPicPr>
            <p:nvPr/>
          </p:nvPicPr>
          <p:blipFill>
            <a:blip r:embed="rId3"/>
            <a:stretch>
              <a:fillRect/>
            </a:stretch>
          </p:blipFill>
          <p:spPr>
            <a:xfrm>
              <a:off x="4415436" y="3010208"/>
              <a:ext cx="146976" cy="320515"/>
            </a:xfrm>
            <a:prstGeom prst="rect">
              <a:avLst/>
            </a:prstGeom>
          </p:spPr>
        </p:pic>
        <p:pic>
          <p:nvPicPr>
            <p:cNvPr id="42" name="Picture 41"/>
            <p:cNvPicPr>
              <a:picLocks noChangeAspect="1"/>
            </p:cNvPicPr>
            <p:nvPr/>
          </p:nvPicPr>
          <p:blipFill>
            <a:blip r:embed="rId3"/>
            <a:stretch>
              <a:fillRect/>
            </a:stretch>
          </p:blipFill>
          <p:spPr>
            <a:xfrm>
              <a:off x="4680525" y="3010208"/>
              <a:ext cx="146976" cy="320515"/>
            </a:xfrm>
            <a:prstGeom prst="rect">
              <a:avLst/>
            </a:prstGeom>
          </p:spPr>
        </p:pic>
        <p:pic>
          <p:nvPicPr>
            <p:cNvPr id="43" name="Picture 42"/>
            <p:cNvPicPr>
              <a:picLocks noChangeAspect="1"/>
            </p:cNvPicPr>
            <p:nvPr/>
          </p:nvPicPr>
          <p:blipFill>
            <a:blip r:embed="rId3"/>
            <a:stretch>
              <a:fillRect/>
            </a:stretch>
          </p:blipFill>
          <p:spPr>
            <a:xfrm>
              <a:off x="4533549" y="2970118"/>
              <a:ext cx="188825" cy="411776"/>
            </a:xfrm>
            <a:prstGeom prst="rect">
              <a:avLst/>
            </a:prstGeom>
          </p:spPr>
        </p:pic>
      </p:grpSp>
      <p:grpSp>
        <p:nvGrpSpPr>
          <p:cNvPr id="48" name="Group 47"/>
          <p:cNvGrpSpPr/>
          <p:nvPr/>
        </p:nvGrpSpPr>
        <p:grpSpPr>
          <a:xfrm>
            <a:off x="9779885" y="2573859"/>
            <a:ext cx="398734" cy="416331"/>
            <a:chOff x="4415436" y="2970118"/>
            <a:chExt cx="412065" cy="411776"/>
          </a:xfrm>
        </p:grpSpPr>
        <p:pic>
          <p:nvPicPr>
            <p:cNvPr id="49" name="Picture 48"/>
            <p:cNvPicPr>
              <a:picLocks noChangeAspect="1"/>
            </p:cNvPicPr>
            <p:nvPr/>
          </p:nvPicPr>
          <p:blipFill>
            <a:blip r:embed="rId3"/>
            <a:stretch>
              <a:fillRect/>
            </a:stretch>
          </p:blipFill>
          <p:spPr>
            <a:xfrm>
              <a:off x="4415436" y="3010208"/>
              <a:ext cx="146976" cy="320515"/>
            </a:xfrm>
            <a:prstGeom prst="rect">
              <a:avLst/>
            </a:prstGeom>
          </p:spPr>
        </p:pic>
        <p:pic>
          <p:nvPicPr>
            <p:cNvPr id="50" name="Picture 49"/>
            <p:cNvPicPr>
              <a:picLocks noChangeAspect="1"/>
            </p:cNvPicPr>
            <p:nvPr/>
          </p:nvPicPr>
          <p:blipFill>
            <a:blip r:embed="rId3"/>
            <a:stretch>
              <a:fillRect/>
            </a:stretch>
          </p:blipFill>
          <p:spPr>
            <a:xfrm>
              <a:off x="4680525" y="3010208"/>
              <a:ext cx="146976" cy="320515"/>
            </a:xfrm>
            <a:prstGeom prst="rect">
              <a:avLst/>
            </a:prstGeom>
          </p:spPr>
        </p:pic>
        <p:pic>
          <p:nvPicPr>
            <p:cNvPr id="51" name="Picture 50"/>
            <p:cNvPicPr>
              <a:picLocks noChangeAspect="1"/>
            </p:cNvPicPr>
            <p:nvPr/>
          </p:nvPicPr>
          <p:blipFill>
            <a:blip r:embed="rId3"/>
            <a:stretch>
              <a:fillRect/>
            </a:stretch>
          </p:blipFill>
          <p:spPr>
            <a:xfrm>
              <a:off x="4533549" y="2970118"/>
              <a:ext cx="188825" cy="411776"/>
            </a:xfrm>
            <a:prstGeom prst="rect">
              <a:avLst/>
            </a:prstGeom>
          </p:spPr>
        </p:pic>
      </p:grpSp>
      <p:cxnSp>
        <p:nvCxnSpPr>
          <p:cNvPr id="58" name="Straight Connector 57"/>
          <p:cNvCxnSpPr>
            <a:stCxn id="47" idx="2"/>
            <a:endCxn id="24" idx="1"/>
          </p:cNvCxnSpPr>
          <p:nvPr/>
        </p:nvCxnSpPr>
        <p:spPr>
          <a:xfrm flipH="1">
            <a:off x="1775594" y="2898817"/>
            <a:ext cx="1859126" cy="456382"/>
          </a:xfrm>
          <a:prstGeom prst="line">
            <a:avLst/>
          </a:prstGeom>
          <a:ln w="28575">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61" name="Straight Connector 60"/>
          <p:cNvCxnSpPr>
            <a:stCxn id="31" idx="0"/>
            <a:endCxn id="24" idx="1"/>
          </p:cNvCxnSpPr>
          <p:nvPr/>
        </p:nvCxnSpPr>
        <p:spPr>
          <a:xfrm flipH="1" flipV="1">
            <a:off x="1775594" y="3355199"/>
            <a:ext cx="668159" cy="846777"/>
          </a:xfrm>
          <a:prstGeom prst="line">
            <a:avLst/>
          </a:prstGeom>
          <a:ln w="28575">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a:stCxn id="41" idx="1"/>
            <a:endCxn id="24" idx="1"/>
          </p:cNvCxnSpPr>
          <p:nvPr/>
        </p:nvCxnSpPr>
        <p:spPr>
          <a:xfrm flipH="1" flipV="1">
            <a:off x="1775594" y="3355199"/>
            <a:ext cx="3306953" cy="1902282"/>
          </a:xfrm>
          <a:prstGeom prst="line">
            <a:avLst/>
          </a:prstGeom>
          <a:ln w="28575">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70" name="Straight Connector 69"/>
          <p:cNvCxnSpPr>
            <a:stCxn id="33" idx="1"/>
            <a:endCxn id="24" idx="1"/>
          </p:cNvCxnSpPr>
          <p:nvPr/>
        </p:nvCxnSpPr>
        <p:spPr>
          <a:xfrm flipH="1" flipV="1">
            <a:off x="1775594" y="3355199"/>
            <a:ext cx="6957243" cy="1868626"/>
          </a:xfrm>
          <a:prstGeom prst="line">
            <a:avLst/>
          </a:prstGeom>
          <a:ln w="28575">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74" name="Straight Connector 73"/>
          <p:cNvCxnSpPr>
            <a:stCxn id="37" idx="1"/>
            <a:endCxn id="24" idx="1"/>
          </p:cNvCxnSpPr>
          <p:nvPr/>
        </p:nvCxnSpPr>
        <p:spPr>
          <a:xfrm flipH="1">
            <a:off x="1775594" y="3109489"/>
            <a:ext cx="6700730" cy="245710"/>
          </a:xfrm>
          <a:prstGeom prst="line">
            <a:avLst/>
          </a:prstGeom>
          <a:ln w="28575">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77" name="Straight Connector 76"/>
          <p:cNvCxnSpPr>
            <a:stCxn id="49" idx="1"/>
            <a:endCxn id="24" idx="1"/>
          </p:cNvCxnSpPr>
          <p:nvPr/>
        </p:nvCxnSpPr>
        <p:spPr>
          <a:xfrm flipH="1">
            <a:off x="1775594" y="2776422"/>
            <a:ext cx="8004291" cy="578777"/>
          </a:xfrm>
          <a:prstGeom prst="line">
            <a:avLst/>
          </a:prstGeom>
          <a:ln w="28575">
            <a:solidFill>
              <a:srgbClr val="FF0000"/>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Straight Connector 80"/>
          <p:cNvCxnSpPr>
            <a:stCxn id="38" idx="3"/>
            <a:endCxn id="25" idx="1"/>
          </p:cNvCxnSpPr>
          <p:nvPr/>
        </p:nvCxnSpPr>
        <p:spPr>
          <a:xfrm>
            <a:off x="8875058" y="3109489"/>
            <a:ext cx="749136" cy="398110"/>
          </a:xfrm>
          <a:prstGeom prst="line">
            <a:avLst/>
          </a:prstGeom>
          <a:ln w="28575">
            <a:solidFill>
              <a:schemeClr val="accent5">
                <a:lumMod val="50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4" name="Straight Connector 83"/>
          <p:cNvCxnSpPr>
            <a:stCxn id="51" idx="2"/>
            <a:endCxn id="25" idx="1"/>
          </p:cNvCxnSpPr>
          <p:nvPr/>
        </p:nvCxnSpPr>
        <p:spPr>
          <a:xfrm flipH="1">
            <a:off x="9624194" y="2990190"/>
            <a:ext cx="361341" cy="517409"/>
          </a:xfrm>
          <a:prstGeom prst="line">
            <a:avLst/>
          </a:prstGeom>
          <a:ln w="28575">
            <a:solidFill>
              <a:schemeClr val="accent5">
                <a:lumMod val="50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7" name="Straight Connector 86"/>
          <p:cNvCxnSpPr>
            <a:stCxn id="35" idx="0"/>
            <a:endCxn id="25" idx="1"/>
          </p:cNvCxnSpPr>
          <p:nvPr/>
        </p:nvCxnSpPr>
        <p:spPr>
          <a:xfrm flipV="1">
            <a:off x="8938487" y="3507599"/>
            <a:ext cx="685707" cy="1513663"/>
          </a:xfrm>
          <a:prstGeom prst="line">
            <a:avLst/>
          </a:prstGeom>
          <a:ln w="28575">
            <a:solidFill>
              <a:schemeClr val="accent5">
                <a:lumMod val="50000"/>
              </a:schemeClr>
            </a:solidFill>
            <a:prstDash val="sysDash"/>
          </a:ln>
          <a:effectLst/>
        </p:spPr>
        <p:style>
          <a:lnRef idx="2">
            <a:schemeClr val="accent1"/>
          </a:lnRef>
          <a:fillRef idx="0">
            <a:schemeClr val="accent1"/>
          </a:fillRef>
          <a:effectRef idx="1">
            <a:schemeClr val="accent1"/>
          </a:effectRef>
          <a:fontRef idx="minor">
            <a:schemeClr val="tx1"/>
          </a:fontRef>
        </p:style>
      </p:cxnSp>
      <p:pic>
        <p:nvPicPr>
          <p:cNvPr id="90" name="Picture 8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48062" y="3497985"/>
            <a:ext cx="537591" cy="537591"/>
          </a:xfrm>
          <a:prstGeom prst="rect">
            <a:avLst/>
          </a:prstGeom>
        </p:spPr>
      </p:pic>
      <p:pic>
        <p:nvPicPr>
          <p:cNvPr id="91" name="Picture 9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10721" y="2970008"/>
            <a:ext cx="537591" cy="537591"/>
          </a:xfrm>
          <a:prstGeom prst="rect">
            <a:avLst/>
          </a:prstGeom>
        </p:spPr>
      </p:pic>
      <p:pic>
        <p:nvPicPr>
          <p:cNvPr id="92" name="Picture 9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1281" y="5571583"/>
            <a:ext cx="537591" cy="537591"/>
          </a:xfrm>
          <a:prstGeom prst="rect">
            <a:avLst/>
          </a:prstGeom>
        </p:spPr>
      </p:pic>
      <p:pic>
        <p:nvPicPr>
          <p:cNvPr id="93" name="Picture 9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31571" y="3650385"/>
            <a:ext cx="537591" cy="537591"/>
          </a:xfrm>
          <a:prstGeom prst="rect">
            <a:avLst/>
          </a:prstGeom>
        </p:spPr>
      </p:pic>
      <p:pic>
        <p:nvPicPr>
          <p:cNvPr id="94" name="Picture 9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94996" y="2925927"/>
            <a:ext cx="537591" cy="537591"/>
          </a:xfrm>
          <a:prstGeom prst="rect">
            <a:avLst/>
          </a:prstGeom>
        </p:spPr>
      </p:pic>
      <p:pic>
        <p:nvPicPr>
          <p:cNvPr id="95" name="Picture 9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268879" y="3858589"/>
            <a:ext cx="537591" cy="537591"/>
          </a:xfrm>
          <a:prstGeom prst="rect">
            <a:avLst/>
          </a:prstGeom>
        </p:spPr>
      </p:pic>
      <p:sp>
        <p:nvSpPr>
          <p:cNvPr id="2" name="Oval 1"/>
          <p:cNvSpPr/>
          <p:nvPr/>
        </p:nvSpPr>
        <p:spPr bwMode="auto">
          <a:xfrm>
            <a:off x="4237037" y="2614392"/>
            <a:ext cx="2743200" cy="1952177"/>
          </a:xfrm>
          <a:prstGeom prst="ellipse">
            <a:avLst/>
          </a:prstGeom>
          <a:noFill/>
          <a:ln w="57150">
            <a:solidFill>
              <a:srgbClr val="0070C0"/>
            </a:solidFill>
            <a:prstDash val="sysDash"/>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cxnSp>
        <p:nvCxnSpPr>
          <p:cNvPr id="17" name="Straight Connector 16"/>
          <p:cNvCxnSpPr>
            <a:stCxn id="2" idx="6"/>
          </p:cNvCxnSpPr>
          <p:nvPr/>
        </p:nvCxnSpPr>
        <p:spPr>
          <a:xfrm flipV="1">
            <a:off x="6980237" y="3345013"/>
            <a:ext cx="685800" cy="245468"/>
          </a:xfrm>
          <a:prstGeom prst="line">
            <a:avLst/>
          </a:prstGeom>
          <a:ln w="57150">
            <a:solidFill>
              <a:srgbClr val="0070C0"/>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a:stCxn id="2" idx="5"/>
            <a:endCxn id="95" idx="1"/>
          </p:cNvCxnSpPr>
          <p:nvPr/>
        </p:nvCxnSpPr>
        <p:spPr>
          <a:xfrm flipV="1">
            <a:off x="6578505" y="4127385"/>
            <a:ext cx="690374" cy="153294"/>
          </a:xfrm>
          <a:prstGeom prst="line">
            <a:avLst/>
          </a:prstGeom>
          <a:ln w="57150">
            <a:solidFill>
              <a:srgbClr val="0070C0"/>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2" idx="6"/>
            <a:endCxn id="90" idx="1"/>
          </p:cNvCxnSpPr>
          <p:nvPr/>
        </p:nvCxnSpPr>
        <p:spPr>
          <a:xfrm>
            <a:off x="6980237" y="3590481"/>
            <a:ext cx="2667825" cy="176300"/>
          </a:xfrm>
          <a:prstGeom prst="line">
            <a:avLst/>
          </a:prstGeom>
          <a:ln w="57150">
            <a:solidFill>
              <a:srgbClr val="0070C0"/>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a:stCxn id="2" idx="6"/>
            <a:endCxn id="93" idx="1"/>
          </p:cNvCxnSpPr>
          <p:nvPr/>
        </p:nvCxnSpPr>
        <p:spPr>
          <a:xfrm>
            <a:off x="6980237" y="3590481"/>
            <a:ext cx="2151334" cy="328700"/>
          </a:xfrm>
          <a:prstGeom prst="line">
            <a:avLst/>
          </a:prstGeom>
          <a:ln w="57150">
            <a:solidFill>
              <a:srgbClr val="0070C0"/>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a:stCxn id="92" idx="0"/>
            <a:endCxn id="2" idx="4"/>
          </p:cNvCxnSpPr>
          <p:nvPr/>
        </p:nvCxnSpPr>
        <p:spPr>
          <a:xfrm flipH="1" flipV="1">
            <a:off x="5608637" y="4566569"/>
            <a:ext cx="141440" cy="1005014"/>
          </a:xfrm>
          <a:prstGeom prst="line">
            <a:avLst/>
          </a:prstGeom>
          <a:ln w="57150">
            <a:solidFill>
              <a:srgbClr val="0070C0"/>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a:stCxn id="94" idx="3"/>
            <a:endCxn id="2" idx="2"/>
          </p:cNvCxnSpPr>
          <p:nvPr/>
        </p:nvCxnSpPr>
        <p:spPr>
          <a:xfrm>
            <a:off x="2432587" y="3194723"/>
            <a:ext cx="1804450" cy="395758"/>
          </a:xfrm>
          <a:prstGeom prst="line">
            <a:avLst/>
          </a:prstGeom>
          <a:ln w="57150">
            <a:solidFill>
              <a:srgbClr val="0070C0"/>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a:stCxn id="24" idx="1"/>
            <a:endCxn id="2" idx="2"/>
          </p:cNvCxnSpPr>
          <p:nvPr/>
        </p:nvCxnSpPr>
        <p:spPr>
          <a:xfrm>
            <a:off x="1775594" y="3355199"/>
            <a:ext cx="2461443" cy="235282"/>
          </a:xfrm>
          <a:prstGeom prst="line">
            <a:avLst/>
          </a:prstGeom>
          <a:ln w="57150">
            <a:solidFill>
              <a:srgbClr val="FF8C00"/>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a:stCxn id="2" idx="6"/>
            <a:endCxn id="25" idx="1"/>
          </p:cNvCxnSpPr>
          <p:nvPr/>
        </p:nvCxnSpPr>
        <p:spPr>
          <a:xfrm flipV="1">
            <a:off x="6980237" y="3507599"/>
            <a:ext cx="2643957" cy="82882"/>
          </a:xfrm>
          <a:prstGeom prst="line">
            <a:avLst/>
          </a:prstGeom>
          <a:ln w="57150">
            <a:solidFill>
              <a:srgbClr val="FF8C00"/>
            </a:solidFill>
            <a:prstDash val="sysDash"/>
            <a:headEnd type="none"/>
            <a:tailEnd type="none"/>
          </a:ln>
        </p:spPr>
        <p:style>
          <a:lnRef idx="1">
            <a:schemeClr val="accent1"/>
          </a:lnRef>
          <a:fillRef idx="0">
            <a:schemeClr val="accent1"/>
          </a:fillRef>
          <a:effectRef idx="0">
            <a:schemeClr val="accent1"/>
          </a:effectRef>
          <a:fontRef idx="minor">
            <a:schemeClr val="tx1"/>
          </a:fontRef>
        </p:style>
      </p:cxnSp>
      <p:grpSp>
        <p:nvGrpSpPr>
          <p:cNvPr id="44" name="Group 43"/>
          <p:cNvGrpSpPr/>
          <p:nvPr/>
        </p:nvGrpSpPr>
        <p:grpSpPr>
          <a:xfrm>
            <a:off x="3429070" y="2482486"/>
            <a:ext cx="398734" cy="416331"/>
            <a:chOff x="4415436" y="2970118"/>
            <a:chExt cx="412065" cy="411776"/>
          </a:xfrm>
        </p:grpSpPr>
        <p:pic>
          <p:nvPicPr>
            <p:cNvPr id="45" name="Picture 44"/>
            <p:cNvPicPr>
              <a:picLocks noChangeAspect="1"/>
            </p:cNvPicPr>
            <p:nvPr/>
          </p:nvPicPr>
          <p:blipFill>
            <a:blip r:embed="rId3"/>
            <a:stretch>
              <a:fillRect/>
            </a:stretch>
          </p:blipFill>
          <p:spPr>
            <a:xfrm>
              <a:off x="4415436" y="3010208"/>
              <a:ext cx="146976" cy="320515"/>
            </a:xfrm>
            <a:prstGeom prst="rect">
              <a:avLst/>
            </a:prstGeom>
          </p:spPr>
        </p:pic>
        <p:pic>
          <p:nvPicPr>
            <p:cNvPr id="46" name="Picture 45"/>
            <p:cNvPicPr>
              <a:picLocks noChangeAspect="1"/>
            </p:cNvPicPr>
            <p:nvPr/>
          </p:nvPicPr>
          <p:blipFill>
            <a:blip r:embed="rId3"/>
            <a:stretch>
              <a:fillRect/>
            </a:stretch>
          </p:blipFill>
          <p:spPr>
            <a:xfrm>
              <a:off x="4680525" y="3010208"/>
              <a:ext cx="146976" cy="320515"/>
            </a:xfrm>
            <a:prstGeom prst="rect">
              <a:avLst/>
            </a:prstGeom>
          </p:spPr>
        </p:pic>
        <p:pic>
          <p:nvPicPr>
            <p:cNvPr id="47" name="Picture 46"/>
            <p:cNvPicPr>
              <a:picLocks noChangeAspect="1"/>
            </p:cNvPicPr>
            <p:nvPr/>
          </p:nvPicPr>
          <p:blipFill>
            <a:blip r:embed="rId3"/>
            <a:stretch>
              <a:fillRect/>
            </a:stretch>
          </p:blipFill>
          <p:spPr>
            <a:xfrm>
              <a:off x="4533549" y="2970118"/>
              <a:ext cx="188825" cy="411776"/>
            </a:xfrm>
            <a:prstGeom prst="rect">
              <a:avLst/>
            </a:prstGeom>
          </p:spPr>
        </p:pic>
      </p:grpSp>
    </p:spTree>
    <p:extLst>
      <p:ext uri="{BB962C8B-B14F-4D97-AF65-F5344CB8AC3E}">
        <p14:creationId xmlns:p14="http://schemas.microsoft.com/office/powerpoint/2010/main" val="88124877"/>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y map" descr="C:\_Projects\Daily Projects\110514\P11962\Datacenter_Maps_PPT_FNL-slide1_gray.png"/>
          <p:cNvPicPr>
            <a:picLocks noChangeAspect="1" noChangeArrowheads="1"/>
          </p:cNvPicPr>
          <p:nvPr/>
        </p:nvPicPr>
        <p:blipFill rotWithShape="1">
          <a:blip r:embed="rId2">
            <a:extLst>
              <a:ext uri="{28A0092B-C50C-407E-A947-70E740481C1C}">
                <a14:useLocalDpi xmlns:a14="http://schemas.microsoft.com/office/drawing/2010/main"/>
              </a:ext>
            </a:extLst>
          </a:blip>
          <a:srcRect l="4427"/>
          <a:stretch/>
        </p:blipFill>
        <p:spPr bwMode="auto">
          <a:xfrm>
            <a:off x="-408797" y="-388939"/>
            <a:ext cx="12573000" cy="75438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smtClean="0"/>
              <a:t>Global Connectivity </a:t>
            </a:r>
            <a:r>
              <a:rPr lang="en-US" sz="3600" dirty="0" smtClean="0"/>
              <a:t>(ExpressRoute Premium add-on)</a:t>
            </a:r>
            <a:endParaRPr lang="en-US" dirty="0"/>
          </a:p>
        </p:txBody>
      </p:sp>
      <p:sp>
        <p:nvSpPr>
          <p:cNvPr id="4" name="Freeform 5"/>
          <p:cNvSpPr>
            <a:spLocks/>
          </p:cNvSpPr>
          <p:nvPr/>
        </p:nvSpPr>
        <p:spPr bwMode="auto">
          <a:xfrm>
            <a:off x="3036433" y="2681128"/>
            <a:ext cx="199571" cy="237164"/>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6"/>
          </a:solidFill>
          <a:ln>
            <a:noFill/>
          </a:ln>
        </p:spPr>
        <p:txBody>
          <a:bodyPr vert="horz" wrap="square" lIns="89642" tIns="44821" rIns="89642" bIns="44821" numCol="1" anchor="t" anchorCtr="0" compatLnSpc="1">
            <a:prstTxWarp prst="textNoShape">
              <a:avLst/>
            </a:prstTxWarp>
          </a:bodyPr>
          <a:lstStyle/>
          <a:p>
            <a:endParaRPr lang="en-US" dirty="0">
              <a:solidFill>
                <a:srgbClr val="EB3C00"/>
              </a:solidFill>
            </a:endParaRPr>
          </a:p>
        </p:txBody>
      </p:sp>
      <p:sp>
        <p:nvSpPr>
          <p:cNvPr id="5" name="Freeform 5"/>
          <p:cNvSpPr>
            <a:spLocks/>
          </p:cNvSpPr>
          <p:nvPr/>
        </p:nvSpPr>
        <p:spPr bwMode="auto">
          <a:xfrm>
            <a:off x="1492754" y="2654478"/>
            <a:ext cx="198487" cy="235876"/>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6"/>
          </a:solidFill>
          <a:ln>
            <a:noFill/>
          </a:ln>
        </p:spPr>
        <p:txBody>
          <a:bodyPr vert="horz" wrap="square" lIns="89642" tIns="44821" rIns="89642" bIns="44821" numCol="1" anchor="t" anchorCtr="0" compatLnSpc="1">
            <a:prstTxWarp prst="textNoShape">
              <a:avLst/>
            </a:prstTxWarp>
          </a:bodyPr>
          <a:lstStyle/>
          <a:p>
            <a:endParaRPr lang="en-US" dirty="0">
              <a:solidFill>
                <a:srgbClr val="EB3C00"/>
              </a:solidFill>
            </a:endParaRPr>
          </a:p>
        </p:txBody>
      </p:sp>
      <p:grpSp>
        <p:nvGrpSpPr>
          <p:cNvPr id="12" name="Group 11"/>
          <p:cNvGrpSpPr/>
          <p:nvPr/>
        </p:nvGrpSpPr>
        <p:grpSpPr>
          <a:xfrm>
            <a:off x="2671171" y="2456709"/>
            <a:ext cx="205083" cy="233303"/>
            <a:chOff x="4415436" y="2970118"/>
            <a:chExt cx="412065" cy="411776"/>
          </a:xfrm>
        </p:grpSpPr>
        <p:pic>
          <p:nvPicPr>
            <p:cNvPr id="13" name="Picture 12"/>
            <p:cNvPicPr>
              <a:picLocks noChangeAspect="1"/>
            </p:cNvPicPr>
            <p:nvPr/>
          </p:nvPicPr>
          <p:blipFill>
            <a:blip r:embed="rId3"/>
            <a:stretch>
              <a:fillRect/>
            </a:stretch>
          </p:blipFill>
          <p:spPr>
            <a:xfrm>
              <a:off x="4415436" y="3010208"/>
              <a:ext cx="146976" cy="320515"/>
            </a:xfrm>
            <a:prstGeom prst="rect">
              <a:avLst/>
            </a:prstGeom>
          </p:spPr>
        </p:pic>
        <p:pic>
          <p:nvPicPr>
            <p:cNvPr id="14" name="Picture 13"/>
            <p:cNvPicPr>
              <a:picLocks noChangeAspect="1"/>
            </p:cNvPicPr>
            <p:nvPr/>
          </p:nvPicPr>
          <p:blipFill>
            <a:blip r:embed="rId3"/>
            <a:stretch>
              <a:fillRect/>
            </a:stretch>
          </p:blipFill>
          <p:spPr>
            <a:xfrm>
              <a:off x="4680525" y="3010208"/>
              <a:ext cx="146976" cy="320515"/>
            </a:xfrm>
            <a:prstGeom prst="rect">
              <a:avLst/>
            </a:prstGeom>
          </p:spPr>
        </p:pic>
        <p:pic>
          <p:nvPicPr>
            <p:cNvPr id="15" name="Picture 14"/>
            <p:cNvPicPr>
              <a:picLocks noChangeAspect="1"/>
            </p:cNvPicPr>
            <p:nvPr/>
          </p:nvPicPr>
          <p:blipFill>
            <a:blip r:embed="rId3"/>
            <a:stretch>
              <a:fillRect/>
            </a:stretch>
          </p:blipFill>
          <p:spPr>
            <a:xfrm>
              <a:off x="4533549" y="2970118"/>
              <a:ext cx="188825" cy="411776"/>
            </a:xfrm>
            <a:prstGeom prst="rect">
              <a:avLst/>
            </a:prstGeom>
          </p:spPr>
        </p:pic>
      </p:grpSp>
      <p:sp>
        <p:nvSpPr>
          <p:cNvPr id="16" name="Freeform 5"/>
          <p:cNvSpPr>
            <a:spLocks/>
          </p:cNvSpPr>
          <p:nvPr/>
        </p:nvSpPr>
        <p:spPr bwMode="auto">
          <a:xfrm>
            <a:off x="5476194" y="2147430"/>
            <a:ext cx="199571" cy="237164"/>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6"/>
          </a:solidFill>
          <a:ln>
            <a:noFill/>
          </a:ln>
        </p:spPr>
        <p:txBody>
          <a:bodyPr vert="horz" wrap="square" lIns="89642" tIns="44821" rIns="89642" bIns="44821" numCol="1" anchor="t" anchorCtr="0" compatLnSpc="1">
            <a:prstTxWarp prst="textNoShape">
              <a:avLst/>
            </a:prstTxWarp>
          </a:bodyPr>
          <a:lstStyle/>
          <a:p>
            <a:endParaRPr lang="en-US" dirty="0">
              <a:solidFill>
                <a:srgbClr val="EB3C00"/>
              </a:solidFill>
            </a:endParaRPr>
          </a:p>
        </p:txBody>
      </p:sp>
      <p:sp>
        <p:nvSpPr>
          <p:cNvPr id="18" name="Freeform 5"/>
          <p:cNvSpPr>
            <a:spLocks/>
          </p:cNvSpPr>
          <p:nvPr/>
        </p:nvSpPr>
        <p:spPr bwMode="auto">
          <a:xfrm>
            <a:off x="9013628" y="4139376"/>
            <a:ext cx="199571" cy="237164"/>
          </a:xfrm>
          <a:custGeom>
            <a:avLst/>
            <a:gdLst>
              <a:gd name="T0" fmla="*/ 278 w 278"/>
              <a:gd name="T1" fmla="*/ 139 h 509"/>
              <a:gd name="T2" fmla="*/ 139 w 278"/>
              <a:gd name="T3" fmla="*/ 509 h 509"/>
              <a:gd name="T4" fmla="*/ 0 w 278"/>
              <a:gd name="T5" fmla="*/ 139 h 509"/>
              <a:gd name="T6" fmla="*/ 139 w 278"/>
              <a:gd name="T7" fmla="*/ 0 h 509"/>
              <a:gd name="T8" fmla="*/ 278 w 278"/>
              <a:gd name="T9" fmla="*/ 139 h 509"/>
            </a:gdLst>
            <a:ahLst/>
            <a:cxnLst>
              <a:cxn ang="0">
                <a:pos x="T0" y="T1"/>
              </a:cxn>
              <a:cxn ang="0">
                <a:pos x="T2" y="T3"/>
              </a:cxn>
              <a:cxn ang="0">
                <a:pos x="T4" y="T5"/>
              </a:cxn>
              <a:cxn ang="0">
                <a:pos x="T6" y="T7"/>
              </a:cxn>
              <a:cxn ang="0">
                <a:pos x="T8" y="T9"/>
              </a:cxn>
            </a:cxnLst>
            <a:rect l="0" t="0" r="r" b="b"/>
            <a:pathLst>
              <a:path w="278" h="509">
                <a:moveTo>
                  <a:pt x="278" y="139"/>
                </a:moveTo>
                <a:cubicBezTo>
                  <a:pt x="278" y="216"/>
                  <a:pt x="139" y="509"/>
                  <a:pt x="139" y="509"/>
                </a:cubicBezTo>
                <a:cubicBezTo>
                  <a:pt x="139" y="509"/>
                  <a:pt x="0" y="216"/>
                  <a:pt x="0" y="139"/>
                </a:cubicBezTo>
                <a:cubicBezTo>
                  <a:pt x="0" y="62"/>
                  <a:pt x="62" y="0"/>
                  <a:pt x="139" y="0"/>
                </a:cubicBezTo>
                <a:cubicBezTo>
                  <a:pt x="216" y="0"/>
                  <a:pt x="278" y="62"/>
                  <a:pt x="278" y="139"/>
                </a:cubicBezTo>
                <a:close/>
              </a:path>
            </a:pathLst>
          </a:custGeom>
          <a:solidFill>
            <a:schemeClr val="accent6"/>
          </a:solidFill>
          <a:ln>
            <a:noFill/>
          </a:ln>
        </p:spPr>
        <p:txBody>
          <a:bodyPr vert="horz" wrap="square" lIns="89642" tIns="44821" rIns="89642" bIns="44821" numCol="1" anchor="t" anchorCtr="0" compatLnSpc="1">
            <a:prstTxWarp prst="textNoShape">
              <a:avLst/>
            </a:prstTxWarp>
          </a:bodyPr>
          <a:lstStyle/>
          <a:p>
            <a:endParaRPr lang="en-US" dirty="0">
              <a:solidFill>
                <a:srgbClr val="EB3C00"/>
              </a:solidFill>
            </a:endParaRPr>
          </a:p>
        </p:txBody>
      </p:sp>
      <p:grpSp>
        <p:nvGrpSpPr>
          <p:cNvPr id="21" name="Group 20"/>
          <p:cNvGrpSpPr/>
          <p:nvPr/>
        </p:nvGrpSpPr>
        <p:grpSpPr>
          <a:xfrm>
            <a:off x="1784123" y="3149658"/>
            <a:ext cx="205083" cy="233303"/>
            <a:chOff x="4415436" y="2970118"/>
            <a:chExt cx="412065" cy="411776"/>
          </a:xfrm>
        </p:grpSpPr>
        <p:pic>
          <p:nvPicPr>
            <p:cNvPr id="22" name="Picture 21"/>
            <p:cNvPicPr>
              <a:picLocks noChangeAspect="1"/>
            </p:cNvPicPr>
            <p:nvPr/>
          </p:nvPicPr>
          <p:blipFill>
            <a:blip r:embed="rId3"/>
            <a:stretch>
              <a:fillRect/>
            </a:stretch>
          </p:blipFill>
          <p:spPr>
            <a:xfrm>
              <a:off x="4415436" y="3010208"/>
              <a:ext cx="146976" cy="320515"/>
            </a:xfrm>
            <a:prstGeom prst="rect">
              <a:avLst/>
            </a:prstGeom>
          </p:spPr>
        </p:pic>
        <p:pic>
          <p:nvPicPr>
            <p:cNvPr id="23" name="Picture 22"/>
            <p:cNvPicPr>
              <a:picLocks noChangeAspect="1"/>
            </p:cNvPicPr>
            <p:nvPr/>
          </p:nvPicPr>
          <p:blipFill>
            <a:blip r:embed="rId3"/>
            <a:stretch>
              <a:fillRect/>
            </a:stretch>
          </p:blipFill>
          <p:spPr>
            <a:xfrm>
              <a:off x="4680525" y="3010208"/>
              <a:ext cx="146976" cy="320515"/>
            </a:xfrm>
            <a:prstGeom prst="rect">
              <a:avLst/>
            </a:prstGeom>
          </p:spPr>
        </p:pic>
        <p:pic>
          <p:nvPicPr>
            <p:cNvPr id="24" name="Picture 23"/>
            <p:cNvPicPr>
              <a:picLocks noChangeAspect="1"/>
            </p:cNvPicPr>
            <p:nvPr/>
          </p:nvPicPr>
          <p:blipFill>
            <a:blip r:embed="rId3"/>
            <a:stretch>
              <a:fillRect/>
            </a:stretch>
          </p:blipFill>
          <p:spPr>
            <a:xfrm>
              <a:off x="4533549" y="2970118"/>
              <a:ext cx="188825" cy="411776"/>
            </a:xfrm>
            <a:prstGeom prst="rect">
              <a:avLst/>
            </a:prstGeom>
          </p:spPr>
        </p:pic>
      </p:grpSp>
      <p:grpSp>
        <p:nvGrpSpPr>
          <p:cNvPr id="29" name="Group 28"/>
          <p:cNvGrpSpPr/>
          <p:nvPr/>
        </p:nvGrpSpPr>
        <p:grpSpPr>
          <a:xfrm>
            <a:off x="1811928" y="2421364"/>
            <a:ext cx="205083" cy="233303"/>
            <a:chOff x="4415436" y="2970118"/>
            <a:chExt cx="412065" cy="411776"/>
          </a:xfrm>
        </p:grpSpPr>
        <p:pic>
          <p:nvPicPr>
            <p:cNvPr id="30" name="Picture 29"/>
            <p:cNvPicPr>
              <a:picLocks noChangeAspect="1"/>
            </p:cNvPicPr>
            <p:nvPr/>
          </p:nvPicPr>
          <p:blipFill>
            <a:blip r:embed="rId3"/>
            <a:stretch>
              <a:fillRect/>
            </a:stretch>
          </p:blipFill>
          <p:spPr>
            <a:xfrm>
              <a:off x="4415436" y="3010208"/>
              <a:ext cx="146976" cy="320515"/>
            </a:xfrm>
            <a:prstGeom prst="rect">
              <a:avLst/>
            </a:prstGeom>
          </p:spPr>
        </p:pic>
        <p:pic>
          <p:nvPicPr>
            <p:cNvPr id="31" name="Picture 30"/>
            <p:cNvPicPr>
              <a:picLocks noChangeAspect="1"/>
            </p:cNvPicPr>
            <p:nvPr/>
          </p:nvPicPr>
          <p:blipFill>
            <a:blip r:embed="rId3"/>
            <a:stretch>
              <a:fillRect/>
            </a:stretch>
          </p:blipFill>
          <p:spPr>
            <a:xfrm>
              <a:off x="4680525" y="3010208"/>
              <a:ext cx="146976" cy="320515"/>
            </a:xfrm>
            <a:prstGeom prst="rect">
              <a:avLst/>
            </a:prstGeom>
          </p:spPr>
        </p:pic>
        <p:pic>
          <p:nvPicPr>
            <p:cNvPr id="32" name="Picture 31"/>
            <p:cNvPicPr>
              <a:picLocks noChangeAspect="1"/>
            </p:cNvPicPr>
            <p:nvPr/>
          </p:nvPicPr>
          <p:blipFill>
            <a:blip r:embed="rId3"/>
            <a:stretch>
              <a:fillRect/>
            </a:stretch>
          </p:blipFill>
          <p:spPr>
            <a:xfrm>
              <a:off x="4533549" y="2970118"/>
              <a:ext cx="188825" cy="411776"/>
            </a:xfrm>
            <a:prstGeom prst="rect">
              <a:avLst/>
            </a:prstGeom>
          </p:spPr>
        </p:pic>
      </p:grpSp>
      <p:grpSp>
        <p:nvGrpSpPr>
          <p:cNvPr id="33" name="Group 32"/>
          <p:cNvGrpSpPr/>
          <p:nvPr/>
        </p:nvGrpSpPr>
        <p:grpSpPr>
          <a:xfrm>
            <a:off x="2730988" y="2925649"/>
            <a:ext cx="205083" cy="233303"/>
            <a:chOff x="4415436" y="2970118"/>
            <a:chExt cx="412065" cy="411776"/>
          </a:xfrm>
        </p:grpSpPr>
        <p:pic>
          <p:nvPicPr>
            <p:cNvPr id="34" name="Picture 33"/>
            <p:cNvPicPr>
              <a:picLocks noChangeAspect="1"/>
            </p:cNvPicPr>
            <p:nvPr/>
          </p:nvPicPr>
          <p:blipFill>
            <a:blip r:embed="rId3"/>
            <a:stretch>
              <a:fillRect/>
            </a:stretch>
          </p:blipFill>
          <p:spPr>
            <a:xfrm>
              <a:off x="4415436" y="3010208"/>
              <a:ext cx="146976" cy="320515"/>
            </a:xfrm>
            <a:prstGeom prst="rect">
              <a:avLst/>
            </a:prstGeom>
          </p:spPr>
        </p:pic>
        <p:pic>
          <p:nvPicPr>
            <p:cNvPr id="35" name="Picture 34"/>
            <p:cNvPicPr>
              <a:picLocks noChangeAspect="1"/>
            </p:cNvPicPr>
            <p:nvPr/>
          </p:nvPicPr>
          <p:blipFill>
            <a:blip r:embed="rId3"/>
            <a:stretch>
              <a:fillRect/>
            </a:stretch>
          </p:blipFill>
          <p:spPr>
            <a:xfrm>
              <a:off x="4680525" y="3010208"/>
              <a:ext cx="146976" cy="320515"/>
            </a:xfrm>
            <a:prstGeom prst="rect">
              <a:avLst/>
            </a:prstGeom>
          </p:spPr>
        </p:pic>
        <p:pic>
          <p:nvPicPr>
            <p:cNvPr id="36" name="Picture 35"/>
            <p:cNvPicPr>
              <a:picLocks noChangeAspect="1"/>
            </p:cNvPicPr>
            <p:nvPr/>
          </p:nvPicPr>
          <p:blipFill>
            <a:blip r:embed="rId3"/>
            <a:stretch>
              <a:fillRect/>
            </a:stretch>
          </p:blipFill>
          <p:spPr>
            <a:xfrm>
              <a:off x="4533549" y="2970118"/>
              <a:ext cx="188825" cy="411776"/>
            </a:xfrm>
            <a:prstGeom prst="rect">
              <a:avLst/>
            </a:prstGeom>
          </p:spPr>
        </p:pic>
      </p:grpSp>
      <p:grpSp>
        <p:nvGrpSpPr>
          <p:cNvPr id="49" name="Group 48"/>
          <p:cNvGrpSpPr/>
          <p:nvPr/>
        </p:nvGrpSpPr>
        <p:grpSpPr>
          <a:xfrm>
            <a:off x="5410377" y="2702221"/>
            <a:ext cx="205083" cy="233303"/>
            <a:chOff x="4415436" y="2970118"/>
            <a:chExt cx="412065" cy="411776"/>
          </a:xfrm>
        </p:grpSpPr>
        <p:pic>
          <p:nvPicPr>
            <p:cNvPr id="50" name="Picture 49"/>
            <p:cNvPicPr>
              <a:picLocks noChangeAspect="1"/>
            </p:cNvPicPr>
            <p:nvPr/>
          </p:nvPicPr>
          <p:blipFill>
            <a:blip r:embed="rId3"/>
            <a:stretch>
              <a:fillRect/>
            </a:stretch>
          </p:blipFill>
          <p:spPr>
            <a:xfrm>
              <a:off x="4415436" y="3010208"/>
              <a:ext cx="146976" cy="320515"/>
            </a:xfrm>
            <a:prstGeom prst="rect">
              <a:avLst/>
            </a:prstGeom>
          </p:spPr>
        </p:pic>
        <p:pic>
          <p:nvPicPr>
            <p:cNvPr id="51" name="Picture 50"/>
            <p:cNvPicPr>
              <a:picLocks noChangeAspect="1"/>
            </p:cNvPicPr>
            <p:nvPr/>
          </p:nvPicPr>
          <p:blipFill>
            <a:blip r:embed="rId3"/>
            <a:stretch>
              <a:fillRect/>
            </a:stretch>
          </p:blipFill>
          <p:spPr>
            <a:xfrm>
              <a:off x="4680525" y="3010208"/>
              <a:ext cx="146976" cy="320515"/>
            </a:xfrm>
            <a:prstGeom prst="rect">
              <a:avLst/>
            </a:prstGeom>
          </p:spPr>
        </p:pic>
        <p:pic>
          <p:nvPicPr>
            <p:cNvPr id="52" name="Picture 51"/>
            <p:cNvPicPr>
              <a:picLocks noChangeAspect="1"/>
            </p:cNvPicPr>
            <p:nvPr/>
          </p:nvPicPr>
          <p:blipFill>
            <a:blip r:embed="rId3"/>
            <a:stretch>
              <a:fillRect/>
            </a:stretch>
          </p:blipFill>
          <p:spPr>
            <a:xfrm>
              <a:off x="4533549" y="2970118"/>
              <a:ext cx="188825" cy="411776"/>
            </a:xfrm>
            <a:prstGeom prst="rect">
              <a:avLst/>
            </a:prstGeom>
          </p:spPr>
        </p:pic>
      </p:grpSp>
      <p:grpSp>
        <p:nvGrpSpPr>
          <p:cNvPr id="57" name="Group 56"/>
          <p:cNvGrpSpPr/>
          <p:nvPr/>
        </p:nvGrpSpPr>
        <p:grpSpPr>
          <a:xfrm>
            <a:off x="6078505" y="2356429"/>
            <a:ext cx="205083" cy="233303"/>
            <a:chOff x="4415436" y="2970118"/>
            <a:chExt cx="412065" cy="411776"/>
          </a:xfrm>
        </p:grpSpPr>
        <p:pic>
          <p:nvPicPr>
            <p:cNvPr id="58" name="Picture 57"/>
            <p:cNvPicPr>
              <a:picLocks noChangeAspect="1"/>
            </p:cNvPicPr>
            <p:nvPr/>
          </p:nvPicPr>
          <p:blipFill>
            <a:blip r:embed="rId3"/>
            <a:stretch>
              <a:fillRect/>
            </a:stretch>
          </p:blipFill>
          <p:spPr>
            <a:xfrm>
              <a:off x="4415436" y="3010208"/>
              <a:ext cx="146976" cy="320515"/>
            </a:xfrm>
            <a:prstGeom prst="rect">
              <a:avLst/>
            </a:prstGeom>
          </p:spPr>
        </p:pic>
        <p:pic>
          <p:nvPicPr>
            <p:cNvPr id="59" name="Picture 58"/>
            <p:cNvPicPr>
              <a:picLocks noChangeAspect="1"/>
            </p:cNvPicPr>
            <p:nvPr/>
          </p:nvPicPr>
          <p:blipFill>
            <a:blip r:embed="rId3"/>
            <a:stretch>
              <a:fillRect/>
            </a:stretch>
          </p:blipFill>
          <p:spPr>
            <a:xfrm>
              <a:off x="4680525" y="3010208"/>
              <a:ext cx="146976" cy="320515"/>
            </a:xfrm>
            <a:prstGeom prst="rect">
              <a:avLst/>
            </a:prstGeom>
          </p:spPr>
        </p:pic>
        <p:pic>
          <p:nvPicPr>
            <p:cNvPr id="60" name="Picture 59"/>
            <p:cNvPicPr>
              <a:picLocks noChangeAspect="1"/>
            </p:cNvPicPr>
            <p:nvPr/>
          </p:nvPicPr>
          <p:blipFill>
            <a:blip r:embed="rId3"/>
            <a:stretch>
              <a:fillRect/>
            </a:stretch>
          </p:blipFill>
          <p:spPr>
            <a:xfrm>
              <a:off x="4533549" y="2970118"/>
              <a:ext cx="188825" cy="411776"/>
            </a:xfrm>
            <a:prstGeom prst="rect">
              <a:avLst/>
            </a:prstGeom>
          </p:spPr>
        </p:pic>
      </p:grpSp>
      <p:grpSp>
        <p:nvGrpSpPr>
          <p:cNvPr id="61" name="Group 60"/>
          <p:cNvGrpSpPr/>
          <p:nvPr/>
        </p:nvGrpSpPr>
        <p:grpSpPr>
          <a:xfrm>
            <a:off x="8097052" y="3715373"/>
            <a:ext cx="205083" cy="233303"/>
            <a:chOff x="4415436" y="2970118"/>
            <a:chExt cx="412065" cy="411776"/>
          </a:xfrm>
        </p:grpSpPr>
        <p:pic>
          <p:nvPicPr>
            <p:cNvPr id="62" name="Picture 61"/>
            <p:cNvPicPr>
              <a:picLocks noChangeAspect="1"/>
            </p:cNvPicPr>
            <p:nvPr/>
          </p:nvPicPr>
          <p:blipFill>
            <a:blip r:embed="rId3"/>
            <a:stretch>
              <a:fillRect/>
            </a:stretch>
          </p:blipFill>
          <p:spPr>
            <a:xfrm>
              <a:off x="4415436" y="3010208"/>
              <a:ext cx="146976" cy="320515"/>
            </a:xfrm>
            <a:prstGeom prst="rect">
              <a:avLst/>
            </a:prstGeom>
          </p:spPr>
        </p:pic>
        <p:pic>
          <p:nvPicPr>
            <p:cNvPr id="63" name="Picture 62"/>
            <p:cNvPicPr>
              <a:picLocks noChangeAspect="1"/>
            </p:cNvPicPr>
            <p:nvPr/>
          </p:nvPicPr>
          <p:blipFill>
            <a:blip r:embed="rId3"/>
            <a:stretch>
              <a:fillRect/>
            </a:stretch>
          </p:blipFill>
          <p:spPr>
            <a:xfrm>
              <a:off x="4680525" y="3010208"/>
              <a:ext cx="146976" cy="320515"/>
            </a:xfrm>
            <a:prstGeom prst="rect">
              <a:avLst/>
            </a:prstGeom>
          </p:spPr>
        </p:pic>
        <p:pic>
          <p:nvPicPr>
            <p:cNvPr id="64" name="Picture 63"/>
            <p:cNvPicPr>
              <a:picLocks noChangeAspect="1"/>
            </p:cNvPicPr>
            <p:nvPr/>
          </p:nvPicPr>
          <p:blipFill>
            <a:blip r:embed="rId3"/>
            <a:stretch>
              <a:fillRect/>
            </a:stretch>
          </p:blipFill>
          <p:spPr>
            <a:xfrm>
              <a:off x="4533549" y="2970118"/>
              <a:ext cx="188825" cy="411776"/>
            </a:xfrm>
            <a:prstGeom prst="rect">
              <a:avLst/>
            </a:prstGeom>
          </p:spPr>
        </p:pic>
      </p:grpSp>
      <p:grpSp>
        <p:nvGrpSpPr>
          <p:cNvPr id="65" name="Group 64"/>
          <p:cNvGrpSpPr/>
          <p:nvPr/>
        </p:nvGrpSpPr>
        <p:grpSpPr>
          <a:xfrm>
            <a:off x="5873422" y="1892285"/>
            <a:ext cx="205083" cy="233303"/>
            <a:chOff x="4415436" y="2970118"/>
            <a:chExt cx="412065" cy="411776"/>
          </a:xfrm>
        </p:grpSpPr>
        <p:pic>
          <p:nvPicPr>
            <p:cNvPr id="66" name="Picture 65"/>
            <p:cNvPicPr>
              <a:picLocks noChangeAspect="1"/>
            </p:cNvPicPr>
            <p:nvPr/>
          </p:nvPicPr>
          <p:blipFill>
            <a:blip r:embed="rId3"/>
            <a:stretch>
              <a:fillRect/>
            </a:stretch>
          </p:blipFill>
          <p:spPr>
            <a:xfrm>
              <a:off x="4415436" y="3010208"/>
              <a:ext cx="146976" cy="320515"/>
            </a:xfrm>
            <a:prstGeom prst="rect">
              <a:avLst/>
            </a:prstGeom>
          </p:spPr>
        </p:pic>
        <p:pic>
          <p:nvPicPr>
            <p:cNvPr id="67" name="Picture 66"/>
            <p:cNvPicPr>
              <a:picLocks noChangeAspect="1"/>
            </p:cNvPicPr>
            <p:nvPr/>
          </p:nvPicPr>
          <p:blipFill>
            <a:blip r:embed="rId3"/>
            <a:stretch>
              <a:fillRect/>
            </a:stretch>
          </p:blipFill>
          <p:spPr>
            <a:xfrm>
              <a:off x="4680525" y="3010208"/>
              <a:ext cx="146976" cy="320515"/>
            </a:xfrm>
            <a:prstGeom prst="rect">
              <a:avLst/>
            </a:prstGeom>
          </p:spPr>
        </p:pic>
        <p:pic>
          <p:nvPicPr>
            <p:cNvPr id="68" name="Picture 67"/>
            <p:cNvPicPr>
              <a:picLocks noChangeAspect="1"/>
            </p:cNvPicPr>
            <p:nvPr/>
          </p:nvPicPr>
          <p:blipFill>
            <a:blip r:embed="rId3"/>
            <a:stretch>
              <a:fillRect/>
            </a:stretch>
          </p:blipFill>
          <p:spPr>
            <a:xfrm>
              <a:off x="4533549" y="2970118"/>
              <a:ext cx="188825" cy="411776"/>
            </a:xfrm>
            <a:prstGeom prst="rect">
              <a:avLst/>
            </a:prstGeom>
          </p:spPr>
        </p:pic>
      </p:grpSp>
      <p:grpSp>
        <p:nvGrpSpPr>
          <p:cNvPr id="93" name="Group 92"/>
          <p:cNvGrpSpPr/>
          <p:nvPr/>
        </p:nvGrpSpPr>
        <p:grpSpPr>
          <a:xfrm>
            <a:off x="8820544" y="3505850"/>
            <a:ext cx="205083" cy="233303"/>
            <a:chOff x="4415436" y="2970118"/>
            <a:chExt cx="412065" cy="411776"/>
          </a:xfrm>
        </p:grpSpPr>
        <p:pic>
          <p:nvPicPr>
            <p:cNvPr id="94" name="Picture 93"/>
            <p:cNvPicPr>
              <a:picLocks noChangeAspect="1"/>
            </p:cNvPicPr>
            <p:nvPr/>
          </p:nvPicPr>
          <p:blipFill>
            <a:blip r:embed="rId3"/>
            <a:stretch>
              <a:fillRect/>
            </a:stretch>
          </p:blipFill>
          <p:spPr>
            <a:xfrm>
              <a:off x="4415436" y="3010208"/>
              <a:ext cx="146976" cy="320515"/>
            </a:xfrm>
            <a:prstGeom prst="rect">
              <a:avLst/>
            </a:prstGeom>
          </p:spPr>
        </p:pic>
        <p:pic>
          <p:nvPicPr>
            <p:cNvPr id="95" name="Picture 94"/>
            <p:cNvPicPr>
              <a:picLocks noChangeAspect="1"/>
            </p:cNvPicPr>
            <p:nvPr/>
          </p:nvPicPr>
          <p:blipFill>
            <a:blip r:embed="rId3"/>
            <a:stretch>
              <a:fillRect/>
            </a:stretch>
          </p:blipFill>
          <p:spPr>
            <a:xfrm>
              <a:off x="4680525" y="3010208"/>
              <a:ext cx="146976" cy="320515"/>
            </a:xfrm>
            <a:prstGeom prst="rect">
              <a:avLst/>
            </a:prstGeom>
          </p:spPr>
        </p:pic>
        <p:pic>
          <p:nvPicPr>
            <p:cNvPr id="96" name="Picture 95"/>
            <p:cNvPicPr>
              <a:picLocks noChangeAspect="1"/>
            </p:cNvPicPr>
            <p:nvPr/>
          </p:nvPicPr>
          <p:blipFill>
            <a:blip r:embed="rId3"/>
            <a:stretch>
              <a:fillRect/>
            </a:stretch>
          </p:blipFill>
          <p:spPr>
            <a:xfrm>
              <a:off x="4533549" y="2970118"/>
              <a:ext cx="188825" cy="411776"/>
            </a:xfrm>
            <a:prstGeom prst="rect">
              <a:avLst/>
            </a:prstGeom>
          </p:spPr>
        </p:pic>
      </p:grpSp>
      <p:cxnSp>
        <p:nvCxnSpPr>
          <p:cNvPr id="98" name="Straight Connector 97"/>
          <p:cNvCxnSpPr>
            <a:stCxn id="30" idx="1"/>
            <a:endCxn id="5" idx="0"/>
          </p:cNvCxnSpPr>
          <p:nvPr/>
        </p:nvCxnSpPr>
        <p:spPr>
          <a:xfrm flipH="1">
            <a:off x="1691241" y="2534877"/>
            <a:ext cx="120687" cy="184015"/>
          </a:xfrm>
          <a:prstGeom prst="line">
            <a:avLst/>
          </a:prstGeom>
          <a:ln w="28575">
            <a:prstDash val="sysDash"/>
          </a:ln>
          <a:effectLst/>
        </p:spPr>
        <p:style>
          <a:lnRef idx="2">
            <a:schemeClr val="accent1"/>
          </a:lnRef>
          <a:fillRef idx="0">
            <a:schemeClr val="accent1"/>
          </a:fillRef>
          <a:effectRef idx="1">
            <a:schemeClr val="accent1"/>
          </a:effectRef>
          <a:fontRef idx="minor">
            <a:schemeClr val="tx1"/>
          </a:fontRef>
        </p:style>
      </p:cxnSp>
      <p:cxnSp>
        <p:nvCxnSpPr>
          <p:cNvPr id="101" name="Straight Connector 100"/>
          <p:cNvCxnSpPr>
            <a:stCxn id="5" idx="1"/>
            <a:endCxn id="24" idx="0"/>
          </p:cNvCxnSpPr>
          <p:nvPr/>
        </p:nvCxnSpPr>
        <p:spPr>
          <a:xfrm>
            <a:off x="1591998" y="2890354"/>
            <a:ext cx="297898" cy="259304"/>
          </a:xfrm>
          <a:prstGeom prst="line">
            <a:avLst/>
          </a:prstGeom>
          <a:ln w="28575">
            <a:prstDash val="dash"/>
          </a:ln>
          <a:effectLst/>
        </p:spPr>
        <p:style>
          <a:lnRef idx="2">
            <a:schemeClr val="accent1"/>
          </a:lnRef>
          <a:fillRef idx="0">
            <a:schemeClr val="accent1"/>
          </a:fillRef>
          <a:effectRef idx="1">
            <a:schemeClr val="accent1"/>
          </a:effectRef>
          <a:fontRef idx="minor">
            <a:schemeClr val="tx1"/>
          </a:fontRef>
        </p:style>
      </p:cxnSp>
      <p:cxnSp>
        <p:nvCxnSpPr>
          <p:cNvPr id="112" name="Straight Connector 111"/>
          <p:cNvCxnSpPr>
            <a:stCxn id="14" idx="1"/>
            <a:endCxn id="4" idx="2"/>
          </p:cNvCxnSpPr>
          <p:nvPr/>
        </p:nvCxnSpPr>
        <p:spPr>
          <a:xfrm>
            <a:off x="2803105" y="2570222"/>
            <a:ext cx="233328" cy="175672"/>
          </a:xfrm>
          <a:prstGeom prst="line">
            <a:avLst/>
          </a:prstGeom>
          <a:ln w="28575">
            <a:prstDash val="sysDash"/>
          </a:ln>
          <a:effectLst/>
        </p:spPr>
        <p:style>
          <a:lnRef idx="2">
            <a:schemeClr val="accent1"/>
          </a:lnRef>
          <a:fillRef idx="0">
            <a:schemeClr val="accent1"/>
          </a:fillRef>
          <a:effectRef idx="1">
            <a:schemeClr val="accent1"/>
          </a:effectRef>
          <a:fontRef idx="minor">
            <a:schemeClr val="tx1"/>
          </a:fontRef>
        </p:style>
      </p:cxnSp>
      <p:cxnSp>
        <p:nvCxnSpPr>
          <p:cNvPr id="119" name="Straight Connector 118"/>
          <p:cNvCxnSpPr>
            <a:stCxn id="4" idx="1"/>
            <a:endCxn id="36" idx="3"/>
          </p:cNvCxnSpPr>
          <p:nvPr/>
        </p:nvCxnSpPr>
        <p:spPr>
          <a:xfrm flipH="1">
            <a:off x="2883749" y="2918292"/>
            <a:ext cx="252470" cy="124009"/>
          </a:xfrm>
          <a:prstGeom prst="line">
            <a:avLst/>
          </a:prstGeom>
          <a:ln w="28575">
            <a:prstDash val="sysDash"/>
          </a:ln>
          <a:effectLst/>
        </p:spPr>
        <p:style>
          <a:lnRef idx="2">
            <a:schemeClr val="accent1"/>
          </a:lnRef>
          <a:fillRef idx="0">
            <a:schemeClr val="accent1"/>
          </a:fillRef>
          <a:effectRef idx="1">
            <a:schemeClr val="accent1"/>
          </a:effectRef>
          <a:fontRef idx="minor">
            <a:schemeClr val="tx1"/>
          </a:fontRef>
        </p:style>
      </p:cxnSp>
      <p:cxnSp>
        <p:nvCxnSpPr>
          <p:cNvPr id="159" name="Straight Connector 158"/>
          <p:cNvCxnSpPr>
            <a:stCxn id="16" idx="1"/>
            <a:endCxn id="52" idx="0"/>
          </p:cNvCxnSpPr>
          <p:nvPr/>
        </p:nvCxnSpPr>
        <p:spPr>
          <a:xfrm flipH="1">
            <a:off x="5516150" y="2384594"/>
            <a:ext cx="59830" cy="317627"/>
          </a:xfrm>
          <a:prstGeom prst="line">
            <a:avLst/>
          </a:prstGeom>
          <a:ln w="28575">
            <a:prstDash val="dash"/>
          </a:ln>
          <a:effectLst/>
        </p:spPr>
        <p:style>
          <a:lnRef idx="2">
            <a:schemeClr val="accent1"/>
          </a:lnRef>
          <a:fillRef idx="0">
            <a:schemeClr val="accent1"/>
          </a:fillRef>
          <a:effectRef idx="1">
            <a:schemeClr val="accent1"/>
          </a:effectRef>
          <a:fontRef idx="minor">
            <a:schemeClr val="tx1"/>
          </a:fontRef>
        </p:style>
      </p:cxnSp>
      <p:cxnSp>
        <p:nvCxnSpPr>
          <p:cNvPr id="162" name="Straight Connector 161"/>
          <p:cNvCxnSpPr>
            <a:stCxn id="16" idx="1"/>
            <a:endCxn id="58" idx="1"/>
          </p:cNvCxnSpPr>
          <p:nvPr/>
        </p:nvCxnSpPr>
        <p:spPr>
          <a:xfrm>
            <a:off x="5575980" y="2384594"/>
            <a:ext cx="502525" cy="85348"/>
          </a:xfrm>
          <a:prstGeom prst="line">
            <a:avLst/>
          </a:prstGeom>
          <a:ln w="28575">
            <a:prstDash val="dash"/>
          </a:ln>
          <a:effectLst/>
        </p:spPr>
        <p:style>
          <a:lnRef idx="2">
            <a:schemeClr val="accent1"/>
          </a:lnRef>
          <a:fillRef idx="0">
            <a:schemeClr val="accent1"/>
          </a:fillRef>
          <a:effectRef idx="1">
            <a:schemeClr val="accent1"/>
          </a:effectRef>
          <a:fontRef idx="minor">
            <a:schemeClr val="tx1"/>
          </a:fontRef>
        </p:style>
      </p:cxnSp>
      <p:cxnSp>
        <p:nvCxnSpPr>
          <p:cNvPr id="165" name="Straight Connector 164"/>
          <p:cNvCxnSpPr>
            <a:stCxn id="66" idx="1"/>
            <a:endCxn id="16" idx="1"/>
          </p:cNvCxnSpPr>
          <p:nvPr/>
        </p:nvCxnSpPr>
        <p:spPr>
          <a:xfrm flipH="1">
            <a:off x="5575980" y="2005798"/>
            <a:ext cx="297442" cy="378796"/>
          </a:xfrm>
          <a:prstGeom prst="line">
            <a:avLst/>
          </a:prstGeom>
          <a:ln w="28575">
            <a:prstDash val="dash"/>
          </a:ln>
          <a:effectLst/>
        </p:spPr>
        <p:style>
          <a:lnRef idx="2">
            <a:schemeClr val="accent1"/>
          </a:lnRef>
          <a:fillRef idx="0">
            <a:schemeClr val="accent1"/>
          </a:fillRef>
          <a:effectRef idx="1">
            <a:schemeClr val="accent1"/>
          </a:effectRef>
          <a:fontRef idx="minor">
            <a:schemeClr val="tx1"/>
          </a:fontRef>
        </p:style>
      </p:cxnSp>
      <p:cxnSp>
        <p:nvCxnSpPr>
          <p:cNvPr id="172" name="Straight Connector 171"/>
          <p:cNvCxnSpPr>
            <a:stCxn id="63" idx="3"/>
            <a:endCxn id="18" idx="2"/>
          </p:cNvCxnSpPr>
          <p:nvPr/>
        </p:nvCxnSpPr>
        <p:spPr>
          <a:xfrm>
            <a:off x="8302135" y="3828886"/>
            <a:ext cx="711493" cy="375256"/>
          </a:xfrm>
          <a:prstGeom prst="line">
            <a:avLst/>
          </a:prstGeom>
          <a:ln w="28575">
            <a:prstDash val="dash"/>
          </a:ln>
          <a:effectLst/>
        </p:spPr>
        <p:style>
          <a:lnRef idx="2">
            <a:schemeClr val="accent1"/>
          </a:lnRef>
          <a:fillRef idx="0">
            <a:schemeClr val="accent1"/>
          </a:fillRef>
          <a:effectRef idx="1">
            <a:schemeClr val="accent1"/>
          </a:effectRef>
          <a:fontRef idx="minor">
            <a:schemeClr val="tx1"/>
          </a:fontRef>
        </p:style>
      </p:cxnSp>
      <p:cxnSp>
        <p:nvCxnSpPr>
          <p:cNvPr id="175" name="Straight Connector 174"/>
          <p:cNvCxnSpPr>
            <a:stCxn id="96" idx="2"/>
            <a:endCxn id="18" idx="3"/>
          </p:cNvCxnSpPr>
          <p:nvPr/>
        </p:nvCxnSpPr>
        <p:spPr>
          <a:xfrm>
            <a:off x="8926317" y="3739153"/>
            <a:ext cx="187097" cy="400223"/>
          </a:xfrm>
          <a:prstGeom prst="line">
            <a:avLst/>
          </a:prstGeom>
          <a:ln w="28575">
            <a:prstDash val="dash"/>
          </a:ln>
          <a:effectLst/>
        </p:spPr>
        <p:style>
          <a:lnRef idx="2">
            <a:schemeClr val="accent1"/>
          </a:lnRef>
          <a:fillRef idx="0">
            <a:schemeClr val="accent1"/>
          </a:fillRef>
          <a:effectRef idx="1">
            <a:schemeClr val="accent1"/>
          </a:effectRef>
          <a:fontRef idx="minor">
            <a:schemeClr val="tx1"/>
          </a:fontRef>
        </p:style>
      </p:cxnSp>
      <p:cxnSp>
        <p:nvCxnSpPr>
          <p:cNvPr id="178" name="Straight Connector 177"/>
          <p:cNvCxnSpPr>
            <a:stCxn id="4" idx="0"/>
            <a:endCxn id="50" idx="1"/>
          </p:cNvCxnSpPr>
          <p:nvPr/>
        </p:nvCxnSpPr>
        <p:spPr>
          <a:xfrm>
            <a:off x="3236004" y="2745894"/>
            <a:ext cx="2174373" cy="69840"/>
          </a:xfrm>
          <a:prstGeom prst="line">
            <a:avLst/>
          </a:prstGeom>
          <a:ln w="28575">
            <a:solidFill>
              <a:srgbClr val="FF000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81" name="Straight Connector 180"/>
          <p:cNvCxnSpPr>
            <a:stCxn id="4" idx="0"/>
            <a:endCxn id="58" idx="1"/>
          </p:cNvCxnSpPr>
          <p:nvPr/>
        </p:nvCxnSpPr>
        <p:spPr>
          <a:xfrm flipV="1">
            <a:off x="3236004" y="2469942"/>
            <a:ext cx="2842501" cy="275952"/>
          </a:xfrm>
          <a:prstGeom prst="line">
            <a:avLst/>
          </a:prstGeom>
          <a:ln w="28575">
            <a:solidFill>
              <a:srgbClr val="FF000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85" name="Straight Connector 184"/>
          <p:cNvCxnSpPr>
            <a:stCxn id="16" idx="1"/>
            <a:endCxn id="64" idx="0"/>
          </p:cNvCxnSpPr>
          <p:nvPr/>
        </p:nvCxnSpPr>
        <p:spPr>
          <a:xfrm>
            <a:off x="5575980" y="2384594"/>
            <a:ext cx="2626845" cy="1330779"/>
          </a:xfrm>
          <a:prstGeom prst="line">
            <a:avLst/>
          </a:prstGeom>
          <a:ln w="28575">
            <a:solidFill>
              <a:srgbClr val="FF000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88" name="Straight Connector 187"/>
          <p:cNvCxnSpPr>
            <a:stCxn id="4" idx="0"/>
            <a:endCxn id="64" idx="1"/>
          </p:cNvCxnSpPr>
          <p:nvPr/>
        </p:nvCxnSpPr>
        <p:spPr>
          <a:xfrm>
            <a:off x="3236004" y="2745894"/>
            <a:ext cx="4919832" cy="1086131"/>
          </a:xfrm>
          <a:prstGeom prst="line">
            <a:avLst/>
          </a:prstGeom>
          <a:ln w="28575">
            <a:solidFill>
              <a:srgbClr val="FF0000"/>
            </a:solidFill>
            <a:prstDash val="dash"/>
          </a:ln>
          <a:effectLst/>
        </p:spPr>
        <p:style>
          <a:lnRef idx="2">
            <a:schemeClr val="accent1"/>
          </a:lnRef>
          <a:fillRef idx="0">
            <a:schemeClr val="accent1"/>
          </a:fillRef>
          <a:effectRef idx="1">
            <a:schemeClr val="accent1"/>
          </a:effectRef>
          <a:fontRef idx="minor">
            <a:schemeClr val="tx1"/>
          </a:fontRef>
        </p:style>
      </p:cxnSp>
      <p:cxnSp>
        <p:nvCxnSpPr>
          <p:cNvPr id="191" name="Straight Connector 190"/>
          <p:cNvCxnSpPr>
            <a:stCxn id="96" idx="0"/>
            <a:endCxn id="16" idx="1"/>
          </p:cNvCxnSpPr>
          <p:nvPr/>
        </p:nvCxnSpPr>
        <p:spPr>
          <a:xfrm flipH="1" flipV="1">
            <a:off x="5575980" y="2384594"/>
            <a:ext cx="3350337" cy="1121256"/>
          </a:xfrm>
          <a:prstGeom prst="line">
            <a:avLst/>
          </a:prstGeom>
          <a:ln w="28575">
            <a:solidFill>
              <a:srgbClr val="FF0000"/>
            </a:solidFill>
            <a:prstDash val="dash"/>
          </a:ln>
          <a:effectLst/>
        </p:spPr>
        <p:style>
          <a:lnRef idx="2">
            <a:schemeClr val="accent1"/>
          </a:lnRef>
          <a:fillRef idx="0">
            <a:schemeClr val="accent1"/>
          </a:fillRef>
          <a:effectRef idx="1">
            <a:schemeClr val="accent1"/>
          </a:effectRef>
          <a:fontRef idx="minor">
            <a:schemeClr val="tx1"/>
          </a:fontRef>
        </p:style>
      </p:cxnSp>
      <p:sp>
        <p:nvSpPr>
          <p:cNvPr id="6" name="TextBox 5"/>
          <p:cNvSpPr txBox="1"/>
          <p:nvPr/>
        </p:nvSpPr>
        <p:spPr>
          <a:xfrm>
            <a:off x="350837" y="4640262"/>
            <a:ext cx="11857037" cy="2111347"/>
          </a:xfrm>
          <a:prstGeom prst="rect">
            <a:avLst/>
          </a:prstGeom>
          <a:solidFill>
            <a:srgbClr val="E6E6E6"/>
          </a:solidFill>
        </p:spPr>
        <p:txBody>
          <a:bodyPr wrap="square" lIns="182880" tIns="146304" rIns="182880" bIns="146304" rtlCol="0">
            <a:spAutoFit/>
          </a:bodyPr>
          <a:lstStyle/>
          <a:p>
            <a:pPr marL="342900" indent="-342900">
              <a:lnSpc>
                <a:spcPct val="90000"/>
              </a:lnSpc>
              <a:spcAft>
                <a:spcPts val="600"/>
              </a:spcAft>
              <a:buFont typeface="Arial" panose="020B0604020202020204" pitchFamily="34" charset="0"/>
              <a:buChar char="•"/>
            </a:pPr>
            <a:r>
              <a:rPr lang="en-US" sz="2400" dirty="0" smtClean="0">
                <a:solidFill>
                  <a:srgbClr val="00B0F0"/>
                </a:solidFill>
              </a:rPr>
              <a:t>Reach any Microsoft region from any continent with ExpressRoute premium add-on</a:t>
            </a:r>
          </a:p>
          <a:p>
            <a:pPr marL="342900" indent="-342900">
              <a:lnSpc>
                <a:spcPct val="90000"/>
              </a:lnSpc>
              <a:spcAft>
                <a:spcPts val="600"/>
              </a:spcAft>
              <a:buFont typeface="Arial" panose="020B0604020202020204" pitchFamily="34" charset="0"/>
              <a:buChar char="•"/>
            </a:pPr>
            <a:r>
              <a:rPr lang="en-US" sz="2400" dirty="0" smtClean="0">
                <a:solidFill>
                  <a:srgbClr val="00B0F0"/>
                </a:solidFill>
              </a:rPr>
              <a:t>Traffic carried over the Microsoft core network</a:t>
            </a:r>
          </a:p>
          <a:p>
            <a:pPr marL="342900" indent="-342900">
              <a:lnSpc>
                <a:spcPct val="90000"/>
              </a:lnSpc>
              <a:spcAft>
                <a:spcPts val="600"/>
              </a:spcAft>
              <a:buFont typeface="Arial" panose="020B0604020202020204" pitchFamily="34" charset="0"/>
              <a:buChar char="•"/>
            </a:pPr>
            <a:r>
              <a:rPr lang="en-US" sz="2400" dirty="0" smtClean="0">
                <a:solidFill>
                  <a:srgbClr val="00B0F0"/>
                </a:solidFill>
              </a:rPr>
              <a:t>You choose the optimal path – traffic through NSP or through the Microsoft core network </a:t>
            </a:r>
          </a:p>
        </p:txBody>
      </p:sp>
    </p:spTree>
    <p:extLst>
      <p:ext uri="{BB962C8B-B14F-4D97-AF65-F5344CB8AC3E}">
        <p14:creationId xmlns:p14="http://schemas.microsoft.com/office/powerpoint/2010/main" val="85299103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7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8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85"/>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1"/>
                                        </p:tgtEl>
                                        <p:attrNameLst>
                                          <p:attrName>style.visibility</p:attrName>
                                        </p:attrNameLst>
                                      </p:cBhvr>
                                      <p:to>
                                        <p:strVal val="visible"/>
                                      </p:to>
                                    </p:set>
                                  </p:childTnLst>
                                </p:cTn>
                              </p:par>
                              <p:par>
                                <p:cTn id="15" presetID="10"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y map" descr="C:\_Projects\Daily Projects\110514\P11962\Datacenter_Maps_PPT_FNL-slide1_gray.png"/>
          <p:cNvPicPr>
            <a:picLocks noChangeAspect="1" noChangeArrowheads="1"/>
          </p:cNvPicPr>
          <p:nvPr/>
        </p:nvPicPr>
        <p:blipFill rotWithShape="1">
          <a:blip r:embed="rId2">
            <a:extLst>
              <a:ext uri="{28A0092B-C50C-407E-A947-70E740481C1C}">
                <a14:useLocalDpi xmlns:a14="http://schemas.microsoft.com/office/drawing/2010/main"/>
              </a:ext>
            </a:extLst>
          </a:blip>
          <a:srcRect l="4427"/>
          <a:stretch/>
        </p:blipFill>
        <p:spPr bwMode="auto">
          <a:xfrm>
            <a:off x="565326" y="-102083"/>
            <a:ext cx="12434711" cy="7338090"/>
          </a:xfrm>
          <a:prstGeom prst="rect">
            <a:avLst/>
          </a:prstGeom>
          <a:noFill/>
          <a:extLst>
            <a:ext uri="{909E8E84-426E-40DD-AFC4-6F175D3DCCD1}">
              <a14:hiddenFill xmlns:a14="http://schemas.microsoft.com/office/drawing/2010/main">
                <a:solidFill>
                  <a:srgbClr val="FFFFFF"/>
                </a:solidFill>
              </a14:hiddenFill>
            </a:ext>
          </a:extLst>
        </p:spPr>
      </p:pic>
      <p:sp>
        <p:nvSpPr>
          <p:cNvPr id="52" name="Oval 51"/>
          <p:cNvSpPr/>
          <p:nvPr/>
        </p:nvSpPr>
        <p:spPr bwMode="auto">
          <a:xfrm>
            <a:off x="1932416" y="2022151"/>
            <a:ext cx="2486092" cy="1670079"/>
          </a:xfrm>
          <a:prstGeom prst="ellipse">
            <a:avLst/>
          </a:prstGeom>
          <a:gradFill flip="none" rotWithShape="1">
            <a:gsLst>
              <a:gs pos="0">
                <a:schemeClr val="tx1">
                  <a:lumMod val="85000"/>
                  <a:alpha val="66000"/>
                </a:schemeClr>
              </a:gs>
              <a:gs pos="100000">
                <a:schemeClr val="bg2">
                  <a:alpha val="0"/>
                </a:schemeClr>
              </a:gs>
            </a:gsLst>
            <a:path path="shape">
              <a:fillToRect l="50000" t="50000" r="50000" b="50000"/>
            </a:path>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53" fontAlgn="base">
              <a:spcBef>
                <a:spcPct val="0"/>
              </a:spcBef>
              <a:spcAft>
                <a:spcPct val="0"/>
              </a:spcAft>
            </a:pPr>
            <a:endParaRPr lang="en-US" sz="2040" dirty="0">
              <a:solidFill>
                <a:schemeClr val="tx1"/>
              </a:solidFill>
            </a:endParaRPr>
          </a:p>
        </p:txBody>
      </p:sp>
      <p:sp>
        <p:nvSpPr>
          <p:cNvPr id="51" name="Oval 50"/>
          <p:cNvSpPr/>
          <p:nvPr/>
        </p:nvSpPr>
        <p:spPr bwMode="auto">
          <a:xfrm>
            <a:off x="5460783" y="1498842"/>
            <a:ext cx="3330735" cy="2237484"/>
          </a:xfrm>
          <a:prstGeom prst="ellipse">
            <a:avLst/>
          </a:prstGeom>
          <a:gradFill flip="none" rotWithShape="1">
            <a:gsLst>
              <a:gs pos="0">
                <a:schemeClr val="tx1">
                  <a:lumMod val="85000"/>
                  <a:alpha val="66000"/>
                </a:schemeClr>
              </a:gs>
              <a:gs pos="100000">
                <a:schemeClr val="bg2">
                  <a:alpha val="0"/>
                </a:schemeClr>
              </a:gs>
            </a:gsLst>
            <a:path path="shape">
              <a:fillToRect l="50000" t="50000" r="50000" b="50000"/>
            </a:path>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53" fontAlgn="base">
              <a:spcBef>
                <a:spcPct val="0"/>
              </a:spcBef>
              <a:spcAft>
                <a:spcPct val="0"/>
              </a:spcAft>
            </a:pPr>
            <a:endParaRPr lang="en-US" sz="2040" dirty="0">
              <a:solidFill>
                <a:schemeClr val="tx1"/>
              </a:solidFill>
            </a:endParaRPr>
          </a:p>
        </p:txBody>
      </p:sp>
      <p:sp>
        <p:nvSpPr>
          <p:cNvPr id="47" name="Oval 46"/>
          <p:cNvSpPr/>
          <p:nvPr/>
        </p:nvSpPr>
        <p:spPr bwMode="auto">
          <a:xfrm>
            <a:off x="9274191" y="2055228"/>
            <a:ext cx="3330735" cy="2237484"/>
          </a:xfrm>
          <a:prstGeom prst="ellipse">
            <a:avLst/>
          </a:prstGeom>
          <a:gradFill flip="none" rotWithShape="1">
            <a:gsLst>
              <a:gs pos="0">
                <a:schemeClr val="tx1">
                  <a:lumMod val="85000"/>
                  <a:alpha val="66000"/>
                </a:schemeClr>
              </a:gs>
              <a:gs pos="100000">
                <a:schemeClr val="bg2">
                  <a:alpha val="0"/>
                </a:schemeClr>
              </a:gs>
            </a:gsLst>
            <a:path path="shape">
              <a:fillToRect l="50000" t="50000" r="50000" b="50000"/>
            </a:path>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53" fontAlgn="base">
              <a:spcBef>
                <a:spcPct val="0"/>
              </a:spcBef>
              <a:spcAft>
                <a:spcPct val="0"/>
              </a:spcAft>
            </a:pPr>
            <a:endParaRPr lang="en-US" sz="2040" dirty="0">
              <a:gradFill>
                <a:gsLst>
                  <a:gs pos="16814">
                    <a:srgbClr val="FFFFFF"/>
                  </a:gs>
                  <a:gs pos="46000">
                    <a:srgbClr val="FFFFFF"/>
                  </a:gs>
                </a:gsLst>
                <a:lin ang="5400000" scaled="0"/>
              </a:gradFill>
            </a:endParaRPr>
          </a:p>
        </p:txBody>
      </p:sp>
      <p:sp>
        <p:nvSpPr>
          <p:cNvPr id="40" name="Oval 39"/>
          <p:cNvSpPr/>
          <p:nvPr/>
        </p:nvSpPr>
        <p:spPr bwMode="auto">
          <a:xfrm>
            <a:off x="8701269" y="3411098"/>
            <a:ext cx="3141373" cy="2000819"/>
          </a:xfrm>
          <a:prstGeom prst="ellipse">
            <a:avLst/>
          </a:prstGeom>
          <a:gradFill flip="none" rotWithShape="1">
            <a:gsLst>
              <a:gs pos="0">
                <a:schemeClr val="tx1">
                  <a:lumMod val="85000"/>
                  <a:alpha val="66000"/>
                </a:schemeClr>
              </a:gs>
              <a:gs pos="100000">
                <a:schemeClr val="bg2">
                  <a:alpha val="0"/>
                </a:schemeClr>
              </a:gs>
            </a:gsLst>
            <a:path path="shape">
              <a:fillToRect l="50000" t="50000" r="50000" b="50000"/>
            </a:path>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53" fontAlgn="base">
              <a:spcBef>
                <a:spcPct val="0"/>
              </a:spcBef>
              <a:spcAft>
                <a:spcPct val="0"/>
              </a:spcAft>
            </a:pPr>
            <a:endParaRPr lang="en-US" sz="2040" dirty="0">
              <a:solidFill>
                <a:schemeClr val="tx1"/>
              </a:solidFill>
            </a:endParaRPr>
          </a:p>
        </p:txBody>
      </p:sp>
      <p:sp>
        <p:nvSpPr>
          <p:cNvPr id="28" name="Oval 27"/>
          <p:cNvSpPr/>
          <p:nvPr/>
        </p:nvSpPr>
        <p:spPr bwMode="auto">
          <a:xfrm>
            <a:off x="7126151" y="2816933"/>
            <a:ext cx="753459" cy="300901"/>
          </a:xfrm>
          <a:prstGeom prst="ellipse">
            <a:avLst/>
          </a:prstGeom>
          <a:gradFill flip="none" rotWithShape="1">
            <a:gsLst>
              <a:gs pos="43000">
                <a:schemeClr val="tx1">
                  <a:lumMod val="85000"/>
                </a:schemeClr>
              </a:gs>
              <a:gs pos="100000">
                <a:schemeClr val="tx1">
                  <a:lumMod val="85000"/>
                  <a:alpha val="0"/>
                </a:schemeClr>
              </a:gs>
            </a:gsLst>
            <a:path path="shape">
              <a:fillToRect l="50000" t="50000" r="50000" b="50000"/>
            </a:path>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53" fontAlgn="base">
              <a:spcBef>
                <a:spcPct val="0"/>
              </a:spcBef>
              <a:spcAft>
                <a:spcPct val="0"/>
              </a:spcAft>
            </a:pPr>
            <a:endParaRPr lang="en-US" sz="2040" dirty="0">
              <a:solidFill>
                <a:schemeClr val="tx1"/>
              </a:solidFill>
            </a:endParaRPr>
          </a:p>
        </p:txBody>
      </p:sp>
      <p:sp>
        <p:nvSpPr>
          <p:cNvPr id="29" name="Oval 28"/>
          <p:cNvSpPr/>
          <p:nvPr/>
        </p:nvSpPr>
        <p:spPr bwMode="auto">
          <a:xfrm>
            <a:off x="7806404" y="2862966"/>
            <a:ext cx="753459" cy="300901"/>
          </a:xfrm>
          <a:prstGeom prst="ellipse">
            <a:avLst/>
          </a:prstGeom>
          <a:gradFill flip="none" rotWithShape="1">
            <a:gsLst>
              <a:gs pos="43000">
                <a:schemeClr val="tx1">
                  <a:lumMod val="85000"/>
                </a:schemeClr>
              </a:gs>
              <a:gs pos="100000">
                <a:schemeClr val="tx1">
                  <a:lumMod val="85000"/>
                  <a:alpha val="0"/>
                </a:schemeClr>
              </a:gs>
            </a:gsLst>
            <a:path path="shape">
              <a:fillToRect l="50000" t="50000" r="50000" b="50000"/>
            </a:path>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53" fontAlgn="base">
              <a:spcBef>
                <a:spcPct val="0"/>
              </a:spcBef>
              <a:spcAft>
                <a:spcPct val="0"/>
              </a:spcAft>
            </a:pPr>
            <a:endParaRPr lang="en-US" sz="2040" dirty="0">
              <a:solidFill>
                <a:schemeClr val="tx1"/>
              </a:solidFill>
            </a:endParaRPr>
          </a:p>
        </p:txBody>
      </p:sp>
      <p:sp>
        <p:nvSpPr>
          <p:cNvPr id="15" name="Oval 14"/>
          <p:cNvSpPr/>
          <p:nvPr/>
        </p:nvSpPr>
        <p:spPr bwMode="auto">
          <a:xfrm>
            <a:off x="6416563" y="2808024"/>
            <a:ext cx="753459" cy="300901"/>
          </a:xfrm>
          <a:prstGeom prst="ellipse">
            <a:avLst/>
          </a:prstGeom>
          <a:gradFill flip="none" rotWithShape="1">
            <a:gsLst>
              <a:gs pos="43000">
                <a:schemeClr val="tx1">
                  <a:lumMod val="85000"/>
                </a:schemeClr>
              </a:gs>
              <a:gs pos="100000">
                <a:schemeClr val="tx1">
                  <a:lumMod val="85000"/>
                  <a:alpha val="0"/>
                </a:schemeClr>
              </a:gs>
            </a:gsLst>
            <a:path path="shape">
              <a:fillToRect l="50000" t="50000" r="50000" b="50000"/>
            </a:path>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65" rIns="0" bIns="47565" numCol="1" rtlCol="0" anchor="ctr" anchorCtr="0" compatLnSpc="1">
            <a:prstTxWarp prst="textNoShape">
              <a:avLst/>
            </a:prstTxWarp>
          </a:bodyPr>
          <a:lstStyle/>
          <a:p>
            <a:pPr algn="ctr" defTabSz="950953" fontAlgn="base">
              <a:spcBef>
                <a:spcPct val="0"/>
              </a:spcBef>
              <a:spcAft>
                <a:spcPct val="0"/>
              </a:spcAft>
            </a:pPr>
            <a:endParaRPr lang="en-US" sz="2040" dirty="0">
              <a:solidFill>
                <a:schemeClr val="tx1"/>
              </a:solidFill>
            </a:endParaRPr>
          </a:p>
        </p:txBody>
      </p:sp>
      <p:sp>
        <p:nvSpPr>
          <p:cNvPr id="2" name="Title 1"/>
          <p:cNvSpPr>
            <a:spLocks noGrp="1"/>
          </p:cNvSpPr>
          <p:nvPr>
            <p:ph type="title"/>
          </p:nvPr>
        </p:nvSpPr>
        <p:spPr/>
        <p:txBody>
          <a:bodyPr/>
          <a:lstStyle/>
          <a:p>
            <a:r>
              <a:rPr lang="en-US" dirty="0">
                <a:solidFill>
                  <a:schemeClr val="tx1"/>
                </a:solidFill>
              </a:rPr>
              <a:t>ExpressRoute Sites and Partners</a:t>
            </a:r>
          </a:p>
        </p:txBody>
      </p:sp>
      <p:pic>
        <p:nvPicPr>
          <p:cNvPr id="4" name="Picture 2" descr="AT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0128" y="2689912"/>
            <a:ext cx="252851" cy="252852"/>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Veriz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4809" y="3115654"/>
            <a:ext cx="537168" cy="29544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8" descr="Level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1476" y="3017962"/>
            <a:ext cx="589897" cy="156007"/>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Tat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30141" y="3497084"/>
            <a:ext cx="1487000" cy="9532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B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10878" y="2959065"/>
            <a:ext cx="473234" cy="22696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Zayo"/>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85155" y="3282422"/>
            <a:ext cx="516251" cy="16404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4" descr="Aryaka"/>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182975" y="3274529"/>
            <a:ext cx="490666" cy="122667"/>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olt"/>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175566" y="2575394"/>
            <a:ext cx="350580" cy="14392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Equinox"/>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42564" y="2607781"/>
            <a:ext cx="599912" cy="290281"/>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Orange"/>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r="52827"/>
          <a:stretch/>
        </p:blipFill>
        <p:spPr bwMode="auto">
          <a:xfrm>
            <a:off x="3937710" y="2959065"/>
            <a:ext cx="262506" cy="26793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6" name="Table 33"/>
          <p:cNvGraphicFramePr>
            <a:graphicFrameLocks noGrp="1"/>
          </p:cNvGraphicFramePr>
          <p:nvPr>
            <p:extLst>
              <p:ext uri="{D42A27DB-BD31-4B8C-83A1-F6EECF244321}">
                <p14:modId xmlns:p14="http://schemas.microsoft.com/office/powerpoint/2010/main" val="3078052936"/>
              </p:ext>
            </p:extLst>
          </p:nvPr>
        </p:nvGraphicFramePr>
        <p:xfrm>
          <a:off x="350837" y="2398702"/>
          <a:ext cx="2818555" cy="2482293"/>
        </p:xfrm>
        <a:graphic>
          <a:graphicData uri="http://schemas.openxmlformats.org/drawingml/2006/table">
            <a:tbl>
              <a:tblPr>
                <a:tableStyleId>{3B4B98B0-60AC-42C2-AFA5-B58CD77FA1E5}</a:tableStyleId>
              </a:tblPr>
              <a:tblGrid>
                <a:gridCol w="2818555">
                  <a:extLst>
                    <a:ext uri="{9D8B030D-6E8A-4147-A177-3AD203B41FA5}">
                      <a16:colId xmlns:a16="http://schemas.microsoft.com/office/drawing/2014/main" val="20000"/>
                    </a:ext>
                  </a:extLst>
                </a:gridCol>
              </a:tblGrid>
              <a:tr h="242468">
                <a:tc>
                  <a:txBody>
                    <a:bodyPr/>
                    <a:lstStyle/>
                    <a:p>
                      <a:pPr algn="l" fontAlgn="ctr"/>
                      <a:r>
                        <a:rPr lang="en-US" sz="1600" u="none" strike="noStrike" dirty="0">
                          <a:solidFill>
                            <a:schemeClr val="tx1"/>
                          </a:solidFill>
                          <a:effectLst/>
                        </a:rPr>
                        <a:t>Atlanta</a:t>
                      </a:r>
                      <a:endParaRPr lang="en-US" sz="1600" b="0" i="0" u="none" strike="noStrike" dirty="0">
                        <a:solidFill>
                          <a:schemeClr val="tx1"/>
                        </a:solidFill>
                        <a:effectLst/>
                        <a:latin typeface="Calibri" panose="020F0502020204030204" pitchFamily="34" charset="0"/>
                      </a:endParaRPr>
                    </a:p>
                  </a:txBody>
                  <a:tcPr marL="4877" marR="4877" marT="4877" marB="0" anchor="ctr"/>
                </a:tc>
                <a:extLst>
                  <a:ext uri="{0D108BD9-81ED-4DB2-BD59-A6C34878D82A}">
                    <a16:rowId xmlns:a16="http://schemas.microsoft.com/office/drawing/2014/main" val="10000"/>
                  </a:ext>
                </a:extLst>
              </a:tr>
              <a:tr h="377919">
                <a:tc>
                  <a:txBody>
                    <a:bodyPr/>
                    <a:lstStyle/>
                    <a:p>
                      <a:pPr algn="l" fontAlgn="ctr"/>
                      <a:r>
                        <a:rPr lang="en-US" sz="1600" u="none" strike="noStrike" dirty="0" smtClean="0">
                          <a:solidFill>
                            <a:schemeClr val="tx1"/>
                          </a:solidFill>
                          <a:effectLst/>
                        </a:rPr>
                        <a:t>Chicago</a:t>
                      </a:r>
                    </a:p>
                    <a:p>
                      <a:pPr marL="0" marR="0" indent="0" algn="l" defTabSz="932742" rtl="0" eaLnBrk="1" fontAlgn="ctr" latinLnBrk="0" hangingPunct="1">
                        <a:lnSpc>
                          <a:spcPct val="100000"/>
                        </a:lnSpc>
                        <a:spcBef>
                          <a:spcPts val="0"/>
                        </a:spcBef>
                        <a:spcAft>
                          <a:spcPts val="0"/>
                        </a:spcAft>
                        <a:buClrTx/>
                        <a:buSzTx/>
                        <a:buFontTx/>
                        <a:buNone/>
                        <a:tabLst/>
                        <a:defRPr/>
                      </a:pPr>
                      <a:r>
                        <a:rPr lang="en-US" sz="1600" i="1" u="none" strike="noStrike" kern="1200" dirty="0" smtClean="0">
                          <a:solidFill>
                            <a:schemeClr val="tx1"/>
                          </a:solidFill>
                          <a:effectLst/>
                          <a:latin typeface="+mn-lt"/>
                          <a:ea typeface="+mn-ea"/>
                          <a:cs typeface="+mn-cs"/>
                        </a:rPr>
                        <a:t>Chicago (</a:t>
                      </a:r>
                      <a:r>
                        <a:rPr lang="en-US" sz="1600" i="1" u="none" strike="noStrike" kern="1200" dirty="0" err="1" smtClean="0">
                          <a:solidFill>
                            <a:schemeClr val="tx1"/>
                          </a:solidFill>
                          <a:effectLst/>
                          <a:latin typeface="+mn-lt"/>
                          <a:ea typeface="+mn-ea"/>
                          <a:cs typeface="+mn-cs"/>
                        </a:rPr>
                        <a:t>Gov</a:t>
                      </a:r>
                      <a:r>
                        <a:rPr lang="en-US" sz="1600" i="1" u="none" strike="noStrike" kern="1200" dirty="0" smtClean="0">
                          <a:solidFill>
                            <a:schemeClr val="tx1"/>
                          </a:solidFill>
                          <a:effectLst/>
                          <a:latin typeface="+mn-lt"/>
                          <a:ea typeface="+mn-ea"/>
                          <a:cs typeface="+mn-cs"/>
                        </a:rPr>
                        <a:t> Cloud)</a:t>
                      </a:r>
                      <a:endParaRPr lang="en-US" sz="1600" i="1" u="none" strike="noStrike" kern="1200" dirty="0">
                        <a:solidFill>
                          <a:schemeClr val="tx1"/>
                        </a:solidFill>
                        <a:effectLst/>
                        <a:latin typeface="+mn-lt"/>
                        <a:ea typeface="+mn-ea"/>
                        <a:cs typeface="+mn-cs"/>
                      </a:endParaRPr>
                    </a:p>
                  </a:txBody>
                  <a:tcPr marL="4877" marR="4877" marT="4877" marB="0" anchor="ctr"/>
                </a:tc>
                <a:extLst>
                  <a:ext uri="{0D108BD9-81ED-4DB2-BD59-A6C34878D82A}">
                    <a16:rowId xmlns:a16="http://schemas.microsoft.com/office/drawing/2014/main" val="10001"/>
                  </a:ext>
                </a:extLst>
              </a:tr>
              <a:tr h="242468">
                <a:tc>
                  <a:txBody>
                    <a:bodyPr/>
                    <a:lstStyle/>
                    <a:p>
                      <a:pPr algn="l" fontAlgn="ctr"/>
                      <a:r>
                        <a:rPr lang="en-US" sz="1600" u="none" strike="noStrike" dirty="0">
                          <a:solidFill>
                            <a:schemeClr val="tx1"/>
                          </a:solidFill>
                          <a:effectLst/>
                        </a:rPr>
                        <a:t>Dallas</a:t>
                      </a:r>
                      <a:endParaRPr lang="en-US" sz="1600" b="0" i="0" u="none" strike="noStrike" dirty="0">
                        <a:solidFill>
                          <a:schemeClr val="tx1"/>
                        </a:solidFill>
                        <a:effectLst/>
                        <a:latin typeface="Calibri" panose="020F0502020204030204" pitchFamily="34" charset="0"/>
                      </a:endParaRPr>
                    </a:p>
                  </a:txBody>
                  <a:tcPr marL="4877" marR="4877" marT="4877" marB="0" anchor="ctr"/>
                </a:tc>
                <a:extLst>
                  <a:ext uri="{0D108BD9-81ED-4DB2-BD59-A6C34878D82A}">
                    <a16:rowId xmlns:a16="http://schemas.microsoft.com/office/drawing/2014/main" val="10002"/>
                  </a:ext>
                </a:extLst>
              </a:tr>
              <a:tr h="242468">
                <a:tc>
                  <a:txBody>
                    <a:bodyPr/>
                    <a:lstStyle/>
                    <a:p>
                      <a:pPr algn="l" fontAlgn="ctr"/>
                      <a:r>
                        <a:rPr lang="en-US" sz="1600" u="none" strike="noStrike" dirty="0">
                          <a:solidFill>
                            <a:schemeClr val="tx1"/>
                          </a:solidFill>
                          <a:effectLst/>
                        </a:rPr>
                        <a:t>LA</a:t>
                      </a:r>
                      <a:endParaRPr lang="en-US" sz="1600" b="0" i="0" u="none" strike="noStrike" dirty="0">
                        <a:solidFill>
                          <a:schemeClr val="tx1"/>
                        </a:solidFill>
                        <a:effectLst/>
                        <a:latin typeface="Calibri" panose="020F0502020204030204" pitchFamily="34" charset="0"/>
                      </a:endParaRPr>
                    </a:p>
                  </a:txBody>
                  <a:tcPr marL="4877" marR="4877" marT="4877" marB="0" anchor="ctr"/>
                </a:tc>
                <a:extLst>
                  <a:ext uri="{0D108BD9-81ED-4DB2-BD59-A6C34878D82A}">
                    <a16:rowId xmlns:a16="http://schemas.microsoft.com/office/drawing/2014/main" val="10003"/>
                  </a:ext>
                </a:extLst>
              </a:tr>
              <a:tr h="242468">
                <a:tc>
                  <a:txBody>
                    <a:bodyPr/>
                    <a:lstStyle/>
                    <a:p>
                      <a:pPr algn="l" fontAlgn="ctr"/>
                      <a:r>
                        <a:rPr lang="en-US" sz="1600" u="none" strike="noStrike" dirty="0">
                          <a:solidFill>
                            <a:schemeClr val="tx1"/>
                          </a:solidFill>
                          <a:effectLst/>
                        </a:rPr>
                        <a:t>NY</a:t>
                      </a:r>
                      <a:endParaRPr lang="en-US" sz="1600" b="0" i="0" u="none" strike="noStrike" dirty="0">
                        <a:solidFill>
                          <a:schemeClr val="tx1"/>
                        </a:solidFill>
                        <a:effectLst/>
                        <a:latin typeface="Calibri" panose="020F0502020204030204" pitchFamily="34" charset="0"/>
                      </a:endParaRPr>
                    </a:p>
                  </a:txBody>
                  <a:tcPr marL="4877" marR="4877" marT="4877" marB="0" anchor="ctr"/>
                </a:tc>
                <a:extLst>
                  <a:ext uri="{0D108BD9-81ED-4DB2-BD59-A6C34878D82A}">
                    <a16:rowId xmlns:a16="http://schemas.microsoft.com/office/drawing/2014/main" val="10004"/>
                  </a:ext>
                </a:extLst>
              </a:tr>
              <a:tr h="242468">
                <a:tc>
                  <a:txBody>
                    <a:bodyPr/>
                    <a:lstStyle/>
                    <a:p>
                      <a:pPr algn="l" fontAlgn="ctr"/>
                      <a:r>
                        <a:rPr lang="en-US" sz="1600" u="none" strike="noStrike" dirty="0" smtClean="0">
                          <a:solidFill>
                            <a:schemeClr val="tx1"/>
                          </a:solidFill>
                          <a:effectLst/>
                        </a:rPr>
                        <a:t>Seattle</a:t>
                      </a:r>
                      <a:endParaRPr lang="en-US" sz="1600" b="0" i="0" u="none" strike="noStrike" dirty="0">
                        <a:solidFill>
                          <a:schemeClr val="tx1"/>
                        </a:solidFill>
                        <a:effectLst/>
                        <a:latin typeface="Calibri" panose="020F0502020204030204" pitchFamily="34" charset="0"/>
                      </a:endParaRPr>
                    </a:p>
                  </a:txBody>
                  <a:tcPr marL="4877" marR="4877" marT="4877" marB="0" anchor="ctr"/>
                </a:tc>
                <a:extLst>
                  <a:ext uri="{0D108BD9-81ED-4DB2-BD59-A6C34878D82A}">
                    <a16:rowId xmlns:a16="http://schemas.microsoft.com/office/drawing/2014/main" val="10005"/>
                  </a:ext>
                </a:extLst>
              </a:tr>
              <a:tr h="242468">
                <a:tc>
                  <a:txBody>
                    <a:bodyPr/>
                    <a:lstStyle/>
                    <a:p>
                      <a:pPr algn="l" fontAlgn="ctr"/>
                      <a:r>
                        <a:rPr lang="en-US" sz="1600" u="none" strike="noStrike" dirty="0" smtClean="0">
                          <a:solidFill>
                            <a:schemeClr val="tx1"/>
                          </a:solidFill>
                          <a:effectLst/>
                        </a:rPr>
                        <a:t>Silicon</a:t>
                      </a:r>
                      <a:r>
                        <a:rPr lang="en-US" sz="1600" u="none" strike="noStrike" baseline="0" dirty="0" smtClean="0">
                          <a:solidFill>
                            <a:schemeClr val="tx1"/>
                          </a:solidFill>
                          <a:effectLst/>
                        </a:rPr>
                        <a:t> Valley</a:t>
                      </a:r>
                    </a:p>
                  </a:txBody>
                  <a:tcPr marL="4877" marR="4877" marT="4877" marB="0" anchor="ctr"/>
                </a:tc>
                <a:extLst>
                  <a:ext uri="{0D108BD9-81ED-4DB2-BD59-A6C34878D82A}">
                    <a16:rowId xmlns:a16="http://schemas.microsoft.com/office/drawing/2014/main" val="10006"/>
                  </a:ext>
                </a:extLst>
              </a:tr>
              <a:tr h="242468">
                <a:tc>
                  <a:txBody>
                    <a:bodyPr/>
                    <a:lstStyle/>
                    <a:p>
                      <a:pPr marL="0" marR="0" indent="0" algn="l" defTabSz="932667" rtl="0" eaLnBrk="1" fontAlgn="ctr" latinLnBrk="0" hangingPunct="1">
                        <a:lnSpc>
                          <a:spcPct val="100000"/>
                        </a:lnSpc>
                        <a:spcBef>
                          <a:spcPts val="0"/>
                        </a:spcBef>
                        <a:spcAft>
                          <a:spcPts val="0"/>
                        </a:spcAft>
                        <a:buClrTx/>
                        <a:buSzTx/>
                        <a:buFontTx/>
                        <a:buNone/>
                        <a:tabLst/>
                        <a:defRPr/>
                      </a:pPr>
                      <a:r>
                        <a:rPr lang="en-US" sz="1600" u="none" strike="noStrike" baseline="0" dirty="0" smtClean="0">
                          <a:solidFill>
                            <a:schemeClr val="tx1"/>
                          </a:solidFill>
                          <a:effectLst/>
                        </a:rPr>
                        <a:t>Washington DC</a:t>
                      </a:r>
                    </a:p>
                  </a:txBody>
                  <a:tcPr marL="4877" marR="4877" marT="4877" marB="0" anchor="ctr"/>
                </a:tc>
                <a:extLst>
                  <a:ext uri="{0D108BD9-81ED-4DB2-BD59-A6C34878D82A}">
                    <a16:rowId xmlns:a16="http://schemas.microsoft.com/office/drawing/2014/main" val="10007"/>
                  </a:ext>
                </a:extLst>
              </a:tr>
              <a:tr h="242468">
                <a:tc>
                  <a:txBody>
                    <a:bodyPr/>
                    <a:lstStyle/>
                    <a:p>
                      <a:pPr marL="0" marR="0" indent="0" algn="l" defTabSz="932667" rtl="0" eaLnBrk="1" fontAlgn="ctr" latinLnBrk="0" hangingPunct="1">
                        <a:lnSpc>
                          <a:spcPct val="100000"/>
                        </a:lnSpc>
                        <a:spcBef>
                          <a:spcPts val="0"/>
                        </a:spcBef>
                        <a:spcAft>
                          <a:spcPts val="0"/>
                        </a:spcAft>
                        <a:buClrTx/>
                        <a:buSzTx/>
                        <a:buFontTx/>
                        <a:buNone/>
                        <a:tabLst/>
                        <a:defRPr/>
                      </a:pPr>
                      <a:r>
                        <a:rPr lang="en-US" sz="1600" u="none" strike="noStrike" baseline="0" dirty="0" smtClean="0">
                          <a:solidFill>
                            <a:schemeClr val="tx1"/>
                          </a:solidFill>
                          <a:effectLst/>
                        </a:rPr>
                        <a:t>Washington DC (</a:t>
                      </a:r>
                      <a:r>
                        <a:rPr lang="en-US" sz="1600" u="none" strike="noStrike" baseline="0" dirty="0" err="1" smtClean="0">
                          <a:solidFill>
                            <a:schemeClr val="tx1"/>
                          </a:solidFill>
                          <a:effectLst/>
                        </a:rPr>
                        <a:t>Gov</a:t>
                      </a:r>
                      <a:r>
                        <a:rPr lang="en-US" sz="1600" u="none" strike="noStrike" baseline="0" dirty="0" smtClean="0">
                          <a:solidFill>
                            <a:schemeClr val="tx1"/>
                          </a:solidFill>
                          <a:effectLst/>
                        </a:rPr>
                        <a:t> Cloud)*</a:t>
                      </a:r>
                      <a:endParaRPr lang="en-US" sz="1600" u="none" strike="noStrike" dirty="0" smtClean="0">
                        <a:solidFill>
                          <a:schemeClr val="tx1"/>
                        </a:solidFill>
                        <a:effectLst/>
                      </a:endParaRPr>
                    </a:p>
                  </a:txBody>
                  <a:tcPr marL="4877" marR="4877" marT="4877" marB="0" anchor="ctr"/>
                </a:tc>
                <a:extLst>
                  <a:ext uri="{0D108BD9-81ED-4DB2-BD59-A6C34878D82A}">
                    <a16:rowId xmlns:a16="http://schemas.microsoft.com/office/drawing/2014/main" val="10008"/>
                  </a:ext>
                </a:extLst>
              </a:tr>
            </a:tbl>
          </a:graphicData>
        </a:graphic>
      </p:graphicFrame>
      <p:graphicFrame>
        <p:nvGraphicFramePr>
          <p:cNvPr id="17" name="Table 42"/>
          <p:cNvGraphicFramePr>
            <a:graphicFrameLocks noGrp="1"/>
          </p:cNvGraphicFramePr>
          <p:nvPr>
            <p:extLst>
              <p:ext uri="{D42A27DB-BD31-4B8C-83A1-F6EECF244321}">
                <p14:modId xmlns:p14="http://schemas.microsoft.com/office/powerpoint/2010/main" val="3340204537"/>
              </p:ext>
            </p:extLst>
          </p:nvPr>
        </p:nvGraphicFramePr>
        <p:xfrm>
          <a:off x="3050599" y="5401992"/>
          <a:ext cx="1041128" cy="281939"/>
        </p:xfrm>
        <a:graphic>
          <a:graphicData uri="http://schemas.openxmlformats.org/drawingml/2006/table">
            <a:tbl>
              <a:tblPr>
                <a:tableStyleId>{3B4B98B0-60AC-42C2-AFA5-B58CD77FA1E5}</a:tableStyleId>
              </a:tblPr>
              <a:tblGrid>
                <a:gridCol w="1041128">
                  <a:extLst>
                    <a:ext uri="{9D8B030D-6E8A-4147-A177-3AD203B41FA5}">
                      <a16:colId xmlns:a16="http://schemas.microsoft.com/office/drawing/2014/main" val="20000"/>
                    </a:ext>
                  </a:extLst>
                </a:gridCol>
              </a:tblGrid>
              <a:tr h="272074">
                <a:tc>
                  <a:txBody>
                    <a:bodyPr/>
                    <a:lstStyle/>
                    <a:p>
                      <a:pPr algn="l" fontAlgn="ctr"/>
                      <a:r>
                        <a:rPr lang="en-US" sz="1600" u="none" strike="noStrike" dirty="0">
                          <a:effectLst/>
                        </a:rPr>
                        <a:t>Sao </a:t>
                      </a:r>
                      <a:r>
                        <a:rPr lang="en-US" sz="1800" u="none" strike="noStrike" dirty="0">
                          <a:effectLst/>
                        </a:rPr>
                        <a:t>Paulo</a:t>
                      </a:r>
                      <a:endParaRPr lang="en-US" sz="1600" b="0" i="0" u="none" strike="noStrike" dirty="0">
                        <a:solidFill>
                          <a:srgbClr val="000000"/>
                        </a:solidFill>
                        <a:effectLst/>
                        <a:latin typeface="Calibri" panose="020F0502020204030204" pitchFamily="34" charset="0"/>
                      </a:endParaRPr>
                    </a:p>
                  </a:txBody>
                  <a:tcPr marL="7619" marR="7619" marT="7619" marB="0" anchor="ctr"/>
                </a:tc>
                <a:extLst>
                  <a:ext uri="{0D108BD9-81ED-4DB2-BD59-A6C34878D82A}">
                    <a16:rowId xmlns:a16="http://schemas.microsoft.com/office/drawing/2014/main" val="10000"/>
                  </a:ext>
                </a:extLst>
              </a:tr>
            </a:tbl>
          </a:graphicData>
        </a:graphic>
      </p:graphicFrame>
      <p:pic>
        <p:nvPicPr>
          <p:cNvPr id="18" name="Picture 2" descr="Equinox"/>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32788" y="5402683"/>
            <a:ext cx="494161" cy="239111"/>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9" name="Table 54"/>
          <p:cNvGraphicFramePr>
            <a:graphicFrameLocks noGrp="1"/>
          </p:cNvGraphicFramePr>
          <p:nvPr>
            <p:extLst>
              <p:ext uri="{D42A27DB-BD31-4B8C-83A1-F6EECF244321}">
                <p14:modId xmlns:p14="http://schemas.microsoft.com/office/powerpoint/2010/main" val="1574735377"/>
              </p:ext>
            </p:extLst>
          </p:nvPr>
        </p:nvGraphicFramePr>
        <p:xfrm>
          <a:off x="5151437" y="2514285"/>
          <a:ext cx="1156511" cy="754377"/>
        </p:xfrm>
        <a:graphic>
          <a:graphicData uri="http://schemas.openxmlformats.org/drawingml/2006/table">
            <a:tbl>
              <a:tblPr>
                <a:tableStyleId>{3B4B98B0-60AC-42C2-AFA5-B58CD77FA1E5}</a:tableStyleId>
              </a:tblPr>
              <a:tblGrid>
                <a:gridCol w="1156511">
                  <a:extLst>
                    <a:ext uri="{9D8B030D-6E8A-4147-A177-3AD203B41FA5}">
                      <a16:colId xmlns:a16="http://schemas.microsoft.com/office/drawing/2014/main" val="20000"/>
                    </a:ext>
                  </a:extLst>
                </a:gridCol>
              </a:tblGrid>
              <a:tr h="194139">
                <a:tc>
                  <a:txBody>
                    <a:bodyPr/>
                    <a:lstStyle/>
                    <a:p>
                      <a:pPr algn="l" fontAlgn="ctr"/>
                      <a:r>
                        <a:rPr lang="en-US" sz="1600" u="none" strike="noStrike" dirty="0">
                          <a:effectLst/>
                        </a:rPr>
                        <a:t>Amsterdam</a:t>
                      </a:r>
                      <a:endParaRPr lang="en-US" sz="1600" b="0" i="0" u="none" strike="noStrike" dirty="0">
                        <a:solidFill>
                          <a:srgbClr val="000000"/>
                        </a:solidFill>
                        <a:effectLst/>
                        <a:latin typeface="Segoe UI "/>
                      </a:endParaRPr>
                    </a:p>
                  </a:txBody>
                  <a:tcPr marL="7619" marR="7619" marT="7619" marB="0" anchor="ctr"/>
                </a:tc>
                <a:extLst>
                  <a:ext uri="{0D108BD9-81ED-4DB2-BD59-A6C34878D82A}">
                    <a16:rowId xmlns:a16="http://schemas.microsoft.com/office/drawing/2014/main" val="10000"/>
                  </a:ext>
                </a:extLst>
              </a:tr>
              <a:tr h="194139">
                <a:tc>
                  <a:txBody>
                    <a:bodyPr/>
                    <a:lstStyle/>
                    <a:p>
                      <a:pPr algn="l" fontAlgn="ctr"/>
                      <a:r>
                        <a:rPr lang="en-US" sz="1600" u="none" strike="noStrike" dirty="0" smtClean="0">
                          <a:solidFill>
                            <a:srgbClr val="85E5FF"/>
                          </a:solidFill>
                          <a:effectLst/>
                        </a:rPr>
                        <a:t>Dublin*</a:t>
                      </a:r>
                      <a:endParaRPr lang="en-US" sz="1600" b="0" i="0" u="none" strike="noStrike" dirty="0">
                        <a:solidFill>
                          <a:srgbClr val="85E5FF"/>
                        </a:solidFill>
                        <a:effectLst/>
                        <a:latin typeface="Segoe UI "/>
                      </a:endParaRPr>
                    </a:p>
                  </a:txBody>
                  <a:tcPr marL="7619" marR="7619" marT="7619" marB="0" anchor="ctr"/>
                </a:tc>
                <a:extLst>
                  <a:ext uri="{0D108BD9-81ED-4DB2-BD59-A6C34878D82A}">
                    <a16:rowId xmlns:a16="http://schemas.microsoft.com/office/drawing/2014/main" val="10001"/>
                  </a:ext>
                </a:extLst>
              </a:tr>
              <a:tr h="194139">
                <a:tc>
                  <a:txBody>
                    <a:bodyPr/>
                    <a:lstStyle/>
                    <a:p>
                      <a:pPr algn="l" fontAlgn="ctr"/>
                      <a:r>
                        <a:rPr lang="en-US" sz="1600" u="none" strike="noStrike" dirty="0">
                          <a:effectLst/>
                        </a:rPr>
                        <a:t>London</a:t>
                      </a:r>
                      <a:endParaRPr lang="en-US" sz="1600" b="0" i="0" u="none" strike="noStrike" dirty="0">
                        <a:solidFill>
                          <a:srgbClr val="000000"/>
                        </a:solidFill>
                        <a:effectLst/>
                        <a:latin typeface="Segoe UI "/>
                      </a:endParaRPr>
                    </a:p>
                  </a:txBody>
                  <a:tcPr marL="7619" marR="7619" marT="7619" marB="0" anchor="ctr"/>
                </a:tc>
                <a:extLst>
                  <a:ext uri="{0D108BD9-81ED-4DB2-BD59-A6C34878D82A}">
                    <a16:rowId xmlns:a16="http://schemas.microsoft.com/office/drawing/2014/main" val="10002"/>
                  </a:ext>
                </a:extLst>
              </a:tr>
            </a:tbl>
          </a:graphicData>
        </a:graphic>
      </p:graphicFrame>
      <p:pic>
        <p:nvPicPr>
          <p:cNvPr id="20" name="Picture 18" descr="Level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0168" y="2883298"/>
            <a:ext cx="625360" cy="165385"/>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Veriz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9058" y="2772529"/>
            <a:ext cx="535321" cy="294427"/>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0" descr="http://upload.wikimedia.org/wikipedia/en/thumb/a/a9/TelecityGroup.svg/220px-TelecityGroup.svg.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598907" y="2490814"/>
            <a:ext cx="975127" cy="23935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p:cNvPicPr>
            <a:picLocks noChangeAspect="1"/>
          </p:cNvPicPr>
          <p:nvPr/>
        </p:nvPicPr>
        <p:blipFill rotWithShape="1">
          <a:blip r:embed="rId14">
            <a:extLst>
              <a:ext uri="{28A0092B-C50C-407E-A947-70E740481C1C}">
                <a14:useLocalDpi xmlns:a14="http://schemas.microsoft.com/office/drawing/2010/main" val="0"/>
              </a:ext>
            </a:extLst>
          </a:blip>
          <a:srcRect t="23233" b="29244"/>
          <a:stretch/>
        </p:blipFill>
        <p:spPr>
          <a:xfrm>
            <a:off x="6612375" y="2239901"/>
            <a:ext cx="380946" cy="181036"/>
          </a:xfrm>
          <a:prstGeom prst="rect">
            <a:avLst/>
          </a:prstGeom>
        </p:spPr>
      </p:pic>
      <p:pic>
        <p:nvPicPr>
          <p:cNvPr id="24" name="Picture 2" descr="Equinox"/>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02892" y="2462641"/>
            <a:ext cx="599912" cy="290281"/>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p:cNvPicPr>
            <a:picLocks noChangeAspect="1"/>
          </p:cNvPicPr>
          <p:nvPr/>
        </p:nvPicPr>
        <p:blipFill>
          <a:blip r:embed="rId15">
            <a:clrChange>
              <a:clrFrom>
                <a:srgbClr val="FFFFFF"/>
              </a:clrFrom>
              <a:clrTo>
                <a:srgbClr val="FFFFFF">
                  <a:alpha val="0"/>
                </a:srgbClr>
              </a:clrTo>
            </a:clrChange>
          </a:blip>
          <a:stretch>
            <a:fillRect/>
          </a:stretch>
        </p:blipFill>
        <p:spPr>
          <a:xfrm>
            <a:off x="7346725" y="2227976"/>
            <a:ext cx="1138560" cy="243165"/>
          </a:xfrm>
          <a:prstGeom prst="rect">
            <a:avLst/>
          </a:prstGeom>
        </p:spPr>
      </p:pic>
      <p:pic>
        <p:nvPicPr>
          <p:cNvPr id="26" name="Picture 4" descr="Orange"/>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r="52827"/>
          <a:stretch/>
        </p:blipFill>
        <p:spPr bwMode="auto">
          <a:xfrm>
            <a:off x="7060825" y="2215455"/>
            <a:ext cx="218395" cy="222908"/>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 descr="B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84096" y="2839996"/>
            <a:ext cx="473234" cy="22696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Tat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52752" y="3608933"/>
            <a:ext cx="1299438" cy="83297"/>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8" descr="http://upload.wikimedia.org/wikipedia/commons/thumb/c/c1/Telstra_logo.svg/100px-Telstra_logo.svg.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0538330" y="5683058"/>
            <a:ext cx="242036" cy="273501"/>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Equinox"/>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953930" y="5621417"/>
            <a:ext cx="576456" cy="278931"/>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p:cNvPicPr>
            <a:picLocks noChangeAspect="1"/>
          </p:cNvPicPr>
          <p:nvPr/>
        </p:nvPicPr>
        <p:blipFill>
          <a:blip r:embed="rId18"/>
          <a:stretch>
            <a:fillRect/>
          </a:stretch>
        </p:blipFill>
        <p:spPr>
          <a:xfrm>
            <a:off x="10480696" y="5313490"/>
            <a:ext cx="404058" cy="309165"/>
          </a:xfrm>
          <a:prstGeom prst="rect">
            <a:avLst/>
          </a:prstGeom>
        </p:spPr>
      </p:pic>
      <p:pic>
        <p:nvPicPr>
          <p:cNvPr id="35" name="Picture 14" descr="SingTel"/>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9877031" y="4260200"/>
            <a:ext cx="617453" cy="238749"/>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Veriz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02873" y="4646266"/>
            <a:ext cx="564217" cy="31032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4" descr="Aryaka"/>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9923407" y="4518710"/>
            <a:ext cx="564701" cy="141176"/>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descr="Tat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52190" y="5057053"/>
            <a:ext cx="1216564" cy="77985"/>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Equinox"/>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906568" y="4003517"/>
            <a:ext cx="428132" cy="207161"/>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2" descr="IIJ"/>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0509385" y="2735262"/>
            <a:ext cx="357052" cy="205993"/>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B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80696" y="4032675"/>
            <a:ext cx="473234" cy="226960"/>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5"/>
          <p:cNvPicPr>
            <a:picLocks noChangeAspect="1"/>
          </p:cNvPicPr>
          <p:nvPr/>
        </p:nvPicPr>
        <p:blipFill>
          <a:blip r:embed="rId2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647955" y="3163867"/>
            <a:ext cx="861430" cy="480209"/>
          </a:xfrm>
          <a:prstGeom prst="rect">
            <a:avLst/>
          </a:prstGeom>
        </p:spPr>
      </p:pic>
      <p:pic>
        <p:nvPicPr>
          <p:cNvPr id="48" name="Picture 47"/>
          <p:cNvPicPr>
            <a:picLocks noChangeAspect="1"/>
          </p:cNvPicPr>
          <p:nvPr/>
        </p:nvPicPr>
        <p:blipFill>
          <a:blip r:embed="rId2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830140" y="2617584"/>
            <a:ext cx="975569" cy="490833"/>
          </a:xfrm>
          <a:prstGeom prst="rect">
            <a:avLst/>
          </a:prstGeom>
        </p:spPr>
      </p:pic>
      <p:graphicFrame>
        <p:nvGraphicFramePr>
          <p:cNvPr id="49" name="Table 56"/>
          <p:cNvGraphicFramePr>
            <a:graphicFrameLocks noGrp="1"/>
          </p:cNvGraphicFramePr>
          <p:nvPr>
            <p:extLst>
              <p:ext uri="{D42A27DB-BD31-4B8C-83A1-F6EECF244321}">
                <p14:modId xmlns:p14="http://schemas.microsoft.com/office/powerpoint/2010/main" val="2200289801"/>
              </p:ext>
            </p:extLst>
          </p:nvPr>
        </p:nvGraphicFramePr>
        <p:xfrm>
          <a:off x="8608936" y="4512619"/>
          <a:ext cx="1208484" cy="2011672"/>
        </p:xfrm>
        <a:graphic>
          <a:graphicData uri="http://schemas.openxmlformats.org/drawingml/2006/table">
            <a:tbl>
              <a:tblPr>
                <a:tableStyleId>{3B4B98B0-60AC-42C2-AFA5-B58CD77FA1E5}</a:tableStyleId>
              </a:tblPr>
              <a:tblGrid>
                <a:gridCol w="1208484">
                  <a:extLst>
                    <a:ext uri="{9D8B030D-6E8A-4147-A177-3AD203B41FA5}">
                      <a16:colId xmlns:a16="http://schemas.microsoft.com/office/drawing/2014/main" val="20000"/>
                    </a:ext>
                  </a:extLst>
                </a:gridCol>
              </a:tblGrid>
              <a:tr h="194139">
                <a:tc>
                  <a:txBody>
                    <a:bodyPr/>
                    <a:lstStyle/>
                    <a:p>
                      <a:pPr algn="l" fontAlgn="ctr"/>
                      <a:r>
                        <a:rPr lang="en-US" sz="1600" b="0" i="0" u="none" strike="noStrike" dirty="0" smtClean="0">
                          <a:solidFill>
                            <a:srgbClr val="85E5FF"/>
                          </a:solidFill>
                          <a:effectLst/>
                          <a:latin typeface="Segoe UI "/>
                        </a:rPr>
                        <a:t>Chennai*</a:t>
                      </a:r>
                      <a:endParaRPr lang="en-US" sz="1600" b="0" i="0" u="none" strike="noStrike" dirty="0">
                        <a:solidFill>
                          <a:schemeClr val="tx1"/>
                        </a:solidFill>
                        <a:effectLst/>
                        <a:latin typeface="Segoe UI "/>
                      </a:endParaRPr>
                    </a:p>
                  </a:txBody>
                  <a:tcPr marL="7619" marR="7619" marT="7619" marB="0" anchor="ctr"/>
                </a:tc>
                <a:extLst>
                  <a:ext uri="{0D108BD9-81ED-4DB2-BD59-A6C34878D82A}">
                    <a16:rowId xmlns:a16="http://schemas.microsoft.com/office/drawing/2014/main" val="10000"/>
                  </a:ext>
                </a:extLst>
              </a:tr>
              <a:tr h="194139">
                <a:tc>
                  <a:txBody>
                    <a:bodyPr/>
                    <a:lstStyle/>
                    <a:p>
                      <a:pPr marL="0" marR="0" indent="0" algn="l" defTabSz="932667" rtl="0" eaLnBrk="1" fontAlgn="ctr" latinLnBrk="0" hangingPunct="1">
                        <a:lnSpc>
                          <a:spcPct val="100000"/>
                        </a:lnSpc>
                        <a:spcBef>
                          <a:spcPts val="0"/>
                        </a:spcBef>
                        <a:spcAft>
                          <a:spcPts val="0"/>
                        </a:spcAft>
                        <a:buClrTx/>
                        <a:buSzTx/>
                        <a:buFontTx/>
                        <a:buNone/>
                        <a:tabLst/>
                        <a:defRPr/>
                      </a:pPr>
                      <a:r>
                        <a:rPr lang="en-US" sz="1600" u="none" strike="noStrike" dirty="0" smtClean="0">
                          <a:effectLst/>
                        </a:rPr>
                        <a:t>Hong Kong</a:t>
                      </a:r>
                      <a:endParaRPr lang="en-US" sz="1600" b="0" i="0" u="none" strike="noStrike" dirty="0" smtClean="0">
                        <a:solidFill>
                          <a:srgbClr val="000000"/>
                        </a:solidFill>
                        <a:effectLst/>
                        <a:latin typeface="Segoe UI "/>
                      </a:endParaRPr>
                    </a:p>
                  </a:txBody>
                  <a:tcPr marL="7619" marR="7619" marT="7619" marB="0" anchor="ctr"/>
                </a:tc>
                <a:extLst>
                  <a:ext uri="{0D108BD9-81ED-4DB2-BD59-A6C34878D82A}">
                    <a16:rowId xmlns:a16="http://schemas.microsoft.com/office/drawing/2014/main" val="10001"/>
                  </a:ext>
                </a:extLst>
              </a:tr>
              <a:tr h="194139">
                <a:tc>
                  <a:txBody>
                    <a:bodyPr/>
                    <a:lstStyle/>
                    <a:p>
                      <a:pPr algn="l" fontAlgn="ctr"/>
                      <a:r>
                        <a:rPr lang="en-US" sz="1600" u="none" strike="noStrike" dirty="0" smtClean="0">
                          <a:solidFill>
                            <a:srgbClr val="85E5FF"/>
                          </a:solidFill>
                          <a:effectLst/>
                        </a:rPr>
                        <a:t>Mumbai*</a:t>
                      </a:r>
                      <a:endParaRPr lang="en-US" sz="1600" b="0" i="0" u="none" strike="noStrike" dirty="0">
                        <a:solidFill>
                          <a:srgbClr val="85E5FF"/>
                        </a:solidFill>
                        <a:effectLst/>
                        <a:latin typeface="Segoe UI "/>
                      </a:endParaRPr>
                    </a:p>
                  </a:txBody>
                  <a:tcPr marL="7619" marR="7619" marT="7619" marB="0" anchor="ctr"/>
                </a:tc>
                <a:extLst>
                  <a:ext uri="{0D108BD9-81ED-4DB2-BD59-A6C34878D82A}">
                    <a16:rowId xmlns:a16="http://schemas.microsoft.com/office/drawing/2014/main" val="10002"/>
                  </a:ext>
                </a:extLst>
              </a:tr>
              <a:tr h="194139">
                <a:tc>
                  <a:txBody>
                    <a:bodyPr/>
                    <a:lstStyle/>
                    <a:p>
                      <a:pPr algn="l" fontAlgn="ctr"/>
                      <a:r>
                        <a:rPr lang="en-US" sz="1600" u="none" strike="noStrike" dirty="0" smtClean="0">
                          <a:solidFill>
                            <a:srgbClr val="85E5FF"/>
                          </a:solidFill>
                          <a:effectLst/>
                        </a:rPr>
                        <a:t>Melbourne*</a:t>
                      </a:r>
                      <a:endParaRPr lang="en-US" sz="1600" b="0" i="0" u="none" strike="noStrike" dirty="0">
                        <a:solidFill>
                          <a:srgbClr val="85E5FF"/>
                        </a:solidFill>
                        <a:effectLst/>
                        <a:latin typeface="Segoe UI "/>
                      </a:endParaRPr>
                    </a:p>
                  </a:txBody>
                  <a:tcPr marL="7619" marR="7619" marT="7619" marB="0" anchor="ctr"/>
                </a:tc>
                <a:extLst>
                  <a:ext uri="{0D108BD9-81ED-4DB2-BD59-A6C34878D82A}">
                    <a16:rowId xmlns:a16="http://schemas.microsoft.com/office/drawing/2014/main" val="10003"/>
                  </a:ext>
                </a:extLst>
              </a:tr>
              <a:tr h="194139">
                <a:tc>
                  <a:txBody>
                    <a:bodyPr/>
                    <a:lstStyle/>
                    <a:p>
                      <a:pPr algn="l" fontAlgn="ctr"/>
                      <a:r>
                        <a:rPr lang="en-US" sz="1600" u="none" strike="noStrike" dirty="0" smtClean="0">
                          <a:solidFill>
                            <a:srgbClr val="85E5FF"/>
                          </a:solidFill>
                          <a:effectLst/>
                        </a:rPr>
                        <a:t>Osaka*</a:t>
                      </a:r>
                      <a:endParaRPr lang="en-US" sz="1600" b="0" i="0" u="none" strike="noStrike" dirty="0">
                        <a:solidFill>
                          <a:srgbClr val="85E5FF"/>
                        </a:solidFill>
                        <a:effectLst/>
                        <a:latin typeface="Segoe UI "/>
                      </a:endParaRPr>
                    </a:p>
                  </a:txBody>
                  <a:tcPr marL="7619" marR="7619" marT="7619" marB="0" anchor="ctr"/>
                </a:tc>
                <a:extLst>
                  <a:ext uri="{0D108BD9-81ED-4DB2-BD59-A6C34878D82A}">
                    <a16:rowId xmlns:a16="http://schemas.microsoft.com/office/drawing/2014/main" val="10004"/>
                  </a:ext>
                </a:extLst>
              </a:tr>
              <a:tr h="194139">
                <a:tc>
                  <a:txBody>
                    <a:bodyPr/>
                    <a:lstStyle/>
                    <a:p>
                      <a:pPr algn="l" fontAlgn="ctr"/>
                      <a:r>
                        <a:rPr lang="en-US" sz="1600" u="none" strike="noStrike" dirty="0">
                          <a:effectLst/>
                        </a:rPr>
                        <a:t>Singapore</a:t>
                      </a:r>
                      <a:endParaRPr lang="en-US" sz="1600" b="0" i="0" u="none" strike="noStrike" dirty="0">
                        <a:solidFill>
                          <a:srgbClr val="000000"/>
                        </a:solidFill>
                        <a:effectLst/>
                        <a:latin typeface="Segoe UI "/>
                      </a:endParaRPr>
                    </a:p>
                  </a:txBody>
                  <a:tcPr marL="7619" marR="7619" marT="7619" marB="0" anchor="ctr"/>
                </a:tc>
                <a:extLst>
                  <a:ext uri="{0D108BD9-81ED-4DB2-BD59-A6C34878D82A}">
                    <a16:rowId xmlns:a16="http://schemas.microsoft.com/office/drawing/2014/main" val="10005"/>
                  </a:ext>
                </a:extLst>
              </a:tr>
              <a:tr h="194139">
                <a:tc>
                  <a:txBody>
                    <a:bodyPr/>
                    <a:lstStyle/>
                    <a:p>
                      <a:pPr algn="l" fontAlgn="ctr"/>
                      <a:r>
                        <a:rPr lang="en-US" sz="1600" u="none" strike="noStrike" dirty="0">
                          <a:effectLst/>
                        </a:rPr>
                        <a:t>Sydney</a:t>
                      </a:r>
                      <a:endParaRPr lang="en-US" sz="1600" b="0" i="0" u="none" strike="noStrike" dirty="0">
                        <a:solidFill>
                          <a:srgbClr val="000000"/>
                        </a:solidFill>
                        <a:effectLst/>
                        <a:latin typeface="Segoe UI "/>
                      </a:endParaRPr>
                    </a:p>
                  </a:txBody>
                  <a:tcPr marL="7619" marR="7619" marT="7619" marB="0" anchor="ctr"/>
                </a:tc>
                <a:extLst>
                  <a:ext uri="{0D108BD9-81ED-4DB2-BD59-A6C34878D82A}">
                    <a16:rowId xmlns:a16="http://schemas.microsoft.com/office/drawing/2014/main" val="10006"/>
                  </a:ext>
                </a:extLst>
              </a:tr>
              <a:tr h="194139">
                <a:tc>
                  <a:txBody>
                    <a:bodyPr/>
                    <a:lstStyle/>
                    <a:p>
                      <a:pPr algn="l" fontAlgn="ctr"/>
                      <a:r>
                        <a:rPr lang="en-US" sz="1600" u="none" strike="noStrike" dirty="0">
                          <a:effectLst/>
                        </a:rPr>
                        <a:t>Tokyo</a:t>
                      </a:r>
                      <a:endParaRPr lang="en-US" sz="1600" b="0" i="0" u="none" strike="noStrike" dirty="0">
                        <a:solidFill>
                          <a:srgbClr val="000000"/>
                        </a:solidFill>
                        <a:effectLst/>
                        <a:latin typeface="Segoe UI "/>
                      </a:endParaRPr>
                    </a:p>
                  </a:txBody>
                  <a:tcPr marL="7619" marR="7619" marT="7619" marB="0" anchor="ctr"/>
                </a:tc>
                <a:extLst>
                  <a:ext uri="{0D108BD9-81ED-4DB2-BD59-A6C34878D82A}">
                    <a16:rowId xmlns:a16="http://schemas.microsoft.com/office/drawing/2014/main" val="10007"/>
                  </a:ext>
                </a:extLst>
              </a:tr>
            </a:tbl>
          </a:graphicData>
        </a:graphic>
      </p:graphicFrame>
      <p:pic>
        <p:nvPicPr>
          <p:cNvPr id="50" name="Picture 49"/>
          <p:cNvPicPr>
            <a:picLocks noChangeAspect="1"/>
          </p:cNvPicPr>
          <p:nvPr/>
        </p:nvPicPr>
        <p:blipFill>
          <a:blip r:embed="rId2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943900" y="5369784"/>
            <a:ext cx="574438" cy="137865"/>
          </a:xfrm>
          <a:prstGeom prst="rect">
            <a:avLst/>
          </a:prstGeom>
        </p:spPr>
      </p:pic>
      <p:pic>
        <p:nvPicPr>
          <p:cNvPr id="53" name="Picture 52"/>
          <p:cNvPicPr>
            <a:picLocks noChangeAspect="1"/>
          </p:cNvPicPr>
          <p:nvPr/>
        </p:nvPicPr>
        <p:blipFill>
          <a:blip r:embed="rId25"/>
          <a:stretch>
            <a:fillRect/>
          </a:stretch>
        </p:blipFill>
        <p:spPr>
          <a:xfrm>
            <a:off x="7112973" y="5223607"/>
            <a:ext cx="547562" cy="179076"/>
          </a:xfrm>
          <a:prstGeom prst="rect">
            <a:avLst/>
          </a:prstGeom>
        </p:spPr>
      </p:pic>
      <p:pic>
        <p:nvPicPr>
          <p:cNvPr id="54" name="Picture 10" descr="B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36254" y="5468073"/>
            <a:ext cx="485934" cy="2330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903039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ExpressRoute Partners</a:t>
            </a:r>
            <a:endParaRPr lang="en-US" dirty="0"/>
          </a:p>
        </p:txBody>
      </p:sp>
      <p:grpSp>
        <p:nvGrpSpPr>
          <p:cNvPr id="14" name="Group 14"/>
          <p:cNvGrpSpPr/>
          <p:nvPr/>
        </p:nvGrpSpPr>
        <p:grpSpPr>
          <a:xfrm>
            <a:off x="275481" y="1058862"/>
            <a:ext cx="11923609" cy="3505923"/>
            <a:chOff x="275481" y="1315884"/>
            <a:chExt cx="11923609" cy="3505923"/>
          </a:xfrm>
        </p:grpSpPr>
        <p:sp>
          <p:nvSpPr>
            <p:cNvPr id="46" name="Rectangle 15"/>
            <p:cNvSpPr/>
            <p:nvPr/>
          </p:nvSpPr>
          <p:spPr bwMode="auto">
            <a:xfrm>
              <a:off x="6076186" y="2025259"/>
              <a:ext cx="6122904" cy="2749470"/>
            </a:xfrm>
            <a:prstGeom prst="rect">
              <a:avLst/>
            </a:prstGeom>
            <a:solidFill>
              <a:srgbClr val="606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defTabSz="913769" fontAlgn="base">
                <a:lnSpc>
                  <a:spcPct val="90000"/>
                </a:lnSpc>
                <a:spcBef>
                  <a:spcPct val="0"/>
                </a:spcBef>
                <a:spcAft>
                  <a:spcPct val="0"/>
                </a:spcAft>
              </a:pPr>
              <a:endParaRPr lang="en-US" sz="2000" b="1" spc="-50" dirty="0">
                <a:gradFill>
                  <a:gsLst>
                    <a:gs pos="60952">
                      <a:srgbClr val="FFFFFF"/>
                    </a:gs>
                    <a:gs pos="30000">
                      <a:srgbClr val="FFFFFF"/>
                    </a:gs>
                  </a:gsLst>
                  <a:lin ang="5400000" scaled="0"/>
                </a:gradFill>
              </a:endParaRPr>
            </a:p>
          </p:txBody>
        </p:sp>
        <p:sp>
          <p:nvSpPr>
            <p:cNvPr id="47" name="Rectangle 16"/>
            <p:cNvSpPr/>
            <p:nvPr/>
          </p:nvSpPr>
          <p:spPr bwMode="auto">
            <a:xfrm>
              <a:off x="275481" y="2020905"/>
              <a:ext cx="5736857" cy="2753397"/>
            </a:xfrm>
            <a:prstGeom prst="rect">
              <a:avLst/>
            </a:prstGeom>
            <a:solidFill>
              <a:srgbClr val="606060"/>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defTabSz="913769" fontAlgn="base">
                <a:lnSpc>
                  <a:spcPct val="90000"/>
                </a:lnSpc>
                <a:spcBef>
                  <a:spcPct val="0"/>
                </a:spcBef>
                <a:spcAft>
                  <a:spcPct val="0"/>
                </a:spcAft>
              </a:pPr>
              <a:endParaRPr lang="en-US" sz="2000" b="1" spc="-50" dirty="0">
                <a:gradFill>
                  <a:gsLst>
                    <a:gs pos="60952">
                      <a:srgbClr val="FFFFFF"/>
                    </a:gs>
                    <a:gs pos="30000">
                      <a:srgbClr val="FFFFFF"/>
                    </a:gs>
                  </a:gsLst>
                  <a:lin ang="5400000" scaled="0"/>
                </a:gradFill>
              </a:endParaRPr>
            </a:p>
          </p:txBody>
        </p:sp>
        <p:sp>
          <p:nvSpPr>
            <p:cNvPr id="48" name="Rectangle 17"/>
            <p:cNvSpPr/>
            <p:nvPr/>
          </p:nvSpPr>
          <p:spPr bwMode="auto">
            <a:xfrm>
              <a:off x="275481" y="1315884"/>
              <a:ext cx="5736857" cy="700975"/>
            </a:xfrm>
            <a:prstGeom prst="rect">
              <a:avLst/>
            </a:prstGeom>
            <a:solidFill>
              <a:srgbClr val="0070C0"/>
            </a:solidFill>
            <a:ln w="22225" cap="sq">
              <a:no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13923" fontAlgn="base">
                <a:lnSpc>
                  <a:spcPct val="90000"/>
                </a:lnSpc>
                <a:spcBef>
                  <a:spcPct val="0"/>
                </a:spcBef>
                <a:spcAft>
                  <a:spcPct val="0"/>
                </a:spcAft>
              </a:pPr>
              <a:r>
                <a:rPr lang="en-US" sz="2800" b="1" spc="-50" dirty="0">
                  <a:gradFill>
                    <a:gsLst>
                      <a:gs pos="86726">
                        <a:srgbClr val="EFEFEF"/>
                      </a:gs>
                      <a:gs pos="36283">
                        <a:srgbClr val="EFEFEF"/>
                      </a:gs>
                    </a:gsLst>
                    <a:lin ang="5400000" scaled="0"/>
                  </a:gradFill>
                  <a:latin typeface="Segoe UI Light"/>
                </a:rPr>
                <a:t>Exchange Provider</a:t>
              </a:r>
            </a:p>
          </p:txBody>
        </p:sp>
        <p:sp>
          <p:nvSpPr>
            <p:cNvPr id="49" name="Rectangle 18"/>
            <p:cNvSpPr/>
            <p:nvPr/>
          </p:nvSpPr>
          <p:spPr bwMode="auto">
            <a:xfrm>
              <a:off x="6076186" y="1315884"/>
              <a:ext cx="6122904" cy="700975"/>
            </a:xfrm>
            <a:prstGeom prst="rect">
              <a:avLst/>
            </a:prstGeom>
            <a:solidFill>
              <a:srgbClr val="0070C0"/>
            </a:solidFill>
            <a:ln w="22225" cap="sq">
              <a:no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13923" fontAlgn="base">
                <a:lnSpc>
                  <a:spcPct val="90000"/>
                </a:lnSpc>
                <a:spcBef>
                  <a:spcPct val="0"/>
                </a:spcBef>
                <a:spcAft>
                  <a:spcPct val="0"/>
                </a:spcAft>
              </a:pPr>
              <a:r>
                <a:rPr lang="en-US" sz="2800" b="1" spc="-50" dirty="0">
                  <a:gradFill>
                    <a:gsLst>
                      <a:gs pos="86726">
                        <a:srgbClr val="EFEFEF"/>
                      </a:gs>
                      <a:gs pos="36283">
                        <a:srgbClr val="EFEFEF"/>
                      </a:gs>
                    </a:gsLst>
                    <a:lin ang="5400000" scaled="0"/>
                  </a:gradFill>
                  <a:latin typeface="Segoe UI Light"/>
                </a:rPr>
                <a:t>Network Service Provider</a:t>
              </a:r>
            </a:p>
          </p:txBody>
        </p:sp>
        <p:grpSp>
          <p:nvGrpSpPr>
            <p:cNvPr id="7" name="Group 19"/>
            <p:cNvGrpSpPr/>
            <p:nvPr/>
          </p:nvGrpSpPr>
          <p:grpSpPr>
            <a:xfrm>
              <a:off x="1189751" y="2144844"/>
              <a:ext cx="3702937" cy="2597610"/>
              <a:chOff x="1189037" y="2050330"/>
              <a:chExt cx="3703463" cy="2597979"/>
            </a:xfrm>
          </p:grpSpPr>
          <p:sp>
            <p:nvSpPr>
              <p:cNvPr id="51" name="Freeform 23"/>
              <p:cNvSpPr>
                <a:spLocks noEditPoints="1"/>
              </p:cNvSpPr>
              <p:nvPr/>
            </p:nvSpPr>
            <p:spPr bwMode="auto">
              <a:xfrm>
                <a:off x="3965817" y="3302504"/>
                <a:ext cx="475817" cy="919905"/>
              </a:xfrm>
              <a:custGeom>
                <a:avLst/>
                <a:gdLst>
                  <a:gd name="T0" fmla="*/ 69 w 168"/>
                  <a:gd name="T1" fmla="*/ 288 h 326"/>
                  <a:gd name="T2" fmla="*/ 0 w 168"/>
                  <a:gd name="T3" fmla="*/ 326 h 326"/>
                  <a:gd name="T4" fmla="*/ 0 w 168"/>
                  <a:gd name="T5" fmla="*/ 288 h 326"/>
                  <a:gd name="T6" fmla="*/ 99 w 168"/>
                  <a:gd name="T7" fmla="*/ 288 h 326"/>
                  <a:gd name="T8" fmla="*/ 168 w 168"/>
                  <a:gd name="T9" fmla="*/ 326 h 326"/>
                  <a:gd name="T10" fmla="*/ 99 w 168"/>
                  <a:gd name="T11" fmla="*/ 288 h 326"/>
                  <a:gd name="T12" fmla="*/ 99 w 168"/>
                  <a:gd name="T13" fmla="*/ 288 h 326"/>
                  <a:gd name="T14" fmla="*/ 168 w 168"/>
                  <a:gd name="T15" fmla="*/ 286 h 326"/>
                  <a:gd name="T16" fmla="*/ 0 w 168"/>
                  <a:gd name="T17" fmla="*/ 42 h 326"/>
                  <a:gd name="T18" fmla="*/ 0 w 168"/>
                  <a:gd name="T19" fmla="*/ 286 h 326"/>
                  <a:gd name="T20" fmla="*/ 118 w 168"/>
                  <a:gd name="T21" fmla="*/ 59 h 326"/>
                  <a:gd name="T22" fmla="*/ 151 w 168"/>
                  <a:gd name="T23" fmla="*/ 99 h 326"/>
                  <a:gd name="T24" fmla="*/ 118 w 168"/>
                  <a:gd name="T25" fmla="*/ 59 h 326"/>
                  <a:gd name="T26" fmla="*/ 118 w 168"/>
                  <a:gd name="T27" fmla="*/ 59 h 326"/>
                  <a:gd name="T28" fmla="*/ 151 w 168"/>
                  <a:gd name="T29" fmla="*/ 111 h 326"/>
                  <a:gd name="T30" fmla="*/ 118 w 168"/>
                  <a:gd name="T31" fmla="*/ 151 h 326"/>
                  <a:gd name="T32" fmla="*/ 118 w 168"/>
                  <a:gd name="T33" fmla="*/ 111 h 326"/>
                  <a:gd name="T34" fmla="*/ 118 w 168"/>
                  <a:gd name="T35" fmla="*/ 165 h 326"/>
                  <a:gd name="T36" fmla="*/ 151 w 168"/>
                  <a:gd name="T37" fmla="*/ 203 h 326"/>
                  <a:gd name="T38" fmla="*/ 118 w 168"/>
                  <a:gd name="T39" fmla="*/ 165 h 326"/>
                  <a:gd name="T40" fmla="*/ 118 w 168"/>
                  <a:gd name="T41" fmla="*/ 165 h 326"/>
                  <a:gd name="T42" fmla="*/ 151 w 168"/>
                  <a:gd name="T43" fmla="*/ 222 h 326"/>
                  <a:gd name="T44" fmla="*/ 118 w 168"/>
                  <a:gd name="T45" fmla="*/ 262 h 326"/>
                  <a:gd name="T46" fmla="*/ 118 w 168"/>
                  <a:gd name="T47" fmla="*/ 222 h 326"/>
                  <a:gd name="T48" fmla="*/ 69 w 168"/>
                  <a:gd name="T49" fmla="*/ 59 h 326"/>
                  <a:gd name="T50" fmla="*/ 99 w 168"/>
                  <a:gd name="T51" fmla="*/ 99 h 326"/>
                  <a:gd name="T52" fmla="*/ 69 w 168"/>
                  <a:gd name="T53" fmla="*/ 59 h 326"/>
                  <a:gd name="T54" fmla="*/ 69 w 168"/>
                  <a:gd name="T55" fmla="*/ 59 h 326"/>
                  <a:gd name="T56" fmla="*/ 99 w 168"/>
                  <a:gd name="T57" fmla="*/ 111 h 326"/>
                  <a:gd name="T58" fmla="*/ 69 w 168"/>
                  <a:gd name="T59" fmla="*/ 151 h 326"/>
                  <a:gd name="T60" fmla="*/ 69 w 168"/>
                  <a:gd name="T61" fmla="*/ 111 h 326"/>
                  <a:gd name="T62" fmla="*/ 69 w 168"/>
                  <a:gd name="T63" fmla="*/ 165 h 326"/>
                  <a:gd name="T64" fmla="*/ 99 w 168"/>
                  <a:gd name="T65" fmla="*/ 203 h 326"/>
                  <a:gd name="T66" fmla="*/ 69 w 168"/>
                  <a:gd name="T67" fmla="*/ 165 h 326"/>
                  <a:gd name="T68" fmla="*/ 69 w 168"/>
                  <a:gd name="T69" fmla="*/ 165 h 326"/>
                  <a:gd name="T70" fmla="*/ 99 w 168"/>
                  <a:gd name="T71" fmla="*/ 222 h 326"/>
                  <a:gd name="T72" fmla="*/ 69 w 168"/>
                  <a:gd name="T73" fmla="*/ 262 h 326"/>
                  <a:gd name="T74" fmla="*/ 69 w 168"/>
                  <a:gd name="T75" fmla="*/ 222 h 326"/>
                  <a:gd name="T76" fmla="*/ 17 w 168"/>
                  <a:gd name="T77" fmla="*/ 59 h 326"/>
                  <a:gd name="T78" fmla="*/ 50 w 168"/>
                  <a:gd name="T79" fmla="*/ 99 h 326"/>
                  <a:gd name="T80" fmla="*/ 17 w 168"/>
                  <a:gd name="T81" fmla="*/ 59 h 326"/>
                  <a:gd name="T82" fmla="*/ 17 w 168"/>
                  <a:gd name="T83" fmla="*/ 59 h 326"/>
                  <a:gd name="T84" fmla="*/ 50 w 168"/>
                  <a:gd name="T85" fmla="*/ 111 h 326"/>
                  <a:gd name="T86" fmla="*/ 17 w 168"/>
                  <a:gd name="T87" fmla="*/ 151 h 326"/>
                  <a:gd name="T88" fmla="*/ 17 w 168"/>
                  <a:gd name="T89" fmla="*/ 111 h 326"/>
                  <a:gd name="T90" fmla="*/ 17 w 168"/>
                  <a:gd name="T91" fmla="*/ 165 h 326"/>
                  <a:gd name="T92" fmla="*/ 50 w 168"/>
                  <a:gd name="T93" fmla="*/ 203 h 326"/>
                  <a:gd name="T94" fmla="*/ 17 w 168"/>
                  <a:gd name="T95" fmla="*/ 165 h 326"/>
                  <a:gd name="T96" fmla="*/ 17 w 168"/>
                  <a:gd name="T97" fmla="*/ 165 h 326"/>
                  <a:gd name="T98" fmla="*/ 50 w 168"/>
                  <a:gd name="T99" fmla="*/ 222 h 326"/>
                  <a:gd name="T100" fmla="*/ 17 w 168"/>
                  <a:gd name="T101" fmla="*/ 262 h 326"/>
                  <a:gd name="T102" fmla="*/ 17 w 168"/>
                  <a:gd name="T103" fmla="*/ 222 h 326"/>
                  <a:gd name="T104" fmla="*/ 135 w 168"/>
                  <a:gd name="T105" fmla="*/ 16 h 326"/>
                  <a:gd name="T106" fmla="*/ 33 w 168"/>
                  <a:gd name="T107" fmla="*/ 0 h 326"/>
                  <a:gd name="T108" fmla="*/ 0 w 168"/>
                  <a:gd name="T109" fmla="*/ 16 h 326"/>
                  <a:gd name="T110" fmla="*/ 168 w 168"/>
                  <a:gd name="T111" fmla="*/ 40 h 326"/>
                  <a:gd name="T112" fmla="*/ 135 w 168"/>
                  <a:gd name="T113" fmla="*/ 16 h 326"/>
                  <a:gd name="T114" fmla="*/ 135 w 168"/>
                  <a:gd name="T115" fmla="*/ 1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 h="326">
                    <a:moveTo>
                      <a:pt x="0" y="288"/>
                    </a:moveTo>
                    <a:lnTo>
                      <a:pt x="69" y="288"/>
                    </a:lnTo>
                    <a:lnTo>
                      <a:pt x="69" y="326"/>
                    </a:lnTo>
                    <a:lnTo>
                      <a:pt x="0" y="326"/>
                    </a:lnTo>
                    <a:lnTo>
                      <a:pt x="0" y="288"/>
                    </a:lnTo>
                    <a:lnTo>
                      <a:pt x="0" y="288"/>
                    </a:lnTo>
                    <a:lnTo>
                      <a:pt x="0" y="288"/>
                    </a:lnTo>
                    <a:close/>
                    <a:moveTo>
                      <a:pt x="99" y="288"/>
                    </a:moveTo>
                    <a:lnTo>
                      <a:pt x="168" y="288"/>
                    </a:lnTo>
                    <a:lnTo>
                      <a:pt x="168" y="326"/>
                    </a:lnTo>
                    <a:lnTo>
                      <a:pt x="99" y="326"/>
                    </a:lnTo>
                    <a:lnTo>
                      <a:pt x="99" y="288"/>
                    </a:lnTo>
                    <a:lnTo>
                      <a:pt x="99" y="288"/>
                    </a:lnTo>
                    <a:lnTo>
                      <a:pt x="99" y="288"/>
                    </a:lnTo>
                    <a:close/>
                    <a:moveTo>
                      <a:pt x="0" y="286"/>
                    </a:moveTo>
                    <a:lnTo>
                      <a:pt x="168" y="286"/>
                    </a:lnTo>
                    <a:lnTo>
                      <a:pt x="168" y="42"/>
                    </a:lnTo>
                    <a:lnTo>
                      <a:pt x="0" y="42"/>
                    </a:lnTo>
                    <a:lnTo>
                      <a:pt x="0" y="286"/>
                    </a:lnTo>
                    <a:lnTo>
                      <a:pt x="0" y="286"/>
                    </a:lnTo>
                    <a:lnTo>
                      <a:pt x="0" y="286"/>
                    </a:lnTo>
                    <a:close/>
                    <a:moveTo>
                      <a:pt x="118" y="59"/>
                    </a:moveTo>
                    <a:lnTo>
                      <a:pt x="151" y="59"/>
                    </a:lnTo>
                    <a:lnTo>
                      <a:pt x="151" y="99"/>
                    </a:lnTo>
                    <a:lnTo>
                      <a:pt x="118" y="99"/>
                    </a:lnTo>
                    <a:lnTo>
                      <a:pt x="118" y="59"/>
                    </a:lnTo>
                    <a:lnTo>
                      <a:pt x="118" y="59"/>
                    </a:lnTo>
                    <a:lnTo>
                      <a:pt x="118" y="59"/>
                    </a:lnTo>
                    <a:close/>
                    <a:moveTo>
                      <a:pt x="118" y="111"/>
                    </a:moveTo>
                    <a:lnTo>
                      <a:pt x="151" y="111"/>
                    </a:lnTo>
                    <a:lnTo>
                      <a:pt x="151" y="151"/>
                    </a:lnTo>
                    <a:lnTo>
                      <a:pt x="118" y="151"/>
                    </a:lnTo>
                    <a:lnTo>
                      <a:pt x="118" y="111"/>
                    </a:lnTo>
                    <a:lnTo>
                      <a:pt x="118" y="111"/>
                    </a:lnTo>
                    <a:lnTo>
                      <a:pt x="118" y="111"/>
                    </a:lnTo>
                    <a:close/>
                    <a:moveTo>
                      <a:pt x="118" y="165"/>
                    </a:moveTo>
                    <a:lnTo>
                      <a:pt x="151" y="165"/>
                    </a:lnTo>
                    <a:lnTo>
                      <a:pt x="151" y="203"/>
                    </a:lnTo>
                    <a:lnTo>
                      <a:pt x="118" y="203"/>
                    </a:lnTo>
                    <a:lnTo>
                      <a:pt x="118" y="165"/>
                    </a:lnTo>
                    <a:lnTo>
                      <a:pt x="118" y="165"/>
                    </a:lnTo>
                    <a:lnTo>
                      <a:pt x="118" y="165"/>
                    </a:lnTo>
                    <a:close/>
                    <a:moveTo>
                      <a:pt x="118" y="222"/>
                    </a:moveTo>
                    <a:lnTo>
                      <a:pt x="151" y="222"/>
                    </a:lnTo>
                    <a:lnTo>
                      <a:pt x="151" y="262"/>
                    </a:lnTo>
                    <a:lnTo>
                      <a:pt x="118" y="262"/>
                    </a:lnTo>
                    <a:lnTo>
                      <a:pt x="118" y="222"/>
                    </a:lnTo>
                    <a:lnTo>
                      <a:pt x="118" y="222"/>
                    </a:lnTo>
                    <a:lnTo>
                      <a:pt x="118" y="222"/>
                    </a:lnTo>
                    <a:close/>
                    <a:moveTo>
                      <a:pt x="69" y="59"/>
                    </a:moveTo>
                    <a:lnTo>
                      <a:pt x="99" y="59"/>
                    </a:lnTo>
                    <a:lnTo>
                      <a:pt x="99" y="99"/>
                    </a:lnTo>
                    <a:lnTo>
                      <a:pt x="69" y="99"/>
                    </a:lnTo>
                    <a:lnTo>
                      <a:pt x="69" y="59"/>
                    </a:lnTo>
                    <a:lnTo>
                      <a:pt x="69" y="59"/>
                    </a:lnTo>
                    <a:lnTo>
                      <a:pt x="69" y="59"/>
                    </a:lnTo>
                    <a:close/>
                    <a:moveTo>
                      <a:pt x="69" y="111"/>
                    </a:moveTo>
                    <a:lnTo>
                      <a:pt x="99" y="111"/>
                    </a:lnTo>
                    <a:lnTo>
                      <a:pt x="99" y="151"/>
                    </a:lnTo>
                    <a:lnTo>
                      <a:pt x="69" y="151"/>
                    </a:lnTo>
                    <a:lnTo>
                      <a:pt x="69" y="111"/>
                    </a:lnTo>
                    <a:lnTo>
                      <a:pt x="69" y="111"/>
                    </a:lnTo>
                    <a:lnTo>
                      <a:pt x="69" y="111"/>
                    </a:lnTo>
                    <a:close/>
                    <a:moveTo>
                      <a:pt x="69" y="165"/>
                    </a:moveTo>
                    <a:lnTo>
                      <a:pt x="99" y="165"/>
                    </a:lnTo>
                    <a:lnTo>
                      <a:pt x="99" y="203"/>
                    </a:lnTo>
                    <a:lnTo>
                      <a:pt x="69" y="203"/>
                    </a:lnTo>
                    <a:lnTo>
                      <a:pt x="69" y="165"/>
                    </a:lnTo>
                    <a:lnTo>
                      <a:pt x="69" y="165"/>
                    </a:lnTo>
                    <a:lnTo>
                      <a:pt x="69" y="165"/>
                    </a:lnTo>
                    <a:close/>
                    <a:moveTo>
                      <a:pt x="69" y="222"/>
                    </a:moveTo>
                    <a:lnTo>
                      <a:pt x="99" y="222"/>
                    </a:lnTo>
                    <a:lnTo>
                      <a:pt x="99" y="262"/>
                    </a:lnTo>
                    <a:lnTo>
                      <a:pt x="69" y="262"/>
                    </a:lnTo>
                    <a:lnTo>
                      <a:pt x="69" y="222"/>
                    </a:lnTo>
                    <a:lnTo>
                      <a:pt x="69" y="222"/>
                    </a:lnTo>
                    <a:lnTo>
                      <a:pt x="69" y="222"/>
                    </a:lnTo>
                    <a:close/>
                    <a:moveTo>
                      <a:pt x="17" y="59"/>
                    </a:moveTo>
                    <a:lnTo>
                      <a:pt x="50" y="59"/>
                    </a:lnTo>
                    <a:lnTo>
                      <a:pt x="50" y="99"/>
                    </a:lnTo>
                    <a:lnTo>
                      <a:pt x="17" y="99"/>
                    </a:lnTo>
                    <a:lnTo>
                      <a:pt x="17" y="59"/>
                    </a:lnTo>
                    <a:lnTo>
                      <a:pt x="17" y="59"/>
                    </a:lnTo>
                    <a:lnTo>
                      <a:pt x="17" y="59"/>
                    </a:lnTo>
                    <a:close/>
                    <a:moveTo>
                      <a:pt x="17" y="111"/>
                    </a:moveTo>
                    <a:lnTo>
                      <a:pt x="50" y="111"/>
                    </a:lnTo>
                    <a:lnTo>
                      <a:pt x="50" y="151"/>
                    </a:lnTo>
                    <a:lnTo>
                      <a:pt x="17" y="151"/>
                    </a:lnTo>
                    <a:lnTo>
                      <a:pt x="17" y="111"/>
                    </a:lnTo>
                    <a:lnTo>
                      <a:pt x="17" y="111"/>
                    </a:lnTo>
                    <a:lnTo>
                      <a:pt x="17" y="111"/>
                    </a:lnTo>
                    <a:close/>
                    <a:moveTo>
                      <a:pt x="17" y="165"/>
                    </a:moveTo>
                    <a:lnTo>
                      <a:pt x="50" y="165"/>
                    </a:lnTo>
                    <a:lnTo>
                      <a:pt x="50" y="203"/>
                    </a:lnTo>
                    <a:lnTo>
                      <a:pt x="17" y="203"/>
                    </a:lnTo>
                    <a:lnTo>
                      <a:pt x="17" y="165"/>
                    </a:lnTo>
                    <a:lnTo>
                      <a:pt x="17" y="165"/>
                    </a:lnTo>
                    <a:lnTo>
                      <a:pt x="17" y="165"/>
                    </a:lnTo>
                    <a:close/>
                    <a:moveTo>
                      <a:pt x="17" y="222"/>
                    </a:moveTo>
                    <a:lnTo>
                      <a:pt x="50" y="222"/>
                    </a:lnTo>
                    <a:lnTo>
                      <a:pt x="50" y="262"/>
                    </a:lnTo>
                    <a:lnTo>
                      <a:pt x="17" y="262"/>
                    </a:lnTo>
                    <a:lnTo>
                      <a:pt x="17" y="222"/>
                    </a:lnTo>
                    <a:lnTo>
                      <a:pt x="17" y="222"/>
                    </a:lnTo>
                    <a:lnTo>
                      <a:pt x="17" y="222"/>
                    </a:lnTo>
                    <a:close/>
                    <a:moveTo>
                      <a:pt x="135" y="16"/>
                    </a:moveTo>
                    <a:lnTo>
                      <a:pt x="135" y="0"/>
                    </a:lnTo>
                    <a:lnTo>
                      <a:pt x="33" y="0"/>
                    </a:lnTo>
                    <a:lnTo>
                      <a:pt x="33" y="16"/>
                    </a:lnTo>
                    <a:lnTo>
                      <a:pt x="0" y="16"/>
                    </a:lnTo>
                    <a:lnTo>
                      <a:pt x="0" y="40"/>
                    </a:lnTo>
                    <a:lnTo>
                      <a:pt x="168" y="40"/>
                    </a:lnTo>
                    <a:lnTo>
                      <a:pt x="168" y="16"/>
                    </a:lnTo>
                    <a:lnTo>
                      <a:pt x="135" y="16"/>
                    </a:lnTo>
                    <a:lnTo>
                      <a:pt x="135" y="16"/>
                    </a:lnTo>
                    <a:lnTo>
                      <a:pt x="135" y="16"/>
                    </a:lnTo>
                    <a:close/>
                  </a:path>
                </a:pathLst>
              </a:custGeom>
              <a:solidFill>
                <a:schemeClr val="accent3">
                  <a:lumMod val="50000"/>
                </a:schemeClr>
              </a:solidFill>
              <a:ln>
                <a:solidFill>
                  <a:schemeClr val="accent3">
                    <a:lumMod val="50000"/>
                  </a:schemeClr>
                </a:solidFill>
              </a:ln>
            </p:spPr>
            <p:txBody>
              <a:bodyPr vert="horz" wrap="square" lIns="91427" tIns="45713" rIns="91427" bIns="45713" numCol="1" anchor="t" anchorCtr="0" compatLnSpc="1">
                <a:prstTxWarp prst="textNoShape">
                  <a:avLst/>
                </a:prstTxWarp>
              </a:bodyPr>
              <a:lstStyle/>
              <a:p>
                <a:pPr defTabSz="932324"/>
                <a:endParaRPr lang="en-US">
                  <a:solidFill>
                    <a:srgbClr val="505050"/>
                  </a:solidFill>
                </a:endParaRPr>
              </a:p>
            </p:txBody>
          </p:sp>
          <p:sp>
            <p:nvSpPr>
              <p:cNvPr id="52" name="TextBox 50"/>
              <p:cNvSpPr txBox="1"/>
              <p:nvPr/>
            </p:nvSpPr>
            <p:spPr>
              <a:xfrm>
                <a:off x="3703280" y="4130630"/>
                <a:ext cx="1003365" cy="455753"/>
              </a:xfrm>
              <a:prstGeom prst="rect">
                <a:avLst/>
              </a:prstGeom>
              <a:noFill/>
            </p:spPr>
            <p:txBody>
              <a:bodyPr wrap="none" lIns="179260" tIns="143408" rIns="179260" bIns="143408"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pPr>
                <a:r>
                  <a:rPr lang="en-US" sz="1199" dirty="0" smtClean="0">
                    <a:solidFill>
                      <a:srgbClr val="FFFFFF"/>
                    </a:solidFill>
                  </a:rPr>
                  <a:t>Exchange</a:t>
                </a:r>
                <a:endParaRPr lang="en-US" sz="1199" dirty="0">
                  <a:solidFill>
                    <a:srgbClr val="FFFFFF"/>
                  </a:solidFill>
                </a:endParaRPr>
              </a:p>
            </p:txBody>
          </p:sp>
          <p:cxnSp>
            <p:nvCxnSpPr>
              <p:cNvPr id="53" name="Straight Arrow Connector 41"/>
              <p:cNvCxnSpPr/>
              <p:nvPr/>
            </p:nvCxnSpPr>
            <p:spPr>
              <a:xfrm flipH="1">
                <a:off x="2392046" y="3965739"/>
                <a:ext cx="1573771" cy="0"/>
              </a:xfrm>
              <a:prstGeom prst="straightConnector1">
                <a:avLst/>
              </a:prstGeom>
              <a:ln w="38100">
                <a:solidFill>
                  <a:schemeClr val="accent3">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43"/>
              <p:cNvCxnSpPr/>
              <p:nvPr/>
            </p:nvCxnSpPr>
            <p:spPr>
              <a:xfrm flipV="1">
                <a:off x="4199539" y="2838512"/>
                <a:ext cx="0" cy="463992"/>
              </a:xfrm>
              <a:prstGeom prst="straightConnector1">
                <a:avLst/>
              </a:prstGeom>
              <a:ln w="38100">
                <a:solidFill>
                  <a:schemeClr val="accent3">
                    <a:lumMod val="50000"/>
                  </a:schemeClr>
                </a:solidFill>
                <a:prstDash val="solid"/>
                <a:headEnd type="none"/>
                <a:tailEnd type="triangle"/>
              </a:ln>
            </p:spPr>
            <p:style>
              <a:lnRef idx="1">
                <a:schemeClr val="accent1"/>
              </a:lnRef>
              <a:fillRef idx="0">
                <a:schemeClr val="accent1"/>
              </a:fillRef>
              <a:effectRef idx="0">
                <a:schemeClr val="accent1"/>
              </a:effectRef>
              <a:fontRef idx="minor">
                <a:schemeClr val="tx1"/>
              </a:fontRef>
            </p:style>
          </p:cxnSp>
          <p:grpSp>
            <p:nvGrpSpPr>
              <p:cNvPr id="55" name="Group 44"/>
              <p:cNvGrpSpPr/>
              <p:nvPr/>
            </p:nvGrpSpPr>
            <p:grpSpPr>
              <a:xfrm>
                <a:off x="1856442" y="2050330"/>
                <a:ext cx="1052001" cy="1123135"/>
                <a:chOff x="1487553" y="2335312"/>
                <a:chExt cx="1117050" cy="1192583"/>
              </a:xfrm>
            </p:grpSpPr>
            <p:sp>
              <p:nvSpPr>
                <p:cNvPr id="62" name="Oval 98"/>
                <p:cNvSpPr/>
                <p:nvPr/>
              </p:nvSpPr>
              <p:spPr bwMode="auto">
                <a:xfrm>
                  <a:off x="1487553" y="2335312"/>
                  <a:ext cx="1117050" cy="1117050"/>
                </a:xfrm>
                <a:prstGeom prst="ellipse">
                  <a:avLst/>
                </a:prstGeom>
                <a:solidFill>
                  <a:schemeClr val="tx1"/>
                </a:solid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13923" fontAlgn="base">
                    <a:lnSpc>
                      <a:spcPct val="90000"/>
                    </a:lnSpc>
                    <a:spcBef>
                      <a:spcPct val="0"/>
                    </a:spcBef>
                    <a:spcAft>
                      <a:spcPct val="0"/>
                    </a:spcAft>
                  </a:pPr>
                  <a:endParaRPr lang="en-US" sz="2400" spc="-50" dirty="0">
                    <a:gradFill>
                      <a:gsLst>
                        <a:gs pos="36283">
                          <a:srgbClr val="505050"/>
                        </a:gs>
                        <a:gs pos="28000">
                          <a:srgbClr val="505050"/>
                        </a:gs>
                      </a:gsLst>
                      <a:lin ang="5400000" scaled="0"/>
                    </a:gradFill>
                  </a:endParaRPr>
                </a:p>
              </p:txBody>
            </p:sp>
            <p:sp>
              <p:nvSpPr>
                <p:cNvPr id="63" name="Freeform 99"/>
                <p:cNvSpPr>
                  <a:spLocks noChangeAspect="1" noEditPoints="1"/>
                </p:cNvSpPr>
                <p:nvPr/>
              </p:nvSpPr>
              <p:spPr bwMode="auto">
                <a:xfrm>
                  <a:off x="1794197" y="2563571"/>
                  <a:ext cx="514350" cy="386305"/>
                </a:xfrm>
                <a:custGeom>
                  <a:avLst/>
                  <a:gdLst>
                    <a:gd name="T0" fmla="*/ 224 w 400"/>
                    <a:gd name="T1" fmla="*/ 276 h 300"/>
                    <a:gd name="T2" fmla="*/ 200 w 400"/>
                    <a:gd name="T3" fmla="*/ 300 h 300"/>
                    <a:gd name="T4" fmla="*/ 176 w 400"/>
                    <a:gd name="T5" fmla="*/ 276 h 300"/>
                    <a:gd name="T6" fmla="*/ 200 w 400"/>
                    <a:gd name="T7" fmla="*/ 252 h 300"/>
                    <a:gd name="T8" fmla="*/ 224 w 400"/>
                    <a:gd name="T9" fmla="*/ 276 h 300"/>
                    <a:gd name="T10" fmla="*/ 122 w 400"/>
                    <a:gd name="T11" fmla="*/ 205 h 300"/>
                    <a:gd name="T12" fmla="*/ 156 w 400"/>
                    <a:gd name="T13" fmla="*/ 239 h 300"/>
                    <a:gd name="T14" fmla="*/ 200 w 400"/>
                    <a:gd name="T15" fmla="*/ 221 h 300"/>
                    <a:gd name="T16" fmla="*/ 244 w 400"/>
                    <a:gd name="T17" fmla="*/ 239 h 300"/>
                    <a:gd name="T18" fmla="*/ 278 w 400"/>
                    <a:gd name="T19" fmla="*/ 205 h 300"/>
                    <a:gd name="T20" fmla="*/ 200 w 400"/>
                    <a:gd name="T21" fmla="*/ 173 h 300"/>
                    <a:gd name="T22" fmla="*/ 122 w 400"/>
                    <a:gd name="T23" fmla="*/ 205 h 300"/>
                    <a:gd name="T24" fmla="*/ 61 w 400"/>
                    <a:gd name="T25" fmla="*/ 144 h 300"/>
                    <a:gd name="T26" fmla="*/ 95 w 400"/>
                    <a:gd name="T27" fmla="*/ 178 h 300"/>
                    <a:gd name="T28" fmla="*/ 200 w 400"/>
                    <a:gd name="T29" fmla="*/ 134 h 300"/>
                    <a:gd name="T30" fmla="*/ 305 w 400"/>
                    <a:gd name="T31" fmla="*/ 178 h 300"/>
                    <a:gd name="T32" fmla="*/ 339 w 400"/>
                    <a:gd name="T33" fmla="*/ 144 h 300"/>
                    <a:gd name="T34" fmla="*/ 200 w 400"/>
                    <a:gd name="T35" fmla="*/ 86 h 300"/>
                    <a:gd name="T36" fmla="*/ 61 w 400"/>
                    <a:gd name="T37" fmla="*/ 144 h 300"/>
                    <a:gd name="T38" fmla="*/ 200 w 400"/>
                    <a:gd name="T39" fmla="*/ 48 h 300"/>
                    <a:gd name="T40" fmla="*/ 366 w 400"/>
                    <a:gd name="T41" fmla="*/ 117 h 300"/>
                    <a:gd name="T42" fmla="*/ 400 w 400"/>
                    <a:gd name="T43" fmla="*/ 83 h 300"/>
                    <a:gd name="T44" fmla="*/ 200 w 400"/>
                    <a:gd name="T45" fmla="*/ 0 h 300"/>
                    <a:gd name="T46" fmla="*/ 0 w 400"/>
                    <a:gd name="T47" fmla="*/ 83 h 300"/>
                    <a:gd name="T48" fmla="*/ 34 w 400"/>
                    <a:gd name="T49" fmla="*/ 117 h 300"/>
                    <a:gd name="T50" fmla="*/ 200 w 400"/>
                    <a:gd name="T51" fmla="*/ 4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300">
                      <a:moveTo>
                        <a:pt x="224" y="276"/>
                      </a:moveTo>
                      <a:cubicBezTo>
                        <a:pt x="224" y="289"/>
                        <a:pt x="213" y="300"/>
                        <a:pt x="200" y="300"/>
                      </a:cubicBezTo>
                      <a:cubicBezTo>
                        <a:pt x="187" y="300"/>
                        <a:pt x="176" y="289"/>
                        <a:pt x="176" y="276"/>
                      </a:cubicBezTo>
                      <a:cubicBezTo>
                        <a:pt x="176" y="263"/>
                        <a:pt x="187" y="252"/>
                        <a:pt x="200" y="252"/>
                      </a:cubicBezTo>
                      <a:cubicBezTo>
                        <a:pt x="213" y="252"/>
                        <a:pt x="224" y="263"/>
                        <a:pt x="224" y="276"/>
                      </a:cubicBezTo>
                      <a:close/>
                      <a:moveTo>
                        <a:pt x="122" y="205"/>
                      </a:moveTo>
                      <a:cubicBezTo>
                        <a:pt x="156" y="239"/>
                        <a:pt x="156" y="239"/>
                        <a:pt x="156" y="239"/>
                      </a:cubicBezTo>
                      <a:cubicBezTo>
                        <a:pt x="167" y="228"/>
                        <a:pt x="183" y="221"/>
                        <a:pt x="200" y="221"/>
                      </a:cubicBezTo>
                      <a:cubicBezTo>
                        <a:pt x="217" y="221"/>
                        <a:pt x="233" y="228"/>
                        <a:pt x="244" y="239"/>
                      </a:cubicBezTo>
                      <a:cubicBezTo>
                        <a:pt x="278" y="205"/>
                        <a:pt x="278" y="205"/>
                        <a:pt x="278" y="205"/>
                      </a:cubicBezTo>
                      <a:cubicBezTo>
                        <a:pt x="258" y="185"/>
                        <a:pt x="230" y="173"/>
                        <a:pt x="200" y="173"/>
                      </a:cubicBezTo>
                      <a:cubicBezTo>
                        <a:pt x="170" y="173"/>
                        <a:pt x="142" y="185"/>
                        <a:pt x="122" y="205"/>
                      </a:cubicBezTo>
                      <a:close/>
                      <a:moveTo>
                        <a:pt x="61" y="144"/>
                      </a:moveTo>
                      <a:cubicBezTo>
                        <a:pt x="95" y="178"/>
                        <a:pt x="95" y="178"/>
                        <a:pt x="95" y="178"/>
                      </a:cubicBezTo>
                      <a:cubicBezTo>
                        <a:pt x="122" y="151"/>
                        <a:pt x="159" y="134"/>
                        <a:pt x="200" y="134"/>
                      </a:cubicBezTo>
                      <a:cubicBezTo>
                        <a:pt x="241" y="134"/>
                        <a:pt x="278" y="151"/>
                        <a:pt x="305" y="178"/>
                      </a:cubicBezTo>
                      <a:cubicBezTo>
                        <a:pt x="339" y="144"/>
                        <a:pt x="339" y="144"/>
                        <a:pt x="339" y="144"/>
                      </a:cubicBezTo>
                      <a:cubicBezTo>
                        <a:pt x="303" y="109"/>
                        <a:pt x="254" y="86"/>
                        <a:pt x="200" y="86"/>
                      </a:cubicBezTo>
                      <a:cubicBezTo>
                        <a:pt x="146" y="86"/>
                        <a:pt x="97" y="109"/>
                        <a:pt x="61" y="144"/>
                      </a:cubicBezTo>
                      <a:close/>
                      <a:moveTo>
                        <a:pt x="200" y="48"/>
                      </a:moveTo>
                      <a:cubicBezTo>
                        <a:pt x="265" y="48"/>
                        <a:pt x="324" y="74"/>
                        <a:pt x="366" y="117"/>
                      </a:cubicBezTo>
                      <a:cubicBezTo>
                        <a:pt x="400" y="83"/>
                        <a:pt x="400" y="83"/>
                        <a:pt x="400" y="83"/>
                      </a:cubicBezTo>
                      <a:cubicBezTo>
                        <a:pt x="349" y="32"/>
                        <a:pt x="278" y="0"/>
                        <a:pt x="200" y="0"/>
                      </a:cubicBezTo>
                      <a:cubicBezTo>
                        <a:pt x="122" y="0"/>
                        <a:pt x="51" y="32"/>
                        <a:pt x="0" y="83"/>
                      </a:cubicBezTo>
                      <a:cubicBezTo>
                        <a:pt x="34" y="117"/>
                        <a:pt x="34" y="117"/>
                        <a:pt x="34" y="117"/>
                      </a:cubicBezTo>
                      <a:cubicBezTo>
                        <a:pt x="76" y="74"/>
                        <a:pt x="135" y="48"/>
                        <a:pt x="200" y="48"/>
                      </a:cubicBezTo>
                      <a:close/>
                    </a:path>
                  </a:pathLst>
                </a:custGeom>
                <a:solidFill>
                  <a:schemeClr val="accent1"/>
                </a:solidFill>
                <a:ln>
                  <a:noFill/>
                </a:ln>
                <a:extLst/>
              </p:spPr>
              <p:txBody>
                <a:bodyPr vert="horz" wrap="square" lIns="91427" tIns="45713" rIns="91427" bIns="45713" numCol="1" anchor="t" anchorCtr="0" compatLnSpc="1">
                  <a:prstTxWarp prst="textNoShape">
                    <a:avLst/>
                  </a:prstTxWarp>
                </a:bodyPr>
                <a:lstStyle/>
                <a:p>
                  <a:pPr defTabSz="932324"/>
                  <a:endParaRPr lang="en-US">
                    <a:solidFill>
                      <a:srgbClr val="00188F"/>
                    </a:solidFill>
                  </a:endParaRPr>
                </a:p>
              </p:txBody>
            </p:sp>
            <p:sp>
              <p:nvSpPr>
                <p:cNvPr id="64" name="TextBox 100"/>
                <p:cNvSpPr txBox="1"/>
                <p:nvPr/>
              </p:nvSpPr>
              <p:spPr>
                <a:xfrm>
                  <a:off x="1591293" y="2854407"/>
                  <a:ext cx="909574" cy="673488"/>
                </a:xfrm>
                <a:prstGeom prst="rect">
                  <a:avLst/>
                </a:prstGeom>
                <a:noFill/>
              </p:spPr>
              <p:txBody>
                <a:bodyPr wrap="none" lIns="182854" tIns="146283" rIns="182854" bIns="146283" rtlCol="0">
                  <a:spAutoFit/>
                </a:bodyPr>
                <a:lstStyle/>
                <a:p>
                  <a:pPr algn="ctr" defTabSz="932324">
                    <a:lnSpc>
                      <a:spcPct val="90000"/>
                    </a:lnSpc>
                  </a:pPr>
                  <a:r>
                    <a:rPr lang="en-US" sz="1199" spc="-50" dirty="0">
                      <a:solidFill>
                        <a:srgbClr val="505050"/>
                      </a:solidFill>
                    </a:rPr>
                    <a:t>Public</a:t>
                  </a:r>
                </a:p>
                <a:p>
                  <a:pPr algn="ctr" defTabSz="932324">
                    <a:lnSpc>
                      <a:spcPct val="90000"/>
                    </a:lnSpc>
                  </a:pPr>
                  <a:r>
                    <a:rPr lang="en-US" sz="1199" spc="-50" dirty="0">
                      <a:solidFill>
                        <a:srgbClr val="505050"/>
                      </a:solidFill>
                    </a:rPr>
                    <a:t>internet</a:t>
                  </a:r>
                </a:p>
              </p:txBody>
            </p:sp>
          </p:grpSp>
          <p:grpSp>
            <p:nvGrpSpPr>
              <p:cNvPr id="57" name="Group 49"/>
              <p:cNvGrpSpPr/>
              <p:nvPr/>
            </p:nvGrpSpPr>
            <p:grpSpPr>
              <a:xfrm>
                <a:off x="1189037" y="3216380"/>
                <a:ext cx="1313729" cy="1431929"/>
                <a:chOff x="271134" y="3591127"/>
                <a:chExt cx="1320328" cy="1439122"/>
              </a:xfrm>
            </p:grpSpPr>
            <p:sp>
              <p:nvSpPr>
                <p:cNvPr id="58" name="Freeform 5"/>
                <p:cNvSpPr>
                  <a:spLocks noEditPoints="1"/>
                </p:cNvSpPr>
                <p:nvPr/>
              </p:nvSpPr>
              <p:spPr bwMode="black">
                <a:xfrm>
                  <a:off x="626888" y="3591127"/>
                  <a:ext cx="680879" cy="1048434"/>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chemeClr val="tx2"/>
                </a:solidFill>
                <a:ln>
                  <a:noFill/>
                </a:ln>
                <a:extLst/>
              </p:spPr>
              <p:txBody>
                <a:bodyPr vert="horz" wrap="square" lIns="91427" tIns="45713" rIns="91427" bIns="45713" numCol="1" anchor="t" anchorCtr="0" compatLnSpc="1">
                  <a:prstTxWarp prst="textNoShape">
                    <a:avLst/>
                  </a:prstTxWarp>
                </a:bodyPr>
                <a:lstStyle/>
                <a:p>
                  <a:pPr defTabSz="932324"/>
                  <a:endParaRPr lang="en-US">
                    <a:solidFill>
                      <a:srgbClr val="505050"/>
                    </a:solidFill>
                  </a:endParaRPr>
                </a:p>
              </p:txBody>
            </p:sp>
            <p:sp>
              <p:nvSpPr>
                <p:cNvPr id="59" name="TextBox 50"/>
                <p:cNvSpPr txBox="1"/>
                <p:nvPr/>
              </p:nvSpPr>
              <p:spPr>
                <a:xfrm>
                  <a:off x="271134" y="4568884"/>
                  <a:ext cx="1320328" cy="461365"/>
                </a:xfrm>
                <a:prstGeom prst="rect">
                  <a:avLst/>
                </a:prstGeom>
                <a:noFill/>
              </p:spPr>
              <p:txBody>
                <a:bodyPr wrap="none" lIns="179260" tIns="143408" rIns="179260" bIns="143408"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pPr>
                  <a:r>
                    <a:rPr lang="en-US" sz="1199" dirty="0">
                      <a:solidFill>
                        <a:srgbClr val="FFFFFF"/>
                      </a:solidFill>
                    </a:rPr>
                    <a:t>Customer site</a:t>
                  </a:r>
                </a:p>
              </p:txBody>
            </p:sp>
          </p:grpSp>
          <p:sp>
            <p:nvSpPr>
              <p:cNvPr id="84" name="Freeform 539"/>
              <p:cNvSpPr>
                <a:spLocks noChangeAspect="1"/>
              </p:cNvSpPr>
              <p:nvPr/>
            </p:nvSpPr>
            <p:spPr bwMode="auto">
              <a:xfrm>
                <a:off x="3541565" y="2128073"/>
                <a:ext cx="1350935" cy="742727"/>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0070C0"/>
              </a:solidFill>
              <a:ln>
                <a:noFill/>
              </a:ln>
              <a:extLst/>
            </p:spPr>
            <p:txBody>
              <a:bodyPr vert="horz" wrap="square" lIns="91427" tIns="91427" rIns="91427" bIns="91427" numCol="1" anchor="ctr" anchorCtr="0" compatLnSpc="1">
                <a:prstTxWarp prst="textNoShape">
                  <a:avLst/>
                </a:prstTxWarp>
              </a:bodyPr>
              <a:lstStyle/>
              <a:p>
                <a:pPr algn="ctr" defTabSz="932324"/>
                <a:r>
                  <a:rPr lang="en-US" sz="1400" dirty="0" smtClean="0">
                    <a:solidFill>
                      <a:srgbClr val="EFEFEF"/>
                    </a:solidFill>
                  </a:rPr>
                  <a:t>Microsoft</a:t>
                </a:r>
                <a:endParaRPr lang="en-US" sz="1400" dirty="0">
                  <a:solidFill>
                    <a:srgbClr val="EFEFEF"/>
                  </a:solidFill>
                </a:endParaRPr>
              </a:p>
            </p:txBody>
          </p:sp>
        </p:grpSp>
        <p:grpSp>
          <p:nvGrpSpPr>
            <p:cNvPr id="8" name="Group 20"/>
            <p:cNvGrpSpPr/>
            <p:nvPr/>
          </p:nvGrpSpPr>
          <p:grpSpPr>
            <a:xfrm>
              <a:off x="7219624" y="2127226"/>
              <a:ext cx="3898207" cy="2694581"/>
              <a:chOff x="7219765" y="2032710"/>
              <a:chExt cx="3898760" cy="2694964"/>
            </a:xfrm>
          </p:grpSpPr>
          <p:sp>
            <p:nvSpPr>
              <p:cNvPr id="65" name="Freeform 5"/>
              <p:cNvSpPr>
                <a:spLocks noEditPoints="1"/>
              </p:cNvSpPr>
              <p:nvPr/>
            </p:nvSpPr>
            <p:spPr bwMode="black">
              <a:xfrm>
                <a:off x="7630333" y="3633305"/>
                <a:ext cx="492751" cy="758750"/>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chemeClr val="tx2"/>
              </a:solidFill>
              <a:ln>
                <a:noFill/>
              </a:ln>
              <a:extLst/>
            </p:spPr>
            <p:txBody>
              <a:bodyPr vert="horz" wrap="square" lIns="91427" tIns="45713" rIns="91427" bIns="45713" numCol="1" anchor="t" anchorCtr="0" compatLnSpc="1">
                <a:prstTxWarp prst="textNoShape">
                  <a:avLst/>
                </a:prstTxWarp>
              </a:bodyPr>
              <a:lstStyle/>
              <a:p>
                <a:pPr defTabSz="932324"/>
                <a:endParaRPr lang="en-US">
                  <a:solidFill>
                    <a:srgbClr val="505050"/>
                  </a:solidFill>
                </a:endParaRPr>
              </a:p>
            </p:txBody>
          </p:sp>
          <p:sp>
            <p:nvSpPr>
              <p:cNvPr id="66" name="TextBox 50"/>
              <p:cNvSpPr txBox="1"/>
              <p:nvPr/>
            </p:nvSpPr>
            <p:spPr>
              <a:xfrm>
                <a:off x="7219765" y="4296739"/>
                <a:ext cx="1263039" cy="430935"/>
              </a:xfrm>
              <a:prstGeom prst="rect">
                <a:avLst/>
              </a:prstGeom>
              <a:noFill/>
            </p:spPr>
            <p:txBody>
              <a:bodyPr wrap="none" lIns="179260" tIns="143408" rIns="179260" bIns="143408"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pPr>
                <a:r>
                  <a:rPr lang="en-US" sz="1000" dirty="0">
                    <a:solidFill>
                      <a:srgbClr val="FFFFFF"/>
                    </a:solidFill>
                  </a:rPr>
                  <a:t>Customer site 1</a:t>
                </a:r>
              </a:p>
            </p:txBody>
          </p:sp>
          <p:sp>
            <p:nvSpPr>
              <p:cNvPr id="67" name="Freeform 5"/>
              <p:cNvSpPr>
                <a:spLocks noEditPoints="1"/>
              </p:cNvSpPr>
              <p:nvPr/>
            </p:nvSpPr>
            <p:spPr bwMode="black">
              <a:xfrm>
                <a:off x="7630333" y="2489493"/>
                <a:ext cx="492751" cy="758750"/>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chemeClr val="tx2"/>
              </a:solidFill>
              <a:ln>
                <a:noFill/>
              </a:ln>
              <a:extLst/>
            </p:spPr>
            <p:txBody>
              <a:bodyPr vert="horz" wrap="square" lIns="91427" tIns="45713" rIns="91427" bIns="45713" numCol="1" anchor="t" anchorCtr="0" compatLnSpc="1">
                <a:prstTxWarp prst="textNoShape">
                  <a:avLst/>
                </a:prstTxWarp>
              </a:bodyPr>
              <a:lstStyle/>
              <a:p>
                <a:pPr defTabSz="932324"/>
                <a:endParaRPr lang="en-US">
                  <a:solidFill>
                    <a:srgbClr val="505050"/>
                  </a:solidFill>
                </a:endParaRPr>
              </a:p>
            </p:txBody>
          </p:sp>
          <p:sp>
            <p:nvSpPr>
              <p:cNvPr id="68" name="TextBox 50"/>
              <p:cNvSpPr txBox="1"/>
              <p:nvPr/>
            </p:nvSpPr>
            <p:spPr>
              <a:xfrm>
                <a:off x="7219765" y="3152927"/>
                <a:ext cx="1263039" cy="430935"/>
              </a:xfrm>
              <a:prstGeom prst="rect">
                <a:avLst/>
              </a:prstGeom>
              <a:noFill/>
            </p:spPr>
            <p:txBody>
              <a:bodyPr wrap="none" lIns="179260" tIns="143408" rIns="179260" bIns="143408"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pPr>
                <a:r>
                  <a:rPr lang="en-US" sz="1000" dirty="0">
                    <a:solidFill>
                      <a:srgbClr val="FFFFFF"/>
                    </a:solidFill>
                  </a:rPr>
                  <a:t>Customer site 2</a:t>
                </a:r>
              </a:p>
            </p:txBody>
          </p:sp>
          <p:sp>
            <p:nvSpPr>
              <p:cNvPr id="69" name="Freeform 5"/>
              <p:cNvSpPr>
                <a:spLocks noEditPoints="1"/>
              </p:cNvSpPr>
              <p:nvPr/>
            </p:nvSpPr>
            <p:spPr bwMode="black">
              <a:xfrm>
                <a:off x="8834259" y="2032710"/>
                <a:ext cx="492751" cy="758750"/>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chemeClr val="tx2"/>
              </a:solidFill>
              <a:ln>
                <a:noFill/>
              </a:ln>
              <a:extLst/>
            </p:spPr>
            <p:txBody>
              <a:bodyPr vert="horz" wrap="square" lIns="91427" tIns="45713" rIns="91427" bIns="45713" numCol="1" anchor="t" anchorCtr="0" compatLnSpc="1">
                <a:prstTxWarp prst="textNoShape">
                  <a:avLst/>
                </a:prstTxWarp>
              </a:bodyPr>
              <a:lstStyle/>
              <a:p>
                <a:pPr defTabSz="932324"/>
                <a:endParaRPr lang="en-US">
                  <a:solidFill>
                    <a:srgbClr val="505050"/>
                  </a:solidFill>
                </a:endParaRPr>
              </a:p>
            </p:txBody>
          </p:sp>
          <p:sp>
            <p:nvSpPr>
              <p:cNvPr id="70" name="TextBox 50"/>
              <p:cNvSpPr txBox="1"/>
              <p:nvPr/>
            </p:nvSpPr>
            <p:spPr>
              <a:xfrm>
                <a:off x="8423691" y="2696144"/>
                <a:ext cx="1263039" cy="430935"/>
              </a:xfrm>
              <a:prstGeom prst="rect">
                <a:avLst/>
              </a:prstGeom>
              <a:noFill/>
            </p:spPr>
            <p:txBody>
              <a:bodyPr wrap="none" lIns="179260" tIns="143408" rIns="179260" bIns="143408"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90000"/>
                  </a:lnSpc>
                </a:pPr>
                <a:r>
                  <a:rPr lang="en-US" sz="1000" dirty="0">
                    <a:solidFill>
                      <a:srgbClr val="FFFFFF"/>
                    </a:solidFill>
                  </a:rPr>
                  <a:t>Customer site 3</a:t>
                </a:r>
              </a:p>
            </p:txBody>
          </p:sp>
          <p:sp>
            <p:nvSpPr>
              <p:cNvPr id="71" name="Freeform 539"/>
              <p:cNvSpPr>
                <a:spLocks noChangeAspect="1"/>
              </p:cNvSpPr>
              <p:nvPr/>
            </p:nvSpPr>
            <p:spPr bwMode="auto">
              <a:xfrm>
                <a:off x="8495593" y="3372178"/>
                <a:ext cx="1614068" cy="887394"/>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accent3">
                  <a:lumMod val="50000"/>
                </a:schemeClr>
              </a:solidFill>
              <a:ln>
                <a:solidFill>
                  <a:schemeClr val="accent3">
                    <a:lumMod val="50000"/>
                  </a:schemeClr>
                </a:solidFill>
              </a:ln>
              <a:extLst/>
            </p:spPr>
            <p:txBody>
              <a:bodyPr vert="horz" wrap="square" lIns="91427" tIns="45713" rIns="91427" bIns="45713" numCol="1" anchor="t" anchorCtr="0" compatLnSpc="1">
                <a:prstTxWarp prst="textNoShape">
                  <a:avLst/>
                </a:prstTxWarp>
              </a:bodyPr>
              <a:lstStyle/>
              <a:p>
                <a:pPr defTabSz="932324"/>
                <a:endParaRPr lang="en-US">
                  <a:gradFill>
                    <a:gsLst>
                      <a:gs pos="0">
                        <a:srgbClr val="FFFFFF"/>
                      </a:gs>
                      <a:gs pos="19000">
                        <a:srgbClr val="FFFFFF"/>
                      </a:gs>
                    </a:gsLst>
                    <a:lin ang="5400000" scaled="0"/>
                  </a:gradFill>
                </a:endParaRPr>
              </a:p>
            </p:txBody>
          </p:sp>
          <p:cxnSp>
            <p:nvCxnSpPr>
              <p:cNvPr id="72" name="Straight Arrow Connector 28"/>
              <p:cNvCxnSpPr/>
              <p:nvPr/>
            </p:nvCxnSpPr>
            <p:spPr>
              <a:xfrm flipH="1">
                <a:off x="8123084" y="4038633"/>
                <a:ext cx="612527" cy="0"/>
              </a:xfrm>
              <a:prstGeom prst="straightConnector1">
                <a:avLst/>
              </a:prstGeom>
              <a:ln w="38100">
                <a:solidFill>
                  <a:schemeClr val="accent3">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3" name="Straight Arrow Connector 29"/>
              <p:cNvCxnSpPr/>
              <p:nvPr/>
            </p:nvCxnSpPr>
            <p:spPr>
              <a:xfrm flipH="1" flipV="1">
                <a:off x="8360876" y="3424683"/>
                <a:ext cx="582831" cy="402439"/>
              </a:xfrm>
              <a:prstGeom prst="straightConnector1">
                <a:avLst/>
              </a:prstGeom>
              <a:ln w="38100">
                <a:solidFill>
                  <a:schemeClr val="accent3">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30"/>
              <p:cNvCxnSpPr/>
              <p:nvPr/>
            </p:nvCxnSpPr>
            <p:spPr>
              <a:xfrm flipV="1">
                <a:off x="9140739" y="3012032"/>
                <a:ext cx="0" cy="532301"/>
              </a:xfrm>
              <a:prstGeom prst="straightConnector1">
                <a:avLst/>
              </a:prstGeom>
              <a:ln w="38100">
                <a:solidFill>
                  <a:schemeClr val="accent3">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31"/>
              <p:cNvCxnSpPr/>
              <p:nvPr/>
            </p:nvCxnSpPr>
            <p:spPr>
              <a:xfrm flipV="1">
                <a:off x="9565253" y="2990557"/>
                <a:ext cx="442884" cy="649768"/>
              </a:xfrm>
              <a:prstGeom prst="straightConnector1">
                <a:avLst/>
              </a:prstGeom>
              <a:ln w="38100">
                <a:solidFill>
                  <a:schemeClr val="accent3">
                    <a:lumMod val="50000"/>
                  </a:schemeClr>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6" name="TextBox 50"/>
              <p:cNvSpPr txBox="1"/>
              <p:nvPr/>
            </p:nvSpPr>
            <p:spPr>
              <a:xfrm>
                <a:off x="8852273" y="3666775"/>
                <a:ext cx="877993" cy="515570"/>
              </a:xfrm>
              <a:prstGeom prst="rect">
                <a:avLst/>
              </a:prstGeom>
              <a:noFill/>
            </p:spPr>
            <p:txBody>
              <a:bodyPr wrap="none" lIns="179260" tIns="143408" rIns="179260" bIns="143408" rtlCol="0">
                <a:spAutoFit/>
              </a:bodyPr>
              <a:lstStyle>
                <a:defPPr>
                  <a:defRPr lang="en-US"/>
                </a:defPPr>
                <a:lvl1pPr defTabSz="914400">
                  <a:lnSpc>
                    <a:spcPct val="90000"/>
                  </a:lnSpc>
                  <a:defRPr sz="1200" b="1">
                    <a:gradFill>
                      <a:gsLst>
                        <a:gs pos="25664">
                          <a:schemeClr val="tx1"/>
                        </a:gs>
                        <a:gs pos="52000">
                          <a:schemeClr val="tx1"/>
                        </a:gs>
                      </a:gsLst>
                      <a:lin ang="5400000" scaled="0"/>
                    </a:gradFill>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r>
                  <a:rPr lang="en-US" sz="1599" dirty="0">
                    <a:gradFill>
                      <a:gsLst>
                        <a:gs pos="0">
                          <a:srgbClr val="FFFFFF"/>
                        </a:gs>
                        <a:gs pos="19000">
                          <a:srgbClr val="FFFFFF"/>
                        </a:gs>
                      </a:gsLst>
                      <a:lin ang="5400000" scaled="0"/>
                    </a:gradFill>
                  </a:rPr>
                  <a:t>WAN</a:t>
                </a:r>
              </a:p>
            </p:txBody>
          </p:sp>
          <p:grpSp>
            <p:nvGrpSpPr>
              <p:cNvPr id="77" name="Group 33"/>
              <p:cNvGrpSpPr/>
              <p:nvPr/>
            </p:nvGrpSpPr>
            <p:grpSpPr>
              <a:xfrm>
                <a:off x="10261918" y="3725861"/>
                <a:ext cx="856607" cy="864836"/>
                <a:chOff x="1455145" y="2335312"/>
                <a:chExt cx="1181866" cy="1193220"/>
              </a:xfrm>
            </p:grpSpPr>
            <p:sp>
              <p:nvSpPr>
                <p:cNvPr id="78" name="Oval 35"/>
                <p:cNvSpPr/>
                <p:nvPr/>
              </p:nvSpPr>
              <p:spPr bwMode="auto">
                <a:xfrm>
                  <a:off x="1487553" y="2335312"/>
                  <a:ext cx="1117050" cy="1117050"/>
                </a:xfrm>
                <a:prstGeom prst="ellipse">
                  <a:avLst/>
                </a:prstGeom>
                <a:solidFill>
                  <a:schemeClr val="tx1"/>
                </a:solidFill>
                <a:ln w="57150">
                  <a:solidFill>
                    <a:schemeClr val="accent1"/>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defTabSz="913923" fontAlgn="base">
                    <a:lnSpc>
                      <a:spcPct val="90000"/>
                    </a:lnSpc>
                    <a:spcBef>
                      <a:spcPct val="0"/>
                    </a:spcBef>
                    <a:spcAft>
                      <a:spcPct val="0"/>
                    </a:spcAft>
                  </a:pPr>
                  <a:endParaRPr lang="en-US" sz="2400" spc="-50" dirty="0">
                    <a:gradFill>
                      <a:gsLst>
                        <a:gs pos="36283">
                          <a:srgbClr val="505050"/>
                        </a:gs>
                        <a:gs pos="28000">
                          <a:srgbClr val="505050"/>
                        </a:gs>
                      </a:gsLst>
                      <a:lin ang="5400000" scaled="0"/>
                    </a:gradFill>
                  </a:endParaRPr>
                </a:p>
              </p:txBody>
            </p:sp>
            <p:sp>
              <p:nvSpPr>
                <p:cNvPr id="79" name="Freeform 36"/>
                <p:cNvSpPr>
                  <a:spLocks noChangeAspect="1" noEditPoints="1"/>
                </p:cNvSpPr>
                <p:nvPr/>
              </p:nvSpPr>
              <p:spPr bwMode="auto">
                <a:xfrm>
                  <a:off x="1794197" y="2457078"/>
                  <a:ext cx="514350" cy="386305"/>
                </a:xfrm>
                <a:custGeom>
                  <a:avLst/>
                  <a:gdLst>
                    <a:gd name="T0" fmla="*/ 224 w 400"/>
                    <a:gd name="T1" fmla="*/ 276 h 300"/>
                    <a:gd name="T2" fmla="*/ 200 w 400"/>
                    <a:gd name="T3" fmla="*/ 300 h 300"/>
                    <a:gd name="T4" fmla="*/ 176 w 400"/>
                    <a:gd name="T5" fmla="*/ 276 h 300"/>
                    <a:gd name="T6" fmla="*/ 200 w 400"/>
                    <a:gd name="T7" fmla="*/ 252 h 300"/>
                    <a:gd name="T8" fmla="*/ 224 w 400"/>
                    <a:gd name="T9" fmla="*/ 276 h 300"/>
                    <a:gd name="T10" fmla="*/ 122 w 400"/>
                    <a:gd name="T11" fmla="*/ 205 h 300"/>
                    <a:gd name="T12" fmla="*/ 156 w 400"/>
                    <a:gd name="T13" fmla="*/ 239 h 300"/>
                    <a:gd name="T14" fmla="*/ 200 w 400"/>
                    <a:gd name="T15" fmla="*/ 221 h 300"/>
                    <a:gd name="T16" fmla="*/ 244 w 400"/>
                    <a:gd name="T17" fmla="*/ 239 h 300"/>
                    <a:gd name="T18" fmla="*/ 278 w 400"/>
                    <a:gd name="T19" fmla="*/ 205 h 300"/>
                    <a:gd name="T20" fmla="*/ 200 w 400"/>
                    <a:gd name="T21" fmla="*/ 173 h 300"/>
                    <a:gd name="T22" fmla="*/ 122 w 400"/>
                    <a:gd name="T23" fmla="*/ 205 h 300"/>
                    <a:gd name="T24" fmla="*/ 61 w 400"/>
                    <a:gd name="T25" fmla="*/ 144 h 300"/>
                    <a:gd name="T26" fmla="*/ 95 w 400"/>
                    <a:gd name="T27" fmla="*/ 178 h 300"/>
                    <a:gd name="T28" fmla="*/ 200 w 400"/>
                    <a:gd name="T29" fmla="*/ 134 h 300"/>
                    <a:gd name="T30" fmla="*/ 305 w 400"/>
                    <a:gd name="T31" fmla="*/ 178 h 300"/>
                    <a:gd name="T32" fmla="*/ 339 w 400"/>
                    <a:gd name="T33" fmla="*/ 144 h 300"/>
                    <a:gd name="T34" fmla="*/ 200 w 400"/>
                    <a:gd name="T35" fmla="*/ 86 h 300"/>
                    <a:gd name="T36" fmla="*/ 61 w 400"/>
                    <a:gd name="T37" fmla="*/ 144 h 300"/>
                    <a:gd name="T38" fmla="*/ 200 w 400"/>
                    <a:gd name="T39" fmla="*/ 48 h 300"/>
                    <a:gd name="T40" fmla="*/ 366 w 400"/>
                    <a:gd name="T41" fmla="*/ 117 h 300"/>
                    <a:gd name="T42" fmla="*/ 400 w 400"/>
                    <a:gd name="T43" fmla="*/ 83 h 300"/>
                    <a:gd name="T44" fmla="*/ 200 w 400"/>
                    <a:gd name="T45" fmla="*/ 0 h 300"/>
                    <a:gd name="T46" fmla="*/ 0 w 400"/>
                    <a:gd name="T47" fmla="*/ 83 h 300"/>
                    <a:gd name="T48" fmla="*/ 34 w 400"/>
                    <a:gd name="T49" fmla="*/ 117 h 300"/>
                    <a:gd name="T50" fmla="*/ 200 w 400"/>
                    <a:gd name="T51" fmla="*/ 4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300">
                      <a:moveTo>
                        <a:pt x="224" y="276"/>
                      </a:moveTo>
                      <a:cubicBezTo>
                        <a:pt x="224" y="289"/>
                        <a:pt x="213" y="300"/>
                        <a:pt x="200" y="300"/>
                      </a:cubicBezTo>
                      <a:cubicBezTo>
                        <a:pt x="187" y="300"/>
                        <a:pt x="176" y="289"/>
                        <a:pt x="176" y="276"/>
                      </a:cubicBezTo>
                      <a:cubicBezTo>
                        <a:pt x="176" y="263"/>
                        <a:pt x="187" y="252"/>
                        <a:pt x="200" y="252"/>
                      </a:cubicBezTo>
                      <a:cubicBezTo>
                        <a:pt x="213" y="252"/>
                        <a:pt x="224" y="263"/>
                        <a:pt x="224" y="276"/>
                      </a:cubicBezTo>
                      <a:close/>
                      <a:moveTo>
                        <a:pt x="122" y="205"/>
                      </a:moveTo>
                      <a:cubicBezTo>
                        <a:pt x="156" y="239"/>
                        <a:pt x="156" y="239"/>
                        <a:pt x="156" y="239"/>
                      </a:cubicBezTo>
                      <a:cubicBezTo>
                        <a:pt x="167" y="228"/>
                        <a:pt x="183" y="221"/>
                        <a:pt x="200" y="221"/>
                      </a:cubicBezTo>
                      <a:cubicBezTo>
                        <a:pt x="217" y="221"/>
                        <a:pt x="233" y="228"/>
                        <a:pt x="244" y="239"/>
                      </a:cubicBezTo>
                      <a:cubicBezTo>
                        <a:pt x="278" y="205"/>
                        <a:pt x="278" y="205"/>
                        <a:pt x="278" y="205"/>
                      </a:cubicBezTo>
                      <a:cubicBezTo>
                        <a:pt x="258" y="185"/>
                        <a:pt x="230" y="173"/>
                        <a:pt x="200" y="173"/>
                      </a:cubicBezTo>
                      <a:cubicBezTo>
                        <a:pt x="170" y="173"/>
                        <a:pt x="142" y="185"/>
                        <a:pt x="122" y="205"/>
                      </a:cubicBezTo>
                      <a:close/>
                      <a:moveTo>
                        <a:pt x="61" y="144"/>
                      </a:moveTo>
                      <a:cubicBezTo>
                        <a:pt x="95" y="178"/>
                        <a:pt x="95" y="178"/>
                        <a:pt x="95" y="178"/>
                      </a:cubicBezTo>
                      <a:cubicBezTo>
                        <a:pt x="122" y="151"/>
                        <a:pt x="159" y="134"/>
                        <a:pt x="200" y="134"/>
                      </a:cubicBezTo>
                      <a:cubicBezTo>
                        <a:pt x="241" y="134"/>
                        <a:pt x="278" y="151"/>
                        <a:pt x="305" y="178"/>
                      </a:cubicBezTo>
                      <a:cubicBezTo>
                        <a:pt x="339" y="144"/>
                        <a:pt x="339" y="144"/>
                        <a:pt x="339" y="144"/>
                      </a:cubicBezTo>
                      <a:cubicBezTo>
                        <a:pt x="303" y="109"/>
                        <a:pt x="254" y="86"/>
                        <a:pt x="200" y="86"/>
                      </a:cubicBezTo>
                      <a:cubicBezTo>
                        <a:pt x="146" y="86"/>
                        <a:pt x="97" y="109"/>
                        <a:pt x="61" y="144"/>
                      </a:cubicBezTo>
                      <a:close/>
                      <a:moveTo>
                        <a:pt x="200" y="48"/>
                      </a:moveTo>
                      <a:cubicBezTo>
                        <a:pt x="265" y="48"/>
                        <a:pt x="324" y="74"/>
                        <a:pt x="366" y="117"/>
                      </a:cubicBezTo>
                      <a:cubicBezTo>
                        <a:pt x="400" y="83"/>
                        <a:pt x="400" y="83"/>
                        <a:pt x="400" y="83"/>
                      </a:cubicBezTo>
                      <a:cubicBezTo>
                        <a:pt x="349" y="32"/>
                        <a:pt x="278" y="0"/>
                        <a:pt x="200" y="0"/>
                      </a:cubicBezTo>
                      <a:cubicBezTo>
                        <a:pt x="122" y="0"/>
                        <a:pt x="51" y="32"/>
                        <a:pt x="0" y="83"/>
                      </a:cubicBezTo>
                      <a:cubicBezTo>
                        <a:pt x="34" y="117"/>
                        <a:pt x="34" y="117"/>
                        <a:pt x="34" y="117"/>
                      </a:cubicBezTo>
                      <a:cubicBezTo>
                        <a:pt x="76" y="74"/>
                        <a:pt x="135" y="48"/>
                        <a:pt x="200" y="48"/>
                      </a:cubicBezTo>
                      <a:close/>
                    </a:path>
                  </a:pathLst>
                </a:custGeom>
                <a:solidFill>
                  <a:schemeClr val="accent1"/>
                </a:solidFill>
                <a:ln>
                  <a:noFill/>
                </a:ln>
                <a:extLst/>
              </p:spPr>
              <p:txBody>
                <a:bodyPr vert="horz" wrap="square" lIns="91427" tIns="45713" rIns="91427" bIns="45713" numCol="1" anchor="t" anchorCtr="0" compatLnSpc="1">
                  <a:prstTxWarp prst="textNoShape">
                    <a:avLst/>
                  </a:prstTxWarp>
                </a:bodyPr>
                <a:lstStyle/>
                <a:p>
                  <a:pPr defTabSz="932324"/>
                  <a:endParaRPr lang="en-US">
                    <a:solidFill>
                      <a:srgbClr val="00188F"/>
                    </a:solidFill>
                  </a:endParaRPr>
                </a:p>
              </p:txBody>
            </p:sp>
            <p:sp>
              <p:nvSpPr>
                <p:cNvPr id="80" name="TextBox 37"/>
                <p:cNvSpPr txBox="1"/>
                <p:nvPr/>
              </p:nvSpPr>
              <p:spPr>
                <a:xfrm>
                  <a:off x="1455145" y="2653428"/>
                  <a:ext cx="1181866" cy="875104"/>
                </a:xfrm>
                <a:prstGeom prst="rect">
                  <a:avLst/>
                </a:prstGeom>
                <a:noFill/>
              </p:spPr>
              <p:txBody>
                <a:bodyPr wrap="none" lIns="182854" tIns="146283" rIns="182854" bIns="146283" rtlCol="0">
                  <a:spAutoFit/>
                </a:bodyPr>
                <a:lstStyle/>
                <a:p>
                  <a:pPr algn="ctr" defTabSz="932324">
                    <a:lnSpc>
                      <a:spcPct val="90000"/>
                    </a:lnSpc>
                  </a:pPr>
                  <a:r>
                    <a:rPr lang="en-US" sz="1199" spc="-50" dirty="0">
                      <a:solidFill>
                        <a:srgbClr val="505050"/>
                      </a:solidFill>
                    </a:rPr>
                    <a:t>Public</a:t>
                  </a:r>
                </a:p>
                <a:p>
                  <a:pPr algn="ctr" defTabSz="932324">
                    <a:lnSpc>
                      <a:spcPct val="90000"/>
                    </a:lnSpc>
                  </a:pPr>
                  <a:r>
                    <a:rPr lang="en-US" sz="1199" spc="-50" dirty="0">
                      <a:solidFill>
                        <a:srgbClr val="505050"/>
                      </a:solidFill>
                    </a:rPr>
                    <a:t>internet</a:t>
                  </a:r>
                </a:p>
              </p:txBody>
            </p:sp>
          </p:grpSp>
          <p:sp>
            <p:nvSpPr>
              <p:cNvPr id="85" name="Freeform 539"/>
              <p:cNvSpPr>
                <a:spLocks noChangeAspect="1"/>
              </p:cNvSpPr>
              <p:nvPr/>
            </p:nvSpPr>
            <p:spPr bwMode="auto">
              <a:xfrm>
                <a:off x="9576805" y="2221135"/>
                <a:ext cx="1350935" cy="742727"/>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0070C0"/>
              </a:solidFill>
              <a:ln>
                <a:noFill/>
              </a:ln>
              <a:extLst/>
            </p:spPr>
            <p:txBody>
              <a:bodyPr vert="horz" wrap="square" lIns="91427" tIns="91427" rIns="91427" bIns="91427" numCol="1" anchor="ctr" anchorCtr="0" compatLnSpc="1">
                <a:prstTxWarp prst="textNoShape">
                  <a:avLst/>
                </a:prstTxWarp>
              </a:bodyPr>
              <a:lstStyle/>
              <a:p>
                <a:pPr algn="ctr" defTabSz="932324"/>
                <a:r>
                  <a:rPr lang="en-US" sz="1400" dirty="0" smtClean="0">
                    <a:solidFill>
                      <a:srgbClr val="EFEFEF"/>
                    </a:solidFill>
                  </a:rPr>
                  <a:t>Microsoft</a:t>
                </a:r>
                <a:endParaRPr lang="en-US" sz="1400" dirty="0">
                  <a:solidFill>
                    <a:srgbClr val="EFEFEF"/>
                  </a:solidFill>
                </a:endParaRPr>
              </a:p>
            </p:txBody>
          </p:sp>
        </p:grpSp>
      </p:grpSp>
      <p:sp>
        <p:nvSpPr>
          <p:cNvPr id="3" name="Rectangle 2"/>
          <p:cNvSpPr/>
          <p:nvPr/>
        </p:nvSpPr>
        <p:spPr bwMode="auto">
          <a:xfrm>
            <a:off x="275483" y="4496574"/>
            <a:ext cx="11923608" cy="2429688"/>
          </a:xfrm>
          <a:prstGeom prst="rect">
            <a:avLst/>
          </a:prstGeom>
          <a:solidFill>
            <a:schemeClr val="tx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pic>
        <p:nvPicPr>
          <p:cNvPr id="41" name="Picture 40" descr="https://encrypted-tbn0.gstatic.com/images?q=tbn:ANd9GcQwLAzz0cf-Ea2x1ZPddt92bAf1slfuQtWbq9NHN-YIISw4BbyW"/>
          <p:cNvPicPr/>
          <p:nvPr/>
        </p:nvPicPr>
        <p:blipFill rotWithShape="1">
          <a:blip r:embed="rId3" cstate="print">
            <a:extLst>
              <a:ext uri="{28A0092B-C50C-407E-A947-70E740481C1C}">
                <a14:useLocalDpi xmlns:a14="http://schemas.microsoft.com/office/drawing/2010/main" val="0"/>
              </a:ext>
            </a:extLst>
          </a:blip>
          <a:srcRect l="19986" t="15179" r="20220" b="39581"/>
          <a:stretch/>
        </p:blipFill>
        <p:spPr bwMode="auto">
          <a:xfrm>
            <a:off x="7156139" y="4628423"/>
            <a:ext cx="480154" cy="440417"/>
          </a:xfrm>
          <a:prstGeom prst="ellipse">
            <a:avLst/>
          </a:prstGeom>
          <a:noFill/>
          <a:ln>
            <a:noFill/>
          </a:ln>
        </p:spPr>
      </p:pic>
      <p:pic>
        <p:nvPicPr>
          <p:cNvPr id="43" name="Picture 2" descr="http://t1.gstatic.com/images?q=tbn:ANd9GcS-mKQf5ebD85UvdKXZYKZHMv5t6eamZeheq8G-Us4wxdgVGG-rXA"/>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975797" y="4698208"/>
            <a:ext cx="1241413" cy="34225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5" cstate="print">
            <a:extLst>
              <a:ext uri="{28A0092B-C50C-407E-A947-70E740481C1C}">
                <a14:useLocalDpi xmlns:a14="http://schemas.microsoft.com/office/drawing/2010/main" val="0"/>
              </a:ext>
            </a:extLst>
          </a:blip>
          <a:srcRect t="12414"/>
          <a:stretch/>
        </p:blipFill>
        <p:spPr>
          <a:xfrm>
            <a:off x="8007878" y="4509903"/>
            <a:ext cx="1229120" cy="621257"/>
          </a:xfrm>
          <a:prstGeom prst="rect">
            <a:avLst/>
          </a:prstGeom>
        </p:spPr>
      </p:pic>
      <p:pic>
        <p:nvPicPr>
          <p:cNvPr id="6" name="Picture 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816989" y="4663623"/>
            <a:ext cx="733631" cy="347560"/>
          </a:xfrm>
          <a:prstGeom prst="rect">
            <a:avLst/>
          </a:prstGeom>
        </p:spPr>
      </p:pic>
      <p:pic>
        <p:nvPicPr>
          <p:cNvPr id="10" name="Picture 9"/>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872846" y="5859427"/>
            <a:ext cx="1300236" cy="531239"/>
          </a:xfrm>
          <a:prstGeom prst="rect">
            <a:avLst/>
          </a:prstGeom>
        </p:spPr>
      </p:pic>
      <p:pic>
        <p:nvPicPr>
          <p:cNvPr id="11" name="Picture 10"/>
          <p:cNvPicPr>
            <a:picLocks noChangeAspect="1"/>
          </p:cNvPicPr>
          <p:nvPr/>
        </p:nvPicPr>
        <p:blipFill rotWithShape="1">
          <a:blip r:embed="rId8">
            <a:extLst>
              <a:ext uri="{28A0092B-C50C-407E-A947-70E740481C1C}">
                <a14:useLocalDpi xmlns:a14="http://schemas.microsoft.com/office/drawing/2010/main" val="0"/>
              </a:ext>
            </a:extLst>
          </a:blip>
          <a:srcRect t="42531" r="66970"/>
          <a:stretch/>
        </p:blipFill>
        <p:spPr>
          <a:xfrm>
            <a:off x="476325" y="5238591"/>
            <a:ext cx="810916" cy="333916"/>
          </a:xfrm>
          <a:prstGeom prst="rect">
            <a:avLst/>
          </a:prstGeom>
          <a:solidFill>
            <a:schemeClr val="accent5"/>
          </a:solidFill>
        </p:spPr>
      </p:pic>
      <p:pic>
        <p:nvPicPr>
          <p:cNvPr id="12" name="Picture 11"/>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127664" y="6086146"/>
            <a:ext cx="2519172" cy="164891"/>
          </a:xfrm>
          <a:prstGeom prst="rect">
            <a:avLst/>
          </a:prstGeom>
        </p:spPr>
      </p:pic>
      <p:pic>
        <p:nvPicPr>
          <p:cNvPr id="13" name="Picture 12"/>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021340" y="5916351"/>
            <a:ext cx="663616" cy="440198"/>
          </a:xfrm>
          <a:prstGeom prst="rect">
            <a:avLst/>
          </a:prstGeom>
        </p:spPr>
      </p:pic>
      <p:pic>
        <p:nvPicPr>
          <p:cNvPr id="9" name="Picture 8"/>
          <p:cNvPicPr>
            <a:picLocks noChangeAspect="1"/>
          </p:cNvPicPr>
          <p:nvPr/>
        </p:nvPicPr>
        <p:blipFill rotWithShape="1">
          <a:blip r:embed="rId11"/>
          <a:srcRect r="49848"/>
          <a:stretch/>
        </p:blipFill>
        <p:spPr>
          <a:xfrm>
            <a:off x="7123410" y="5173585"/>
            <a:ext cx="561546" cy="530372"/>
          </a:xfrm>
          <a:prstGeom prst="rect">
            <a:avLst/>
          </a:prstGeom>
        </p:spPr>
      </p:pic>
      <p:pic>
        <p:nvPicPr>
          <p:cNvPr id="60" name="Picture 59"/>
          <p:cNvPicPr>
            <a:picLocks noChangeAspect="1"/>
          </p:cNvPicPr>
          <p:nvPr/>
        </p:nvPicPr>
        <p:blipFill rotWithShape="1">
          <a:blip r:embed="rId12">
            <a:extLst>
              <a:ext uri="{28A0092B-C50C-407E-A947-70E740481C1C}">
                <a14:useLocalDpi xmlns:a14="http://schemas.microsoft.com/office/drawing/2010/main" val="0"/>
              </a:ext>
            </a:extLst>
          </a:blip>
          <a:srcRect t="22180" b="24450"/>
          <a:stretch/>
        </p:blipFill>
        <p:spPr>
          <a:xfrm>
            <a:off x="5725817" y="5928001"/>
            <a:ext cx="803423" cy="428783"/>
          </a:xfrm>
          <a:prstGeom prst="rect">
            <a:avLst/>
          </a:prstGeom>
        </p:spPr>
      </p:pic>
      <p:pic>
        <p:nvPicPr>
          <p:cNvPr id="61" name="Picture 60"/>
          <p:cNvPicPr>
            <a:picLocks noChangeAspect="1"/>
          </p:cNvPicPr>
          <p:nvPr/>
        </p:nvPicPr>
        <p:blipFill>
          <a:blip r:embed="rId13"/>
          <a:stretch>
            <a:fillRect/>
          </a:stretch>
        </p:blipFill>
        <p:spPr>
          <a:xfrm>
            <a:off x="1707149" y="5220911"/>
            <a:ext cx="1729038" cy="369276"/>
          </a:xfrm>
          <a:prstGeom prst="rect">
            <a:avLst/>
          </a:prstGeom>
        </p:spPr>
      </p:pic>
      <p:pic>
        <p:nvPicPr>
          <p:cNvPr id="81" name="Picture 80"/>
          <p:cNvPicPr>
            <a:picLocks noChangeAspect="1"/>
          </p:cNvPicPr>
          <p:nvPr/>
        </p:nvPicPr>
        <p:blipFill>
          <a:blip r:embed="rId14"/>
          <a:stretch>
            <a:fillRect/>
          </a:stretch>
        </p:blipFill>
        <p:spPr>
          <a:xfrm>
            <a:off x="9904736" y="5271826"/>
            <a:ext cx="1177147" cy="384978"/>
          </a:xfrm>
          <a:prstGeom prst="rect">
            <a:avLst/>
          </a:prstGeom>
        </p:spPr>
      </p:pic>
      <p:pic>
        <p:nvPicPr>
          <p:cNvPr id="82" name="Picture 81"/>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9904736" y="4656185"/>
            <a:ext cx="1365370" cy="328692"/>
          </a:xfrm>
          <a:prstGeom prst="rect">
            <a:avLst/>
          </a:prstGeom>
        </p:spPr>
      </p:pic>
      <p:pic>
        <p:nvPicPr>
          <p:cNvPr id="83" name="Picture 82"/>
          <p:cNvPicPr>
            <a:picLocks noChangeAspect="1"/>
          </p:cNvPicPr>
          <p:nvPr/>
        </p:nvPicPr>
        <p:blipFill>
          <a:blip r:embed="rId16"/>
          <a:stretch>
            <a:fillRect/>
          </a:stretch>
        </p:blipFill>
        <p:spPr>
          <a:xfrm>
            <a:off x="8066677" y="5220911"/>
            <a:ext cx="1238819" cy="435722"/>
          </a:xfrm>
          <a:prstGeom prst="rect">
            <a:avLst/>
          </a:prstGeom>
        </p:spPr>
      </p:pic>
      <p:pic>
        <p:nvPicPr>
          <p:cNvPr id="86" name="Picture 85"/>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736374" y="5805963"/>
            <a:ext cx="1670587" cy="537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7" name="Picture 86"/>
          <p:cNvPicPr>
            <a:picLocks noChangeAspect="1"/>
          </p:cNvPicPr>
          <p:nvPr/>
        </p:nvPicPr>
        <p:blipFill>
          <a:blip r:embed="rId18"/>
          <a:stretch>
            <a:fillRect/>
          </a:stretch>
        </p:blipFill>
        <p:spPr>
          <a:xfrm>
            <a:off x="477360" y="5718894"/>
            <a:ext cx="715369" cy="547366"/>
          </a:xfrm>
          <a:prstGeom prst="rect">
            <a:avLst/>
          </a:prstGeom>
        </p:spPr>
      </p:pic>
      <p:pic>
        <p:nvPicPr>
          <p:cNvPr id="88" name="Picture 8" descr="Zayo"/>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795647" y="5346829"/>
            <a:ext cx="776315" cy="246679"/>
          </a:xfrm>
          <a:prstGeom prst="rect">
            <a:avLst/>
          </a:prstGeom>
          <a:noFill/>
          <a:extLst>
            <a:ext uri="{909E8E84-426E-40DD-AFC4-6F175D3DCCD1}">
              <a14:hiddenFill xmlns:a14="http://schemas.microsoft.com/office/drawing/2010/main">
                <a:solidFill>
                  <a:srgbClr val="FFFFFF"/>
                </a:solidFill>
              </a14:hiddenFill>
            </a:ext>
          </a:extLst>
        </p:spPr>
      </p:pic>
      <p:pic>
        <p:nvPicPr>
          <p:cNvPr id="89" name="Picture 14" descr="Aryaka"/>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872846" y="5290342"/>
            <a:ext cx="1187437" cy="29686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1896573" y="4586190"/>
            <a:ext cx="1592742" cy="528796"/>
          </a:xfrm>
          <a:prstGeom prst="rect">
            <a:avLst/>
          </a:prstGeom>
        </p:spPr>
      </p:pic>
      <p:pic>
        <p:nvPicPr>
          <p:cNvPr id="90" name="Picture 12" descr="IIJ"/>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8142170" y="5965775"/>
            <a:ext cx="607126" cy="350267"/>
          </a:xfrm>
          <a:prstGeom prst="rect">
            <a:avLst/>
          </a:prstGeom>
          <a:noFill/>
          <a:extLst>
            <a:ext uri="{909E8E84-426E-40DD-AFC4-6F175D3DCCD1}">
              <a14:hiddenFill xmlns:a14="http://schemas.microsoft.com/office/drawing/2010/main">
                <a:solidFill>
                  <a:srgbClr val="FFFFFF"/>
                </a:solidFill>
              </a14:hiddenFill>
            </a:ext>
          </a:extLst>
        </p:spPr>
      </p:pic>
      <p:pic>
        <p:nvPicPr>
          <p:cNvPr id="91" name="Picture 2" descr="Equinox"/>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508100" y="4667820"/>
            <a:ext cx="684628" cy="331273"/>
          </a:xfrm>
          <a:prstGeom prst="rect">
            <a:avLst/>
          </a:prstGeom>
          <a:noFill/>
          <a:extLst>
            <a:ext uri="{909E8E84-426E-40DD-AFC4-6F175D3DCCD1}">
              <a14:hiddenFill xmlns:a14="http://schemas.microsoft.com/office/drawing/2010/main">
                <a:solidFill>
                  <a:srgbClr val="FFFFFF"/>
                </a:solidFill>
              </a14:hiddenFill>
            </a:ext>
          </a:extLst>
        </p:spPr>
      </p:pic>
      <p:pic>
        <p:nvPicPr>
          <p:cNvPr id="93" name="Picture 136"/>
          <p:cNvPicPr>
            <a:picLocks noChangeAspect="1"/>
          </p:cNvPicPr>
          <p:nvPr/>
        </p:nvPicPr>
        <p:blipFill>
          <a:blip r:embed="rId24">
            <a:extLst>
              <a:ext uri="{28A0092B-C50C-407E-A947-70E740481C1C}">
                <a14:useLocalDpi xmlns:a14="http://schemas.microsoft.com/office/drawing/2010/main" val="0"/>
              </a:ext>
            </a:extLst>
          </a:blip>
          <a:stretch>
            <a:fillRect/>
          </a:stretch>
        </p:blipFill>
        <p:spPr>
          <a:xfrm>
            <a:off x="3703637" y="6461264"/>
            <a:ext cx="1609025" cy="388798"/>
          </a:xfrm>
          <a:prstGeom prst="rect">
            <a:avLst/>
          </a:prstGeom>
        </p:spPr>
      </p:pic>
      <p:pic>
        <p:nvPicPr>
          <p:cNvPr id="96" name="Picture 30"/>
          <p:cNvPicPr>
            <a:picLocks noChangeAspect="1"/>
          </p:cNvPicPr>
          <p:nvPr/>
        </p:nvPicPr>
        <p:blipFill>
          <a:blip r:embed="rId25">
            <a:extLst>
              <a:ext uri="{28A0092B-C50C-407E-A947-70E740481C1C}">
                <a14:useLocalDpi xmlns:a14="http://schemas.microsoft.com/office/drawing/2010/main" val="0"/>
              </a:ext>
            </a:extLst>
          </a:blip>
          <a:stretch>
            <a:fillRect/>
          </a:stretch>
        </p:blipFill>
        <p:spPr>
          <a:xfrm>
            <a:off x="7328597" y="6459413"/>
            <a:ext cx="1219200" cy="353391"/>
          </a:xfrm>
          <a:prstGeom prst="rect">
            <a:avLst/>
          </a:prstGeom>
        </p:spPr>
      </p:pic>
    </p:spTree>
    <p:extLst>
      <p:ext uri="{BB962C8B-B14F-4D97-AF65-F5344CB8AC3E}">
        <p14:creationId xmlns:p14="http://schemas.microsoft.com/office/powerpoint/2010/main" val="68031795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4400" dirty="0" smtClean="0"/>
              <a:t>ExpressRoute partner products </a:t>
            </a:r>
            <a:endParaRPr lang="en-US" sz="4400" dirty="0"/>
          </a:p>
        </p:txBody>
      </p:sp>
      <p:sp>
        <p:nvSpPr>
          <p:cNvPr id="3" name="Rectangle 2"/>
          <p:cNvSpPr/>
          <p:nvPr/>
        </p:nvSpPr>
        <p:spPr>
          <a:xfrm>
            <a:off x="746620" y="1650604"/>
            <a:ext cx="10771463" cy="3785652"/>
          </a:xfrm>
          <a:prstGeom prst="rect">
            <a:avLst/>
          </a:prstGeom>
        </p:spPr>
        <p:txBody>
          <a:bodyPr wrap="square">
            <a:spAutoFit/>
          </a:bodyPr>
          <a:lstStyle/>
          <a:p>
            <a:pPr marL="457200" indent="-457200">
              <a:buFont typeface="Arial" panose="020B0604020202020204" pitchFamily="34" charset="0"/>
              <a:buChar char="•"/>
            </a:pPr>
            <a:r>
              <a:rPr lang="en-GB" sz="2400" b="1" dirty="0">
                <a:solidFill>
                  <a:srgbClr val="FFFFFF"/>
                </a:solidFill>
              </a:rPr>
              <a:t>BT</a:t>
            </a:r>
            <a:r>
              <a:rPr lang="en-GB" sz="2400" dirty="0">
                <a:solidFill>
                  <a:srgbClr val="FFFFFF"/>
                </a:solidFill>
              </a:rPr>
              <a:t> – NSP Model using IP Connect</a:t>
            </a:r>
          </a:p>
          <a:p>
            <a:pPr marL="457200" indent="-457200">
              <a:buFont typeface="Arial" panose="020B0604020202020204" pitchFamily="34" charset="0"/>
              <a:buChar char="•"/>
            </a:pPr>
            <a:r>
              <a:rPr lang="en-GB" sz="2400" b="1" dirty="0">
                <a:solidFill>
                  <a:srgbClr val="FFFFFF"/>
                </a:solidFill>
              </a:rPr>
              <a:t>Colt</a:t>
            </a:r>
            <a:r>
              <a:rPr lang="en-GB" sz="2400" dirty="0">
                <a:solidFill>
                  <a:srgbClr val="FFFFFF"/>
                </a:solidFill>
              </a:rPr>
              <a:t> – EXP &amp; NSP using Colt Ethernet &amp; Colt IPVPN </a:t>
            </a:r>
          </a:p>
          <a:p>
            <a:pPr marL="457200" indent="-457200">
              <a:buFont typeface="Arial" panose="020B0604020202020204" pitchFamily="34" charset="0"/>
              <a:buChar char="•"/>
            </a:pPr>
            <a:r>
              <a:rPr lang="en-GB" sz="2400" b="1" dirty="0">
                <a:solidFill>
                  <a:srgbClr val="FFFFFF"/>
                </a:solidFill>
              </a:rPr>
              <a:t>Equinix</a:t>
            </a:r>
            <a:r>
              <a:rPr lang="en-GB" sz="2400" dirty="0">
                <a:solidFill>
                  <a:srgbClr val="FFFFFF"/>
                </a:solidFill>
              </a:rPr>
              <a:t> – EXP using Cloud Exchange </a:t>
            </a:r>
            <a:r>
              <a:rPr lang="en-GB" sz="2400" i="1" dirty="0" smtClean="0">
                <a:solidFill>
                  <a:srgbClr val="00ABEC"/>
                </a:solidFill>
              </a:rPr>
              <a:t>(Aggregation to </a:t>
            </a:r>
            <a:r>
              <a:rPr lang="en-GB" sz="2400" i="1" dirty="0">
                <a:solidFill>
                  <a:srgbClr val="00ABEC"/>
                </a:solidFill>
              </a:rPr>
              <a:t>other </a:t>
            </a:r>
            <a:r>
              <a:rPr lang="en-GB" sz="2400" i="1" dirty="0" smtClean="0">
                <a:solidFill>
                  <a:srgbClr val="00ABEC"/>
                </a:solidFill>
              </a:rPr>
              <a:t>networks/channel)</a:t>
            </a:r>
            <a:endParaRPr lang="en-GB" sz="2400" i="1" dirty="0">
              <a:solidFill>
                <a:srgbClr val="00ABEC"/>
              </a:solidFill>
            </a:endParaRPr>
          </a:p>
          <a:p>
            <a:pPr marL="457200" indent="-457200">
              <a:buFont typeface="Arial" panose="020B0604020202020204" pitchFamily="34" charset="0"/>
              <a:buChar char="•"/>
            </a:pPr>
            <a:r>
              <a:rPr lang="en-GB" sz="2400" b="1" dirty="0" err="1">
                <a:solidFill>
                  <a:srgbClr val="FFFFFF"/>
                </a:solidFill>
              </a:rPr>
              <a:t>Intercloud</a:t>
            </a:r>
            <a:r>
              <a:rPr lang="en-GB" sz="2400" dirty="0">
                <a:solidFill>
                  <a:srgbClr val="FFFFFF"/>
                </a:solidFill>
              </a:rPr>
              <a:t> – EXP using Cloud Gate</a:t>
            </a:r>
          </a:p>
          <a:p>
            <a:pPr marL="457200" indent="-457200">
              <a:buFont typeface="Arial" panose="020B0604020202020204" pitchFamily="34" charset="0"/>
              <a:buChar char="•"/>
            </a:pPr>
            <a:r>
              <a:rPr lang="en-GB" sz="2400" b="1" dirty="0">
                <a:solidFill>
                  <a:srgbClr val="FFFFFF"/>
                </a:solidFill>
              </a:rPr>
              <a:t>Level 3</a:t>
            </a:r>
            <a:r>
              <a:rPr lang="en-GB" sz="2400" dirty="0">
                <a:solidFill>
                  <a:srgbClr val="FFFFFF"/>
                </a:solidFill>
              </a:rPr>
              <a:t> – EXP &amp; NSP using Communications Exchange &amp; IPVPN</a:t>
            </a:r>
          </a:p>
          <a:p>
            <a:pPr marL="457200" indent="-457200">
              <a:buFont typeface="Arial" panose="020B0604020202020204" pitchFamily="34" charset="0"/>
              <a:buChar char="•"/>
            </a:pPr>
            <a:r>
              <a:rPr lang="en-GB" sz="2400" b="1" dirty="0">
                <a:solidFill>
                  <a:srgbClr val="FFFFFF"/>
                </a:solidFill>
              </a:rPr>
              <a:t>Orange</a:t>
            </a:r>
            <a:r>
              <a:rPr lang="en-GB" sz="2400" dirty="0">
                <a:solidFill>
                  <a:srgbClr val="FFFFFF"/>
                </a:solidFill>
              </a:rPr>
              <a:t> – NSP using VPN </a:t>
            </a:r>
            <a:r>
              <a:rPr lang="en-GB" sz="2400" dirty="0" err="1">
                <a:solidFill>
                  <a:srgbClr val="FFFFFF"/>
                </a:solidFill>
              </a:rPr>
              <a:t>Galerie</a:t>
            </a:r>
            <a:endParaRPr lang="en-GB" sz="2400" dirty="0">
              <a:solidFill>
                <a:srgbClr val="FFFFFF"/>
              </a:solidFill>
            </a:endParaRPr>
          </a:p>
          <a:p>
            <a:pPr marL="457200" indent="-457200">
              <a:buFont typeface="Arial" panose="020B0604020202020204" pitchFamily="34" charset="0"/>
              <a:buChar char="•"/>
            </a:pPr>
            <a:r>
              <a:rPr lang="en-GB" sz="2400" b="1" dirty="0" err="1">
                <a:solidFill>
                  <a:srgbClr val="FFFFFF"/>
                </a:solidFill>
              </a:rPr>
              <a:t>Telecity</a:t>
            </a:r>
            <a:r>
              <a:rPr lang="en-GB" sz="2400" dirty="0">
                <a:solidFill>
                  <a:srgbClr val="FFFFFF"/>
                </a:solidFill>
              </a:rPr>
              <a:t> – EXP using Cloud IX </a:t>
            </a:r>
            <a:r>
              <a:rPr lang="en-GB" sz="2400" i="1" dirty="0" smtClean="0">
                <a:solidFill>
                  <a:srgbClr val="00ABEC"/>
                </a:solidFill>
              </a:rPr>
              <a:t>(Aggregation to </a:t>
            </a:r>
            <a:r>
              <a:rPr lang="en-GB" sz="2400" i="1" dirty="0">
                <a:solidFill>
                  <a:srgbClr val="00ABEC"/>
                </a:solidFill>
              </a:rPr>
              <a:t>other </a:t>
            </a:r>
            <a:r>
              <a:rPr lang="en-GB" sz="2400" i="1" dirty="0" smtClean="0">
                <a:solidFill>
                  <a:srgbClr val="00ABEC"/>
                </a:solidFill>
              </a:rPr>
              <a:t>networks/channel)</a:t>
            </a:r>
            <a:endParaRPr lang="en-GB" sz="2400" dirty="0">
              <a:solidFill>
                <a:srgbClr val="00ABEC"/>
              </a:solidFill>
            </a:endParaRPr>
          </a:p>
          <a:p>
            <a:pPr marL="457200" indent="-457200">
              <a:buFont typeface="Arial" panose="020B0604020202020204" pitchFamily="34" charset="0"/>
              <a:buChar char="•"/>
            </a:pPr>
            <a:r>
              <a:rPr lang="en-GB" sz="2400" b="1" dirty="0">
                <a:solidFill>
                  <a:srgbClr val="FFFFFF"/>
                </a:solidFill>
              </a:rPr>
              <a:t>Tata</a:t>
            </a:r>
            <a:r>
              <a:rPr lang="en-GB" sz="2400" dirty="0">
                <a:solidFill>
                  <a:srgbClr val="FFFFFF"/>
                </a:solidFill>
              </a:rPr>
              <a:t> Communications – NSP using IZO Private</a:t>
            </a:r>
          </a:p>
          <a:p>
            <a:pPr marL="457200" indent="-457200">
              <a:buFont typeface="Arial" panose="020B0604020202020204" pitchFamily="34" charset="0"/>
              <a:buChar char="•"/>
            </a:pPr>
            <a:r>
              <a:rPr lang="en-GB" sz="2400" b="1" dirty="0">
                <a:solidFill>
                  <a:srgbClr val="FFFFFF"/>
                </a:solidFill>
              </a:rPr>
              <a:t>Verizon</a:t>
            </a:r>
            <a:r>
              <a:rPr lang="en-GB" sz="2400" dirty="0">
                <a:solidFill>
                  <a:srgbClr val="FFFFFF"/>
                </a:solidFill>
              </a:rPr>
              <a:t> – NSP using Secure Cloud Interconnect (Private &amp; Public)</a:t>
            </a:r>
          </a:p>
        </p:txBody>
      </p:sp>
    </p:spTree>
    <p:extLst>
      <p:ext uri="{BB962C8B-B14F-4D97-AF65-F5344CB8AC3E}">
        <p14:creationId xmlns:p14="http://schemas.microsoft.com/office/powerpoint/2010/main" val="144222474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8" r="18"/>
          <a:stretch>
            <a:fillRect/>
          </a:stretch>
        </p:blipFill>
        <p:spPr/>
      </p:pic>
      <p:sp>
        <p:nvSpPr>
          <p:cNvPr id="9" name="Title 8"/>
          <p:cNvSpPr>
            <a:spLocks noGrp="1"/>
          </p:cNvSpPr>
          <p:nvPr>
            <p:ph type="title"/>
          </p:nvPr>
        </p:nvSpPr>
        <p:spPr>
          <a:xfrm>
            <a:off x="174035" y="1353581"/>
            <a:ext cx="5486335" cy="3657600"/>
          </a:xfrm>
        </p:spPr>
        <p:txBody>
          <a:bodyPr/>
          <a:lstStyle/>
          <a:p>
            <a:r>
              <a:rPr lang="en-US" sz="4800" dirty="0" smtClean="0"/>
              <a:t>The biggest challenges moving to Cloud, are: security, performance &amp; </a:t>
            </a:r>
            <a:r>
              <a:rPr lang="en-US" sz="4800" smtClean="0"/>
              <a:t>governance..</a:t>
            </a:r>
            <a:br>
              <a:rPr lang="en-US" sz="4800" smtClean="0"/>
            </a:br>
            <a:r>
              <a:rPr lang="en-US" sz="4800"/>
              <a:t/>
            </a:r>
            <a:br>
              <a:rPr lang="en-US" sz="4800"/>
            </a:br>
            <a:endParaRPr lang="en-US" sz="4800" dirty="0"/>
          </a:p>
        </p:txBody>
      </p:sp>
      <p:sp>
        <p:nvSpPr>
          <p:cNvPr id="3" name="Rectangle 2"/>
          <p:cNvSpPr/>
          <p:nvPr/>
        </p:nvSpPr>
        <p:spPr bwMode="auto">
          <a:xfrm>
            <a:off x="5212408" y="1577043"/>
            <a:ext cx="548630" cy="54862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4" name="Rectangle 3"/>
          <p:cNvSpPr/>
          <p:nvPr/>
        </p:nvSpPr>
        <p:spPr bwMode="auto">
          <a:xfrm>
            <a:off x="9510713" y="5783263"/>
            <a:ext cx="548630" cy="54862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5" name="Rectangle 4"/>
          <p:cNvSpPr/>
          <p:nvPr/>
        </p:nvSpPr>
        <p:spPr bwMode="auto">
          <a:xfrm>
            <a:off x="5212408" y="5783263"/>
            <a:ext cx="548630" cy="54862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
        <p:nvSpPr>
          <p:cNvPr id="6" name="Rectangle 5"/>
          <p:cNvSpPr/>
          <p:nvPr/>
        </p:nvSpPr>
        <p:spPr bwMode="auto">
          <a:xfrm>
            <a:off x="9510713" y="1577043"/>
            <a:ext cx="548630" cy="54862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57445170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Office 365 Timelines and Partners</a:t>
            </a:r>
            <a:endParaRPr lang="en-US" dirty="0"/>
          </a:p>
        </p:txBody>
      </p:sp>
      <p:sp>
        <p:nvSpPr>
          <p:cNvPr id="7" name="Text Placeholder 6"/>
          <p:cNvSpPr>
            <a:spLocks noGrp="1"/>
          </p:cNvSpPr>
          <p:nvPr>
            <p:ph type="body" sz="quarter" idx="10"/>
          </p:nvPr>
        </p:nvSpPr>
        <p:spPr>
          <a:xfrm>
            <a:off x="274640" y="1212849"/>
            <a:ext cx="5967964" cy="4869025"/>
          </a:xfrm>
        </p:spPr>
        <p:txBody>
          <a:bodyPr/>
          <a:lstStyle/>
          <a:p>
            <a:r>
              <a:rPr lang="en-US" dirty="0"/>
              <a:t>Launch Partners</a:t>
            </a:r>
          </a:p>
          <a:p>
            <a:pPr marL="297947" lvl="1" indent="0">
              <a:buNone/>
            </a:pPr>
            <a:endParaRPr lang="en-US" dirty="0"/>
          </a:p>
          <a:p>
            <a:pPr marL="297947" lvl="1" indent="0">
              <a:buNone/>
            </a:pPr>
            <a:endParaRPr lang="en-US" dirty="0"/>
          </a:p>
          <a:p>
            <a:pPr lvl="1"/>
            <a:endParaRPr lang="en-US" sz="2000" dirty="0"/>
          </a:p>
          <a:p>
            <a:pPr lvl="1"/>
            <a:endParaRPr lang="en-US" dirty="0"/>
          </a:p>
          <a:p>
            <a:pPr lvl="1"/>
            <a:endParaRPr lang="en-US" dirty="0"/>
          </a:p>
          <a:p>
            <a:pPr lvl="1"/>
            <a:r>
              <a:rPr lang="en-US" sz="2000" dirty="0"/>
              <a:t>Other </a:t>
            </a:r>
            <a:r>
              <a:rPr lang="en-US" sz="2000" dirty="0" smtClean="0"/>
              <a:t>providers </a:t>
            </a:r>
            <a:r>
              <a:rPr lang="en-US" sz="2000" dirty="0"/>
              <a:t>soon to </a:t>
            </a:r>
            <a:r>
              <a:rPr lang="en-US" sz="2000" dirty="0" smtClean="0"/>
              <a:t>follow</a:t>
            </a:r>
            <a:endParaRPr lang="en-US" dirty="0" smtClean="0"/>
          </a:p>
          <a:p>
            <a:r>
              <a:rPr lang="en-US" dirty="0" smtClean="0"/>
              <a:t>Locations</a:t>
            </a:r>
          </a:p>
          <a:p>
            <a:pPr lvl="1"/>
            <a:r>
              <a:rPr lang="en-US" dirty="0" smtClean="0"/>
              <a:t>All </a:t>
            </a:r>
            <a:r>
              <a:rPr lang="en-US" dirty="0"/>
              <a:t>Microsoft </a:t>
            </a:r>
            <a:r>
              <a:rPr lang="en-US" dirty="0" smtClean="0"/>
              <a:t>Regions</a:t>
            </a:r>
            <a:endParaRPr lang="en-US" dirty="0"/>
          </a:p>
          <a:p>
            <a:pPr marL="297947" lvl="1" indent="0">
              <a:buNone/>
            </a:pPr>
            <a:endParaRPr lang="en-US" dirty="0"/>
          </a:p>
          <a:p>
            <a:r>
              <a:rPr lang="en-US" dirty="0"/>
              <a:t>General </a:t>
            </a:r>
            <a:r>
              <a:rPr lang="en-US" dirty="0" smtClean="0"/>
              <a:t>Availability</a:t>
            </a:r>
            <a:endParaRPr lang="en-US" dirty="0"/>
          </a:p>
          <a:p>
            <a:pPr lvl="1"/>
            <a:r>
              <a:rPr lang="en-US" dirty="0">
                <a:solidFill>
                  <a:schemeClr val="tx1"/>
                </a:solidFill>
              </a:rPr>
              <a:t>Q3 CY 2015</a:t>
            </a:r>
            <a:endParaRPr lang="en-US" dirty="0">
              <a:solidFill>
                <a:srgbClr val="FF3300"/>
              </a:solidFill>
            </a:endParaRPr>
          </a:p>
        </p:txBody>
      </p:sp>
      <p:sp>
        <p:nvSpPr>
          <p:cNvPr id="8" name="Text Placeholder 7"/>
          <p:cNvSpPr>
            <a:spLocks noGrp="1"/>
          </p:cNvSpPr>
          <p:nvPr>
            <p:ph type="body" sz="quarter" idx="11"/>
          </p:nvPr>
        </p:nvSpPr>
        <p:spPr>
          <a:xfrm>
            <a:off x="6244968" y="1212848"/>
            <a:ext cx="5916871" cy="5332413"/>
          </a:xfrm>
        </p:spPr>
        <p:txBody>
          <a:bodyPr>
            <a:normAutofit/>
          </a:bodyPr>
          <a:lstStyle/>
          <a:p>
            <a:r>
              <a:rPr lang="en-US" dirty="0"/>
              <a:t>Supported Workloads</a:t>
            </a:r>
          </a:p>
          <a:p>
            <a:pPr lvl="1"/>
            <a:endParaRPr lang="en-US" dirty="0" smtClean="0"/>
          </a:p>
          <a:p>
            <a:pPr lvl="1"/>
            <a:r>
              <a:rPr lang="en-US" dirty="0" smtClean="0"/>
              <a:t>Exchange </a:t>
            </a:r>
            <a:r>
              <a:rPr lang="en-US" dirty="0"/>
              <a:t>Online &amp; Exchange Online Protection</a:t>
            </a:r>
          </a:p>
          <a:p>
            <a:pPr lvl="1"/>
            <a:endParaRPr lang="en-US" dirty="0"/>
          </a:p>
          <a:p>
            <a:pPr lvl="1"/>
            <a:r>
              <a:rPr lang="en-US" dirty="0"/>
              <a:t>SharePoint Online, OneDrive for Business, Office 365 Video, Delve</a:t>
            </a:r>
          </a:p>
          <a:p>
            <a:pPr lvl="1"/>
            <a:endParaRPr lang="en-US" dirty="0"/>
          </a:p>
          <a:p>
            <a:pPr lvl="1"/>
            <a:r>
              <a:rPr lang="en-US" dirty="0"/>
              <a:t>Skype for Business Online </a:t>
            </a:r>
            <a:r>
              <a:rPr lang="en-US" sz="1600" dirty="0"/>
              <a:t>(formerly Lync Online)</a:t>
            </a:r>
            <a:endParaRPr lang="en-US" dirty="0"/>
          </a:p>
          <a:p>
            <a:pPr lvl="1"/>
            <a:endParaRPr lang="en-US" dirty="0"/>
          </a:p>
          <a:p>
            <a:pPr lvl="1"/>
            <a:r>
              <a:rPr lang="en-US" dirty="0"/>
              <a:t>Office Online</a:t>
            </a:r>
          </a:p>
          <a:p>
            <a:pPr marL="297947" lvl="1"/>
            <a:endParaRPr lang="en-US" dirty="0"/>
          </a:p>
          <a:p>
            <a:pPr lvl="1"/>
            <a:r>
              <a:rPr lang="en-US" dirty="0"/>
              <a:t>Power BI and Project </a:t>
            </a:r>
            <a:r>
              <a:rPr lang="en-US" dirty="0" smtClean="0"/>
              <a:t>Online</a:t>
            </a:r>
            <a:endParaRPr lang="en-US" dirty="0"/>
          </a:p>
        </p:txBody>
      </p:sp>
      <p:grpSp>
        <p:nvGrpSpPr>
          <p:cNvPr id="4" name="Group 2"/>
          <p:cNvGrpSpPr/>
          <p:nvPr/>
        </p:nvGrpSpPr>
        <p:grpSpPr>
          <a:xfrm>
            <a:off x="427037" y="1973262"/>
            <a:ext cx="4267200" cy="1066800"/>
            <a:chOff x="503237" y="1744662"/>
            <a:chExt cx="4267200" cy="1066800"/>
          </a:xfrm>
        </p:grpSpPr>
        <p:sp>
          <p:nvSpPr>
            <p:cNvPr id="3" name="Rectangle 4"/>
            <p:cNvSpPr/>
            <p:nvPr/>
          </p:nvSpPr>
          <p:spPr bwMode="auto">
            <a:xfrm>
              <a:off x="503237" y="1744662"/>
              <a:ext cx="4267200" cy="1066800"/>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398" fontAlgn="base">
                <a:spcBef>
                  <a:spcPct val="0"/>
                </a:spcBef>
                <a:spcAft>
                  <a:spcPct val="0"/>
                </a:spcAft>
              </a:pPr>
              <a:endParaRPr lang="en-US" sz="2000" dirty="0">
                <a:gradFill>
                  <a:gsLst>
                    <a:gs pos="16814">
                      <a:srgbClr val="FFFFFF"/>
                    </a:gs>
                    <a:gs pos="46000">
                      <a:srgbClr val="FFFFFF"/>
                    </a:gs>
                  </a:gsLst>
                  <a:lin ang="5400000" scaled="0"/>
                </a:gradFill>
              </a:endParaRPr>
            </a:p>
          </p:txBody>
        </p:sp>
        <p:pic>
          <p:nvPicPr>
            <p:cNvPr id="9" name="Picture 5" descr="https://encrypted-tbn0.gstatic.com/images?q=tbn:ANd9GcQwLAzz0cf-Ea2x1ZPddt92bAf1slfuQtWbq9NHN-YIISw4BbyW"/>
            <p:cNvPicPr/>
            <p:nvPr/>
          </p:nvPicPr>
          <p:blipFill rotWithShape="1">
            <a:blip r:embed="rId2" cstate="print">
              <a:extLst>
                <a:ext uri="{28A0092B-C50C-407E-A947-70E740481C1C}">
                  <a14:useLocalDpi xmlns:a14="http://schemas.microsoft.com/office/drawing/2010/main" val="0"/>
                </a:ext>
              </a:extLst>
            </a:blip>
            <a:srcRect l="19986" t="15179" r="20220" b="39581"/>
            <a:stretch/>
          </p:blipFill>
          <p:spPr bwMode="auto">
            <a:xfrm>
              <a:off x="3732890" y="1904449"/>
              <a:ext cx="656547" cy="602213"/>
            </a:xfrm>
            <a:prstGeom prst="ellipse">
              <a:avLst/>
            </a:prstGeom>
            <a:noFill/>
            <a:ln>
              <a:noFill/>
            </a:ln>
          </p:spPr>
        </p:pic>
        <p:pic>
          <p:nvPicPr>
            <p:cNvPr id="10"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45818" y="1933995"/>
              <a:ext cx="1003143" cy="475242"/>
            </a:xfrm>
            <a:prstGeom prst="rect">
              <a:avLst/>
            </a:prstGeom>
          </p:spPr>
        </p:pic>
        <p:pic>
          <p:nvPicPr>
            <p:cNvPr id="11" name="Picture 2" descr="Equinox"/>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5750" y="1953460"/>
              <a:ext cx="936138" cy="452972"/>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369946940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Effect transition="in" filter="fade">
                                      <p:cBhvr>
                                        <p:cTn id="7" dur="500"/>
                                        <p:tgtEl>
                                          <p:spTgt spid="7">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
                                            <p:txEl>
                                              <p:pRg st="6" end="6"/>
                                            </p:txEl>
                                          </p:spTgt>
                                        </p:tgtEl>
                                        <p:attrNameLst>
                                          <p:attrName>style.visibility</p:attrName>
                                        </p:attrNameLst>
                                      </p:cBhvr>
                                      <p:to>
                                        <p:strVal val="visible"/>
                                      </p:to>
                                    </p:set>
                                    <p:animEffect transition="in" filter="fade">
                                      <p:cBhvr>
                                        <p:cTn id="13" dur="500"/>
                                        <p:tgtEl>
                                          <p:spTgt spid="7">
                                            <p:txEl>
                                              <p:pRg st="6" end="6"/>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7">
                                            <p:txEl>
                                              <p:pRg st="7" end="7"/>
                                            </p:txEl>
                                          </p:spTgt>
                                        </p:tgtEl>
                                        <p:attrNameLst>
                                          <p:attrName>style.visibility</p:attrName>
                                        </p:attrNameLst>
                                      </p:cBhvr>
                                      <p:to>
                                        <p:strVal val="visible"/>
                                      </p:to>
                                    </p:set>
                                    <p:animEffect transition="in" filter="fade">
                                      <p:cBhvr>
                                        <p:cTn id="18" dur="500"/>
                                        <p:tgtEl>
                                          <p:spTgt spid="7">
                                            <p:txEl>
                                              <p:pRg st="7" end="7"/>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7">
                                            <p:txEl>
                                              <p:pRg st="8" end="8"/>
                                            </p:txEl>
                                          </p:spTgt>
                                        </p:tgtEl>
                                        <p:attrNameLst>
                                          <p:attrName>style.visibility</p:attrName>
                                        </p:attrNameLst>
                                      </p:cBhvr>
                                      <p:to>
                                        <p:strVal val="visible"/>
                                      </p:to>
                                    </p:set>
                                    <p:animEffect transition="in" filter="fade">
                                      <p:cBhvr>
                                        <p:cTn id="21" dur="500"/>
                                        <p:tgtEl>
                                          <p:spTgt spid="7">
                                            <p:txEl>
                                              <p:pRg st="8" end="8"/>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7">
                                            <p:txEl>
                                              <p:pRg st="10" end="10"/>
                                            </p:txEl>
                                          </p:spTgt>
                                        </p:tgtEl>
                                        <p:attrNameLst>
                                          <p:attrName>style.visibility</p:attrName>
                                        </p:attrNameLst>
                                      </p:cBhvr>
                                      <p:to>
                                        <p:strVal val="visible"/>
                                      </p:to>
                                    </p:set>
                                    <p:animEffect transition="in" filter="fade">
                                      <p:cBhvr>
                                        <p:cTn id="26" dur="500"/>
                                        <p:tgtEl>
                                          <p:spTgt spid="7">
                                            <p:txEl>
                                              <p:pRg st="10" end="10"/>
                                            </p:txEl>
                                          </p:spTgt>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7">
                                            <p:txEl>
                                              <p:pRg st="11" end="11"/>
                                            </p:txEl>
                                          </p:spTgt>
                                        </p:tgtEl>
                                        <p:attrNameLst>
                                          <p:attrName>style.visibility</p:attrName>
                                        </p:attrNameLst>
                                      </p:cBhvr>
                                      <p:to>
                                        <p:strVal val="visible"/>
                                      </p:to>
                                    </p:set>
                                    <p:animEffect transition="in" filter="fade">
                                      <p:cBhvr>
                                        <p:cTn id="29" dur="500"/>
                                        <p:tgtEl>
                                          <p:spTgt spid="7">
                                            <p:txEl>
                                              <p:pRg st="11" end="11"/>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8">
                                            <p:txEl>
                                              <p:pRg st="0" end="0"/>
                                            </p:txEl>
                                          </p:spTgt>
                                        </p:tgtEl>
                                        <p:attrNameLst>
                                          <p:attrName>style.visibility</p:attrName>
                                        </p:attrNameLst>
                                      </p:cBhvr>
                                      <p:to>
                                        <p:strVal val="visible"/>
                                      </p:to>
                                    </p:set>
                                    <p:animEffect transition="in" filter="fade">
                                      <p:cBhvr>
                                        <p:cTn id="34" dur="500"/>
                                        <p:tgtEl>
                                          <p:spTgt spid="8">
                                            <p:txEl>
                                              <p:pRg st="0" end="0"/>
                                            </p:txEl>
                                          </p:spTgt>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8">
                                            <p:txEl>
                                              <p:pRg st="2" end="2"/>
                                            </p:txEl>
                                          </p:spTgt>
                                        </p:tgtEl>
                                        <p:attrNameLst>
                                          <p:attrName>style.visibility</p:attrName>
                                        </p:attrNameLst>
                                      </p:cBhvr>
                                      <p:to>
                                        <p:strVal val="visible"/>
                                      </p:to>
                                    </p:set>
                                    <p:animEffect transition="in" filter="fade">
                                      <p:cBhvr>
                                        <p:cTn id="37" dur="500"/>
                                        <p:tgtEl>
                                          <p:spTgt spid="8">
                                            <p:txEl>
                                              <p:pRg st="2" end="2"/>
                                            </p:txEl>
                                          </p:spTgt>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8">
                                            <p:txEl>
                                              <p:pRg st="4" end="4"/>
                                            </p:txEl>
                                          </p:spTgt>
                                        </p:tgtEl>
                                        <p:attrNameLst>
                                          <p:attrName>style.visibility</p:attrName>
                                        </p:attrNameLst>
                                      </p:cBhvr>
                                      <p:to>
                                        <p:strVal val="visible"/>
                                      </p:to>
                                    </p:set>
                                    <p:animEffect transition="in" filter="fade">
                                      <p:cBhvr>
                                        <p:cTn id="40" dur="500"/>
                                        <p:tgtEl>
                                          <p:spTgt spid="8">
                                            <p:txEl>
                                              <p:pRg st="4" end="4"/>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8">
                                            <p:txEl>
                                              <p:pRg st="6" end="6"/>
                                            </p:txEl>
                                          </p:spTgt>
                                        </p:tgtEl>
                                        <p:attrNameLst>
                                          <p:attrName>style.visibility</p:attrName>
                                        </p:attrNameLst>
                                      </p:cBhvr>
                                      <p:to>
                                        <p:strVal val="visible"/>
                                      </p:to>
                                    </p:set>
                                    <p:animEffect transition="in" filter="fade">
                                      <p:cBhvr>
                                        <p:cTn id="43" dur="500"/>
                                        <p:tgtEl>
                                          <p:spTgt spid="8">
                                            <p:txEl>
                                              <p:pRg st="6" end="6"/>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8">
                                            <p:txEl>
                                              <p:pRg st="8" end="8"/>
                                            </p:txEl>
                                          </p:spTgt>
                                        </p:tgtEl>
                                        <p:attrNameLst>
                                          <p:attrName>style.visibility</p:attrName>
                                        </p:attrNameLst>
                                      </p:cBhvr>
                                      <p:to>
                                        <p:strVal val="visible"/>
                                      </p:to>
                                    </p:set>
                                    <p:animEffect transition="in" filter="fade">
                                      <p:cBhvr>
                                        <p:cTn id="46" dur="500"/>
                                        <p:tgtEl>
                                          <p:spTgt spid="8">
                                            <p:txEl>
                                              <p:pRg st="8" end="8"/>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
                                            <p:txEl>
                                              <p:pRg st="10" end="10"/>
                                            </p:txEl>
                                          </p:spTgt>
                                        </p:tgtEl>
                                        <p:attrNameLst>
                                          <p:attrName>style.visibility</p:attrName>
                                        </p:attrNameLst>
                                      </p:cBhvr>
                                      <p:to>
                                        <p:strVal val="visible"/>
                                      </p:to>
                                    </p:set>
                                    <p:animEffect transition="in" filter="fade">
                                      <p:cBhvr>
                                        <p:cTn id="49" dur="500"/>
                                        <p:tgtEl>
                                          <p:spTgt spid="8">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8"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60690"/>
            <a:ext cx="11889564" cy="917575"/>
          </a:xfrm>
        </p:spPr>
        <p:txBody>
          <a:bodyPr>
            <a:noAutofit/>
          </a:bodyPr>
          <a:lstStyle/>
          <a:p>
            <a:r>
              <a:rPr lang="en-US" sz="4000" dirty="0" smtClean="0"/>
              <a:t>Azure ExpressRoute use cases</a:t>
            </a:r>
            <a:br>
              <a:rPr lang="en-US" sz="4000" dirty="0" smtClean="0"/>
            </a:br>
            <a:r>
              <a:rPr lang="en-US" sz="4000" dirty="0" smtClean="0"/>
              <a:t> </a:t>
            </a:r>
            <a:endParaRPr lang="en-US" sz="4000" dirty="0"/>
          </a:p>
        </p:txBody>
      </p:sp>
      <p:graphicFrame>
        <p:nvGraphicFramePr>
          <p:cNvPr id="7" name="Table 6"/>
          <p:cNvGraphicFramePr>
            <a:graphicFrameLocks noGrp="1"/>
          </p:cNvGraphicFramePr>
          <p:nvPr>
            <p:extLst/>
          </p:nvPr>
        </p:nvGraphicFramePr>
        <p:xfrm>
          <a:off x="58283" y="807375"/>
          <a:ext cx="12238037" cy="6227145"/>
        </p:xfrm>
        <a:graphic>
          <a:graphicData uri="http://schemas.openxmlformats.org/drawingml/2006/table">
            <a:tbl>
              <a:tblPr firstRow="1" bandRow="1">
                <a:tableStyleId>{17292A2E-F333-43FB-9621-5CBBE7FDCDCB}</a:tableStyleId>
              </a:tblPr>
              <a:tblGrid>
                <a:gridCol w="2249063">
                  <a:extLst>
                    <a:ext uri="{9D8B030D-6E8A-4147-A177-3AD203B41FA5}">
                      <a16:colId xmlns:a16="http://schemas.microsoft.com/office/drawing/2014/main" val="20000"/>
                    </a:ext>
                  </a:extLst>
                </a:gridCol>
                <a:gridCol w="4318215">
                  <a:extLst>
                    <a:ext uri="{9D8B030D-6E8A-4147-A177-3AD203B41FA5}">
                      <a16:colId xmlns:a16="http://schemas.microsoft.com/office/drawing/2014/main" val="20001"/>
                    </a:ext>
                  </a:extLst>
                </a:gridCol>
                <a:gridCol w="3818950">
                  <a:extLst>
                    <a:ext uri="{9D8B030D-6E8A-4147-A177-3AD203B41FA5}">
                      <a16:colId xmlns:a16="http://schemas.microsoft.com/office/drawing/2014/main" val="20002"/>
                    </a:ext>
                  </a:extLst>
                </a:gridCol>
                <a:gridCol w="1851809">
                  <a:extLst>
                    <a:ext uri="{9D8B030D-6E8A-4147-A177-3AD203B41FA5}">
                      <a16:colId xmlns:a16="http://schemas.microsoft.com/office/drawing/2014/main" val="20003"/>
                    </a:ext>
                  </a:extLst>
                </a:gridCol>
              </a:tblGrid>
              <a:tr h="222579">
                <a:tc>
                  <a:txBody>
                    <a:bodyPr/>
                    <a:lstStyle/>
                    <a:p>
                      <a:r>
                        <a:rPr lang="en-US" b="1" dirty="0" smtClean="0"/>
                        <a:t>Customer </a:t>
                      </a:r>
                    </a:p>
                    <a:p>
                      <a:endParaRPr lang="en-US" dirty="0"/>
                    </a:p>
                  </a:txBody>
                  <a:tcPr/>
                </a:tc>
                <a:tc>
                  <a:txBody>
                    <a:bodyPr/>
                    <a:lstStyle/>
                    <a:p>
                      <a:pPr marL="0" marR="0" indent="0" algn="l" defTabSz="932667" rtl="0" eaLnBrk="1" fontAlgn="auto" latinLnBrk="0" hangingPunct="1">
                        <a:lnSpc>
                          <a:spcPct val="100000"/>
                        </a:lnSpc>
                        <a:spcBef>
                          <a:spcPts val="0"/>
                        </a:spcBef>
                        <a:spcAft>
                          <a:spcPts val="0"/>
                        </a:spcAft>
                        <a:buClrTx/>
                        <a:buSzTx/>
                        <a:buFontTx/>
                        <a:buNone/>
                        <a:tabLst/>
                        <a:defRPr/>
                      </a:pPr>
                      <a:r>
                        <a:rPr lang="en-US" dirty="0" smtClean="0"/>
                        <a:t>Workload</a:t>
                      </a:r>
                    </a:p>
                    <a:p>
                      <a:endParaRPr lang="en-US" dirty="0"/>
                    </a:p>
                  </a:txBody>
                  <a:tcPr/>
                </a:tc>
                <a:tc>
                  <a:txBody>
                    <a:bodyPr/>
                    <a:lstStyle/>
                    <a:p>
                      <a:r>
                        <a:rPr lang="en-US" dirty="0" smtClean="0"/>
                        <a:t>Results</a:t>
                      </a:r>
                      <a:endParaRPr lang="en-US" dirty="0"/>
                    </a:p>
                  </a:txBody>
                  <a:tcPr/>
                </a:tc>
                <a:tc>
                  <a:txBody>
                    <a:bodyPr/>
                    <a:lstStyle/>
                    <a:p>
                      <a:r>
                        <a:rPr lang="en-US" baseline="0" dirty="0" smtClean="0"/>
                        <a:t>Business Value</a:t>
                      </a:r>
                      <a:endParaRPr lang="en-US" dirty="0"/>
                    </a:p>
                  </a:txBody>
                  <a:tcPr>
                    <a:solidFill>
                      <a:schemeClr val="tx2"/>
                    </a:solidFill>
                  </a:tcPr>
                </a:tc>
                <a:extLst>
                  <a:ext uri="{0D108BD9-81ED-4DB2-BD59-A6C34878D82A}">
                    <a16:rowId xmlns:a16="http://schemas.microsoft.com/office/drawing/2014/main" val="10000"/>
                  </a:ext>
                </a:extLst>
              </a:tr>
              <a:tr h="823189">
                <a:tc>
                  <a:txBody>
                    <a:bodyPr/>
                    <a:lstStyle/>
                    <a:p>
                      <a:endParaRPr lang="en-US" dirty="0"/>
                    </a:p>
                  </a:txBody>
                  <a:tcPr/>
                </a:tc>
                <a:tc>
                  <a:txBody>
                    <a:bodyPr/>
                    <a:lstStyle/>
                    <a:p>
                      <a:pPr algn="l"/>
                      <a:r>
                        <a:rPr lang="en-US" sz="1400" dirty="0" smtClean="0">
                          <a:effectLst/>
                        </a:rPr>
                        <a:t>Used </a:t>
                      </a:r>
                      <a:r>
                        <a:rPr lang="en-US" sz="1400" b="1" dirty="0" smtClean="0">
                          <a:solidFill>
                            <a:schemeClr val="accent1">
                              <a:lumMod val="40000"/>
                              <a:lumOff val="60000"/>
                            </a:schemeClr>
                          </a:solidFill>
                          <a:effectLst/>
                        </a:rPr>
                        <a:t>Azure PaaS tools </a:t>
                      </a:r>
                      <a:r>
                        <a:rPr lang="en-US" sz="1400" dirty="0" smtClean="0">
                          <a:effectLst/>
                        </a:rPr>
                        <a:t>to obtain the </a:t>
                      </a:r>
                      <a:r>
                        <a:rPr lang="en-US" sz="1400" b="0" dirty="0" smtClean="0">
                          <a:solidFill>
                            <a:schemeClr val="accent1">
                              <a:lumMod val="40000"/>
                              <a:lumOff val="60000"/>
                            </a:schemeClr>
                          </a:solidFill>
                          <a:effectLst/>
                        </a:rPr>
                        <a:t>servers, networks, </a:t>
                      </a:r>
                      <a:r>
                        <a:rPr lang="en-US" sz="1400" b="0" dirty="0" smtClean="0">
                          <a:solidFill>
                            <a:schemeClr val="tx1"/>
                          </a:solidFill>
                          <a:effectLst/>
                        </a:rPr>
                        <a:t>and</a:t>
                      </a:r>
                      <a:r>
                        <a:rPr lang="en-US" sz="1400" b="0" dirty="0" smtClean="0">
                          <a:solidFill>
                            <a:schemeClr val="accent1">
                              <a:lumMod val="40000"/>
                              <a:lumOff val="60000"/>
                            </a:schemeClr>
                          </a:solidFill>
                          <a:effectLst/>
                        </a:rPr>
                        <a:t> storage </a:t>
                      </a:r>
                      <a:r>
                        <a:rPr lang="en-US" sz="1400" dirty="0" smtClean="0">
                          <a:effectLst/>
                        </a:rPr>
                        <a:t>to develop its Virtual Network and Innov8 smart-meter register.</a:t>
                      </a:r>
                      <a:endParaRPr lang="en-US" sz="1400" dirty="0"/>
                    </a:p>
                  </a:txBody>
                  <a:tcPr/>
                </a:tc>
                <a:tc>
                  <a:txBody>
                    <a:bodyPr/>
                    <a:lstStyle/>
                    <a:p>
                      <a:pPr marL="0" marR="0" indent="0" algn="l" defTabSz="932667" rtl="0" eaLnBrk="1" fontAlgn="auto" latinLnBrk="0" hangingPunct="1">
                        <a:lnSpc>
                          <a:spcPct val="100000"/>
                        </a:lnSpc>
                        <a:spcBef>
                          <a:spcPts val="0"/>
                        </a:spcBef>
                        <a:spcAft>
                          <a:spcPts val="0"/>
                        </a:spcAft>
                        <a:buClrTx/>
                        <a:buSzTx/>
                        <a:buFontTx/>
                        <a:buNone/>
                        <a:tabLst/>
                        <a:defRPr/>
                      </a:pPr>
                      <a:r>
                        <a:rPr lang="en-US" sz="1400" b="1" dirty="0" smtClean="0">
                          <a:solidFill>
                            <a:srgbClr val="FFC000"/>
                          </a:solidFill>
                        </a:rPr>
                        <a:t>Reduced  time </a:t>
                      </a:r>
                      <a:r>
                        <a:rPr lang="en-US" sz="1400" dirty="0" smtClean="0"/>
                        <a:t>required to validate the credentials of incoming meter data, thereby </a:t>
                      </a:r>
                      <a:r>
                        <a:rPr lang="en-US" sz="1400" b="1" dirty="0" smtClean="0">
                          <a:solidFill>
                            <a:srgbClr val="FFC000"/>
                          </a:solidFill>
                        </a:rPr>
                        <a:t>enhancing the battery life</a:t>
                      </a:r>
                      <a:r>
                        <a:rPr lang="en-US" sz="1400" dirty="0" smtClean="0">
                          <a:solidFill>
                            <a:srgbClr val="FFC000"/>
                          </a:solidFill>
                        </a:rPr>
                        <a:t> </a:t>
                      </a:r>
                      <a:r>
                        <a:rPr lang="en-US" sz="1400" dirty="0" smtClean="0"/>
                        <a:t>of Innov8 devices in the field.</a:t>
                      </a:r>
                      <a:endParaRPr lang="en-US" sz="1400" dirty="0" smtClean="0">
                        <a:effectLst>
                          <a:outerShdw blurRad="38100" dist="38100" dir="2700000" algn="tl">
                            <a:srgbClr val="000000">
                              <a:alpha val="43137"/>
                            </a:srgbClr>
                          </a:outerShdw>
                        </a:effectLst>
                        <a:cs typeface="Segoe UI" panose="020B0502040204020203" pitchFamily="34" charset="0"/>
                      </a:endParaRPr>
                    </a:p>
                  </a:txBody>
                  <a:tcPr/>
                </a:tc>
                <a:tc rowSpan="6">
                  <a:txBody>
                    <a:bodyPr/>
                    <a:lstStyle/>
                    <a:p>
                      <a:pPr marL="231775" indent="-171450" defTabSz="476028" fontAlgn="base">
                        <a:lnSpc>
                          <a:spcPct val="80000"/>
                        </a:lnSpc>
                        <a:buFont typeface="Arial" panose="020B0604020202020204" pitchFamily="34" charset="0"/>
                        <a:buChar char="•"/>
                      </a:pPr>
                      <a:endParaRPr lang="en-US" sz="1200" b="1" kern="1200" dirty="0" smtClean="0">
                        <a:solidFill>
                          <a:schemeClr val="bg1"/>
                        </a:solidFill>
                        <a:latin typeface="+mn-lt"/>
                        <a:ea typeface="+mn-ea"/>
                        <a:cs typeface="+mn-cs"/>
                      </a:endParaRPr>
                    </a:p>
                    <a:p>
                      <a:pPr marL="231775" indent="-171450" defTabSz="476028" fontAlgn="base">
                        <a:lnSpc>
                          <a:spcPct val="80000"/>
                        </a:lnSpc>
                        <a:buFont typeface="Arial" panose="020B0604020202020204" pitchFamily="34" charset="0"/>
                        <a:buChar char="•"/>
                      </a:pPr>
                      <a:endParaRPr lang="en-US" sz="1600" b="0" kern="1200" dirty="0" smtClean="0">
                        <a:solidFill>
                          <a:schemeClr val="bg1"/>
                        </a:solidFill>
                        <a:latin typeface="+mn-lt"/>
                        <a:ea typeface="+mn-ea"/>
                        <a:cs typeface="+mn-cs"/>
                      </a:endParaRPr>
                    </a:p>
                    <a:p>
                      <a:pPr marL="231775" indent="-171450" defTabSz="476028" fontAlgn="base">
                        <a:lnSpc>
                          <a:spcPct val="80000"/>
                        </a:lnSpc>
                        <a:buFont typeface="Arial" panose="020B0604020202020204" pitchFamily="34" charset="0"/>
                        <a:buChar char="•"/>
                      </a:pPr>
                      <a:r>
                        <a:rPr lang="en-US" sz="1600" b="1" kern="1200" dirty="0" smtClean="0">
                          <a:solidFill>
                            <a:schemeClr val="tx2">
                              <a:lumMod val="20000"/>
                              <a:lumOff val="80000"/>
                            </a:schemeClr>
                          </a:solidFill>
                          <a:latin typeface="+mn-lt"/>
                          <a:ea typeface="+mn-ea"/>
                          <a:cs typeface="+mn-cs"/>
                        </a:rPr>
                        <a:t>Enhanced device </a:t>
                      </a:r>
                      <a:r>
                        <a:rPr lang="en-US" sz="1600" b="1" kern="1200" baseline="0" dirty="0" smtClean="0">
                          <a:solidFill>
                            <a:schemeClr val="tx2">
                              <a:lumMod val="20000"/>
                              <a:lumOff val="80000"/>
                            </a:schemeClr>
                          </a:solidFill>
                          <a:latin typeface="+mn-lt"/>
                          <a:ea typeface="+mn-ea"/>
                          <a:cs typeface="+mn-cs"/>
                        </a:rPr>
                        <a:t>battery life</a:t>
                      </a:r>
                    </a:p>
                    <a:p>
                      <a:pPr marL="168275" indent="-107950" defTabSz="476028" fontAlgn="base">
                        <a:lnSpc>
                          <a:spcPct val="80000"/>
                        </a:lnSpc>
                        <a:buFont typeface="Arial" panose="020B0604020202020204" pitchFamily="34" charset="0"/>
                        <a:buChar char="•"/>
                      </a:pPr>
                      <a:endParaRPr lang="en-US" sz="1600" b="1" kern="1200" baseline="0" dirty="0" smtClean="0">
                        <a:solidFill>
                          <a:schemeClr val="tx2">
                            <a:lumMod val="20000"/>
                            <a:lumOff val="80000"/>
                          </a:schemeClr>
                        </a:solidFill>
                        <a:latin typeface="+mn-lt"/>
                        <a:ea typeface="+mn-ea"/>
                        <a:cs typeface="+mn-cs"/>
                      </a:endParaRPr>
                    </a:p>
                    <a:p>
                      <a:pPr marL="231775" indent="-171450" defTabSz="476028" fontAlgn="base">
                        <a:lnSpc>
                          <a:spcPct val="80000"/>
                        </a:lnSpc>
                        <a:buFont typeface="Arial" panose="020B0604020202020204" pitchFamily="34" charset="0"/>
                        <a:buChar char="•"/>
                      </a:pPr>
                      <a:r>
                        <a:rPr lang="en-US" sz="1600" b="1" kern="1200" baseline="0" dirty="0" smtClean="0">
                          <a:solidFill>
                            <a:schemeClr val="tx2">
                              <a:lumMod val="20000"/>
                              <a:lumOff val="80000"/>
                            </a:schemeClr>
                          </a:solidFill>
                          <a:latin typeface="+mn-lt"/>
                          <a:ea typeface="+mn-ea"/>
                          <a:cs typeface="+mn-cs"/>
                        </a:rPr>
                        <a:t>Enabled worker productivity</a:t>
                      </a:r>
                    </a:p>
                    <a:p>
                      <a:pPr marL="231775" indent="-171450" defTabSz="476028" fontAlgn="base">
                        <a:lnSpc>
                          <a:spcPct val="80000"/>
                        </a:lnSpc>
                        <a:buFont typeface="Arial" panose="020B0604020202020204" pitchFamily="34" charset="0"/>
                        <a:buChar char="•"/>
                      </a:pPr>
                      <a:endParaRPr lang="en-US" sz="1600" b="1" kern="1200" baseline="0" dirty="0" smtClean="0">
                        <a:solidFill>
                          <a:schemeClr val="tx2">
                            <a:lumMod val="20000"/>
                            <a:lumOff val="80000"/>
                          </a:schemeClr>
                        </a:solidFill>
                        <a:latin typeface="+mn-lt"/>
                        <a:ea typeface="+mn-ea"/>
                        <a:cs typeface="+mn-cs"/>
                      </a:endParaRPr>
                    </a:p>
                    <a:p>
                      <a:pPr marL="231775" indent="-171450" defTabSz="476028" fontAlgn="base">
                        <a:lnSpc>
                          <a:spcPct val="80000"/>
                        </a:lnSpc>
                        <a:buFont typeface="Arial" panose="020B0604020202020204" pitchFamily="34" charset="0"/>
                        <a:buChar char="•"/>
                      </a:pPr>
                      <a:r>
                        <a:rPr lang="en-US" sz="1600" b="1" kern="1200" baseline="0" dirty="0" smtClean="0">
                          <a:solidFill>
                            <a:schemeClr val="tx2">
                              <a:lumMod val="20000"/>
                              <a:lumOff val="80000"/>
                            </a:schemeClr>
                          </a:solidFill>
                          <a:latin typeface="+mn-lt"/>
                          <a:ea typeface="+mn-ea"/>
                          <a:cs typeface="+mn-cs"/>
                        </a:rPr>
                        <a:t>Higher Security </a:t>
                      </a:r>
                    </a:p>
                    <a:p>
                      <a:pPr marL="231775" indent="-171450" defTabSz="476028" fontAlgn="base">
                        <a:lnSpc>
                          <a:spcPct val="80000"/>
                        </a:lnSpc>
                        <a:buFont typeface="Arial" panose="020B0604020202020204" pitchFamily="34" charset="0"/>
                        <a:buChar char="•"/>
                      </a:pPr>
                      <a:endParaRPr lang="en-US" sz="1600" b="1" kern="1200" baseline="0" dirty="0" smtClean="0">
                        <a:solidFill>
                          <a:schemeClr val="tx2">
                            <a:lumMod val="20000"/>
                            <a:lumOff val="80000"/>
                          </a:schemeClr>
                        </a:solidFill>
                        <a:latin typeface="+mn-lt"/>
                        <a:ea typeface="+mn-ea"/>
                        <a:cs typeface="+mn-cs"/>
                      </a:endParaRPr>
                    </a:p>
                    <a:p>
                      <a:pPr marL="231775" indent="-171450" defTabSz="476028" fontAlgn="base">
                        <a:lnSpc>
                          <a:spcPct val="80000"/>
                        </a:lnSpc>
                        <a:buFont typeface="Arial" panose="020B0604020202020204" pitchFamily="34" charset="0"/>
                        <a:buChar char="•"/>
                      </a:pPr>
                      <a:r>
                        <a:rPr lang="en-US" sz="1600" b="1" kern="1200" baseline="0" dirty="0" smtClean="0">
                          <a:solidFill>
                            <a:schemeClr val="tx2">
                              <a:lumMod val="20000"/>
                              <a:lumOff val="80000"/>
                            </a:schemeClr>
                          </a:solidFill>
                          <a:latin typeface="+mn-lt"/>
                          <a:ea typeface="+mn-ea"/>
                          <a:cs typeface="+mn-cs"/>
                        </a:rPr>
                        <a:t>Enabled compliance</a:t>
                      </a:r>
                      <a:br>
                        <a:rPr lang="en-US" sz="1600" b="1" kern="1200" baseline="0" dirty="0" smtClean="0">
                          <a:solidFill>
                            <a:schemeClr val="tx2">
                              <a:lumMod val="20000"/>
                              <a:lumOff val="80000"/>
                            </a:schemeClr>
                          </a:solidFill>
                          <a:latin typeface="+mn-lt"/>
                          <a:ea typeface="+mn-ea"/>
                          <a:cs typeface="+mn-cs"/>
                        </a:rPr>
                      </a:br>
                      <a:endParaRPr lang="en-US" sz="1600" b="1" kern="1200" baseline="0" dirty="0" smtClean="0">
                        <a:solidFill>
                          <a:schemeClr val="tx2">
                            <a:lumMod val="20000"/>
                            <a:lumOff val="80000"/>
                          </a:schemeClr>
                        </a:solidFill>
                        <a:latin typeface="+mn-lt"/>
                        <a:ea typeface="+mn-ea"/>
                        <a:cs typeface="+mn-cs"/>
                      </a:endParaRPr>
                    </a:p>
                    <a:p>
                      <a:pPr marL="60325" indent="0" defTabSz="476028" fontAlgn="base">
                        <a:lnSpc>
                          <a:spcPct val="80000"/>
                        </a:lnSpc>
                        <a:buFont typeface="Arial" panose="020B0604020202020204" pitchFamily="34" charset="0"/>
                        <a:buNone/>
                      </a:pPr>
                      <a:endParaRPr lang="en-US" sz="1600" b="1" kern="1200" baseline="0" dirty="0" smtClean="0">
                        <a:solidFill>
                          <a:schemeClr val="tx2">
                            <a:lumMod val="20000"/>
                            <a:lumOff val="80000"/>
                          </a:schemeClr>
                        </a:solidFill>
                        <a:latin typeface="+mn-lt"/>
                        <a:ea typeface="+mn-ea"/>
                        <a:cs typeface="+mn-cs"/>
                      </a:endParaRPr>
                    </a:p>
                    <a:p>
                      <a:pPr marL="168275" indent="-107950" defTabSz="476028" fontAlgn="base">
                        <a:lnSpc>
                          <a:spcPct val="80000"/>
                        </a:lnSpc>
                        <a:buFont typeface="Arial" panose="020B0604020202020204" pitchFamily="34" charset="0"/>
                        <a:buChar char="•"/>
                      </a:pPr>
                      <a:endParaRPr lang="en-US" sz="1600" b="1" kern="1200" dirty="0" smtClean="0">
                        <a:solidFill>
                          <a:schemeClr val="tx2">
                            <a:lumMod val="20000"/>
                            <a:lumOff val="80000"/>
                          </a:schemeClr>
                        </a:solidFill>
                        <a:latin typeface="+mn-lt"/>
                        <a:ea typeface="+mn-ea"/>
                        <a:cs typeface="+mn-cs"/>
                      </a:endParaRPr>
                    </a:p>
                    <a:p>
                      <a:pPr marL="231775" indent="-171450" defTabSz="476028" fontAlgn="base">
                        <a:lnSpc>
                          <a:spcPct val="80000"/>
                        </a:lnSpc>
                        <a:buFont typeface="Arial" panose="020B0604020202020204" pitchFamily="34" charset="0"/>
                        <a:buChar char="•"/>
                      </a:pPr>
                      <a:r>
                        <a:rPr lang="en-US" sz="1600" b="1" kern="1200" dirty="0" smtClean="0">
                          <a:solidFill>
                            <a:schemeClr val="tx2">
                              <a:lumMod val="20000"/>
                              <a:lumOff val="80000"/>
                            </a:schemeClr>
                          </a:solidFill>
                          <a:latin typeface="+mn-lt"/>
                          <a:ea typeface="+mn-ea"/>
                          <a:cs typeface="+mn-cs"/>
                        </a:rPr>
                        <a:t>Reduced downtime</a:t>
                      </a:r>
                    </a:p>
                    <a:p>
                      <a:pPr marL="231775" indent="-171450" defTabSz="476028" fontAlgn="base">
                        <a:lnSpc>
                          <a:spcPct val="80000"/>
                        </a:lnSpc>
                        <a:buFont typeface="Arial" panose="020B0604020202020204" pitchFamily="34" charset="0"/>
                        <a:buChar char="•"/>
                      </a:pPr>
                      <a:endParaRPr lang="en-US" sz="1600" b="1" kern="1200" baseline="0" dirty="0" smtClean="0">
                        <a:solidFill>
                          <a:schemeClr val="tx2">
                            <a:lumMod val="20000"/>
                            <a:lumOff val="80000"/>
                          </a:schemeClr>
                        </a:solidFill>
                        <a:latin typeface="+mn-lt"/>
                        <a:ea typeface="+mn-ea"/>
                        <a:cs typeface="+mn-cs"/>
                      </a:endParaRPr>
                    </a:p>
                    <a:p>
                      <a:pPr marL="231775" indent="-171450" defTabSz="476028" fontAlgn="base">
                        <a:lnSpc>
                          <a:spcPct val="80000"/>
                        </a:lnSpc>
                        <a:buFont typeface="Arial" panose="020B0604020202020204" pitchFamily="34" charset="0"/>
                        <a:buChar char="•"/>
                      </a:pPr>
                      <a:r>
                        <a:rPr lang="en-US" sz="1600" b="1" kern="1200" baseline="0" dirty="0" smtClean="0">
                          <a:solidFill>
                            <a:schemeClr val="tx2">
                              <a:lumMod val="20000"/>
                              <a:lumOff val="80000"/>
                            </a:schemeClr>
                          </a:solidFill>
                          <a:latin typeface="+mn-lt"/>
                          <a:ea typeface="+mn-ea"/>
                          <a:cs typeface="+mn-cs"/>
                        </a:rPr>
                        <a:t>Reduced costs</a:t>
                      </a:r>
                    </a:p>
                    <a:p>
                      <a:pPr marL="168275" indent="-107950" defTabSz="476028" fontAlgn="base">
                        <a:lnSpc>
                          <a:spcPct val="80000"/>
                        </a:lnSpc>
                        <a:buFont typeface="Arial" panose="020B0604020202020204" pitchFamily="34" charset="0"/>
                        <a:buChar char="•"/>
                      </a:pPr>
                      <a:endParaRPr lang="en-US" sz="1600" b="1" kern="1200" baseline="0" dirty="0" smtClean="0">
                        <a:solidFill>
                          <a:schemeClr val="tx2">
                            <a:lumMod val="20000"/>
                            <a:lumOff val="80000"/>
                          </a:schemeClr>
                        </a:solidFill>
                        <a:latin typeface="+mn-lt"/>
                        <a:ea typeface="+mn-ea"/>
                        <a:cs typeface="+mn-cs"/>
                      </a:endParaRPr>
                    </a:p>
                    <a:p>
                      <a:pPr marL="231775" indent="-171450" defTabSz="476028" fontAlgn="base">
                        <a:lnSpc>
                          <a:spcPct val="80000"/>
                        </a:lnSpc>
                        <a:buFont typeface="Arial" panose="020B0604020202020204" pitchFamily="34" charset="0"/>
                        <a:buChar char="•"/>
                      </a:pPr>
                      <a:r>
                        <a:rPr lang="en-US" sz="1600" b="1" kern="1200" baseline="0" dirty="0" smtClean="0">
                          <a:solidFill>
                            <a:schemeClr val="tx2">
                              <a:lumMod val="20000"/>
                              <a:lumOff val="80000"/>
                            </a:schemeClr>
                          </a:solidFill>
                          <a:latin typeface="+mn-lt"/>
                          <a:ea typeface="+mn-ea"/>
                          <a:cs typeface="+mn-cs"/>
                        </a:rPr>
                        <a:t>Lower latency </a:t>
                      </a:r>
                    </a:p>
                    <a:p>
                      <a:pPr marL="168275" indent="-107950" defTabSz="476028" fontAlgn="base">
                        <a:lnSpc>
                          <a:spcPct val="80000"/>
                        </a:lnSpc>
                        <a:buFont typeface="Arial" panose="020B0604020202020204" pitchFamily="34" charset="0"/>
                        <a:buChar char="•"/>
                      </a:pPr>
                      <a:endParaRPr lang="en-US" sz="1200" kern="1200" dirty="0" smtClean="0">
                        <a:solidFill>
                          <a:schemeClr val="bg1"/>
                        </a:solidFill>
                        <a:latin typeface="+mn-lt"/>
                        <a:ea typeface="+mn-ea"/>
                        <a:cs typeface="+mn-cs"/>
                      </a:endParaRPr>
                    </a:p>
                  </a:txBody>
                  <a:tcPr>
                    <a:noFill/>
                  </a:tcPr>
                </a:tc>
                <a:extLst>
                  <a:ext uri="{0D108BD9-81ED-4DB2-BD59-A6C34878D82A}">
                    <a16:rowId xmlns:a16="http://schemas.microsoft.com/office/drawing/2014/main" val="10001"/>
                  </a:ext>
                </a:extLst>
              </a:tr>
              <a:tr h="768101">
                <a:tc>
                  <a:txBody>
                    <a:bodyPr/>
                    <a:lstStyle/>
                    <a:p>
                      <a:endParaRPr lang="en-US" dirty="0"/>
                    </a:p>
                  </a:txBody>
                  <a:tcPr/>
                </a:tc>
                <a:tc>
                  <a:txBody>
                    <a:bodyPr/>
                    <a:lstStyle/>
                    <a:p>
                      <a:pPr marL="0" indent="0" algn="l" defTabSz="476028" fontAlgn="base">
                        <a:lnSpc>
                          <a:spcPct val="80000"/>
                        </a:lnSpc>
                        <a:buFont typeface="Arial" pitchFamily="34" charset="0"/>
                        <a:buNone/>
                      </a:pPr>
                      <a:r>
                        <a:rPr lang="en-US" sz="1400" b="1" dirty="0" smtClean="0">
                          <a:solidFill>
                            <a:schemeClr val="accent1">
                              <a:lumMod val="40000"/>
                              <a:lumOff val="60000"/>
                            </a:schemeClr>
                          </a:solidFill>
                        </a:rPr>
                        <a:t>Storage</a:t>
                      </a:r>
                      <a:r>
                        <a:rPr lang="en-US" sz="1400" b="1" baseline="0" dirty="0" smtClean="0"/>
                        <a:t> </a:t>
                      </a:r>
                      <a:r>
                        <a:rPr lang="en-US" sz="1400" kern="1200" dirty="0" smtClean="0">
                          <a:solidFill>
                            <a:schemeClr val="tx1"/>
                          </a:solidFill>
                          <a:effectLst/>
                          <a:latin typeface="+mn-lt"/>
                          <a:ea typeface="+mn-ea"/>
                          <a:cs typeface="+mn-cs"/>
                        </a:rPr>
                        <a:t>connected c</a:t>
                      </a:r>
                      <a:r>
                        <a:rPr lang="en-US" sz="1400" dirty="0" smtClean="0">
                          <a:effectLst/>
                        </a:rPr>
                        <a:t>ustomer-premises European datacenters </a:t>
                      </a:r>
                      <a:r>
                        <a:rPr lang="en-US" sz="1400" baseline="0" dirty="0" smtClean="0">
                          <a:effectLst/>
                        </a:rPr>
                        <a:t>to </a:t>
                      </a:r>
                      <a:r>
                        <a:rPr lang="en-US" sz="1400" baseline="0" dirty="0" smtClean="0">
                          <a:solidFill>
                            <a:schemeClr val="accent1">
                              <a:lumMod val="40000"/>
                              <a:lumOff val="60000"/>
                            </a:schemeClr>
                          </a:solidFill>
                          <a:effectLst/>
                        </a:rPr>
                        <a:t>Azure storage </a:t>
                      </a:r>
                      <a:r>
                        <a:rPr lang="en-US" sz="1400" kern="1200" dirty="0" smtClean="0">
                          <a:solidFill>
                            <a:schemeClr val="tx1"/>
                          </a:solidFill>
                          <a:effectLst/>
                          <a:latin typeface="+mn-lt"/>
                          <a:ea typeface="+mn-ea"/>
                          <a:cs typeface="+mn-cs"/>
                        </a:rPr>
                        <a:t>impacting </a:t>
                      </a:r>
                      <a:r>
                        <a:rPr lang="en-US" sz="1400" baseline="0" dirty="0" smtClean="0">
                          <a:solidFill>
                            <a:schemeClr val="tx1"/>
                          </a:solidFill>
                          <a:effectLst>
                            <a:outerShdw blurRad="38100" dist="38100" dir="2700000" algn="tl">
                              <a:srgbClr val="000000">
                                <a:alpha val="43137"/>
                              </a:srgbClr>
                            </a:outerShdw>
                          </a:effectLst>
                          <a:cs typeface="Segoe UI" panose="020B0502040204020203" pitchFamily="34" charset="0"/>
                        </a:rPr>
                        <a:t>m</a:t>
                      </a:r>
                      <a:r>
                        <a:rPr lang="en-US" sz="1400" dirty="0" smtClean="0">
                          <a:effectLst>
                            <a:outerShdw blurRad="38100" dist="38100" dir="2700000" algn="tl">
                              <a:srgbClr val="000000">
                                <a:alpha val="43137"/>
                              </a:srgbClr>
                            </a:outerShdw>
                          </a:effectLst>
                          <a:cs typeface="Segoe UI" panose="020B0502040204020203" pitchFamily="34" charset="0"/>
                        </a:rPr>
                        <a:t>ission critical workloads</a:t>
                      </a:r>
                      <a:r>
                        <a:rPr lang="en-US" sz="1400" baseline="0" dirty="0" smtClean="0">
                          <a:solidFill>
                            <a:schemeClr val="accent1">
                              <a:lumMod val="40000"/>
                              <a:lumOff val="60000"/>
                            </a:schemeClr>
                          </a:solidFill>
                          <a:effectLst/>
                          <a:cs typeface="+mn-cs"/>
                        </a:rPr>
                        <a:t>. </a:t>
                      </a:r>
                      <a:endParaRPr lang="en-US" sz="1400" b="1" dirty="0" smtClean="0">
                        <a:solidFill>
                          <a:schemeClr val="accent1">
                            <a:lumMod val="40000"/>
                            <a:lumOff val="60000"/>
                          </a:schemeClr>
                        </a:solidFill>
                      </a:endParaRPr>
                    </a:p>
                  </a:txBody>
                  <a:tcPr/>
                </a:tc>
                <a:tc>
                  <a:txBody>
                    <a:bodyPr/>
                    <a:lstStyle/>
                    <a:p>
                      <a:pPr marL="0" marR="0" indent="0" algn="l" defTabSz="932667" rtl="0" eaLnBrk="1" fontAlgn="auto" latinLnBrk="0" hangingPunct="1">
                        <a:lnSpc>
                          <a:spcPct val="100000"/>
                        </a:lnSpc>
                        <a:spcBef>
                          <a:spcPts val="0"/>
                        </a:spcBef>
                        <a:spcAft>
                          <a:spcPts val="0"/>
                        </a:spcAft>
                        <a:buClrTx/>
                        <a:buSzTx/>
                        <a:buFontTx/>
                        <a:buNone/>
                        <a:tabLst/>
                        <a:defRPr/>
                      </a:pPr>
                      <a:r>
                        <a:rPr lang="en-US" sz="1400" b="1" dirty="0" smtClean="0">
                          <a:solidFill>
                            <a:srgbClr val="FFC000"/>
                          </a:solidFill>
                          <a:effectLst/>
                        </a:rPr>
                        <a:t>Hybrid cloud services </a:t>
                      </a:r>
                      <a:r>
                        <a:rPr lang="en-US" sz="1400" dirty="0" smtClean="0">
                          <a:effectLst/>
                        </a:rPr>
                        <a:t>allows customers to</a:t>
                      </a:r>
                      <a:r>
                        <a:rPr lang="en-US" sz="1400" baseline="0" dirty="0" smtClean="0">
                          <a:effectLst/>
                        </a:rPr>
                        <a:t> </a:t>
                      </a:r>
                      <a:r>
                        <a:rPr lang="en-US" sz="1400" baseline="0" dirty="0" smtClean="0">
                          <a:solidFill>
                            <a:srgbClr val="FFC000"/>
                          </a:solidFill>
                          <a:effectLst/>
                        </a:rPr>
                        <a:t>use</a:t>
                      </a:r>
                      <a:r>
                        <a:rPr lang="en-US" sz="1400" dirty="0" smtClean="0">
                          <a:solidFill>
                            <a:srgbClr val="FFC000"/>
                          </a:solidFill>
                          <a:effectLst/>
                        </a:rPr>
                        <a:t> Azure IaaS services </a:t>
                      </a:r>
                      <a:r>
                        <a:rPr lang="en-US" sz="1400" dirty="0" smtClean="0">
                          <a:effectLst/>
                        </a:rPr>
                        <a:t>in combination with their own managed storage. </a:t>
                      </a:r>
                      <a:endParaRPr lang="en-US" sz="1400" dirty="0" smtClean="0">
                        <a:effectLst>
                          <a:outerShdw blurRad="38100" dist="38100" dir="2700000" algn="tl">
                            <a:srgbClr val="000000">
                              <a:alpha val="43137"/>
                            </a:srgbClr>
                          </a:outerShdw>
                        </a:effectLst>
                        <a:cs typeface="Segoe UI" panose="020B0502040204020203" pitchFamily="34" charset="0"/>
                      </a:endParaRPr>
                    </a:p>
                  </a:txBody>
                  <a:tcPr/>
                </a:tc>
                <a:tc vMerge="1">
                  <a:txBody>
                    <a:bodyPr/>
                    <a:lstStyle/>
                    <a:p>
                      <a:endParaRPr lang="en-US" dirty="0"/>
                    </a:p>
                  </a:txBody>
                  <a:tcPr>
                    <a:solidFill>
                      <a:schemeClr val="tx2"/>
                    </a:solidFill>
                  </a:tcPr>
                </a:tc>
                <a:extLst>
                  <a:ext uri="{0D108BD9-81ED-4DB2-BD59-A6C34878D82A}">
                    <a16:rowId xmlns:a16="http://schemas.microsoft.com/office/drawing/2014/main" val="10002"/>
                  </a:ext>
                </a:extLst>
              </a:tr>
              <a:tr h="1012084">
                <a:tc>
                  <a:txBody>
                    <a:bodyPr/>
                    <a:lstStyle/>
                    <a:p>
                      <a:endParaRPr lang="en-US" dirty="0"/>
                    </a:p>
                  </a:txBody>
                  <a:tcPr/>
                </a:tc>
                <a:tc>
                  <a:txBody>
                    <a:bodyPr/>
                    <a:lstStyle/>
                    <a:p>
                      <a:pPr marL="0" marR="0" indent="0" algn="l" defTabSz="932667" rtl="0" eaLnBrk="1" fontAlgn="auto" latinLnBrk="0" hangingPunct="1">
                        <a:lnSpc>
                          <a:spcPct val="100000"/>
                        </a:lnSpc>
                        <a:spcBef>
                          <a:spcPts val="0"/>
                        </a:spcBef>
                        <a:spcAft>
                          <a:spcPts val="0"/>
                        </a:spcAft>
                        <a:buClrTx/>
                        <a:buSzTx/>
                        <a:buFontTx/>
                        <a:buNone/>
                        <a:tabLst/>
                        <a:defRPr/>
                      </a:pPr>
                      <a:r>
                        <a:rPr lang="en-US" sz="1400" dirty="0" smtClean="0">
                          <a:effectLst/>
                        </a:rPr>
                        <a:t>NetApp creates</a:t>
                      </a:r>
                      <a:r>
                        <a:rPr lang="en-US" sz="1400" b="1" dirty="0" smtClean="0">
                          <a:effectLst/>
                        </a:rPr>
                        <a:t> </a:t>
                      </a:r>
                      <a:r>
                        <a:rPr lang="en-US" sz="1400" b="1" dirty="0" smtClean="0">
                          <a:solidFill>
                            <a:schemeClr val="accent1">
                              <a:lumMod val="40000"/>
                              <a:lumOff val="60000"/>
                            </a:schemeClr>
                          </a:solidFill>
                          <a:effectLst/>
                        </a:rPr>
                        <a:t>storage systems and software </a:t>
                      </a:r>
                      <a:r>
                        <a:rPr lang="en-US" sz="1400" dirty="0" smtClean="0">
                          <a:effectLst/>
                        </a:rPr>
                        <a:t>not hosted inside Azure and needed a </a:t>
                      </a:r>
                      <a:r>
                        <a:rPr lang="en-US" sz="1400" baseline="0" dirty="0" smtClean="0">
                          <a:effectLst/>
                        </a:rPr>
                        <a:t>high fast, highly secure speed </a:t>
                      </a:r>
                      <a:r>
                        <a:rPr lang="en-US" sz="1400" dirty="0" smtClean="0">
                          <a:effectLst/>
                        </a:rPr>
                        <a:t>connection</a:t>
                      </a:r>
                      <a:r>
                        <a:rPr lang="en-US" sz="1400" baseline="0" dirty="0" smtClean="0">
                          <a:effectLst/>
                        </a:rPr>
                        <a:t> </a:t>
                      </a:r>
                      <a:r>
                        <a:rPr lang="en-US" sz="1400" baseline="0" dirty="0" smtClean="0">
                          <a:solidFill>
                            <a:schemeClr val="accent1">
                              <a:lumMod val="40000"/>
                              <a:lumOff val="60000"/>
                            </a:schemeClr>
                          </a:solidFill>
                          <a:effectLst/>
                        </a:rPr>
                        <a:t>(Azure ExpressRoute) </a:t>
                      </a:r>
                      <a:r>
                        <a:rPr lang="en-US" sz="1400" baseline="0" dirty="0" smtClean="0">
                          <a:effectLst/>
                        </a:rPr>
                        <a:t>between</a:t>
                      </a:r>
                      <a:r>
                        <a:rPr lang="en-US" sz="1400" dirty="0" smtClean="0">
                          <a:effectLst/>
                        </a:rPr>
                        <a:t> Equinix and Azure datacenters. </a:t>
                      </a:r>
                      <a:endParaRPr lang="en-US" sz="1400" dirty="0"/>
                    </a:p>
                  </a:txBody>
                  <a:tcPr/>
                </a:tc>
                <a:tc>
                  <a:txBody>
                    <a:bodyPr/>
                    <a:lstStyle/>
                    <a:p>
                      <a:pPr algn="l"/>
                      <a:r>
                        <a:rPr lang="en-US" sz="1400" dirty="0" smtClean="0">
                          <a:effectLst/>
                        </a:rPr>
                        <a:t>More </a:t>
                      </a:r>
                      <a:r>
                        <a:rPr lang="en-US" sz="1400" b="1" dirty="0" smtClean="0">
                          <a:solidFill>
                            <a:srgbClr val="FFC000"/>
                          </a:solidFill>
                          <a:effectLst/>
                        </a:rPr>
                        <a:t>reliability</a:t>
                      </a:r>
                      <a:r>
                        <a:rPr lang="en-US" sz="1400" b="1" baseline="0" dirty="0" smtClean="0">
                          <a:solidFill>
                            <a:srgbClr val="FFC000"/>
                          </a:solidFill>
                          <a:effectLst/>
                        </a:rPr>
                        <a:t> </a:t>
                      </a:r>
                      <a:r>
                        <a:rPr lang="en-US" sz="1400" b="1" baseline="0" dirty="0" smtClean="0">
                          <a:solidFill>
                            <a:schemeClr val="tx1"/>
                          </a:solidFill>
                          <a:effectLst/>
                        </a:rPr>
                        <a:t>for their customers:  </a:t>
                      </a:r>
                      <a:r>
                        <a:rPr lang="en-US" sz="1400" b="0" baseline="0" dirty="0" smtClean="0">
                          <a:solidFill>
                            <a:schemeClr val="tx1"/>
                          </a:solidFill>
                          <a:effectLst/>
                        </a:rPr>
                        <a:t>f</a:t>
                      </a:r>
                      <a:r>
                        <a:rPr lang="en-US" sz="1400" b="0" dirty="0" smtClean="0">
                          <a:solidFill>
                            <a:schemeClr val="tx1"/>
                          </a:solidFill>
                          <a:effectLst/>
                        </a:rPr>
                        <a:t>aste</a:t>
                      </a:r>
                      <a:r>
                        <a:rPr lang="en-US" sz="1400" dirty="0" smtClean="0">
                          <a:effectLst/>
                        </a:rPr>
                        <a:t>r </a:t>
                      </a:r>
                      <a:r>
                        <a:rPr lang="en-US" sz="1400" dirty="0" smtClean="0">
                          <a:solidFill>
                            <a:srgbClr val="FFC000"/>
                          </a:solidFill>
                          <a:effectLst/>
                        </a:rPr>
                        <a:t>speeds</a:t>
                      </a:r>
                      <a:r>
                        <a:rPr lang="en-US" sz="1400" dirty="0" smtClean="0">
                          <a:effectLst/>
                        </a:rPr>
                        <a:t>, </a:t>
                      </a:r>
                      <a:r>
                        <a:rPr lang="en-US" sz="1400" dirty="0" smtClean="0">
                          <a:solidFill>
                            <a:srgbClr val="FFC000"/>
                          </a:solidFill>
                          <a:effectLst/>
                        </a:rPr>
                        <a:t>lower latencies</a:t>
                      </a:r>
                      <a:r>
                        <a:rPr lang="en-US" sz="1400" dirty="0" smtClean="0">
                          <a:effectLst/>
                        </a:rPr>
                        <a:t>, and higher </a:t>
                      </a:r>
                      <a:r>
                        <a:rPr lang="en-US" sz="1400" dirty="0" smtClean="0">
                          <a:solidFill>
                            <a:srgbClr val="FFC000"/>
                          </a:solidFill>
                          <a:effectLst/>
                        </a:rPr>
                        <a:t>security. </a:t>
                      </a:r>
                      <a:r>
                        <a:rPr lang="en-US" sz="1400" dirty="0" smtClean="0">
                          <a:solidFill>
                            <a:schemeClr val="tx1"/>
                          </a:solidFill>
                          <a:effectLst/>
                        </a:rPr>
                        <a:t>Secure, high performance </a:t>
                      </a:r>
                      <a:r>
                        <a:rPr lang="en-US" sz="1400" dirty="0" smtClean="0">
                          <a:solidFill>
                            <a:srgbClr val="FFC000"/>
                          </a:solidFill>
                          <a:effectLst/>
                        </a:rPr>
                        <a:t>integration. </a:t>
                      </a:r>
                      <a:endParaRPr lang="en-US" sz="1400" dirty="0">
                        <a:solidFill>
                          <a:srgbClr val="FFC000"/>
                        </a:solidFill>
                      </a:endParaRPr>
                    </a:p>
                  </a:txBody>
                  <a:tcPr/>
                </a:tc>
                <a:tc vMerge="1">
                  <a:txBody>
                    <a:bodyPr/>
                    <a:lstStyle/>
                    <a:p>
                      <a:endParaRPr lang="en-US" dirty="0"/>
                    </a:p>
                  </a:txBody>
                  <a:tcPr>
                    <a:solidFill>
                      <a:schemeClr val="tx2"/>
                    </a:solidFill>
                  </a:tcPr>
                </a:tc>
                <a:extLst>
                  <a:ext uri="{0D108BD9-81ED-4DB2-BD59-A6C34878D82A}">
                    <a16:rowId xmlns:a16="http://schemas.microsoft.com/office/drawing/2014/main" val="10003"/>
                  </a:ext>
                </a:extLst>
              </a:tr>
              <a:tr h="841324">
                <a:tc>
                  <a:txBody>
                    <a:bodyPr/>
                    <a:lstStyle/>
                    <a:p>
                      <a:endParaRPr lang="en-US" dirty="0"/>
                    </a:p>
                  </a:txBody>
                  <a:tcPr/>
                </a:tc>
                <a:tc>
                  <a:txBody>
                    <a:bodyPr/>
                    <a:lstStyle/>
                    <a:p>
                      <a:pPr marL="0" marR="0" indent="0" algn="l" defTabSz="932667" rtl="0" eaLnBrk="1" fontAlgn="auto" latinLnBrk="0" hangingPunct="1">
                        <a:lnSpc>
                          <a:spcPct val="100000"/>
                        </a:lnSpc>
                        <a:spcBef>
                          <a:spcPts val="0"/>
                        </a:spcBef>
                        <a:spcAft>
                          <a:spcPts val="0"/>
                        </a:spcAft>
                        <a:buClrTx/>
                        <a:buSzTx/>
                        <a:buFontTx/>
                        <a:buNone/>
                        <a:tabLst/>
                        <a:defRPr/>
                      </a:pPr>
                      <a:r>
                        <a:rPr lang="en-US" sz="1400" b="1" dirty="0" smtClean="0">
                          <a:solidFill>
                            <a:schemeClr val="accent1">
                              <a:lumMod val="40000"/>
                              <a:lumOff val="60000"/>
                            </a:schemeClr>
                          </a:solidFill>
                        </a:rPr>
                        <a:t>Application hosting </a:t>
                      </a:r>
                      <a:r>
                        <a:rPr lang="en-US" sz="1400" dirty="0" smtClean="0">
                          <a:effectLst/>
                        </a:rPr>
                        <a:t>Azure-hosted applications through the Equinix London datacenter </a:t>
                      </a:r>
                      <a:r>
                        <a:rPr lang="en-US" sz="1400" kern="1200" dirty="0" smtClean="0">
                          <a:solidFill>
                            <a:schemeClr val="tx1"/>
                          </a:solidFill>
                          <a:effectLst/>
                          <a:latin typeface="+mn-lt"/>
                          <a:ea typeface="+mn-ea"/>
                          <a:cs typeface="+mn-cs"/>
                        </a:rPr>
                        <a:t>connect </a:t>
                      </a:r>
                      <a:r>
                        <a:rPr lang="en-US" sz="1400" kern="1200" dirty="0" err="1" smtClean="0">
                          <a:solidFill>
                            <a:schemeClr val="tx1"/>
                          </a:solidFill>
                          <a:effectLst/>
                          <a:latin typeface="+mn-lt"/>
                          <a:ea typeface="+mn-ea"/>
                          <a:cs typeface="+mn-cs"/>
                        </a:rPr>
                        <a:t>c</a:t>
                      </a:r>
                      <a:r>
                        <a:rPr lang="en-US" sz="1400" dirty="0" err="1" smtClean="0">
                          <a:effectLst/>
                        </a:rPr>
                        <a:t>ustomer</a:t>
                      </a:r>
                      <a:r>
                        <a:rPr lang="en-US" sz="1400" dirty="0" err="1" smtClean="0"/>
                        <a:t>using</a:t>
                      </a:r>
                      <a:r>
                        <a:rPr lang="en-US" sz="1400" dirty="0" smtClean="0"/>
                        <a:t> a 200-Mbps</a:t>
                      </a:r>
                      <a:r>
                        <a:rPr lang="en-US" sz="1400" baseline="0" dirty="0" smtClean="0"/>
                        <a:t> (megabits per second) connection. </a:t>
                      </a:r>
                      <a:endParaRPr lang="en-US" sz="1400" dirty="0"/>
                    </a:p>
                  </a:txBody>
                  <a:tcPr/>
                </a:tc>
                <a:tc>
                  <a:txBody>
                    <a:bodyPr/>
                    <a:lstStyle/>
                    <a:p>
                      <a:pPr algn="l"/>
                      <a:r>
                        <a:rPr lang="en-US" sz="1400" dirty="0" smtClean="0">
                          <a:effectLst/>
                        </a:rPr>
                        <a:t>Harper</a:t>
                      </a:r>
                      <a:r>
                        <a:rPr lang="en-US" sz="1400" baseline="0" dirty="0" smtClean="0">
                          <a:effectLst/>
                        </a:rPr>
                        <a:t> Collins was a</a:t>
                      </a:r>
                      <a:r>
                        <a:rPr lang="en-US" sz="1400" dirty="0" smtClean="0">
                          <a:effectLst/>
                        </a:rPr>
                        <a:t>ble to deliver </a:t>
                      </a:r>
                      <a:r>
                        <a:rPr lang="en-US" sz="1400" b="1" dirty="0" smtClean="0">
                          <a:solidFill>
                            <a:srgbClr val="FFC000"/>
                          </a:solidFill>
                          <a:effectLst/>
                        </a:rPr>
                        <a:t>consistent application performance </a:t>
                      </a:r>
                      <a:r>
                        <a:rPr lang="en-US" sz="1400" dirty="0" smtClean="0">
                          <a:effectLst/>
                        </a:rPr>
                        <a:t>to London-based employees while reducing IT costs. </a:t>
                      </a:r>
                      <a:endParaRPr lang="en-US" sz="1400" dirty="0"/>
                    </a:p>
                  </a:txBody>
                  <a:tcPr/>
                </a:tc>
                <a:tc vMerge="1">
                  <a:txBody>
                    <a:bodyPr/>
                    <a:lstStyle/>
                    <a:p>
                      <a:endParaRPr lang="en-US" dirty="0"/>
                    </a:p>
                  </a:txBody>
                  <a:tcPr>
                    <a:solidFill>
                      <a:schemeClr val="tx2"/>
                    </a:solidFill>
                  </a:tcPr>
                </a:tc>
                <a:extLst>
                  <a:ext uri="{0D108BD9-81ED-4DB2-BD59-A6C34878D82A}">
                    <a16:rowId xmlns:a16="http://schemas.microsoft.com/office/drawing/2014/main" val="10004"/>
                  </a:ext>
                </a:extLst>
              </a:tr>
              <a:tr h="758880">
                <a:tc>
                  <a:txBody>
                    <a:bodyPr/>
                    <a:lstStyle/>
                    <a:p>
                      <a:endParaRPr lang="en-US" dirty="0"/>
                    </a:p>
                  </a:txBody>
                  <a:tcPr/>
                </a:tc>
                <a:tc>
                  <a:txBody>
                    <a:bodyPr/>
                    <a:lstStyle/>
                    <a:p>
                      <a:pPr marL="0" marR="0" indent="0" algn="l" defTabSz="932667" rtl="0" eaLnBrk="1" fontAlgn="auto" latinLnBrk="0" hangingPunct="1">
                        <a:lnSpc>
                          <a:spcPct val="100000"/>
                        </a:lnSpc>
                        <a:spcBef>
                          <a:spcPts val="0"/>
                        </a:spcBef>
                        <a:spcAft>
                          <a:spcPts val="0"/>
                        </a:spcAft>
                        <a:buClrTx/>
                        <a:buSzTx/>
                        <a:buFontTx/>
                        <a:buNone/>
                        <a:tabLst/>
                        <a:defRPr/>
                      </a:pPr>
                      <a:r>
                        <a:rPr lang="en-US" sz="1400" b="1" baseline="0" dirty="0" smtClean="0">
                          <a:solidFill>
                            <a:schemeClr val="accent1">
                              <a:lumMod val="40000"/>
                              <a:lumOff val="60000"/>
                            </a:schemeClr>
                          </a:solidFill>
                          <a:effectLst/>
                        </a:rPr>
                        <a:t>A</a:t>
                      </a:r>
                      <a:r>
                        <a:rPr lang="en-US" sz="1400" b="1" dirty="0" smtClean="0">
                          <a:solidFill>
                            <a:schemeClr val="accent1">
                              <a:lumMod val="40000"/>
                              <a:lumOff val="60000"/>
                            </a:schemeClr>
                          </a:solidFill>
                          <a:effectLst/>
                        </a:rPr>
                        <a:t>uto-scale capabilities </a:t>
                      </a:r>
                      <a:r>
                        <a:rPr lang="en-US" sz="1400" dirty="0" smtClean="0">
                          <a:effectLst/>
                        </a:rPr>
                        <a:t>in Azure to automatically spin up new </a:t>
                      </a:r>
                      <a:r>
                        <a:rPr lang="en-US" sz="1400" dirty="0" smtClean="0">
                          <a:solidFill>
                            <a:schemeClr val="accent1">
                              <a:lumMod val="40000"/>
                              <a:lumOff val="60000"/>
                            </a:schemeClr>
                          </a:solidFill>
                          <a:effectLst/>
                        </a:rPr>
                        <a:t>virtual machines </a:t>
                      </a:r>
                      <a:r>
                        <a:rPr lang="en-US" sz="1400" dirty="0" smtClean="0">
                          <a:effectLst/>
                        </a:rPr>
                        <a:t>and </a:t>
                      </a:r>
                      <a:r>
                        <a:rPr lang="en-US" sz="1400" dirty="0" smtClean="0">
                          <a:solidFill>
                            <a:schemeClr val="accent1">
                              <a:lumMod val="40000"/>
                              <a:lumOff val="60000"/>
                            </a:schemeClr>
                          </a:solidFill>
                          <a:effectLst/>
                        </a:rPr>
                        <a:t>add capacity</a:t>
                      </a:r>
                      <a:r>
                        <a:rPr lang="en-US" sz="1400" dirty="0" smtClean="0">
                          <a:effectLst/>
                        </a:rPr>
                        <a:t> without having to buy new hardware,</a:t>
                      </a:r>
                      <a:endParaRPr lang="en-US" sz="1400" b="1" dirty="0" smtClean="0">
                        <a:solidFill>
                          <a:schemeClr val="accent1">
                            <a:lumMod val="40000"/>
                            <a:lumOff val="60000"/>
                          </a:schemeClr>
                        </a:solidFill>
                      </a:endParaRPr>
                    </a:p>
                  </a:txBody>
                  <a:tcPr/>
                </a:tc>
                <a:tc>
                  <a:txBody>
                    <a:bodyPr/>
                    <a:lstStyle/>
                    <a:p>
                      <a:r>
                        <a:rPr lang="en-US" sz="1400" dirty="0" err="1" smtClean="0"/>
                        <a:t>Accelera</a:t>
                      </a:r>
                      <a:r>
                        <a:rPr lang="en-US" sz="1400" dirty="0" smtClean="0"/>
                        <a:t> customers can </a:t>
                      </a:r>
                      <a:r>
                        <a:rPr lang="en-US" sz="1400" dirty="0" smtClean="0">
                          <a:solidFill>
                            <a:srgbClr val="FFC000"/>
                          </a:solidFill>
                          <a:effectLst/>
                        </a:rPr>
                        <a:t>quickly expand </a:t>
                      </a:r>
                      <a:r>
                        <a:rPr lang="en-US" sz="1400" dirty="0" smtClean="0">
                          <a:effectLst/>
                        </a:rPr>
                        <a:t>remote work environments</a:t>
                      </a:r>
                      <a:r>
                        <a:rPr lang="en-US" sz="1400" baseline="0" dirty="0" smtClean="0">
                          <a:effectLst/>
                        </a:rPr>
                        <a:t> </a:t>
                      </a:r>
                      <a:r>
                        <a:rPr lang="en-US" sz="1400" baseline="0" dirty="0" smtClean="0">
                          <a:solidFill>
                            <a:srgbClr val="FFC000"/>
                          </a:solidFill>
                          <a:effectLst/>
                        </a:rPr>
                        <a:t>enabling </a:t>
                      </a:r>
                      <a:r>
                        <a:rPr lang="en-US" sz="1400" dirty="0" smtClean="0">
                          <a:solidFill>
                            <a:srgbClr val="FFC000"/>
                          </a:solidFill>
                          <a:effectLst/>
                        </a:rPr>
                        <a:t>hybrid clouds.</a:t>
                      </a:r>
                      <a:r>
                        <a:rPr lang="en-US" sz="1400" baseline="0" dirty="0" smtClean="0">
                          <a:solidFill>
                            <a:srgbClr val="FFC000"/>
                          </a:solidFill>
                          <a:effectLst/>
                        </a:rPr>
                        <a:t> </a:t>
                      </a:r>
                      <a:endParaRPr lang="en-US" sz="1400" dirty="0">
                        <a:solidFill>
                          <a:srgbClr val="FFC000"/>
                        </a:solidFill>
                      </a:endParaRPr>
                    </a:p>
                  </a:txBody>
                  <a:tcPr/>
                </a:tc>
                <a:tc vMerge="1">
                  <a:txBody>
                    <a:bodyPr/>
                    <a:lstStyle/>
                    <a:p>
                      <a:endParaRPr lang="en-US" dirty="0"/>
                    </a:p>
                  </a:txBody>
                  <a:tcPr>
                    <a:solidFill>
                      <a:schemeClr val="tx2"/>
                    </a:solidFill>
                  </a:tcPr>
                </a:tc>
                <a:extLst>
                  <a:ext uri="{0D108BD9-81ED-4DB2-BD59-A6C34878D82A}">
                    <a16:rowId xmlns:a16="http://schemas.microsoft.com/office/drawing/2014/main" val="10005"/>
                  </a:ext>
                </a:extLst>
              </a:tr>
              <a:tr h="405711">
                <a:tc>
                  <a:txBody>
                    <a:bodyPr/>
                    <a:lstStyle/>
                    <a:p>
                      <a:endParaRPr lang="en-US" dirty="0"/>
                    </a:p>
                  </a:txBody>
                  <a:tcPr/>
                </a:tc>
                <a:tc>
                  <a:txBody>
                    <a:bodyPr/>
                    <a:lstStyle/>
                    <a:p>
                      <a:r>
                        <a:rPr lang="en-US" sz="1400" b="1" dirty="0" smtClean="0">
                          <a:solidFill>
                            <a:schemeClr val="accent1">
                              <a:lumMod val="40000"/>
                              <a:lumOff val="60000"/>
                            </a:schemeClr>
                          </a:solidFill>
                        </a:rPr>
                        <a:t>Storage &amp; Application hosting:</a:t>
                      </a:r>
                      <a:r>
                        <a:rPr lang="en-US" sz="1400" b="1" baseline="0" dirty="0" smtClean="0">
                          <a:solidFill>
                            <a:schemeClr val="accent1">
                              <a:lumMod val="40000"/>
                              <a:lumOff val="60000"/>
                            </a:schemeClr>
                          </a:solidFill>
                        </a:rPr>
                        <a:t> </a:t>
                      </a:r>
                      <a:r>
                        <a:rPr lang="en-US" sz="1400" kern="1200" dirty="0" err="1" smtClean="0">
                          <a:solidFill>
                            <a:schemeClr val="tx1"/>
                          </a:solidFill>
                          <a:effectLst/>
                          <a:latin typeface="+mn-lt"/>
                          <a:ea typeface="+mn-ea"/>
                          <a:cs typeface="+mn-cs"/>
                        </a:rPr>
                        <a:t>Zadara</a:t>
                      </a:r>
                      <a:r>
                        <a:rPr lang="en-US" sz="1400" kern="1200" dirty="0" smtClean="0">
                          <a:solidFill>
                            <a:schemeClr val="tx1"/>
                          </a:solidFill>
                          <a:effectLst/>
                          <a:latin typeface="+mn-lt"/>
                          <a:ea typeface="+mn-ea"/>
                          <a:cs typeface="+mn-cs"/>
                        </a:rPr>
                        <a:t> creates a virtual local area network (VLAN) that lets it connect to the customer’s VLAN </a:t>
                      </a:r>
                      <a:r>
                        <a:rPr lang="en-US" sz="1400" kern="1200" smtClean="0">
                          <a:solidFill>
                            <a:schemeClr val="tx1"/>
                          </a:solidFill>
                          <a:effectLst/>
                          <a:latin typeface="+mn-lt"/>
                          <a:ea typeface="+mn-ea"/>
                          <a:cs typeface="+mn-cs"/>
                        </a:rPr>
                        <a:t>in Azure. </a:t>
                      </a:r>
                      <a:endParaRPr lang="en-US" sz="1400" kern="1200" dirty="0" smtClean="0">
                        <a:solidFill>
                          <a:schemeClr val="tx1"/>
                        </a:solidFill>
                        <a:effectLst/>
                        <a:latin typeface="+mn-lt"/>
                        <a:ea typeface="+mn-ea"/>
                        <a:cs typeface="+mn-cs"/>
                      </a:endParaRPr>
                    </a:p>
                    <a:p>
                      <a:endParaRPr lang="en-US" sz="1400" dirty="0" smtClean="0"/>
                    </a:p>
                    <a:p>
                      <a:endParaRPr lang="en-US" sz="1400" dirty="0"/>
                    </a:p>
                  </a:txBody>
                  <a:tcPr/>
                </a:tc>
                <a:tc>
                  <a:txBody>
                    <a:bodyPr/>
                    <a:lstStyle/>
                    <a:p>
                      <a:r>
                        <a:rPr lang="en-US" sz="1400" kern="1200" dirty="0" err="1" smtClean="0">
                          <a:solidFill>
                            <a:schemeClr val="tx1"/>
                          </a:solidFill>
                          <a:effectLst/>
                          <a:latin typeface="+mn-lt"/>
                          <a:ea typeface="+mn-ea"/>
                          <a:cs typeface="+mn-cs"/>
                        </a:rPr>
                        <a:t>Zadara</a:t>
                      </a:r>
                      <a:r>
                        <a:rPr lang="en-US" sz="1400" kern="1200" dirty="0" smtClean="0">
                          <a:solidFill>
                            <a:schemeClr val="tx1"/>
                          </a:solidFill>
                          <a:effectLst/>
                          <a:latin typeface="+mn-lt"/>
                          <a:ea typeface="+mn-ea"/>
                          <a:cs typeface="+mn-cs"/>
                        </a:rPr>
                        <a:t> Storage is able to greatly </a:t>
                      </a:r>
                      <a:r>
                        <a:rPr lang="en-US" sz="1400" kern="1200" dirty="0" smtClean="0">
                          <a:solidFill>
                            <a:srgbClr val="FFC000"/>
                          </a:solidFill>
                          <a:effectLst/>
                          <a:latin typeface="+mn-lt"/>
                          <a:ea typeface="+mn-ea"/>
                          <a:cs typeface="+mn-cs"/>
                        </a:rPr>
                        <a:t>expand its business </a:t>
                      </a:r>
                      <a:r>
                        <a:rPr lang="en-US" sz="1400" kern="1200" dirty="0" smtClean="0">
                          <a:solidFill>
                            <a:schemeClr val="tx1"/>
                          </a:solidFill>
                          <a:effectLst/>
                          <a:latin typeface="+mn-lt"/>
                          <a:ea typeface="+mn-ea"/>
                          <a:cs typeface="+mn-cs"/>
                        </a:rPr>
                        <a:t>with Microsoft Azure customers and help those customers move their highest performance applications </a:t>
                      </a:r>
                      <a:r>
                        <a:rPr lang="en-US" sz="1400" kern="1200" dirty="0" smtClean="0">
                          <a:solidFill>
                            <a:srgbClr val="FFC000"/>
                          </a:solidFill>
                          <a:effectLst/>
                          <a:latin typeface="+mn-lt"/>
                          <a:ea typeface="+mn-ea"/>
                          <a:cs typeface="+mn-cs"/>
                        </a:rPr>
                        <a:t>into the cloud. </a:t>
                      </a:r>
                      <a:endParaRPr lang="en-US" sz="1400" kern="1200" dirty="0">
                        <a:solidFill>
                          <a:srgbClr val="FFC000"/>
                        </a:solidFill>
                        <a:effectLst/>
                        <a:latin typeface="+mn-lt"/>
                        <a:ea typeface="+mn-ea"/>
                        <a:cs typeface="+mn-cs"/>
                      </a:endParaRPr>
                    </a:p>
                  </a:txBody>
                  <a:tcPr/>
                </a:tc>
                <a:tc vMerge="1">
                  <a:txBody>
                    <a:bodyPr/>
                    <a:lstStyle/>
                    <a:p>
                      <a:pPr marL="168275" indent="-107950" defTabSz="476028" fontAlgn="base">
                        <a:lnSpc>
                          <a:spcPct val="80000"/>
                        </a:lnSpc>
                        <a:buFont typeface="Arial" panose="020B0604020202020204" pitchFamily="34" charset="0"/>
                        <a:buChar char="•"/>
                      </a:pPr>
                      <a:endParaRPr lang="en-US" sz="1800" kern="1200" dirty="0" smtClean="0">
                        <a:solidFill>
                          <a:schemeClr val="bg1"/>
                        </a:solidFill>
                        <a:latin typeface="+mn-lt"/>
                        <a:ea typeface="+mn-ea"/>
                        <a:cs typeface="+mn-cs"/>
                      </a:endParaRPr>
                    </a:p>
                  </a:txBody>
                  <a:tcPr>
                    <a:solidFill>
                      <a:schemeClr val="tx2"/>
                    </a:solidFill>
                  </a:tcPr>
                </a:tc>
                <a:extLst>
                  <a:ext uri="{0D108BD9-81ED-4DB2-BD59-A6C34878D82A}">
                    <a16:rowId xmlns:a16="http://schemas.microsoft.com/office/drawing/2014/main" val="10006"/>
                  </a:ext>
                </a:extLst>
              </a:tr>
            </a:tbl>
          </a:graphicData>
        </a:graphic>
      </p:graphicFrame>
      <p:pic>
        <p:nvPicPr>
          <p:cNvPr id="80" name="Picture 2"/>
          <p:cNvPicPr>
            <a:picLocks noChangeAspect="1" noChangeArrowheads="1"/>
          </p:cNvPicPr>
          <p:nvPr/>
        </p:nvPicPr>
        <p:blipFill>
          <a:blip r:embed="rId3" cstate="print">
            <a:lum bright="100000" contrast="100000"/>
          </a:blip>
          <a:srcRect/>
          <a:stretch>
            <a:fillRect/>
          </a:stretch>
        </p:blipFill>
        <p:spPr bwMode="auto">
          <a:xfrm>
            <a:off x="4064313" y="668364"/>
            <a:ext cx="911685" cy="911447"/>
          </a:xfrm>
          <a:prstGeom prst="rect">
            <a:avLst/>
          </a:prstGeom>
          <a:noFill/>
          <a:ln w="9525">
            <a:noFill/>
            <a:miter lim="800000"/>
            <a:headEnd/>
            <a:tailEnd/>
          </a:ln>
          <a:effectLst/>
        </p:spPr>
      </p:pic>
      <p:sp>
        <p:nvSpPr>
          <p:cNvPr id="81" name="Freeform 539"/>
          <p:cNvSpPr>
            <a:spLocks noChangeAspect="1"/>
          </p:cNvSpPr>
          <p:nvPr/>
        </p:nvSpPr>
        <p:spPr bwMode="auto">
          <a:xfrm>
            <a:off x="7633872" y="856632"/>
            <a:ext cx="869084" cy="477811"/>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FFFFFF"/>
          </a:solidFill>
          <a:ln>
            <a:noFill/>
          </a:ln>
          <a:extLst/>
        </p:spPr>
        <p:txBody>
          <a:bodyPr vert="horz" wrap="square" lIns="91440" tIns="45720" rIns="91440" bIns="45720" numCol="1" anchor="t" anchorCtr="0" compatLnSpc="1">
            <a:prstTxWarp prst="textNoShape">
              <a:avLst/>
            </a:prstTxWarp>
          </a:bodyPr>
          <a:lstStyle/>
          <a:p>
            <a:pPr defTabSz="932503"/>
            <a:endParaRPr lang="en-US">
              <a:solidFill>
                <a:srgbClr val="505050"/>
              </a:solidFill>
              <a:cs typeface="Segoe UI" panose="020B0502040204020203" pitchFamily="34" charset="0"/>
            </a:endParaRPr>
          </a:p>
        </p:txBody>
      </p:sp>
      <p:cxnSp>
        <p:nvCxnSpPr>
          <p:cNvPr id="82" name="Straight Connector 81"/>
          <p:cNvCxnSpPr/>
          <p:nvPr/>
        </p:nvCxnSpPr>
        <p:spPr>
          <a:xfrm flipH="1" flipV="1">
            <a:off x="5031649" y="1124088"/>
            <a:ext cx="1976055" cy="8797"/>
          </a:xfrm>
          <a:prstGeom prst="line">
            <a:avLst/>
          </a:prstGeom>
          <a:ln w="38100">
            <a:gradFill>
              <a:gsLst>
                <a:gs pos="0">
                  <a:schemeClr val="accent3"/>
                </a:gs>
                <a:gs pos="100000">
                  <a:schemeClr val="accent3">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a:off x="8748840" y="1132603"/>
            <a:ext cx="1787522" cy="1"/>
          </a:xfrm>
          <a:prstGeom prst="line">
            <a:avLst/>
          </a:prstGeom>
          <a:ln w="38100">
            <a:gradFill>
              <a:gsLst>
                <a:gs pos="0">
                  <a:schemeClr val="accent3"/>
                </a:gs>
                <a:gs pos="100000">
                  <a:schemeClr val="accent3">
                    <a:alpha val="0"/>
                  </a:schemeClr>
                </a:gs>
              </a:gsLst>
              <a:lin ang="10800000" scaled="0"/>
            </a:gradFill>
            <a:tailEnd type="oval"/>
          </a:ln>
        </p:spPr>
        <p:style>
          <a:lnRef idx="1">
            <a:schemeClr val="accent1"/>
          </a:lnRef>
          <a:fillRef idx="0">
            <a:schemeClr val="accent1"/>
          </a:fillRef>
          <a:effectRef idx="0">
            <a:schemeClr val="accent1"/>
          </a:effectRef>
          <a:fontRef idx="minor">
            <a:schemeClr val="tx1"/>
          </a:fontRef>
        </p:style>
      </p:cxnSp>
      <p:pic>
        <p:nvPicPr>
          <p:cNvPr id="114" name="Picture 113"/>
          <p:cNvPicPr>
            <a:picLocks noChangeAspect="1"/>
          </p:cNvPicPr>
          <p:nvPr/>
        </p:nvPicPr>
        <p:blipFill>
          <a:blip r:embed="rId4"/>
          <a:stretch>
            <a:fillRect/>
          </a:stretch>
        </p:blipFill>
        <p:spPr>
          <a:xfrm>
            <a:off x="417692" y="1634552"/>
            <a:ext cx="1587630" cy="694588"/>
          </a:xfrm>
          <a:prstGeom prst="rect">
            <a:avLst/>
          </a:prstGeom>
        </p:spPr>
      </p:pic>
      <p:pic>
        <p:nvPicPr>
          <p:cNvPr id="123" name="Picture 122"/>
          <p:cNvPicPr>
            <a:picLocks noChangeAspect="1"/>
          </p:cNvPicPr>
          <p:nvPr/>
        </p:nvPicPr>
        <p:blipFill>
          <a:blip r:embed="rId5"/>
          <a:stretch>
            <a:fillRect/>
          </a:stretch>
        </p:blipFill>
        <p:spPr>
          <a:xfrm>
            <a:off x="359531" y="2513902"/>
            <a:ext cx="1703952" cy="562004"/>
          </a:xfrm>
          <a:prstGeom prst="rect">
            <a:avLst/>
          </a:prstGeom>
        </p:spPr>
      </p:pic>
      <p:sp>
        <p:nvSpPr>
          <p:cNvPr id="13" name="TextBox 12"/>
          <p:cNvSpPr txBox="1"/>
          <p:nvPr/>
        </p:nvSpPr>
        <p:spPr>
          <a:xfrm>
            <a:off x="6294437" y="169803"/>
            <a:ext cx="6517440" cy="1889748"/>
          </a:xfrm>
          <a:prstGeom prst="rect">
            <a:avLst/>
          </a:prstGeom>
          <a:noFill/>
        </p:spPr>
        <p:txBody>
          <a:bodyPr wrap="square" lIns="182880" tIns="146304" rIns="182880" bIns="146304" rtlCol="0">
            <a:spAutoFit/>
          </a:bodyPr>
          <a:lstStyle/>
          <a:p>
            <a:pPr defTabSz="476028" fontAlgn="base">
              <a:lnSpc>
                <a:spcPct val="80000"/>
              </a:lnSpc>
            </a:pPr>
            <a:r>
              <a:rPr lang="en-US" dirty="0" smtClean="0">
                <a:solidFill>
                  <a:srgbClr val="FFFFFF"/>
                </a:solidFill>
              </a:rPr>
              <a:t>Real results from customers who use </a:t>
            </a:r>
            <a:r>
              <a:rPr lang="en-US" b="1" dirty="0">
                <a:solidFill>
                  <a:srgbClr val="47D8FF">
                    <a:lumMod val="40000"/>
                    <a:lumOff val="60000"/>
                  </a:srgbClr>
                </a:solidFill>
              </a:rPr>
              <a:t>Microsoft Azure ExpressRoute </a:t>
            </a:r>
            <a:r>
              <a:rPr lang="en-US" dirty="0" smtClean="0">
                <a:solidFill>
                  <a:srgbClr val="FFFFFF"/>
                </a:solidFill>
              </a:rPr>
              <a:t>to </a:t>
            </a:r>
            <a:r>
              <a:rPr lang="en-US" dirty="0">
                <a:solidFill>
                  <a:srgbClr val="FFFFFF"/>
                </a:solidFill>
              </a:rPr>
              <a:t>connect</a:t>
            </a:r>
            <a:r>
              <a:rPr lang="en-US" dirty="0">
                <a:solidFill>
                  <a:srgbClr val="B4009E">
                    <a:lumMod val="40000"/>
                    <a:lumOff val="60000"/>
                  </a:srgbClr>
                </a:solidFill>
              </a:rPr>
              <a:t> </a:t>
            </a:r>
            <a:r>
              <a:rPr lang="en-US" dirty="0">
                <a:solidFill>
                  <a:srgbClr val="0078D7">
                    <a:lumMod val="40000"/>
                    <a:lumOff val="60000"/>
                  </a:srgbClr>
                </a:solidFill>
              </a:rPr>
              <a:t>Azure</a:t>
            </a:r>
            <a:r>
              <a:rPr lang="en-US" dirty="0">
                <a:solidFill>
                  <a:srgbClr val="B4009E">
                    <a:lumMod val="40000"/>
                    <a:lumOff val="60000"/>
                  </a:srgbClr>
                </a:solidFill>
              </a:rPr>
              <a:t> </a:t>
            </a:r>
            <a:r>
              <a:rPr lang="en-US" dirty="0">
                <a:solidFill>
                  <a:srgbClr val="FFFFFF"/>
                </a:solidFill>
              </a:rPr>
              <a:t>and </a:t>
            </a:r>
            <a:r>
              <a:rPr lang="en-US" dirty="0">
                <a:solidFill>
                  <a:srgbClr val="FFC000"/>
                </a:solidFill>
              </a:rPr>
              <a:t>local </a:t>
            </a:r>
            <a:r>
              <a:rPr lang="en-US" dirty="0" smtClean="0">
                <a:solidFill>
                  <a:srgbClr val="FFC000"/>
                </a:solidFill>
              </a:rPr>
              <a:t>datacenters. </a:t>
            </a:r>
          </a:p>
          <a:p>
            <a:pPr>
              <a:lnSpc>
                <a:spcPct val="90000"/>
              </a:lnSpc>
              <a:spcAft>
                <a:spcPts val="600"/>
              </a:spcAft>
            </a:pPr>
            <a:endParaRPr lang="en-US" sz="2400" dirty="0" smtClean="0">
              <a:gradFill>
                <a:gsLst>
                  <a:gs pos="2917">
                    <a:srgbClr val="FFFFFF"/>
                  </a:gs>
                  <a:gs pos="30000">
                    <a:srgbClr val="FFFFFF"/>
                  </a:gs>
                </a:gsLst>
                <a:lin ang="5400000" scaled="0"/>
              </a:gradFill>
            </a:endParaRPr>
          </a:p>
          <a:p>
            <a:pPr>
              <a:lnSpc>
                <a:spcPct val="90000"/>
              </a:lnSpc>
              <a:spcAft>
                <a:spcPts val="600"/>
              </a:spcAft>
            </a:pPr>
            <a:endParaRPr lang="en-US" sz="2400" dirty="0">
              <a:gradFill>
                <a:gsLst>
                  <a:gs pos="2917">
                    <a:srgbClr val="FFFFFF"/>
                  </a:gs>
                  <a:gs pos="30000">
                    <a:srgbClr val="FFFFFF"/>
                  </a:gs>
                </a:gsLst>
                <a:lin ang="5400000" scaled="0"/>
              </a:gradFill>
            </a:endParaRPr>
          </a:p>
          <a:p>
            <a:pPr>
              <a:lnSpc>
                <a:spcPct val="90000"/>
              </a:lnSpc>
              <a:spcAft>
                <a:spcPts val="600"/>
              </a:spcAft>
            </a:pPr>
            <a:endParaRPr lang="en-US" sz="2400" dirty="0" err="1" smtClean="0">
              <a:gradFill>
                <a:gsLst>
                  <a:gs pos="2917">
                    <a:srgbClr val="FFFFFF"/>
                  </a:gs>
                  <a:gs pos="30000">
                    <a:srgbClr val="FFFFFF"/>
                  </a:gs>
                </a:gsLst>
                <a:lin ang="5400000" scaled="0"/>
              </a:gradFill>
            </a:endParaRPr>
          </a:p>
        </p:txBody>
      </p:sp>
      <p:pic>
        <p:nvPicPr>
          <p:cNvPr id="14" name="Picture 13"/>
          <p:cNvPicPr>
            <a:picLocks noChangeAspect="1"/>
          </p:cNvPicPr>
          <p:nvPr/>
        </p:nvPicPr>
        <p:blipFill>
          <a:blip r:embed="rId6"/>
          <a:stretch>
            <a:fillRect/>
          </a:stretch>
        </p:blipFill>
        <p:spPr>
          <a:xfrm>
            <a:off x="841003" y="3285369"/>
            <a:ext cx="741009" cy="745293"/>
          </a:xfrm>
          <a:prstGeom prst="rect">
            <a:avLst/>
          </a:prstGeom>
        </p:spPr>
      </p:pic>
      <p:pic>
        <p:nvPicPr>
          <p:cNvPr id="15" name="Picture 14"/>
          <p:cNvPicPr>
            <a:picLocks noChangeAspect="1"/>
          </p:cNvPicPr>
          <p:nvPr/>
        </p:nvPicPr>
        <p:blipFill>
          <a:blip r:embed="rId7"/>
          <a:stretch>
            <a:fillRect/>
          </a:stretch>
        </p:blipFill>
        <p:spPr>
          <a:xfrm>
            <a:off x="220907" y="4495400"/>
            <a:ext cx="1981200" cy="305279"/>
          </a:xfrm>
          <a:prstGeom prst="rect">
            <a:avLst/>
          </a:prstGeom>
        </p:spPr>
      </p:pic>
      <p:pic>
        <p:nvPicPr>
          <p:cNvPr id="16" name="Picture 15"/>
          <p:cNvPicPr>
            <a:picLocks noChangeAspect="1"/>
          </p:cNvPicPr>
          <p:nvPr/>
        </p:nvPicPr>
        <p:blipFill>
          <a:blip r:embed="rId8"/>
          <a:stretch>
            <a:fillRect/>
          </a:stretch>
        </p:blipFill>
        <p:spPr>
          <a:xfrm>
            <a:off x="676029" y="5245237"/>
            <a:ext cx="1070956" cy="461825"/>
          </a:xfrm>
          <a:prstGeom prst="rect">
            <a:avLst/>
          </a:prstGeom>
        </p:spPr>
      </p:pic>
      <p:pic>
        <p:nvPicPr>
          <p:cNvPr id="17" name="Picture 16"/>
          <p:cNvPicPr>
            <a:picLocks noChangeAspect="1"/>
          </p:cNvPicPr>
          <p:nvPr/>
        </p:nvPicPr>
        <p:blipFill>
          <a:blip r:embed="rId9"/>
          <a:stretch>
            <a:fillRect/>
          </a:stretch>
        </p:blipFill>
        <p:spPr>
          <a:xfrm>
            <a:off x="755168" y="6112036"/>
            <a:ext cx="912679" cy="627707"/>
          </a:xfrm>
          <a:prstGeom prst="rect">
            <a:avLst/>
          </a:prstGeom>
        </p:spPr>
      </p:pic>
      <p:pic>
        <p:nvPicPr>
          <p:cNvPr id="21" name="Picture 20"/>
          <p:cNvPicPr>
            <a:picLocks noChangeAspect="1"/>
          </p:cNvPicPr>
          <p:nvPr/>
        </p:nvPicPr>
        <p:blipFill>
          <a:blip r:embed="rId10"/>
          <a:stretch>
            <a:fillRect/>
          </a:stretch>
        </p:blipFill>
        <p:spPr>
          <a:xfrm>
            <a:off x="10563224" y="1501202"/>
            <a:ext cx="342900" cy="266700"/>
          </a:xfrm>
          <a:prstGeom prst="rect">
            <a:avLst/>
          </a:prstGeom>
        </p:spPr>
      </p:pic>
      <p:pic>
        <p:nvPicPr>
          <p:cNvPr id="22" name="Picture 21"/>
          <p:cNvPicPr>
            <a:picLocks noChangeAspect="1"/>
          </p:cNvPicPr>
          <p:nvPr/>
        </p:nvPicPr>
        <p:blipFill>
          <a:blip r:embed="rId11"/>
          <a:stretch>
            <a:fillRect/>
          </a:stretch>
        </p:blipFill>
        <p:spPr>
          <a:xfrm>
            <a:off x="10563224" y="4534058"/>
            <a:ext cx="342900" cy="266700"/>
          </a:xfrm>
          <a:prstGeom prst="rect">
            <a:avLst/>
          </a:prstGeom>
        </p:spPr>
      </p:pic>
    </p:spTree>
    <p:extLst>
      <p:ext uri="{BB962C8B-B14F-4D97-AF65-F5344CB8AC3E}">
        <p14:creationId xmlns:p14="http://schemas.microsoft.com/office/powerpoint/2010/main" val="18959350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Box 3"/>
          <p:cNvSpPr txBox="1">
            <a:spLocks noChangeArrowheads="1"/>
          </p:cNvSpPr>
          <p:nvPr/>
        </p:nvSpPr>
        <p:spPr bwMode="blackWhite">
          <a:xfrm>
            <a:off x="273051" y="6079032"/>
            <a:ext cx="10974388" cy="618631"/>
          </a:xfrm>
          <a:prstGeom prst="rect">
            <a:avLst/>
          </a:prstGeom>
          <a:noFill/>
          <a:ln w="12700">
            <a:noFill/>
            <a:miter lim="800000"/>
            <a:headEnd type="none" w="sm" len="sm"/>
            <a:tailEnd type="none" w="sm" len="sm"/>
          </a:ln>
          <a:effectLst/>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chemeClr val="tx1"/>
                    </a:gs>
                    <a:gs pos="100000">
                      <a:schemeClr val="tx1"/>
                    </a:gs>
                  </a:gsLst>
                  <a:lin ang="5400000" scaled="0"/>
                </a:gradFill>
                <a:cs typeface="Segoe UI" pitchFamily="34" charset="0"/>
              </a:rPr>
              <a:t>© 2013 Microsoft Corporation. All rights reserved. Microsoft, Windows and other product names are or may be registered trademarks and/or trademarks in the U.S. and/or other countries.</a:t>
            </a:r>
          </a:p>
          <a:p>
            <a:pPr defTabSz="932290" eaLnBrk="0" hangingPunct="0"/>
            <a:r>
              <a:rPr lang="en-US" sz="700" dirty="0">
                <a:gradFill>
                  <a:gsLst>
                    <a:gs pos="0">
                      <a:schemeClr val="tx1"/>
                    </a:gs>
                    <a:gs pos="100000">
                      <a:schemeClr val="tx1"/>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0" y="3145040"/>
            <a:ext cx="3288506" cy="704445"/>
          </a:xfrm>
          <a:prstGeom prst="rect">
            <a:avLst/>
          </a:prstGeom>
        </p:spPr>
      </p:pic>
    </p:spTree>
    <p:extLst>
      <p:ext uri="{BB962C8B-B14F-4D97-AF65-F5344CB8AC3E}">
        <p14:creationId xmlns:p14="http://schemas.microsoft.com/office/powerpoint/2010/main" val="1780240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Links &amp; Knowledge</a:t>
            </a:r>
            <a:endParaRPr lang="en-US" dirty="0"/>
          </a:p>
        </p:txBody>
      </p:sp>
      <p:sp>
        <p:nvSpPr>
          <p:cNvPr id="48" name="TextBox 47"/>
          <p:cNvSpPr txBox="1"/>
          <p:nvPr/>
        </p:nvSpPr>
        <p:spPr>
          <a:xfrm>
            <a:off x="183263" y="1394165"/>
            <a:ext cx="11704574" cy="5170646"/>
          </a:xfrm>
          <a:prstGeom prst="rect">
            <a:avLst/>
          </a:prstGeom>
          <a:noFill/>
        </p:spPr>
        <p:txBody>
          <a:bodyPr wrap="square" lIns="182880" tIns="146304" rIns="182880" bIns="146304" rtlCol="0">
            <a:spAutoFit/>
          </a:bodyPr>
          <a:lstStyle/>
          <a:p>
            <a:pPr>
              <a:lnSpc>
                <a:spcPct val="90000"/>
              </a:lnSpc>
              <a:spcAft>
                <a:spcPts val="600"/>
              </a:spcAft>
            </a:pPr>
            <a:r>
              <a:rPr lang="en-US" sz="1600" dirty="0">
                <a:solidFill>
                  <a:srgbClr val="FFFFFF"/>
                </a:solidFill>
                <a:latin typeface="Segoe UI Light"/>
              </a:rPr>
              <a:t>Introduction: </a:t>
            </a:r>
            <a:r>
              <a:rPr lang="en-US" sz="1600" u="sng" dirty="0">
                <a:solidFill>
                  <a:srgbClr val="FFFFFF"/>
                </a:solidFill>
                <a:latin typeface="Segoe UI Light"/>
                <a:hlinkClick r:id="rId2"/>
              </a:rPr>
              <a:t>http://www.windowsazure.com/en-us/services/expressroute/</a:t>
            </a:r>
            <a:r>
              <a:rPr lang="da-DK" sz="1600" dirty="0">
                <a:solidFill>
                  <a:srgbClr val="FFFFFF"/>
                </a:solidFill>
                <a:latin typeface="Segoe UI Light"/>
              </a:rPr>
              <a:t/>
            </a:r>
            <a:br>
              <a:rPr lang="da-DK" sz="1600" dirty="0">
                <a:solidFill>
                  <a:srgbClr val="FFFFFF"/>
                </a:solidFill>
                <a:latin typeface="Segoe UI Light"/>
              </a:rPr>
            </a:br>
            <a:r>
              <a:rPr lang="en-US" sz="1600" dirty="0">
                <a:solidFill>
                  <a:srgbClr val="FFFFFF"/>
                </a:solidFill>
                <a:latin typeface="Segoe UI Light"/>
              </a:rPr>
              <a:t>ExpressRoute Technical Overview: </a:t>
            </a:r>
            <a:r>
              <a:rPr lang="en-US" sz="1600" u="sng" dirty="0">
                <a:solidFill>
                  <a:srgbClr val="FFFFFF"/>
                </a:solidFill>
                <a:latin typeface="Segoe UI Light"/>
                <a:hlinkClick r:id="rId3"/>
              </a:rPr>
              <a:t>http://azure.microsoft.com/en-us/documentation/articles/expressroute-introduction/</a:t>
            </a:r>
            <a:r>
              <a:rPr lang="en-US" sz="1600" dirty="0">
                <a:solidFill>
                  <a:srgbClr val="FFFFFF"/>
                </a:solidFill>
                <a:latin typeface="Segoe UI Light"/>
              </a:rPr>
              <a:t> </a:t>
            </a:r>
            <a:r>
              <a:rPr lang="da-DK" sz="1600" dirty="0">
                <a:solidFill>
                  <a:srgbClr val="FFFFFF"/>
                </a:solidFill>
                <a:latin typeface="Segoe UI Light"/>
              </a:rPr>
              <a:t/>
            </a:r>
            <a:br>
              <a:rPr lang="da-DK" sz="1600" dirty="0">
                <a:solidFill>
                  <a:srgbClr val="FFFFFF"/>
                </a:solidFill>
                <a:latin typeface="Segoe UI Light"/>
              </a:rPr>
            </a:br>
            <a:r>
              <a:rPr lang="en-US" sz="1600" dirty="0">
                <a:solidFill>
                  <a:srgbClr val="FFFFFF"/>
                </a:solidFill>
                <a:latin typeface="Segoe UI Light"/>
              </a:rPr>
              <a:t>FAQ:  </a:t>
            </a:r>
            <a:r>
              <a:rPr lang="en-US" sz="1600" u="sng" dirty="0">
                <a:solidFill>
                  <a:srgbClr val="FFFFFF"/>
                </a:solidFill>
                <a:latin typeface="Segoe UI Light"/>
                <a:hlinkClick r:id="rId4"/>
              </a:rPr>
              <a:t>http://azure.microsoft.com/en-us/documentation/articles/expressroute-faqs/</a:t>
            </a:r>
            <a:r>
              <a:rPr lang="en-US" sz="1600" dirty="0">
                <a:solidFill>
                  <a:srgbClr val="FFFFFF"/>
                </a:solidFill>
                <a:latin typeface="Segoe UI Light"/>
              </a:rPr>
              <a:t> </a:t>
            </a:r>
            <a:r>
              <a:rPr lang="da-DK" sz="1600" dirty="0">
                <a:solidFill>
                  <a:srgbClr val="FFFFFF"/>
                </a:solidFill>
                <a:latin typeface="Segoe UI Light"/>
              </a:rPr>
              <a:t/>
            </a:r>
            <a:br>
              <a:rPr lang="da-DK" sz="1600" dirty="0">
                <a:solidFill>
                  <a:srgbClr val="FFFFFF"/>
                </a:solidFill>
                <a:latin typeface="Segoe UI Light"/>
              </a:rPr>
            </a:br>
            <a:r>
              <a:rPr lang="en-US" sz="1600" dirty="0">
                <a:solidFill>
                  <a:srgbClr val="FFFFFF"/>
                </a:solidFill>
                <a:latin typeface="Segoe UI Light"/>
              </a:rPr>
              <a:t>ExpressRoute Providers and Locations:  </a:t>
            </a:r>
            <a:r>
              <a:rPr lang="en-US" sz="1600" u="sng" dirty="0">
                <a:solidFill>
                  <a:srgbClr val="FFFFFF"/>
                </a:solidFill>
                <a:latin typeface="Segoe UI Light"/>
                <a:hlinkClick r:id="rId5"/>
              </a:rPr>
              <a:t>https://azure.microsoft.com/en-us/documentation/articles/expressroute-locations/</a:t>
            </a:r>
            <a:r>
              <a:rPr lang="en-US" sz="1600" dirty="0">
                <a:solidFill>
                  <a:srgbClr val="FFFFFF"/>
                </a:solidFill>
                <a:latin typeface="Segoe UI Light"/>
              </a:rPr>
              <a:t> </a:t>
            </a:r>
            <a:r>
              <a:rPr lang="da-DK" sz="1600" dirty="0">
                <a:solidFill>
                  <a:srgbClr val="FFFFFF"/>
                </a:solidFill>
                <a:latin typeface="Segoe UI Light"/>
              </a:rPr>
              <a:t/>
            </a:r>
            <a:br>
              <a:rPr lang="da-DK" sz="1600" dirty="0">
                <a:solidFill>
                  <a:srgbClr val="FFFFFF"/>
                </a:solidFill>
                <a:latin typeface="Segoe UI Light"/>
              </a:rPr>
            </a:br>
            <a:r>
              <a:rPr lang="en-US" sz="1600" dirty="0">
                <a:solidFill>
                  <a:srgbClr val="FFFFFF"/>
                </a:solidFill>
                <a:latin typeface="Segoe UI Light"/>
              </a:rPr>
              <a:t>Pricing:  </a:t>
            </a:r>
            <a:r>
              <a:rPr lang="en-US" sz="1600" u="sng" dirty="0">
                <a:solidFill>
                  <a:srgbClr val="FFFFFF"/>
                </a:solidFill>
                <a:latin typeface="Segoe UI Light"/>
                <a:hlinkClick r:id="rId6"/>
              </a:rPr>
              <a:t>http://azure.microsoft.com/en-us/pricing/details/expressroute/</a:t>
            </a:r>
            <a:r>
              <a:rPr lang="da-DK" sz="1600" dirty="0">
                <a:solidFill>
                  <a:srgbClr val="FFFFFF"/>
                </a:solidFill>
                <a:latin typeface="Segoe UI Light"/>
              </a:rPr>
              <a:t/>
            </a:r>
            <a:br>
              <a:rPr lang="da-DK" sz="1600" dirty="0">
                <a:solidFill>
                  <a:srgbClr val="FFFFFF"/>
                </a:solidFill>
                <a:latin typeface="Segoe UI Light"/>
              </a:rPr>
            </a:br>
            <a:r>
              <a:rPr lang="en-US" sz="1600" dirty="0">
                <a:solidFill>
                  <a:srgbClr val="FFFFFF"/>
                </a:solidFill>
                <a:latin typeface="Segoe UI Light"/>
              </a:rPr>
              <a:t>Blog Post ExpressRoute: </a:t>
            </a:r>
            <a:r>
              <a:rPr lang="en-US" sz="1600" u="sng" dirty="0">
                <a:solidFill>
                  <a:srgbClr val="FFFFFF"/>
                </a:solidFill>
                <a:latin typeface="Segoe UI Light"/>
                <a:hlinkClick r:id="rId7"/>
              </a:rPr>
              <a:t>http://azure.microsoft.com/blog/2014/06/02/expressroute-an-overview/</a:t>
            </a:r>
            <a:r>
              <a:rPr lang="en-US" sz="1600" dirty="0">
                <a:solidFill>
                  <a:srgbClr val="FFFFFF"/>
                </a:solidFill>
                <a:latin typeface="Segoe UI Light"/>
              </a:rPr>
              <a:t> </a:t>
            </a:r>
            <a:r>
              <a:rPr lang="da-DK" sz="1600" dirty="0">
                <a:solidFill>
                  <a:srgbClr val="FFFFFF"/>
                </a:solidFill>
                <a:latin typeface="Segoe UI Light"/>
              </a:rPr>
              <a:t/>
            </a:r>
            <a:br>
              <a:rPr lang="da-DK" sz="1600" dirty="0">
                <a:solidFill>
                  <a:srgbClr val="FFFFFF"/>
                </a:solidFill>
                <a:latin typeface="Segoe UI Light"/>
              </a:rPr>
            </a:br>
            <a:r>
              <a:rPr lang="en-US" sz="1600" dirty="0">
                <a:solidFill>
                  <a:srgbClr val="FFFFFF"/>
                </a:solidFill>
                <a:latin typeface="Segoe UI Light"/>
              </a:rPr>
              <a:t>How to?</a:t>
            </a:r>
            <a:r>
              <a:rPr lang="da-DK" sz="1600" dirty="0">
                <a:solidFill>
                  <a:srgbClr val="FFFFFF"/>
                </a:solidFill>
                <a:latin typeface="Segoe UI Light"/>
              </a:rPr>
              <a:t/>
            </a:r>
            <a:br>
              <a:rPr lang="da-DK" sz="1600" dirty="0">
                <a:solidFill>
                  <a:srgbClr val="FFFFFF"/>
                </a:solidFill>
                <a:latin typeface="Segoe UI Light"/>
              </a:rPr>
            </a:br>
            <a:r>
              <a:rPr lang="en-US" sz="1600" dirty="0">
                <a:solidFill>
                  <a:srgbClr val="FFFFFF"/>
                </a:solidFill>
                <a:latin typeface="Segoe UI Light"/>
              </a:rPr>
              <a:t>NSP Model:  </a:t>
            </a:r>
            <a:r>
              <a:rPr lang="en-US" sz="1600" u="sng" dirty="0">
                <a:solidFill>
                  <a:srgbClr val="FFFFFF"/>
                </a:solidFill>
                <a:latin typeface="Segoe UI Light"/>
                <a:hlinkClick r:id="rId8"/>
              </a:rPr>
              <a:t>https://azure.microsoft.com/en-us/documentation/articles/expressroute-configuring-nsps/</a:t>
            </a:r>
            <a:r>
              <a:rPr lang="da-DK" sz="1600" dirty="0">
                <a:solidFill>
                  <a:srgbClr val="FFFFFF"/>
                </a:solidFill>
                <a:latin typeface="Segoe UI Light"/>
              </a:rPr>
              <a:t/>
            </a:r>
            <a:br>
              <a:rPr lang="da-DK" sz="1600" dirty="0">
                <a:solidFill>
                  <a:srgbClr val="FFFFFF"/>
                </a:solidFill>
                <a:latin typeface="Segoe UI Light"/>
              </a:rPr>
            </a:br>
            <a:r>
              <a:rPr lang="en-US" sz="1600" dirty="0">
                <a:solidFill>
                  <a:srgbClr val="FFFFFF"/>
                </a:solidFill>
                <a:latin typeface="Segoe UI Light"/>
              </a:rPr>
              <a:t>EXP Model:  </a:t>
            </a:r>
            <a:r>
              <a:rPr lang="en-US" sz="1600" u="sng" dirty="0">
                <a:solidFill>
                  <a:srgbClr val="FFFFFF"/>
                </a:solidFill>
                <a:latin typeface="Segoe UI Light"/>
                <a:hlinkClick r:id="rId9"/>
              </a:rPr>
              <a:t>https://azure.microsoft.com/en-us/documentation/articles/expressroute-configuring-exps/</a:t>
            </a:r>
            <a:r>
              <a:rPr lang="en-US" sz="1600" dirty="0">
                <a:solidFill>
                  <a:srgbClr val="FFFFFF"/>
                </a:solidFill>
                <a:latin typeface="Segoe UI Light"/>
              </a:rPr>
              <a:t> </a:t>
            </a:r>
            <a:r>
              <a:rPr lang="da-DK" sz="1600" dirty="0">
                <a:solidFill>
                  <a:srgbClr val="FFFFFF"/>
                </a:solidFill>
                <a:latin typeface="Segoe UI Light"/>
              </a:rPr>
              <a:t/>
            </a:r>
            <a:br>
              <a:rPr lang="da-DK" sz="1600" dirty="0">
                <a:solidFill>
                  <a:srgbClr val="FFFFFF"/>
                </a:solidFill>
                <a:latin typeface="Segoe UI Light"/>
              </a:rPr>
            </a:br>
            <a:r>
              <a:rPr lang="en-US" sz="1600" dirty="0" err="1">
                <a:solidFill>
                  <a:srgbClr val="FFFFFF"/>
                </a:solidFill>
                <a:latin typeface="Segoe UI Light"/>
              </a:rPr>
              <a:t>Powershell</a:t>
            </a:r>
            <a:r>
              <a:rPr lang="en-US" sz="1600" dirty="0">
                <a:solidFill>
                  <a:srgbClr val="FFFFFF"/>
                </a:solidFill>
                <a:latin typeface="Segoe UI Light"/>
              </a:rPr>
              <a:t> reference:  </a:t>
            </a:r>
            <a:r>
              <a:rPr lang="en-US" sz="1600" u="sng" dirty="0">
                <a:solidFill>
                  <a:srgbClr val="FFFFFF"/>
                </a:solidFill>
                <a:latin typeface="Segoe UI Light"/>
                <a:hlinkClick r:id="rId10"/>
              </a:rPr>
              <a:t>https://msdn.microsoft.com/library/azure/dn683813.aspx</a:t>
            </a:r>
            <a:r>
              <a:rPr lang="en-US" sz="1600" dirty="0">
                <a:solidFill>
                  <a:srgbClr val="FFFFFF"/>
                </a:solidFill>
                <a:latin typeface="Segoe UI Light"/>
              </a:rPr>
              <a:t>  </a:t>
            </a:r>
            <a:r>
              <a:rPr lang="da-DK" sz="1600" dirty="0">
                <a:solidFill>
                  <a:srgbClr val="FFFFFF"/>
                </a:solidFill>
                <a:latin typeface="Segoe UI Light"/>
              </a:rPr>
              <a:t/>
            </a:r>
            <a:br>
              <a:rPr lang="da-DK" sz="1600" dirty="0">
                <a:solidFill>
                  <a:srgbClr val="FFFFFF"/>
                </a:solidFill>
                <a:latin typeface="Segoe UI Light"/>
              </a:rPr>
            </a:br>
            <a:r>
              <a:rPr lang="en-US" sz="1600" dirty="0">
                <a:solidFill>
                  <a:srgbClr val="FFFFFF"/>
                </a:solidFill>
                <a:latin typeface="Segoe UI Light"/>
              </a:rPr>
              <a:t>Ignite Announcements:   </a:t>
            </a:r>
            <a:r>
              <a:rPr lang="en-US" sz="1600" u="sng" dirty="0">
                <a:solidFill>
                  <a:srgbClr val="FFFFFF"/>
                </a:solidFill>
                <a:latin typeface="Segoe UI Light"/>
                <a:hlinkClick r:id="rId11"/>
              </a:rPr>
              <a:t>http://azure.microsoft.com/blog/2015/05/05/new-networking-capabilities-for-a-consistent-connected-and-hybrid-cloud/</a:t>
            </a:r>
            <a:r>
              <a:rPr lang="en-US" sz="1600" dirty="0">
                <a:solidFill>
                  <a:srgbClr val="FFFFFF"/>
                </a:solidFill>
                <a:latin typeface="Segoe UI Light"/>
              </a:rPr>
              <a:t> </a:t>
            </a:r>
            <a:r>
              <a:rPr lang="da-DK" sz="1600" dirty="0">
                <a:solidFill>
                  <a:srgbClr val="FFFFFF"/>
                </a:solidFill>
                <a:latin typeface="Segoe UI Light"/>
              </a:rPr>
              <a:t/>
            </a:r>
            <a:br>
              <a:rPr lang="da-DK" sz="1600" dirty="0">
                <a:solidFill>
                  <a:srgbClr val="FFFFFF"/>
                </a:solidFill>
                <a:latin typeface="Segoe UI Light"/>
              </a:rPr>
            </a:br>
            <a:r>
              <a:rPr lang="en-US" sz="1600" dirty="0">
                <a:solidFill>
                  <a:srgbClr val="FFFFFF"/>
                </a:solidFill>
                <a:latin typeface="Segoe UI Light"/>
              </a:rPr>
              <a:t>Office 365 Announcement: </a:t>
            </a:r>
            <a:r>
              <a:rPr lang="en-US" sz="1600" u="sng" dirty="0">
                <a:solidFill>
                  <a:srgbClr val="FFFFFF"/>
                </a:solidFill>
                <a:latin typeface="Segoe UI Light"/>
                <a:hlinkClick r:id="rId12"/>
              </a:rPr>
              <a:t>http://blogs.office.com/2015/03/17/announcing-azure-expressroute-connectivity-to-office-365/</a:t>
            </a:r>
            <a:r>
              <a:rPr lang="en-US" sz="1600" dirty="0">
                <a:solidFill>
                  <a:srgbClr val="FFFFFF"/>
                </a:solidFill>
                <a:latin typeface="Segoe UI Light"/>
              </a:rPr>
              <a:t> </a:t>
            </a:r>
            <a:r>
              <a:rPr lang="da-DK" sz="1600" dirty="0">
                <a:solidFill>
                  <a:srgbClr val="FFFFFF"/>
                </a:solidFill>
                <a:latin typeface="Segoe UI Light"/>
              </a:rPr>
              <a:t/>
            </a:r>
            <a:br>
              <a:rPr lang="da-DK" sz="1600" dirty="0">
                <a:solidFill>
                  <a:srgbClr val="FFFFFF"/>
                </a:solidFill>
                <a:latin typeface="Segoe UI Light"/>
              </a:rPr>
            </a:br>
            <a:r>
              <a:rPr lang="en-US" sz="1600" dirty="0">
                <a:solidFill>
                  <a:srgbClr val="FFFFFF"/>
                </a:solidFill>
                <a:latin typeface="Segoe UI Light"/>
              </a:rPr>
              <a:t>ER Premium:  </a:t>
            </a:r>
            <a:r>
              <a:rPr lang="en-US" sz="1600" u="sng" dirty="0">
                <a:solidFill>
                  <a:srgbClr val="FFFFFF"/>
                </a:solidFill>
                <a:latin typeface="Segoe UI Light"/>
                <a:hlinkClick r:id="rId13"/>
              </a:rPr>
              <a:t>http://azure.microsoft.com/en-us/updates/general-availability-azure-expressroute-premium-add-on-package/</a:t>
            </a:r>
            <a:r>
              <a:rPr lang="da-DK" sz="1600" dirty="0">
                <a:solidFill>
                  <a:srgbClr val="FFFFFF"/>
                </a:solidFill>
                <a:latin typeface="Segoe UI Light"/>
              </a:rPr>
              <a:t/>
            </a:r>
            <a:br>
              <a:rPr lang="da-DK" sz="1600" dirty="0">
                <a:solidFill>
                  <a:srgbClr val="FFFFFF"/>
                </a:solidFill>
                <a:latin typeface="Segoe UI Light"/>
              </a:rPr>
            </a:br>
            <a:r>
              <a:rPr lang="en-US" sz="1600" dirty="0">
                <a:solidFill>
                  <a:srgbClr val="FFFFFF"/>
                </a:solidFill>
                <a:latin typeface="Segoe UI Light"/>
              </a:rPr>
              <a:t>Ignite Sessions:</a:t>
            </a:r>
            <a:r>
              <a:rPr lang="da-DK" sz="1600" dirty="0">
                <a:solidFill>
                  <a:srgbClr val="FFFFFF"/>
                </a:solidFill>
                <a:latin typeface="Segoe UI Light"/>
              </a:rPr>
              <a:t/>
            </a:r>
            <a:br>
              <a:rPr lang="da-DK" sz="1600" dirty="0">
                <a:solidFill>
                  <a:srgbClr val="FFFFFF"/>
                </a:solidFill>
                <a:latin typeface="Segoe UI Light"/>
              </a:rPr>
            </a:br>
            <a:r>
              <a:rPr lang="en-US" sz="1600" dirty="0">
                <a:solidFill>
                  <a:srgbClr val="FFFFFF"/>
                </a:solidFill>
                <a:latin typeface="Segoe UI Light"/>
              </a:rPr>
              <a:t>Ignite 2015 (ExpressRoute Session):  </a:t>
            </a:r>
            <a:r>
              <a:rPr lang="en-US" sz="1600" u="sng" dirty="0">
                <a:solidFill>
                  <a:srgbClr val="FFFFFF"/>
                </a:solidFill>
                <a:latin typeface="Segoe UI Light"/>
                <a:hlinkClick r:id="rId14"/>
              </a:rPr>
              <a:t>http://channel9.msdn.com/Events/Ignite/2015/BRK2481</a:t>
            </a:r>
            <a:r>
              <a:rPr lang="en-US" sz="1600" dirty="0">
                <a:solidFill>
                  <a:srgbClr val="FFFFFF"/>
                </a:solidFill>
                <a:latin typeface="Segoe UI Light"/>
              </a:rPr>
              <a:t> </a:t>
            </a:r>
            <a:r>
              <a:rPr lang="da-DK" sz="1600" dirty="0">
                <a:solidFill>
                  <a:srgbClr val="FFFFFF"/>
                </a:solidFill>
                <a:latin typeface="Segoe UI Light"/>
              </a:rPr>
              <a:t/>
            </a:r>
            <a:br>
              <a:rPr lang="da-DK" sz="1600" dirty="0">
                <a:solidFill>
                  <a:srgbClr val="FFFFFF"/>
                </a:solidFill>
                <a:latin typeface="Segoe UI Light"/>
              </a:rPr>
            </a:br>
            <a:r>
              <a:rPr lang="en-US" sz="1600" dirty="0">
                <a:solidFill>
                  <a:srgbClr val="FFFFFF"/>
                </a:solidFill>
                <a:latin typeface="Segoe UI Light"/>
              </a:rPr>
              <a:t>Ignite 2015 (An Overview of Microsoft Azure Networking Capabilities): </a:t>
            </a:r>
            <a:r>
              <a:rPr lang="en-US" sz="1600" u="sng" dirty="0">
                <a:solidFill>
                  <a:srgbClr val="FFFFFF"/>
                </a:solidFill>
                <a:latin typeface="Segoe UI Light"/>
                <a:hlinkClick r:id="rId15"/>
              </a:rPr>
              <a:t>http://channel9.msdn.com/Events/Ignite/2015/BRK2456</a:t>
            </a:r>
            <a:r>
              <a:rPr lang="en-US" sz="1600" dirty="0">
                <a:solidFill>
                  <a:srgbClr val="FFFFFF"/>
                </a:solidFill>
                <a:latin typeface="Segoe UI Light"/>
              </a:rPr>
              <a:t> </a:t>
            </a:r>
            <a:r>
              <a:rPr lang="da-DK" sz="1600" dirty="0">
                <a:solidFill>
                  <a:srgbClr val="FFFFFF"/>
                </a:solidFill>
                <a:latin typeface="Segoe UI Light"/>
              </a:rPr>
              <a:t/>
            </a:r>
            <a:br>
              <a:rPr lang="da-DK" sz="1600" dirty="0">
                <a:solidFill>
                  <a:srgbClr val="FFFFFF"/>
                </a:solidFill>
                <a:latin typeface="Segoe UI Light"/>
              </a:rPr>
            </a:br>
            <a:r>
              <a:rPr lang="en-US" sz="1600" dirty="0">
                <a:solidFill>
                  <a:srgbClr val="FFFFFF"/>
                </a:solidFill>
                <a:latin typeface="Segoe UI Light"/>
              </a:rPr>
              <a:t>E-Book Reference (Somewhat outdated):  </a:t>
            </a:r>
            <a:r>
              <a:rPr lang="en-US" sz="1600" u="sng" dirty="0">
                <a:solidFill>
                  <a:srgbClr val="FFFFFF"/>
                </a:solidFill>
                <a:latin typeface="Segoe UI Light"/>
                <a:hlinkClick r:id="rId16"/>
              </a:rPr>
              <a:t>http://download.microsoft.com/download/0/F/B/0FBFAA46-2BFD-478F-8E56-7BF3C672DF9D/Microsoft%20Azure%20ExpressRoute.pdf</a:t>
            </a:r>
            <a:r>
              <a:rPr lang="en-US" sz="1600" dirty="0">
                <a:solidFill>
                  <a:srgbClr val="FFFFFF"/>
                </a:solidFill>
                <a:latin typeface="Segoe UI Light"/>
              </a:rPr>
              <a:t> </a:t>
            </a:r>
            <a:r>
              <a:rPr lang="da-DK" sz="1600" dirty="0">
                <a:solidFill>
                  <a:srgbClr val="FFFFFF"/>
                </a:solidFill>
                <a:latin typeface="Segoe UI Light"/>
              </a:rPr>
              <a:t/>
            </a:r>
            <a:br>
              <a:rPr lang="da-DK" sz="1600" dirty="0">
                <a:solidFill>
                  <a:srgbClr val="FFFFFF"/>
                </a:solidFill>
                <a:latin typeface="Segoe UI Light"/>
              </a:rPr>
            </a:br>
            <a:r>
              <a:rPr lang="en-US" sz="1600" dirty="0">
                <a:solidFill>
                  <a:srgbClr val="FFFFFF"/>
                </a:solidFill>
                <a:latin typeface="Segoe UI Light"/>
              </a:rPr>
              <a:t>Network Security Groups: </a:t>
            </a:r>
            <a:r>
              <a:rPr lang="en-US" sz="1600" u="sng" dirty="0">
                <a:solidFill>
                  <a:srgbClr val="FFFFFF"/>
                </a:solidFill>
                <a:latin typeface="Segoe UI Light"/>
                <a:hlinkClick r:id="rId17"/>
              </a:rPr>
              <a:t>http://azure.microsoft.com/blog/2014/11/04/network-security-groups/</a:t>
            </a:r>
            <a:r>
              <a:rPr lang="en-US" sz="1600" dirty="0">
                <a:solidFill>
                  <a:srgbClr val="FFFFFF"/>
                </a:solidFill>
                <a:latin typeface="Segoe UI Light"/>
              </a:rPr>
              <a:t> </a:t>
            </a:r>
            <a:r>
              <a:rPr lang="da-DK" sz="1600" dirty="0">
                <a:solidFill>
                  <a:srgbClr val="FFFFFF"/>
                </a:solidFill>
                <a:latin typeface="Segoe UI Light"/>
              </a:rPr>
              <a:t/>
            </a:r>
            <a:br>
              <a:rPr lang="da-DK" sz="1600" dirty="0">
                <a:solidFill>
                  <a:srgbClr val="FFFFFF"/>
                </a:solidFill>
                <a:latin typeface="Segoe UI Light"/>
              </a:rPr>
            </a:br>
            <a:r>
              <a:rPr lang="en-US" sz="1600" dirty="0">
                <a:solidFill>
                  <a:srgbClr val="FFFFFF"/>
                </a:solidFill>
                <a:latin typeface="Segoe UI Light"/>
              </a:rPr>
              <a:t>Azure Networking Patterns and Practices:  </a:t>
            </a:r>
            <a:r>
              <a:rPr lang="en-US" sz="1600" u="sng" dirty="0">
                <a:solidFill>
                  <a:srgbClr val="FFFFFF"/>
                </a:solidFill>
                <a:latin typeface="Segoe UI Light"/>
                <a:hlinkClick r:id="rId18"/>
              </a:rPr>
              <a:t>http://blogs.technet.com/b/privatecloud/archive/2014/12/02/modern-datacenter-architecture-patterns-infrastructure.aspx</a:t>
            </a:r>
            <a:r>
              <a:rPr lang="en-US" sz="1600" dirty="0">
                <a:solidFill>
                  <a:srgbClr val="FFFFFF"/>
                </a:solidFill>
                <a:latin typeface="Segoe UI Light"/>
              </a:rPr>
              <a:t> </a:t>
            </a:r>
            <a:endParaRPr lang="da-DK" sz="1600" dirty="0" err="1" smtClean="0">
              <a:gradFill>
                <a:gsLst>
                  <a:gs pos="2917">
                    <a:srgbClr val="FFFFFF"/>
                  </a:gs>
                  <a:gs pos="30000">
                    <a:srgbClr val="FFFFFF"/>
                  </a:gs>
                </a:gsLst>
                <a:lin ang="5400000" scaled="0"/>
              </a:gradFill>
              <a:latin typeface="Segoe UI Light"/>
            </a:endParaRPr>
          </a:p>
        </p:txBody>
      </p:sp>
    </p:spTree>
    <p:extLst>
      <p:ext uri="{BB962C8B-B14F-4D97-AF65-F5344CB8AC3E}">
        <p14:creationId xmlns:p14="http://schemas.microsoft.com/office/powerpoint/2010/main" val="2257349009"/>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Customer References</a:t>
            </a:r>
            <a:endParaRPr lang="en-US" dirty="0"/>
          </a:p>
        </p:txBody>
      </p:sp>
      <p:sp>
        <p:nvSpPr>
          <p:cNvPr id="6" name="Text Placeholder 5"/>
          <p:cNvSpPr>
            <a:spLocks noGrp="1"/>
          </p:cNvSpPr>
          <p:nvPr>
            <p:ph type="body" sz="quarter" idx="15"/>
          </p:nvPr>
        </p:nvSpPr>
        <p:spPr/>
        <p:txBody>
          <a:bodyPr/>
          <a:lstStyle/>
          <a:p>
            <a:r>
              <a:rPr lang="en-US" dirty="0" smtClean="0"/>
              <a:t>Session Code Here</a:t>
            </a:r>
            <a:endParaRPr lang="en-US" dirty="0"/>
          </a:p>
        </p:txBody>
      </p:sp>
    </p:spTree>
    <p:extLst>
      <p:ext uri="{BB962C8B-B14F-4D97-AF65-F5344CB8AC3E}">
        <p14:creationId xmlns:p14="http://schemas.microsoft.com/office/powerpoint/2010/main" val="2164465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274320" y="1942799"/>
            <a:ext cx="11978891" cy="4297633"/>
          </a:xfrm>
          <a:prstGeom prst="rect">
            <a:avLst/>
          </a:prstGeom>
          <a:solidFill>
            <a:schemeClr val="tx1"/>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smtClean="0"/>
              <a:t>Private Connectivity </a:t>
            </a:r>
            <a:r>
              <a:rPr lang="en-US" i="1" dirty="0" smtClean="0"/>
              <a:t>Matters</a:t>
            </a:r>
            <a:endParaRPr lang="en-US" i="1"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9821" y="2350559"/>
            <a:ext cx="2540579" cy="876500"/>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13908" y="3637472"/>
            <a:ext cx="1687908" cy="1194811"/>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38725" y="5143164"/>
            <a:ext cx="1438275" cy="742950"/>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029530" y="2445909"/>
            <a:ext cx="1714500" cy="685800"/>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029530" y="3497262"/>
            <a:ext cx="2099703" cy="808384"/>
          </a:xfrm>
          <a:prstGeom prst="rect">
            <a:avLst/>
          </a:prstGeom>
        </p:spPr>
      </p:pic>
      <p:pic>
        <p:nvPicPr>
          <p:cNvPr id="14" name="Picture 13"/>
          <p:cNvPicPr>
            <a:picLocks noChangeAspect="1"/>
          </p:cNvPicPr>
          <p:nvPr/>
        </p:nvPicPr>
        <p:blipFill rotWithShape="1">
          <a:blip r:embed="rId8">
            <a:extLst>
              <a:ext uri="{28A0092B-C50C-407E-A947-70E740481C1C}">
                <a14:useLocalDpi xmlns:a14="http://schemas.microsoft.com/office/drawing/2010/main" val="0"/>
              </a:ext>
            </a:extLst>
          </a:blip>
          <a:srcRect t="39868" b="37910"/>
          <a:stretch/>
        </p:blipFill>
        <p:spPr>
          <a:xfrm>
            <a:off x="4853896" y="4858386"/>
            <a:ext cx="2743200" cy="457195"/>
          </a:xfrm>
          <a:prstGeom prst="rect">
            <a:avLst/>
          </a:prstGeom>
        </p:spPr>
      </p:pic>
      <p:pic>
        <p:nvPicPr>
          <p:cNvPr id="15" name="Picture 14"/>
          <p:cNvPicPr>
            <a:picLocks noChangeAspect="1"/>
          </p:cNvPicPr>
          <p:nvPr/>
        </p:nvPicPr>
        <p:blipFill rotWithShape="1">
          <a:blip r:embed="rId9">
            <a:extLst>
              <a:ext uri="{28A0092B-C50C-407E-A947-70E740481C1C}">
                <a14:useLocalDpi xmlns:a14="http://schemas.microsoft.com/office/drawing/2010/main" val="0"/>
              </a:ext>
            </a:extLst>
          </a:blip>
          <a:srcRect t="23728" b="52272"/>
          <a:stretch/>
        </p:blipFill>
        <p:spPr>
          <a:xfrm>
            <a:off x="8313160" y="2433027"/>
            <a:ext cx="3486150" cy="640073"/>
          </a:xfrm>
          <a:prstGeom prst="rect">
            <a:avLst/>
          </a:prstGeom>
        </p:spPr>
      </p:pic>
      <p:pic>
        <p:nvPicPr>
          <p:cNvPr id="16" name="Picture 15"/>
          <p:cNvPicPr>
            <a:picLocks noChangeAspect="1"/>
          </p:cNvPicPr>
          <p:nvPr/>
        </p:nvPicPr>
        <p:blipFill rotWithShape="1">
          <a:blip r:embed="rId10">
            <a:extLst>
              <a:ext uri="{28A0092B-C50C-407E-A947-70E740481C1C}">
                <a14:useLocalDpi xmlns:a14="http://schemas.microsoft.com/office/drawing/2010/main" val="0"/>
              </a:ext>
            </a:extLst>
          </a:blip>
          <a:srcRect t="17338" b="30119"/>
          <a:stretch/>
        </p:blipFill>
        <p:spPr>
          <a:xfrm>
            <a:off x="8595651" y="4737341"/>
            <a:ext cx="3389802" cy="1337828"/>
          </a:xfrm>
          <a:prstGeom prst="rect">
            <a:avLst/>
          </a:prstGeom>
        </p:spPr>
      </p:pic>
      <p:pic>
        <p:nvPicPr>
          <p:cNvPr id="17" name="Picture 1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052846" y="3183996"/>
            <a:ext cx="2314088" cy="1442448"/>
          </a:xfrm>
          <a:prstGeom prst="rect">
            <a:avLst/>
          </a:prstGeom>
        </p:spPr>
      </p:pic>
    </p:spTree>
    <p:extLst>
      <p:ext uri="{BB962C8B-B14F-4D97-AF65-F5344CB8AC3E}">
        <p14:creationId xmlns:p14="http://schemas.microsoft.com/office/powerpoint/2010/main" val="209186913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Customer case - Interserve</a:t>
            </a:r>
          </a:p>
        </p:txBody>
      </p:sp>
      <p:sp>
        <p:nvSpPr>
          <p:cNvPr id="7" name="Content Placeholder 6"/>
          <p:cNvSpPr>
            <a:spLocks noGrp="1"/>
          </p:cNvSpPr>
          <p:nvPr>
            <p:ph sz="quarter" idx="10"/>
          </p:nvPr>
        </p:nvSpPr>
        <p:spPr>
          <a:xfrm>
            <a:off x="450807" y="1434517"/>
            <a:ext cx="5486400" cy="697134"/>
          </a:xfrm>
        </p:spPr>
        <p:txBody>
          <a:bodyPr/>
          <a:lstStyle/>
          <a:p>
            <a:pPr lvl="0"/>
            <a:endParaRPr lang="en-US" dirty="0" smtClean="0"/>
          </a:p>
          <a:p>
            <a:endParaRPr lang="en-US" dirty="0"/>
          </a:p>
        </p:txBody>
      </p:sp>
      <p:pic>
        <p:nvPicPr>
          <p:cNvPr id="4" name="Picture 2" descr="http://www.interserve.com/images/default-source/06-ingenuity-at-work/blog-authors/int-logo.jpg?sfvrsn=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983911" y="221397"/>
            <a:ext cx="2177927" cy="1080804"/>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p:cNvSpPr txBox="1"/>
          <p:nvPr/>
        </p:nvSpPr>
        <p:spPr>
          <a:xfrm>
            <a:off x="352338" y="1302201"/>
            <a:ext cx="5310231" cy="1403461"/>
          </a:xfrm>
          <a:prstGeom prst="rect">
            <a:avLst/>
          </a:prstGeom>
          <a:noFill/>
        </p:spPr>
        <p:txBody>
          <a:bodyPr wrap="square" lIns="182880" tIns="146304" rIns="182880" bIns="146304" rtlCol="0">
            <a:spAutoFit/>
          </a:bodyPr>
          <a:lstStyle/>
          <a:p>
            <a:pPr>
              <a:lnSpc>
                <a:spcPct val="90000"/>
              </a:lnSpc>
              <a:spcAft>
                <a:spcPts val="600"/>
              </a:spcAft>
            </a:pPr>
            <a:r>
              <a:rPr lang="en-US" sz="2400" b="1" dirty="0">
                <a:solidFill>
                  <a:srgbClr val="505050"/>
                </a:solidFill>
              </a:rPr>
              <a:t>Interserve plc</a:t>
            </a:r>
            <a:r>
              <a:rPr lang="en-US" sz="2400" dirty="0">
                <a:solidFill>
                  <a:srgbClr val="505050"/>
                </a:solidFill>
              </a:rPr>
              <a:t> </a:t>
            </a:r>
            <a:r>
              <a:rPr lang="en-US" sz="1400" dirty="0" smtClean="0">
                <a:solidFill>
                  <a:srgbClr val="505050"/>
                </a:solidFill>
              </a:rPr>
              <a:t>is</a:t>
            </a:r>
            <a:r>
              <a:rPr lang="en-US" sz="2400" dirty="0">
                <a:solidFill>
                  <a:srgbClr val="505050"/>
                </a:solidFill>
              </a:rPr>
              <a:t> </a:t>
            </a:r>
            <a:r>
              <a:rPr lang="en-US" sz="1400" dirty="0" smtClean="0">
                <a:solidFill>
                  <a:srgbClr val="505050"/>
                </a:solidFill>
              </a:rPr>
              <a:t>a</a:t>
            </a:r>
            <a:r>
              <a:rPr lang="en-US" sz="1400" dirty="0">
                <a:solidFill>
                  <a:srgbClr val="505050"/>
                </a:solidFill>
              </a:rPr>
              <a:t> multinational support service and construction company based in the UK, with revenue of £2.1 billion and a workforce of more than 75,000 people </a:t>
            </a:r>
            <a:r>
              <a:rPr lang="en-US" sz="1400" dirty="0" err="1" smtClean="0">
                <a:solidFill>
                  <a:srgbClr val="505050"/>
                </a:solidFill>
              </a:rPr>
              <a:t>worldwide.The</a:t>
            </a:r>
            <a:r>
              <a:rPr lang="en-US" sz="1400" dirty="0" smtClean="0">
                <a:solidFill>
                  <a:srgbClr val="505050"/>
                </a:solidFill>
              </a:rPr>
              <a:t> </a:t>
            </a:r>
            <a:r>
              <a:rPr lang="en-US" sz="1400" dirty="0">
                <a:solidFill>
                  <a:srgbClr val="505050"/>
                </a:solidFill>
              </a:rPr>
              <a:t>company is headquartered </a:t>
            </a:r>
            <a:r>
              <a:rPr lang="en-US" sz="1400" dirty="0" smtClean="0">
                <a:solidFill>
                  <a:srgbClr val="505050"/>
                </a:solidFill>
              </a:rPr>
              <a:t>in Reading</a:t>
            </a:r>
            <a:r>
              <a:rPr lang="en-US" sz="1400" dirty="0">
                <a:solidFill>
                  <a:srgbClr val="505050"/>
                </a:solidFill>
              </a:rPr>
              <a:t>, Berkshire</a:t>
            </a:r>
            <a:endParaRPr lang="da-DK" sz="1400" dirty="0" err="1" smtClean="0">
              <a:gradFill>
                <a:gsLst>
                  <a:gs pos="2917">
                    <a:srgbClr val="505050"/>
                  </a:gs>
                  <a:gs pos="30000">
                    <a:srgbClr val="505050"/>
                  </a:gs>
                </a:gsLst>
                <a:lin ang="5400000" scaled="0"/>
              </a:gradFill>
            </a:endParaRPr>
          </a:p>
        </p:txBody>
      </p:sp>
      <p:pic>
        <p:nvPicPr>
          <p:cNvPr id="8" name="Map PNG"/>
          <p:cNvPicPr>
            <a:picLocks noChangeAspect="1"/>
          </p:cNvPicPr>
          <p:nvPr/>
        </p:nvPicPr>
        <p:blipFill>
          <a:blip r:embed="rId3">
            <a:duotone>
              <a:schemeClr val="accent1">
                <a:shade val="45000"/>
                <a:satMod val="135000"/>
              </a:schemeClr>
              <a:prstClr val="white"/>
            </a:duotone>
          </a:blip>
          <a:stretch>
            <a:fillRect/>
          </a:stretch>
        </p:blipFill>
        <p:spPr>
          <a:xfrm>
            <a:off x="274321" y="2993276"/>
            <a:ext cx="5861240" cy="3013241"/>
          </a:xfrm>
          <a:prstGeom prst="rect">
            <a:avLst/>
          </a:prstGeom>
        </p:spPr>
      </p:pic>
      <p:sp>
        <p:nvSpPr>
          <p:cNvPr id="6" name="TextBox 5"/>
          <p:cNvSpPr txBox="1"/>
          <p:nvPr/>
        </p:nvSpPr>
        <p:spPr>
          <a:xfrm>
            <a:off x="7047200" y="3553006"/>
            <a:ext cx="4404220" cy="3434786"/>
          </a:xfrm>
          <a:prstGeom prst="rect">
            <a:avLst/>
          </a:prstGeom>
          <a:noFill/>
        </p:spPr>
        <p:txBody>
          <a:bodyPr wrap="square" lIns="182880" tIns="146304" rIns="182880" bIns="146304" rtlCol="0">
            <a:spAutoFit/>
          </a:bodyPr>
          <a:lstStyle/>
          <a:p>
            <a:pPr marL="285750" indent="-285750">
              <a:lnSpc>
                <a:spcPct val="90000"/>
              </a:lnSpc>
              <a:spcAft>
                <a:spcPts val="600"/>
              </a:spcAft>
              <a:buFont typeface="Wingdings" panose="05000000000000000000" pitchFamily="2" charset="2"/>
              <a:buChar char="ü"/>
            </a:pPr>
            <a:r>
              <a:rPr lang="da-DK" sz="1400" dirty="0" smtClean="0">
                <a:solidFill>
                  <a:srgbClr val="505050"/>
                </a:solidFill>
              </a:rPr>
              <a:t>Volume </a:t>
            </a:r>
            <a:r>
              <a:rPr lang="da-DK" sz="1400" dirty="0">
                <a:solidFill>
                  <a:srgbClr val="505050"/>
                </a:solidFill>
              </a:rPr>
              <a:t>of data transfer and QoS. </a:t>
            </a:r>
            <a:endParaRPr lang="da-DK" sz="1400" dirty="0" smtClean="0">
              <a:solidFill>
                <a:srgbClr val="505050"/>
              </a:solidFill>
            </a:endParaRPr>
          </a:p>
          <a:p>
            <a:pPr marL="285750" indent="-285750">
              <a:lnSpc>
                <a:spcPct val="90000"/>
              </a:lnSpc>
              <a:spcAft>
                <a:spcPts val="600"/>
              </a:spcAft>
              <a:buFont typeface="Wingdings" panose="05000000000000000000" pitchFamily="2" charset="2"/>
              <a:buChar char="ü"/>
            </a:pPr>
            <a:r>
              <a:rPr lang="da-DK" sz="1400" dirty="0" smtClean="0">
                <a:solidFill>
                  <a:srgbClr val="505050"/>
                </a:solidFill>
              </a:rPr>
              <a:t>What </a:t>
            </a:r>
            <a:r>
              <a:rPr lang="da-DK" sz="1400" dirty="0">
                <a:solidFill>
                  <a:srgbClr val="505050"/>
                </a:solidFill>
              </a:rPr>
              <a:t>we demonstrated to interserve was that by using express route they were able to leverage the full capabilities of Azure as if they had built it in their own datacentres on their own network without the significant capital investment. </a:t>
            </a:r>
            <a:endParaRPr lang="da-DK" sz="1400" dirty="0" smtClean="0">
              <a:solidFill>
                <a:srgbClr val="505050"/>
              </a:solidFill>
            </a:endParaRPr>
          </a:p>
          <a:p>
            <a:pPr marL="285750" indent="-285750">
              <a:lnSpc>
                <a:spcPct val="90000"/>
              </a:lnSpc>
              <a:spcAft>
                <a:spcPts val="600"/>
              </a:spcAft>
              <a:buFont typeface="Wingdings" panose="05000000000000000000" pitchFamily="2" charset="2"/>
              <a:buChar char="ü"/>
            </a:pPr>
            <a:r>
              <a:rPr lang="da-DK" sz="1400" dirty="0" smtClean="0">
                <a:solidFill>
                  <a:srgbClr val="505050"/>
                </a:solidFill>
              </a:rPr>
              <a:t>It </a:t>
            </a:r>
            <a:r>
              <a:rPr lang="da-DK" sz="1400" dirty="0">
                <a:solidFill>
                  <a:srgbClr val="505050"/>
                </a:solidFill>
              </a:rPr>
              <a:t>would allow them to separate and control business critical data from internet traffic and ensure great performance even at heavy load times like lunchtime for internet based traffic</a:t>
            </a:r>
            <a:r>
              <a:rPr lang="da-DK" sz="1400" dirty="0" smtClean="0">
                <a:solidFill>
                  <a:srgbClr val="505050"/>
                </a:solidFill>
              </a:rPr>
              <a:t>.</a:t>
            </a:r>
          </a:p>
          <a:p>
            <a:pPr marL="285750" indent="-285750">
              <a:lnSpc>
                <a:spcPct val="90000"/>
              </a:lnSpc>
              <a:spcAft>
                <a:spcPts val="600"/>
              </a:spcAft>
              <a:buFont typeface="Wingdings" panose="05000000000000000000" pitchFamily="2" charset="2"/>
              <a:buChar char="ü"/>
            </a:pPr>
            <a:r>
              <a:rPr lang="da-DK" sz="1400" dirty="0" smtClean="0">
                <a:solidFill>
                  <a:srgbClr val="505050"/>
                </a:solidFill>
              </a:rPr>
              <a:t>It's </a:t>
            </a:r>
            <a:r>
              <a:rPr lang="da-DK" sz="1400" dirty="0">
                <a:solidFill>
                  <a:srgbClr val="505050"/>
                </a:solidFill>
              </a:rPr>
              <a:t>very hard to put an </a:t>
            </a:r>
            <a:r>
              <a:rPr lang="da-DK" sz="1400" dirty="0" smtClean="0">
                <a:solidFill>
                  <a:srgbClr val="505050"/>
                </a:solidFill>
              </a:rPr>
              <a:t>SLA </a:t>
            </a:r>
            <a:r>
              <a:rPr lang="da-DK" sz="1400" dirty="0">
                <a:solidFill>
                  <a:srgbClr val="505050"/>
                </a:solidFill>
              </a:rPr>
              <a:t>on the internet whereas express route can be monitored and scaled.</a:t>
            </a:r>
            <a:br>
              <a:rPr lang="da-DK" sz="1400" dirty="0">
                <a:solidFill>
                  <a:srgbClr val="505050"/>
                </a:solidFill>
              </a:rPr>
            </a:br>
            <a:endParaRPr lang="da-DK" sz="1400" dirty="0" smtClean="0">
              <a:gradFill>
                <a:gsLst>
                  <a:gs pos="2917">
                    <a:srgbClr val="505050"/>
                  </a:gs>
                  <a:gs pos="30000">
                    <a:srgbClr val="505050"/>
                  </a:gs>
                </a:gsLst>
                <a:lin ang="5400000" scaled="0"/>
              </a:gradFill>
            </a:endParaRPr>
          </a:p>
        </p:txBody>
      </p:sp>
      <p:sp>
        <p:nvSpPr>
          <p:cNvPr id="10" name="Rectangle 9"/>
          <p:cNvSpPr/>
          <p:nvPr/>
        </p:nvSpPr>
        <p:spPr bwMode="auto">
          <a:xfrm>
            <a:off x="6809775" y="1434517"/>
            <a:ext cx="4879071" cy="2053395"/>
          </a:xfrm>
          <a:prstGeom prst="rect">
            <a:avLst/>
          </a:prstGeom>
          <a:solidFill>
            <a:schemeClr val="bg1">
              <a:lumMod val="8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da-DK"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1" name="TextBox 10"/>
          <p:cNvSpPr txBox="1"/>
          <p:nvPr/>
        </p:nvSpPr>
        <p:spPr>
          <a:xfrm>
            <a:off x="6892542" y="1434517"/>
            <a:ext cx="4796304" cy="2077492"/>
          </a:xfrm>
          <a:prstGeom prst="rect">
            <a:avLst/>
          </a:prstGeom>
          <a:noFill/>
        </p:spPr>
        <p:txBody>
          <a:bodyPr wrap="square" lIns="182880" tIns="146304" rIns="182880" bIns="146304" rtlCol="0">
            <a:spAutoFit/>
          </a:bodyPr>
          <a:lstStyle/>
          <a:p>
            <a:pPr marL="342900" indent="-342900">
              <a:lnSpc>
                <a:spcPct val="90000"/>
              </a:lnSpc>
              <a:spcAft>
                <a:spcPts val="600"/>
              </a:spcAft>
              <a:buFont typeface="Wingdings" panose="05000000000000000000" pitchFamily="2" charset="2"/>
              <a:buChar char="§"/>
            </a:pPr>
            <a:r>
              <a:rPr lang="da-DK" sz="1600" dirty="0" smtClean="0">
                <a:gradFill>
                  <a:gsLst>
                    <a:gs pos="2917">
                      <a:srgbClr val="505050"/>
                    </a:gs>
                    <a:gs pos="30000">
                      <a:srgbClr val="505050"/>
                    </a:gs>
                  </a:gsLst>
                  <a:lin ang="5400000" scaled="0"/>
                </a:gradFill>
              </a:rPr>
              <a:t>Largest consumer of network services to Azure in the UK</a:t>
            </a:r>
          </a:p>
          <a:p>
            <a:pPr marL="342900" indent="-342900">
              <a:lnSpc>
                <a:spcPct val="90000"/>
              </a:lnSpc>
              <a:spcAft>
                <a:spcPts val="600"/>
              </a:spcAft>
              <a:buFont typeface="Wingdings" panose="05000000000000000000" pitchFamily="2" charset="2"/>
              <a:buChar char="§"/>
            </a:pPr>
            <a:r>
              <a:rPr lang="da-DK" sz="1600" dirty="0" smtClean="0">
                <a:gradFill>
                  <a:gsLst>
                    <a:gs pos="2917">
                      <a:srgbClr val="505050"/>
                    </a:gs>
                    <a:gs pos="30000">
                      <a:srgbClr val="505050"/>
                    </a:gs>
                  </a:gsLst>
                  <a:lin ang="5400000" scaled="0"/>
                </a:gradFill>
              </a:rPr>
              <a:t>2020 strategy to consolidate all DC operations</a:t>
            </a:r>
          </a:p>
          <a:p>
            <a:pPr marL="342900" indent="-342900">
              <a:lnSpc>
                <a:spcPct val="90000"/>
              </a:lnSpc>
              <a:spcAft>
                <a:spcPts val="600"/>
              </a:spcAft>
              <a:buFont typeface="Wingdings" panose="05000000000000000000" pitchFamily="2" charset="2"/>
              <a:buChar char="§"/>
            </a:pPr>
            <a:r>
              <a:rPr lang="da-DK" sz="1600" dirty="0" smtClean="0">
                <a:gradFill>
                  <a:gsLst>
                    <a:gs pos="2917">
                      <a:srgbClr val="505050"/>
                    </a:gs>
                    <a:gs pos="30000">
                      <a:srgbClr val="505050"/>
                    </a:gs>
                  </a:gsLst>
                  <a:lin ang="5400000" scaled="0"/>
                </a:gradFill>
              </a:rPr>
              <a:t>5 year contracts. Hybrid DC strategy leveraging both Azure as well as BT DCs, compute &amp; services</a:t>
            </a:r>
          </a:p>
        </p:txBody>
      </p:sp>
    </p:spTree>
    <p:extLst>
      <p:ext uri="{BB962C8B-B14F-4D97-AF65-F5344CB8AC3E}">
        <p14:creationId xmlns:p14="http://schemas.microsoft.com/office/powerpoint/2010/main" val="3069986214"/>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270523" y="4481451"/>
            <a:ext cx="11892520" cy="2206053"/>
            <a:chOff x="269678" y="4466345"/>
            <a:chExt cx="11894207" cy="2206365"/>
          </a:xfrm>
        </p:grpSpPr>
        <p:grpSp>
          <p:nvGrpSpPr>
            <p:cNvPr id="12" name="Group 11"/>
            <p:cNvGrpSpPr/>
            <p:nvPr/>
          </p:nvGrpSpPr>
          <p:grpSpPr>
            <a:xfrm>
              <a:off x="269678" y="4466345"/>
              <a:ext cx="11894207" cy="2206365"/>
              <a:chOff x="269678" y="4466345"/>
              <a:chExt cx="11894207" cy="2206365"/>
            </a:xfrm>
          </p:grpSpPr>
          <p:sp>
            <p:nvSpPr>
              <p:cNvPr id="3" name="Rectangle 2"/>
              <p:cNvSpPr/>
              <p:nvPr/>
            </p:nvSpPr>
            <p:spPr bwMode="auto">
              <a:xfrm>
                <a:off x="274321" y="5203468"/>
                <a:ext cx="11889564" cy="1469242"/>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algn="ctr" defTabSz="1243027" fontAlgn="base">
                  <a:lnSpc>
                    <a:spcPct val="90000"/>
                  </a:lnSpc>
                  <a:spcBef>
                    <a:spcPct val="0"/>
                  </a:spcBef>
                  <a:spcAft>
                    <a:spcPct val="0"/>
                  </a:spcAft>
                </a:pPr>
                <a:endParaRPr lang="en-US" sz="1866" b="1" dirty="0">
                  <a:gradFill>
                    <a:gsLst>
                      <a:gs pos="5714">
                        <a:srgbClr val="505050"/>
                      </a:gs>
                      <a:gs pos="81000">
                        <a:srgbClr val="505050"/>
                      </a:gs>
                    </a:gsLst>
                    <a:lin ang="5400000" scaled="0"/>
                  </a:gradFill>
                  <a:ea typeface="Segoe UI" pitchFamily="34" charset="0"/>
                  <a:cs typeface="Segoe UI" pitchFamily="34" charset="0"/>
                </a:endParaRPr>
              </a:p>
            </p:txBody>
          </p:sp>
          <p:sp>
            <p:nvSpPr>
              <p:cNvPr id="180" name="Isosceles Triangle 179"/>
              <p:cNvSpPr/>
              <p:nvPr/>
            </p:nvSpPr>
            <p:spPr bwMode="auto">
              <a:xfrm flipV="1">
                <a:off x="269678" y="4630057"/>
                <a:ext cx="2972775" cy="280858"/>
              </a:xfrm>
              <a:prstGeom prst="triangle">
                <a:avLst>
                  <a:gd name="adj" fmla="val 50081"/>
                </a:avLst>
              </a:prstGeom>
              <a:solidFill>
                <a:schemeClr val="bg2">
                  <a:lumMod val="90000"/>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7" name="TextBox 6"/>
              <p:cNvSpPr txBox="1"/>
              <p:nvPr/>
            </p:nvSpPr>
            <p:spPr>
              <a:xfrm>
                <a:off x="1065676" y="5124805"/>
                <a:ext cx="2336064" cy="960220"/>
              </a:xfrm>
              <a:prstGeom prst="rect">
                <a:avLst/>
              </a:prstGeom>
              <a:noFill/>
              <a:ln w="34925" cap="rnd">
                <a:noFill/>
                <a:round/>
                <a:headEnd/>
                <a:tailEnd/>
              </a:ln>
              <a:effectLst/>
            </p:spPr>
            <p:txBody>
              <a:bodyPr vert="horz" wrap="square" lIns="182854" tIns="146262" rIns="182854" bIns="146262" numCol="1" anchor="t" anchorCtr="0" compatLnSpc="1">
                <a:prstTxWarp prst="textNoShape">
                  <a:avLst/>
                </a:prstTxWarp>
                <a:noAutofit/>
              </a:bodyPr>
              <a:lstStyle>
                <a:defPPr>
                  <a:defRPr lang="en-US"/>
                </a:defPPr>
                <a:lvl1pPr>
                  <a:lnSpc>
                    <a:spcPct val="90000"/>
                  </a:lnSpc>
                  <a:defRPr sz="2400">
                    <a:gradFill>
                      <a:gsLst>
                        <a:gs pos="21368">
                          <a:schemeClr val="bg1"/>
                        </a:gs>
                        <a:gs pos="51000">
                          <a:schemeClr val="bg1"/>
                        </a:gs>
                      </a:gsLst>
                      <a:lin ang="5400000" scaled="1"/>
                    </a:gradFill>
                    <a:latin typeface="Segoe UI Semilight" panose="020B0402040204020203" pitchFamily="34" charset="0"/>
                    <a:cs typeface="Segoe UI Semilight" panose="020B0402040204020203" pitchFamily="34" charset="0"/>
                  </a:defRPr>
                </a:lvl1pPr>
              </a:lstStyle>
              <a:p>
                <a:pPr defTabSz="932330"/>
                <a:r>
                  <a:rPr lang="en-US" sz="1599" dirty="0">
                    <a:gradFill>
                      <a:gsLst>
                        <a:gs pos="3810">
                          <a:srgbClr val="505050"/>
                        </a:gs>
                        <a:gs pos="100000">
                          <a:srgbClr val="505050"/>
                        </a:gs>
                      </a:gsLst>
                      <a:lin ang="5400000" scaled="1"/>
                    </a:gradFill>
                    <a:latin typeface="Segoe UI"/>
                    <a:cs typeface="Segoe UI" panose="020B0502040204020203" pitchFamily="34" charset="0"/>
                  </a:rPr>
                  <a:t>Enhance virtual networking reliability, performance, and interoperability</a:t>
                </a:r>
              </a:p>
            </p:txBody>
          </p:sp>
          <p:sp>
            <p:nvSpPr>
              <p:cNvPr id="9" name="TextBox 8"/>
              <p:cNvSpPr txBox="1"/>
              <p:nvPr/>
            </p:nvSpPr>
            <p:spPr>
              <a:xfrm>
                <a:off x="6898099" y="5124805"/>
                <a:ext cx="2285559" cy="960220"/>
              </a:xfrm>
              <a:prstGeom prst="rect">
                <a:avLst/>
              </a:prstGeom>
              <a:noFill/>
              <a:ln w="34925" cap="rnd">
                <a:noFill/>
                <a:round/>
                <a:headEnd/>
                <a:tailEnd/>
              </a:ln>
              <a:effectLst/>
            </p:spPr>
            <p:txBody>
              <a:bodyPr vert="horz" wrap="square" lIns="182854" tIns="146262" rIns="182854" bIns="146262" numCol="1" anchor="t" anchorCtr="0" compatLnSpc="1">
                <a:prstTxWarp prst="textNoShape">
                  <a:avLst/>
                </a:prstTxWarp>
                <a:noAutofit/>
              </a:bodyPr>
              <a:lstStyle>
                <a:defPPr>
                  <a:defRPr lang="en-US"/>
                </a:defPPr>
                <a:lvl1pPr>
                  <a:lnSpc>
                    <a:spcPct val="90000"/>
                  </a:lnSpc>
                  <a:defRPr sz="2400">
                    <a:gradFill>
                      <a:gsLst>
                        <a:gs pos="21368">
                          <a:schemeClr val="bg1"/>
                        </a:gs>
                        <a:gs pos="51000">
                          <a:schemeClr val="bg1"/>
                        </a:gs>
                      </a:gsLst>
                      <a:lin ang="5400000" scaled="1"/>
                    </a:gradFill>
                    <a:latin typeface="Segoe UI Semilight" panose="020B0402040204020203" pitchFamily="34" charset="0"/>
                    <a:cs typeface="Segoe UI Semilight" panose="020B0402040204020203" pitchFamily="34" charset="0"/>
                  </a:defRPr>
                </a:lvl1pPr>
              </a:lstStyle>
              <a:p>
                <a:pPr defTabSz="932330"/>
                <a:r>
                  <a:rPr lang="en-US" sz="1599" dirty="0">
                    <a:gradFill>
                      <a:gsLst>
                        <a:gs pos="3810">
                          <a:srgbClr val="505050"/>
                        </a:gs>
                        <a:gs pos="100000">
                          <a:srgbClr val="505050"/>
                        </a:gs>
                      </a:gsLst>
                      <a:lin ang="5400000" scaled="1"/>
                    </a:gradFill>
                    <a:latin typeface="Segoe UI"/>
                    <a:cs typeface="Segoe UI" panose="020B0502040204020203" pitchFamily="34" charset="0"/>
                  </a:rPr>
                  <a:t>Transform the network cloud by using virtualized network functions</a:t>
                </a:r>
              </a:p>
            </p:txBody>
          </p:sp>
          <p:sp>
            <p:nvSpPr>
              <p:cNvPr id="10" name="TextBox 9"/>
              <p:cNvSpPr txBox="1"/>
              <p:nvPr/>
            </p:nvSpPr>
            <p:spPr>
              <a:xfrm>
                <a:off x="4074749" y="5124805"/>
                <a:ext cx="2093197" cy="960220"/>
              </a:xfrm>
              <a:prstGeom prst="rect">
                <a:avLst/>
              </a:prstGeom>
              <a:noFill/>
              <a:ln w="34925" cap="rnd">
                <a:noFill/>
                <a:round/>
                <a:headEnd/>
                <a:tailEnd/>
              </a:ln>
              <a:effectLst/>
            </p:spPr>
            <p:txBody>
              <a:bodyPr vert="horz" wrap="square" lIns="182854" tIns="146262" rIns="182854" bIns="146262" numCol="1" anchor="t" anchorCtr="0" compatLnSpc="1">
                <a:prstTxWarp prst="textNoShape">
                  <a:avLst/>
                </a:prstTxWarp>
                <a:noAutofit/>
              </a:bodyPr>
              <a:lstStyle>
                <a:defPPr>
                  <a:defRPr lang="en-US"/>
                </a:defPPr>
                <a:lvl1pPr>
                  <a:lnSpc>
                    <a:spcPct val="90000"/>
                  </a:lnSpc>
                  <a:defRPr sz="2400">
                    <a:gradFill>
                      <a:gsLst>
                        <a:gs pos="21368">
                          <a:schemeClr val="bg1"/>
                        </a:gs>
                        <a:gs pos="51000">
                          <a:schemeClr val="bg1"/>
                        </a:gs>
                      </a:gsLst>
                      <a:lin ang="5400000" scaled="1"/>
                    </a:gradFill>
                    <a:latin typeface="Segoe UI Semilight" panose="020B0402040204020203" pitchFamily="34" charset="0"/>
                    <a:cs typeface="Segoe UI Semilight" panose="020B0402040204020203" pitchFamily="34" charset="0"/>
                  </a:defRPr>
                </a:lvl1pPr>
              </a:lstStyle>
              <a:p>
                <a:pPr defTabSz="932509"/>
                <a:r>
                  <a:rPr lang="en-US" sz="1599" dirty="0">
                    <a:gradFill>
                      <a:gsLst>
                        <a:gs pos="3810">
                          <a:srgbClr val="505050"/>
                        </a:gs>
                        <a:gs pos="100000">
                          <a:srgbClr val="505050"/>
                        </a:gs>
                      </a:gsLst>
                      <a:lin ang="5400000" scaled="1"/>
                    </a:gradFill>
                    <a:latin typeface="Segoe UI"/>
                    <a:cs typeface="Segoe UI" panose="020B0502040204020203" pitchFamily="34" charset="0"/>
                  </a:rPr>
                  <a:t>Enable centralized configuration and management across virtual and physical networks</a:t>
                </a:r>
              </a:p>
            </p:txBody>
          </p:sp>
          <p:sp>
            <p:nvSpPr>
              <p:cNvPr id="181" name="Isosceles Triangle 180"/>
              <p:cNvSpPr/>
              <p:nvPr/>
            </p:nvSpPr>
            <p:spPr bwMode="auto">
              <a:xfrm flipV="1">
                <a:off x="3242454" y="4630057"/>
                <a:ext cx="2955602" cy="280858"/>
              </a:xfrm>
              <a:prstGeom prst="triangle">
                <a:avLst>
                  <a:gd name="adj" fmla="val 50081"/>
                </a:avLst>
              </a:prstGeom>
              <a:solidFill>
                <a:schemeClr val="bg2">
                  <a:lumMod val="90000"/>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2" name="Isosceles Triangle 181"/>
              <p:cNvSpPr/>
              <p:nvPr/>
            </p:nvSpPr>
            <p:spPr bwMode="auto">
              <a:xfrm flipV="1">
                <a:off x="6210884" y="4630057"/>
                <a:ext cx="2972775" cy="280858"/>
              </a:xfrm>
              <a:prstGeom prst="triangle">
                <a:avLst>
                  <a:gd name="adj" fmla="val 50081"/>
                </a:avLst>
              </a:prstGeom>
              <a:solidFill>
                <a:schemeClr val="bg2">
                  <a:lumMod val="90000"/>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3" name="Isosceles Triangle 182"/>
              <p:cNvSpPr/>
              <p:nvPr/>
            </p:nvSpPr>
            <p:spPr bwMode="auto">
              <a:xfrm flipV="1">
                <a:off x="9183660" y="4630057"/>
                <a:ext cx="2955602" cy="280858"/>
              </a:xfrm>
              <a:prstGeom prst="triangle">
                <a:avLst>
                  <a:gd name="adj" fmla="val 50081"/>
                </a:avLst>
              </a:prstGeom>
              <a:solidFill>
                <a:schemeClr val="bg2">
                  <a:lumMod val="90000"/>
                  <a:alpha val="2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t" anchorCtr="0" forceAA="0" compatLnSpc="1">
                <a:prstTxWarp prst="textNoShape">
                  <a:avLst/>
                </a:prstTxWarp>
                <a:noAutofit/>
              </a:bodyPr>
              <a:lstStyle/>
              <a:p>
                <a:pPr algn="ctr" defTabSz="932293" fontAlgn="base">
                  <a:lnSpc>
                    <a:spcPct val="90000"/>
                  </a:lnSpc>
                  <a:spcBef>
                    <a:spcPct val="0"/>
                  </a:spcBef>
                  <a:spcAft>
                    <a:spcPct val="0"/>
                  </a:spcAft>
                </a:pPr>
                <a:endParaRPr lang="en-US" sz="2400" dirty="0" err="1">
                  <a:gradFill>
                    <a:gsLst>
                      <a:gs pos="0">
                        <a:srgbClr val="FFFFFF"/>
                      </a:gs>
                      <a:gs pos="100000">
                        <a:srgbClr val="FFFFFF"/>
                      </a:gs>
                    </a:gsLst>
                    <a:lin ang="5400000" scaled="0"/>
                  </a:gradFill>
                  <a:ea typeface="Segoe UI" pitchFamily="34" charset="0"/>
                  <a:cs typeface="Segoe UI" pitchFamily="34" charset="0"/>
                </a:endParaRPr>
              </a:p>
            </p:txBody>
          </p:sp>
          <p:sp>
            <p:nvSpPr>
              <p:cNvPr id="157" name="Rectangle 156"/>
              <p:cNvSpPr/>
              <p:nvPr/>
            </p:nvSpPr>
            <p:spPr bwMode="auto">
              <a:xfrm>
                <a:off x="274048" y="4466345"/>
                <a:ext cx="11889245" cy="747420"/>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spAutoFit/>
              </a:bodyPr>
              <a:lstStyle/>
              <a:p>
                <a:pPr defTabSz="1243027" fontAlgn="base">
                  <a:lnSpc>
                    <a:spcPct val="90000"/>
                  </a:lnSpc>
                  <a:spcBef>
                    <a:spcPct val="0"/>
                  </a:spcBef>
                  <a:spcAft>
                    <a:spcPct val="0"/>
                  </a:spcAft>
                </a:pPr>
                <a:r>
                  <a:rPr lang="en-US" sz="3199" dirty="0">
                    <a:gradFill>
                      <a:gsLst>
                        <a:gs pos="22857">
                          <a:srgbClr val="00188F"/>
                        </a:gs>
                        <a:gs pos="58000">
                          <a:srgbClr val="00188F"/>
                        </a:gs>
                      </a:gsLst>
                      <a:lin ang="5400000" scaled="0"/>
                    </a:gradFill>
                    <a:latin typeface="Segoe UI Light"/>
                    <a:ea typeface="Segoe UI" pitchFamily="34" charset="0"/>
                    <a:cs typeface="Segoe UI" pitchFamily="34" charset="0"/>
                  </a:rPr>
                  <a:t>Microsoft software-defined networking in your datacenter</a:t>
                </a:r>
              </a:p>
            </p:txBody>
          </p:sp>
          <p:sp>
            <p:nvSpPr>
              <p:cNvPr id="45" name="TextBox 44"/>
              <p:cNvSpPr txBox="1"/>
              <p:nvPr/>
            </p:nvSpPr>
            <p:spPr>
              <a:xfrm>
                <a:off x="9562846" y="5124805"/>
                <a:ext cx="2359006" cy="1181820"/>
              </a:xfrm>
              <a:prstGeom prst="rect">
                <a:avLst/>
              </a:prstGeom>
              <a:noFill/>
              <a:ln w="34925" cap="rnd">
                <a:noFill/>
                <a:round/>
                <a:headEnd/>
                <a:tailEnd/>
              </a:ln>
              <a:effectLst/>
            </p:spPr>
            <p:txBody>
              <a:bodyPr vert="horz" wrap="square" lIns="182854" tIns="146262" rIns="182854" bIns="146262" numCol="1" anchor="t" anchorCtr="0" compatLnSpc="1">
                <a:prstTxWarp prst="textNoShape">
                  <a:avLst/>
                </a:prstTxWarp>
                <a:noAutofit/>
              </a:bodyPr>
              <a:lstStyle>
                <a:defPPr>
                  <a:defRPr lang="en-US"/>
                </a:defPPr>
                <a:lvl1pPr>
                  <a:lnSpc>
                    <a:spcPct val="90000"/>
                  </a:lnSpc>
                  <a:defRPr sz="2400">
                    <a:gradFill>
                      <a:gsLst>
                        <a:gs pos="21368">
                          <a:schemeClr val="bg1"/>
                        </a:gs>
                        <a:gs pos="51000">
                          <a:schemeClr val="bg1"/>
                        </a:gs>
                      </a:gsLst>
                      <a:lin ang="5400000" scaled="1"/>
                    </a:gradFill>
                    <a:latin typeface="Segoe UI Semilight" panose="020B0402040204020203" pitchFamily="34" charset="0"/>
                    <a:cs typeface="Segoe UI Semilight" panose="020B0402040204020203" pitchFamily="34" charset="0"/>
                  </a:defRPr>
                </a:lvl1pPr>
              </a:lstStyle>
              <a:p>
                <a:pPr defTabSz="932330"/>
                <a:r>
                  <a:rPr lang="en-US" sz="1599" dirty="0">
                    <a:gradFill>
                      <a:gsLst>
                        <a:gs pos="3810">
                          <a:srgbClr val="505050"/>
                        </a:gs>
                        <a:gs pos="100000">
                          <a:srgbClr val="505050"/>
                        </a:gs>
                      </a:gsLst>
                      <a:lin ang="5400000" scaled="1"/>
                    </a:gradFill>
                    <a:latin typeface="Segoe UI"/>
                    <a:cs typeface="Segoe UI" panose="020B0502040204020203" pitchFamily="34" charset="0"/>
                  </a:rPr>
                  <a:t>Enable seamless </a:t>
                </a:r>
                <a:br>
                  <a:rPr lang="en-US" sz="1599" dirty="0">
                    <a:gradFill>
                      <a:gsLst>
                        <a:gs pos="3810">
                          <a:srgbClr val="505050"/>
                        </a:gs>
                        <a:gs pos="100000">
                          <a:srgbClr val="505050"/>
                        </a:gs>
                      </a:gsLst>
                      <a:lin ang="5400000" scaled="1"/>
                    </a:gradFill>
                    <a:latin typeface="Segoe UI"/>
                    <a:cs typeface="Segoe UI" panose="020B0502040204020203" pitchFamily="34" charset="0"/>
                  </a:rPr>
                </a:br>
                <a:r>
                  <a:rPr lang="en-US" sz="1599" dirty="0">
                    <a:gradFill>
                      <a:gsLst>
                        <a:gs pos="3810">
                          <a:srgbClr val="505050"/>
                        </a:gs>
                        <a:gs pos="100000">
                          <a:srgbClr val="505050"/>
                        </a:gs>
                      </a:gsLst>
                      <a:lin ang="5400000" scaled="1"/>
                    </a:gradFill>
                    <a:latin typeface="Segoe UI"/>
                    <a:cs typeface="Segoe UI" panose="020B0502040204020203" pitchFamily="34" charset="0"/>
                  </a:rPr>
                  <a:t>datacenter extensions </a:t>
                </a:r>
                <a:br>
                  <a:rPr lang="en-US" sz="1599" dirty="0">
                    <a:gradFill>
                      <a:gsLst>
                        <a:gs pos="3810">
                          <a:srgbClr val="505050"/>
                        </a:gs>
                        <a:gs pos="100000">
                          <a:srgbClr val="505050"/>
                        </a:gs>
                      </a:gsLst>
                      <a:lin ang="5400000" scaled="1"/>
                    </a:gradFill>
                    <a:latin typeface="Segoe UI"/>
                    <a:cs typeface="Segoe UI" panose="020B0502040204020203" pitchFamily="34" charset="0"/>
                  </a:rPr>
                </a:br>
                <a:r>
                  <a:rPr lang="en-US" sz="1599" dirty="0">
                    <a:gradFill>
                      <a:gsLst>
                        <a:gs pos="3810">
                          <a:srgbClr val="505050"/>
                        </a:gs>
                        <a:gs pos="100000">
                          <a:srgbClr val="505050"/>
                        </a:gs>
                      </a:gsLst>
                      <a:lin ang="5400000" scaled="1"/>
                    </a:gradFill>
                    <a:latin typeface="Segoe UI"/>
                    <a:cs typeface="Segoe UI" panose="020B0502040204020203" pitchFamily="34" charset="0"/>
                  </a:rPr>
                  <a:t>for flexible workload placement and mobility </a:t>
                </a:r>
              </a:p>
            </p:txBody>
          </p:sp>
        </p:grpSp>
        <p:grpSp>
          <p:nvGrpSpPr>
            <p:cNvPr id="4" name="Group 3"/>
            <p:cNvGrpSpPr/>
            <p:nvPr/>
          </p:nvGrpSpPr>
          <p:grpSpPr>
            <a:xfrm>
              <a:off x="438521" y="5248055"/>
              <a:ext cx="574660" cy="573332"/>
              <a:chOff x="438521" y="5248055"/>
              <a:chExt cx="574660" cy="573332"/>
            </a:xfrm>
          </p:grpSpPr>
          <p:sp>
            <p:nvSpPr>
              <p:cNvPr id="24" name="Freeform 10"/>
              <p:cNvSpPr>
                <a:spLocks/>
              </p:cNvSpPr>
              <p:nvPr/>
            </p:nvSpPr>
            <p:spPr bwMode="auto">
              <a:xfrm>
                <a:off x="556638" y="5256018"/>
                <a:ext cx="443272" cy="390184"/>
              </a:xfrm>
              <a:custGeom>
                <a:avLst/>
                <a:gdLst>
                  <a:gd name="T0" fmla="*/ 334 w 334"/>
                  <a:gd name="T1" fmla="*/ 48 h 294"/>
                  <a:gd name="T2" fmla="*/ 271 w 334"/>
                  <a:gd name="T3" fmla="*/ 0 h 294"/>
                  <a:gd name="T4" fmla="*/ 127 w 334"/>
                  <a:gd name="T5" fmla="*/ 187 h 294"/>
                  <a:gd name="T6" fmla="*/ 45 w 334"/>
                  <a:gd name="T7" fmla="*/ 124 h 294"/>
                  <a:gd name="T8" fmla="*/ 0 w 334"/>
                  <a:gd name="T9" fmla="*/ 183 h 294"/>
                  <a:gd name="T10" fmla="*/ 145 w 334"/>
                  <a:gd name="T11" fmla="*/ 294 h 294"/>
                  <a:gd name="T12" fmla="*/ 190 w 334"/>
                  <a:gd name="T13" fmla="*/ 235 h 294"/>
                  <a:gd name="T14" fmla="*/ 190 w 334"/>
                  <a:gd name="T15" fmla="*/ 235 h 294"/>
                  <a:gd name="T16" fmla="*/ 334 w 334"/>
                  <a:gd name="T17" fmla="*/ 48 h 294"/>
                  <a:gd name="T18" fmla="*/ 334 w 334"/>
                  <a:gd name="T19" fmla="*/ 48 h 294"/>
                  <a:gd name="T20" fmla="*/ 334 w 334"/>
                  <a:gd name="T21" fmla="*/ 4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294">
                    <a:moveTo>
                      <a:pt x="334" y="48"/>
                    </a:moveTo>
                    <a:lnTo>
                      <a:pt x="271" y="0"/>
                    </a:lnTo>
                    <a:lnTo>
                      <a:pt x="127" y="187"/>
                    </a:lnTo>
                    <a:lnTo>
                      <a:pt x="45" y="124"/>
                    </a:lnTo>
                    <a:lnTo>
                      <a:pt x="0" y="183"/>
                    </a:lnTo>
                    <a:lnTo>
                      <a:pt x="145" y="294"/>
                    </a:lnTo>
                    <a:lnTo>
                      <a:pt x="190" y="235"/>
                    </a:lnTo>
                    <a:lnTo>
                      <a:pt x="190" y="235"/>
                    </a:lnTo>
                    <a:lnTo>
                      <a:pt x="334" y="48"/>
                    </a:lnTo>
                    <a:lnTo>
                      <a:pt x="334" y="48"/>
                    </a:lnTo>
                    <a:lnTo>
                      <a:pt x="334" y="4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5" name="Freeform 11"/>
              <p:cNvSpPr>
                <a:spLocks/>
              </p:cNvSpPr>
              <p:nvPr/>
            </p:nvSpPr>
            <p:spPr bwMode="auto">
              <a:xfrm>
                <a:off x="438521" y="5248055"/>
                <a:ext cx="574660" cy="573332"/>
              </a:xfrm>
              <a:custGeom>
                <a:avLst/>
                <a:gdLst>
                  <a:gd name="T0" fmla="*/ 2088 w 2178"/>
                  <a:gd name="T1" fmla="*/ 653 h 2178"/>
                  <a:gd name="T2" fmla="*/ 1949 w 2178"/>
                  <a:gd name="T3" fmla="*/ 834 h 2178"/>
                  <a:gd name="T4" fmla="*/ 1987 w 2178"/>
                  <a:gd name="T5" fmla="*/ 1094 h 2178"/>
                  <a:gd name="T6" fmla="*/ 1083 w 2178"/>
                  <a:gd name="T7" fmla="*/ 1998 h 2178"/>
                  <a:gd name="T8" fmla="*/ 179 w 2178"/>
                  <a:gd name="T9" fmla="*/ 1094 h 2178"/>
                  <a:gd name="T10" fmla="*/ 1083 w 2178"/>
                  <a:gd name="T11" fmla="*/ 190 h 2178"/>
                  <a:gd name="T12" fmla="*/ 1373 w 2178"/>
                  <a:gd name="T13" fmla="*/ 238 h 2178"/>
                  <a:gd name="T14" fmla="*/ 1496 w 2178"/>
                  <a:gd name="T15" fmla="*/ 78 h 2178"/>
                  <a:gd name="T16" fmla="*/ 1089 w 2178"/>
                  <a:gd name="T17" fmla="*/ 0 h 2178"/>
                  <a:gd name="T18" fmla="*/ 319 w 2178"/>
                  <a:gd name="T19" fmla="*/ 319 h 2178"/>
                  <a:gd name="T20" fmla="*/ 0 w 2178"/>
                  <a:gd name="T21" fmla="*/ 1089 h 2178"/>
                  <a:gd name="T22" fmla="*/ 319 w 2178"/>
                  <a:gd name="T23" fmla="*/ 1859 h 2178"/>
                  <a:gd name="T24" fmla="*/ 1089 w 2178"/>
                  <a:gd name="T25" fmla="*/ 2178 h 2178"/>
                  <a:gd name="T26" fmla="*/ 1859 w 2178"/>
                  <a:gd name="T27" fmla="*/ 1859 h 2178"/>
                  <a:gd name="T28" fmla="*/ 2178 w 2178"/>
                  <a:gd name="T29" fmla="*/ 1089 h 2178"/>
                  <a:gd name="T30" fmla="*/ 2088 w 2178"/>
                  <a:gd name="T31" fmla="*/ 653 h 2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78" h="2178">
                    <a:moveTo>
                      <a:pt x="2088" y="653"/>
                    </a:moveTo>
                    <a:cubicBezTo>
                      <a:pt x="1949" y="834"/>
                      <a:pt x="1949" y="834"/>
                      <a:pt x="1949" y="834"/>
                    </a:cubicBezTo>
                    <a:cubicBezTo>
                      <a:pt x="1974" y="916"/>
                      <a:pt x="1987" y="1003"/>
                      <a:pt x="1987" y="1094"/>
                    </a:cubicBezTo>
                    <a:cubicBezTo>
                      <a:pt x="1987" y="1593"/>
                      <a:pt x="1582" y="1998"/>
                      <a:pt x="1083" y="1998"/>
                    </a:cubicBezTo>
                    <a:cubicBezTo>
                      <a:pt x="584" y="1998"/>
                      <a:pt x="179" y="1593"/>
                      <a:pt x="179" y="1094"/>
                    </a:cubicBezTo>
                    <a:cubicBezTo>
                      <a:pt x="179" y="595"/>
                      <a:pt x="584" y="190"/>
                      <a:pt x="1083" y="190"/>
                    </a:cubicBezTo>
                    <a:cubicBezTo>
                      <a:pt x="1184" y="190"/>
                      <a:pt x="1282" y="207"/>
                      <a:pt x="1373" y="238"/>
                    </a:cubicBezTo>
                    <a:cubicBezTo>
                      <a:pt x="1496" y="78"/>
                      <a:pt x="1496" y="78"/>
                      <a:pt x="1496" y="78"/>
                    </a:cubicBezTo>
                    <a:cubicBezTo>
                      <a:pt x="1368" y="27"/>
                      <a:pt x="1231" y="0"/>
                      <a:pt x="1089" y="0"/>
                    </a:cubicBezTo>
                    <a:cubicBezTo>
                      <a:pt x="798" y="0"/>
                      <a:pt x="524" y="113"/>
                      <a:pt x="319" y="319"/>
                    </a:cubicBezTo>
                    <a:cubicBezTo>
                      <a:pt x="113" y="525"/>
                      <a:pt x="0" y="798"/>
                      <a:pt x="0" y="1089"/>
                    </a:cubicBezTo>
                    <a:cubicBezTo>
                      <a:pt x="0" y="1380"/>
                      <a:pt x="113" y="1654"/>
                      <a:pt x="319" y="1859"/>
                    </a:cubicBezTo>
                    <a:cubicBezTo>
                      <a:pt x="524" y="2065"/>
                      <a:pt x="798" y="2178"/>
                      <a:pt x="1089" y="2178"/>
                    </a:cubicBezTo>
                    <a:cubicBezTo>
                      <a:pt x="1380" y="2178"/>
                      <a:pt x="1653" y="2065"/>
                      <a:pt x="1859" y="1859"/>
                    </a:cubicBezTo>
                    <a:cubicBezTo>
                      <a:pt x="2065" y="1654"/>
                      <a:pt x="2178" y="1380"/>
                      <a:pt x="2178" y="1089"/>
                    </a:cubicBezTo>
                    <a:cubicBezTo>
                      <a:pt x="2178" y="937"/>
                      <a:pt x="2147" y="789"/>
                      <a:pt x="2088" y="65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dirty="0">
                  <a:solidFill>
                    <a:srgbClr val="505050"/>
                  </a:solidFill>
                </a:endParaRPr>
              </a:p>
            </p:txBody>
          </p:sp>
        </p:grpSp>
        <p:grpSp>
          <p:nvGrpSpPr>
            <p:cNvPr id="5" name="Group 4"/>
            <p:cNvGrpSpPr/>
            <p:nvPr/>
          </p:nvGrpSpPr>
          <p:grpSpPr>
            <a:xfrm>
              <a:off x="3460868" y="5248055"/>
              <a:ext cx="574661" cy="573332"/>
              <a:chOff x="4401073" y="5248055"/>
              <a:chExt cx="574661" cy="573332"/>
            </a:xfrm>
          </p:grpSpPr>
          <p:sp>
            <p:nvSpPr>
              <p:cNvPr id="26" name="Freeform 10"/>
              <p:cNvSpPr>
                <a:spLocks/>
              </p:cNvSpPr>
              <p:nvPr/>
            </p:nvSpPr>
            <p:spPr bwMode="auto">
              <a:xfrm>
                <a:off x="4519190" y="5256018"/>
                <a:ext cx="443272" cy="390184"/>
              </a:xfrm>
              <a:custGeom>
                <a:avLst/>
                <a:gdLst>
                  <a:gd name="T0" fmla="*/ 334 w 334"/>
                  <a:gd name="T1" fmla="*/ 48 h 294"/>
                  <a:gd name="T2" fmla="*/ 271 w 334"/>
                  <a:gd name="T3" fmla="*/ 0 h 294"/>
                  <a:gd name="T4" fmla="*/ 127 w 334"/>
                  <a:gd name="T5" fmla="*/ 187 h 294"/>
                  <a:gd name="T6" fmla="*/ 45 w 334"/>
                  <a:gd name="T7" fmla="*/ 124 h 294"/>
                  <a:gd name="T8" fmla="*/ 0 w 334"/>
                  <a:gd name="T9" fmla="*/ 183 h 294"/>
                  <a:gd name="T10" fmla="*/ 145 w 334"/>
                  <a:gd name="T11" fmla="*/ 294 h 294"/>
                  <a:gd name="T12" fmla="*/ 190 w 334"/>
                  <a:gd name="T13" fmla="*/ 235 h 294"/>
                  <a:gd name="T14" fmla="*/ 190 w 334"/>
                  <a:gd name="T15" fmla="*/ 235 h 294"/>
                  <a:gd name="T16" fmla="*/ 334 w 334"/>
                  <a:gd name="T17" fmla="*/ 48 h 294"/>
                  <a:gd name="T18" fmla="*/ 334 w 334"/>
                  <a:gd name="T19" fmla="*/ 48 h 294"/>
                  <a:gd name="T20" fmla="*/ 334 w 334"/>
                  <a:gd name="T21" fmla="*/ 4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294">
                    <a:moveTo>
                      <a:pt x="334" y="48"/>
                    </a:moveTo>
                    <a:lnTo>
                      <a:pt x="271" y="0"/>
                    </a:lnTo>
                    <a:lnTo>
                      <a:pt x="127" y="187"/>
                    </a:lnTo>
                    <a:lnTo>
                      <a:pt x="45" y="124"/>
                    </a:lnTo>
                    <a:lnTo>
                      <a:pt x="0" y="183"/>
                    </a:lnTo>
                    <a:lnTo>
                      <a:pt x="145" y="294"/>
                    </a:lnTo>
                    <a:lnTo>
                      <a:pt x="190" y="235"/>
                    </a:lnTo>
                    <a:lnTo>
                      <a:pt x="190" y="235"/>
                    </a:lnTo>
                    <a:lnTo>
                      <a:pt x="334" y="48"/>
                    </a:lnTo>
                    <a:lnTo>
                      <a:pt x="334" y="48"/>
                    </a:lnTo>
                    <a:lnTo>
                      <a:pt x="334" y="4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27" name="Freeform 11"/>
              <p:cNvSpPr>
                <a:spLocks/>
              </p:cNvSpPr>
              <p:nvPr/>
            </p:nvSpPr>
            <p:spPr bwMode="auto">
              <a:xfrm>
                <a:off x="4401073" y="5248055"/>
                <a:ext cx="574661" cy="573332"/>
              </a:xfrm>
              <a:custGeom>
                <a:avLst/>
                <a:gdLst>
                  <a:gd name="T0" fmla="*/ 2088 w 2178"/>
                  <a:gd name="T1" fmla="*/ 653 h 2178"/>
                  <a:gd name="T2" fmla="*/ 1949 w 2178"/>
                  <a:gd name="T3" fmla="*/ 834 h 2178"/>
                  <a:gd name="T4" fmla="*/ 1987 w 2178"/>
                  <a:gd name="T5" fmla="*/ 1094 h 2178"/>
                  <a:gd name="T6" fmla="*/ 1083 w 2178"/>
                  <a:gd name="T7" fmla="*/ 1998 h 2178"/>
                  <a:gd name="T8" fmla="*/ 179 w 2178"/>
                  <a:gd name="T9" fmla="*/ 1094 h 2178"/>
                  <a:gd name="T10" fmla="*/ 1083 w 2178"/>
                  <a:gd name="T11" fmla="*/ 190 h 2178"/>
                  <a:gd name="T12" fmla="*/ 1373 w 2178"/>
                  <a:gd name="T13" fmla="*/ 238 h 2178"/>
                  <a:gd name="T14" fmla="*/ 1496 w 2178"/>
                  <a:gd name="T15" fmla="*/ 78 h 2178"/>
                  <a:gd name="T16" fmla="*/ 1089 w 2178"/>
                  <a:gd name="T17" fmla="*/ 0 h 2178"/>
                  <a:gd name="T18" fmla="*/ 319 w 2178"/>
                  <a:gd name="T19" fmla="*/ 319 h 2178"/>
                  <a:gd name="T20" fmla="*/ 0 w 2178"/>
                  <a:gd name="T21" fmla="*/ 1089 h 2178"/>
                  <a:gd name="T22" fmla="*/ 319 w 2178"/>
                  <a:gd name="T23" fmla="*/ 1859 h 2178"/>
                  <a:gd name="T24" fmla="*/ 1089 w 2178"/>
                  <a:gd name="T25" fmla="*/ 2178 h 2178"/>
                  <a:gd name="T26" fmla="*/ 1859 w 2178"/>
                  <a:gd name="T27" fmla="*/ 1859 h 2178"/>
                  <a:gd name="T28" fmla="*/ 2178 w 2178"/>
                  <a:gd name="T29" fmla="*/ 1089 h 2178"/>
                  <a:gd name="T30" fmla="*/ 2088 w 2178"/>
                  <a:gd name="T31" fmla="*/ 653 h 2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78" h="2178">
                    <a:moveTo>
                      <a:pt x="2088" y="653"/>
                    </a:moveTo>
                    <a:cubicBezTo>
                      <a:pt x="1949" y="834"/>
                      <a:pt x="1949" y="834"/>
                      <a:pt x="1949" y="834"/>
                    </a:cubicBezTo>
                    <a:cubicBezTo>
                      <a:pt x="1974" y="916"/>
                      <a:pt x="1987" y="1003"/>
                      <a:pt x="1987" y="1094"/>
                    </a:cubicBezTo>
                    <a:cubicBezTo>
                      <a:pt x="1987" y="1593"/>
                      <a:pt x="1582" y="1998"/>
                      <a:pt x="1083" y="1998"/>
                    </a:cubicBezTo>
                    <a:cubicBezTo>
                      <a:pt x="584" y="1998"/>
                      <a:pt x="179" y="1593"/>
                      <a:pt x="179" y="1094"/>
                    </a:cubicBezTo>
                    <a:cubicBezTo>
                      <a:pt x="179" y="595"/>
                      <a:pt x="584" y="190"/>
                      <a:pt x="1083" y="190"/>
                    </a:cubicBezTo>
                    <a:cubicBezTo>
                      <a:pt x="1184" y="190"/>
                      <a:pt x="1282" y="207"/>
                      <a:pt x="1373" y="238"/>
                    </a:cubicBezTo>
                    <a:cubicBezTo>
                      <a:pt x="1496" y="78"/>
                      <a:pt x="1496" y="78"/>
                      <a:pt x="1496" y="78"/>
                    </a:cubicBezTo>
                    <a:cubicBezTo>
                      <a:pt x="1368" y="27"/>
                      <a:pt x="1231" y="0"/>
                      <a:pt x="1089" y="0"/>
                    </a:cubicBezTo>
                    <a:cubicBezTo>
                      <a:pt x="798" y="0"/>
                      <a:pt x="524" y="113"/>
                      <a:pt x="319" y="319"/>
                    </a:cubicBezTo>
                    <a:cubicBezTo>
                      <a:pt x="113" y="525"/>
                      <a:pt x="0" y="798"/>
                      <a:pt x="0" y="1089"/>
                    </a:cubicBezTo>
                    <a:cubicBezTo>
                      <a:pt x="0" y="1380"/>
                      <a:pt x="113" y="1654"/>
                      <a:pt x="319" y="1859"/>
                    </a:cubicBezTo>
                    <a:cubicBezTo>
                      <a:pt x="524" y="2065"/>
                      <a:pt x="798" y="2178"/>
                      <a:pt x="1089" y="2178"/>
                    </a:cubicBezTo>
                    <a:cubicBezTo>
                      <a:pt x="1380" y="2178"/>
                      <a:pt x="1653" y="2065"/>
                      <a:pt x="1859" y="1859"/>
                    </a:cubicBezTo>
                    <a:cubicBezTo>
                      <a:pt x="2065" y="1654"/>
                      <a:pt x="2178" y="1380"/>
                      <a:pt x="2178" y="1089"/>
                    </a:cubicBezTo>
                    <a:cubicBezTo>
                      <a:pt x="2178" y="937"/>
                      <a:pt x="2147" y="789"/>
                      <a:pt x="2088" y="65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grpSp>
        <p:grpSp>
          <p:nvGrpSpPr>
            <p:cNvPr id="6" name="Group 5"/>
            <p:cNvGrpSpPr/>
            <p:nvPr/>
          </p:nvGrpSpPr>
          <p:grpSpPr>
            <a:xfrm>
              <a:off x="6287955" y="5248055"/>
              <a:ext cx="574660" cy="573332"/>
              <a:chOff x="5656849" y="5248055"/>
              <a:chExt cx="574660" cy="573332"/>
            </a:xfrm>
          </p:grpSpPr>
          <p:sp>
            <p:nvSpPr>
              <p:cNvPr id="29" name="Freeform 10"/>
              <p:cNvSpPr>
                <a:spLocks/>
              </p:cNvSpPr>
              <p:nvPr/>
            </p:nvSpPr>
            <p:spPr bwMode="auto">
              <a:xfrm>
                <a:off x="5774966" y="5256018"/>
                <a:ext cx="443272" cy="390184"/>
              </a:xfrm>
              <a:custGeom>
                <a:avLst/>
                <a:gdLst>
                  <a:gd name="T0" fmla="*/ 334 w 334"/>
                  <a:gd name="T1" fmla="*/ 48 h 294"/>
                  <a:gd name="T2" fmla="*/ 271 w 334"/>
                  <a:gd name="T3" fmla="*/ 0 h 294"/>
                  <a:gd name="T4" fmla="*/ 127 w 334"/>
                  <a:gd name="T5" fmla="*/ 187 h 294"/>
                  <a:gd name="T6" fmla="*/ 45 w 334"/>
                  <a:gd name="T7" fmla="*/ 124 h 294"/>
                  <a:gd name="T8" fmla="*/ 0 w 334"/>
                  <a:gd name="T9" fmla="*/ 183 h 294"/>
                  <a:gd name="T10" fmla="*/ 145 w 334"/>
                  <a:gd name="T11" fmla="*/ 294 h 294"/>
                  <a:gd name="T12" fmla="*/ 190 w 334"/>
                  <a:gd name="T13" fmla="*/ 235 h 294"/>
                  <a:gd name="T14" fmla="*/ 190 w 334"/>
                  <a:gd name="T15" fmla="*/ 235 h 294"/>
                  <a:gd name="T16" fmla="*/ 334 w 334"/>
                  <a:gd name="T17" fmla="*/ 48 h 294"/>
                  <a:gd name="T18" fmla="*/ 334 w 334"/>
                  <a:gd name="T19" fmla="*/ 48 h 294"/>
                  <a:gd name="T20" fmla="*/ 334 w 334"/>
                  <a:gd name="T21" fmla="*/ 4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294">
                    <a:moveTo>
                      <a:pt x="334" y="48"/>
                    </a:moveTo>
                    <a:lnTo>
                      <a:pt x="271" y="0"/>
                    </a:lnTo>
                    <a:lnTo>
                      <a:pt x="127" y="187"/>
                    </a:lnTo>
                    <a:lnTo>
                      <a:pt x="45" y="124"/>
                    </a:lnTo>
                    <a:lnTo>
                      <a:pt x="0" y="183"/>
                    </a:lnTo>
                    <a:lnTo>
                      <a:pt x="145" y="294"/>
                    </a:lnTo>
                    <a:lnTo>
                      <a:pt x="190" y="235"/>
                    </a:lnTo>
                    <a:lnTo>
                      <a:pt x="190" y="235"/>
                    </a:lnTo>
                    <a:lnTo>
                      <a:pt x="334" y="48"/>
                    </a:lnTo>
                    <a:lnTo>
                      <a:pt x="334" y="48"/>
                    </a:lnTo>
                    <a:lnTo>
                      <a:pt x="334" y="4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30" name="Freeform 11"/>
              <p:cNvSpPr>
                <a:spLocks/>
              </p:cNvSpPr>
              <p:nvPr/>
            </p:nvSpPr>
            <p:spPr bwMode="auto">
              <a:xfrm>
                <a:off x="5656849" y="5248055"/>
                <a:ext cx="574660" cy="573332"/>
              </a:xfrm>
              <a:custGeom>
                <a:avLst/>
                <a:gdLst>
                  <a:gd name="T0" fmla="*/ 2088 w 2178"/>
                  <a:gd name="T1" fmla="*/ 653 h 2178"/>
                  <a:gd name="T2" fmla="*/ 1949 w 2178"/>
                  <a:gd name="T3" fmla="*/ 834 h 2178"/>
                  <a:gd name="T4" fmla="*/ 1987 w 2178"/>
                  <a:gd name="T5" fmla="*/ 1094 h 2178"/>
                  <a:gd name="T6" fmla="*/ 1083 w 2178"/>
                  <a:gd name="T7" fmla="*/ 1998 h 2178"/>
                  <a:gd name="T8" fmla="*/ 179 w 2178"/>
                  <a:gd name="T9" fmla="*/ 1094 h 2178"/>
                  <a:gd name="T10" fmla="*/ 1083 w 2178"/>
                  <a:gd name="T11" fmla="*/ 190 h 2178"/>
                  <a:gd name="T12" fmla="*/ 1373 w 2178"/>
                  <a:gd name="T13" fmla="*/ 238 h 2178"/>
                  <a:gd name="T14" fmla="*/ 1496 w 2178"/>
                  <a:gd name="T15" fmla="*/ 78 h 2178"/>
                  <a:gd name="T16" fmla="*/ 1089 w 2178"/>
                  <a:gd name="T17" fmla="*/ 0 h 2178"/>
                  <a:gd name="T18" fmla="*/ 319 w 2178"/>
                  <a:gd name="T19" fmla="*/ 319 h 2178"/>
                  <a:gd name="T20" fmla="*/ 0 w 2178"/>
                  <a:gd name="T21" fmla="*/ 1089 h 2178"/>
                  <a:gd name="T22" fmla="*/ 319 w 2178"/>
                  <a:gd name="T23" fmla="*/ 1859 h 2178"/>
                  <a:gd name="T24" fmla="*/ 1089 w 2178"/>
                  <a:gd name="T25" fmla="*/ 2178 h 2178"/>
                  <a:gd name="T26" fmla="*/ 1859 w 2178"/>
                  <a:gd name="T27" fmla="*/ 1859 h 2178"/>
                  <a:gd name="T28" fmla="*/ 2178 w 2178"/>
                  <a:gd name="T29" fmla="*/ 1089 h 2178"/>
                  <a:gd name="T30" fmla="*/ 2088 w 2178"/>
                  <a:gd name="T31" fmla="*/ 653 h 2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78" h="2178">
                    <a:moveTo>
                      <a:pt x="2088" y="653"/>
                    </a:moveTo>
                    <a:cubicBezTo>
                      <a:pt x="1949" y="834"/>
                      <a:pt x="1949" y="834"/>
                      <a:pt x="1949" y="834"/>
                    </a:cubicBezTo>
                    <a:cubicBezTo>
                      <a:pt x="1974" y="916"/>
                      <a:pt x="1987" y="1003"/>
                      <a:pt x="1987" y="1094"/>
                    </a:cubicBezTo>
                    <a:cubicBezTo>
                      <a:pt x="1987" y="1593"/>
                      <a:pt x="1582" y="1998"/>
                      <a:pt x="1083" y="1998"/>
                    </a:cubicBezTo>
                    <a:cubicBezTo>
                      <a:pt x="584" y="1998"/>
                      <a:pt x="179" y="1593"/>
                      <a:pt x="179" y="1094"/>
                    </a:cubicBezTo>
                    <a:cubicBezTo>
                      <a:pt x="179" y="595"/>
                      <a:pt x="584" y="190"/>
                      <a:pt x="1083" y="190"/>
                    </a:cubicBezTo>
                    <a:cubicBezTo>
                      <a:pt x="1184" y="190"/>
                      <a:pt x="1282" y="207"/>
                      <a:pt x="1373" y="238"/>
                    </a:cubicBezTo>
                    <a:cubicBezTo>
                      <a:pt x="1496" y="78"/>
                      <a:pt x="1496" y="78"/>
                      <a:pt x="1496" y="78"/>
                    </a:cubicBezTo>
                    <a:cubicBezTo>
                      <a:pt x="1368" y="27"/>
                      <a:pt x="1231" y="0"/>
                      <a:pt x="1089" y="0"/>
                    </a:cubicBezTo>
                    <a:cubicBezTo>
                      <a:pt x="798" y="0"/>
                      <a:pt x="524" y="113"/>
                      <a:pt x="319" y="319"/>
                    </a:cubicBezTo>
                    <a:cubicBezTo>
                      <a:pt x="113" y="525"/>
                      <a:pt x="0" y="798"/>
                      <a:pt x="0" y="1089"/>
                    </a:cubicBezTo>
                    <a:cubicBezTo>
                      <a:pt x="0" y="1380"/>
                      <a:pt x="113" y="1654"/>
                      <a:pt x="319" y="1859"/>
                    </a:cubicBezTo>
                    <a:cubicBezTo>
                      <a:pt x="524" y="2065"/>
                      <a:pt x="798" y="2178"/>
                      <a:pt x="1089" y="2178"/>
                    </a:cubicBezTo>
                    <a:cubicBezTo>
                      <a:pt x="1380" y="2178"/>
                      <a:pt x="1653" y="2065"/>
                      <a:pt x="1859" y="1859"/>
                    </a:cubicBezTo>
                    <a:cubicBezTo>
                      <a:pt x="2065" y="1654"/>
                      <a:pt x="2178" y="1380"/>
                      <a:pt x="2178" y="1089"/>
                    </a:cubicBezTo>
                    <a:cubicBezTo>
                      <a:pt x="2178" y="937"/>
                      <a:pt x="2147" y="789"/>
                      <a:pt x="2088" y="65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grpSp>
        <p:grpSp>
          <p:nvGrpSpPr>
            <p:cNvPr id="8" name="Group 7"/>
            <p:cNvGrpSpPr/>
            <p:nvPr/>
          </p:nvGrpSpPr>
          <p:grpSpPr>
            <a:xfrm>
              <a:off x="8953080" y="5248055"/>
              <a:ext cx="574661" cy="573332"/>
              <a:chOff x="9619401" y="5248055"/>
              <a:chExt cx="574661" cy="573332"/>
            </a:xfrm>
          </p:grpSpPr>
          <p:sp>
            <p:nvSpPr>
              <p:cNvPr id="31" name="Freeform 10"/>
              <p:cNvSpPr>
                <a:spLocks/>
              </p:cNvSpPr>
              <p:nvPr/>
            </p:nvSpPr>
            <p:spPr bwMode="auto">
              <a:xfrm>
                <a:off x="9737518" y="5256018"/>
                <a:ext cx="443272" cy="390184"/>
              </a:xfrm>
              <a:custGeom>
                <a:avLst/>
                <a:gdLst>
                  <a:gd name="T0" fmla="*/ 334 w 334"/>
                  <a:gd name="T1" fmla="*/ 48 h 294"/>
                  <a:gd name="T2" fmla="*/ 271 w 334"/>
                  <a:gd name="T3" fmla="*/ 0 h 294"/>
                  <a:gd name="T4" fmla="*/ 127 w 334"/>
                  <a:gd name="T5" fmla="*/ 187 h 294"/>
                  <a:gd name="T6" fmla="*/ 45 w 334"/>
                  <a:gd name="T7" fmla="*/ 124 h 294"/>
                  <a:gd name="T8" fmla="*/ 0 w 334"/>
                  <a:gd name="T9" fmla="*/ 183 h 294"/>
                  <a:gd name="T10" fmla="*/ 145 w 334"/>
                  <a:gd name="T11" fmla="*/ 294 h 294"/>
                  <a:gd name="T12" fmla="*/ 190 w 334"/>
                  <a:gd name="T13" fmla="*/ 235 h 294"/>
                  <a:gd name="T14" fmla="*/ 190 w 334"/>
                  <a:gd name="T15" fmla="*/ 235 h 294"/>
                  <a:gd name="T16" fmla="*/ 334 w 334"/>
                  <a:gd name="T17" fmla="*/ 48 h 294"/>
                  <a:gd name="T18" fmla="*/ 334 w 334"/>
                  <a:gd name="T19" fmla="*/ 48 h 294"/>
                  <a:gd name="T20" fmla="*/ 334 w 334"/>
                  <a:gd name="T21" fmla="*/ 48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4" h="294">
                    <a:moveTo>
                      <a:pt x="334" y="48"/>
                    </a:moveTo>
                    <a:lnTo>
                      <a:pt x="271" y="0"/>
                    </a:lnTo>
                    <a:lnTo>
                      <a:pt x="127" y="187"/>
                    </a:lnTo>
                    <a:lnTo>
                      <a:pt x="45" y="124"/>
                    </a:lnTo>
                    <a:lnTo>
                      <a:pt x="0" y="183"/>
                    </a:lnTo>
                    <a:lnTo>
                      <a:pt x="145" y="294"/>
                    </a:lnTo>
                    <a:lnTo>
                      <a:pt x="190" y="235"/>
                    </a:lnTo>
                    <a:lnTo>
                      <a:pt x="190" y="235"/>
                    </a:lnTo>
                    <a:lnTo>
                      <a:pt x="334" y="48"/>
                    </a:lnTo>
                    <a:lnTo>
                      <a:pt x="334" y="48"/>
                    </a:lnTo>
                    <a:lnTo>
                      <a:pt x="334" y="48"/>
                    </a:ln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32" name="Freeform 11"/>
              <p:cNvSpPr>
                <a:spLocks/>
              </p:cNvSpPr>
              <p:nvPr/>
            </p:nvSpPr>
            <p:spPr bwMode="auto">
              <a:xfrm>
                <a:off x="9619401" y="5248055"/>
                <a:ext cx="574661" cy="573332"/>
              </a:xfrm>
              <a:custGeom>
                <a:avLst/>
                <a:gdLst>
                  <a:gd name="T0" fmla="*/ 2088 w 2178"/>
                  <a:gd name="T1" fmla="*/ 653 h 2178"/>
                  <a:gd name="T2" fmla="*/ 1949 w 2178"/>
                  <a:gd name="T3" fmla="*/ 834 h 2178"/>
                  <a:gd name="T4" fmla="*/ 1987 w 2178"/>
                  <a:gd name="T5" fmla="*/ 1094 h 2178"/>
                  <a:gd name="T6" fmla="*/ 1083 w 2178"/>
                  <a:gd name="T7" fmla="*/ 1998 h 2178"/>
                  <a:gd name="T8" fmla="*/ 179 w 2178"/>
                  <a:gd name="T9" fmla="*/ 1094 h 2178"/>
                  <a:gd name="T10" fmla="*/ 1083 w 2178"/>
                  <a:gd name="T11" fmla="*/ 190 h 2178"/>
                  <a:gd name="T12" fmla="*/ 1373 w 2178"/>
                  <a:gd name="T13" fmla="*/ 238 h 2178"/>
                  <a:gd name="T14" fmla="*/ 1496 w 2178"/>
                  <a:gd name="T15" fmla="*/ 78 h 2178"/>
                  <a:gd name="T16" fmla="*/ 1089 w 2178"/>
                  <a:gd name="T17" fmla="*/ 0 h 2178"/>
                  <a:gd name="T18" fmla="*/ 319 w 2178"/>
                  <a:gd name="T19" fmla="*/ 319 h 2178"/>
                  <a:gd name="T20" fmla="*/ 0 w 2178"/>
                  <a:gd name="T21" fmla="*/ 1089 h 2178"/>
                  <a:gd name="T22" fmla="*/ 319 w 2178"/>
                  <a:gd name="T23" fmla="*/ 1859 h 2178"/>
                  <a:gd name="T24" fmla="*/ 1089 w 2178"/>
                  <a:gd name="T25" fmla="*/ 2178 h 2178"/>
                  <a:gd name="T26" fmla="*/ 1859 w 2178"/>
                  <a:gd name="T27" fmla="*/ 1859 h 2178"/>
                  <a:gd name="T28" fmla="*/ 2178 w 2178"/>
                  <a:gd name="T29" fmla="*/ 1089 h 2178"/>
                  <a:gd name="T30" fmla="*/ 2088 w 2178"/>
                  <a:gd name="T31" fmla="*/ 653 h 2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178" h="2178">
                    <a:moveTo>
                      <a:pt x="2088" y="653"/>
                    </a:moveTo>
                    <a:cubicBezTo>
                      <a:pt x="1949" y="834"/>
                      <a:pt x="1949" y="834"/>
                      <a:pt x="1949" y="834"/>
                    </a:cubicBezTo>
                    <a:cubicBezTo>
                      <a:pt x="1974" y="916"/>
                      <a:pt x="1987" y="1003"/>
                      <a:pt x="1987" y="1094"/>
                    </a:cubicBezTo>
                    <a:cubicBezTo>
                      <a:pt x="1987" y="1593"/>
                      <a:pt x="1582" y="1998"/>
                      <a:pt x="1083" y="1998"/>
                    </a:cubicBezTo>
                    <a:cubicBezTo>
                      <a:pt x="584" y="1998"/>
                      <a:pt x="179" y="1593"/>
                      <a:pt x="179" y="1094"/>
                    </a:cubicBezTo>
                    <a:cubicBezTo>
                      <a:pt x="179" y="595"/>
                      <a:pt x="584" y="190"/>
                      <a:pt x="1083" y="190"/>
                    </a:cubicBezTo>
                    <a:cubicBezTo>
                      <a:pt x="1184" y="190"/>
                      <a:pt x="1282" y="207"/>
                      <a:pt x="1373" y="238"/>
                    </a:cubicBezTo>
                    <a:cubicBezTo>
                      <a:pt x="1496" y="78"/>
                      <a:pt x="1496" y="78"/>
                      <a:pt x="1496" y="78"/>
                    </a:cubicBezTo>
                    <a:cubicBezTo>
                      <a:pt x="1368" y="27"/>
                      <a:pt x="1231" y="0"/>
                      <a:pt x="1089" y="0"/>
                    </a:cubicBezTo>
                    <a:cubicBezTo>
                      <a:pt x="798" y="0"/>
                      <a:pt x="524" y="113"/>
                      <a:pt x="319" y="319"/>
                    </a:cubicBezTo>
                    <a:cubicBezTo>
                      <a:pt x="113" y="525"/>
                      <a:pt x="0" y="798"/>
                      <a:pt x="0" y="1089"/>
                    </a:cubicBezTo>
                    <a:cubicBezTo>
                      <a:pt x="0" y="1380"/>
                      <a:pt x="113" y="1654"/>
                      <a:pt x="319" y="1859"/>
                    </a:cubicBezTo>
                    <a:cubicBezTo>
                      <a:pt x="524" y="2065"/>
                      <a:pt x="798" y="2178"/>
                      <a:pt x="1089" y="2178"/>
                    </a:cubicBezTo>
                    <a:cubicBezTo>
                      <a:pt x="1380" y="2178"/>
                      <a:pt x="1653" y="2065"/>
                      <a:pt x="1859" y="1859"/>
                    </a:cubicBezTo>
                    <a:cubicBezTo>
                      <a:pt x="2065" y="1654"/>
                      <a:pt x="2178" y="1380"/>
                      <a:pt x="2178" y="1089"/>
                    </a:cubicBezTo>
                    <a:cubicBezTo>
                      <a:pt x="2178" y="937"/>
                      <a:pt x="2147" y="789"/>
                      <a:pt x="2088" y="653"/>
                    </a:cubicBezTo>
                    <a:close/>
                  </a:path>
                </a:pathLst>
              </a:custGeom>
              <a:solidFill>
                <a:schemeClr val="accent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grpSp>
      </p:grpSp>
      <p:grpSp>
        <p:nvGrpSpPr>
          <p:cNvPr id="13" name="Group 12"/>
          <p:cNvGrpSpPr/>
          <p:nvPr/>
        </p:nvGrpSpPr>
        <p:grpSpPr>
          <a:xfrm>
            <a:off x="275482" y="1772597"/>
            <a:ext cx="11887559" cy="2707311"/>
            <a:chOff x="275482" y="1884355"/>
            <a:chExt cx="11887559" cy="2707311"/>
          </a:xfrm>
        </p:grpSpPr>
        <p:sp>
          <p:nvSpPr>
            <p:cNvPr id="135" name="Rectangle 134"/>
            <p:cNvSpPr/>
            <p:nvPr/>
          </p:nvSpPr>
          <p:spPr bwMode="auto">
            <a:xfrm>
              <a:off x="275482" y="2627292"/>
              <a:ext cx="3962126" cy="1964374"/>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defTabSz="932330">
                <a:lnSpc>
                  <a:spcPct val="90000"/>
                </a:lnSpc>
              </a:pPr>
              <a:r>
                <a:rPr lang="en-US" sz="2000" dirty="0">
                  <a:gradFill>
                    <a:gsLst>
                      <a:gs pos="21368">
                        <a:srgbClr val="FFFFFF"/>
                      </a:gs>
                      <a:gs pos="85000">
                        <a:srgbClr val="FFFFFF"/>
                      </a:gs>
                    </a:gsLst>
                    <a:lin ang="5400000" scaled="1"/>
                  </a:gradFill>
                  <a:cs typeface="Segoe UI Semilight" panose="020B0402040204020203" pitchFamily="34" charset="0"/>
                </a:rPr>
                <a:t>Flexibility</a:t>
              </a:r>
            </a:p>
          </p:txBody>
        </p:sp>
        <p:sp>
          <p:nvSpPr>
            <p:cNvPr id="141" name="Rectangle 140"/>
            <p:cNvSpPr/>
            <p:nvPr/>
          </p:nvSpPr>
          <p:spPr bwMode="auto">
            <a:xfrm>
              <a:off x="4237607" y="2627292"/>
              <a:ext cx="3962126" cy="1964374"/>
            </a:xfrm>
            <a:prstGeom prst="rect">
              <a:avLst/>
            </a:prstGeom>
            <a:solidFill>
              <a:schemeClr val="tx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defTabSz="932330">
                <a:lnSpc>
                  <a:spcPct val="90000"/>
                </a:lnSpc>
              </a:pPr>
              <a:r>
                <a:rPr lang="en-US" sz="2000" dirty="0">
                  <a:gradFill>
                    <a:gsLst>
                      <a:gs pos="21368">
                        <a:srgbClr val="FFFFFF"/>
                      </a:gs>
                      <a:gs pos="85000">
                        <a:srgbClr val="FFFFFF"/>
                      </a:gs>
                    </a:gsLst>
                    <a:lin ang="5400000" scaled="1"/>
                  </a:gradFill>
                  <a:cs typeface="Segoe UI Semilight" panose="020B0402040204020203" pitchFamily="34" charset="0"/>
                </a:rPr>
                <a:t>Reliability and </a:t>
              </a:r>
              <a:br>
                <a:rPr lang="en-US" sz="2000" dirty="0">
                  <a:gradFill>
                    <a:gsLst>
                      <a:gs pos="21368">
                        <a:srgbClr val="FFFFFF"/>
                      </a:gs>
                      <a:gs pos="85000">
                        <a:srgbClr val="FFFFFF"/>
                      </a:gs>
                    </a:gsLst>
                    <a:lin ang="5400000" scaled="1"/>
                  </a:gradFill>
                  <a:cs typeface="Segoe UI Semilight" panose="020B0402040204020203" pitchFamily="34" charset="0"/>
                </a:rPr>
              </a:br>
              <a:r>
                <a:rPr lang="en-US" sz="2000" dirty="0">
                  <a:gradFill>
                    <a:gsLst>
                      <a:gs pos="21368">
                        <a:srgbClr val="FFFFFF"/>
                      </a:gs>
                      <a:gs pos="85000">
                        <a:srgbClr val="FFFFFF"/>
                      </a:gs>
                    </a:gsLst>
                    <a:lin ang="5400000" scaled="1"/>
                  </a:gradFill>
                  <a:cs typeface="Segoe UI Semilight" panose="020B0402040204020203" pitchFamily="34" charset="0"/>
                </a:rPr>
                <a:t>high-performance </a:t>
              </a:r>
            </a:p>
          </p:txBody>
        </p:sp>
        <p:sp>
          <p:nvSpPr>
            <p:cNvPr id="142" name="Rectangle 141"/>
            <p:cNvSpPr/>
            <p:nvPr/>
          </p:nvSpPr>
          <p:spPr bwMode="auto">
            <a:xfrm>
              <a:off x="8199734" y="2627292"/>
              <a:ext cx="3962126" cy="196437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b" anchorCtr="0" forceAA="0" compatLnSpc="1">
              <a:prstTxWarp prst="textNoShape">
                <a:avLst/>
              </a:prstTxWarp>
              <a:noAutofit/>
            </a:bodyPr>
            <a:lstStyle/>
            <a:p>
              <a:pPr defTabSz="932330">
                <a:lnSpc>
                  <a:spcPct val="90000"/>
                </a:lnSpc>
              </a:pPr>
              <a:r>
                <a:rPr lang="en-US" sz="2000" dirty="0" smtClean="0">
                  <a:gradFill>
                    <a:gsLst>
                      <a:gs pos="21368">
                        <a:srgbClr val="FFFFFF"/>
                      </a:gs>
                      <a:gs pos="85000">
                        <a:srgbClr val="FFFFFF"/>
                      </a:gs>
                    </a:gsLst>
                    <a:lin ang="5400000" scaled="1"/>
                  </a:gradFill>
                  <a:cs typeface="Segoe UI Semilight" panose="020B0402040204020203" pitchFamily="34" charset="0"/>
                </a:rPr>
                <a:t>Application and</a:t>
              </a:r>
              <a:r>
                <a:rPr lang="en-US" sz="2000" dirty="0">
                  <a:gradFill>
                    <a:gsLst>
                      <a:gs pos="21368">
                        <a:srgbClr val="FFFFFF"/>
                      </a:gs>
                      <a:gs pos="85000">
                        <a:srgbClr val="FFFFFF"/>
                      </a:gs>
                    </a:gsLst>
                    <a:lin ang="5400000" scaled="1"/>
                  </a:gradFill>
                  <a:cs typeface="Segoe UI Semilight" panose="020B0402040204020203" pitchFamily="34" charset="0"/>
                </a:rPr>
                <a:t/>
              </a:r>
              <a:br>
                <a:rPr lang="en-US" sz="2000" dirty="0">
                  <a:gradFill>
                    <a:gsLst>
                      <a:gs pos="21368">
                        <a:srgbClr val="FFFFFF"/>
                      </a:gs>
                      <a:gs pos="85000">
                        <a:srgbClr val="FFFFFF"/>
                      </a:gs>
                    </a:gsLst>
                    <a:lin ang="5400000" scaled="1"/>
                  </a:gradFill>
                  <a:cs typeface="Segoe UI Semilight" panose="020B0402040204020203" pitchFamily="34" charset="0"/>
                </a:rPr>
              </a:br>
              <a:r>
                <a:rPr lang="en-US" sz="2000" dirty="0">
                  <a:gradFill>
                    <a:gsLst>
                      <a:gs pos="21368">
                        <a:srgbClr val="FFFFFF"/>
                      </a:gs>
                      <a:gs pos="85000">
                        <a:srgbClr val="FFFFFF"/>
                      </a:gs>
                    </a:gsLst>
                    <a:lin ang="5400000" scaled="1"/>
                  </a:gradFill>
                  <a:cs typeface="Segoe UI Semilight" panose="020B0402040204020203" pitchFamily="34" charset="0"/>
                </a:rPr>
                <a:t>Workload focus</a:t>
              </a:r>
            </a:p>
          </p:txBody>
        </p:sp>
        <p:sp>
          <p:nvSpPr>
            <p:cNvPr id="152" name="Rectangle 151"/>
            <p:cNvSpPr/>
            <p:nvPr/>
          </p:nvSpPr>
          <p:spPr bwMode="auto">
            <a:xfrm>
              <a:off x="275483" y="1884355"/>
              <a:ext cx="11887558" cy="747314"/>
            </a:xfrm>
            <a:prstGeom prst="rect">
              <a:avLst/>
            </a:prstGeom>
            <a:solidFill>
              <a:schemeClr val="bg1">
                <a:lumMod val="9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54" tIns="146283" rIns="182854" bIns="146283" numCol="1" spcCol="0" rtlCol="0" fromWordArt="0" anchor="ctr" anchorCtr="0" forceAA="0" compatLnSpc="1">
              <a:prstTxWarp prst="textNoShape">
                <a:avLst/>
              </a:prstTxWarp>
              <a:spAutoFit/>
            </a:bodyPr>
            <a:lstStyle/>
            <a:p>
              <a:pPr defTabSz="1243027" fontAlgn="base">
                <a:lnSpc>
                  <a:spcPct val="90000"/>
                </a:lnSpc>
                <a:spcBef>
                  <a:spcPct val="0"/>
                </a:spcBef>
                <a:spcAft>
                  <a:spcPct val="0"/>
                </a:spcAft>
              </a:pPr>
              <a:r>
                <a:rPr lang="en-US" sz="3199" dirty="0">
                  <a:gradFill>
                    <a:gsLst>
                      <a:gs pos="22857">
                        <a:srgbClr val="00188F"/>
                      </a:gs>
                      <a:gs pos="58000">
                        <a:srgbClr val="00188F"/>
                      </a:gs>
                    </a:gsLst>
                    <a:lin ang="5400000" scaled="0"/>
                  </a:gradFill>
                  <a:latin typeface="Segoe UI Light"/>
                  <a:ea typeface="Segoe UI" pitchFamily="34" charset="0"/>
                  <a:cs typeface="Segoe UI" pitchFamily="34" charset="0"/>
                </a:rPr>
                <a:t>Customers require</a:t>
              </a:r>
            </a:p>
          </p:txBody>
        </p:sp>
        <p:sp>
          <p:nvSpPr>
            <p:cNvPr id="43" name="Freeform 23"/>
            <p:cNvSpPr>
              <a:spLocks noEditPoints="1"/>
            </p:cNvSpPr>
            <p:nvPr/>
          </p:nvSpPr>
          <p:spPr bwMode="auto">
            <a:xfrm>
              <a:off x="3311927" y="2878244"/>
              <a:ext cx="626974" cy="626973"/>
            </a:xfrm>
            <a:custGeom>
              <a:avLst/>
              <a:gdLst>
                <a:gd name="T0" fmla="*/ 255 w 1277"/>
                <a:gd name="T1" fmla="*/ 319 h 1277"/>
                <a:gd name="T2" fmla="*/ 0 w 1277"/>
                <a:gd name="T3" fmla="*/ 255 h 1277"/>
                <a:gd name="T4" fmla="*/ 64 w 1277"/>
                <a:gd name="T5" fmla="*/ 0 h 1277"/>
                <a:gd name="T6" fmla="*/ 319 w 1277"/>
                <a:gd name="T7" fmla="*/ 64 h 1277"/>
                <a:gd name="T8" fmla="*/ 1277 w 1277"/>
                <a:gd name="T9" fmla="*/ 64 h 1277"/>
                <a:gd name="T10" fmla="*/ 1021 w 1277"/>
                <a:gd name="T11" fmla="*/ 0 h 1277"/>
                <a:gd name="T12" fmla="*/ 958 w 1277"/>
                <a:gd name="T13" fmla="*/ 255 h 1277"/>
                <a:gd name="T14" fmla="*/ 1213 w 1277"/>
                <a:gd name="T15" fmla="*/ 319 h 1277"/>
                <a:gd name="T16" fmla="*/ 1277 w 1277"/>
                <a:gd name="T17" fmla="*/ 64 h 1277"/>
                <a:gd name="T18" fmla="*/ 736 w 1277"/>
                <a:gd name="T19" fmla="*/ 0 h 1277"/>
                <a:gd name="T20" fmla="*/ 481 w 1277"/>
                <a:gd name="T21" fmla="*/ 64 h 1277"/>
                <a:gd name="T22" fmla="*/ 545 w 1277"/>
                <a:gd name="T23" fmla="*/ 319 h 1277"/>
                <a:gd name="T24" fmla="*/ 800 w 1277"/>
                <a:gd name="T25" fmla="*/ 255 h 1277"/>
                <a:gd name="T26" fmla="*/ 800 w 1277"/>
                <a:gd name="T27" fmla="*/ 64 h 1277"/>
                <a:gd name="T28" fmla="*/ 161 w 1277"/>
                <a:gd name="T29" fmla="*/ 1277 h 1277"/>
                <a:gd name="T30" fmla="*/ 225 w 1277"/>
                <a:gd name="T31" fmla="*/ 1115 h 1277"/>
                <a:gd name="T32" fmla="*/ 161 w 1277"/>
                <a:gd name="T33" fmla="*/ 1051 h 1277"/>
                <a:gd name="T34" fmla="*/ 481 w 1277"/>
                <a:gd name="T35" fmla="*/ 1115 h 1277"/>
                <a:gd name="T36" fmla="*/ 638 w 1277"/>
                <a:gd name="T37" fmla="*/ 958 h 1277"/>
                <a:gd name="T38" fmla="*/ 574 w 1277"/>
                <a:gd name="T39" fmla="*/ 1115 h 1277"/>
                <a:gd name="T40" fmla="*/ 1119 w 1277"/>
                <a:gd name="T41" fmla="*/ 958 h 1277"/>
                <a:gd name="T42" fmla="*/ 1277 w 1277"/>
                <a:gd name="T43" fmla="*/ 1115 h 1277"/>
                <a:gd name="T44" fmla="*/ 1119 w 1277"/>
                <a:gd name="T45" fmla="*/ 1179 h 1277"/>
                <a:gd name="T46" fmla="*/ 1183 w 1277"/>
                <a:gd name="T47" fmla="*/ 1115 h 1277"/>
                <a:gd name="T48" fmla="*/ 1094 w 1277"/>
                <a:gd name="T49" fmla="*/ 740 h 1277"/>
                <a:gd name="T50" fmla="*/ 1145 w 1277"/>
                <a:gd name="T51" fmla="*/ 689 h 1277"/>
                <a:gd name="T52" fmla="*/ 276 w 1277"/>
                <a:gd name="T53" fmla="*/ 689 h 1277"/>
                <a:gd name="T54" fmla="*/ 587 w 1277"/>
                <a:gd name="T55" fmla="*/ 740 h 1277"/>
                <a:gd name="T56" fmla="*/ 276 w 1277"/>
                <a:gd name="T57" fmla="*/ 689 h 1277"/>
                <a:gd name="T58" fmla="*/ 136 w 1277"/>
                <a:gd name="T59" fmla="*/ 447 h 1277"/>
                <a:gd name="T60" fmla="*/ 187 w 1277"/>
                <a:gd name="T61" fmla="*/ 630 h 1277"/>
                <a:gd name="T62" fmla="*/ 161 w 1277"/>
                <a:gd name="T63" fmla="*/ 323 h 1277"/>
                <a:gd name="T64" fmla="*/ 1000 w 1277"/>
                <a:gd name="T65" fmla="*/ 447 h 1277"/>
                <a:gd name="T66" fmla="*/ 689 w 1277"/>
                <a:gd name="T67" fmla="*/ 634 h 1277"/>
                <a:gd name="T68" fmla="*/ 1085 w 1277"/>
                <a:gd name="T69" fmla="*/ 362 h 1277"/>
                <a:gd name="T70" fmla="*/ 472 w 1277"/>
                <a:gd name="T71" fmla="*/ 591 h 1277"/>
                <a:gd name="T72" fmla="*/ 149 w 1277"/>
                <a:gd name="T73" fmla="*/ 740 h 1277"/>
                <a:gd name="T74" fmla="*/ 204 w 1277"/>
                <a:gd name="T75" fmla="*/ 740 h 1277"/>
                <a:gd name="T76" fmla="*/ 468 w 1277"/>
                <a:gd name="T77" fmla="*/ 643 h 1277"/>
                <a:gd name="T78" fmla="*/ 472 w 1277"/>
                <a:gd name="T79" fmla="*/ 591 h 1277"/>
                <a:gd name="T80" fmla="*/ 519 w 1277"/>
                <a:gd name="T81" fmla="*/ 447 h 1277"/>
                <a:gd name="T82" fmla="*/ 664 w 1277"/>
                <a:gd name="T83" fmla="*/ 881 h 1277"/>
                <a:gd name="T84" fmla="*/ 762 w 1277"/>
                <a:gd name="T85" fmla="*/ 447 h 1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77" h="1277">
                  <a:moveTo>
                    <a:pt x="221" y="157"/>
                  </a:moveTo>
                  <a:cubicBezTo>
                    <a:pt x="319" y="255"/>
                    <a:pt x="319" y="255"/>
                    <a:pt x="319" y="255"/>
                  </a:cubicBezTo>
                  <a:cubicBezTo>
                    <a:pt x="255" y="319"/>
                    <a:pt x="255" y="319"/>
                    <a:pt x="255" y="319"/>
                  </a:cubicBezTo>
                  <a:cubicBezTo>
                    <a:pt x="157" y="221"/>
                    <a:pt x="157" y="221"/>
                    <a:pt x="157" y="221"/>
                  </a:cubicBezTo>
                  <a:cubicBezTo>
                    <a:pt x="64" y="319"/>
                    <a:pt x="64" y="319"/>
                    <a:pt x="64" y="319"/>
                  </a:cubicBezTo>
                  <a:cubicBezTo>
                    <a:pt x="0" y="255"/>
                    <a:pt x="0" y="255"/>
                    <a:pt x="0" y="255"/>
                  </a:cubicBezTo>
                  <a:cubicBezTo>
                    <a:pt x="98" y="157"/>
                    <a:pt x="98" y="157"/>
                    <a:pt x="98" y="157"/>
                  </a:cubicBezTo>
                  <a:cubicBezTo>
                    <a:pt x="0" y="64"/>
                    <a:pt x="0" y="64"/>
                    <a:pt x="0" y="64"/>
                  </a:cubicBezTo>
                  <a:cubicBezTo>
                    <a:pt x="64" y="0"/>
                    <a:pt x="64" y="0"/>
                    <a:pt x="64" y="0"/>
                  </a:cubicBezTo>
                  <a:cubicBezTo>
                    <a:pt x="157" y="93"/>
                    <a:pt x="157" y="93"/>
                    <a:pt x="157" y="93"/>
                  </a:cubicBezTo>
                  <a:cubicBezTo>
                    <a:pt x="255" y="0"/>
                    <a:pt x="255" y="0"/>
                    <a:pt x="255" y="0"/>
                  </a:cubicBezTo>
                  <a:cubicBezTo>
                    <a:pt x="319" y="64"/>
                    <a:pt x="319" y="64"/>
                    <a:pt x="319" y="64"/>
                  </a:cubicBezTo>
                  <a:cubicBezTo>
                    <a:pt x="221" y="157"/>
                    <a:pt x="221" y="157"/>
                    <a:pt x="221" y="157"/>
                  </a:cubicBezTo>
                  <a:cubicBezTo>
                    <a:pt x="221" y="157"/>
                    <a:pt x="221" y="157"/>
                    <a:pt x="221" y="157"/>
                  </a:cubicBezTo>
                  <a:close/>
                  <a:moveTo>
                    <a:pt x="1277" y="64"/>
                  </a:moveTo>
                  <a:cubicBezTo>
                    <a:pt x="1213" y="0"/>
                    <a:pt x="1213" y="0"/>
                    <a:pt x="1213" y="0"/>
                  </a:cubicBezTo>
                  <a:cubicBezTo>
                    <a:pt x="1115" y="93"/>
                    <a:pt x="1115" y="93"/>
                    <a:pt x="1115" y="93"/>
                  </a:cubicBezTo>
                  <a:cubicBezTo>
                    <a:pt x="1021" y="0"/>
                    <a:pt x="1021" y="0"/>
                    <a:pt x="1021" y="0"/>
                  </a:cubicBezTo>
                  <a:cubicBezTo>
                    <a:pt x="958" y="64"/>
                    <a:pt x="958" y="64"/>
                    <a:pt x="958" y="64"/>
                  </a:cubicBezTo>
                  <a:cubicBezTo>
                    <a:pt x="1055" y="157"/>
                    <a:pt x="1055" y="157"/>
                    <a:pt x="1055" y="157"/>
                  </a:cubicBezTo>
                  <a:cubicBezTo>
                    <a:pt x="958" y="255"/>
                    <a:pt x="958" y="255"/>
                    <a:pt x="958" y="255"/>
                  </a:cubicBezTo>
                  <a:cubicBezTo>
                    <a:pt x="1021" y="319"/>
                    <a:pt x="1021" y="319"/>
                    <a:pt x="1021" y="319"/>
                  </a:cubicBezTo>
                  <a:cubicBezTo>
                    <a:pt x="1115" y="221"/>
                    <a:pt x="1115" y="221"/>
                    <a:pt x="1115" y="221"/>
                  </a:cubicBezTo>
                  <a:cubicBezTo>
                    <a:pt x="1213" y="319"/>
                    <a:pt x="1213" y="319"/>
                    <a:pt x="1213" y="319"/>
                  </a:cubicBezTo>
                  <a:cubicBezTo>
                    <a:pt x="1277" y="255"/>
                    <a:pt x="1277" y="255"/>
                    <a:pt x="1277" y="255"/>
                  </a:cubicBezTo>
                  <a:cubicBezTo>
                    <a:pt x="1179" y="157"/>
                    <a:pt x="1179" y="157"/>
                    <a:pt x="1179" y="157"/>
                  </a:cubicBezTo>
                  <a:cubicBezTo>
                    <a:pt x="1277" y="64"/>
                    <a:pt x="1277" y="64"/>
                    <a:pt x="1277" y="64"/>
                  </a:cubicBezTo>
                  <a:cubicBezTo>
                    <a:pt x="1277" y="64"/>
                    <a:pt x="1277" y="64"/>
                    <a:pt x="1277" y="64"/>
                  </a:cubicBezTo>
                  <a:close/>
                  <a:moveTo>
                    <a:pt x="800" y="64"/>
                  </a:moveTo>
                  <a:cubicBezTo>
                    <a:pt x="736" y="0"/>
                    <a:pt x="736" y="0"/>
                    <a:pt x="736" y="0"/>
                  </a:cubicBezTo>
                  <a:cubicBezTo>
                    <a:pt x="638" y="93"/>
                    <a:pt x="638" y="93"/>
                    <a:pt x="638" y="93"/>
                  </a:cubicBezTo>
                  <a:cubicBezTo>
                    <a:pt x="545" y="0"/>
                    <a:pt x="545" y="0"/>
                    <a:pt x="545" y="0"/>
                  </a:cubicBezTo>
                  <a:cubicBezTo>
                    <a:pt x="481" y="64"/>
                    <a:pt x="481" y="64"/>
                    <a:pt x="481" y="64"/>
                  </a:cubicBezTo>
                  <a:cubicBezTo>
                    <a:pt x="574" y="157"/>
                    <a:pt x="574" y="157"/>
                    <a:pt x="574" y="157"/>
                  </a:cubicBezTo>
                  <a:cubicBezTo>
                    <a:pt x="481" y="255"/>
                    <a:pt x="481" y="255"/>
                    <a:pt x="481" y="255"/>
                  </a:cubicBezTo>
                  <a:cubicBezTo>
                    <a:pt x="545" y="319"/>
                    <a:pt x="545" y="319"/>
                    <a:pt x="545" y="319"/>
                  </a:cubicBezTo>
                  <a:cubicBezTo>
                    <a:pt x="638" y="221"/>
                    <a:pt x="638" y="221"/>
                    <a:pt x="638" y="221"/>
                  </a:cubicBezTo>
                  <a:cubicBezTo>
                    <a:pt x="736" y="319"/>
                    <a:pt x="736" y="319"/>
                    <a:pt x="736" y="319"/>
                  </a:cubicBezTo>
                  <a:cubicBezTo>
                    <a:pt x="800" y="255"/>
                    <a:pt x="800" y="255"/>
                    <a:pt x="800" y="255"/>
                  </a:cubicBezTo>
                  <a:cubicBezTo>
                    <a:pt x="702" y="157"/>
                    <a:pt x="702" y="157"/>
                    <a:pt x="702" y="157"/>
                  </a:cubicBezTo>
                  <a:cubicBezTo>
                    <a:pt x="800" y="64"/>
                    <a:pt x="800" y="64"/>
                    <a:pt x="800" y="64"/>
                  </a:cubicBezTo>
                  <a:cubicBezTo>
                    <a:pt x="800" y="64"/>
                    <a:pt x="800" y="64"/>
                    <a:pt x="800" y="64"/>
                  </a:cubicBezTo>
                  <a:close/>
                  <a:moveTo>
                    <a:pt x="161" y="958"/>
                  </a:moveTo>
                  <a:cubicBezTo>
                    <a:pt x="72" y="958"/>
                    <a:pt x="0" y="1030"/>
                    <a:pt x="0" y="1115"/>
                  </a:cubicBezTo>
                  <a:cubicBezTo>
                    <a:pt x="0" y="1204"/>
                    <a:pt x="72" y="1277"/>
                    <a:pt x="161" y="1277"/>
                  </a:cubicBezTo>
                  <a:cubicBezTo>
                    <a:pt x="247" y="1277"/>
                    <a:pt x="319" y="1204"/>
                    <a:pt x="319" y="1115"/>
                  </a:cubicBezTo>
                  <a:cubicBezTo>
                    <a:pt x="319" y="1030"/>
                    <a:pt x="247" y="958"/>
                    <a:pt x="161" y="958"/>
                  </a:cubicBezTo>
                  <a:close/>
                  <a:moveTo>
                    <a:pt x="225" y="1115"/>
                  </a:moveTo>
                  <a:cubicBezTo>
                    <a:pt x="225" y="1153"/>
                    <a:pt x="196" y="1179"/>
                    <a:pt x="161" y="1179"/>
                  </a:cubicBezTo>
                  <a:cubicBezTo>
                    <a:pt x="123" y="1179"/>
                    <a:pt x="98" y="1153"/>
                    <a:pt x="98" y="1115"/>
                  </a:cubicBezTo>
                  <a:cubicBezTo>
                    <a:pt x="98" y="1081"/>
                    <a:pt x="123" y="1051"/>
                    <a:pt x="161" y="1051"/>
                  </a:cubicBezTo>
                  <a:cubicBezTo>
                    <a:pt x="196" y="1051"/>
                    <a:pt x="225" y="1081"/>
                    <a:pt x="225" y="1115"/>
                  </a:cubicBezTo>
                  <a:close/>
                  <a:moveTo>
                    <a:pt x="638" y="958"/>
                  </a:moveTo>
                  <a:cubicBezTo>
                    <a:pt x="549" y="958"/>
                    <a:pt x="481" y="1030"/>
                    <a:pt x="481" y="1115"/>
                  </a:cubicBezTo>
                  <a:cubicBezTo>
                    <a:pt x="481" y="1204"/>
                    <a:pt x="549" y="1277"/>
                    <a:pt x="638" y="1277"/>
                  </a:cubicBezTo>
                  <a:cubicBezTo>
                    <a:pt x="728" y="1277"/>
                    <a:pt x="800" y="1204"/>
                    <a:pt x="800" y="1115"/>
                  </a:cubicBezTo>
                  <a:cubicBezTo>
                    <a:pt x="800" y="1030"/>
                    <a:pt x="728" y="958"/>
                    <a:pt x="638" y="958"/>
                  </a:cubicBezTo>
                  <a:close/>
                  <a:moveTo>
                    <a:pt x="702" y="1115"/>
                  </a:moveTo>
                  <a:cubicBezTo>
                    <a:pt x="702" y="1153"/>
                    <a:pt x="672" y="1179"/>
                    <a:pt x="638" y="1179"/>
                  </a:cubicBezTo>
                  <a:cubicBezTo>
                    <a:pt x="604" y="1179"/>
                    <a:pt x="574" y="1153"/>
                    <a:pt x="574" y="1115"/>
                  </a:cubicBezTo>
                  <a:cubicBezTo>
                    <a:pt x="574" y="1081"/>
                    <a:pt x="604" y="1051"/>
                    <a:pt x="638" y="1051"/>
                  </a:cubicBezTo>
                  <a:cubicBezTo>
                    <a:pt x="672" y="1051"/>
                    <a:pt x="702" y="1081"/>
                    <a:pt x="702" y="1115"/>
                  </a:cubicBezTo>
                  <a:close/>
                  <a:moveTo>
                    <a:pt x="1119" y="958"/>
                  </a:moveTo>
                  <a:cubicBezTo>
                    <a:pt x="1030" y="958"/>
                    <a:pt x="958" y="1030"/>
                    <a:pt x="958" y="1115"/>
                  </a:cubicBezTo>
                  <a:cubicBezTo>
                    <a:pt x="958" y="1204"/>
                    <a:pt x="1030" y="1277"/>
                    <a:pt x="1119" y="1277"/>
                  </a:cubicBezTo>
                  <a:cubicBezTo>
                    <a:pt x="1204" y="1277"/>
                    <a:pt x="1277" y="1204"/>
                    <a:pt x="1277" y="1115"/>
                  </a:cubicBezTo>
                  <a:cubicBezTo>
                    <a:pt x="1277" y="1030"/>
                    <a:pt x="1204" y="958"/>
                    <a:pt x="1119" y="958"/>
                  </a:cubicBezTo>
                  <a:close/>
                  <a:moveTo>
                    <a:pt x="1183" y="1115"/>
                  </a:moveTo>
                  <a:cubicBezTo>
                    <a:pt x="1183" y="1153"/>
                    <a:pt x="1153" y="1179"/>
                    <a:pt x="1119" y="1179"/>
                  </a:cubicBezTo>
                  <a:cubicBezTo>
                    <a:pt x="1081" y="1179"/>
                    <a:pt x="1055" y="1153"/>
                    <a:pt x="1055" y="1115"/>
                  </a:cubicBezTo>
                  <a:cubicBezTo>
                    <a:pt x="1055" y="1081"/>
                    <a:pt x="1081" y="1051"/>
                    <a:pt x="1119" y="1051"/>
                  </a:cubicBezTo>
                  <a:cubicBezTo>
                    <a:pt x="1153" y="1051"/>
                    <a:pt x="1183" y="1081"/>
                    <a:pt x="1183" y="1115"/>
                  </a:cubicBezTo>
                  <a:close/>
                  <a:moveTo>
                    <a:pt x="689" y="689"/>
                  </a:moveTo>
                  <a:cubicBezTo>
                    <a:pt x="689" y="740"/>
                    <a:pt x="689" y="740"/>
                    <a:pt x="689" y="740"/>
                  </a:cubicBezTo>
                  <a:cubicBezTo>
                    <a:pt x="1094" y="740"/>
                    <a:pt x="1094" y="740"/>
                    <a:pt x="1094" y="740"/>
                  </a:cubicBezTo>
                  <a:cubicBezTo>
                    <a:pt x="1094" y="881"/>
                    <a:pt x="1094" y="881"/>
                    <a:pt x="1094" y="881"/>
                  </a:cubicBezTo>
                  <a:cubicBezTo>
                    <a:pt x="1145" y="881"/>
                    <a:pt x="1145" y="881"/>
                    <a:pt x="1145" y="881"/>
                  </a:cubicBezTo>
                  <a:cubicBezTo>
                    <a:pt x="1145" y="689"/>
                    <a:pt x="1145" y="689"/>
                    <a:pt x="1145" y="689"/>
                  </a:cubicBezTo>
                  <a:cubicBezTo>
                    <a:pt x="689" y="689"/>
                    <a:pt x="689" y="689"/>
                    <a:pt x="689" y="689"/>
                  </a:cubicBezTo>
                  <a:cubicBezTo>
                    <a:pt x="689" y="689"/>
                    <a:pt x="689" y="689"/>
                    <a:pt x="689" y="689"/>
                  </a:cubicBezTo>
                  <a:close/>
                  <a:moveTo>
                    <a:pt x="276" y="689"/>
                  </a:moveTo>
                  <a:cubicBezTo>
                    <a:pt x="268" y="694"/>
                    <a:pt x="264" y="698"/>
                    <a:pt x="255" y="706"/>
                  </a:cubicBezTo>
                  <a:cubicBezTo>
                    <a:pt x="247" y="715"/>
                    <a:pt x="238" y="728"/>
                    <a:pt x="234" y="740"/>
                  </a:cubicBezTo>
                  <a:cubicBezTo>
                    <a:pt x="587" y="740"/>
                    <a:pt x="587" y="740"/>
                    <a:pt x="587" y="740"/>
                  </a:cubicBezTo>
                  <a:cubicBezTo>
                    <a:pt x="587" y="689"/>
                    <a:pt x="587" y="689"/>
                    <a:pt x="587" y="689"/>
                  </a:cubicBezTo>
                  <a:cubicBezTo>
                    <a:pt x="276" y="689"/>
                    <a:pt x="276" y="689"/>
                    <a:pt x="276" y="689"/>
                  </a:cubicBezTo>
                  <a:cubicBezTo>
                    <a:pt x="276" y="689"/>
                    <a:pt x="276" y="689"/>
                    <a:pt x="276" y="689"/>
                  </a:cubicBezTo>
                  <a:close/>
                  <a:moveTo>
                    <a:pt x="161" y="323"/>
                  </a:moveTo>
                  <a:cubicBezTo>
                    <a:pt x="38" y="447"/>
                    <a:pt x="38" y="447"/>
                    <a:pt x="38" y="447"/>
                  </a:cubicBezTo>
                  <a:cubicBezTo>
                    <a:pt x="136" y="447"/>
                    <a:pt x="136" y="447"/>
                    <a:pt x="136" y="447"/>
                  </a:cubicBezTo>
                  <a:cubicBezTo>
                    <a:pt x="136" y="711"/>
                    <a:pt x="136" y="711"/>
                    <a:pt x="136" y="711"/>
                  </a:cubicBezTo>
                  <a:cubicBezTo>
                    <a:pt x="144" y="681"/>
                    <a:pt x="161" y="655"/>
                    <a:pt x="183" y="634"/>
                  </a:cubicBezTo>
                  <a:cubicBezTo>
                    <a:pt x="183" y="634"/>
                    <a:pt x="183" y="630"/>
                    <a:pt x="187" y="630"/>
                  </a:cubicBezTo>
                  <a:cubicBezTo>
                    <a:pt x="187" y="447"/>
                    <a:pt x="187" y="447"/>
                    <a:pt x="187" y="447"/>
                  </a:cubicBezTo>
                  <a:cubicBezTo>
                    <a:pt x="281" y="447"/>
                    <a:pt x="281" y="447"/>
                    <a:pt x="281" y="447"/>
                  </a:cubicBezTo>
                  <a:cubicBezTo>
                    <a:pt x="161" y="323"/>
                    <a:pt x="161" y="323"/>
                    <a:pt x="161" y="323"/>
                  </a:cubicBezTo>
                  <a:cubicBezTo>
                    <a:pt x="161" y="323"/>
                    <a:pt x="161" y="323"/>
                    <a:pt x="161" y="323"/>
                  </a:cubicBezTo>
                  <a:close/>
                  <a:moveTo>
                    <a:pt x="915" y="362"/>
                  </a:moveTo>
                  <a:cubicBezTo>
                    <a:pt x="1000" y="447"/>
                    <a:pt x="1000" y="447"/>
                    <a:pt x="1000" y="447"/>
                  </a:cubicBezTo>
                  <a:cubicBezTo>
                    <a:pt x="983" y="430"/>
                    <a:pt x="983" y="430"/>
                    <a:pt x="983" y="430"/>
                  </a:cubicBezTo>
                  <a:cubicBezTo>
                    <a:pt x="885" y="523"/>
                    <a:pt x="787" y="566"/>
                    <a:pt x="689" y="583"/>
                  </a:cubicBezTo>
                  <a:cubicBezTo>
                    <a:pt x="689" y="634"/>
                    <a:pt x="689" y="634"/>
                    <a:pt x="689" y="634"/>
                  </a:cubicBezTo>
                  <a:cubicBezTo>
                    <a:pt x="796" y="617"/>
                    <a:pt x="911" y="574"/>
                    <a:pt x="1017" y="464"/>
                  </a:cubicBezTo>
                  <a:cubicBezTo>
                    <a:pt x="1085" y="532"/>
                    <a:pt x="1085" y="532"/>
                    <a:pt x="1085" y="532"/>
                  </a:cubicBezTo>
                  <a:cubicBezTo>
                    <a:pt x="1085" y="362"/>
                    <a:pt x="1085" y="362"/>
                    <a:pt x="1085" y="362"/>
                  </a:cubicBezTo>
                  <a:cubicBezTo>
                    <a:pt x="915" y="362"/>
                    <a:pt x="915" y="362"/>
                    <a:pt x="915" y="362"/>
                  </a:cubicBezTo>
                  <a:cubicBezTo>
                    <a:pt x="915" y="362"/>
                    <a:pt x="915" y="362"/>
                    <a:pt x="915" y="362"/>
                  </a:cubicBezTo>
                  <a:close/>
                  <a:moveTo>
                    <a:pt x="472" y="591"/>
                  </a:moveTo>
                  <a:cubicBezTo>
                    <a:pt x="362" y="591"/>
                    <a:pt x="264" y="587"/>
                    <a:pt x="200" y="651"/>
                  </a:cubicBezTo>
                  <a:cubicBezTo>
                    <a:pt x="196" y="655"/>
                    <a:pt x="191" y="664"/>
                    <a:pt x="187" y="668"/>
                  </a:cubicBezTo>
                  <a:cubicBezTo>
                    <a:pt x="170" y="689"/>
                    <a:pt x="157" y="711"/>
                    <a:pt x="149" y="740"/>
                  </a:cubicBezTo>
                  <a:cubicBezTo>
                    <a:pt x="140" y="779"/>
                    <a:pt x="136" y="826"/>
                    <a:pt x="136" y="881"/>
                  </a:cubicBezTo>
                  <a:cubicBezTo>
                    <a:pt x="187" y="881"/>
                    <a:pt x="187" y="881"/>
                    <a:pt x="187" y="881"/>
                  </a:cubicBezTo>
                  <a:cubicBezTo>
                    <a:pt x="187" y="821"/>
                    <a:pt x="191" y="774"/>
                    <a:pt x="204" y="740"/>
                  </a:cubicBezTo>
                  <a:cubicBezTo>
                    <a:pt x="213" y="719"/>
                    <a:pt x="221" y="702"/>
                    <a:pt x="234" y="689"/>
                  </a:cubicBezTo>
                  <a:cubicBezTo>
                    <a:pt x="238" y="689"/>
                    <a:pt x="238" y="689"/>
                    <a:pt x="238" y="685"/>
                  </a:cubicBezTo>
                  <a:cubicBezTo>
                    <a:pt x="285" y="638"/>
                    <a:pt x="366" y="643"/>
                    <a:pt x="468" y="643"/>
                  </a:cubicBezTo>
                  <a:cubicBezTo>
                    <a:pt x="506" y="643"/>
                    <a:pt x="545" y="647"/>
                    <a:pt x="587" y="643"/>
                  </a:cubicBezTo>
                  <a:cubicBezTo>
                    <a:pt x="587" y="591"/>
                    <a:pt x="587" y="591"/>
                    <a:pt x="587" y="591"/>
                  </a:cubicBezTo>
                  <a:cubicBezTo>
                    <a:pt x="545" y="596"/>
                    <a:pt x="506" y="591"/>
                    <a:pt x="472" y="591"/>
                  </a:cubicBezTo>
                  <a:close/>
                  <a:moveTo>
                    <a:pt x="762" y="447"/>
                  </a:moveTo>
                  <a:cubicBezTo>
                    <a:pt x="638" y="323"/>
                    <a:pt x="638" y="323"/>
                    <a:pt x="638" y="323"/>
                  </a:cubicBezTo>
                  <a:cubicBezTo>
                    <a:pt x="519" y="447"/>
                    <a:pt x="519" y="447"/>
                    <a:pt x="519" y="447"/>
                  </a:cubicBezTo>
                  <a:cubicBezTo>
                    <a:pt x="613" y="447"/>
                    <a:pt x="613" y="447"/>
                    <a:pt x="613" y="447"/>
                  </a:cubicBezTo>
                  <a:cubicBezTo>
                    <a:pt x="613" y="881"/>
                    <a:pt x="613" y="881"/>
                    <a:pt x="613" y="881"/>
                  </a:cubicBezTo>
                  <a:cubicBezTo>
                    <a:pt x="664" y="881"/>
                    <a:pt x="664" y="881"/>
                    <a:pt x="664" y="881"/>
                  </a:cubicBezTo>
                  <a:cubicBezTo>
                    <a:pt x="664" y="447"/>
                    <a:pt x="664" y="447"/>
                    <a:pt x="664" y="447"/>
                  </a:cubicBezTo>
                  <a:cubicBezTo>
                    <a:pt x="762" y="447"/>
                    <a:pt x="762" y="447"/>
                    <a:pt x="762" y="447"/>
                  </a:cubicBezTo>
                  <a:cubicBezTo>
                    <a:pt x="762" y="447"/>
                    <a:pt x="762" y="447"/>
                    <a:pt x="762" y="447"/>
                  </a:cubicBez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grpSp>
          <p:nvGrpSpPr>
            <p:cNvPr id="22" name="Group 21"/>
            <p:cNvGrpSpPr/>
            <p:nvPr/>
          </p:nvGrpSpPr>
          <p:grpSpPr>
            <a:xfrm>
              <a:off x="7185887" y="2843913"/>
              <a:ext cx="782524" cy="687427"/>
              <a:chOff x="5761038" y="3095625"/>
              <a:chExt cx="914400" cy="803276"/>
            </a:xfrm>
            <a:solidFill>
              <a:schemeClr val="bg1"/>
            </a:solidFill>
          </p:grpSpPr>
          <p:sp>
            <p:nvSpPr>
              <p:cNvPr id="16" name="Freeform 5"/>
              <p:cNvSpPr>
                <a:spLocks noEditPoints="1"/>
              </p:cNvSpPr>
              <p:nvPr/>
            </p:nvSpPr>
            <p:spPr bwMode="auto">
              <a:xfrm>
                <a:off x="6161088" y="3382963"/>
                <a:ext cx="514350" cy="515938"/>
              </a:xfrm>
              <a:custGeom>
                <a:avLst/>
                <a:gdLst>
                  <a:gd name="T0" fmla="*/ 1203 w 1203"/>
                  <a:gd name="T1" fmla="*/ 737 h 1208"/>
                  <a:gd name="T2" fmla="*/ 1056 w 1203"/>
                  <a:gd name="T3" fmla="*/ 648 h 1208"/>
                  <a:gd name="T4" fmla="*/ 1039 w 1203"/>
                  <a:gd name="T5" fmla="*/ 478 h 1208"/>
                  <a:gd name="T6" fmla="*/ 1162 w 1203"/>
                  <a:gd name="T7" fmla="*/ 354 h 1208"/>
                  <a:gd name="T8" fmla="*/ 1074 w 1203"/>
                  <a:gd name="T9" fmla="*/ 218 h 1208"/>
                  <a:gd name="T10" fmla="*/ 915 w 1203"/>
                  <a:gd name="T11" fmla="*/ 283 h 1208"/>
                  <a:gd name="T12" fmla="*/ 769 w 1203"/>
                  <a:gd name="T13" fmla="*/ 189 h 1208"/>
                  <a:gd name="T14" fmla="*/ 769 w 1203"/>
                  <a:gd name="T15" fmla="*/ 189 h 1208"/>
                  <a:gd name="T16" fmla="*/ 751 w 1203"/>
                  <a:gd name="T17" fmla="*/ 18 h 1208"/>
                  <a:gd name="T18" fmla="*/ 593 w 1203"/>
                  <a:gd name="T19" fmla="*/ 0 h 1208"/>
                  <a:gd name="T20" fmla="*/ 546 w 1203"/>
                  <a:gd name="T21" fmla="*/ 165 h 1208"/>
                  <a:gd name="T22" fmla="*/ 381 w 1203"/>
                  <a:gd name="T23" fmla="*/ 224 h 1208"/>
                  <a:gd name="T24" fmla="*/ 381 w 1203"/>
                  <a:gd name="T25" fmla="*/ 224 h 1208"/>
                  <a:gd name="T26" fmla="*/ 235 w 1203"/>
                  <a:gd name="T27" fmla="*/ 130 h 1208"/>
                  <a:gd name="T28" fmla="*/ 123 w 1203"/>
                  <a:gd name="T29" fmla="*/ 242 h 1208"/>
                  <a:gd name="T30" fmla="*/ 217 w 1203"/>
                  <a:gd name="T31" fmla="*/ 383 h 1208"/>
                  <a:gd name="T32" fmla="*/ 164 w 1203"/>
                  <a:gd name="T33" fmla="*/ 548 h 1208"/>
                  <a:gd name="T34" fmla="*/ 0 w 1203"/>
                  <a:gd name="T35" fmla="*/ 601 h 1208"/>
                  <a:gd name="T36" fmla="*/ 17 w 1203"/>
                  <a:gd name="T37" fmla="*/ 760 h 1208"/>
                  <a:gd name="T38" fmla="*/ 188 w 1203"/>
                  <a:gd name="T39" fmla="*/ 778 h 1208"/>
                  <a:gd name="T40" fmla="*/ 188 w 1203"/>
                  <a:gd name="T41" fmla="*/ 778 h 1208"/>
                  <a:gd name="T42" fmla="*/ 282 w 1203"/>
                  <a:gd name="T43" fmla="*/ 925 h 1208"/>
                  <a:gd name="T44" fmla="*/ 223 w 1203"/>
                  <a:gd name="T45" fmla="*/ 1084 h 1208"/>
                  <a:gd name="T46" fmla="*/ 358 w 1203"/>
                  <a:gd name="T47" fmla="*/ 1167 h 1208"/>
                  <a:gd name="T48" fmla="*/ 475 w 1203"/>
                  <a:gd name="T49" fmla="*/ 1043 h 1208"/>
                  <a:gd name="T50" fmla="*/ 557 w 1203"/>
                  <a:gd name="T51" fmla="*/ 1061 h 1208"/>
                  <a:gd name="T52" fmla="*/ 645 w 1203"/>
                  <a:gd name="T53" fmla="*/ 1061 h 1208"/>
                  <a:gd name="T54" fmla="*/ 733 w 1203"/>
                  <a:gd name="T55" fmla="*/ 1208 h 1208"/>
                  <a:gd name="T56" fmla="*/ 886 w 1203"/>
                  <a:gd name="T57" fmla="*/ 1155 h 1208"/>
                  <a:gd name="T58" fmla="*/ 863 w 1203"/>
                  <a:gd name="T59" fmla="*/ 984 h 1208"/>
                  <a:gd name="T60" fmla="*/ 980 w 1203"/>
                  <a:gd name="T61" fmla="*/ 861 h 1208"/>
                  <a:gd name="T62" fmla="*/ 980 w 1203"/>
                  <a:gd name="T63" fmla="*/ 861 h 1208"/>
                  <a:gd name="T64" fmla="*/ 1150 w 1203"/>
                  <a:gd name="T65" fmla="*/ 884 h 1208"/>
                  <a:gd name="T66" fmla="*/ 1203 w 1203"/>
                  <a:gd name="T67" fmla="*/ 737 h 1208"/>
                  <a:gd name="T68" fmla="*/ 1203 w 1203"/>
                  <a:gd name="T69" fmla="*/ 737 h 1208"/>
                  <a:gd name="T70" fmla="*/ 593 w 1203"/>
                  <a:gd name="T71" fmla="*/ 743 h 1208"/>
                  <a:gd name="T72" fmla="*/ 522 w 1203"/>
                  <a:gd name="T73" fmla="*/ 743 h 1208"/>
                  <a:gd name="T74" fmla="*/ 487 w 1203"/>
                  <a:gd name="T75" fmla="*/ 678 h 1208"/>
                  <a:gd name="T76" fmla="*/ 446 w 1203"/>
                  <a:gd name="T77" fmla="*/ 619 h 1208"/>
                  <a:gd name="T78" fmla="*/ 475 w 1203"/>
                  <a:gd name="T79" fmla="*/ 548 h 1208"/>
                  <a:gd name="T80" fmla="*/ 493 w 1203"/>
                  <a:gd name="T81" fmla="*/ 483 h 1208"/>
                  <a:gd name="T82" fmla="*/ 563 w 1203"/>
                  <a:gd name="T83" fmla="*/ 460 h 1208"/>
                  <a:gd name="T84" fmla="*/ 628 w 1203"/>
                  <a:gd name="T85" fmla="*/ 430 h 1208"/>
                  <a:gd name="T86" fmla="*/ 687 w 1203"/>
                  <a:gd name="T87" fmla="*/ 478 h 1208"/>
                  <a:gd name="T88" fmla="*/ 751 w 1203"/>
                  <a:gd name="T89" fmla="*/ 507 h 1208"/>
                  <a:gd name="T90" fmla="*/ 757 w 1203"/>
                  <a:gd name="T91" fmla="*/ 584 h 1208"/>
                  <a:gd name="T92" fmla="*/ 769 w 1203"/>
                  <a:gd name="T93" fmla="*/ 654 h 1208"/>
                  <a:gd name="T94" fmla="*/ 716 w 1203"/>
                  <a:gd name="T95" fmla="*/ 701 h 1208"/>
                  <a:gd name="T96" fmla="*/ 663 w 1203"/>
                  <a:gd name="T97" fmla="*/ 754 h 1208"/>
                  <a:gd name="T98" fmla="*/ 593 w 1203"/>
                  <a:gd name="T99" fmla="*/ 743 h 1208"/>
                  <a:gd name="T100" fmla="*/ 593 w 1203"/>
                  <a:gd name="T101" fmla="*/ 743 h 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03" h="1208">
                    <a:moveTo>
                      <a:pt x="1203" y="737"/>
                    </a:moveTo>
                    <a:cubicBezTo>
                      <a:pt x="1056" y="648"/>
                      <a:pt x="1056" y="648"/>
                      <a:pt x="1056" y="648"/>
                    </a:cubicBezTo>
                    <a:cubicBezTo>
                      <a:pt x="1062" y="590"/>
                      <a:pt x="1056" y="531"/>
                      <a:pt x="1039" y="478"/>
                    </a:cubicBezTo>
                    <a:cubicBezTo>
                      <a:pt x="1162" y="354"/>
                      <a:pt x="1162" y="354"/>
                      <a:pt x="1162" y="354"/>
                    </a:cubicBezTo>
                    <a:cubicBezTo>
                      <a:pt x="1074" y="218"/>
                      <a:pt x="1074" y="218"/>
                      <a:pt x="1074" y="218"/>
                    </a:cubicBezTo>
                    <a:cubicBezTo>
                      <a:pt x="915" y="283"/>
                      <a:pt x="915" y="283"/>
                      <a:pt x="915" y="283"/>
                    </a:cubicBezTo>
                    <a:cubicBezTo>
                      <a:pt x="874" y="242"/>
                      <a:pt x="822" y="212"/>
                      <a:pt x="769" y="189"/>
                    </a:cubicBezTo>
                    <a:cubicBezTo>
                      <a:pt x="769" y="189"/>
                      <a:pt x="769" y="189"/>
                      <a:pt x="769" y="189"/>
                    </a:cubicBezTo>
                    <a:cubicBezTo>
                      <a:pt x="751" y="18"/>
                      <a:pt x="751" y="18"/>
                      <a:pt x="751" y="18"/>
                    </a:cubicBezTo>
                    <a:cubicBezTo>
                      <a:pt x="593" y="0"/>
                      <a:pt x="593" y="0"/>
                      <a:pt x="593" y="0"/>
                    </a:cubicBezTo>
                    <a:cubicBezTo>
                      <a:pt x="546" y="165"/>
                      <a:pt x="546" y="165"/>
                      <a:pt x="546" y="165"/>
                    </a:cubicBezTo>
                    <a:cubicBezTo>
                      <a:pt x="487" y="177"/>
                      <a:pt x="428" y="195"/>
                      <a:pt x="381" y="224"/>
                    </a:cubicBezTo>
                    <a:cubicBezTo>
                      <a:pt x="381" y="224"/>
                      <a:pt x="381" y="224"/>
                      <a:pt x="381" y="224"/>
                    </a:cubicBezTo>
                    <a:cubicBezTo>
                      <a:pt x="235" y="130"/>
                      <a:pt x="235" y="130"/>
                      <a:pt x="235" y="130"/>
                    </a:cubicBezTo>
                    <a:cubicBezTo>
                      <a:pt x="123" y="242"/>
                      <a:pt x="123" y="242"/>
                      <a:pt x="123" y="242"/>
                    </a:cubicBezTo>
                    <a:cubicBezTo>
                      <a:pt x="217" y="383"/>
                      <a:pt x="217" y="383"/>
                      <a:pt x="217" y="383"/>
                    </a:cubicBezTo>
                    <a:cubicBezTo>
                      <a:pt x="193" y="436"/>
                      <a:pt x="170" y="489"/>
                      <a:pt x="164" y="548"/>
                    </a:cubicBezTo>
                    <a:cubicBezTo>
                      <a:pt x="0" y="601"/>
                      <a:pt x="0" y="601"/>
                      <a:pt x="0" y="601"/>
                    </a:cubicBezTo>
                    <a:cubicBezTo>
                      <a:pt x="17" y="760"/>
                      <a:pt x="17" y="760"/>
                      <a:pt x="17" y="760"/>
                    </a:cubicBezTo>
                    <a:cubicBezTo>
                      <a:pt x="188" y="778"/>
                      <a:pt x="188" y="778"/>
                      <a:pt x="188" y="778"/>
                    </a:cubicBezTo>
                    <a:cubicBezTo>
                      <a:pt x="188" y="778"/>
                      <a:pt x="188" y="778"/>
                      <a:pt x="188" y="778"/>
                    </a:cubicBezTo>
                    <a:cubicBezTo>
                      <a:pt x="211" y="831"/>
                      <a:pt x="240" y="878"/>
                      <a:pt x="282" y="925"/>
                    </a:cubicBezTo>
                    <a:cubicBezTo>
                      <a:pt x="223" y="1084"/>
                      <a:pt x="223" y="1084"/>
                      <a:pt x="223" y="1084"/>
                    </a:cubicBezTo>
                    <a:cubicBezTo>
                      <a:pt x="358" y="1167"/>
                      <a:pt x="358" y="1167"/>
                      <a:pt x="358" y="1167"/>
                    </a:cubicBezTo>
                    <a:cubicBezTo>
                      <a:pt x="475" y="1043"/>
                      <a:pt x="475" y="1043"/>
                      <a:pt x="475" y="1043"/>
                    </a:cubicBezTo>
                    <a:cubicBezTo>
                      <a:pt x="505" y="1055"/>
                      <a:pt x="528" y="1061"/>
                      <a:pt x="557" y="1061"/>
                    </a:cubicBezTo>
                    <a:cubicBezTo>
                      <a:pt x="587" y="1067"/>
                      <a:pt x="616" y="1067"/>
                      <a:pt x="645" y="1061"/>
                    </a:cubicBezTo>
                    <a:cubicBezTo>
                      <a:pt x="733" y="1208"/>
                      <a:pt x="733" y="1208"/>
                      <a:pt x="733" y="1208"/>
                    </a:cubicBezTo>
                    <a:cubicBezTo>
                      <a:pt x="886" y="1155"/>
                      <a:pt x="886" y="1155"/>
                      <a:pt x="886" y="1155"/>
                    </a:cubicBezTo>
                    <a:cubicBezTo>
                      <a:pt x="863" y="984"/>
                      <a:pt x="863" y="984"/>
                      <a:pt x="863" y="984"/>
                    </a:cubicBezTo>
                    <a:cubicBezTo>
                      <a:pt x="910" y="955"/>
                      <a:pt x="951" y="914"/>
                      <a:pt x="980" y="861"/>
                    </a:cubicBezTo>
                    <a:cubicBezTo>
                      <a:pt x="980" y="861"/>
                      <a:pt x="980" y="861"/>
                      <a:pt x="980" y="861"/>
                    </a:cubicBezTo>
                    <a:cubicBezTo>
                      <a:pt x="1150" y="884"/>
                      <a:pt x="1150" y="884"/>
                      <a:pt x="1150" y="884"/>
                    </a:cubicBezTo>
                    <a:cubicBezTo>
                      <a:pt x="1203" y="737"/>
                      <a:pt x="1203" y="737"/>
                      <a:pt x="1203" y="737"/>
                    </a:cubicBezTo>
                    <a:cubicBezTo>
                      <a:pt x="1203" y="737"/>
                      <a:pt x="1203" y="737"/>
                      <a:pt x="1203" y="737"/>
                    </a:cubicBezTo>
                    <a:close/>
                    <a:moveTo>
                      <a:pt x="593" y="743"/>
                    </a:moveTo>
                    <a:cubicBezTo>
                      <a:pt x="522" y="743"/>
                      <a:pt x="522" y="743"/>
                      <a:pt x="522" y="743"/>
                    </a:cubicBezTo>
                    <a:cubicBezTo>
                      <a:pt x="487" y="678"/>
                      <a:pt x="487" y="678"/>
                      <a:pt x="487" y="678"/>
                    </a:cubicBezTo>
                    <a:cubicBezTo>
                      <a:pt x="446" y="619"/>
                      <a:pt x="446" y="619"/>
                      <a:pt x="446" y="619"/>
                    </a:cubicBezTo>
                    <a:cubicBezTo>
                      <a:pt x="475" y="548"/>
                      <a:pt x="475" y="548"/>
                      <a:pt x="475" y="548"/>
                    </a:cubicBezTo>
                    <a:cubicBezTo>
                      <a:pt x="493" y="483"/>
                      <a:pt x="493" y="483"/>
                      <a:pt x="493" y="483"/>
                    </a:cubicBezTo>
                    <a:cubicBezTo>
                      <a:pt x="563" y="460"/>
                      <a:pt x="563" y="460"/>
                      <a:pt x="563" y="460"/>
                    </a:cubicBezTo>
                    <a:cubicBezTo>
                      <a:pt x="628" y="430"/>
                      <a:pt x="628" y="430"/>
                      <a:pt x="628" y="430"/>
                    </a:cubicBezTo>
                    <a:cubicBezTo>
                      <a:pt x="687" y="478"/>
                      <a:pt x="687" y="478"/>
                      <a:pt x="687" y="478"/>
                    </a:cubicBezTo>
                    <a:cubicBezTo>
                      <a:pt x="751" y="507"/>
                      <a:pt x="751" y="507"/>
                      <a:pt x="751" y="507"/>
                    </a:cubicBezTo>
                    <a:cubicBezTo>
                      <a:pt x="757" y="584"/>
                      <a:pt x="757" y="584"/>
                      <a:pt x="757" y="584"/>
                    </a:cubicBezTo>
                    <a:cubicBezTo>
                      <a:pt x="769" y="654"/>
                      <a:pt x="769" y="654"/>
                      <a:pt x="769" y="654"/>
                    </a:cubicBezTo>
                    <a:cubicBezTo>
                      <a:pt x="716" y="701"/>
                      <a:pt x="716" y="701"/>
                      <a:pt x="716" y="701"/>
                    </a:cubicBezTo>
                    <a:cubicBezTo>
                      <a:pt x="663" y="754"/>
                      <a:pt x="663" y="754"/>
                      <a:pt x="663" y="754"/>
                    </a:cubicBezTo>
                    <a:cubicBezTo>
                      <a:pt x="593" y="743"/>
                      <a:pt x="593" y="743"/>
                      <a:pt x="593" y="743"/>
                    </a:cubicBezTo>
                    <a:cubicBezTo>
                      <a:pt x="593" y="743"/>
                      <a:pt x="593" y="743"/>
                      <a:pt x="593" y="74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17" name="Freeform 6"/>
              <p:cNvSpPr>
                <a:spLocks noEditPoints="1"/>
              </p:cNvSpPr>
              <p:nvPr/>
            </p:nvSpPr>
            <p:spPr bwMode="auto">
              <a:xfrm>
                <a:off x="6127751" y="3095625"/>
                <a:ext cx="338138" cy="334963"/>
              </a:xfrm>
              <a:custGeom>
                <a:avLst/>
                <a:gdLst>
                  <a:gd name="T0" fmla="*/ 106 w 789"/>
                  <a:gd name="T1" fmla="*/ 366 h 784"/>
                  <a:gd name="T2" fmla="*/ 0 w 789"/>
                  <a:gd name="T3" fmla="*/ 401 h 784"/>
                  <a:gd name="T4" fmla="*/ 18 w 789"/>
                  <a:gd name="T5" fmla="*/ 507 h 784"/>
                  <a:gd name="T6" fmla="*/ 130 w 789"/>
                  <a:gd name="T7" fmla="*/ 513 h 784"/>
                  <a:gd name="T8" fmla="*/ 130 w 789"/>
                  <a:gd name="T9" fmla="*/ 513 h 784"/>
                  <a:gd name="T10" fmla="*/ 189 w 789"/>
                  <a:gd name="T11" fmla="*/ 607 h 784"/>
                  <a:gd name="T12" fmla="*/ 153 w 789"/>
                  <a:gd name="T13" fmla="*/ 714 h 784"/>
                  <a:gd name="T14" fmla="*/ 242 w 789"/>
                  <a:gd name="T15" fmla="*/ 761 h 784"/>
                  <a:gd name="T16" fmla="*/ 318 w 789"/>
                  <a:gd name="T17" fmla="*/ 678 h 784"/>
                  <a:gd name="T18" fmla="*/ 318 w 789"/>
                  <a:gd name="T19" fmla="*/ 678 h 784"/>
                  <a:gd name="T20" fmla="*/ 371 w 789"/>
                  <a:gd name="T21" fmla="*/ 690 h 784"/>
                  <a:gd name="T22" fmla="*/ 430 w 789"/>
                  <a:gd name="T23" fmla="*/ 690 h 784"/>
                  <a:gd name="T24" fmla="*/ 430 w 789"/>
                  <a:gd name="T25" fmla="*/ 690 h 784"/>
                  <a:gd name="T26" fmla="*/ 489 w 789"/>
                  <a:gd name="T27" fmla="*/ 784 h 784"/>
                  <a:gd name="T28" fmla="*/ 589 w 789"/>
                  <a:gd name="T29" fmla="*/ 743 h 784"/>
                  <a:gd name="T30" fmla="*/ 571 w 789"/>
                  <a:gd name="T31" fmla="*/ 637 h 784"/>
                  <a:gd name="T32" fmla="*/ 648 w 789"/>
                  <a:gd name="T33" fmla="*/ 554 h 784"/>
                  <a:gd name="T34" fmla="*/ 648 w 789"/>
                  <a:gd name="T35" fmla="*/ 554 h 784"/>
                  <a:gd name="T36" fmla="*/ 754 w 789"/>
                  <a:gd name="T37" fmla="*/ 566 h 784"/>
                  <a:gd name="T38" fmla="*/ 789 w 789"/>
                  <a:gd name="T39" fmla="*/ 466 h 784"/>
                  <a:gd name="T40" fmla="*/ 689 w 789"/>
                  <a:gd name="T41" fmla="*/ 413 h 784"/>
                  <a:gd name="T42" fmla="*/ 689 w 789"/>
                  <a:gd name="T43" fmla="*/ 413 h 784"/>
                  <a:gd name="T44" fmla="*/ 671 w 789"/>
                  <a:gd name="T45" fmla="*/ 301 h 784"/>
                  <a:gd name="T46" fmla="*/ 671 w 789"/>
                  <a:gd name="T47" fmla="*/ 301 h 784"/>
                  <a:gd name="T48" fmla="*/ 754 w 789"/>
                  <a:gd name="T49" fmla="*/ 218 h 784"/>
                  <a:gd name="T50" fmla="*/ 695 w 789"/>
                  <a:gd name="T51" fmla="*/ 136 h 784"/>
                  <a:gd name="T52" fmla="*/ 589 w 789"/>
                  <a:gd name="T53" fmla="*/ 177 h 784"/>
                  <a:gd name="T54" fmla="*/ 495 w 789"/>
                  <a:gd name="T55" fmla="*/ 118 h 784"/>
                  <a:gd name="T56" fmla="*/ 477 w 789"/>
                  <a:gd name="T57" fmla="*/ 6 h 784"/>
                  <a:gd name="T58" fmla="*/ 377 w 789"/>
                  <a:gd name="T59" fmla="*/ 0 h 784"/>
                  <a:gd name="T60" fmla="*/ 347 w 789"/>
                  <a:gd name="T61" fmla="*/ 106 h 784"/>
                  <a:gd name="T62" fmla="*/ 242 w 789"/>
                  <a:gd name="T63" fmla="*/ 148 h 784"/>
                  <a:gd name="T64" fmla="*/ 242 w 789"/>
                  <a:gd name="T65" fmla="*/ 148 h 784"/>
                  <a:gd name="T66" fmla="*/ 147 w 789"/>
                  <a:gd name="T67" fmla="*/ 89 h 784"/>
                  <a:gd name="T68" fmla="*/ 71 w 789"/>
                  <a:gd name="T69" fmla="*/ 165 h 784"/>
                  <a:gd name="T70" fmla="*/ 142 w 789"/>
                  <a:gd name="T71" fmla="*/ 260 h 784"/>
                  <a:gd name="T72" fmla="*/ 142 w 789"/>
                  <a:gd name="T73" fmla="*/ 260 h 784"/>
                  <a:gd name="T74" fmla="*/ 106 w 789"/>
                  <a:gd name="T75" fmla="*/ 366 h 784"/>
                  <a:gd name="T76" fmla="*/ 306 w 789"/>
                  <a:gd name="T77" fmla="*/ 360 h 784"/>
                  <a:gd name="T78" fmla="*/ 318 w 789"/>
                  <a:gd name="T79" fmla="*/ 313 h 784"/>
                  <a:gd name="T80" fmla="*/ 365 w 789"/>
                  <a:gd name="T81" fmla="*/ 301 h 784"/>
                  <a:gd name="T82" fmla="*/ 406 w 789"/>
                  <a:gd name="T83" fmla="*/ 277 h 784"/>
                  <a:gd name="T84" fmla="*/ 448 w 789"/>
                  <a:gd name="T85" fmla="*/ 307 h 784"/>
                  <a:gd name="T86" fmla="*/ 489 w 789"/>
                  <a:gd name="T87" fmla="*/ 325 h 784"/>
                  <a:gd name="T88" fmla="*/ 489 w 789"/>
                  <a:gd name="T89" fmla="*/ 372 h 784"/>
                  <a:gd name="T90" fmla="*/ 500 w 789"/>
                  <a:gd name="T91" fmla="*/ 419 h 784"/>
                  <a:gd name="T92" fmla="*/ 465 w 789"/>
                  <a:gd name="T93" fmla="*/ 454 h 784"/>
                  <a:gd name="T94" fmla="*/ 436 w 789"/>
                  <a:gd name="T95" fmla="*/ 490 h 784"/>
                  <a:gd name="T96" fmla="*/ 389 w 789"/>
                  <a:gd name="T97" fmla="*/ 484 h 784"/>
                  <a:gd name="T98" fmla="*/ 342 w 789"/>
                  <a:gd name="T99" fmla="*/ 484 h 784"/>
                  <a:gd name="T100" fmla="*/ 318 w 789"/>
                  <a:gd name="T101" fmla="*/ 442 h 784"/>
                  <a:gd name="T102" fmla="*/ 289 w 789"/>
                  <a:gd name="T103" fmla="*/ 401 h 784"/>
                  <a:gd name="T104" fmla="*/ 306 w 789"/>
                  <a:gd name="T105" fmla="*/ 360 h 784"/>
                  <a:gd name="T106" fmla="*/ 306 w 789"/>
                  <a:gd name="T107" fmla="*/ 360 h 7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89" h="784">
                    <a:moveTo>
                      <a:pt x="106" y="366"/>
                    </a:moveTo>
                    <a:cubicBezTo>
                      <a:pt x="0" y="401"/>
                      <a:pt x="0" y="401"/>
                      <a:pt x="0" y="401"/>
                    </a:cubicBezTo>
                    <a:cubicBezTo>
                      <a:pt x="18" y="507"/>
                      <a:pt x="18" y="507"/>
                      <a:pt x="18" y="507"/>
                    </a:cubicBezTo>
                    <a:cubicBezTo>
                      <a:pt x="130" y="513"/>
                      <a:pt x="130" y="513"/>
                      <a:pt x="130" y="513"/>
                    </a:cubicBezTo>
                    <a:cubicBezTo>
                      <a:pt x="130" y="513"/>
                      <a:pt x="130" y="513"/>
                      <a:pt x="130" y="513"/>
                    </a:cubicBezTo>
                    <a:cubicBezTo>
                      <a:pt x="142" y="549"/>
                      <a:pt x="165" y="578"/>
                      <a:pt x="189" y="607"/>
                    </a:cubicBezTo>
                    <a:cubicBezTo>
                      <a:pt x="153" y="714"/>
                      <a:pt x="153" y="714"/>
                      <a:pt x="153" y="714"/>
                    </a:cubicBezTo>
                    <a:cubicBezTo>
                      <a:pt x="242" y="761"/>
                      <a:pt x="242" y="761"/>
                      <a:pt x="242" y="761"/>
                    </a:cubicBezTo>
                    <a:cubicBezTo>
                      <a:pt x="318" y="678"/>
                      <a:pt x="318" y="678"/>
                      <a:pt x="318" y="678"/>
                    </a:cubicBezTo>
                    <a:cubicBezTo>
                      <a:pt x="318" y="678"/>
                      <a:pt x="318" y="678"/>
                      <a:pt x="318" y="678"/>
                    </a:cubicBezTo>
                    <a:cubicBezTo>
                      <a:pt x="336" y="684"/>
                      <a:pt x="353" y="690"/>
                      <a:pt x="371" y="690"/>
                    </a:cubicBezTo>
                    <a:cubicBezTo>
                      <a:pt x="395" y="690"/>
                      <a:pt x="412" y="690"/>
                      <a:pt x="430" y="690"/>
                    </a:cubicBezTo>
                    <a:cubicBezTo>
                      <a:pt x="430" y="690"/>
                      <a:pt x="430" y="690"/>
                      <a:pt x="430" y="690"/>
                    </a:cubicBezTo>
                    <a:cubicBezTo>
                      <a:pt x="489" y="784"/>
                      <a:pt x="489" y="784"/>
                      <a:pt x="489" y="784"/>
                    </a:cubicBezTo>
                    <a:cubicBezTo>
                      <a:pt x="589" y="743"/>
                      <a:pt x="589" y="743"/>
                      <a:pt x="589" y="743"/>
                    </a:cubicBezTo>
                    <a:cubicBezTo>
                      <a:pt x="571" y="637"/>
                      <a:pt x="571" y="637"/>
                      <a:pt x="571" y="637"/>
                    </a:cubicBezTo>
                    <a:cubicBezTo>
                      <a:pt x="601" y="613"/>
                      <a:pt x="624" y="584"/>
                      <a:pt x="648" y="554"/>
                    </a:cubicBezTo>
                    <a:cubicBezTo>
                      <a:pt x="648" y="554"/>
                      <a:pt x="648" y="554"/>
                      <a:pt x="648" y="554"/>
                    </a:cubicBezTo>
                    <a:cubicBezTo>
                      <a:pt x="754" y="566"/>
                      <a:pt x="754" y="566"/>
                      <a:pt x="754" y="566"/>
                    </a:cubicBezTo>
                    <a:cubicBezTo>
                      <a:pt x="789" y="466"/>
                      <a:pt x="789" y="466"/>
                      <a:pt x="789" y="466"/>
                    </a:cubicBezTo>
                    <a:cubicBezTo>
                      <a:pt x="689" y="413"/>
                      <a:pt x="689" y="413"/>
                      <a:pt x="689" y="413"/>
                    </a:cubicBezTo>
                    <a:cubicBezTo>
                      <a:pt x="689" y="413"/>
                      <a:pt x="689" y="413"/>
                      <a:pt x="689" y="413"/>
                    </a:cubicBezTo>
                    <a:cubicBezTo>
                      <a:pt x="689" y="372"/>
                      <a:pt x="683" y="336"/>
                      <a:pt x="671" y="301"/>
                    </a:cubicBezTo>
                    <a:cubicBezTo>
                      <a:pt x="671" y="301"/>
                      <a:pt x="671" y="301"/>
                      <a:pt x="671" y="301"/>
                    </a:cubicBezTo>
                    <a:cubicBezTo>
                      <a:pt x="754" y="218"/>
                      <a:pt x="754" y="218"/>
                      <a:pt x="754" y="218"/>
                    </a:cubicBezTo>
                    <a:cubicBezTo>
                      <a:pt x="695" y="136"/>
                      <a:pt x="695" y="136"/>
                      <a:pt x="695" y="136"/>
                    </a:cubicBezTo>
                    <a:cubicBezTo>
                      <a:pt x="589" y="177"/>
                      <a:pt x="589" y="177"/>
                      <a:pt x="589" y="177"/>
                    </a:cubicBezTo>
                    <a:cubicBezTo>
                      <a:pt x="559" y="154"/>
                      <a:pt x="530" y="130"/>
                      <a:pt x="495" y="118"/>
                    </a:cubicBezTo>
                    <a:cubicBezTo>
                      <a:pt x="477" y="6"/>
                      <a:pt x="477" y="6"/>
                      <a:pt x="477" y="6"/>
                    </a:cubicBezTo>
                    <a:cubicBezTo>
                      <a:pt x="377" y="0"/>
                      <a:pt x="377" y="0"/>
                      <a:pt x="377" y="0"/>
                    </a:cubicBezTo>
                    <a:cubicBezTo>
                      <a:pt x="347" y="106"/>
                      <a:pt x="347" y="106"/>
                      <a:pt x="347" y="106"/>
                    </a:cubicBezTo>
                    <a:cubicBezTo>
                      <a:pt x="306" y="112"/>
                      <a:pt x="271" y="130"/>
                      <a:pt x="242" y="148"/>
                    </a:cubicBezTo>
                    <a:cubicBezTo>
                      <a:pt x="242" y="148"/>
                      <a:pt x="242" y="148"/>
                      <a:pt x="242" y="148"/>
                    </a:cubicBezTo>
                    <a:cubicBezTo>
                      <a:pt x="147" y="89"/>
                      <a:pt x="147" y="89"/>
                      <a:pt x="147" y="89"/>
                    </a:cubicBezTo>
                    <a:cubicBezTo>
                      <a:pt x="71" y="165"/>
                      <a:pt x="71" y="165"/>
                      <a:pt x="71" y="165"/>
                    </a:cubicBezTo>
                    <a:cubicBezTo>
                      <a:pt x="142" y="260"/>
                      <a:pt x="142" y="260"/>
                      <a:pt x="142" y="260"/>
                    </a:cubicBezTo>
                    <a:cubicBezTo>
                      <a:pt x="142" y="260"/>
                      <a:pt x="142" y="260"/>
                      <a:pt x="142" y="260"/>
                    </a:cubicBezTo>
                    <a:cubicBezTo>
                      <a:pt x="124" y="289"/>
                      <a:pt x="112" y="325"/>
                      <a:pt x="106" y="366"/>
                    </a:cubicBezTo>
                    <a:close/>
                    <a:moveTo>
                      <a:pt x="306" y="360"/>
                    </a:moveTo>
                    <a:cubicBezTo>
                      <a:pt x="318" y="313"/>
                      <a:pt x="318" y="313"/>
                      <a:pt x="318" y="313"/>
                    </a:cubicBezTo>
                    <a:cubicBezTo>
                      <a:pt x="365" y="301"/>
                      <a:pt x="365" y="301"/>
                      <a:pt x="365" y="301"/>
                    </a:cubicBezTo>
                    <a:cubicBezTo>
                      <a:pt x="406" y="277"/>
                      <a:pt x="406" y="277"/>
                      <a:pt x="406" y="277"/>
                    </a:cubicBezTo>
                    <a:cubicBezTo>
                      <a:pt x="448" y="307"/>
                      <a:pt x="448" y="307"/>
                      <a:pt x="448" y="307"/>
                    </a:cubicBezTo>
                    <a:cubicBezTo>
                      <a:pt x="489" y="325"/>
                      <a:pt x="489" y="325"/>
                      <a:pt x="489" y="325"/>
                    </a:cubicBezTo>
                    <a:cubicBezTo>
                      <a:pt x="489" y="372"/>
                      <a:pt x="489" y="372"/>
                      <a:pt x="489" y="372"/>
                    </a:cubicBezTo>
                    <a:cubicBezTo>
                      <a:pt x="500" y="419"/>
                      <a:pt x="500" y="419"/>
                      <a:pt x="500" y="419"/>
                    </a:cubicBezTo>
                    <a:cubicBezTo>
                      <a:pt x="465" y="454"/>
                      <a:pt x="465" y="454"/>
                      <a:pt x="465" y="454"/>
                    </a:cubicBezTo>
                    <a:cubicBezTo>
                      <a:pt x="436" y="490"/>
                      <a:pt x="436" y="490"/>
                      <a:pt x="436" y="490"/>
                    </a:cubicBezTo>
                    <a:cubicBezTo>
                      <a:pt x="389" y="484"/>
                      <a:pt x="389" y="484"/>
                      <a:pt x="389" y="484"/>
                    </a:cubicBezTo>
                    <a:cubicBezTo>
                      <a:pt x="342" y="484"/>
                      <a:pt x="342" y="484"/>
                      <a:pt x="342" y="484"/>
                    </a:cubicBezTo>
                    <a:cubicBezTo>
                      <a:pt x="318" y="442"/>
                      <a:pt x="318" y="442"/>
                      <a:pt x="318" y="442"/>
                    </a:cubicBezTo>
                    <a:cubicBezTo>
                      <a:pt x="289" y="401"/>
                      <a:pt x="289" y="401"/>
                      <a:pt x="289" y="401"/>
                    </a:cubicBezTo>
                    <a:cubicBezTo>
                      <a:pt x="306" y="360"/>
                      <a:pt x="306" y="360"/>
                      <a:pt x="306" y="360"/>
                    </a:cubicBezTo>
                    <a:cubicBezTo>
                      <a:pt x="306" y="360"/>
                      <a:pt x="306" y="360"/>
                      <a:pt x="306" y="36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sp>
            <p:nvSpPr>
              <p:cNvPr id="18" name="Freeform 7"/>
              <p:cNvSpPr>
                <a:spLocks noEditPoints="1"/>
              </p:cNvSpPr>
              <p:nvPr/>
            </p:nvSpPr>
            <p:spPr bwMode="auto">
              <a:xfrm>
                <a:off x="5761038" y="3273425"/>
                <a:ext cx="434975" cy="434975"/>
              </a:xfrm>
              <a:custGeom>
                <a:avLst/>
                <a:gdLst>
                  <a:gd name="T0" fmla="*/ 982 w 1017"/>
                  <a:gd name="T1" fmla="*/ 733 h 1016"/>
                  <a:gd name="T2" fmla="*/ 1017 w 1017"/>
                  <a:gd name="T3" fmla="*/ 603 h 1016"/>
                  <a:gd name="T4" fmla="*/ 893 w 1017"/>
                  <a:gd name="T5" fmla="*/ 532 h 1016"/>
                  <a:gd name="T6" fmla="*/ 893 w 1017"/>
                  <a:gd name="T7" fmla="*/ 532 h 1016"/>
                  <a:gd name="T8" fmla="*/ 870 w 1017"/>
                  <a:gd name="T9" fmla="*/ 384 h 1016"/>
                  <a:gd name="T10" fmla="*/ 970 w 1017"/>
                  <a:gd name="T11" fmla="*/ 284 h 1016"/>
                  <a:gd name="T12" fmla="*/ 893 w 1017"/>
                  <a:gd name="T13" fmla="*/ 172 h 1016"/>
                  <a:gd name="T14" fmla="*/ 764 w 1017"/>
                  <a:gd name="T15" fmla="*/ 225 h 1016"/>
                  <a:gd name="T16" fmla="*/ 635 w 1017"/>
                  <a:gd name="T17" fmla="*/ 154 h 1016"/>
                  <a:gd name="T18" fmla="*/ 617 w 1017"/>
                  <a:gd name="T19" fmla="*/ 6 h 1016"/>
                  <a:gd name="T20" fmla="*/ 482 w 1017"/>
                  <a:gd name="T21" fmla="*/ 0 h 1016"/>
                  <a:gd name="T22" fmla="*/ 447 w 1017"/>
                  <a:gd name="T23" fmla="*/ 136 h 1016"/>
                  <a:gd name="T24" fmla="*/ 447 w 1017"/>
                  <a:gd name="T25" fmla="*/ 136 h 1016"/>
                  <a:gd name="T26" fmla="*/ 312 w 1017"/>
                  <a:gd name="T27" fmla="*/ 189 h 1016"/>
                  <a:gd name="T28" fmla="*/ 188 w 1017"/>
                  <a:gd name="T29" fmla="*/ 112 h 1016"/>
                  <a:gd name="T30" fmla="*/ 94 w 1017"/>
                  <a:gd name="T31" fmla="*/ 213 h 1016"/>
                  <a:gd name="T32" fmla="*/ 177 w 1017"/>
                  <a:gd name="T33" fmla="*/ 331 h 1016"/>
                  <a:gd name="T34" fmla="*/ 136 w 1017"/>
                  <a:gd name="T35" fmla="*/ 473 h 1016"/>
                  <a:gd name="T36" fmla="*/ 0 w 1017"/>
                  <a:gd name="T37" fmla="*/ 520 h 1016"/>
                  <a:gd name="T38" fmla="*/ 18 w 1017"/>
                  <a:gd name="T39" fmla="*/ 656 h 1016"/>
                  <a:gd name="T40" fmla="*/ 165 w 1017"/>
                  <a:gd name="T41" fmla="*/ 662 h 1016"/>
                  <a:gd name="T42" fmla="*/ 165 w 1017"/>
                  <a:gd name="T43" fmla="*/ 662 h 1016"/>
                  <a:gd name="T44" fmla="*/ 247 w 1017"/>
                  <a:gd name="T45" fmla="*/ 786 h 1016"/>
                  <a:gd name="T46" fmla="*/ 247 w 1017"/>
                  <a:gd name="T47" fmla="*/ 786 h 1016"/>
                  <a:gd name="T48" fmla="*/ 200 w 1017"/>
                  <a:gd name="T49" fmla="*/ 922 h 1016"/>
                  <a:gd name="T50" fmla="*/ 318 w 1017"/>
                  <a:gd name="T51" fmla="*/ 993 h 1016"/>
                  <a:gd name="T52" fmla="*/ 412 w 1017"/>
                  <a:gd name="T53" fmla="*/ 881 h 1016"/>
                  <a:gd name="T54" fmla="*/ 482 w 1017"/>
                  <a:gd name="T55" fmla="*/ 892 h 1016"/>
                  <a:gd name="T56" fmla="*/ 559 w 1017"/>
                  <a:gd name="T57" fmla="*/ 892 h 1016"/>
                  <a:gd name="T58" fmla="*/ 559 w 1017"/>
                  <a:gd name="T59" fmla="*/ 892 h 1016"/>
                  <a:gd name="T60" fmla="*/ 635 w 1017"/>
                  <a:gd name="T61" fmla="*/ 1016 h 1016"/>
                  <a:gd name="T62" fmla="*/ 758 w 1017"/>
                  <a:gd name="T63" fmla="*/ 963 h 1016"/>
                  <a:gd name="T64" fmla="*/ 735 w 1017"/>
                  <a:gd name="T65" fmla="*/ 821 h 1016"/>
                  <a:gd name="T66" fmla="*/ 835 w 1017"/>
                  <a:gd name="T67" fmla="*/ 715 h 1016"/>
                  <a:gd name="T68" fmla="*/ 835 w 1017"/>
                  <a:gd name="T69" fmla="*/ 715 h 1016"/>
                  <a:gd name="T70" fmla="*/ 982 w 1017"/>
                  <a:gd name="T71" fmla="*/ 733 h 1016"/>
                  <a:gd name="T72" fmla="*/ 982 w 1017"/>
                  <a:gd name="T73" fmla="*/ 733 h 1016"/>
                  <a:gd name="T74" fmla="*/ 506 w 1017"/>
                  <a:gd name="T75" fmla="*/ 627 h 1016"/>
                  <a:gd name="T76" fmla="*/ 441 w 1017"/>
                  <a:gd name="T77" fmla="*/ 627 h 1016"/>
                  <a:gd name="T78" fmla="*/ 412 w 1017"/>
                  <a:gd name="T79" fmla="*/ 573 h 1016"/>
                  <a:gd name="T80" fmla="*/ 376 w 1017"/>
                  <a:gd name="T81" fmla="*/ 520 h 1016"/>
                  <a:gd name="T82" fmla="*/ 394 w 1017"/>
                  <a:gd name="T83" fmla="*/ 467 h 1016"/>
                  <a:gd name="T84" fmla="*/ 412 w 1017"/>
                  <a:gd name="T85" fmla="*/ 408 h 1016"/>
                  <a:gd name="T86" fmla="*/ 470 w 1017"/>
                  <a:gd name="T87" fmla="*/ 384 h 1016"/>
                  <a:gd name="T88" fmla="*/ 523 w 1017"/>
                  <a:gd name="T89" fmla="*/ 361 h 1016"/>
                  <a:gd name="T90" fmla="*/ 576 w 1017"/>
                  <a:gd name="T91" fmla="*/ 396 h 1016"/>
                  <a:gd name="T92" fmla="*/ 629 w 1017"/>
                  <a:gd name="T93" fmla="*/ 420 h 1016"/>
                  <a:gd name="T94" fmla="*/ 635 w 1017"/>
                  <a:gd name="T95" fmla="*/ 485 h 1016"/>
                  <a:gd name="T96" fmla="*/ 647 w 1017"/>
                  <a:gd name="T97" fmla="*/ 544 h 1016"/>
                  <a:gd name="T98" fmla="*/ 606 w 1017"/>
                  <a:gd name="T99" fmla="*/ 585 h 1016"/>
                  <a:gd name="T100" fmla="*/ 564 w 1017"/>
                  <a:gd name="T101" fmla="*/ 632 h 1016"/>
                  <a:gd name="T102" fmla="*/ 506 w 1017"/>
                  <a:gd name="T103" fmla="*/ 627 h 1016"/>
                  <a:gd name="T104" fmla="*/ 506 w 1017"/>
                  <a:gd name="T105" fmla="*/ 627 h 1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17" h="1016">
                    <a:moveTo>
                      <a:pt x="982" y="733"/>
                    </a:moveTo>
                    <a:cubicBezTo>
                      <a:pt x="1017" y="603"/>
                      <a:pt x="1017" y="603"/>
                      <a:pt x="1017" y="603"/>
                    </a:cubicBezTo>
                    <a:cubicBezTo>
                      <a:pt x="893" y="532"/>
                      <a:pt x="893" y="532"/>
                      <a:pt x="893" y="532"/>
                    </a:cubicBezTo>
                    <a:cubicBezTo>
                      <a:pt x="893" y="532"/>
                      <a:pt x="893" y="532"/>
                      <a:pt x="893" y="532"/>
                    </a:cubicBezTo>
                    <a:cubicBezTo>
                      <a:pt x="893" y="479"/>
                      <a:pt x="888" y="431"/>
                      <a:pt x="870" y="384"/>
                    </a:cubicBezTo>
                    <a:cubicBezTo>
                      <a:pt x="970" y="284"/>
                      <a:pt x="970" y="284"/>
                      <a:pt x="970" y="284"/>
                    </a:cubicBezTo>
                    <a:cubicBezTo>
                      <a:pt x="893" y="172"/>
                      <a:pt x="893" y="172"/>
                      <a:pt x="893" y="172"/>
                    </a:cubicBezTo>
                    <a:cubicBezTo>
                      <a:pt x="764" y="225"/>
                      <a:pt x="764" y="225"/>
                      <a:pt x="764" y="225"/>
                    </a:cubicBezTo>
                    <a:cubicBezTo>
                      <a:pt x="729" y="195"/>
                      <a:pt x="682" y="172"/>
                      <a:pt x="635" y="154"/>
                    </a:cubicBezTo>
                    <a:cubicBezTo>
                      <a:pt x="617" y="6"/>
                      <a:pt x="617" y="6"/>
                      <a:pt x="617" y="6"/>
                    </a:cubicBezTo>
                    <a:cubicBezTo>
                      <a:pt x="482" y="0"/>
                      <a:pt x="482" y="0"/>
                      <a:pt x="482" y="0"/>
                    </a:cubicBezTo>
                    <a:cubicBezTo>
                      <a:pt x="447" y="136"/>
                      <a:pt x="447" y="136"/>
                      <a:pt x="447" y="136"/>
                    </a:cubicBezTo>
                    <a:cubicBezTo>
                      <a:pt x="447" y="136"/>
                      <a:pt x="447" y="136"/>
                      <a:pt x="447" y="136"/>
                    </a:cubicBezTo>
                    <a:cubicBezTo>
                      <a:pt x="394" y="148"/>
                      <a:pt x="353" y="166"/>
                      <a:pt x="312" y="189"/>
                    </a:cubicBezTo>
                    <a:cubicBezTo>
                      <a:pt x="188" y="112"/>
                      <a:pt x="188" y="112"/>
                      <a:pt x="188" y="112"/>
                    </a:cubicBezTo>
                    <a:cubicBezTo>
                      <a:pt x="94" y="213"/>
                      <a:pt x="94" y="213"/>
                      <a:pt x="94" y="213"/>
                    </a:cubicBezTo>
                    <a:cubicBezTo>
                      <a:pt x="177" y="331"/>
                      <a:pt x="177" y="331"/>
                      <a:pt x="177" y="331"/>
                    </a:cubicBezTo>
                    <a:cubicBezTo>
                      <a:pt x="159" y="372"/>
                      <a:pt x="141" y="420"/>
                      <a:pt x="136" y="473"/>
                    </a:cubicBezTo>
                    <a:cubicBezTo>
                      <a:pt x="0" y="520"/>
                      <a:pt x="0" y="520"/>
                      <a:pt x="0" y="520"/>
                    </a:cubicBezTo>
                    <a:cubicBezTo>
                      <a:pt x="18" y="656"/>
                      <a:pt x="18" y="656"/>
                      <a:pt x="18" y="656"/>
                    </a:cubicBezTo>
                    <a:cubicBezTo>
                      <a:pt x="165" y="662"/>
                      <a:pt x="165" y="662"/>
                      <a:pt x="165" y="662"/>
                    </a:cubicBezTo>
                    <a:cubicBezTo>
                      <a:pt x="165" y="662"/>
                      <a:pt x="165" y="662"/>
                      <a:pt x="165" y="662"/>
                    </a:cubicBezTo>
                    <a:cubicBezTo>
                      <a:pt x="183" y="709"/>
                      <a:pt x="212" y="751"/>
                      <a:pt x="247" y="786"/>
                    </a:cubicBezTo>
                    <a:cubicBezTo>
                      <a:pt x="247" y="786"/>
                      <a:pt x="247" y="786"/>
                      <a:pt x="247" y="786"/>
                    </a:cubicBezTo>
                    <a:cubicBezTo>
                      <a:pt x="200" y="922"/>
                      <a:pt x="200" y="922"/>
                      <a:pt x="200" y="922"/>
                    </a:cubicBezTo>
                    <a:cubicBezTo>
                      <a:pt x="318" y="993"/>
                      <a:pt x="318" y="993"/>
                      <a:pt x="318" y="993"/>
                    </a:cubicBezTo>
                    <a:cubicBezTo>
                      <a:pt x="412" y="881"/>
                      <a:pt x="412" y="881"/>
                      <a:pt x="412" y="881"/>
                    </a:cubicBezTo>
                    <a:cubicBezTo>
                      <a:pt x="435" y="887"/>
                      <a:pt x="459" y="892"/>
                      <a:pt x="482" y="892"/>
                    </a:cubicBezTo>
                    <a:cubicBezTo>
                      <a:pt x="512" y="898"/>
                      <a:pt x="535" y="898"/>
                      <a:pt x="559" y="892"/>
                    </a:cubicBezTo>
                    <a:cubicBezTo>
                      <a:pt x="559" y="892"/>
                      <a:pt x="559" y="892"/>
                      <a:pt x="559" y="892"/>
                    </a:cubicBezTo>
                    <a:cubicBezTo>
                      <a:pt x="635" y="1016"/>
                      <a:pt x="635" y="1016"/>
                      <a:pt x="635" y="1016"/>
                    </a:cubicBezTo>
                    <a:cubicBezTo>
                      <a:pt x="758" y="963"/>
                      <a:pt x="758" y="963"/>
                      <a:pt x="758" y="963"/>
                    </a:cubicBezTo>
                    <a:cubicBezTo>
                      <a:pt x="735" y="821"/>
                      <a:pt x="735" y="821"/>
                      <a:pt x="735" y="821"/>
                    </a:cubicBezTo>
                    <a:cubicBezTo>
                      <a:pt x="776" y="792"/>
                      <a:pt x="811" y="757"/>
                      <a:pt x="835" y="715"/>
                    </a:cubicBezTo>
                    <a:cubicBezTo>
                      <a:pt x="835" y="715"/>
                      <a:pt x="835" y="715"/>
                      <a:pt x="835" y="715"/>
                    </a:cubicBezTo>
                    <a:cubicBezTo>
                      <a:pt x="982" y="733"/>
                      <a:pt x="982" y="733"/>
                      <a:pt x="982" y="733"/>
                    </a:cubicBezTo>
                    <a:cubicBezTo>
                      <a:pt x="982" y="733"/>
                      <a:pt x="982" y="733"/>
                      <a:pt x="982" y="733"/>
                    </a:cubicBezTo>
                    <a:close/>
                    <a:moveTo>
                      <a:pt x="506" y="627"/>
                    </a:moveTo>
                    <a:cubicBezTo>
                      <a:pt x="441" y="627"/>
                      <a:pt x="441" y="627"/>
                      <a:pt x="441" y="627"/>
                    </a:cubicBezTo>
                    <a:cubicBezTo>
                      <a:pt x="412" y="573"/>
                      <a:pt x="412" y="573"/>
                      <a:pt x="412" y="573"/>
                    </a:cubicBezTo>
                    <a:cubicBezTo>
                      <a:pt x="376" y="520"/>
                      <a:pt x="376" y="520"/>
                      <a:pt x="376" y="520"/>
                    </a:cubicBezTo>
                    <a:cubicBezTo>
                      <a:pt x="394" y="467"/>
                      <a:pt x="394" y="467"/>
                      <a:pt x="394" y="467"/>
                    </a:cubicBezTo>
                    <a:cubicBezTo>
                      <a:pt x="412" y="408"/>
                      <a:pt x="412" y="408"/>
                      <a:pt x="412" y="408"/>
                    </a:cubicBezTo>
                    <a:cubicBezTo>
                      <a:pt x="470" y="384"/>
                      <a:pt x="470" y="384"/>
                      <a:pt x="470" y="384"/>
                    </a:cubicBezTo>
                    <a:cubicBezTo>
                      <a:pt x="523" y="361"/>
                      <a:pt x="523" y="361"/>
                      <a:pt x="523" y="361"/>
                    </a:cubicBezTo>
                    <a:cubicBezTo>
                      <a:pt x="576" y="396"/>
                      <a:pt x="576" y="396"/>
                      <a:pt x="576" y="396"/>
                    </a:cubicBezTo>
                    <a:cubicBezTo>
                      <a:pt x="629" y="420"/>
                      <a:pt x="629" y="420"/>
                      <a:pt x="629" y="420"/>
                    </a:cubicBezTo>
                    <a:cubicBezTo>
                      <a:pt x="635" y="485"/>
                      <a:pt x="635" y="485"/>
                      <a:pt x="635" y="485"/>
                    </a:cubicBezTo>
                    <a:cubicBezTo>
                      <a:pt x="647" y="544"/>
                      <a:pt x="647" y="544"/>
                      <a:pt x="647" y="544"/>
                    </a:cubicBezTo>
                    <a:cubicBezTo>
                      <a:pt x="606" y="585"/>
                      <a:pt x="606" y="585"/>
                      <a:pt x="606" y="585"/>
                    </a:cubicBezTo>
                    <a:cubicBezTo>
                      <a:pt x="564" y="632"/>
                      <a:pt x="564" y="632"/>
                      <a:pt x="564" y="632"/>
                    </a:cubicBezTo>
                    <a:cubicBezTo>
                      <a:pt x="506" y="627"/>
                      <a:pt x="506" y="627"/>
                      <a:pt x="506" y="627"/>
                    </a:cubicBezTo>
                    <a:cubicBezTo>
                      <a:pt x="506" y="627"/>
                      <a:pt x="506" y="627"/>
                      <a:pt x="506" y="6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grpSp>
        <p:sp>
          <p:nvSpPr>
            <p:cNvPr id="28" name="Freeform 11"/>
            <p:cNvSpPr>
              <a:spLocks/>
            </p:cNvSpPr>
            <p:nvPr/>
          </p:nvSpPr>
          <p:spPr bwMode="auto">
            <a:xfrm>
              <a:off x="11119468" y="2790412"/>
              <a:ext cx="801574" cy="599989"/>
            </a:xfrm>
            <a:custGeom>
              <a:avLst/>
              <a:gdLst>
                <a:gd name="T0" fmla="*/ 1689 w 1700"/>
                <a:gd name="T1" fmla="*/ 730 h 1277"/>
                <a:gd name="T2" fmla="*/ 1619 w 1700"/>
                <a:gd name="T3" fmla="*/ 676 h 1277"/>
                <a:gd name="T4" fmla="*/ 1587 w 1700"/>
                <a:gd name="T5" fmla="*/ 660 h 1277"/>
                <a:gd name="T6" fmla="*/ 669 w 1700"/>
                <a:gd name="T7" fmla="*/ 314 h 1277"/>
                <a:gd name="T8" fmla="*/ 675 w 1700"/>
                <a:gd name="T9" fmla="*/ 303 h 1277"/>
                <a:gd name="T10" fmla="*/ 540 w 1700"/>
                <a:gd name="T11" fmla="*/ 211 h 1277"/>
                <a:gd name="T12" fmla="*/ 826 w 1700"/>
                <a:gd name="T13" fmla="*/ 60 h 1277"/>
                <a:gd name="T14" fmla="*/ 556 w 1700"/>
                <a:gd name="T15" fmla="*/ 44 h 1277"/>
                <a:gd name="T16" fmla="*/ 329 w 1700"/>
                <a:gd name="T17" fmla="*/ 238 h 1277"/>
                <a:gd name="T18" fmla="*/ 292 w 1700"/>
                <a:gd name="T19" fmla="*/ 460 h 1277"/>
                <a:gd name="T20" fmla="*/ 200 w 1700"/>
                <a:gd name="T21" fmla="*/ 606 h 1277"/>
                <a:gd name="T22" fmla="*/ 302 w 1700"/>
                <a:gd name="T23" fmla="*/ 720 h 1277"/>
                <a:gd name="T24" fmla="*/ 340 w 1700"/>
                <a:gd name="T25" fmla="*/ 730 h 1277"/>
                <a:gd name="T26" fmla="*/ 189 w 1700"/>
                <a:gd name="T27" fmla="*/ 730 h 1277"/>
                <a:gd name="T28" fmla="*/ 167 w 1700"/>
                <a:gd name="T29" fmla="*/ 763 h 1277"/>
                <a:gd name="T30" fmla="*/ 189 w 1700"/>
                <a:gd name="T31" fmla="*/ 795 h 1277"/>
                <a:gd name="T32" fmla="*/ 270 w 1700"/>
                <a:gd name="T33" fmla="*/ 795 h 1277"/>
                <a:gd name="T34" fmla="*/ 270 w 1700"/>
                <a:gd name="T35" fmla="*/ 952 h 1277"/>
                <a:gd name="T36" fmla="*/ 0 w 1700"/>
                <a:gd name="T37" fmla="*/ 952 h 1277"/>
                <a:gd name="T38" fmla="*/ 0 w 1700"/>
                <a:gd name="T39" fmla="*/ 1277 h 1277"/>
                <a:gd name="T40" fmla="*/ 1225 w 1700"/>
                <a:gd name="T41" fmla="*/ 1277 h 1277"/>
                <a:gd name="T42" fmla="*/ 1225 w 1700"/>
                <a:gd name="T43" fmla="*/ 952 h 1277"/>
                <a:gd name="T44" fmla="*/ 329 w 1700"/>
                <a:gd name="T45" fmla="*/ 952 h 1277"/>
                <a:gd name="T46" fmla="*/ 329 w 1700"/>
                <a:gd name="T47" fmla="*/ 795 h 1277"/>
                <a:gd name="T48" fmla="*/ 405 w 1700"/>
                <a:gd name="T49" fmla="*/ 795 h 1277"/>
                <a:gd name="T50" fmla="*/ 426 w 1700"/>
                <a:gd name="T51" fmla="*/ 763 h 1277"/>
                <a:gd name="T52" fmla="*/ 405 w 1700"/>
                <a:gd name="T53" fmla="*/ 730 h 1277"/>
                <a:gd name="T54" fmla="*/ 378 w 1700"/>
                <a:gd name="T55" fmla="*/ 730 h 1277"/>
                <a:gd name="T56" fmla="*/ 416 w 1700"/>
                <a:gd name="T57" fmla="*/ 687 h 1277"/>
                <a:gd name="T58" fmla="*/ 453 w 1700"/>
                <a:gd name="T59" fmla="*/ 503 h 1277"/>
                <a:gd name="T60" fmla="*/ 605 w 1700"/>
                <a:gd name="T61" fmla="*/ 503 h 1277"/>
                <a:gd name="T62" fmla="*/ 610 w 1700"/>
                <a:gd name="T63" fmla="*/ 487 h 1277"/>
                <a:gd name="T64" fmla="*/ 1522 w 1700"/>
                <a:gd name="T65" fmla="*/ 833 h 1277"/>
                <a:gd name="T66" fmla="*/ 1560 w 1700"/>
                <a:gd name="T67" fmla="*/ 844 h 1277"/>
                <a:gd name="T68" fmla="*/ 1646 w 1700"/>
                <a:gd name="T69" fmla="*/ 844 h 1277"/>
                <a:gd name="T70" fmla="*/ 1695 w 1700"/>
                <a:gd name="T71" fmla="*/ 784 h 1277"/>
                <a:gd name="T72" fmla="*/ 1689 w 1700"/>
                <a:gd name="T73" fmla="*/ 730 h 12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700" h="1277">
                  <a:moveTo>
                    <a:pt x="1689" y="730"/>
                  </a:moveTo>
                  <a:cubicBezTo>
                    <a:pt x="1678" y="709"/>
                    <a:pt x="1651" y="687"/>
                    <a:pt x="1619" y="676"/>
                  </a:cubicBezTo>
                  <a:cubicBezTo>
                    <a:pt x="1608" y="671"/>
                    <a:pt x="1597" y="665"/>
                    <a:pt x="1587" y="660"/>
                  </a:cubicBezTo>
                  <a:cubicBezTo>
                    <a:pt x="1279" y="547"/>
                    <a:pt x="977" y="433"/>
                    <a:pt x="669" y="314"/>
                  </a:cubicBezTo>
                  <a:cubicBezTo>
                    <a:pt x="675" y="303"/>
                    <a:pt x="675" y="303"/>
                    <a:pt x="675" y="303"/>
                  </a:cubicBezTo>
                  <a:cubicBezTo>
                    <a:pt x="712" y="282"/>
                    <a:pt x="561" y="276"/>
                    <a:pt x="540" y="211"/>
                  </a:cubicBezTo>
                  <a:cubicBezTo>
                    <a:pt x="518" y="141"/>
                    <a:pt x="788" y="76"/>
                    <a:pt x="826" y="60"/>
                  </a:cubicBezTo>
                  <a:cubicBezTo>
                    <a:pt x="869" y="38"/>
                    <a:pt x="675" y="0"/>
                    <a:pt x="556" y="44"/>
                  </a:cubicBezTo>
                  <a:cubicBezTo>
                    <a:pt x="437" y="87"/>
                    <a:pt x="372" y="157"/>
                    <a:pt x="329" y="238"/>
                  </a:cubicBezTo>
                  <a:cubicBezTo>
                    <a:pt x="286" y="314"/>
                    <a:pt x="297" y="417"/>
                    <a:pt x="292" y="460"/>
                  </a:cubicBezTo>
                  <a:cubicBezTo>
                    <a:pt x="292" y="498"/>
                    <a:pt x="216" y="563"/>
                    <a:pt x="200" y="606"/>
                  </a:cubicBezTo>
                  <a:cubicBezTo>
                    <a:pt x="173" y="676"/>
                    <a:pt x="248" y="698"/>
                    <a:pt x="302" y="720"/>
                  </a:cubicBezTo>
                  <a:cubicBezTo>
                    <a:pt x="319" y="725"/>
                    <a:pt x="329" y="730"/>
                    <a:pt x="340" y="730"/>
                  </a:cubicBezTo>
                  <a:cubicBezTo>
                    <a:pt x="189" y="730"/>
                    <a:pt x="189" y="730"/>
                    <a:pt x="189" y="730"/>
                  </a:cubicBezTo>
                  <a:cubicBezTo>
                    <a:pt x="178" y="730"/>
                    <a:pt x="167" y="747"/>
                    <a:pt x="167" y="763"/>
                  </a:cubicBezTo>
                  <a:cubicBezTo>
                    <a:pt x="167" y="779"/>
                    <a:pt x="178" y="795"/>
                    <a:pt x="189" y="795"/>
                  </a:cubicBezTo>
                  <a:cubicBezTo>
                    <a:pt x="270" y="795"/>
                    <a:pt x="270" y="795"/>
                    <a:pt x="270" y="795"/>
                  </a:cubicBezTo>
                  <a:cubicBezTo>
                    <a:pt x="270" y="952"/>
                    <a:pt x="270" y="952"/>
                    <a:pt x="270" y="952"/>
                  </a:cubicBezTo>
                  <a:cubicBezTo>
                    <a:pt x="0" y="952"/>
                    <a:pt x="0" y="952"/>
                    <a:pt x="0" y="952"/>
                  </a:cubicBezTo>
                  <a:cubicBezTo>
                    <a:pt x="0" y="1277"/>
                    <a:pt x="0" y="1277"/>
                    <a:pt x="0" y="1277"/>
                  </a:cubicBezTo>
                  <a:cubicBezTo>
                    <a:pt x="1225" y="1277"/>
                    <a:pt x="1225" y="1277"/>
                    <a:pt x="1225" y="1277"/>
                  </a:cubicBezTo>
                  <a:cubicBezTo>
                    <a:pt x="1225" y="952"/>
                    <a:pt x="1225" y="952"/>
                    <a:pt x="1225" y="952"/>
                  </a:cubicBezTo>
                  <a:cubicBezTo>
                    <a:pt x="329" y="952"/>
                    <a:pt x="329" y="952"/>
                    <a:pt x="329" y="952"/>
                  </a:cubicBezTo>
                  <a:cubicBezTo>
                    <a:pt x="329" y="795"/>
                    <a:pt x="329" y="795"/>
                    <a:pt x="329" y="795"/>
                  </a:cubicBezTo>
                  <a:cubicBezTo>
                    <a:pt x="405" y="795"/>
                    <a:pt x="405" y="795"/>
                    <a:pt x="405" y="795"/>
                  </a:cubicBezTo>
                  <a:cubicBezTo>
                    <a:pt x="416" y="795"/>
                    <a:pt x="426" y="779"/>
                    <a:pt x="426" y="763"/>
                  </a:cubicBezTo>
                  <a:cubicBezTo>
                    <a:pt x="426" y="747"/>
                    <a:pt x="416" y="730"/>
                    <a:pt x="405" y="730"/>
                  </a:cubicBezTo>
                  <a:cubicBezTo>
                    <a:pt x="378" y="730"/>
                    <a:pt x="378" y="730"/>
                    <a:pt x="378" y="730"/>
                  </a:cubicBezTo>
                  <a:cubicBezTo>
                    <a:pt x="394" y="725"/>
                    <a:pt x="405" y="714"/>
                    <a:pt x="416" y="687"/>
                  </a:cubicBezTo>
                  <a:cubicBezTo>
                    <a:pt x="443" y="638"/>
                    <a:pt x="410" y="563"/>
                    <a:pt x="453" y="503"/>
                  </a:cubicBezTo>
                  <a:cubicBezTo>
                    <a:pt x="491" y="449"/>
                    <a:pt x="605" y="503"/>
                    <a:pt x="605" y="503"/>
                  </a:cubicBezTo>
                  <a:cubicBezTo>
                    <a:pt x="610" y="487"/>
                    <a:pt x="610" y="487"/>
                    <a:pt x="610" y="487"/>
                  </a:cubicBezTo>
                  <a:cubicBezTo>
                    <a:pt x="918" y="601"/>
                    <a:pt x="1220" y="714"/>
                    <a:pt x="1522" y="833"/>
                  </a:cubicBezTo>
                  <a:cubicBezTo>
                    <a:pt x="1533" y="833"/>
                    <a:pt x="1549" y="839"/>
                    <a:pt x="1560" y="844"/>
                  </a:cubicBezTo>
                  <a:cubicBezTo>
                    <a:pt x="1587" y="855"/>
                    <a:pt x="1619" y="855"/>
                    <a:pt x="1646" y="844"/>
                  </a:cubicBezTo>
                  <a:cubicBezTo>
                    <a:pt x="1673" y="833"/>
                    <a:pt x="1695" y="811"/>
                    <a:pt x="1695" y="784"/>
                  </a:cubicBezTo>
                  <a:cubicBezTo>
                    <a:pt x="1700" y="768"/>
                    <a:pt x="1695" y="747"/>
                    <a:pt x="1689" y="730"/>
                  </a:cubicBezTo>
                  <a:close/>
                </a:path>
              </a:pathLst>
            </a:custGeom>
            <a:solidFill>
              <a:schemeClr val="bg1"/>
            </a:solidFill>
            <a:ln>
              <a:noFill/>
            </a:ln>
          </p:spPr>
          <p:txBody>
            <a:bodyPr vert="horz" wrap="square" lIns="91427" tIns="45713" rIns="91427" bIns="45713" numCol="1" anchor="t" anchorCtr="0" compatLnSpc="1">
              <a:prstTxWarp prst="textNoShape">
                <a:avLst/>
              </a:prstTxWarp>
            </a:bodyPr>
            <a:lstStyle/>
            <a:p>
              <a:pPr defTabSz="932563"/>
              <a:endParaRPr lang="en-US">
                <a:solidFill>
                  <a:srgbClr val="505050"/>
                </a:solidFill>
              </a:endParaRPr>
            </a:p>
          </p:txBody>
        </p:sp>
      </p:grpSp>
      <p:sp>
        <p:nvSpPr>
          <p:cNvPr id="2" name="Title 1"/>
          <p:cNvSpPr>
            <a:spLocks noGrp="1"/>
          </p:cNvSpPr>
          <p:nvPr>
            <p:ph type="title"/>
          </p:nvPr>
        </p:nvSpPr>
        <p:spPr/>
        <p:txBody>
          <a:bodyPr/>
          <a:lstStyle/>
          <a:p>
            <a:r>
              <a:rPr lang="en-US" sz="4800" dirty="0">
                <a:gradFill>
                  <a:gsLst>
                    <a:gs pos="65487">
                      <a:srgbClr val="00188F"/>
                    </a:gs>
                    <a:gs pos="31000">
                      <a:srgbClr val="00188F"/>
                    </a:gs>
                  </a:gsLst>
                  <a:lin ang="5400000" scaled="0"/>
                </a:gradFill>
                <a:latin typeface="Segoe UI Semibold" panose="020B0702040204020203" pitchFamily="34" charset="0"/>
                <a:cs typeface="Segoe UI Semibold" panose="020B0702040204020203" pitchFamily="34" charset="0"/>
              </a:rPr>
              <a:t>Networking: </a:t>
            </a:r>
            <a:r>
              <a:rPr lang="en-US" sz="4800" dirty="0" smtClean="0"/>
              <a:t>Enable </a:t>
            </a:r>
            <a:r>
              <a:rPr lang="en-US" sz="4800" dirty="0"/>
              <a:t>flexible workload placement and </a:t>
            </a:r>
            <a:r>
              <a:rPr lang="en-US" sz="4800" dirty="0" smtClean="0"/>
              <a:t>mobility</a:t>
            </a:r>
            <a:endParaRPr lang="en-US" sz="4800" dirty="0"/>
          </a:p>
        </p:txBody>
      </p:sp>
    </p:spTree>
    <p:extLst>
      <p:ext uri="{BB962C8B-B14F-4D97-AF65-F5344CB8AC3E}">
        <p14:creationId xmlns:p14="http://schemas.microsoft.com/office/powerpoint/2010/main" val="227691586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64" presetClass="path" presetSubtype="0" decel="100000" fill="hold" nodeType="withEffect">
                                  <p:stCondLst>
                                    <p:cond delay="0"/>
                                  </p:stCondLst>
                                  <p:childTnLst>
                                    <p:animMotion origin="layout" path="M -2.35129E-6 3.34998E-6 L -2.35129E-6 -0.33909 " pathEditMode="relative" rAng="0" ptsTypes="AA">
                                      <p:cBhvr>
                                        <p:cTn id="8" dur="500" spd="-100000" fill="hold"/>
                                        <p:tgtEl>
                                          <p:spTgt spid="11"/>
                                        </p:tgtEl>
                                        <p:attrNameLst>
                                          <p:attrName>ppt_x</p:attrName>
                                          <p:attrName>ppt_y</p:attrName>
                                        </p:attrNameLst>
                                      </p:cBhvr>
                                      <p:rCtr x="0" y="-16954"/>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dirty="0" smtClean="0"/>
              <a:t>Networking</a:t>
            </a:r>
            <a:br>
              <a:rPr lang="en-US" dirty="0" smtClean="0"/>
            </a:br>
            <a:r>
              <a:rPr lang="en-US" sz="3400" dirty="0">
                <a:gradFill>
                  <a:gsLst>
                    <a:gs pos="0">
                      <a:schemeClr val="accent1"/>
                    </a:gs>
                    <a:gs pos="100000">
                      <a:schemeClr val="accent1"/>
                    </a:gs>
                  </a:gsLst>
                  <a:lin ang="5400000" scaled="1"/>
                </a:gradFill>
              </a:rPr>
              <a:t>Enable seamless datacenter extensions</a:t>
            </a:r>
            <a:endParaRPr lang="en-US" sz="3200" spc="0" dirty="0">
              <a:gradFill>
                <a:gsLst>
                  <a:gs pos="7619">
                    <a:srgbClr val="00188F"/>
                  </a:gs>
                  <a:gs pos="53000">
                    <a:srgbClr val="00188F"/>
                  </a:gs>
                </a:gsLst>
                <a:lin ang="5400000" scaled="0"/>
              </a:gradFill>
            </a:endParaRPr>
          </a:p>
        </p:txBody>
      </p:sp>
      <p:sp>
        <p:nvSpPr>
          <p:cNvPr id="50" name="Title 1"/>
          <p:cNvSpPr txBox="1">
            <a:spLocks/>
          </p:cNvSpPr>
          <p:nvPr/>
        </p:nvSpPr>
        <p:spPr>
          <a:xfrm>
            <a:off x="149612" y="6143148"/>
            <a:ext cx="1773344" cy="739294"/>
          </a:xfrm>
          <a:prstGeom prst="rect">
            <a:avLst/>
          </a:prstGeom>
        </p:spPr>
        <p:txBody>
          <a:bodyPr vert="horz" wrap="square" lIns="198955" tIns="124347" rIns="198955" bIns="124347" rtlCol="0" anchor="ctr">
            <a:noAutofit/>
          </a:bodyPr>
          <a:lstStyle>
            <a:lvl1pPr algn="l" defTabSz="685870" rtl="0" eaLnBrk="1" latinLnBrk="0" hangingPunct="1">
              <a:lnSpc>
                <a:spcPts val="4632"/>
              </a:lnSpc>
              <a:spcBef>
                <a:spcPct val="0"/>
              </a:spcBef>
              <a:buNone/>
              <a:defRPr lang="en-US" sz="4265" b="0" kern="1200" cap="none" spc="-75" baseline="0">
                <a:ln w="3175">
                  <a:noFill/>
                </a:ln>
                <a:solidFill>
                  <a:schemeClr val="accent2"/>
                </a:solidFill>
                <a:effectLst/>
                <a:latin typeface="+mj-lt"/>
                <a:ea typeface="+mn-ea"/>
                <a:cs typeface="Segoe UI" pitchFamily="34" charset="0"/>
              </a:defRPr>
            </a:lvl1pPr>
          </a:lstStyle>
          <a:p>
            <a:pPr>
              <a:lnSpc>
                <a:spcPct val="100000"/>
              </a:lnSpc>
            </a:pPr>
            <a:r>
              <a:rPr sz="1836" spc="0" dirty="0">
                <a:gradFill>
                  <a:gsLst>
                    <a:gs pos="0">
                      <a:srgbClr val="505050"/>
                    </a:gs>
                    <a:gs pos="100000">
                      <a:srgbClr val="505050"/>
                    </a:gs>
                  </a:gsLst>
                  <a:lin ang="5400000" scaled="1"/>
                </a:gradFill>
                <a:latin typeface="Segoe UI"/>
              </a:rPr>
              <a:t>Key features include</a:t>
            </a:r>
            <a:r>
              <a:rPr sz="1836" spc="0" dirty="0" smtClean="0">
                <a:gradFill>
                  <a:gsLst>
                    <a:gs pos="0">
                      <a:srgbClr val="505050"/>
                    </a:gs>
                    <a:gs pos="100000">
                      <a:srgbClr val="505050"/>
                    </a:gs>
                  </a:gsLst>
                  <a:lin ang="5400000" scaled="1"/>
                </a:gradFill>
                <a:latin typeface="Segoe UI"/>
              </a:rPr>
              <a:t>:</a:t>
            </a:r>
            <a:endParaRPr sz="1836" spc="0" dirty="0">
              <a:gradFill>
                <a:gsLst>
                  <a:gs pos="0">
                    <a:srgbClr val="505050"/>
                  </a:gs>
                  <a:gs pos="100000">
                    <a:srgbClr val="505050"/>
                  </a:gs>
                </a:gsLst>
                <a:lin ang="5400000" scaled="1"/>
              </a:gradFill>
              <a:latin typeface="Segoe UI"/>
            </a:endParaRPr>
          </a:p>
        </p:txBody>
      </p:sp>
      <p:sp>
        <p:nvSpPr>
          <p:cNvPr id="54" name="TextBox 53"/>
          <p:cNvSpPr txBox="1"/>
          <p:nvPr/>
        </p:nvSpPr>
        <p:spPr>
          <a:xfrm>
            <a:off x="1759929" y="6156954"/>
            <a:ext cx="3370262" cy="760208"/>
          </a:xfrm>
          <a:prstGeom prst="rect">
            <a:avLst/>
          </a:prstGeom>
          <a:noFill/>
        </p:spPr>
        <p:txBody>
          <a:bodyPr wrap="square" lIns="182880" tIns="146304" rIns="182880" bIns="146304" rtlCol="0" anchor="ctr">
            <a:spAutoFit/>
          </a:bodyPr>
          <a:lstStyle/>
          <a:p>
            <a:pPr defTabSz="949516" fontAlgn="base">
              <a:lnSpc>
                <a:spcPct val="90000"/>
              </a:lnSpc>
              <a:spcAft>
                <a:spcPts val="612"/>
              </a:spcAft>
            </a:pPr>
            <a:r>
              <a:rPr lang="en-US" sz="1400" dirty="0" smtClean="0">
                <a:gradFill>
                  <a:gsLst>
                    <a:gs pos="0">
                      <a:srgbClr val="505050"/>
                    </a:gs>
                    <a:gs pos="100000">
                      <a:srgbClr val="505050"/>
                    </a:gs>
                  </a:gsLst>
                  <a:lin ang="5400000" scaled="1"/>
                </a:gradFill>
                <a:cs typeface="Segoe UI" panose="020B0502040204020203" pitchFamily="34" charset="0"/>
              </a:rPr>
              <a:t>Site to site gateway</a:t>
            </a:r>
          </a:p>
          <a:p>
            <a:pPr defTabSz="949516" fontAlgn="base">
              <a:lnSpc>
                <a:spcPct val="90000"/>
              </a:lnSpc>
              <a:spcAft>
                <a:spcPts val="612"/>
              </a:spcAft>
            </a:pPr>
            <a:r>
              <a:rPr lang="en-US" sz="1400" dirty="0" smtClean="0">
                <a:gradFill>
                  <a:gsLst>
                    <a:gs pos="0">
                      <a:srgbClr val="505050"/>
                    </a:gs>
                    <a:gs pos="100000">
                      <a:srgbClr val="505050"/>
                    </a:gs>
                  </a:gsLst>
                  <a:lin ang="5400000" scaled="1"/>
                </a:gradFill>
                <a:cs typeface="Segoe UI" panose="020B0502040204020203" pitchFamily="34" charset="0"/>
              </a:rPr>
              <a:t>Higher throughput</a:t>
            </a:r>
          </a:p>
        </p:txBody>
      </p:sp>
      <p:sp>
        <p:nvSpPr>
          <p:cNvPr id="56" name="TextBox 55"/>
          <p:cNvSpPr txBox="1"/>
          <p:nvPr/>
        </p:nvSpPr>
        <p:spPr>
          <a:xfrm>
            <a:off x="4848640" y="6164542"/>
            <a:ext cx="3944894" cy="780983"/>
          </a:xfrm>
          <a:prstGeom prst="rect">
            <a:avLst/>
          </a:prstGeom>
          <a:noFill/>
        </p:spPr>
        <p:txBody>
          <a:bodyPr wrap="square" lIns="182880" tIns="146304" rIns="182880" bIns="146304" rtlCol="0" anchor="ctr">
            <a:spAutoFit/>
          </a:bodyPr>
          <a:lstStyle/>
          <a:p>
            <a:pPr defTabSz="949516" fontAlgn="base">
              <a:lnSpc>
                <a:spcPct val="90000"/>
              </a:lnSpc>
              <a:spcAft>
                <a:spcPts val="612"/>
              </a:spcAft>
            </a:pPr>
            <a:r>
              <a:rPr lang="en-US" sz="1400" dirty="0">
                <a:gradFill>
                  <a:gsLst>
                    <a:gs pos="2917">
                      <a:schemeClr val="tx1"/>
                    </a:gs>
                    <a:gs pos="100000">
                      <a:schemeClr val="tx1"/>
                    </a:gs>
                  </a:gsLst>
                  <a:lin ang="5400000" scaled="0"/>
                </a:gradFill>
              </a:rPr>
              <a:t>Border Gateway Protocol (BGP)</a:t>
            </a:r>
            <a:r>
              <a:rPr lang="en-US" sz="1400" dirty="0" smtClean="0">
                <a:gradFill>
                  <a:gsLst>
                    <a:gs pos="0">
                      <a:srgbClr val="505050"/>
                    </a:gs>
                    <a:gs pos="100000">
                      <a:srgbClr val="505050"/>
                    </a:gs>
                  </a:gsLst>
                  <a:lin ang="5400000" scaled="1"/>
                </a:gradFill>
                <a:cs typeface="Segoe UI" panose="020B0502040204020203" pitchFamily="34" charset="0"/>
              </a:rPr>
              <a:t> routing</a:t>
            </a:r>
          </a:p>
          <a:p>
            <a:pPr defTabSz="949516" fontAlgn="base">
              <a:lnSpc>
                <a:spcPct val="90000"/>
              </a:lnSpc>
              <a:spcAft>
                <a:spcPts val="612"/>
              </a:spcAft>
            </a:pPr>
            <a:r>
              <a:rPr lang="en-US" sz="1400" dirty="0" err="1" smtClean="0">
                <a:gradFill>
                  <a:gsLst>
                    <a:gs pos="0">
                      <a:srgbClr val="505050"/>
                    </a:gs>
                    <a:gs pos="100000">
                      <a:srgbClr val="505050"/>
                    </a:gs>
                  </a:gsLst>
                  <a:lin ang="5400000" scaled="1"/>
                </a:gradFill>
                <a:cs typeface="Segoe UI" panose="020B0502040204020203" pitchFamily="34" charset="0"/>
              </a:rPr>
              <a:t>ExpressRoute</a:t>
            </a:r>
            <a:r>
              <a:rPr lang="en-US" sz="1400" dirty="0" smtClean="0">
                <a:gradFill>
                  <a:gsLst>
                    <a:gs pos="0">
                      <a:srgbClr val="505050"/>
                    </a:gs>
                    <a:gs pos="100000">
                      <a:srgbClr val="505050"/>
                    </a:gs>
                  </a:gsLst>
                  <a:lin ang="5400000" scaled="1"/>
                </a:gradFill>
                <a:cs typeface="Segoe UI" panose="020B0502040204020203" pitchFamily="34" charset="0"/>
              </a:rPr>
              <a:t> for secure Azure connectivity</a:t>
            </a:r>
            <a:endParaRPr lang="en-US" sz="1400" dirty="0">
              <a:gradFill>
                <a:gsLst>
                  <a:gs pos="0">
                    <a:srgbClr val="505050"/>
                  </a:gs>
                  <a:gs pos="100000">
                    <a:srgbClr val="505050"/>
                  </a:gs>
                </a:gsLst>
                <a:lin ang="5400000" scaled="1"/>
              </a:gradFill>
              <a:cs typeface="Segoe UI" panose="020B0502040204020203" pitchFamily="34" charset="0"/>
            </a:endParaRPr>
          </a:p>
        </p:txBody>
      </p:sp>
      <p:sp>
        <p:nvSpPr>
          <p:cNvPr id="57" name="TextBox 56"/>
          <p:cNvSpPr txBox="1"/>
          <p:nvPr/>
        </p:nvSpPr>
        <p:spPr>
          <a:xfrm>
            <a:off x="9248931" y="6166398"/>
            <a:ext cx="2802547" cy="683264"/>
          </a:xfrm>
          <a:prstGeom prst="rect">
            <a:avLst/>
          </a:prstGeom>
          <a:noFill/>
        </p:spPr>
        <p:txBody>
          <a:bodyPr wrap="square" lIns="182880" tIns="146304" rIns="182880" bIns="146304" rtlCol="0" anchor="ctr">
            <a:spAutoFit/>
          </a:bodyPr>
          <a:lstStyle/>
          <a:p>
            <a:pPr defTabSz="949516" fontAlgn="base">
              <a:lnSpc>
                <a:spcPct val="90000"/>
              </a:lnSpc>
              <a:spcAft>
                <a:spcPts val="612"/>
              </a:spcAft>
            </a:pPr>
            <a:r>
              <a:rPr lang="en-US" sz="1400" dirty="0">
                <a:gradFill>
                  <a:gsLst>
                    <a:gs pos="2917">
                      <a:schemeClr val="tx1"/>
                    </a:gs>
                    <a:gs pos="100000">
                      <a:schemeClr val="tx1"/>
                    </a:gs>
                  </a:gsLst>
                  <a:lin ang="5400000" scaled="0"/>
                </a:gradFill>
              </a:rPr>
              <a:t>Multiprotocol Label Switching (MPLS) </a:t>
            </a:r>
            <a:r>
              <a:rPr lang="en-US" sz="1400" dirty="0" smtClean="0">
                <a:gradFill>
                  <a:gsLst>
                    <a:gs pos="2917">
                      <a:schemeClr val="tx1"/>
                    </a:gs>
                    <a:gs pos="100000">
                      <a:schemeClr val="tx1"/>
                    </a:gs>
                  </a:gsLst>
                  <a:lin ang="5400000" scaled="0"/>
                </a:gradFill>
              </a:rPr>
              <a:t>awareness</a:t>
            </a:r>
            <a:endParaRPr lang="en-US" sz="1400" dirty="0">
              <a:gradFill>
                <a:gsLst>
                  <a:gs pos="0">
                    <a:srgbClr val="505050"/>
                  </a:gs>
                  <a:gs pos="100000">
                    <a:srgbClr val="505050"/>
                  </a:gs>
                </a:gsLst>
                <a:lin ang="5400000" scaled="1"/>
              </a:gradFill>
              <a:cs typeface="Segoe UI" panose="020B0502040204020203" pitchFamily="34" charset="0"/>
            </a:endParaRPr>
          </a:p>
        </p:txBody>
      </p:sp>
      <p:cxnSp>
        <p:nvCxnSpPr>
          <p:cNvPr id="52" name="Straight Connector 51"/>
          <p:cNvCxnSpPr/>
          <p:nvPr/>
        </p:nvCxnSpPr>
        <p:spPr>
          <a:xfrm>
            <a:off x="273614" y="6075414"/>
            <a:ext cx="11889246" cy="0"/>
          </a:xfrm>
          <a:prstGeom prst="line">
            <a:avLst/>
          </a:prstGeom>
          <a:ln w="28575">
            <a:solidFill>
              <a:schemeClr val="accent1"/>
            </a:solidFill>
            <a:headEnd type="none"/>
            <a:tailEnd type="none"/>
          </a:ln>
        </p:spPr>
        <p:style>
          <a:lnRef idx="1">
            <a:schemeClr val="accent1"/>
          </a:lnRef>
          <a:fillRef idx="0">
            <a:schemeClr val="accent1"/>
          </a:fillRef>
          <a:effectRef idx="0">
            <a:schemeClr val="accent1"/>
          </a:effectRef>
          <a:fontRef idx="minor">
            <a:schemeClr val="tx1"/>
          </a:fontRef>
        </p:style>
      </p:cxnSp>
      <p:grpSp>
        <p:nvGrpSpPr>
          <p:cNvPr id="143" name="Group 142"/>
          <p:cNvGrpSpPr/>
          <p:nvPr/>
        </p:nvGrpSpPr>
        <p:grpSpPr>
          <a:xfrm>
            <a:off x="7220060" y="2549380"/>
            <a:ext cx="2744465" cy="1961935"/>
            <a:chOff x="7220060" y="3180522"/>
            <a:chExt cx="2744465" cy="2080591"/>
          </a:xfrm>
        </p:grpSpPr>
        <p:cxnSp>
          <p:nvCxnSpPr>
            <p:cNvPr id="144" name="Straight Arrow Connector 15"/>
            <p:cNvCxnSpPr/>
            <p:nvPr/>
          </p:nvCxnSpPr>
          <p:spPr>
            <a:xfrm flipV="1">
              <a:off x="9964525" y="3180522"/>
              <a:ext cx="0" cy="2080591"/>
            </a:xfrm>
            <a:prstGeom prst="straightConnector1">
              <a:avLst/>
            </a:prstGeom>
            <a:ln w="38100">
              <a:solidFill>
                <a:schemeClr val="accent6"/>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5" name="Straight Arrow Connector 15"/>
            <p:cNvCxnSpPr/>
            <p:nvPr/>
          </p:nvCxnSpPr>
          <p:spPr>
            <a:xfrm flipV="1">
              <a:off x="8569411" y="3180522"/>
              <a:ext cx="0" cy="2080591"/>
            </a:xfrm>
            <a:prstGeom prst="straightConnector1">
              <a:avLst/>
            </a:prstGeom>
            <a:ln w="3810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46" name="Straight Arrow Connector 15"/>
            <p:cNvCxnSpPr/>
            <p:nvPr/>
          </p:nvCxnSpPr>
          <p:spPr>
            <a:xfrm flipV="1">
              <a:off x="7220060" y="3180522"/>
              <a:ext cx="0" cy="2080591"/>
            </a:xfrm>
            <a:prstGeom prst="straightConnector1">
              <a:avLst/>
            </a:prstGeom>
            <a:ln w="38100">
              <a:solidFill>
                <a:schemeClr val="accent1"/>
              </a:solidFill>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147" name="Oval 17"/>
          <p:cNvSpPr/>
          <p:nvPr/>
        </p:nvSpPr>
        <p:spPr bwMode="auto">
          <a:xfrm>
            <a:off x="9630587" y="2782421"/>
            <a:ext cx="2558682" cy="1433214"/>
          </a:xfrm>
          <a:prstGeom prst="ellipse">
            <a:avLst/>
          </a:prstGeom>
          <a:solidFill>
            <a:srgbClr val="E3F0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148" name="Oval 18"/>
          <p:cNvSpPr/>
          <p:nvPr/>
        </p:nvSpPr>
        <p:spPr bwMode="auto">
          <a:xfrm>
            <a:off x="6516794" y="2860691"/>
            <a:ext cx="2419759" cy="1433214"/>
          </a:xfrm>
          <a:prstGeom prst="ellipse">
            <a:avLst/>
          </a:prstGeom>
          <a:solidFill>
            <a:srgbClr val="E3F0F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49" name="Group 148"/>
          <p:cNvGrpSpPr/>
          <p:nvPr/>
        </p:nvGrpSpPr>
        <p:grpSpPr>
          <a:xfrm>
            <a:off x="7004175" y="1130636"/>
            <a:ext cx="3434228" cy="1363748"/>
            <a:chOff x="676119" y="1630760"/>
            <a:chExt cx="4536660" cy="1801531"/>
          </a:xfrm>
        </p:grpSpPr>
        <p:sp>
          <p:nvSpPr>
            <p:cNvPr id="150" name="Freeform 95"/>
            <p:cNvSpPr>
              <a:spLocks/>
            </p:cNvSpPr>
            <p:nvPr/>
          </p:nvSpPr>
          <p:spPr bwMode="auto">
            <a:xfrm flipH="1">
              <a:off x="676119" y="1963386"/>
              <a:ext cx="1828362" cy="1187377"/>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accent5"/>
            </a:solidFill>
            <a:ln>
              <a:noFill/>
            </a:ln>
            <a:extLst/>
          </p:spPr>
          <p:txBody>
            <a:bodyPr vert="horz" wrap="square" lIns="93233" tIns="46617" rIns="93233" bIns="46617" numCol="1" anchor="t" anchorCtr="0" compatLnSpc="1">
              <a:prstTxWarp prst="textNoShape">
                <a:avLst/>
              </a:prstTxWarp>
            </a:bodyPr>
            <a:lstStyle/>
            <a:p>
              <a:pPr defTabSz="932357"/>
              <a:endParaRPr lang="en-US" sz="1600">
                <a:solidFill>
                  <a:srgbClr val="000000"/>
                </a:solidFill>
              </a:endParaRPr>
            </a:p>
          </p:txBody>
        </p:sp>
        <p:sp>
          <p:nvSpPr>
            <p:cNvPr id="151" name="Freeform 95"/>
            <p:cNvSpPr>
              <a:spLocks/>
            </p:cNvSpPr>
            <p:nvPr/>
          </p:nvSpPr>
          <p:spPr bwMode="auto">
            <a:xfrm flipH="1">
              <a:off x="3075030" y="1792342"/>
              <a:ext cx="2137749" cy="1388301"/>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chemeClr val="accent4"/>
            </a:solidFill>
            <a:ln>
              <a:noFill/>
            </a:ln>
            <a:extLst/>
          </p:spPr>
          <p:txBody>
            <a:bodyPr vert="horz" wrap="square" lIns="93233" tIns="46617" rIns="93233" bIns="46617" numCol="1" anchor="t" anchorCtr="0" compatLnSpc="1">
              <a:prstTxWarp prst="textNoShape">
                <a:avLst/>
              </a:prstTxWarp>
            </a:bodyPr>
            <a:lstStyle/>
            <a:p>
              <a:pPr defTabSz="932357"/>
              <a:endParaRPr lang="en-US" sz="1600">
                <a:solidFill>
                  <a:srgbClr val="000000"/>
                </a:solidFill>
              </a:endParaRPr>
            </a:p>
          </p:txBody>
        </p:sp>
        <p:sp>
          <p:nvSpPr>
            <p:cNvPr id="152" name="Freeform 95"/>
            <p:cNvSpPr>
              <a:spLocks/>
            </p:cNvSpPr>
            <p:nvPr/>
          </p:nvSpPr>
          <p:spPr bwMode="auto">
            <a:xfrm flipH="1">
              <a:off x="1281693" y="1630760"/>
              <a:ext cx="2774055" cy="1801531"/>
            </a:xfrm>
            <a:custGeom>
              <a:avLst/>
              <a:gdLst>
                <a:gd name="T0" fmla="*/ 618 w 736"/>
                <a:gd name="T1" fmla="*/ 213 h 484"/>
                <a:gd name="T2" fmla="*/ 618 w 736"/>
                <a:gd name="T3" fmla="*/ 203 h 484"/>
                <a:gd name="T4" fmla="*/ 415 w 736"/>
                <a:gd name="T5" fmla="*/ 0 h 484"/>
                <a:gd name="T6" fmla="*/ 246 w 736"/>
                <a:gd name="T7" fmla="*/ 91 h 484"/>
                <a:gd name="T8" fmla="*/ 191 w 736"/>
                <a:gd name="T9" fmla="*/ 76 h 484"/>
                <a:gd name="T10" fmla="*/ 125 w 736"/>
                <a:gd name="T11" fmla="*/ 96 h 484"/>
                <a:gd name="T12" fmla="*/ 73 w 736"/>
                <a:gd name="T13" fmla="*/ 191 h 484"/>
                <a:gd name="T14" fmla="*/ 0 w 736"/>
                <a:gd name="T15" fmla="*/ 325 h 484"/>
                <a:gd name="T16" fmla="*/ 142 w 736"/>
                <a:gd name="T17" fmla="*/ 484 h 484"/>
                <a:gd name="T18" fmla="*/ 160 w 736"/>
                <a:gd name="T19" fmla="*/ 484 h 484"/>
                <a:gd name="T20" fmla="*/ 176 w 736"/>
                <a:gd name="T21" fmla="*/ 484 h 484"/>
                <a:gd name="T22" fmla="*/ 507 w 736"/>
                <a:gd name="T23" fmla="*/ 484 h 484"/>
                <a:gd name="T24" fmla="*/ 514 w 736"/>
                <a:gd name="T25" fmla="*/ 484 h 484"/>
                <a:gd name="T26" fmla="*/ 522 w 736"/>
                <a:gd name="T27" fmla="*/ 484 h 484"/>
                <a:gd name="T28" fmla="*/ 546 w 736"/>
                <a:gd name="T29" fmla="*/ 484 h 484"/>
                <a:gd name="T30" fmla="*/ 599 w 736"/>
                <a:gd name="T31" fmla="*/ 484 h 484"/>
                <a:gd name="T32" fmla="*/ 736 w 736"/>
                <a:gd name="T33" fmla="*/ 348 h 484"/>
                <a:gd name="T34" fmla="*/ 618 w 736"/>
                <a:gd name="T35" fmla="*/ 213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36" h="484">
                  <a:moveTo>
                    <a:pt x="618" y="213"/>
                  </a:moveTo>
                  <a:cubicBezTo>
                    <a:pt x="618" y="210"/>
                    <a:pt x="618" y="206"/>
                    <a:pt x="618" y="203"/>
                  </a:cubicBezTo>
                  <a:cubicBezTo>
                    <a:pt x="618" y="91"/>
                    <a:pt x="527" y="0"/>
                    <a:pt x="415" y="0"/>
                  </a:cubicBezTo>
                  <a:cubicBezTo>
                    <a:pt x="345" y="0"/>
                    <a:pt x="283" y="37"/>
                    <a:pt x="246" y="91"/>
                  </a:cubicBezTo>
                  <a:cubicBezTo>
                    <a:pt x="230" y="82"/>
                    <a:pt x="211" y="76"/>
                    <a:pt x="191" y="76"/>
                  </a:cubicBezTo>
                  <a:cubicBezTo>
                    <a:pt x="167" y="76"/>
                    <a:pt x="144" y="83"/>
                    <a:pt x="125" y="96"/>
                  </a:cubicBezTo>
                  <a:cubicBezTo>
                    <a:pt x="94" y="116"/>
                    <a:pt x="74" y="151"/>
                    <a:pt x="73" y="191"/>
                  </a:cubicBezTo>
                  <a:cubicBezTo>
                    <a:pt x="30" y="219"/>
                    <a:pt x="0" y="269"/>
                    <a:pt x="0" y="325"/>
                  </a:cubicBezTo>
                  <a:cubicBezTo>
                    <a:pt x="0" y="407"/>
                    <a:pt x="62" y="475"/>
                    <a:pt x="142" y="484"/>
                  </a:cubicBezTo>
                  <a:cubicBezTo>
                    <a:pt x="148" y="484"/>
                    <a:pt x="154" y="484"/>
                    <a:pt x="160" y="484"/>
                  </a:cubicBezTo>
                  <a:cubicBezTo>
                    <a:pt x="165" y="484"/>
                    <a:pt x="171" y="484"/>
                    <a:pt x="176" y="484"/>
                  </a:cubicBezTo>
                  <a:cubicBezTo>
                    <a:pt x="250" y="484"/>
                    <a:pt x="425" y="484"/>
                    <a:pt x="507" y="484"/>
                  </a:cubicBezTo>
                  <a:cubicBezTo>
                    <a:pt x="510" y="484"/>
                    <a:pt x="512" y="484"/>
                    <a:pt x="514" y="484"/>
                  </a:cubicBezTo>
                  <a:cubicBezTo>
                    <a:pt x="522" y="484"/>
                    <a:pt x="522" y="484"/>
                    <a:pt x="522" y="484"/>
                  </a:cubicBezTo>
                  <a:cubicBezTo>
                    <a:pt x="526" y="484"/>
                    <a:pt x="538" y="484"/>
                    <a:pt x="546" y="484"/>
                  </a:cubicBezTo>
                  <a:cubicBezTo>
                    <a:pt x="599" y="484"/>
                    <a:pt x="599" y="484"/>
                    <a:pt x="599" y="484"/>
                  </a:cubicBezTo>
                  <a:cubicBezTo>
                    <a:pt x="675" y="483"/>
                    <a:pt x="736" y="422"/>
                    <a:pt x="736" y="348"/>
                  </a:cubicBezTo>
                  <a:cubicBezTo>
                    <a:pt x="736" y="279"/>
                    <a:pt x="684" y="222"/>
                    <a:pt x="618" y="213"/>
                  </a:cubicBezTo>
                  <a:close/>
                </a:path>
              </a:pathLst>
            </a:custGeom>
            <a:solidFill>
              <a:srgbClr val="0072C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33" tIns="46617" rIns="93233" bIns="46617" numCol="1" anchor="t" anchorCtr="0" compatLnSpc="1">
              <a:prstTxWarp prst="textNoShape">
                <a:avLst/>
              </a:prstTxWarp>
            </a:bodyPr>
            <a:lstStyle/>
            <a:p>
              <a:pPr defTabSz="932357"/>
              <a:endParaRPr lang="en-US" sz="1600" kern="0">
                <a:solidFill>
                  <a:srgbClr val="505050"/>
                </a:solidFill>
              </a:endParaRPr>
            </a:p>
          </p:txBody>
        </p:sp>
        <p:sp>
          <p:nvSpPr>
            <p:cNvPr id="153" name="TextBox 152"/>
            <p:cNvSpPr txBox="1"/>
            <p:nvPr/>
          </p:nvSpPr>
          <p:spPr>
            <a:xfrm>
              <a:off x="1475272" y="2418610"/>
              <a:ext cx="2461208" cy="682828"/>
            </a:xfrm>
            <a:prstGeom prst="rect">
              <a:avLst/>
            </a:prstGeom>
            <a:noFill/>
            <a:ln>
              <a:noFill/>
            </a:ln>
          </p:spPr>
          <p:txBody>
            <a:bodyPr wrap="none" lIns="182776" tIns="146221" rIns="182776" bIns="146221" rtlCol="0">
              <a:spAutoFit/>
            </a:bodyPr>
            <a:lstStyle/>
            <a:p>
              <a:pPr algn="ctr" defTabSz="931477">
                <a:lnSpc>
                  <a:spcPct val="90000"/>
                </a:lnSpc>
                <a:spcAft>
                  <a:spcPts val="600"/>
                </a:spcAft>
              </a:pPr>
              <a:r>
                <a:rPr lang="en-US" sz="1600" kern="0" dirty="0">
                  <a:solidFill>
                    <a:srgbClr val="FFFFFF"/>
                  </a:solidFill>
                </a:rPr>
                <a:t>Microsoft Azure </a:t>
              </a:r>
            </a:p>
          </p:txBody>
        </p:sp>
      </p:grpSp>
      <p:grpSp>
        <p:nvGrpSpPr>
          <p:cNvPr id="154" name="Group 153"/>
          <p:cNvGrpSpPr/>
          <p:nvPr/>
        </p:nvGrpSpPr>
        <p:grpSpPr>
          <a:xfrm flipH="1">
            <a:off x="5990879" y="5147090"/>
            <a:ext cx="2324468" cy="912915"/>
            <a:chOff x="5424030" y="5219264"/>
            <a:chExt cx="2749771" cy="1079950"/>
          </a:xfrm>
        </p:grpSpPr>
        <p:sp>
          <p:nvSpPr>
            <p:cNvPr id="155" name="Freeform 154"/>
            <p:cNvSpPr>
              <a:spLocks/>
            </p:cNvSpPr>
            <p:nvPr/>
          </p:nvSpPr>
          <p:spPr bwMode="auto">
            <a:xfrm>
              <a:off x="5424030" y="5344347"/>
              <a:ext cx="1128583" cy="954867"/>
            </a:xfrm>
            <a:custGeom>
              <a:avLst/>
              <a:gdLst>
                <a:gd name="T0" fmla="*/ 446 w 994"/>
                <a:gd name="T1" fmla="*/ 141 h 841"/>
                <a:gd name="T2" fmla="*/ 446 w 994"/>
                <a:gd name="T3" fmla="*/ 0 h 841"/>
                <a:gd name="T4" fmla="*/ 337 w 994"/>
                <a:gd name="T5" fmla="*/ 0 h 841"/>
                <a:gd name="T6" fmla="*/ 337 w 994"/>
                <a:gd name="T7" fmla="*/ 141 h 841"/>
                <a:gd name="T8" fmla="*/ 302 w 994"/>
                <a:gd name="T9" fmla="*/ 141 h 841"/>
                <a:gd name="T10" fmla="*/ 302 w 994"/>
                <a:gd name="T11" fmla="*/ 0 h 841"/>
                <a:gd name="T12" fmla="*/ 193 w 994"/>
                <a:gd name="T13" fmla="*/ 0 h 841"/>
                <a:gd name="T14" fmla="*/ 193 w 994"/>
                <a:gd name="T15" fmla="*/ 141 h 841"/>
                <a:gd name="T16" fmla="*/ 0 w 994"/>
                <a:gd name="T17" fmla="*/ 141 h 841"/>
                <a:gd name="T18" fmla="*/ 0 w 994"/>
                <a:gd name="T19" fmla="*/ 177 h 841"/>
                <a:gd name="T20" fmla="*/ 44 w 994"/>
                <a:gd name="T21" fmla="*/ 177 h 841"/>
                <a:gd name="T22" fmla="*/ 44 w 994"/>
                <a:gd name="T23" fmla="*/ 841 h 841"/>
                <a:gd name="T24" fmla="*/ 949 w 994"/>
                <a:gd name="T25" fmla="*/ 841 h 841"/>
                <a:gd name="T26" fmla="*/ 949 w 994"/>
                <a:gd name="T27" fmla="*/ 177 h 841"/>
                <a:gd name="T28" fmla="*/ 994 w 994"/>
                <a:gd name="T29" fmla="*/ 177 h 841"/>
                <a:gd name="T30" fmla="*/ 994 w 994"/>
                <a:gd name="T31" fmla="*/ 141 h 841"/>
                <a:gd name="T32" fmla="*/ 446 w 994"/>
                <a:gd name="T33" fmla="*/ 1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4" h="841">
                  <a:moveTo>
                    <a:pt x="446" y="141"/>
                  </a:moveTo>
                  <a:lnTo>
                    <a:pt x="446" y="0"/>
                  </a:lnTo>
                  <a:lnTo>
                    <a:pt x="337" y="0"/>
                  </a:lnTo>
                  <a:lnTo>
                    <a:pt x="337" y="141"/>
                  </a:lnTo>
                  <a:lnTo>
                    <a:pt x="302" y="141"/>
                  </a:lnTo>
                  <a:lnTo>
                    <a:pt x="302" y="0"/>
                  </a:lnTo>
                  <a:lnTo>
                    <a:pt x="193" y="0"/>
                  </a:lnTo>
                  <a:lnTo>
                    <a:pt x="193" y="141"/>
                  </a:lnTo>
                  <a:lnTo>
                    <a:pt x="0" y="141"/>
                  </a:lnTo>
                  <a:lnTo>
                    <a:pt x="0" y="177"/>
                  </a:lnTo>
                  <a:lnTo>
                    <a:pt x="44" y="177"/>
                  </a:lnTo>
                  <a:lnTo>
                    <a:pt x="44" y="841"/>
                  </a:lnTo>
                  <a:lnTo>
                    <a:pt x="949" y="841"/>
                  </a:lnTo>
                  <a:lnTo>
                    <a:pt x="949" y="177"/>
                  </a:lnTo>
                  <a:lnTo>
                    <a:pt x="994" y="177"/>
                  </a:lnTo>
                  <a:lnTo>
                    <a:pt x="994" y="141"/>
                  </a:lnTo>
                  <a:lnTo>
                    <a:pt x="446" y="141"/>
                  </a:lnTo>
                  <a:close/>
                </a:path>
              </a:pathLst>
            </a:custGeom>
            <a:solidFill>
              <a:schemeClr val="tx1">
                <a:lumMod val="20000"/>
                <a:lumOff val="80000"/>
              </a:schemeClr>
            </a:solidFill>
            <a:ln>
              <a:noFill/>
            </a:ln>
            <a:extLst/>
          </p:spPr>
          <p:txBody>
            <a:bodyPr vert="horz" wrap="square" lIns="93233" tIns="46617" rIns="93233" bIns="46617" numCol="1" anchor="t" anchorCtr="0" compatLnSpc="1">
              <a:prstTxWarp prst="textNoShape">
                <a:avLst/>
              </a:prstTxWarp>
            </a:bodyPr>
            <a:lstStyle/>
            <a:p>
              <a:pPr defTabSz="932357"/>
              <a:endParaRPr lang="en-US" sz="1836">
                <a:solidFill>
                  <a:srgbClr val="505050"/>
                </a:solidFill>
              </a:endParaRPr>
            </a:p>
          </p:txBody>
        </p:sp>
        <p:sp>
          <p:nvSpPr>
            <p:cNvPr id="156" name="Rectangle 5"/>
            <p:cNvSpPr>
              <a:spLocks noChangeArrowheads="1"/>
            </p:cNvSpPr>
            <p:nvPr/>
          </p:nvSpPr>
          <p:spPr bwMode="auto">
            <a:xfrm>
              <a:off x="7234549" y="5503964"/>
              <a:ext cx="670303" cy="795250"/>
            </a:xfrm>
            <a:prstGeom prst="rect">
              <a:avLst/>
            </a:prstGeom>
            <a:solidFill>
              <a:schemeClr val="bg2"/>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157" name="Rectangle 5"/>
            <p:cNvSpPr>
              <a:spLocks noChangeArrowheads="1"/>
            </p:cNvSpPr>
            <p:nvPr/>
          </p:nvSpPr>
          <p:spPr bwMode="auto">
            <a:xfrm>
              <a:off x="6751681" y="5219264"/>
              <a:ext cx="831598" cy="1079950"/>
            </a:xfrm>
            <a:prstGeom prst="rect">
              <a:avLst/>
            </a:prstGeom>
            <a:solidFill>
              <a:schemeClr val="bg1">
                <a:lumMod val="6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grpSp>
          <p:nvGrpSpPr>
            <p:cNvPr id="158" name="Group 157"/>
            <p:cNvGrpSpPr/>
            <p:nvPr/>
          </p:nvGrpSpPr>
          <p:grpSpPr>
            <a:xfrm>
              <a:off x="7977100" y="5921579"/>
              <a:ext cx="196701" cy="377635"/>
              <a:chOff x="7791149" y="4987730"/>
              <a:chExt cx="192916" cy="370370"/>
            </a:xfrm>
          </p:grpSpPr>
          <p:sp>
            <p:nvSpPr>
              <p:cNvPr id="159" name="Rectangle 38"/>
              <p:cNvSpPr>
                <a:spLocks noChangeArrowheads="1"/>
              </p:cNvSpPr>
              <p:nvPr/>
            </p:nvSpPr>
            <p:spPr bwMode="auto">
              <a:xfrm>
                <a:off x="7869935" y="5213781"/>
                <a:ext cx="37553" cy="144319"/>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3" tIns="46617" rIns="93233" bIns="46617" numCol="1" anchor="t" anchorCtr="0" compatLnSpc="1">
                <a:prstTxWarp prst="textNoShape">
                  <a:avLst/>
                </a:prstTxWarp>
              </a:bodyPr>
              <a:lstStyle/>
              <a:p>
                <a:pPr defTabSz="932357"/>
                <a:endParaRPr lang="en-US" sz="1836">
                  <a:solidFill>
                    <a:srgbClr val="505050"/>
                  </a:solidFill>
                </a:endParaRPr>
              </a:p>
            </p:txBody>
          </p:sp>
          <p:sp>
            <p:nvSpPr>
              <p:cNvPr id="160" name="Oval 39"/>
              <p:cNvSpPr>
                <a:spLocks noChangeArrowheads="1"/>
              </p:cNvSpPr>
              <p:nvPr/>
            </p:nvSpPr>
            <p:spPr bwMode="auto">
              <a:xfrm>
                <a:off x="7791149" y="5086397"/>
                <a:ext cx="192916" cy="191444"/>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33" tIns="46617" rIns="93233" bIns="46617" numCol="1" anchor="t" anchorCtr="0" compatLnSpc="1">
                <a:prstTxWarp prst="textNoShape">
                  <a:avLst/>
                </a:prstTxWarp>
              </a:bodyPr>
              <a:lstStyle/>
              <a:p>
                <a:pPr defTabSz="932357"/>
                <a:endParaRPr lang="en-US" sz="1836">
                  <a:solidFill>
                    <a:srgbClr val="505050"/>
                  </a:solidFill>
                </a:endParaRPr>
              </a:p>
            </p:txBody>
          </p:sp>
          <p:sp>
            <p:nvSpPr>
              <p:cNvPr id="161" name="Oval 40"/>
              <p:cNvSpPr>
                <a:spLocks noChangeArrowheads="1"/>
              </p:cNvSpPr>
              <p:nvPr/>
            </p:nvSpPr>
            <p:spPr bwMode="auto">
              <a:xfrm>
                <a:off x="7817656" y="4987730"/>
                <a:ext cx="140637" cy="140637"/>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33" tIns="46617" rIns="93233" bIns="46617" numCol="1" anchor="t" anchorCtr="0" compatLnSpc="1">
                <a:prstTxWarp prst="textNoShape">
                  <a:avLst/>
                </a:prstTxWarp>
              </a:bodyPr>
              <a:lstStyle/>
              <a:p>
                <a:pPr defTabSz="932357"/>
                <a:endParaRPr lang="en-US" sz="1836">
                  <a:solidFill>
                    <a:srgbClr val="505050"/>
                  </a:solidFill>
                </a:endParaRPr>
              </a:p>
            </p:txBody>
          </p:sp>
        </p:grpSp>
      </p:grpSp>
      <p:sp>
        <p:nvSpPr>
          <p:cNvPr id="162" name="Freeform 161"/>
          <p:cNvSpPr>
            <a:spLocks/>
          </p:cNvSpPr>
          <p:nvPr/>
        </p:nvSpPr>
        <p:spPr bwMode="auto">
          <a:xfrm>
            <a:off x="8812811" y="5252826"/>
            <a:ext cx="954027" cy="807179"/>
          </a:xfrm>
          <a:custGeom>
            <a:avLst/>
            <a:gdLst>
              <a:gd name="T0" fmla="*/ 446 w 994"/>
              <a:gd name="T1" fmla="*/ 141 h 841"/>
              <a:gd name="T2" fmla="*/ 446 w 994"/>
              <a:gd name="T3" fmla="*/ 0 h 841"/>
              <a:gd name="T4" fmla="*/ 337 w 994"/>
              <a:gd name="T5" fmla="*/ 0 h 841"/>
              <a:gd name="T6" fmla="*/ 337 w 994"/>
              <a:gd name="T7" fmla="*/ 141 h 841"/>
              <a:gd name="T8" fmla="*/ 302 w 994"/>
              <a:gd name="T9" fmla="*/ 141 h 841"/>
              <a:gd name="T10" fmla="*/ 302 w 994"/>
              <a:gd name="T11" fmla="*/ 0 h 841"/>
              <a:gd name="T12" fmla="*/ 193 w 994"/>
              <a:gd name="T13" fmla="*/ 0 h 841"/>
              <a:gd name="T14" fmla="*/ 193 w 994"/>
              <a:gd name="T15" fmla="*/ 141 h 841"/>
              <a:gd name="T16" fmla="*/ 0 w 994"/>
              <a:gd name="T17" fmla="*/ 141 h 841"/>
              <a:gd name="T18" fmla="*/ 0 w 994"/>
              <a:gd name="T19" fmla="*/ 177 h 841"/>
              <a:gd name="T20" fmla="*/ 44 w 994"/>
              <a:gd name="T21" fmla="*/ 177 h 841"/>
              <a:gd name="T22" fmla="*/ 44 w 994"/>
              <a:gd name="T23" fmla="*/ 841 h 841"/>
              <a:gd name="T24" fmla="*/ 949 w 994"/>
              <a:gd name="T25" fmla="*/ 841 h 841"/>
              <a:gd name="T26" fmla="*/ 949 w 994"/>
              <a:gd name="T27" fmla="*/ 177 h 841"/>
              <a:gd name="T28" fmla="*/ 994 w 994"/>
              <a:gd name="T29" fmla="*/ 177 h 841"/>
              <a:gd name="T30" fmla="*/ 994 w 994"/>
              <a:gd name="T31" fmla="*/ 141 h 841"/>
              <a:gd name="T32" fmla="*/ 446 w 994"/>
              <a:gd name="T33" fmla="*/ 141 h 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94" h="841">
                <a:moveTo>
                  <a:pt x="446" y="141"/>
                </a:moveTo>
                <a:lnTo>
                  <a:pt x="446" y="0"/>
                </a:lnTo>
                <a:lnTo>
                  <a:pt x="337" y="0"/>
                </a:lnTo>
                <a:lnTo>
                  <a:pt x="337" y="141"/>
                </a:lnTo>
                <a:lnTo>
                  <a:pt x="302" y="141"/>
                </a:lnTo>
                <a:lnTo>
                  <a:pt x="302" y="0"/>
                </a:lnTo>
                <a:lnTo>
                  <a:pt x="193" y="0"/>
                </a:lnTo>
                <a:lnTo>
                  <a:pt x="193" y="141"/>
                </a:lnTo>
                <a:lnTo>
                  <a:pt x="0" y="141"/>
                </a:lnTo>
                <a:lnTo>
                  <a:pt x="0" y="177"/>
                </a:lnTo>
                <a:lnTo>
                  <a:pt x="44" y="177"/>
                </a:lnTo>
                <a:lnTo>
                  <a:pt x="44" y="841"/>
                </a:lnTo>
                <a:lnTo>
                  <a:pt x="949" y="841"/>
                </a:lnTo>
                <a:lnTo>
                  <a:pt x="949" y="177"/>
                </a:lnTo>
                <a:lnTo>
                  <a:pt x="994" y="177"/>
                </a:lnTo>
                <a:lnTo>
                  <a:pt x="994" y="141"/>
                </a:lnTo>
                <a:lnTo>
                  <a:pt x="446" y="141"/>
                </a:lnTo>
                <a:close/>
              </a:path>
            </a:pathLst>
          </a:custGeom>
          <a:solidFill>
            <a:schemeClr val="tx1">
              <a:lumMod val="20000"/>
              <a:lumOff val="80000"/>
            </a:schemeClr>
          </a:solidFill>
          <a:ln>
            <a:noFill/>
          </a:ln>
          <a:extLst/>
        </p:spPr>
        <p:txBody>
          <a:bodyPr vert="horz" wrap="square" lIns="93233" tIns="46617" rIns="93233" bIns="46617" numCol="1" anchor="t" anchorCtr="0" compatLnSpc="1">
            <a:prstTxWarp prst="textNoShape">
              <a:avLst/>
            </a:prstTxWarp>
          </a:bodyPr>
          <a:lstStyle/>
          <a:p>
            <a:pPr defTabSz="932357"/>
            <a:endParaRPr lang="en-US" sz="1836">
              <a:solidFill>
                <a:srgbClr val="505050"/>
              </a:solidFill>
            </a:endParaRPr>
          </a:p>
        </p:txBody>
      </p:sp>
      <p:sp>
        <p:nvSpPr>
          <p:cNvPr id="163" name="Rectangle 5"/>
          <p:cNvSpPr>
            <a:spLocks noChangeArrowheads="1"/>
          </p:cNvSpPr>
          <p:nvPr/>
        </p:nvSpPr>
        <p:spPr bwMode="auto">
          <a:xfrm>
            <a:off x="10343300" y="5387756"/>
            <a:ext cx="566628" cy="672249"/>
          </a:xfrm>
          <a:prstGeom prst="rect">
            <a:avLst/>
          </a:prstGeom>
          <a:solidFill>
            <a:schemeClr val="bg2"/>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164" name="Rectangle 5"/>
          <p:cNvSpPr>
            <a:spLocks noChangeArrowheads="1"/>
          </p:cNvSpPr>
          <p:nvPr/>
        </p:nvSpPr>
        <p:spPr bwMode="auto">
          <a:xfrm>
            <a:off x="9935116" y="5147090"/>
            <a:ext cx="702976" cy="912915"/>
          </a:xfrm>
          <a:prstGeom prst="rect">
            <a:avLst/>
          </a:prstGeom>
          <a:solidFill>
            <a:schemeClr val="bg1">
              <a:lumMod val="6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grpSp>
        <p:nvGrpSpPr>
          <p:cNvPr id="165" name="Group 164"/>
          <p:cNvGrpSpPr/>
          <p:nvPr/>
        </p:nvGrpSpPr>
        <p:grpSpPr>
          <a:xfrm>
            <a:off x="9584079" y="4572373"/>
            <a:ext cx="702978" cy="1487632"/>
            <a:chOff x="1055947" y="3682859"/>
            <a:chExt cx="815599" cy="1725961"/>
          </a:xfrm>
        </p:grpSpPr>
        <p:grpSp>
          <p:nvGrpSpPr>
            <p:cNvPr id="166" name="Group 165"/>
            <p:cNvGrpSpPr/>
            <p:nvPr/>
          </p:nvGrpSpPr>
          <p:grpSpPr>
            <a:xfrm>
              <a:off x="1055947" y="4111804"/>
              <a:ext cx="815599" cy="1297016"/>
              <a:chOff x="13103226" y="2763958"/>
              <a:chExt cx="1039812" cy="1616572"/>
            </a:xfrm>
          </p:grpSpPr>
          <p:sp>
            <p:nvSpPr>
              <p:cNvPr id="168" name="Rectangle 5"/>
              <p:cNvSpPr>
                <a:spLocks noChangeArrowheads="1"/>
              </p:cNvSpPr>
              <p:nvPr/>
            </p:nvSpPr>
            <p:spPr bwMode="auto">
              <a:xfrm>
                <a:off x="13103226" y="2763958"/>
                <a:ext cx="1039812" cy="1616572"/>
              </a:xfrm>
              <a:prstGeom prst="rect">
                <a:avLst/>
              </a:prstGeom>
              <a:solidFill>
                <a:schemeClr val="accent6">
                  <a:lumMod val="60000"/>
                  <a:lumOff val="40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170" name="Freeform 6"/>
              <p:cNvSpPr>
                <a:spLocks/>
              </p:cNvSpPr>
              <p:nvPr/>
            </p:nvSpPr>
            <p:spPr bwMode="auto">
              <a:xfrm>
                <a:off x="13214598" y="2940285"/>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171" name="Freeform 7"/>
              <p:cNvSpPr>
                <a:spLocks/>
              </p:cNvSpPr>
              <p:nvPr/>
            </p:nvSpPr>
            <p:spPr bwMode="auto">
              <a:xfrm>
                <a:off x="13214598" y="3194253"/>
                <a:ext cx="817070" cy="14363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172" name="Freeform 8"/>
              <p:cNvSpPr>
                <a:spLocks/>
              </p:cNvSpPr>
              <p:nvPr/>
            </p:nvSpPr>
            <p:spPr bwMode="auto">
              <a:xfrm>
                <a:off x="13214598" y="3446139"/>
                <a:ext cx="817070" cy="14363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173" name="Freeform 9"/>
              <p:cNvSpPr>
                <a:spLocks/>
              </p:cNvSpPr>
              <p:nvPr/>
            </p:nvSpPr>
            <p:spPr bwMode="auto">
              <a:xfrm>
                <a:off x="13214598" y="3700107"/>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174" name="Oval 14"/>
              <p:cNvSpPr>
                <a:spLocks noChangeArrowheads="1"/>
              </p:cNvSpPr>
              <p:nvPr/>
            </p:nvSpPr>
            <p:spPr bwMode="auto">
              <a:xfrm>
                <a:off x="13875539" y="2970470"/>
                <a:ext cx="79105" cy="79105"/>
              </a:xfrm>
              <a:prstGeom prst="ellipse">
                <a:avLst/>
              </a:prstGeom>
              <a:solidFill>
                <a:schemeClr val="accent6">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68" tIns="149174" rIns="186468" bIns="149174" numCol="1" spcCol="0" rtlCol="0" fromWordArt="0" anchor="t" anchorCtr="0" forceAA="0" compatLnSpc="1">
                <a:prstTxWarp prst="textNoShape">
                  <a:avLst/>
                </a:prstTxWarp>
                <a:noAutofit/>
              </a:bodyPr>
              <a:lstStyle/>
              <a:p>
                <a:pPr algn="ctr" defTabSz="950784" fontAlgn="base">
                  <a:lnSpc>
                    <a:spcPct val="90000"/>
                  </a:lnSpc>
                  <a:spcBef>
                    <a:spcPct val="0"/>
                  </a:spcBef>
                  <a:spcAft>
                    <a:spcPct val="0"/>
                  </a:spcAft>
                </a:pPr>
                <a:endParaRPr lang="en-US" sz="2040">
                  <a:gradFill>
                    <a:gsLst>
                      <a:gs pos="0">
                        <a:srgbClr val="FFFFFF"/>
                      </a:gs>
                      <a:gs pos="100000">
                        <a:srgbClr val="FFFFFF"/>
                      </a:gs>
                    </a:gsLst>
                    <a:lin ang="5400000" scaled="0"/>
                  </a:gradFill>
                  <a:ea typeface="Segoe UI" pitchFamily="34" charset="0"/>
                  <a:cs typeface="Segoe UI" pitchFamily="34" charset="0"/>
                </a:endParaRPr>
              </a:p>
            </p:txBody>
          </p:sp>
          <p:sp>
            <p:nvSpPr>
              <p:cNvPr id="175" name="Oval 15"/>
              <p:cNvSpPr>
                <a:spLocks noChangeArrowheads="1"/>
              </p:cNvSpPr>
              <p:nvPr/>
            </p:nvSpPr>
            <p:spPr bwMode="auto">
              <a:xfrm>
                <a:off x="13875539" y="3224438"/>
                <a:ext cx="79105" cy="79105"/>
              </a:xfrm>
              <a:prstGeom prst="ellipse">
                <a:avLst/>
              </a:prstGeom>
              <a:solidFill>
                <a:schemeClr val="accent6">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68" tIns="149174" rIns="186468" bIns="149174" numCol="1" spcCol="0" rtlCol="0" fromWordArt="0" anchor="t" anchorCtr="0" forceAA="0" compatLnSpc="1">
                <a:prstTxWarp prst="textNoShape">
                  <a:avLst/>
                </a:prstTxWarp>
                <a:noAutofit/>
              </a:bodyPr>
              <a:lstStyle/>
              <a:p>
                <a:pPr algn="ctr" defTabSz="950784" fontAlgn="base">
                  <a:lnSpc>
                    <a:spcPct val="90000"/>
                  </a:lnSpc>
                  <a:spcBef>
                    <a:spcPct val="0"/>
                  </a:spcBef>
                  <a:spcAft>
                    <a:spcPct val="0"/>
                  </a:spcAft>
                </a:pPr>
                <a:endParaRPr lang="en-US" sz="2040">
                  <a:gradFill>
                    <a:gsLst>
                      <a:gs pos="0">
                        <a:srgbClr val="FFFFFF"/>
                      </a:gs>
                      <a:gs pos="100000">
                        <a:srgbClr val="FFFFFF"/>
                      </a:gs>
                    </a:gsLst>
                    <a:lin ang="5400000" scaled="0"/>
                  </a:gradFill>
                  <a:ea typeface="Segoe UI" pitchFamily="34" charset="0"/>
                  <a:cs typeface="Segoe UI" pitchFamily="34" charset="0"/>
                </a:endParaRPr>
              </a:p>
            </p:txBody>
          </p:sp>
          <p:sp>
            <p:nvSpPr>
              <p:cNvPr id="176" name="Oval 16"/>
              <p:cNvSpPr>
                <a:spLocks noChangeArrowheads="1"/>
              </p:cNvSpPr>
              <p:nvPr/>
            </p:nvSpPr>
            <p:spPr bwMode="auto">
              <a:xfrm>
                <a:off x="13875539" y="3478406"/>
                <a:ext cx="79105" cy="79105"/>
              </a:xfrm>
              <a:prstGeom prst="ellipse">
                <a:avLst/>
              </a:prstGeom>
              <a:solidFill>
                <a:schemeClr val="accent6">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68" tIns="149174" rIns="186468" bIns="149174" numCol="1" spcCol="0" rtlCol="0" fromWordArt="0" anchor="t" anchorCtr="0" forceAA="0" compatLnSpc="1">
                <a:prstTxWarp prst="textNoShape">
                  <a:avLst/>
                </a:prstTxWarp>
                <a:noAutofit/>
              </a:bodyPr>
              <a:lstStyle/>
              <a:p>
                <a:pPr algn="ctr" defTabSz="950784" fontAlgn="base">
                  <a:lnSpc>
                    <a:spcPct val="90000"/>
                  </a:lnSpc>
                  <a:spcBef>
                    <a:spcPct val="0"/>
                  </a:spcBef>
                  <a:spcAft>
                    <a:spcPct val="0"/>
                  </a:spcAft>
                </a:pPr>
                <a:endParaRPr lang="en-US" sz="2040">
                  <a:gradFill>
                    <a:gsLst>
                      <a:gs pos="0">
                        <a:srgbClr val="FFFFFF"/>
                      </a:gs>
                      <a:gs pos="100000">
                        <a:srgbClr val="FFFFFF"/>
                      </a:gs>
                    </a:gsLst>
                    <a:lin ang="5400000" scaled="0"/>
                  </a:gradFill>
                  <a:ea typeface="Segoe UI" pitchFamily="34" charset="0"/>
                  <a:cs typeface="Segoe UI" pitchFamily="34" charset="0"/>
                </a:endParaRPr>
              </a:p>
            </p:txBody>
          </p:sp>
          <p:sp>
            <p:nvSpPr>
              <p:cNvPr id="177" name="Oval 17"/>
              <p:cNvSpPr>
                <a:spLocks noChangeArrowheads="1"/>
              </p:cNvSpPr>
              <p:nvPr/>
            </p:nvSpPr>
            <p:spPr bwMode="auto">
              <a:xfrm>
                <a:off x="13875539" y="3732374"/>
                <a:ext cx="79105" cy="79105"/>
              </a:xfrm>
              <a:prstGeom prst="ellipse">
                <a:avLst/>
              </a:prstGeom>
              <a:solidFill>
                <a:schemeClr val="accent6">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68" tIns="149174" rIns="186468" bIns="149174" numCol="1" spcCol="0" rtlCol="0" fromWordArt="0" anchor="t" anchorCtr="0" forceAA="0" compatLnSpc="1">
                <a:prstTxWarp prst="textNoShape">
                  <a:avLst/>
                </a:prstTxWarp>
                <a:noAutofit/>
              </a:bodyPr>
              <a:lstStyle/>
              <a:p>
                <a:pPr algn="ctr" defTabSz="950784" fontAlgn="base">
                  <a:lnSpc>
                    <a:spcPct val="90000"/>
                  </a:lnSpc>
                  <a:spcBef>
                    <a:spcPct val="0"/>
                  </a:spcBef>
                  <a:spcAft>
                    <a:spcPct val="0"/>
                  </a:spcAft>
                </a:pPr>
                <a:endParaRPr lang="en-US" sz="2040">
                  <a:gradFill>
                    <a:gsLst>
                      <a:gs pos="0">
                        <a:srgbClr val="FFFFFF"/>
                      </a:gs>
                      <a:gs pos="100000">
                        <a:srgbClr val="FFFFFF"/>
                      </a:gs>
                    </a:gsLst>
                    <a:lin ang="5400000" scaled="0"/>
                  </a:gradFill>
                  <a:ea typeface="Segoe UI" pitchFamily="34" charset="0"/>
                  <a:cs typeface="Segoe UI" pitchFamily="34" charset="0"/>
                </a:endParaRPr>
              </a:p>
            </p:txBody>
          </p:sp>
        </p:grpSp>
        <p:sp>
          <p:nvSpPr>
            <p:cNvPr id="167" name="Rectangle 166"/>
            <p:cNvSpPr/>
            <p:nvPr/>
          </p:nvSpPr>
          <p:spPr bwMode="auto">
            <a:xfrm>
              <a:off x="1055947" y="3682859"/>
              <a:ext cx="815076" cy="430383"/>
            </a:xfrm>
            <a:prstGeom prst="rect">
              <a:avLst/>
            </a:prstGeom>
            <a:solidFill>
              <a:schemeClr val="accent6">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68" tIns="149174" rIns="186468" bIns="149174" numCol="1" spcCol="0" rtlCol="0" fromWordArt="0" anchor="t" anchorCtr="0" forceAA="0" compatLnSpc="1">
              <a:prstTxWarp prst="textNoShape">
                <a:avLst/>
              </a:prstTxWarp>
              <a:noAutofit/>
            </a:bodyPr>
            <a:lstStyle/>
            <a:p>
              <a:pPr algn="ctr" defTabSz="950784" fontAlgn="base">
                <a:lnSpc>
                  <a:spcPct val="90000"/>
                </a:lnSpc>
                <a:spcBef>
                  <a:spcPct val="0"/>
                </a:spcBef>
                <a:spcAft>
                  <a:spcPct val="0"/>
                </a:spcAft>
              </a:pPr>
              <a:endParaRPr lang="en-US" sz="204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78" name="Group 177"/>
          <p:cNvGrpSpPr/>
          <p:nvPr/>
        </p:nvGrpSpPr>
        <p:grpSpPr>
          <a:xfrm>
            <a:off x="10971001" y="5740778"/>
            <a:ext cx="166278" cy="319227"/>
            <a:chOff x="7791149" y="4987730"/>
            <a:chExt cx="192916" cy="370370"/>
          </a:xfrm>
        </p:grpSpPr>
        <p:sp>
          <p:nvSpPr>
            <p:cNvPr id="179" name="Rectangle 38"/>
            <p:cNvSpPr>
              <a:spLocks noChangeArrowheads="1"/>
            </p:cNvSpPr>
            <p:nvPr/>
          </p:nvSpPr>
          <p:spPr bwMode="auto">
            <a:xfrm>
              <a:off x="7869935" y="5213781"/>
              <a:ext cx="37553" cy="144319"/>
            </a:xfrm>
            <a:prstGeom prst="rect">
              <a:avLst/>
            </a:prstGeom>
            <a:solidFill>
              <a:srgbClr val="969696"/>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3233" tIns="46617" rIns="93233" bIns="46617" numCol="1" anchor="t" anchorCtr="0" compatLnSpc="1">
              <a:prstTxWarp prst="textNoShape">
                <a:avLst/>
              </a:prstTxWarp>
            </a:bodyPr>
            <a:lstStyle/>
            <a:p>
              <a:pPr defTabSz="932357"/>
              <a:endParaRPr lang="en-US" sz="1836">
                <a:solidFill>
                  <a:srgbClr val="505050"/>
                </a:solidFill>
              </a:endParaRPr>
            </a:p>
          </p:txBody>
        </p:sp>
        <p:sp>
          <p:nvSpPr>
            <p:cNvPr id="180" name="Oval 39"/>
            <p:cNvSpPr>
              <a:spLocks noChangeArrowheads="1"/>
            </p:cNvSpPr>
            <p:nvPr/>
          </p:nvSpPr>
          <p:spPr bwMode="auto">
            <a:xfrm>
              <a:off x="7791149" y="5086397"/>
              <a:ext cx="192916" cy="191444"/>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33" tIns="46617" rIns="93233" bIns="46617" numCol="1" anchor="t" anchorCtr="0" compatLnSpc="1">
              <a:prstTxWarp prst="textNoShape">
                <a:avLst/>
              </a:prstTxWarp>
            </a:bodyPr>
            <a:lstStyle/>
            <a:p>
              <a:pPr defTabSz="932357"/>
              <a:endParaRPr lang="en-US" sz="1836">
                <a:solidFill>
                  <a:srgbClr val="505050"/>
                </a:solidFill>
              </a:endParaRPr>
            </a:p>
          </p:txBody>
        </p:sp>
        <p:sp>
          <p:nvSpPr>
            <p:cNvPr id="181" name="Oval 40"/>
            <p:cNvSpPr>
              <a:spLocks noChangeArrowheads="1"/>
            </p:cNvSpPr>
            <p:nvPr/>
          </p:nvSpPr>
          <p:spPr bwMode="auto">
            <a:xfrm>
              <a:off x="7817656" y="4987730"/>
              <a:ext cx="140637" cy="140637"/>
            </a:xfrm>
            <a:prstGeom prst="ellipse">
              <a:avLst/>
            </a:prstGeom>
            <a:solidFill>
              <a:srgbClr val="7FBA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3233" tIns="46617" rIns="93233" bIns="46617" numCol="1" anchor="t" anchorCtr="0" compatLnSpc="1">
              <a:prstTxWarp prst="textNoShape">
                <a:avLst/>
              </a:prstTxWarp>
            </a:bodyPr>
            <a:lstStyle/>
            <a:p>
              <a:pPr defTabSz="932357"/>
              <a:endParaRPr lang="en-US" sz="1836">
                <a:solidFill>
                  <a:srgbClr val="505050"/>
                </a:solidFill>
              </a:endParaRPr>
            </a:p>
          </p:txBody>
        </p:sp>
      </p:grpSp>
      <p:grpSp>
        <p:nvGrpSpPr>
          <p:cNvPr id="182" name="Group 181"/>
          <p:cNvGrpSpPr/>
          <p:nvPr/>
        </p:nvGrpSpPr>
        <p:grpSpPr>
          <a:xfrm>
            <a:off x="6851765" y="4572373"/>
            <a:ext cx="702978" cy="1487632"/>
            <a:chOff x="1055947" y="3682859"/>
            <a:chExt cx="815599" cy="1725961"/>
          </a:xfrm>
        </p:grpSpPr>
        <p:grpSp>
          <p:nvGrpSpPr>
            <p:cNvPr id="183" name="Group 182"/>
            <p:cNvGrpSpPr/>
            <p:nvPr/>
          </p:nvGrpSpPr>
          <p:grpSpPr>
            <a:xfrm>
              <a:off x="1055947" y="4111804"/>
              <a:ext cx="815599" cy="1297016"/>
              <a:chOff x="13103226" y="2763958"/>
              <a:chExt cx="1039812" cy="1616572"/>
            </a:xfrm>
          </p:grpSpPr>
          <p:sp>
            <p:nvSpPr>
              <p:cNvPr id="185" name="Rectangle 5"/>
              <p:cNvSpPr>
                <a:spLocks noChangeArrowheads="1"/>
              </p:cNvSpPr>
              <p:nvPr/>
            </p:nvSpPr>
            <p:spPr bwMode="auto">
              <a:xfrm>
                <a:off x="13103226" y="2763958"/>
                <a:ext cx="1039812" cy="1616572"/>
              </a:xfrm>
              <a:prstGeom prst="rect">
                <a:avLst/>
              </a:prstGeom>
              <a:solidFill>
                <a:schemeClr val="accent3"/>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186" name="Freeform 6"/>
              <p:cNvSpPr>
                <a:spLocks/>
              </p:cNvSpPr>
              <p:nvPr/>
            </p:nvSpPr>
            <p:spPr bwMode="auto">
              <a:xfrm>
                <a:off x="13214598" y="2940285"/>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187" name="Freeform 7"/>
              <p:cNvSpPr>
                <a:spLocks/>
              </p:cNvSpPr>
              <p:nvPr/>
            </p:nvSpPr>
            <p:spPr bwMode="auto">
              <a:xfrm>
                <a:off x="13214598" y="3194253"/>
                <a:ext cx="817070" cy="14363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188" name="Freeform 8"/>
              <p:cNvSpPr>
                <a:spLocks/>
              </p:cNvSpPr>
              <p:nvPr/>
            </p:nvSpPr>
            <p:spPr bwMode="auto">
              <a:xfrm>
                <a:off x="13214598" y="3446139"/>
                <a:ext cx="817070" cy="14363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189" name="Freeform 9"/>
              <p:cNvSpPr>
                <a:spLocks/>
              </p:cNvSpPr>
              <p:nvPr/>
            </p:nvSpPr>
            <p:spPr bwMode="auto">
              <a:xfrm>
                <a:off x="13214598" y="3700107"/>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190" name="Oval 14"/>
              <p:cNvSpPr>
                <a:spLocks noChangeArrowheads="1"/>
              </p:cNvSpPr>
              <p:nvPr/>
            </p:nvSpPr>
            <p:spPr bwMode="auto">
              <a:xfrm>
                <a:off x="13875539" y="2970470"/>
                <a:ext cx="79105" cy="79105"/>
              </a:xfrm>
              <a:prstGeom prst="ellipse">
                <a:avLst/>
              </a:prstGeom>
              <a:solidFill>
                <a:schemeClr val="accent3">
                  <a:lumMod val="7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191" name="Oval 15"/>
              <p:cNvSpPr>
                <a:spLocks noChangeArrowheads="1"/>
              </p:cNvSpPr>
              <p:nvPr/>
            </p:nvSpPr>
            <p:spPr bwMode="auto">
              <a:xfrm>
                <a:off x="13875539" y="3224438"/>
                <a:ext cx="79105" cy="79105"/>
              </a:xfrm>
              <a:prstGeom prst="ellipse">
                <a:avLst/>
              </a:prstGeom>
              <a:solidFill>
                <a:schemeClr val="accent3">
                  <a:lumMod val="7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192" name="Oval 16"/>
              <p:cNvSpPr>
                <a:spLocks noChangeArrowheads="1"/>
              </p:cNvSpPr>
              <p:nvPr/>
            </p:nvSpPr>
            <p:spPr bwMode="auto">
              <a:xfrm>
                <a:off x="13875539" y="3478406"/>
                <a:ext cx="79105" cy="79105"/>
              </a:xfrm>
              <a:prstGeom prst="ellipse">
                <a:avLst/>
              </a:prstGeom>
              <a:solidFill>
                <a:schemeClr val="accent3">
                  <a:lumMod val="7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193" name="Oval 17"/>
              <p:cNvSpPr>
                <a:spLocks noChangeArrowheads="1"/>
              </p:cNvSpPr>
              <p:nvPr/>
            </p:nvSpPr>
            <p:spPr bwMode="auto">
              <a:xfrm>
                <a:off x="13875539" y="3732374"/>
                <a:ext cx="79105" cy="79105"/>
              </a:xfrm>
              <a:prstGeom prst="ellipse">
                <a:avLst/>
              </a:prstGeom>
              <a:solidFill>
                <a:schemeClr val="accent3">
                  <a:lumMod val="7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grpSp>
        <p:sp>
          <p:nvSpPr>
            <p:cNvPr id="184" name="Rectangle 183"/>
            <p:cNvSpPr/>
            <p:nvPr/>
          </p:nvSpPr>
          <p:spPr bwMode="auto">
            <a:xfrm>
              <a:off x="1055947" y="3682859"/>
              <a:ext cx="815076" cy="430383"/>
            </a:xfrm>
            <a:prstGeom prst="rect">
              <a:avLst/>
            </a:prstGeom>
            <a:solidFill>
              <a:schemeClr val="accent3">
                <a:lumMod val="75000"/>
              </a:schemeClr>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68" tIns="149174" rIns="186468" bIns="149174" numCol="1" spcCol="0" rtlCol="0" fromWordArt="0" anchor="t" anchorCtr="0" forceAA="0" compatLnSpc="1">
              <a:prstTxWarp prst="textNoShape">
                <a:avLst/>
              </a:prstTxWarp>
              <a:noAutofit/>
            </a:bodyPr>
            <a:lstStyle/>
            <a:p>
              <a:pPr algn="ctr" defTabSz="950784" fontAlgn="base">
                <a:lnSpc>
                  <a:spcPct val="90000"/>
                </a:lnSpc>
                <a:spcBef>
                  <a:spcPct val="0"/>
                </a:spcBef>
                <a:spcAft>
                  <a:spcPct val="0"/>
                </a:spcAft>
              </a:pPr>
              <a:endParaRPr lang="en-US" sz="204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94" name="Group 193"/>
          <p:cNvGrpSpPr/>
          <p:nvPr/>
        </p:nvGrpSpPr>
        <p:grpSpPr>
          <a:xfrm>
            <a:off x="8217922" y="4572373"/>
            <a:ext cx="702978" cy="1487632"/>
            <a:chOff x="1055947" y="3682859"/>
            <a:chExt cx="815599" cy="1725961"/>
          </a:xfrm>
        </p:grpSpPr>
        <p:grpSp>
          <p:nvGrpSpPr>
            <p:cNvPr id="195" name="Group 194"/>
            <p:cNvGrpSpPr/>
            <p:nvPr/>
          </p:nvGrpSpPr>
          <p:grpSpPr>
            <a:xfrm>
              <a:off x="1055947" y="4111804"/>
              <a:ext cx="815599" cy="1297016"/>
              <a:chOff x="13103226" y="2763958"/>
              <a:chExt cx="1039812" cy="1616572"/>
            </a:xfrm>
          </p:grpSpPr>
          <p:sp>
            <p:nvSpPr>
              <p:cNvPr id="197" name="Rectangle 5"/>
              <p:cNvSpPr>
                <a:spLocks noChangeArrowheads="1"/>
              </p:cNvSpPr>
              <p:nvPr/>
            </p:nvSpPr>
            <p:spPr bwMode="auto">
              <a:xfrm>
                <a:off x="13103226" y="2763958"/>
                <a:ext cx="1039812" cy="1616572"/>
              </a:xfrm>
              <a:prstGeom prst="rect">
                <a:avLst/>
              </a:prstGeom>
              <a:solidFill>
                <a:srgbClr val="0072C6"/>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198" name="Freeform 6"/>
              <p:cNvSpPr>
                <a:spLocks/>
              </p:cNvSpPr>
              <p:nvPr/>
            </p:nvSpPr>
            <p:spPr bwMode="auto">
              <a:xfrm>
                <a:off x="13214598" y="2940285"/>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199" name="Freeform 7"/>
              <p:cNvSpPr>
                <a:spLocks/>
              </p:cNvSpPr>
              <p:nvPr/>
            </p:nvSpPr>
            <p:spPr bwMode="auto">
              <a:xfrm>
                <a:off x="13214598" y="3194253"/>
                <a:ext cx="817070" cy="143638"/>
              </a:xfrm>
              <a:custGeom>
                <a:avLst/>
                <a:gdLst>
                  <a:gd name="T0" fmla="*/ 28 w 330"/>
                  <a:gd name="T1" fmla="*/ 0 h 58"/>
                  <a:gd name="T2" fmla="*/ 0 w 330"/>
                  <a:gd name="T3" fmla="*/ 26 h 58"/>
                  <a:gd name="T4" fmla="*/ 0 w 330"/>
                  <a:gd name="T5" fmla="*/ 31 h 58"/>
                  <a:gd name="T6" fmla="*/ 28 w 330"/>
                  <a:gd name="T7" fmla="*/ 58 h 58"/>
                  <a:gd name="T8" fmla="*/ 302 w 330"/>
                  <a:gd name="T9" fmla="*/ 58 h 58"/>
                  <a:gd name="T10" fmla="*/ 330 w 330"/>
                  <a:gd name="T11" fmla="*/ 31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1"/>
                      <a:pt x="0" y="31"/>
                      <a:pt x="0" y="31"/>
                    </a:cubicBezTo>
                    <a:cubicBezTo>
                      <a:pt x="0" y="31"/>
                      <a:pt x="0" y="58"/>
                      <a:pt x="28" y="58"/>
                    </a:cubicBezTo>
                    <a:cubicBezTo>
                      <a:pt x="302" y="58"/>
                      <a:pt x="302" y="58"/>
                      <a:pt x="302" y="58"/>
                    </a:cubicBezTo>
                    <a:cubicBezTo>
                      <a:pt x="302" y="58"/>
                      <a:pt x="330" y="58"/>
                      <a:pt x="330" y="31"/>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200" name="Freeform 8"/>
              <p:cNvSpPr>
                <a:spLocks/>
              </p:cNvSpPr>
              <p:nvPr/>
            </p:nvSpPr>
            <p:spPr bwMode="auto">
              <a:xfrm>
                <a:off x="13214598" y="3446139"/>
                <a:ext cx="817070" cy="143638"/>
              </a:xfrm>
              <a:custGeom>
                <a:avLst/>
                <a:gdLst>
                  <a:gd name="T0" fmla="*/ 28 w 330"/>
                  <a:gd name="T1" fmla="*/ 0 h 58"/>
                  <a:gd name="T2" fmla="*/ 0 w 330"/>
                  <a:gd name="T3" fmla="*/ 27 h 58"/>
                  <a:gd name="T4" fmla="*/ 0 w 330"/>
                  <a:gd name="T5" fmla="*/ 32 h 58"/>
                  <a:gd name="T6" fmla="*/ 28 w 330"/>
                  <a:gd name="T7" fmla="*/ 58 h 58"/>
                  <a:gd name="T8" fmla="*/ 302 w 330"/>
                  <a:gd name="T9" fmla="*/ 58 h 58"/>
                  <a:gd name="T10" fmla="*/ 330 w 330"/>
                  <a:gd name="T11" fmla="*/ 32 h 58"/>
                  <a:gd name="T12" fmla="*/ 330 w 330"/>
                  <a:gd name="T13" fmla="*/ 27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7"/>
                    </a:cubicBezTo>
                    <a:cubicBezTo>
                      <a:pt x="0" y="32"/>
                      <a:pt x="0" y="32"/>
                      <a:pt x="0" y="32"/>
                    </a:cubicBezTo>
                    <a:cubicBezTo>
                      <a:pt x="0" y="32"/>
                      <a:pt x="0" y="58"/>
                      <a:pt x="28" y="58"/>
                    </a:cubicBezTo>
                    <a:cubicBezTo>
                      <a:pt x="302" y="58"/>
                      <a:pt x="302" y="58"/>
                      <a:pt x="302" y="58"/>
                    </a:cubicBezTo>
                    <a:cubicBezTo>
                      <a:pt x="302" y="58"/>
                      <a:pt x="330" y="58"/>
                      <a:pt x="330" y="32"/>
                    </a:cubicBezTo>
                    <a:cubicBezTo>
                      <a:pt x="330" y="27"/>
                      <a:pt x="330" y="27"/>
                      <a:pt x="330" y="27"/>
                    </a:cubicBezTo>
                    <a:cubicBezTo>
                      <a:pt x="330" y="27"/>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201" name="Freeform 9"/>
              <p:cNvSpPr>
                <a:spLocks/>
              </p:cNvSpPr>
              <p:nvPr/>
            </p:nvSpPr>
            <p:spPr bwMode="auto">
              <a:xfrm>
                <a:off x="13214598" y="3700107"/>
                <a:ext cx="817070" cy="143638"/>
              </a:xfrm>
              <a:custGeom>
                <a:avLst/>
                <a:gdLst>
                  <a:gd name="T0" fmla="*/ 28 w 330"/>
                  <a:gd name="T1" fmla="*/ 0 h 58"/>
                  <a:gd name="T2" fmla="*/ 0 w 330"/>
                  <a:gd name="T3" fmla="*/ 26 h 58"/>
                  <a:gd name="T4" fmla="*/ 0 w 330"/>
                  <a:gd name="T5" fmla="*/ 32 h 58"/>
                  <a:gd name="T6" fmla="*/ 28 w 330"/>
                  <a:gd name="T7" fmla="*/ 58 h 58"/>
                  <a:gd name="T8" fmla="*/ 302 w 330"/>
                  <a:gd name="T9" fmla="*/ 58 h 58"/>
                  <a:gd name="T10" fmla="*/ 330 w 330"/>
                  <a:gd name="T11" fmla="*/ 32 h 58"/>
                  <a:gd name="T12" fmla="*/ 330 w 330"/>
                  <a:gd name="T13" fmla="*/ 26 h 58"/>
                  <a:gd name="T14" fmla="*/ 302 w 330"/>
                  <a:gd name="T15" fmla="*/ 0 h 58"/>
                  <a:gd name="T16" fmla="*/ 175 w 330"/>
                  <a:gd name="T17" fmla="*/ 0 h 58"/>
                  <a:gd name="T18" fmla="*/ 28 w 330"/>
                  <a:gd name="T19" fmla="*/ 0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30" h="58">
                    <a:moveTo>
                      <a:pt x="28" y="0"/>
                    </a:moveTo>
                    <a:cubicBezTo>
                      <a:pt x="28" y="0"/>
                      <a:pt x="0" y="0"/>
                      <a:pt x="0" y="26"/>
                    </a:cubicBezTo>
                    <a:cubicBezTo>
                      <a:pt x="0" y="32"/>
                      <a:pt x="0" y="32"/>
                      <a:pt x="0" y="32"/>
                    </a:cubicBezTo>
                    <a:cubicBezTo>
                      <a:pt x="0" y="32"/>
                      <a:pt x="0" y="58"/>
                      <a:pt x="28" y="58"/>
                    </a:cubicBezTo>
                    <a:cubicBezTo>
                      <a:pt x="302" y="58"/>
                      <a:pt x="302" y="58"/>
                      <a:pt x="302" y="58"/>
                    </a:cubicBezTo>
                    <a:cubicBezTo>
                      <a:pt x="302" y="58"/>
                      <a:pt x="330" y="58"/>
                      <a:pt x="330" y="32"/>
                    </a:cubicBezTo>
                    <a:cubicBezTo>
                      <a:pt x="330" y="26"/>
                      <a:pt x="330" y="26"/>
                      <a:pt x="330" y="26"/>
                    </a:cubicBezTo>
                    <a:cubicBezTo>
                      <a:pt x="330" y="26"/>
                      <a:pt x="330" y="0"/>
                      <a:pt x="302" y="0"/>
                    </a:cubicBezTo>
                    <a:cubicBezTo>
                      <a:pt x="175" y="0"/>
                      <a:pt x="175" y="0"/>
                      <a:pt x="175" y="0"/>
                    </a:cubicBezTo>
                    <a:lnTo>
                      <a:pt x="28" y="0"/>
                    </a:lnTo>
                    <a:close/>
                  </a:path>
                </a:pathLst>
              </a:custGeom>
              <a:solidFill>
                <a:schemeClr val="bg1">
                  <a:lumMod val="85000"/>
                </a:schemeClr>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202" name="Oval 14"/>
              <p:cNvSpPr>
                <a:spLocks noChangeArrowheads="1"/>
              </p:cNvSpPr>
              <p:nvPr/>
            </p:nvSpPr>
            <p:spPr bwMode="auto">
              <a:xfrm>
                <a:off x="13875539" y="2970470"/>
                <a:ext cx="79105" cy="79105"/>
              </a:xfrm>
              <a:prstGeom prst="ellipse">
                <a:avLst/>
              </a:prstGeom>
              <a:solidFill>
                <a:srgbClr val="00188F"/>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203" name="Oval 15"/>
              <p:cNvSpPr>
                <a:spLocks noChangeArrowheads="1"/>
              </p:cNvSpPr>
              <p:nvPr/>
            </p:nvSpPr>
            <p:spPr bwMode="auto">
              <a:xfrm>
                <a:off x="13875539" y="3224438"/>
                <a:ext cx="79105" cy="79105"/>
              </a:xfrm>
              <a:prstGeom prst="ellipse">
                <a:avLst/>
              </a:prstGeom>
              <a:solidFill>
                <a:srgbClr val="00188F"/>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204" name="Oval 16"/>
              <p:cNvSpPr>
                <a:spLocks noChangeArrowheads="1"/>
              </p:cNvSpPr>
              <p:nvPr/>
            </p:nvSpPr>
            <p:spPr bwMode="auto">
              <a:xfrm>
                <a:off x="13875539" y="3478406"/>
                <a:ext cx="79105" cy="79105"/>
              </a:xfrm>
              <a:prstGeom prst="ellipse">
                <a:avLst/>
              </a:prstGeom>
              <a:solidFill>
                <a:srgbClr val="00188F"/>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sp>
            <p:nvSpPr>
              <p:cNvPr id="205" name="Oval 17"/>
              <p:cNvSpPr>
                <a:spLocks noChangeArrowheads="1"/>
              </p:cNvSpPr>
              <p:nvPr/>
            </p:nvSpPr>
            <p:spPr bwMode="auto">
              <a:xfrm>
                <a:off x="13875539" y="3732374"/>
                <a:ext cx="79105" cy="79105"/>
              </a:xfrm>
              <a:prstGeom prst="ellipse">
                <a:avLst/>
              </a:prstGeom>
              <a:solidFill>
                <a:srgbClr val="00188F"/>
              </a:solidFill>
              <a:ln>
                <a:noFill/>
              </a:ln>
            </p:spPr>
            <p:txBody>
              <a:bodyPr vert="horz" wrap="square" lIns="93233" tIns="46617" rIns="93233" bIns="46617" numCol="1" anchor="t" anchorCtr="0" compatLnSpc="1">
                <a:prstTxWarp prst="textNoShape">
                  <a:avLst/>
                </a:prstTxWarp>
              </a:bodyPr>
              <a:lstStyle/>
              <a:p>
                <a:pPr defTabSz="932357"/>
                <a:endParaRPr lang="en-US" sz="1632">
                  <a:solidFill>
                    <a:srgbClr val="000000"/>
                  </a:solidFill>
                </a:endParaRPr>
              </a:p>
            </p:txBody>
          </p:sp>
        </p:grpSp>
        <p:sp>
          <p:nvSpPr>
            <p:cNvPr id="196" name="Rectangle 195"/>
            <p:cNvSpPr/>
            <p:nvPr/>
          </p:nvSpPr>
          <p:spPr bwMode="auto">
            <a:xfrm>
              <a:off x="1055947" y="3682859"/>
              <a:ext cx="815076" cy="430383"/>
            </a:xfrm>
            <a:prstGeom prst="rect">
              <a:avLst/>
            </a:prstGeom>
            <a:solidFill>
              <a:srgbClr val="00188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6468" tIns="149174" rIns="186468" bIns="149174" numCol="1" spcCol="0" rtlCol="0" fromWordArt="0" anchor="t" anchorCtr="0" forceAA="0" compatLnSpc="1">
              <a:prstTxWarp prst="textNoShape">
                <a:avLst/>
              </a:prstTxWarp>
              <a:noAutofit/>
            </a:bodyPr>
            <a:lstStyle/>
            <a:p>
              <a:pPr algn="ctr" defTabSz="950784" fontAlgn="base">
                <a:lnSpc>
                  <a:spcPct val="90000"/>
                </a:lnSpc>
                <a:spcBef>
                  <a:spcPct val="0"/>
                </a:spcBef>
                <a:spcAft>
                  <a:spcPct val="0"/>
                </a:spcAft>
              </a:pPr>
              <a:endParaRPr lang="en-US" sz="204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206" name="Oval 205"/>
          <p:cNvSpPr/>
          <p:nvPr/>
        </p:nvSpPr>
        <p:spPr bwMode="auto">
          <a:xfrm>
            <a:off x="8133428" y="3158112"/>
            <a:ext cx="803125" cy="803124"/>
          </a:xfrm>
          <a:prstGeom prst="ellipse">
            <a:avLst/>
          </a:prstGeom>
          <a:solidFill>
            <a:srgbClr val="E3F0F9"/>
          </a:solidFill>
          <a:ln w="38100">
            <a:solidFill>
              <a:schemeClr val="accent1"/>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200" b="1" dirty="0" smtClean="0">
                <a:gradFill>
                  <a:gsLst>
                    <a:gs pos="20354">
                      <a:schemeClr val="accent1"/>
                    </a:gs>
                    <a:gs pos="40708">
                      <a:schemeClr val="accent1"/>
                    </a:gs>
                  </a:gsLst>
                  <a:lin ang="5400000" scaled="0"/>
                </a:gradFill>
                <a:ea typeface="Segoe UI" pitchFamily="34" charset="0"/>
                <a:cs typeface="Segoe UI Semibold" panose="020B0702040204020203" pitchFamily="34" charset="0"/>
              </a:rPr>
              <a:t>VPN</a:t>
            </a:r>
            <a:endParaRPr lang="en-US" sz="1200" b="1" dirty="0">
              <a:gradFill>
                <a:gsLst>
                  <a:gs pos="20354">
                    <a:schemeClr val="accent1"/>
                  </a:gs>
                  <a:gs pos="40708">
                    <a:schemeClr val="accent1"/>
                  </a:gs>
                </a:gsLst>
                <a:lin ang="5400000" scaled="0"/>
              </a:gradFill>
              <a:ea typeface="Segoe UI" pitchFamily="34" charset="0"/>
              <a:cs typeface="Segoe UI Semibold" panose="020B0702040204020203" pitchFamily="34" charset="0"/>
            </a:endParaRPr>
          </a:p>
        </p:txBody>
      </p:sp>
      <p:sp>
        <p:nvSpPr>
          <p:cNvPr id="207" name="Oval 16"/>
          <p:cNvSpPr/>
          <p:nvPr/>
        </p:nvSpPr>
        <p:spPr bwMode="auto">
          <a:xfrm>
            <a:off x="9630587" y="3091647"/>
            <a:ext cx="803125" cy="803124"/>
          </a:xfrm>
          <a:prstGeom prst="ellipse">
            <a:avLst/>
          </a:prstGeom>
          <a:solidFill>
            <a:srgbClr val="E3F0F9"/>
          </a:solidFill>
          <a:ln w="38100">
            <a:solidFill>
              <a:schemeClr val="accent6"/>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32472" fontAlgn="base">
              <a:lnSpc>
                <a:spcPct val="90000"/>
              </a:lnSpc>
              <a:spcBef>
                <a:spcPct val="0"/>
              </a:spcBef>
              <a:spcAft>
                <a:spcPct val="0"/>
              </a:spcAft>
            </a:pPr>
            <a:r>
              <a:rPr lang="en-US" sz="1200" b="1" dirty="0" smtClean="0">
                <a:gradFill>
                  <a:gsLst>
                    <a:gs pos="8571">
                      <a:schemeClr val="accent6"/>
                    </a:gs>
                    <a:gs pos="88000">
                      <a:schemeClr val="accent6"/>
                    </a:gs>
                  </a:gsLst>
                  <a:lin ang="5400000" scaled="0"/>
                </a:gradFill>
                <a:ea typeface="Segoe UI" pitchFamily="34" charset="0"/>
                <a:cs typeface="Segoe UI Semibold" panose="020B0702040204020203" pitchFamily="34" charset="0"/>
              </a:rPr>
              <a:t>Private</a:t>
            </a:r>
          </a:p>
        </p:txBody>
      </p:sp>
      <p:sp>
        <p:nvSpPr>
          <p:cNvPr id="208" name="TextBox 20"/>
          <p:cNvSpPr txBox="1"/>
          <p:nvPr/>
        </p:nvSpPr>
        <p:spPr>
          <a:xfrm>
            <a:off x="10293917" y="3268196"/>
            <a:ext cx="1534908" cy="461665"/>
          </a:xfrm>
          <a:prstGeom prst="rect">
            <a:avLst/>
          </a:prstGeom>
          <a:noFill/>
        </p:spPr>
        <p:txBody>
          <a:bodyPr wrap="square" lIns="182880" tIns="146304" rIns="182880" bIns="146304" rtlCol="0">
            <a:spAutoFit/>
          </a:bodyPr>
          <a:lstStyle/>
          <a:p>
            <a:pPr algn="r">
              <a:lnSpc>
                <a:spcPct val="90000"/>
              </a:lnSpc>
              <a:spcAft>
                <a:spcPts val="600"/>
              </a:spcAft>
            </a:pPr>
            <a:r>
              <a:rPr lang="en-US" sz="1200" dirty="0" err="1" smtClean="0">
                <a:gradFill>
                  <a:gsLst>
                    <a:gs pos="2917">
                      <a:schemeClr val="tx1"/>
                    </a:gs>
                    <a:gs pos="30000">
                      <a:schemeClr val="tx1"/>
                    </a:gs>
                  </a:gsLst>
                  <a:lin ang="5400000" scaled="0"/>
                </a:gradFill>
              </a:rPr>
              <a:t>ExpressRoute</a:t>
            </a:r>
            <a:endParaRPr lang="en-US" sz="1200" dirty="0" smtClean="0">
              <a:gradFill>
                <a:gsLst>
                  <a:gs pos="2917">
                    <a:schemeClr val="tx1"/>
                  </a:gs>
                  <a:gs pos="30000">
                    <a:schemeClr val="tx1"/>
                  </a:gs>
                </a:gsLst>
                <a:lin ang="5400000" scaled="0"/>
              </a:gradFill>
            </a:endParaRPr>
          </a:p>
        </p:txBody>
      </p:sp>
      <p:sp>
        <p:nvSpPr>
          <p:cNvPr id="209" name="TextBox 21"/>
          <p:cNvSpPr txBox="1"/>
          <p:nvPr/>
        </p:nvSpPr>
        <p:spPr>
          <a:xfrm>
            <a:off x="6796627" y="3346466"/>
            <a:ext cx="1471491" cy="461665"/>
          </a:xfrm>
          <a:prstGeom prst="rect">
            <a:avLst/>
          </a:prstGeom>
          <a:noFill/>
        </p:spPr>
        <p:txBody>
          <a:bodyPr wrap="square" lIns="182880" tIns="146304" rIns="182880" bIns="146304" rtlCol="0">
            <a:spAutoFit/>
          </a:bodyPr>
          <a:lstStyle/>
          <a:p>
            <a:pPr>
              <a:lnSpc>
                <a:spcPct val="90000"/>
              </a:lnSpc>
              <a:spcAft>
                <a:spcPts val="600"/>
              </a:spcAft>
            </a:pPr>
            <a:r>
              <a:rPr lang="en-US" sz="1200" dirty="0" smtClean="0">
                <a:gradFill>
                  <a:gsLst>
                    <a:gs pos="2917">
                      <a:schemeClr val="tx1"/>
                    </a:gs>
                    <a:gs pos="30000">
                      <a:schemeClr val="tx1"/>
                    </a:gs>
                  </a:gsLst>
                  <a:lin ang="5400000" scaled="0"/>
                </a:gradFill>
              </a:rPr>
              <a:t>Public internet</a:t>
            </a:r>
          </a:p>
        </p:txBody>
      </p:sp>
      <p:sp>
        <p:nvSpPr>
          <p:cNvPr id="75" name="Rectangle 21"/>
          <p:cNvSpPr/>
          <p:nvPr/>
        </p:nvSpPr>
        <p:spPr>
          <a:xfrm>
            <a:off x="290048" y="2326736"/>
            <a:ext cx="5925453" cy="2626311"/>
          </a:xfrm>
          <a:prstGeom prst="rect">
            <a:avLst/>
          </a:prstGeom>
          <a:noFill/>
          <a:ln w="12700" cap="flat" cmpd="sng" algn="ctr">
            <a:noFill/>
            <a:prstDash val="solid"/>
            <a:miter lim="800000"/>
          </a:ln>
          <a:effectLst/>
        </p:spPr>
        <p:txBody>
          <a:bodyPr lIns="182880" tIns="182880" rIns="182880" bIns="91440" rtlCol="0" anchor="t"/>
          <a:lstStyle/>
          <a:p>
            <a:pPr marL="0" lvl="1" defTabSz="471584">
              <a:lnSpc>
                <a:spcPct val="90000"/>
              </a:lnSpc>
              <a:spcBef>
                <a:spcPts val="1200"/>
              </a:spcBef>
              <a:buClr>
                <a:srgbClr val="EFEFEF"/>
              </a:buClr>
            </a:pPr>
            <a:r>
              <a:rPr lang="en-US" sz="2400" b="1" dirty="0">
                <a:gradFill>
                  <a:gsLst>
                    <a:gs pos="7619">
                      <a:srgbClr val="00188F"/>
                    </a:gs>
                    <a:gs pos="53000">
                      <a:srgbClr val="00188F"/>
                    </a:gs>
                  </a:gsLst>
                  <a:lin ang="5400000" scaled="0"/>
                </a:gradFill>
              </a:rPr>
              <a:t>Hybrid connectivity </a:t>
            </a:r>
            <a:r>
              <a:rPr lang="en-US" sz="2400" b="1" dirty="0" smtClean="0">
                <a:gradFill>
                  <a:gsLst>
                    <a:gs pos="7619">
                      <a:srgbClr val="00188F"/>
                    </a:gs>
                    <a:gs pos="53000">
                      <a:srgbClr val="00188F"/>
                    </a:gs>
                  </a:gsLst>
                  <a:lin ang="5400000" scaled="0"/>
                </a:gradFill>
              </a:rPr>
              <a:t>between sites</a:t>
            </a:r>
            <a:endParaRPr lang="en-US" sz="2400" b="1" dirty="0">
              <a:gradFill>
                <a:gsLst>
                  <a:gs pos="7619">
                    <a:srgbClr val="00188F"/>
                  </a:gs>
                  <a:gs pos="53000">
                    <a:srgbClr val="00188F"/>
                  </a:gs>
                </a:gsLst>
                <a:lin ang="5400000" scaled="0"/>
              </a:gradFill>
            </a:endParaRPr>
          </a:p>
          <a:p>
            <a:pPr marL="0" lvl="1" defTabSz="471584">
              <a:lnSpc>
                <a:spcPct val="90000"/>
              </a:lnSpc>
              <a:spcBef>
                <a:spcPts val="1200"/>
              </a:spcBef>
              <a:buClr>
                <a:srgbClr val="EFEFEF"/>
              </a:buClr>
            </a:pPr>
            <a:r>
              <a:rPr lang="en-US" sz="2400" b="1" dirty="0">
                <a:gradFill>
                  <a:gsLst>
                    <a:gs pos="7619">
                      <a:srgbClr val="00188F"/>
                    </a:gs>
                    <a:gs pos="53000">
                      <a:srgbClr val="00188F"/>
                    </a:gs>
                  </a:gsLst>
                  <a:lin ang="5400000" scaled="0"/>
                </a:gradFill>
              </a:rPr>
              <a:t>Extend your </a:t>
            </a:r>
            <a:r>
              <a:rPr lang="en-US" sz="2400" b="1" dirty="0" smtClean="0">
                <a:gradFill>
                  <a:gsLst>
                    <a:gs pos="7619">
                      <a:srgbClr val="00188F"/>
                    </a:gs>
                    <a:gs pos="53000">
                      <a:srgbClr val="00188F"/>
                    </a:gs>
                  </a:gsLst>
                  <a:lin ang="5400000" scaled="0"/>
                </a:gradFill>
              </a:rPr>
              <a:t>datacenter to </a:t>
            </a:r>
            <a:r>
              <a:rPr lang="en-US" sz="2400" b="1" dirty="0">
                <a:gradFill>
                  <a:gsLst>
                    <a:gs pos="7619">
                      <a:srgbClr val="00188F"/>
                    </a:gs>
                    <a:gs pos="53000">
                      <a:srgbClr val="00188F"/>
                    </a:gs>
                  </a:gsLst>
                  <a:lin ang="5400000" scaled="0"/>
                </a:gradFill>
              </a:rPr>
              <a:t>Azure</a:t>
            </a:r>
          </a:p>
        </p:txBody>
      </p:sp>
    </p:spTree>
    <p:extLst>
      <p:ext uri="{BB962C8B-B14F-4D97-AF65-F5344CB8AC3E}">
        <p14:creationId xmlns:p14="http://schemas.microsoft.com/office/powerpoint/2010/main" val="2070525169"/>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5460" y="166680"/>
            <a:ext cx="11886192" cy="917314"/>
          </a:xfrm>
        </p:spPr>
        <p:txBody>
          <a:bodyPr/>
          <a:lstStyle/>
          <a:p>
            <a:r>
              <a:rPr lang="en-US" dirty="0" smtClean="0"/>
              <a:t>ExpressRoute</a:t>
            </a:r>
            <a:endParaRPr lang="en-US" dirty="0"/>
          </a:p>
        </p:txBody>
      </p:sp>
      <p:grpSp>
        <p:nvGrpSpPr>
          <p:cNvPr id="4" name="Group 3"/>
          <p:cNvGrpSpPr/>
          <p:nvPr/>
        </p:nvGrpSpPr>
        <p:grpSpPr>
          <a:xfrm>
            <a:off x="-104568" y="1064496"/>
            <a:ext cx="6104627" cy="5860794"/>
            <a:chOff x="6093579" y="1209675"/>
            <a:chExt cx="6106359" cy="5862457"/>
          </a:xfrm>
        </p:grpSpPr>
        <p:sp>
          <p:nvSpPr>
            <p:cNvPr id="5" name="Rectangle 4"/>
            <p:cNvSpPr/>
            <p:nvPr/>
          </p:nvSpPr>
          <p:spPr bwMode="auto">
            <a:xfrm>
              <a:off x="6227576" y="1209675"/>
              <a:ext cx="5972362" cy="5862457"/>
            </a:xfrm>
            <a:prstGeom prst="rect">
              <a:avLst/>
            </a:prstGeom>
            <a:solidFill>
              <a:schemeClr val="accent3">
                <a:lumMod val="50000"/>
                <a:alpha val="45000"/>
              </a:schemeClr>
            </a:solidFill>
            <a:ln w="22225" cap="sq">
              <a:noFill/>
              <a:prstDash val="sysDot"/>
              <a:miter lim="800000"/>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defTabSz="913748" fontAlgn="base">
                <a:lnSpc>
                  <a:spcPct val="90000"/>
                </a:lnSpc>
                <a:spcBef>
                  <a:spcPct val="0"/>
                </a:spcBef>
                <a:spcAft>
                  <a:spcPct val="0"/>
                </a:spcAft>
              </a:pPr>
              <a:endParaRPr lang="en-US" sz="3198" b="1" spc="-50" dirty="0">
                <a:gradFill>
                  <a:gsLst>
                    <a:gs pos="86726">
                      <a:srgbClr val="EFEFEF"/>
                    </a:gs>
                    <a:gs pos="36283">
                      <a:srgbClr val="EFEFEF"/>
                    </a:gs>
                  </a:gsLst>
                  <a:lin ang="5400000" scaled="0"/>
                </a:gradFill>
                <a:latin typeface="Segoe UI Light"/>
              </a:endParaRPr>
            </a:p>
          </p:txBody>
        </p:sp>
        <p:sp>
          <p:nvSpPr>
            <p:cNvPr id="7" name="Freeform 5"/>
            <p:cNvSpPr>
              <a:spLocks noEditPoints="1"/>
            </p:cNvSpPr>
            <p:nvPr/>
          </p:nvSpPr>
          <p:spPr bwMode="black">
            <a:xfrm>
              <a:off x="6956077" y="2007733"/>
              <a:ext cx="773138" cy="1190497"/>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chemeClr val="accent5">
                <a:lumMod val="40000"/>
                <a:lumOff val="60000"/>
              </a:schemeClr>
            </a:solidFill>
            <a:ln>
              <a:noFill/>
            </a:ln>
            <a:extLst/>
          </p:spPr>
          <p:txBody>
            <a:bodyPr vert="horz" wrap="square" lIns="91414" tIns="45706" rIns="91414" bIns="45706" numCol="1" anchor="t" anchorCtr="0" compatLnSpc="1">
              <a:prstTxWarp prst="textNoShape">
                <a:avLst/>
              </a:prstTxWarp>
            </a:bodyPr>
            <a:lstStyle/>
            <a:p>
              <a:pPr defTabSz="932145"/>
              <a:endParaRPr lang="en-US">
                <a:solidFill>
                  <a:srgbClr val="505050"/>
                </a:solidFill>
                <a:latin typeface="Segoe UI"/>
              </a:endParaRPr>
            </a:p>
          </p:txBody>
        </p:sp>
        <p:sp>
          <p:nvSpPr>
            <p:cNvPr id="8" name="Freeform 5"/>
            <p:cNvSpPr>
              <a:spLocks noEditPoints="1"/>
            </p:cNvSpPr>
            <p:nvPr/>
          </p:nvSpPr>
          <p:spPr bwMode="black">
            <a:xfrm>
              <a:off x="8204309" y="1307345"/>
              <a:ext cx="773138" cy="1190497"/>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chemeClr val="accent5">
                <a:lumMod val="40000"/>
                <a:lumOff val="60000"/>
              </a:schemeClr>
            </a:solidFill>
            <a:ln>
              <a:noFill/>
            </a:ln>
            <a:extLst/>
          </p:spPr>
          <p:txBody>
            <a:bodyPr vert="horz" wrap="square" lIns="91414" tIns="45706" rIns="91414" bIns="45706" numCol="1" anchor="t" anchorCtr="0" compatLnSpc="1">
              <a:prstTxWarp prst="textNoShape">
                <a:avLst/>
              </a:prstTxWarp>
            </a:bodyPr>
            <a:lstStyle/>
            <a:p>
              <a:pPr defTabSz="932145"/>
              <a:endParaRPr lang="en-US">
                <a:solidFill>
                  <a:srgbClr val="505050"/>
                </a:solidFill>
                <a:latin typeface="Segoe UI"/>
              </a:endParaRPr>
            </a:p>
          </p:txBody>
        </p:sp>
        <p:sp>
          <p:nvSpPr>
            <p:cNvPr id="9" name="Freeform 5"/>
            <p:cNvSpPr>
              <a:spLocks noEditPoints="1"/>
            </p:cNvSpPr>
            <p:nvPr/>
          </p:nvSpPr>
          <p:spPr bwMode="black">
            <a:xfrm>
              <a:off x="6956077" y="3552197"/>
              <a:ext cx="773138" cy="1190497"/>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chemeClr val="accent5">
                <a:lumMod val="40000"/>
                <a:lumOff val="60000"/>
              </a:schemeClr>
            </a:solidFill>
            <a:ln>
              <a:noFill/>
            </a:ln>
            <a:extLst/>
          </p:spPr>
          <p:txBody>
            <a:bodyPr vert="horz" wrap="square" lIns="91414" tIns="45706" rIns="91414" bIns="45706" numCol="1" anchor="t" anchorCtr="0" compatLnSpc="1">
              <a:prstTxWarp prst="textNoShape">
                <a:avLst/>
              </a:prstTxWarp>
            </a:bodyPr>
            <a:lstStyle/>
            <a:p>
              <a:pPr defTabSz="932145"/>
              <a:endParaRPr lang="en-US">
                <a:solidFill>
                  <a:srgbClr val="505050"/>
                </a:solidFill>
                <a:latin typeface="Segoe UI"/>
              </a:endParaRPr>
            </a:p>
          </p:txBody>
        </p:sp>
        <p:sp>
          <p:nvSpPr>
            <p:cNvPr id="10" name="Freeform 539"/>
            <p:cNvSpPr>
              <a:spLocks noChangeAspect="1"/>
            </p:cNvSpPr>
            <p:nvPr/>
          </p:nvSpPr>
          <p:spPr bwMode="auto">
            <a:xfrm>
              <a:off x="10319514" y="1648975"/>
              <a:ext cx="1694290" cy="931499"/>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0078D7"/>
            </a:solidFill>
            <a:ln>
              <a:solidFill>
                <a:srgbClr val="0078D7"/>
              </a:solidFill>
            </a:ln>
            <a:scene3d>
              <a:camera prst="orthographicFront"/>
              <a:lightRig rig="threePt" dir="t"/>
            </a:scene3d>
            <a:sp3d>
              <a:bevelT/>
            </a:sp3d>
            <a:extLst/>
          </p:spPr>
          <p:txBody>
            <a:bodyPr vert="horz" wrap="square" lIns="91414" tIns="45706" rIns="91414" bIns="45706" numCol="1" anchor="t" anchorCtr="0" compatLnSpc="1">
              <a:prstTxWarp prst="textNoShape">
                <a:avLst/>
              </a:prstTxWarp>
            </a:bodyPr>
            <a:lstStyle/>
            <a:p>
              <a:pPr defTabSz="932145"/>
              <a:endParaRPr lang="en-US">
                <a:solidFill>
                  <a:srgbClr val="505050"/>
                </a:solidFill>
                <a:latin typeface="Segoe UI"/>
              </a:endParaRPr>
            </a:p>
          </p:txBody>
        </p:sp>
        <p:sp>
          <p:nvSpPr>
            <p:cNvPr id="11" name="TextBox 10"/>
            <p:cNvSpPr txBox="1"/>
            <p:nvPr/>
          </p:nvSpPr>
          <p:spPr>
            <a:xfrm>
              <a:off x="10561636" y="1956841"/>
              <a:ext cx="1300985" cy="804132"/>
            </a:xfrm>
            <a:prstGeom prst="rect">
              <a:avLst/>
            </a:prstGeom>
            <a:noFill/>
          </p:spPr>
          <p:txBody>
            <a:bodyPr wrap="square" lIns="182828" tIns="146262" rIns="182828" bIns="146262" rtlCol="0">
              <a:spAutoFit/>
            </a:bodyPr>
            <a:lstStyle/>
            <a:p>
              <a:pPr algn="ctr" defTabSz="932145">
                <a:lnSpc>
                  <a:spcPct val="90000"/>
                </a:lnSpc>
              </a:pPr>
              <a:r>
                <a:rPr lang="en-US" spc="-50" dirty="0">
                  <a:gradFill>
                    <a:gsLst>
                      <a:gs pos="86726">
                        <a:srgbClr val="EFEFEF"/>
                      </a:gs>
                      <a:gs pos="36283">
                        <a:srgbClr val="EFEFEF"/>
                      </a:gs>
                    </a:gsLst>
                    <a:lin ang="5400000" scaled="0"/>
                  </a:gradFill>
                  <a:effectLst>
                    <a:outerShdw blurRad="38100" dist="38100" dir="2700000" algn="tl">
                      <a:srgbClr val="000000">
                        <a:alpha val="43137"/>
                      </a:srgbClr>
                    </a:outerShdw>
                  </a:effectLst>
                  <a:latin typeface="Segoe UI"/>
                </a:rPr>
                <a:t>Microsoft Clouds</a:t>
              </a:r>
            </a:p>
          </p:txBody>
        </p:sp>
        <p:sp>
          <p:nvSpPr>
            <p:cNvPr id="12" name="Oval 11"/>
            <p:cNvSpPr/>
            <p:nvPr/>
          </p:nvSpPr>
          <p:spPr bwMode="auto">
            <a:xfrm>
              <a:off x="8504784" y="2952364"/>
              <a:ext cx="1117050" cy="1117050"/>
            </a:xfrm>
            <a:prstGeom prst="ellipse">
              <a:avLst/>
            </a:prstGeom>
            <a:solidFill>
              <a:schemeClr val="tx1"/>
            </a:solidFill>
            <a:ln w="57150">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defTabSz="913748" fontAlgn="base">
                <a:lnSpc>
                  <a:spcPct val="90000"/>
                </a:lnSpc>
                <a:spcBef>
                  <a:spcPct val="0"/>
                </a:spcBef>
                <a:spcAft>
                  <a:spcPct val="0"/>
                </a:spcAft>
              </a:pPr>
              <a:r>
                <a:rPr lang="en-US" sz="2400" b="1" spc="-50" dirty="0">
                  <a:solidFill>
                    <a:srgbClr val="000000"/>
                  </a:solidFill>
                  <a:effectLst>
                    <a:outerShdw blurRad="38100" dist="38100" dir="2700000" algn="tl">
                      <a:srgbClr val="000000">
                        <a:alpha val="43137"/>
                      </a:srgbClr>
                    </a:outerShdw>
                  </a:effectLst>
                  <a:latin typeface="Segoe UI"/>
                </a:rPr>
                <a:t>WAN</a:t>
              </a:r>
            </a:p>
          </p:txBody>
        </p:sp>
        <p:cxnSp>
          <p:nvCxnSpPr>
            <p:cNvPr id="13" name="Straight Arrow Connector 12"/>
            <p:cNvCxnSpPr/>
            <p:nvPr/>
          </p:nvCxnSpPr>
          <p:spPr>
            <a:xfrm flipH="1" flipV="1">
              <a:off x="7771541" y="3057543"/>
              <a:ext cx="691032" cy="252859"/>
            </a:xfrm>
            <a:prstGeom prst="straightConnector1">
              <a:avLst/>
            </a:prstGeom>
            <a:ln w="44450" cap="sq">
              <a:solidFill>
                <a:srgbClr val="0078D7"/>
              </a:solidFill>
              <a:prstDash val="solid"/>
              <a:headEnd type="none" w="med" len="lg"/>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flipH="1">
              <a:off x="7771427" y="3709717"/>
              <a:ext cx="691146" cy="221096"/>
            </a:xfrm>
            <a:prstGeom prst="straightConnector1">
              <a:avLst/>
            </a:prstGeom>
            <a:ln w="44450" cap="sq">
              <a:solidFill>
                <a:srgbClr val="0078D7"/>
              </a:solidFill>
              <a:prstDash val="solid"/>
              <a:headEnd type="none" w="med" len="lg"/>
              <a:tailEnd type="triangle" w="lg" len="lg"/>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flipV="1">
              <a:off x="8701319" y="2523441"/>
              <a:ext cx="134421" cy="390828"/>
            </a:xfrm>
            <a:prstGeom prst="straightConnector1">
              <a:avLst/>
            </a:prstGeom>
            <a:ln w="44450" cap="sq">
              <a:solidFill>
                <a:srgbClr val="0078D7"/>
              </a:solidFill>
              <a:prstDash val="solid"/>
              <a:headEnd type="none" w="med" len="lg"/>
              <a:tailEnd type="triangle" w="lg" len="lg"/>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flipV="1">
              <a:off x="9570764" y="2604769"/>
              <a:ext cx="808083" cy="529081"/>
            </a:xfrm>
            <a:prstGeom prst="straightConnector1">
              <a:avLst/>
            </a:prstGeom>
            <a:ln w="44450" cap="sq">
              <a:solidFill>
                <a:srgbClr val="0078D7"/>
              </a:solidFill>
              <a:prstDash val="solid"/>
              <a:headEnd type="none" w="med" len="lg"/>
              <a:tailEnd type="triangle" w="lg" len="lg"/>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6751914" y="4670295"/>
              <a:ext cx="1235959" cy="549763"/>
            </a:xfrm>
            <a:prstGeom prst="rect">
              <a:avLst/>
            </a:prstGeom>
            <a:noFill/>
          </p:spPr>
          <p:txBody>
            <a:bodyPr wrap="none" lIns="182828" tIns="146262" rIns="182828" bIns="146262" rtlCol="0">
              <a:spAutoFit/>
            </a:bodyPr>
            <a:lstStyle/>
            <a:p>
              <a:pPr defTabSz="932145">
                <a:lnSpc>
                  <a:spcPct val="90000"/>
                </a:lnSpc>
              </a:pPr>
              <a:r>
                <a:rPr lang="en-US" spc="-50" dirty="0">
                  <a:gradFill>
                    <a:gsLst>
                      <a:gs pos="0">
                        <a:srgbClr val="FFFFFF"/>
                      </a:gs>
                      <a:gs pos="100000">
                        <a:srgbClr val="FFFFFF"/>
                      </a:gs>
                    </a:gsLst>
                    <a:lin ang="5400000" scaled="0"/>
                  </a:gradFill>
                  <a:latin typeface="Segoe UI"/>
                </a:rPr>
                <a:t>Corp HQ</a:t>
              </a:r>
            </a:p>
          </p:txBody>
        </p:sp>
        <p:sp>
          <p:nvSpPr>
            <p:cNvPr id="18" name="TextBox 17"/>
            <p:cNvSpPr txBox="1"/>
            <p:nvPr/>
          </p:nvSpPr>
          <p:spPr>
            <a:xfrm>
              <a:off x="6093579" y="3104897"/>
              <a:ext cx="1807280" cy="549763"/>
            </a:xfrm>
            <a:prstGeom prst="rect">
              <a:avLst/>
            </a:prstGeom>
            <a:noFill/>
          </p:spPr>
          <p:txBody>
            <a:bodyPr wrap="none" lIns="182828" tIns="146262" rIns="182828" bIns="146262" rtlCol="0">
              <a:spAutoFit/>
            </a:bodyPr>
            <a:lstStyle/>
            <a:p>
              <a:pPr defTabSz="932145">
                <a:lnSpc>
                  <a:spcPct val="90000"/>
                </a:lnSpc>
              </a:pPr>
              <a:r>
                <a:rPr lang="en-US" spc="-50" dirty="0">
                  <a:gradFill>
                    <a:gsLst>
                      <a:gs pos="0">
                        <a:srgbClr val="FFFFFF"/>
                      </a:gs>
                      <a:gs pos="100000">
                        <a:srgbClr val="FFFFFF"/>
                      </a:gs>
                    </a:gsLst>
                    <a:lin ang="5400000" scaled="0"/>
                  </a:gradFill>
                  <a:latin typeface="Segoe UI"/>
                </a:rPr>
                <a:t>Branch office 1</a:t>
              </a:r>
            </a:p>
          </p:txBody>
        </p:sp>
        <p:sp>
          <p:nvSpPr>
            <p:cNvPr id="19" name="TextBox 18"/>
            <p:cNvSpPr txBox="1"/>
            <p:nvPr/>
          </p:nvSpPr>
          <p:spPr>
            <a:xfrm>
              <a:off x="6523037" y="1236055"/>
              <a:ext cx="1807280" cy="549763"/>
            </a:xfrm>
            <a:prstGeom prst="rect">
              <a:avLst/>
            </a:prstGeom>
            <a:noFill/>
          </p:spPr>
          <p:txBody>
            <a:bodyPr wrap="none" lIns="182828" tIns="146262" rIns="182828" bIns="146262" rtlCol="0">
              <a:spAutoFit/>
            </a:bodyPr>
            <a:lstStyle/>
            <a:p>
              <a:pPr defTabSz="932145">
                <a:lnSpc>
                  <a:spcPct val="90000"/>
                </a:lnSpc>
              </a:pPr>
              <a:r>
                <a:rPr lang="en-US" spc="-50" dirty="0">
                  <a:gradFill>
                    <a:gsLst>
                      <a:gs pos="0">
                        <a:srgbClr val="FFFFFF"/>
                      </a:gs>
                      <a:gs pos="100000">
                        <a:srgbClr val="FFFFFF"/>
                      </a:gs>
                    </a:gsLst>
                    <a:lin ang="5400000" scaled="0"/>
                  </a:gradFill>
                  <a:latin typeface="Segoe UI"/>
                </a:rPr>
                <a:t>Branch office 2</a:t>
              </a:r>
            </a:p>
          </p:txBody>
        </p:sp>
        <p:sp>
          <p:nvSpPr>
            <p:cNvPr id="20" name="Oval 19"/>
            <p:cNvSpPr/>
            <p:nvPr/>
          </p:nvSpPr>
          <p:spPr bwMode="auto">
            <a:xfrm>
              <a:off x="10447377" y="3300873"/>
              <a:ext cx="1348487" cy="1348487"/>
            </a:xfrm>
            <a:prstGeom prst="ellipse">
              <a:avLst/>
            </a:prstGeom>
            <a:solidFill>
              <a:schemeClr val="tx1"/>
            </a:solidFill>
            <a:ln w="57150">
              <a:solidFill>
                <a:srgbClr val="0078D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2828" tIns="146262" rIns="182828" bIns="146262" numCol="1" spcCol="0" rtlCol="0" fromWordArt="0" anchor="t" anchorCtr="0" forceAA="0" compatLnSpc="1">
              <a:prstTxWarp prst="textNoShape">
                <a:avLst/>
              </a:prstTxWarp>
              <a:noAutofit/>
            </a:bodyPr>
            <a:lstStyle/>
            <a:p>
              <a:pPr defTabSz="913748" fontAlgn="base">
                <a:lnSpc>
                  <a:spcPct val="90000"/>
                </a:lnSpc>
                <a:spcBef>
                  <a:spcPct val="0"/>
                </a:spcBef>
                <a:spcAft>
                  <a:spcPct val="0"/>
                </a:spcAft>
              </a:pPr>
              <a:endParaRPr lang="en-US" sz="2400" spc="-50" dirty="0">
                <a:gradFill>
                  <a:gsLst>
                    <a:gs pos="36283">
                      <a:srgbClr val="505050"/>
                    </a:gs>
                    <a:gs pos="28000">
                      <a:srgbClr val="505050"/>
                    </a:gs>
                  </a:gsLst>
                  <a:lin ang="5400000" scaled="0"/>
                </a:gradFill>
                <a:latin typeface="Segoe UI"/>
              </a:endParaRPr>
            </a:p>
          </p:txBody>
        </p:sp>
        <p:sp>
          <p:nvSpPr>
            <p:cNvPr id="21" name="Freeform 61"/>
            <p:cNvSpPr>
              <a:spLocks noChangeAspect="1" noEditPoints="1"/>
            </p:cNvSpPr>
            <p:nvPr/>
          </p:nvSpPr>
          <p:spPr bwMode="auto">
            <a:xfrm>
              <a:off x="10847497" y="3450693"/>
              <a:ext cx="548247" cy="411764"/>
            </a:xfrm>
            <a:custGeom>
              <a:avLst/>
              <a:gdLst>
                <a:gd name="T0" fmla="*/ 224 w 400"/>
                <a:gd name="T1" fmla="*/ 276 h 300"/>
                <a:gd name="T2" fmla="*/ 200 w 400"/>
                <a:gd name="T3" fmla="*/ 300 h 300"/>
                <a:gd name="T4" fmla="*/ 176 w 400"/>
                <a:gd name="T5" fmla="*/ 276 h 300"/>
                <a:gd name="T6" fmla="*/ 200 w 400"/>
                <a:gd name="T7" fmla="*/ 252 h 300"/>
                <a:gd name="T8" fmla="*/ 224 w 400"/>
                <a:gd name="T9" fmla="*/ 276 h 300"/>
                <a:gd name="T10" fmla="*/ 122 w 400"/>
                <a:gd name="T11" fmla="*/ 205 h 300"/>
                <a:gd name="T12" fmla="*/ 156 w 400"/>
                <a:gd name="T13" fmla="*/ 239 h 300"/>
                <a:gd name="T14" fmla="*/ 200 w 400"/>
                <a:gd name="T15" fmla="*/ 221 h 300"/>
                <a:gd name="T16" fmla="*/ 244 w 400"/>
                <a:gd name="T17" fmla="*/ 239 h 300"/>
                <a:gd name="T18" fmla="*/ 278 w 400"/>
                <a:gd name="T19" fmla="*/ 205 h 300"/>
                <a:gd name="T20" fmla="*/ 200 w 400"/>
                <a:gd name="T21" fmla="*/ 173 h 300"/>
                <a:gd name="T22" fmla="*/ 122 w 400"/>
                <a:gd name="T23" fmla="*/ 205 h 300"/>
                <a:gd name="T24" fmla="*/ 61 w 400"/>
                <a:gd name="T25" fmla="*/ 144 h 300"/>
                <a:gd name="T26" fmla="*/ 95 w 400"/>
                <a:gd name="T27" fmla="*/ 178 h 300"/>
                <a:gd name="T28" fmla="*/ 200 w 400"/>
                <a:gd name="T29" fmla="*/ 134 h 300"/>
                <a:gd name="T30" fmla="*/ 305 w 400"/>
                <a:gd name="T31" fmla="*/ 178 h 300"/>
                <a:gd name="T32" fmla="*/ 339 w 400"/>
                <a:gd name="T33" fmla="*/ 144 h 300"/>
                <a:gd name="T34" fmla="*/ 200 w 400"/>
                <a:gd name="T35" fmla="*/ 86 h 300"/>
                <a:gd name="T36" fmla="*/ 61 w 400"/>
                <a:gd name="T37" fmla="*/ 144 h 300"/>
                <a:gd name="T38" fmla="*/ 200 w 400"/>
                <a:gd name="T39" fmla="*/ 48 h 300"/>
                <a:gd name="T40" fmla="*/ 366 w 400"/>
                <a:gd name="T41" fmla="*/ 117 h 300"/>
                <a:gd name="T42" fmla="*/ 400 w 400"/>
                <a:gd name="T43" fmla="*/ 83 h 300"/>
                <a:gd name="T44" fmla="*/ 200 w 400"/>
                <a:gd name="T45" fmla="*/ 0 h 300"/>
                <a:gd name="T46" fmla="*/ 0 w 400"/>
                <a:gd name="T47" fmla="*/ 83 h 300"/>
                <a:gd name="T48" fmla="*/ 34 w 400"/>
                <a:gd name="T49" fmla="*/ 117 h 300"/>
                <a:gd name="T50" fmla="*/ 200 w 400"/>
                <a:gd name="T51" fmla="*/ 48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400" h="300">
                  <a:moveTo>
                    <a:pt x="224" y="276"/>
                  </a:moveTo>
                  <a:cubicBezTo>
                    <a:pt x="224" y="289"/>
                    <a:pt x="213" y="300"/>
                    <a:pt x="200" y="300"/>
                  </a:cubicBezTo>
                  <a:cubicBezTo>
                    <a:pt x="187" y="300"/>
                    <a:pt x="176" y="289"/>
                    <a:pt x="176" y="276"/>
                  </a:cubicBezTo>
                  <a:cubicBezTo>
                    <a:pt x="176" y="263"/>
                    <a:pt x="187" y="252"/>
                    <a:pt x="200" y="252"/>
                  </a:cubicBezTo>
                  <a:cubicBezTo>
                    <a:pt x="213" y="252"/>
                    <a:pt x="224" y="263"/>
                    <a:pt x="224" y="276"/>
                  </a:cubicBezTo>
                  <a:close/>
                  <a:moveTo>
                    <a:pt x="122" y="205"/>
                  </a:moveTo>
                  <a:cubicBezTo>
                    <a:pt x="156" y="239"/>
                    <a:pt x="156" y="239"/>
                    <a:pt x="156" y="239"/>
                  </a:cubicBezTo>
                  <a:cubicBezTo>
                    <a:pt x="167" y="228"/>
                    <a:pt x="183" y="221"/>
                    <a:pt x="200" y="221"/>
                  </a:cubicBezTo>
                  <a:cubicBezTo>
                    <a:pt x="217" y="221"/>
                    <a:pt x="233" y="228"/>
                    <a:pt x="244" y="239"/>
                  </a:cubicBezTo>
                  <a:cubicBezTo>
                    <a:pt x="278" y="205"/>
                    <a:pt x="278" y="205"/>
                    <a:pt x="278" y="205"/>
                  </a:cubicBezTo>
                  <a:cubicBezTo>
                    <a:pt x="258" y="185"/>
                    <a:pt x="230" y="173"/>
                    <a:pt x="200" y="173"/>
                  </a:cubicBezTo>
                  <a:cubicBezTo>
                    <a:pt x="170" y="173"/>
                    <a:pt x="142" y="185"/>
                    <a:pt x="122" y="205"/>
                  </a:cubicBezTo>
                  <a:close/>
                  <a:moveTo>
                    <a:pt x="61" y="144"/>
                  </a:moveTo>
                  <a:cubicBezTo>
                    <a:pt x="95" y="178"/>
                    <a:pt x="95" y="178"/>
                    <a:pt x="95" y="178"/>
                  </a:cubicBezTo>
                  <a:cubicBezTo>
                    <a:pt x="122" y="151"/>
                    <a:pt x="159" y="134"/>
                    <a:pt x="200" y="134"/>
                  </a:cubicBezTo>
                  <a:cubicBezTo>
                    <a:pt x="241" y="134"/>
                    <a:pt x="278" y="151"/>
                    <a:pt x="305" y="178"/>
                  </a:cubicBezTo>
                  <a:cubicBezTo>
                    <a:pt x="339" y="144"/>
                    <a:pt x="339" y="144"/>
                    <a:pt x="339" y="144"/>
                  </a:cubicBezTo>
                  <a:cubicBezTo>
                    <a:pt x="303" y="109"/>
                    <a:pt x="254" y="86"/>
                    <a:pt x="200" y="86"/>
                  </a:cubicBezTo>
                  <a:cubicBezTo>
                    <a:pt x="146" y="86"/>
                    <a:pt x="97" y="109"/>
                    <a:pt x="61" y="144"/>
                  </a:cubicBezTo>
                  <a:close/>
                  <a:moveTo>
                    <a:pt x="200" y="48"/>
                  </a:moveTo>
                  <a:cubicBezTo>
                    <a:pt x="265" y="48"/>
                    <a:pt x="324" y="74"/>
                    <a:pt x="366" y="117"/>
                  </a:cubicBezTo>
                  <a:cubicBezTo>
                    <a:pt x="400" y="83"/>
                    <a:pt x="400" y="83"/>
                    <a:pt x="400" y="83"/>
                  </a:cubicBezTo>
                  <a:cubicBezTo>
                    <a:pt x="349" y="32"/>
                    <a:pt x="278" y="0"/>
                    <a:pt x="200" y="0"/>
                  </a:cubicBezTo>
                  <a:cubicBezTo>
                    <a:pt x="122" y="0"/>
                    <a:pt x="51" y="32"/>
                    <a:pt x="0" y="83"/>
                  </a:cubicBezTo>
                  <a:cubicBezTo>
                    <a:pt x="34" y="117"/>
                    <a:pt x="34" y="117"/>
                    <a:pt x="34" y="117"/>
                  </a:cubicBezTo>
                  <a:cubicBezTo>
                    <a:pt x="76" y="74"/>
                    <a:pt x="135" y="48"/>
                    <a:pt x="200" y="48"/>
                  </a:cubicBezTo>
                  <a:close/>
                </a:path>
              </a:pathLst>
            </a:custGeom>
            <a:solidFill>
              <a:schemeClr val="accent1"/>
            </a:solidFill>
            <a:ln>
              <a:noFill/>
            </a:ln>
            <a:extLst/>
          </p:spPr>
          <p:txBody>
            <a:bodyPr vert="horz" wrap="square" lIns="91414" tIns="45706" rIns="91414" bIns="45706" numCol="1" anchor="t" anchorCtr="0" compatLnSpc="1">
              <a:prstTxWarp prst="textNoShape">
                <a:avLst/>
              </a:prstTxWarp>
            </a:bodyPr>
            <a:lstStyle/>
            <a:p>
              <a:pPr defTabSz="932145"/>
              <a:endParaRPr lang="en-US">
                <a:solidFill>
                  <a:srgbClr val="505050"/>
                </a:solidFill>
                <a:latin typeface="Segoe UI"/>
              </a:endParaRPr>
            </a:p>
          </p:txBody>
        </p:sp>
        <p:sp>
          <p:nvSpPr>
            <p:cNvPr id="22" name="TextBox 21"/>
            <p:cNvSpPr txBox="1"/>
            <p:nvPr/>
          </p:nvSpPr>
          <p:spPr>
            <a:xfrm>
              <a:off x="10613323" y="3795020"/>
              <a:ext cx="1032809" cy="747289"/>
            </a:xfrm>
            <a:prstGeom prst="rect">
              <a:avLst/>
            </a:prstGeom>
            <a:noFill/>
          </p:spPr>
          <p:txBody>
            <a:bodyPr wrap="none" lIns="182828" tIns="146262" rIns="182828" bIns="146262" rtlCol="0">
              <a:spAutoFit/>
            </a:bodyPr>
            <a:lstStyle/>
            <a:p>
              <a:pPr algn="ctr" defTabSz="932145">
                <a:lnSpc>
                  <a:spcPct val="90000"/>
                </a:lnSpc>
              </a:pPr>
              <a:r>
                <a:rPr lang="en-US" sz="1598" spc="-50" dirty="0">
                  <a:gradFill>
                    <a:gsLst>
                      <a:gs pos="4425">
                        <a:srgbClr val="505050"/>
                      </a:gs>
                      <a:gs pos="72000">
                        <a:srgbClr val="505050"/>
                      </a:gs>
                    </a:gsLst>
                    <a:lin ang="5400000" scaled="0"/>
                  </a:gradFill>
                  <a:latin typeface="Segoe UI"/>
                </a:rPr>
                <a:t>Public </a:t>
              </a:r>
              <a:br>
                <a:rPr lang="en-US" sz="1598" spc="-50" dirty="0">
                  <a:gradFill>
                    <a:gsLst>
                      <a:gs pos="4425">
                        <a:srgbClr val="505050"/>
                      </a:gs>
                      <a:gs pos="72000">
                        <a:srgbClr val="505050"/>
                      </a:gs>
                    </a:gsLst>
                    <a:lin ang="5400000" scaled="0"/>
                  </a:gradFill>
                  <a:latin typeface="Segoe UI"/>
                </a:rPr>
              </a:br>
              <a:r>
                <a:rPr lang="en-US" sz="1598" spc="-50" dirty="0">
                  <a:gradFill>
                    <a:gsLst>
                      <a:gs pos="4425">
                        <a:srgbClr val="505050"/>
                      </a:gs>
                      <a:gs pos="72000">
                        <a:srgbClr val="505050"/>
                      </a:gs>
                    </a:gsLst>
                    <a:lin ang="5400000" scaled="0"/>
                  </a:gradFill>
                  <a:latin typeface="Segoe UI"/>
                </a:rPr>
                <a:t>internet</a:t>
              </a:r>
            </a:p>
          </p:txBody>
        </p:sp>
      </p:grpSp>
      <p:sp>
        <p:nvSpPr>
          <p:cNvPr id="23" name="Rectangle 22"/>
          <p:cNvSpPr/>
          <p:nvPr/>
        </p:nvSpPr>
        <p:spPr>
          <a:xfrm>
            <a:off x="1765" y="5221335"/>
            <a:ext cx="5998294" cy="1412367"/>
          </a:xfrm>
          <a:prstGeom prst="rect">
            <a:avLst/>
          </a:prstGeom>
          <a:noFill/>
        </p:spPr>
        <p:txBody>
          <a:bodyPr wrap="square">
            <a:spAutoFit/>
          </a:bodyPr>
          <a:lstStyle/>
          <a:p>
            <a:pPr algn="ctr" defTabSz="932384"/>
            <a:r>
              <a:rPr lang="en-US" sz="2800" dirty="0">
                <a:solidFill>
                  <a:srgbClr val="FFFFFF"/>
                </a:solidFill>
                <a:latin typeface="Calibri" panose="020F0502020204030204" pitchFamily="34" charset="0"/>
              </a:rPr>
              <a:t>ExpressRoute </a:t>
            </a:r>
            <a:r>
              <a:rPr lang="en-US" sz="2800">
                <a:solidFill>
                  <a:srgbClr val="FFFFFF"/>
                </a:solidFill>
                <a:latin typeface="Calibri" panose="020F0502020204030204" pitchFamily="34" charset="0"/>
              </a:rPr>
              <a:t>provides a </a:t>
            </a:r>
            <a:r>
              <a:rPr lang="en-US" sz="2800" dirty="0">
                <a:solidFill>
                  <a:srgbClr val="FFFFFF"/>
                </a:solidFill>
                <a:latin typeface="Calibri" panose="020F0502020204030204" pitchFamily="34" charset="0"/>
              </a:rPr>
              <a:t>private, </a:t>
            </a:r>
            <a:br>
              <a:rPr lang="en-US" sz="2800" dirty="0">
                <a:solidFill>
                  <a:srgbClr val="FFFFFF"/>
                </a:solidFill>
                <a:latin typeface="Calibri" panose="020F0502020204030204" pitchFamily="34" charset="0"/>
              </a:rPr>
            </a:br>
            <a:r>
              <a:rPr lang="en-US" sz="2800" kern="0" spc="-50" dirty="0">
                <a:solidFill>
                  <a:srgbClr val="FFFFFF"/>
                </a:solidFill>
                <a:latin typeface="Calibri" panose="020F0502020204030204" pitchFamily="34" charset="0"/>
              </a:rPr>
              <a:t>dedicated</a:t>
            </a:r>
            <a:r>
              <a:rPr lang="en-US" sz="2800" dirty="0">
                <a:solidFill>
                  <a:srgbClr val="FFFFFF"/>
                </a:solidFill>
                <a:latin typeface="Calibri" panose="020F0502020204030204" pitchFamily="34" charset="0"/>
              </a:rPr>
              <a:t>, high-throughput network </a:t>
            </a:r>
            <a:r>
              <a:rPr lang="en-US" sz="2800">
                <a:solidFill>
                  <a:srgbClr val="FFFFFF"/>
                </a:solidFill>
                <a:latin typeface="Calibri" panose="020F0502020204030204" pitchFamily="34" charset="0"/>
              </a:rPr>
              <a:t>connection to Microsoft</a:t>
            </a:r>
            <a:endParaRPr lang="en-US" sz="2000" b="1" dirty="0">
              <a:solidFill>
                <a:srgbClr val="0582E4"/>
              </a:solidFill>
              <a:effectLst>
                <a:outerShdw blurRad="38100" dist="38100" dir="2700000" algn="tl">
                  <a:srgbClr val="000000">
                    <a:alpha val="43137"/>
                  </a:srgbClr>
                </a:outerShdw>
              </a:effectLst>
              <a:latin typeface="Segoe UI Light"/>
            </a:endParaRPr>
          </a:p>
        </p:txBody>
      </p:sp>
      <p:grpSp>
        <p:nvGrpSpPr>
          <p:cNvPr id="39" name="Group 38"/>
          <p:cNvGrpSpPr/>
          <p:nvPr/>
        </p:nvGrpSpPr>
        <p:grpSpPr>
          <a:xfrm>
            <a:off x="6294417" y="2950254"/>
            <a:ext cx="5777080" cy="999769"/>
            <a:chOff x="6096000" y="2760141"/>
            <a:chExt cx="6103937" cy="1215647"/>
          </a:xfrm>
          <a:solidFill>
            <a:schemeClr val="accent1">
              <a:lumMod val="75000"/>
            </a:schemeClr>
          </a:solidFill>
        </p:grpSpPr>
        <p:sp>
          <p:nvSpPr>
            <p:cNvPr id="40" name="Rectangle 39"/>
            <p:cNvSpPr/>
            <p:nvPr/>
          </p:nvSpPr>
          <p:spPr bwMode="auto">
            <a:xfrm>
              <a:off x="6096000" y="2760141"/>
              <a:ext cx="6103937" cy="1215647"/>
            </a:xfrm>
            <a:prstGeom prst="rect">
              <a:avLst/>
            </a:prstGeom>
            <a:grpFill/>
            <a:ln w="1079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defTabSz="913748" fontAlgn="base">
                <a:lnSpc>
                  <a:spcPct val="90000"/>
                </a:lnSpc>
                <a:spcBef>
                  <a:spcPct val="0"/>
                </a:spcBef>
                <a:spcAft>
                  <a:spcPct val="0"/>
                </a:spcAft>
                <a:defRPr/>
              </a:pPr>
              <a:r>
                <a:rPr lang="en-US" sz="3198" b="1" kern="0" spc="-50" dirty="0">
                  <a:gradFill>
                    <a:gsLst>
                      <a:gs pos="1250">
                        <a:srgbClr val="EFEFEF"/>
                      </a:gs>
                      <a:gs pos="10417">
                        <a:srgbClr val="EFEFEF"/>
                      </a:gs>
                    </a:gsLst>
                    <a:lin ang="5400000" scaled="0"/>
                  </a:gradFill>
                  <a:effectLst>
                    <a:outerShdw blurRad="38100" dist="38100" dir="2700000" algn="tl">
                      <a:srgbClr val="000000">
                        <a:alpha val="43137"/>
                      </a:srgbClr>
                    </a:outerShdw>
                  </a:effectLst>
                  <a:latin typeface="Segoe UI Light"/>
                </a:rPr>
                <a:t>Security</a:t>
              </a:r>
            </a:p>
          </p:txBody>
        </p:sp>
        <p:sp>
          <p:nvSpPr>
            <p:cNvPr id="41" name="Freeform 26"/>
            <p:cNvSpPr>
              <a:spLocks noChangeAspect="1" noEditPoints="1"/>
            </p:cNvSpPr>
            <p:nvPr/>
          </p:nvSpPr>
          <p:spPr bwMode="auto">
            <a:xfrm>
              <a:off x="11189998" y="2944996"/>
              <a:ext cx="610116" cy="797142"/>
            </a:xfrm>
            <a:custGeom>
              <a:avLst/>
              <a:gdLst>
                <a:gd name="T0" fmla="*/ 747 w 816"/>
                <a:gd name="T1" fmla="*/ 285 h 1066"/>
                <a:gd name="T2" fmla="*/ 408 w 816"/>
                <a:gd name="T3" fmla="*/ 285 h 1066"/>
                <a:gd name="T4" fmla="*/ 69 w 816"/>
                <a:gd name="T5" fmla="*/ 285 h 1066"/>
                <a:gd name="T6" fmla="*/ 0 w 816"/>
                <a:gd name="T7" fmla="*/ 676 h 1066"/>
                <a:gd name="T8" fmla="*/ 408 w 816"/>
                <a:gd name="T9" fmla="*/ 1066 h 1066"/>
                <a:gd name="T10" fmla="*/ 816 w 816"/>
                <a:gd name="T11" fmla="*/ 676 h 1066"/>
                <a:gd name="T12" fmla="*/ 747 w 816"/>
                <a:gd name="T13" fmla="*/ 285 h 1066"/>
                <a:gd name="T14" fmla="*/ 491 w 816"/>
                <a:gd name="T15" fmla="*/ 828 h 1066"/>
                <a:gd name="T16" fmla="*/ 325 w 816"/>
                <a:gd name="T17" fmla="*/ 828 h 1066"/>
                <a:gd name="T18" fmla="*/ 357 w 816"/>
                <a:gd name="T19" fmla="*/ 673 h 1066"/>
                <a:gd name="T20" fmla="*/ 324 w 816"/>
                <a:gd name="T21" fmla="*/ 607 h 1066"/>
                <a:gd name="T22" fmla="*/ 408 w 816"/>
                <a:gd name="T23" fmla="*/ 523 h 1066"/>
                <a:gd name="T24" fmla="*/ 492 w 816"/>
                <a:gd name="T25" fmla="*/ 607 h 1066"/>
                <a:gd name="T26" fmla="*/ 459 w 816"/>
                <a:gd name="T27" fmla="*/ 673 h 1066"/>
                <a:gd name="T28" fmla="*/ 491 w 816"/>
                <a:gd name="T29" fmla="*/ 828 h 1066"/>
                <a:gd name="T30" fmla="*/ 242 w 816"/>
                <a:gd name="T31" fmla="*/ 297 h 1066"/>
                <a:gd name="T32" fmla="*/ 152 w 816"/>
                <a:gd name="T33" fmla="*/ 285 h 1066"/>
                <a:gd name="T34" fmla="*/ 152 w 816"/>
                <a:gd name="T35" fmla="*/ 230 h 1066"/>
                <a:gd name="T36" fmla="*/ 383 w 816"/>
                <a:gd name="T37" fmla="*/ 0 h 1066"/>
                <a:gd name="T38" fmla="*/ 433 w 816"/>
                <a:gd name="T39" fmla="*/ 0 h 1066"/>
                <a:gd name="T40" fmla="*/ 664 w 816"/>
                <a:gd name="T41" fmla="*/ 230 h 1066"/>
                <a:gd name="T42" fmla="*/ 664 w 816"/>
                <a:gd name="T43" fmla="*/ 285 h 1066"/>
                <a:gd name="T44" fmla="*/ 574 w 816"/>
                <a:gd name="T45" fmla="*/ 297 h 1066"/>
                <a:gd name="T46" fmla="*/ 564 w 816"/>
                <a:gd name="T47" fmla="*/ 297 h 1066"/>
                <a:gd name="T48" fmla="*/ 564 w 816"/>
                <a:gd name="T49" fmla="*/ 230 h 1066"/>
                <a:gd name="T50" fmla="*/ 433 w 816"/>
                <a:gd name="T51" fmla="*/ 100 h 1066"/>
                <a:gd name="T52" fmla="*/ 383 w 816"/>
                <a:gd name="T53" fmla="*/ 100 h 1066"/>
                <a:gd name="T54" fmla="*/ 252 w 816"/>
                <a:gd name="T55" fmla="*/ 230 h 1066"/>
                <a:gd name="T56" fmla="*/ 252 w 816"/>
                <a:gd name="T57" fmla="*/ 297 h 1066"/>
                <a:gd name="T58" fmla="*/ 242 w 816"/>
                <a:gd name="T59" fmla="*/ 297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16" h="1066">
                  <a:moveTo>
                    <a:pt x="747" y="285"/>
                  </a:moveTo>
                  <a:cubicBezTo>
                    <a:pt x="555" y="376"/>
                    <a:pt x="408" y="285"/>
                    <a:pt x="408" y="285"/>
                  </a:cubicBezTo>
                  <a:cubicBezTo>
                    <a:pt x="408" y="285"/>
                    <a:pt x="261" y="376"/>
                    <a:pt x="69" y="285"/>
                  </a:cubicBezTo>
                  <a:cubicBezTo>
                    <a:pt x="69" y="285"/>
                    <a:pt x="0" y="438"/>
                    <a:pt x="0" y="676"/>
                  </a:cubicBezTo>
                  <a:cubicBezTo>
                    <a:pt x="0" y="1005"/>
                    <a:pt x="408" y="1066"/>
                    <a:pt x="408" y="1066"/>
                  </a:cubicBezTo>
                  <a:cubicBezTo>
                    <a:pt x="408" y="1066"/>
                    <a:pt x="816" y="1005"/>
                    <a:pt x="816" y="676"/>
                  </a:cubicBezTo>
                  <a:cubicBezTo>
                    <a:pt x="816" y="438"/>
                    <a:pt x="747" y="285"/>
                    <a:pt x="747" y="285"/>
                  </a:cubicBezTo>
                  <a:close/>
                  <a:moveTo>
                    <a:pt x="491" y="828"/>
                  </a:moveTo>
                  <a:cubicBezTo>
                    <a:pt x="325" y="828"/>
                    <a:pt x="325" y="828"/>
                    <a:pt x="325" y="828"/>
                  </a:cubicBezTo>
                  <a:cubicBezTo>
                    <a:pt x="357" y="673"/>
                    <a:pt x="357" y="673"/>
                    <a:pt x="357" y="673"/>
                  </a:cubicBezTo>
                  <a:cubicBezTo>
                    <a:pt x="337" y="658"/>
                    <a:pt x="324" y="634"/>
                    <a:pt x="324" y="607"/>
                  </a:cubicBezTo>
                  <a:cubicBezTo>
                    <a:pt x="324" y="560"/>
                    <a:pt x="362" y="523"/>
                    <a:pt x="408" y="523"/>
                  </a:cubicBezTo>
                  <a:cubicBezTo>
                    <a:pt x="454" y="523"/>
                    <a:pt x="492" y="560"/>
                    <a:pt x="492" y="607"/>
                  </a:cubicBezTo>
                  <a:cubicBezTo>
                    <a:pt x="492" y="634"/>
                    <a:pt x="479" y="658"/>
                    <a:pt x="459" y="673"/>
                  </a:cubicBezTo>
                  <a:lnTo>
                    <a:pt x="491" y="828"/>
                  </a:lnTo>
                  <a:close/>
                  <a:moveTo>
                    <a:pt x="242" y="297"/>
                  </a:moveTo>
                  <a:cubicBezTo>
                    <a:pt x="212" y="297"/>
                    <a:pt x="182" y="293"/>
                    <a:pt x="152" y="285"/>
                  </a:cubicBezTo>
                  <a:cubicBezTo>
                    <a:pt x="152" y="230"/>
                    <a:pt x="152" y="230"/>
                    <a:pt x="152" y="230"/>
                  </a:cubicBezTo>
                  <a:cubicBezTo>
                    <a:pt x="152" y="103"/>
                    <a:pt x="256" y="0"/>
                    <a:pt x="383" y="0"/>
                  </a:cubicBezTo>
                  <a:cubicBezTo>
                    <a:pt x="433" y="0"/>
                    <a:pt x="433" y="0"/>
                    <a:pt x="433" y="0"/>
                  </a:cubicBezTo>
                  <a:cubicBezTo>
                    <a:pt x="560" y="0"/>
                    <a:pt x="664" y="103"/>
                    <a:pt x="664" y="230"/>
                  </a:cubicBezTo>
                  <a:cubicBezTo>
                    <a:pt x="664" y="285"/>
                    <a:pt x="664" y="285"/>
                    <a:pt x="664" y="285"/>
                  </a:cubicBezTo>
                  <a:cubicBezTo>
                    <a:pt x="634" y="293"/>
                    <a:pt x="604" y="297"/>
                    <a:pt x="574" y="297"/>
                  </a:cubicBezTo>
                  <a:cubicBezTo>
                    <a:pt x="570" y="297"/>
                    <a:pt x="567" y="297"/>
                    <a:pt x="564" y="297"/>
                  </a:cubicBezTo>
                  <a:cubicBezTo>
                    <a:pt x="564" y="230"/>
                    <a:pt x="564" y="230"/>
                    <a:pt x="564" y="230"/>
                  </a:cubicBezTo>
                  <a:cubicBezTo>
                    <a:pt x="564" y="158"/>
                    <a:pt x="505" y="100"/>
                    <a:pt x="433" y="100"/>
                  </a:cubicBezTo>
                  <a:cubicBezTo>
                    <a:pt x="383" y="100"/>
                    <a:pt x="383" y="100"/>
                    <a:pt x="383" y="100"/>
                  </a:cubicBezTo>
                  <a:cubicBezTo>
                    <a:pt x="311" y="100"/>
                    <a:pt x="252" y="158"/>
                    <a:pt x="252" y="230"/>
                  </a:cubicBezTo>
                  <a:cubicBezTo>
                    <a:pt x="252" y="297"/>
                    <a:pt x="252" y="297"/>
                    <a:pt x="252" y="297"/>
                  </a:cubicBezTo>
                  <a:cubicBezTo>
                    <a:pt x="249" y="297"/>
                    <a:pt x="246" y="297"/>
                    <a:pt x="242" y="297"/>
                  </a:cubicBezTo>
                  <a:close/>
                </a:path>
              </a:pathLst>
            </a:custGeom>
            <a:grpFill/>
            <a:ln w="10795" cap="flat" cmpd="sng" algn="ctr">
              <a:noFill/>
              <a:prstDash val="solid"/>
            </a:ln>
            <a:effectLst/>
          </p:spPr>
          <p:txBody>
            <a:bodyPr vert="horz" wrap="square" lIns="91414" tIns="45706" rIns="91414" bIns="45706" numCol="1" anchor="ctr" anchorCtr="0" compatLnSpc="1">
              <a:prstTxWarp prst="textNoShape">
                <a:avLst/>
              </a:prstTxWarp>
            </a:bodyPr>
            <a:lstStyle/>
            <a:p>
              <a:pPr defTabSz="932145">
                <a:defRPr/>
              </a:pPr>
              <a:endParaRPr lang="en-US" b="1" kern="0">
                <a:solidFill>
                  <a:srgbClr val="505050"/>
                </a:solidFill>
                <a:effectLst>
                  <a:outerShdw blurRad="38100" dist="38100" dir="2700000" algn="tl">
                    <a:srgbClr val="000000">
                      <a:alpha val="43137"/>
                    </a:srgbClr>
                  </a:outerShdw>
                </a:effectLst>
                <a:latin typeface="Segoe UI Light"/>
              </a:endParaRPr>
            </a:p>
          </p:txBody>
        </p:sp>
      </p:grpSp>
      <p:grpSp>
        <p:nvGrpSpPr>
          <p:cNvPr id="42" name="Group 41"/>
          <p:cNvGrpSpPr/>
          <p:nvPr/>
        </p:nvGrpSpPr>
        <p:grpSpPr>
          <a:xfrm>
            <a:off x="6294417" y="5126102"/>
            <a:ext cx="5777080" cy="999769"/>
            <a:chOff x="6096000" y="5405816"/>
            <a:chExt cx="6103937" cy="1215647"/>
          </a:xfrm>
          <a:solidFill>
            <a:schemeClr val="accent1">
              <a:lumMod val="75000"/>
            </a:schemeClr>
          </a:solidFill>
        </p:grpSpPr>
        <p:sp>
          <p:nvSpPr>
            <p:cNvPr id="43" name="Rectangle 42"/>
            <p:cNvSpPr/>
            <p:nvPr/>
          </p:nvSpPr>
          <p:spPr bwMode="auto">
            <a:xfrm>
              <a:off x="6096000" y="5405816"/>
              <a:ext cx="6103937" cy="1215647"/>
            </a:xfrm>
            <a:prstGeom prst="rect">
              <a:avLst/>
            </a:prstGeom>
            <a:grpFill/>
            <a:ln w="1079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defTabSz="913748" fontAlgn="base">
                <a:lnSpc>
                  <a:spcPct val="90000"/>
                </a:lnSpc>
                <a:spcBef>
                  <a:spcPct val="0"/>
                </a:spcBef>
                <a:spcAft>
                  <a:spcPct val="0"/>
                </a:spcAft>
                <a:defRPr/>
              </a:pPr>
              <a:r>
                <a:rPr lang="en-US" sz="3198" b="1" kern="0" spc="-50" dirty="0">
                  <a:gradFill>
                    <a:gsLst>
                      <a:gs pos="1250">
                        <a:srgbClr val="EFEFEF"/>
                      </a:gs>
                      <a:gs pos="10417">
                        <a:srgbClr val="EFEFEF"/>
                      </a:gs>
                    </a:gsLst>
                    <a:lin ang="5400000" scaled="0"/>
                  </a:gradFill>
                  <a:effectLst>
                    <a:outerShdw blurRad="38100" dist="38100" dir="2700000" algn="tl">
                      <a:srgbClr val="000000">
                        <a:alpha val="43137"/>
                      </a:srgbClr>
                    </a:outerShdw>
                  </a:effectLst>
                  <a:latin typeface="Segoe UI Light"/>
                </a:rPr>
                <a:t>Lower cost</a:t>
              </a:r>
            </a:p>
          </p:txBody>
        </p:sp>
        <p:grpSp>
          <p:nvGrpSpPr>
            <p:cNvPr id="44" name="Group 43"/>
            <p:cNvGrpSpPr/>
            <p:nvPr/>
          </p:nvGrpSpPr>
          <p:grpSpPr>
            <a:xfrm>
              <a:off x="11033577" y="5540932"/>
              <a:ext cx="941632" cy="945413"/>
              <a:chOff x="11033577" y="5540932"/>
              <a:chExt cx="941632" cy="945413"/>
            </a:xfrm>
            <a:grpFill/>
          </p:grpSpPr>
          <p:sp>
            <p:nvSpPr>
              <p:cNvPr id="45" name="Right Arrow 44"/>
              <p:cNvSpPr/>
              <p:nvPr/>
            </p:nvSpPr>
            <p:spPr bwMode="auto">
              <a:xfrm rot="5400000">
                <a:off x="11031686" y="5542823"/>
                <a:ext cx="945413" cy="941632"/>
              </a:xfrm>
              <a:prstGeom prst="rightArrow">
                <a:avLst/>
              </a:prstGeom>
              <a:grpFill/>
              <a:ln w="1079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algn="ctr" defTabSz="913748" fontAlgn="base">
                  <a:lnSpc>
                    <a:spcPct val="90000"/>
                  </a:lnSpc>
                  <a:spcBef>
                    <a:spcPct val="0"/>
                  </a:spcBef>
                  <a:spcAft>
                    <a:spcPct val="0"/>
                  </a:spcAft>
                  <a:defRPr/>
                </a:pPr>
                <a:endParaRPr lang="en-US" sz="2000" b="1" kern="0" spc="-50" dirty="0">
                  <a:gradFill>
                    <a:gsLst>
                      <a:gs pos="1250">
                        <a:srgbClr val="EFEFEF"/>
                      </a:gs>
                      <a:gs pos="10417">
                        <a:srgbClr val="EFEFEF"/>
                      </a:gs>
                    </a:gsLst>
                    <a:lin ang="5400000" scaled="0"/>
                  </a:gradFill>
                  <a:effectLst>
                    <a:outerShdw blurRad="38100" dist="38100" dir="2700000" algn="tl">
                      <a:srgbClr val="000000">
                        <a:alpha val="43137"/>
                      </a:srgbClr>
                    </a:outerShdw>
                  </a:effectLst>
                  <a:latin typeface="Segoe UI Light"/>
                </a:endParaRPr>
              </a:p>
            </p:txBody>
          </p:sp>
          <p:sp>
            <p:nvSpPr>
              <p:cNvPr id="46" name="Freeform 9"/>
              <p:cNvSpPr>
                <a:spLocks noChangeAspect="1"/>
              </p:cNvSpPr>
              <p:nvPr/>
            </p:nvSpPr>
            <p:spPr bwMode="black">
              <a:xfrm>
                <a:off x="11344904" y="5619150"/>
                <a:ext cx="318976" cy="549876"/>
              </a:xfrm>
              <a:custGeom>
                <a:avLst/>
                <a:gdLst>
                  <a:gd name="T0" fmla="*/ 219 w 339"/>
                  <a:gd name="T1" fmla="*/ 584 h 584"/>
                  <a:gd name="T2" fmla="*/ 219 w 339"/>
                  <a:gd name="T3" fmla="*/ 511 h 584"/>
                  <a:gd name="T4" fmla="*/ 339 w 339"/>
                  <a:gd name="T5" fmla="*/ 373 h 584"/>
                  <a:gd name="T6" fmla="*/ 214 w 339"/>
                  <a:gd name="T7" fmla="*/ 230 h 584"/>
                  <a:gd name="T8" fmla="*/ 146 w 339"/>
                  <a:gd name="T9" fmla="*/ 190 h 584"/>
                  <a:gd name="T10" fmla="*/ 186 w 339"/>
                  <a:gd name="T11" fmla="*/ 169 h 584"/>
                  <a:gd name="T12" fmla="*/ 274 w 339"/>
                  <a:gd name="T13" fmla="*/ 191 h 584"/>
                  <a:gd name="T14" fmla="*/ 294 w 339"/>
                  <a:gd name="T15" fmla="*/ 200 h 584"/>
                  <a:gd name="T16" fmla="*/ 300 w 339"/>
                  <a:gd name="T17" fmla="*/ 180 h 584"/>
                  <a:gd name="T18" fmla="*/ 324 w 339"/>
                  <a:gd name="T19" fmla="*/ 89 h 584"/>
                  <a:gd name="T20" fmla="*/ 310 w 339"/>
                  <a:gd name="T21" fmla="*/ 83 h 584"/>
                  <a:gd name="T22" fmla="*/ 222 w 339"/>
                  <a:gd name="T23" fmla="*/ 61 h 584"/>
                  <a:gd name="T24" fmla="*/ 222 w 339"/>
                  <a:gd name="T25" fmla="*/ 0 h 584"/>
                  <a:gd name="T26" fmla="*/ 121 w 339"/>
                  <a:gd name="T27" fmla="*/ 0 h 584"/>
                  <a:gd name="T28" fmla="*/ 121 w 339"/>
                  <a:gd name="T29" fmla="*/ 68 h 584"/>
                  <a:gd name="T30" fmla="*/ 7 w 339"/>
                  <a:gd name="T31" fmla="*/ 201 h 584"/>
                  <a:gd name="T32" fmla="*/ 140 w 339"/>
                  <a:gd name="T33" fmla="*/ 341 h 584"/>
                  <a:gd name="T34" fmla="*/ 200 w 339"/>
                  <a:gd name="T35" fmla="*/ 383 h 584"/>
                  <a:gd name="T36" fmla="*/ 153 w 339"/>
                  <a:gd name="T37" fmla="*/ 407 h 584"/>
                  <a:gd name="T38" fmla="*/ 50 w 339"/>
                  <a:gd name="T39" fmla="*/ 379 h 584"/>
                  <a:gd name="T40" fmla="*/ 30 w 339"/>
                  <a:gd name="T41" fmla="*/ 369 h 584"/>
                  <a:gd name="T42" fmla="*/ 0 w 339"/>
                  <a:gd name="T43" fmla="*/ 483 h 584"/>
                  <a:gd name="T44" fmla="*/ 0 w 339"/>
                  <a:gd name="T45" fmla="*/ 483 h 584"/>
                  <a:gd name="T46" fmla="*/ 12 w 339"/>
                  <a:gd name="T47" fmla="*/ 489 h 584"/>
                  <a:gd name="T48" fmla="*/ 118 w 339"/>
                  <a:gd name="T49" fmla="*/ 518 h 584"/>
                  <a:gd name="T50" fmla="*/ 118 w 339"/>
                  <a:gd name="T51" fmla="*/ 584 h 584"/>
                  <a:gd name="T52" fmla="*/ 219 w 339"/>
                  <a:gd name="T53" fmla="*/ 58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9" h="584">
                    <a:moveTo>
                      <a:pt x="219" y="584"/>
                    </a:moveTo>
                    <a:cubicBezTo>
                      <a:pt x="219" y="511"/>
                      <a:pt x="219" y="511"/>
                      <a:pt x="219" y="511"/>
                    </a:cubicBezTo>
                    <a:cubicBezTo>
                      <a:pt x="293" y="493"/>
                      <a:pt x="339" y="442"/>
                      <a:pt x="339" y="373"/>
                    </a:cubicBezTo>
                    <a:cubicBezTo>
                      <a:pt x="339" y="304"/>
                      <a:pt x="301" y="261"/>
                      <a:pt x="214" y="230"/>
                    </a:cubicBezTo>
                    <a:cubicBezTo>
                      <a:pt x="182" y="219"/>
                      <a:pt x="146" y="203"/>
                      <a:pt x="146" y="190"/>
                    </a:cubicBezTo>
                    <a:cubicBezTo>
                      <a:pt x="146" y="172"/>
                      <a:pt x="171" y="169"/>
                      <a:pt x="186" y="169"/>
                    </a:cubicBezTo>
                    <a:cubicBezTo>
                      <a:pt x="230" y="169"/>
                      <a:pt x="258" y="183"/>
                      <a:pt x="274" y="191"/>
                    </a:cubicBezTo>
                    <a:cubicBezTo>
                      <a:pt x="294" y="200"/>
                      <a:pt x="294" y="200"/>
                      <a:pt x="294" y="200"/>
                    </a:cubicBezTo>
                    <a:cubicBezTo>
                      <a:pt x="300" y="180"/>
                      <a:pt x="300" y="180"/>
                      <a:pt x="300" y="180"/>
                    </a:cubicBezTo>
                    <a:cubicBezTo>
                      <a:pt x="324" y="89"/>
                      <a:pt x="324" y="89"/>
                      <a:pt x="324" y="89"/>
                    </a:cubicBezTo>
                    <a:cubicBezTo>
                      <a:pt x="310" y="83"/>
                      <a:pt x="310" y="83"/>
                      <a:pt x="310" y="83"/>
                    </a:cubicBezTo>
                    <a:cubicBezTo>
                      <a:pt x="293" y="75"/>
                      <a:pt x="264" y="64"/>
                      <a:pt x="222" y="61"/>
                    </a:cubicBezTo>
                    <a:cubicBezTo>
                      <a:pt x="222" y="0"/>
                      <a:pt x="222" y="0"/>
                      <a:pt x="222" y="0"/>
                    </a:cubicBezTo>
                    <a:cubicBezTo>
                      <a:pt x="121" y="0"/>
                      <a:pt x="121" y="0"/>
                      <a:pt x="121" y="0"/>
                    </a:cubicBezTo>
                    <a:cubicBezTo>
                      <a:pt x="121" y="68"/>
                      <a:pt x="121" y="68"/>
                      <a:pt x="121" y="68"/>
                    </a:cubicBezTo>
                    <a:cubicBezTo>
                      <a:pt x="51" y="86"/>
                      <a:pt x="7" y="136"/>
                      <a:pt x="7" y="201"/>
                    </a:cubicBezTo>
                    <a:cubicBezTo>
                      <a:pt x="7" y="286"/>
                      <a:pt x="78" y="320"/>
                      <a:pt x="140" y="341"/>
                    </a:cubicBezTo>
                    <a:cubicBezTo>
                      <a:pt x="193" y="359"/>
                      <a:pt x="200" y="372"/>
                      <a:pt x="200" y="383"/>
                    </a:cubicBezTo>
                    <a:cubicBezTo>
                      <a:pt x="200" y="400"/>
                      <a:pt x="176" y="407"/>
                      <a:pt x="153" y="407"/>
                    </a:cubicBezTo>
                    <a:cubicBezTo>
                      <a:pt x="107" y="407"/>
                      <a:pt x="68" y="390"/>
                      <a:pt x="50" y="379"/>
                    </a:cubicBezTo>
                    <a:cubicBezTo>
                      <a:pt x="30" y="369"/>
                      <a:pt x="30" y="369"/>
                      <a:pt x="30" y="369"/>
                    </a:cubicBezTo>
                    <a:cubicBezTo>
                      <a:pt x="0" y="483"/>
                      <a:pt x="0" y="483"/>
                      <a:pt x="0" y="483"/>
                    </a:cubicBezTo>
                    <a:cubicBezTo>
                      <a:pt x="0" y="483"/>
                      <a:pt x="0" y="483"/>
                      <a:pt x="0" y="483"/>
                    </a:cubicBezTo>
                    <a:cubicBezTo>
                      <a:pt x="12" y="489"/>
                      <a:pt x="12" y="489"/>
                      <a:pt x="12" y="489"/>
                    </a:cubicBezTo>
                    <a:cubicBezTo>
                      <a:pt x="39" y="504"/>
                      <a:pt x="79" y="515"/>
                      <a:pt x="118" y="518"/>
                    </a:cubicBezTo>
                    <a:cubicBezTo>
                      <a:pt x="118" y="584"/>
                      <a:pt x="118" y="584"/>
                      <a:pt x="118" y="584"/>
                    </a:cubicBezTo>
                    <a:lnTo>
                      <a:pt x="219" y="584"/>
                    </a:lnTo>
                    <a:close/>
                  </a:path>
                </a:pathLst>
              </a:custGeom>
              <a:grpFill/>
              <a:ln w="10795" cap="flat" cmpd="sng" algn="ctr">
                <a:noFill/>
                <a:prstDash val="solid"/>
                <a:headEnd/>
                <a:tailEnd/>
              </a:ln>
              <a:effectLst/>
              <a:extLst/>
            </p:spPr>
            <p:txBody>
              <a:bodyPr vert="horz" wrap="square" lIns="91414" tIns="45706" rIns="91414" bIns="45706" numCol="1" anchor="ctr" anchorCtr="0" compatLnSpc="1">
                <a:prstTxWarp prst="textNoShape">
                  <a:avLst/>
                </a:prstTxWarp>
              </a:bodyPr>
              <a:lstStyle/>
              <a:p>
                <a:pPr defTabSz="932145">
                  <a:defRPr/>
                </a:pPr>
                <a:endParaRPr lang="en-US" b="1" kern="0">
                  <a:solidFill>
                    <a:srgbClr val="505050"/>
                  </a:solidFill>
                  <a:effectLst>
                    <a:outerShdw blurRad="38100" dist="38100" dir="2700000" algn="tl">
                      <a:srgbClr val="000000">
                        <a:alpha val="43137"/>
                      </a:srgbClr>
                    </a:outerShdw>
                  </a:effectLst>
                  <a:latin typeface="Segoe UI Light"/>
                </a:endParaRPr>
              </a:p>
            </p:txBody>
          </p:sp>
        </p:grpSp>
      </p:grpSp>
      <p:grpSp>
        <p:nvGrpSpPr>
          <p:cNvPr id="47" name="Group 46"/>
          <p:cNvGrpSpPr/>
          <p:nvPr/>
        </p:nvGrpSpPr>
        <p:grpSpPr>
          <a:xfrm>
            <a:off x="6294417" y="1862329"/>
            <a:ext cx="5777080" cy="999769"/>
            <a:chOff x="6096000" y="1437303"/>
            <a:chExt cx="6103937" cy="1215647"/>
          </a:xfrm>
          <a:solidFill>
            <a:schemeClr val="accent1">
              <a:lumMod val="75000"/>
            </a:schemeClr>
          </a:solidFill>
        </p:grpSpPr>
        <p:sp>
          <p:nvSpPr>
            <p:cNvPr id="48" name="Rectangle 47"/>
            <p:cNvSpPr/>
            <p:nvPr/>
          </p:nvSpPr>
          <p:spPr bwMode="auto">
            <a:xfrm>
              <a:off x="6096000" y="1437303"/>
              <a:ext cx="6103937" cy="1215647"/>
            </a:xfrm>
            <a:prstGeom prst="rect">
              <a:avLst/>
            </a:prstGeom>
            <a:grpFill/>
            <a:ln w="1079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defTabSz="913748" fontAlgn="base">
                <a:lnSpc>
                  <a:spcPct val="90000"/>
                </a:lnSpc>
                <a:spcBef>
                  <a:spcPct val="0"/>
                </a:spcBef>
                <a:spcAft>
                  <a:spcPct val="0"/>
                </a:spcAft>
                <a:defRPr/>
              </a:pPr>
              <a:r>
                <a:rPr lang="en-US" sz="3198" b="1" kern="0" spc="-50" dirty="0">
                  <a:gradFill>
                    <a:gsLst>
                      <a:gs pos="1250">
                        <a:srgbClr val="EFEFEF"/>
                      </a:gs>
                      <a:gs pos="10417">
                        <a:srgbClr val="EFEFEF"/>
                      </a:gs>
                    </a:gsLst>
                    <a:lin ang="5400000" scaled="0"/>
                  </a:gradFill>
                  <a:effectLst>
                    <a:outerShdw blurRad="38100" dist="38100" dir="2700000" algn="tl">
                      <a:srgbClr val="000000">
                        <a:alpha val="43137"/>
                      </a:srgbClr>
                    </a:outerShdw>
                  </a:effectLst>
                  <a:latin typeface="Segoe UI Light"/>
                </a:rPr>
                <a:t>Predictable performance</a:t>
              </a:r>
            </a:p>
          </p:txBody>
        </p:sp>
        <p:sp>
          <p:nvSpPr>
            <p:cNvPr id="49" name="Freeform 529"/>
            <p:cNvSpPr>
              <a:spLocks noChangeAspect="1"/>
            </p:cNvSpPr>
            <p:nvPr/>
          </p:nvSpPr>
          <p:spPr bwMode="auto">
            <a:xfrm>
              <a:off x="11134660" y="1698171"/>
              <a:ext cx="812421" cy="643944"/>
            </a:xfrm>
            <a:custGeom>
              <a:avLst/>
              <a:gdLst>
                <a:gd name="T0" fmla="*/ 365 w 413"/>
                <a:gd name="T1" fmla="*/ 18 h 310"/>
                <a:gd name="T2" fmla="*/ 151 w 413"/>
                <a:gd name="T3" fmla="*/ 228 h 310"/>
                <a:gd name="T4" fmla="*/ 73 w 413"/>
                <a:gd name="T5" fmla="*/ 152 h 310"/>
                <a:gd name="T6" fmla="*/ 45 w 413"/>
                <a:gd name="T7" fmla="*/ 181 h 310"/>
                <a:gd name="T8" fmla="*/ 136 w 413"/>
                <a:gd name="T9" fmla="*/ 271 h 310"/>
                <a:gd name="T10" fmla="*/ 165 w 413"/>
                <a:gd name="T11" fmla="*/ 271 h 310"/>
                <a:gd name="T12" fmla="*/ 221 w 413"/>
                <a:gd name="T13" fmla="*/ 217 h 310"/>
                <a:gd name="T14" fmla="*/ 221 w 413"/>
                <a:gd name="T15" fmla="*/ 292 h 310"/>
                <a:gd name="T16" fmla="*/ 19 w 413"/>
                <a:gd name="T17" fmla="*/ 292 h 310"/>
                <a:gd name="T18" fmla="*/ 19 w 413"/>
                <a:gd name="T19" fmla="*/ 90 h 310"/>
                <a:gd name="T20" fmla="*/ 221 w 413"/>
                <a:gd name="T21" fmla="*/ 90 h 310"/>
                <a:gd name="T22" fmla="*/ 221 w 413"/>
                <a:gd name="T23" fmla="*/ 140 h 310"/>
                <a:gd name="T24" fmla="*/ 240 w 413"/>
                <a:gd name="T25" fmla="*/ 121 h 310"/>
                <a:gd name="T26" fmla="*/ 240 w 413"/>
                <a:gd name="T27" fmla="*/ 82 h 310"/>
                <a:gd name="T28" fmla="*/ 229 w 413"/>
                <a:gd name="T29" fmla="*/ 71 h 310"/>
                <a:gd name="T30" fmla="*/ 11 w 413"/>
                <a:gd name="T31" fmla="*/ 71 h 310"/>
                <a:gd name="T32" fmla="*/ 0 w 413"/>
                <a:gd name="T33" fmla="*/ 82 h 310"/>
                <a:gd name="T34" fmla="*/ 0 w 413"/>
                <a:gd name="T35" fmla="*/ 299 h 310"/>
                <a:gd name="T36" fmla="*/ 11 w 413"/>
                <a:gd name="T37" fmla="*/ 310 h 310"/>
                <a:gd name="T38" fmla="*/ 229 w 413"/>
                <a:gd name="T39" fmla="*/ 310 h 310"/>
                <a:gd name="T40" fmla="*/ 240 w 413"/>
                <a:gd name="T41" fmla="*/ 299 h 310"/>
                <a:gd name="T42" fmla="*/ 240 w 413"/>
                <a:gd name="T43" fmla="*/ 198 h 310"/>
                <a:gd name="T44" fmla="*/ 394 w 413"/>
                <a:gd name="T45" fmla="*/ 47 h 310"/>
                <a:gd name="T46" fmla="*/ 365 w 413"/>
                <a:gd name="T47" fmla="*/ 18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3" h="310">
                  <a:moveTo>
                    <a:pt x="365" y="18"/>
                  </a:moveTo>
                  <a:cubicBezTo>
                    <a:pt x="294" y="88"/>
                    <a:pt x="222" y="158"/>
                    <a:pt x="151" y="228"/>
                  </a:cubicBezTo>
                  <a:cubicBezTo>
                    <a:pt x="125" y="203"/>
                    <a:pt x="99" y="178"/>
                    <a:pt x="73" y="152"/>
                  </a:cubicBezTo>
                  <a:cubicBezTo>
                    <a:pt x="55" y="134"/>
                    <a:pt x="26" y="163"/>
                    <a:pt x="45" y="181"/>
                  </a:cubicBezTo>
                  <a:cubicBezTo>
                    <a:pt x="75" y="211"/>
                    <a:pt x="106" y="241"/>
                    <a:pt x="136" y="271"/>
                  </a:cubicBezTo>
                  <a:cubicBezTo>
                    <a:pt x="144" y="279"/>
                    <a:pt x="157" y="279"/>
                    <a:pt x="165" y="271"/>
                  </a:cubicBezTo>
                  <a:cubicBezTo>
                    <a:pt x="184" y="253"/>
                    <a:pt x="202" y="235"/>
                    <a:pt x="221" y="217"/>
                  </a:cubicBezTo>
                  <a:cubicBezTo>
                    <a:pt x="221" y="292"/>
                    <a:pt x="221" y="292"/>
                    <a:pt x="221" y="292"/>
                  </a:cubicBezTo>
                  <a:cubicBezTo>
                    <a:pt x="19" y="292"/>
                    <a:pt x="19" y="292"/>
                    <a:pt x="19" y="292"/>
                  </a:cubicBezTo>
                  <a:cubicBezTo>
                    <a:pt x="19" y="90"/>
                    <a:pt x="19" y="90"/>
                    <a:pt x="19" y="90"/>
                  </a:cubicBezTo>
                  <a:cubicBezTo>
                    <a:pt x="221" y="90"/>
                    <a:pt x="221" y="90"/>
                    <a:pt x="221" y="90"/>
                  </a:cubicBezTo>
                  <a:cubicBezTo>
                    <a:pt x="221" y="140"/>
                    <a:pt x="221" y="140"/>
                    <a:pt x="221" y="140"/>
                  </a:cubicBezTo>
                  <a:cubicBezTo>
                    <a:pt x="240" y="121"/>
                    <a:pt x="240" y="121"/>
                    <a:pt x="240" y="121"/>
                  </a:cubicBezTo>
                  <a:cubicBezTo>
                    <a:pt x="240" y="82"/>
                    <a:pt x="240" y="82"/>
                    <a:pt x="240" y="82"/>
                  </a:cubicBezTo>
                  <a:cubicBezTo>
                    <a:pt x="240" y="76"/>
                    <a:pt x="235" y="71"/>
                    <a:pt x="229" y="71"/>
                  </a:cubicBezTo>
                  <a:cubicBezTo>
                    <a:pt x="11" y="71"/>
                    <a:pt x="11" y="71"/>
                    <a:pt x="11" y="71"/>
                  </a:cubicBezTo>
                  <a:cubicBezTo>
                    <a:pt x="5" y="71"/>
                    <a:pt x="0" y="76"/>
                    <a:pt x="0" y="82"/>
                  </a:cubicBezTo>
                  <a:cubicBezTo>
                    <a:pt x="0" y="299"/>
                    <a:pt x="0" y="299"/>
                    <a:pt x="0" y="299"/>
                  </a:cubicBezTo>
                  <a:cubicBezTo>
                    <a:pt x="0" y="305"/>
                    <a:pt x="5" y="310"/>
                    <a:pt x="11" y="310"/>
                  </a:cubicBezTo>
                  <a:cubicBezTo>
                    <a:pt x="229" y="310"/>
                    <a:pt x="229" y="310"/>
                    <a:pt x="229" y="310"/>
                  </a:cubicBezTo>
                  <a:cubicBezTo>
                    <a:pt x="235" y="310"/>
                    <a:pt x="240" y="305"/>
                    <a:pt x="240" y="299"/>
                  </a:cubicBezTo>
                  <a:cubicBezTo>
                    <a:pt x="240" y="198"/>
                    <a:pt x="240" y="198"/>
                    <a:pt x="240" y="198"/>
                  </a:cubicBezTo>
                  <a:cubicBezTo>
                    <a:pt x="291" y="148"/>
                    <a:pt x="343" y="98"/>
                    <a:pt x="394" y="47"/>
                  </a:cubicBezTo>
                  <a:cubicBezTo>
                    <a:pt x="413" y="29"/>
                    <a:pt x="384" y="0"/>
                    <a:pt x="365" y="18"/>
                  </a:cubicBezTo>
                  <a:close/>
                </a:path>
              </a:pathLst>
            </a:custGeom>
            <a:grpFill/>
            <a:ln w="10795" cap="flat" cmpd="sng" algn="ctr">
              <a:noFill/>
              <a:prstDash val="solid"/>
            </a:ln>
            <a:effectLst/>
            <a:extLst/>
          </p:spPr>
          <p:txBody>
            <a:bodyPr vert="horz" wrap="square" lIns="91414" tIns="45706" rIns="91414" bIns="45706" numCol="1" anchor="t" anchorCtr="0" compatLnSpc="1">
              <a:prstTxWarp prst="textNoShape">
                <a:avLst/>
              </a:prstTxWarp>
            </a:bodyPr>
            <a:lstStyle/>
            <a:p>
              <a:pPr defTabSz="932145">
                <a:defRPr/>
              </a:pPr>
              <a:endParaRPr lang="en-US" b="1" kern="0">
                <a:solidFill>
                  <a:srgbClr val="505050"/>
                </a:solidFill>
                <a:effectLst>
                  <a:outerShdw blurRad="38100" dist="38100" dir="2700000" algn="tl">
                    <a:srgbClr val="000000">
                      <a:alpha val="43137"/>
                    </a:srgbClr>
                  </a:outerShdw>
                </a:effectLst>
                <a:latin typeface="Segoe UI Light"/>
              </a:endParaRPr>
            </a:p>
          </p:txBody>
        </p:sp>
      </p:grpSp>
      <p:grpSp>
        <p:nvGrpSpPr>
          <p:cNvPr id="50" name="Group 49"/>
          <p:cNvGrpSpPr/>
          <p:nvPr/>
        </p:nvGrpSpPr>
        <p:grpSpPr>
          <a:xfrm>
            <a:off x="6294417" y="4038178"/>
            <a:ext cx="5777080" cy="999769"/>
            <a:chOff x="6096000" y="4082978"/>
            <a:chExt cx="6103937" cy="1215647"/>
          </a:xfrm>
          <a:solidFill>
            <a:schemeClr val="accent1">
              <a:lumMod val="75000"/>
            </a:schemeClr>
          </a:solidFill>
        </p:grpSpPr>
        <p:sp>
          <p:nvSpPr>
            <p:cNvPr id="51" name="Rectangle 50"/>
            <p:cNvSpPr/>
            <p:nvPr/>
          </p:nvSpPr>
          <p:spPr bwMode="auto">
            <a:xfrm>
              <a:off x="6096000" y="4082978"/>
              <a:ext cx="6103937" cy="1215647"/>
            </a:xfrm>
            <a:prstGeom prst="rect">
              <a:avLst/>
            </a:prstGeom>
            <a:grpFill/>
            <a:ln w="1079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defTabSz="913748" fontAlgn="base">
                <a:lnSpc>
                  <a:spcPct val="90000"/>
                </a:lnSpc>
                <a:spcBef>
                  <a:spcPct val="0"/>
                </a:spcBef>
                <a:spcAft>
                  <a:spcPct val="0"/>
                </a:spcAft>
                <a:defRPr/>
              </a:pPr>
              <a:r>
                <a:rPr lang="en-US" sz="3198" b="1" kern="0" spc="-50" dirty="0">
                  <a:gradFill>
                    <a:gsLst>
                      <a:gs pos="1250">
                        <a:srgbClr val="EFEFEF"/>
                      </a:gs>
                      <a:gs pos="10417">
                        <a:srgbClr val="EFEFEF"/>
                      </a:gs>
                    </a:gsLst>
                    <a:lin ang="5400000" scaled="0"/>
                  </a:gradFill>
                  <a:effectLst>
                    <a:outerShdw blurRad="38100" dist="38100" dir="2700000" algn="tl">
                      <a:srgbClr val="000000">
                        <a:alpha val="43137"/>
                      </a:srgbClr>
                    </a:outerShdw>
                  </a:effectLst>
                  <a:latin typeface="Segoe UI Light"/>
                </a:rPr>
                <a:t>High throughput</a:t>
              </a:r>
            </a:p>
          </p:txBody>
        </p:sp>
        <p:sp>
          <p:nvSpPr>
            <p:cNvPr id="52" name="Freeform 83"/>
            <p:cNvSpPr>
              <a:spLocks noEditPoints="1"/>
            </p:cNvSpPr>
            <p:nvPr/>
          </p:nvSpPr>
          <p:spPr bwMode="black">
            <a:xfrm>
              <a:off x="11098652" y="4249371"/>
              <a:ext cx="787571" cy="831382"/>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grpFill/>
            <a:ln w="10795" cap="flat" cmpd="sng" algn="ctr">
              <a:noFill/>
              <a:prstDash val="solid"/>
            </a:ln>
            <a:effectLst/>
          </p:spPr>
          <p:txBody>
            <a:bodyPr vert="horz" wrap="square" lIns="0" tIns="41141" rIns="82281" bIns="41141" numCol="1" anchor="ctr" anchorCtr="0" compatLnSpc="1">
              <a:prstTxWarp prst="textNoShape">
                <a:avLst/>
              </a:prstTxWarp>
            </a:bodyPr>
            <a:lstStyle/>
            <a:p>
              <a:pPr algn="ctr" defTabSz="914012">
                <a:defRPr/>
              </a:pPr>
              <a:endParaRPr lang="en-US" sz="1598" b="1" kern="0">
                <a:gradFill>
                  <a:gsLst>
                    <a:gs pos="0">
                      <a:srgbClr val="FFFFFF"/>
                    </a:gs>
                    <a:gs pos="100000">
                      <a:srgbClr val="FFFFFF"/>
                    </a:gs>
                  </a:gsLst>
                  <a:lin ang="5400000" scaled="0"/>
                </a:gradFill>
                <a:effectLst>
                  <a:outerShdw blurRad="38100" dist="38100" dir="2700000" algn="tl">
                    <a:srgbClr val="000000">
                      <a:alpha val="43137"/>
                    </a:srgbClr>
                  </a:outerShdw>
                </a:effectLst>
                <a:latin typeface="Segoe UI Light"/>
              </a:endParaRPr>
            </a:p>
          </p:txBody>
        </p:sp>
      </p:grpSp>
      <p:sp>
        <p:nvSpPr>
          <p:cNvPr id="53" name="Content Placeholder 4"/>
          <p:cNvSpPr txBox="1">
            <a:spLocks/>
          </p:cNvSpPr>
          <p:nvPr/>
        </p:nvSpPr>
        <p:spPr>
          <a:xfrm>
            <a:off x="6410108" y="2211580"/>
            <a:ext cx="4611485" cy="3649856"/>
          </a:xfrm>
          <a:prstGeom prst="rect">
            <a:avLst/>
          </a:prstGeom>
        </p:spPr>
        <p:txBody>
          <a:bodyPr vert="horz" lIns="93234" tIns="46616" rIns="93234" bIns="46616" rtlCol="0">
            <a:normAutofit/>
          </a:bodyPr>
          <a:lstStyle>
            <a:lvl1pPr marL="228600" indent="-228600" algn="l" defTabSz="914400" rtl="0" eaLnBrk="1" latinLnBrk="0" hangingPunct="1">
              <a:lnSpc>
                <a:spcPct val="90000"/>
              </a:lnSpc>
              <a:spcBef>
                <a:spcPct val="30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ct val="300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ct val="300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9pPr>
          </a:lstStyle>
          <a:p>
            <a:pPr marL="228557" indent="-228557" defTabSz="914224">
              <a:defRPr/>
            </a:pPr>
            <a:endParaRPr lang="en-US" sz="1800" dirty="0">
              <a:solidFill>
                <a:srgbClr val="FFFFFF"/>
              </a:solidFill>
              <a:latin typeface="Segoe UI"/>
            </a:endParaRPr>
          </a:p>
        </p:txBody>
      </p:sp>
      <p:grpSp>
        <p:nvGrpSpPr>
          <p:cNvPr id="26" name="Group 25"/>
          <p:cNvGrpSpPr/>
          <p:nvPr/>
        </p:nvGrpSpPr>
        <p:grpSpPr>
          <a:xfrm>
            <a:off x="3981500" y="2885821"/>
            <a:ext cx="1881091" cy="1884598"/>
            <a:chOff x="3980865" y="2885646"/>
            <a:chExt cx="1881625" cy="1885134"/>
          </a:xfrm>
        </p:grpSpPr>
        <p:sp>
          <p:nvSpPr>
            <p:cNvPr id="6" name="Oval 5"/>
            <p:cNvSpPr/>
            <p:nvPr/>
          </p:nvSpPr>
          <p:spPr bwMode="auto">
            <a:xfrm>
              <a:off x="3980865" y="2885646"/>
              <a:ext cx="1881625" cy="1885134"/>
            </a:xfrm>
            <a:prstGeom prst="ellipse">
              <a:avLst/>
            </a:prstGeom>
            <a:noFill/>
            <a:ln w="12700">
              <a:solidFill>
                <a:srgbClr val="FF0000"/>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23" rIns="0" bIns="46623" numCol="1" rtlCol="0" anchor="ctr" anchorCtr="0" compatLnSpc="1">
              <a:prstTxWarp prst="textNoShape">
                <a:avLst/>
              </a:prstTxWarp>
            </a:bodyPr>
            <a:lstStyle/>
            <a:p>
              <a:pPr algn="ctr" defTabSz="932114" fontAlgn="base">
                <a:spcBef>
                  <a:spcPct val="0"/>
                </a:spcBef>
                <a:spcAft>
                  <a:spcPct val="0"/>
                </a:spcAft>
              </a:pPr>
              <a:endParaRPr lang="en-US" sz="2000" dirty="0">
                <a:gradFill>
                  <a:gsLst>
                    <a:gs pos="0">
                      <a:srgbClr val="FFFFFF"/>
                    </a:gs>
                    <a:gs pos="100000">
                      <a:srgbClr val="FFFFFF"/>
                    </a:gs>
                  </a:gsLst>
                  <a:lin ang="5400000" scaled="0"/>
                </a:gradFill>
                <a:latin typeface="Segoe UI"/>
              </a:endParaRPr>
            </a:p>
          </p:txBody>
        </p:sp>
        <p:cxnSp>
          <p:nvCxnSpPr>
            <p:cNvPr id="25" name="Straight Connector 24"/>
            <p:cNvCxnSpPr>
              <a:stCxn id="6" idx="7"/>
              <a:endCxn id="6" idx="3"/>
            </p:cNvCxnSpPr>
            <p:nvPr/>
          </p:nvCxnSpPr>
          <p:spPr>
            <a:xfrm flipH="1">
              <a:off x="4256423" y="3161717"/>
              <a:ext cx="1330509" cy="1332992"/>
            </a:xfrm>
            <a:prstGeom prst="line">
              <a:avLst/>
            </a:prstGeom>
            <a:ln w="12700">
              <a:solidFill>
                <a:srgbClr val="FF0000"/>
              </a:solidFill>
              <a:headEnd type="none"/>
              <a:tailEnd type="none"/>
            </a:ln>
          </p:spPr>
          <p:style>
            <a:lnRef idx="1">
              <a:schemeClr val="accent1"/>
            </a:lnRef>
            <a:fillRef idx="0">
              <a:schemeClr val="accent1"/>
            </a:fillRef>
            <a:effectRef idx="0">
              <a:schemeClr val="accent1"/>
            </a:effectRef>
            <a:fontRef idx="minor">
              <a:schemeClr val="tx1"/>
            </a:fontRef>
          </p:style>
        </p:cxnSp>
      </p:grpSp>
      <p:sp>
        <p:nvSpPr>
          <p:cNvPr id="60" name="Freeform 26"/>
          <p:cNvSpPr>
            <a:spLocks noChangeAspect="1" noEditPoints="1"/>
          </p:cNvSpPr>
          <p:nvPr/>
        </p:nvSpPr>
        <p:spPr bwMode="auto">
          <a:xfrm>
            <a:off x="11254735" y="3078562"/>
            <a:ext cx="577445" cy="655584"/>
          </a:xfrm>
          <a:custGeom>
            <a:avLst/>
            <a:gdLst>
              <a:gd name="T0" fmla="*/ 747 w 816"/>
              <a:gd name="T1" fmla="*/ 285 h 1066"/>
              <a:gd name="T2" fmla="*/ 408 w 816"/>
              <a:gd name="T3" fmla="*/ 285 h 1066"/>
              <a:gd name="T4" fmla="*/ 69 w 816"/>
              <a:gd name="T5" fmla="*/ 285 h 1066"/>
              <a:gd name="T6" fmla="*/ 0 w 816"/>
              <a:gd name="T7" fmla="*/ 676 h 1066"/>
              <a:gd name="T8" fmla="*/ 408 w 816"/>
              <a:gd name="T9" fmla="*/ 1066 h 1066"/>
              <a:gd name="T10" fmla="*/ 816 w 816"/>
              <a:gd name="T11" fmla="*/ 676 h 1066"/>
              <a:gd name="T12" fmla="*/ 747 w 816"/>
              <a:gd name="T13" fmla="*/ 285 h 1066"/>
              <a:gd name="T14" fmla="*/ 491 w 816"/>
              <a:gd name="T15" fmla="*/ 828 h 1066"/>
              <a:gd name="T16" fmla="*/ 325 w 816"/>
              <a:gd name="T17" fmla="*/ 828 h 1066"/>
              <a:gd name="T18" fmla="*/ 357 w 816"/>
              <a:gd name="T19" fmla="*/ 673 h 1066"/>
              <a:gd name="T20" fmla="*/ 324 w 816"/>
              <a:gd name="T21" fmla="*/ 607 h 1066"/>
              <a:gd name="T22" fmla="*/ 408 w 816"/>
              <a:gd name="T23" fmla="*/ 523 h 1066"/>
              <a:gd name="T24" fmla="*/ 492 w 816"/>
              <a:gd name="T25" fmla="*/ 607 h 1066"/>
              <a:gd name="T26" fmla="*/ 459 w 816"/>
              <a:gd name="T27" fmla="*/ 673 h 1066"/>
              <a:gd name="T28" fmla="*/ 491 w 816"/>
              <a:gd name="T29" fmla="*/ 828 h 1066"/>
              <a:gd name="T30" fmla="*/ 242 w 816"/>
              <a:gd name="T31" fmla="*/ 297 h 1066"/>
              <a:gd name="T32" fmla="*/ 152 w 816"/>
              <a:gd name="T33" fmla="*/ 285 h 1066"/>
              <a:gd name="T34" fmla="*/ 152 w 816"/>
              <a:gd name="T35" fmla="*/ 230 h 1066"/>
              <a:gd name="T36" fmla="*/ 383 w 816"/>
              <a:gd name="T37" fmla="*/ 0 h 1066"/>
              <a:gd name="T38" fmla="*/ 433 w 816"/>
              <a:gd name="T39" fmla="*/ 0 h 1066"/>
              <a:gd name="T40" fmla="*/ 664 w 816"/>
              <a:gd name="T41" fmla="*/ 230 h 1066"/>
              <a:gd name="T42" fmla="*/ 664 w 816"/>
              <a:gd name="T43" fmla="*/ 285 h 1066"/>
              <a:gd name="T44" fmla="*/ 574 w 816"/>
              <a:gd name="T45" fmla="*/ 297 h 1066"/>
              <a:gd name="T46" fmla="*/ 564 w 816"/>
              <a:gd name="T47" fmla="*/ 297 h 1066"/>
              <a:gd name="T48" fmla="*/ 564 w 816"/>
              <a:gd name="T49" fmla="*/ 230 h 1066"/>
              <a:gd name="T50" fmla="*/ 433 w 816"/>
              <a:gd name="T51" fmla="*/ 100 h 1066"/>
              <a:gd name="T52" fmla="*/ 383 w 816"/>
              <a:gd name="T53" fmla="*/ 100 h 1066"/>
              <a:gd name="T54" fmla="*/ 252 w 816"/>
              <a:gd name="T55" fmla="*/ 230 h 1066"/>
              <a:gd name="T56" fmla="*/ 252 w 816"/>
              <a:gd name="T57" fmla="*/ 297 h 1066"/>
              <a:gd name="T58" fmla="*/ 242 w 816"/>
              <a:gd name="T59" fmla="*/ 297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816" h="1066">
                <a:moveTo>
                  <a:pt x="747" y="285"/>
                </a:moveTo>
                <a:cubicBezTo>
                  <a:pt x="555" y="376"/>
                  <a:pt x="408" y="285"/>
                  <a:pt x="408" y="285"/>
                </a:cubicBezTo>
                <a:cubicBezTo>
                  <a:pt x="408" y="285"/>
                  <a:pt x="261" y="376"/>
                  <a:pt x="69" y="285"/>
                </a:cubicBezTo>
                <a:cubicBezTo>
                  <a:pt x="69" y="285"/>
                  <a:pt x="0" y="438"/>
                  <a:pt x="0" y="676"/>
                </a:cubicBezTo>
                <a:cubicBezTo>
                  <a:pt x="0" y="1005"/>
                  <a:pt x="408" y="1066"/>
                  <a:pt x="408" y="1066"/>
                </a:cubicBezTo>
                <a:cubicBezTo>
                  <a:pt x="408" y="1066"/>
                  <a:pt x="816" y="1005"/>
                  <a:pt x="816" y="676"/>
                </a:cubicBezTo>
                <a:cubicBezTo>
                  <a:pt x="816" y="438"/>
                  <a:pt x="747" y="285"/>
                  <a:pt x="747" y="285"/>
                </a:cubicBezTo>
                <a:close/>
                <a:moveTo>
                  <a:pt x="491" y="828"/>
                </a:moveTo>
                <a:cubicBezTo>
                  <a:pt x="325" y="828"/>
                  <a:pt x="325" y="828"/>
                  <a:pt x="325" y="828"/>
                </a:cubicBezTo>
                <a:cubicBezTo>
                  <a:pt x="357" y="673"/>
                  <a:pt x="357" y="673"/>
                  <a:pt x="357" y="673"/>
                </a:cubicBezTo>
                <a:cubicBezTo>
                  <a:pt x="337" y="658"/>
                  <a:pt x="324" y="634"/>
                  <a:pt x="324" y="607"/>
                </a:cubicBezTo>
                <a:cubicBezTo>
                  <a:pt x="324" y="560"/>
                  <a:pt x="362" y="523"/>
                  <a:pt x="408" y="523"/>
                </a:cubicBezTo>
                <a:cubicBezTo>
                  <a:pt x="454" y="523"/>
                  <a:pt x="492" y="560"/>
                  <a:pt x="492" y="607"/>
                </a:cubicBezTo>
                <a:cubicBezTo>
                  <a:pt x="492" y="634"/>
                  <a:pt x="479" y="658"/>
                  <a:pt x="459" y="673"/>
                </a:cubicBezTo>
                <a:lnTo>
                  <a:pt x="491" y="828"/>
                </a:lnTo>
                <a:close/>
                <a:moveTo>
                  <a:pt x="242" y="297"/>
                </a:moveTo>
                <a:cubicBezTo>
                  <a:pt x="212" y="297"/>
                  <a:pt x="182" y="293"/>
                  <a:pt x="152" y="285"/>
                </a:cubicBezTo>
                <a:cubicBezTo>
                  <a:pt x="152" y="230"/>
                  <a:pt x="152" y="230"/>
                  <a:pt x="152" y="230"/>
                </a:cubicBezTo>
                <a:cubicBezTo>
                  <a:pt x="152" y="103"/>
                  <a:pt x="256" y="0"/>
                  <a:pt x="383" y="0"/>
                </a:cubicBezTo>
                <a:cubicBezTo>
                  <a:pt x="433" y="0"/>
                  <a:pt x="433" y="0"/>
                  <a:pt x="433" y="0"/>
                </a:cubicBezTo>
                <a:cubicBezTo>
                  <a:pt x="560" y="0"/>
                  <a:pt x="664" y="103"/>
                  <a:pt x="664" y="230"/>
                </a:cubicBezTo>
                <a:cubicBezTo>
                  <a:pt x="664" y="285"/>
                  <a:pt x="664" y="285"/>
                  <a:pt x="664" y="285"/>
                </a:cubicBezTo>
                <a:cubicBezTo>
                  <a:pt x="634" y="293"/>
                  <a:pt x="604" y="297"/>
                  <a:pt x="574" y="297"/>
                </a:cubicBezTo>
                <a:cubicBezTo>
                  <a:pt x="570" y="297"/>
                  <a:pt x="567" y="297"/>
                  <a:pt x="564" y="297"/>
                </a:cubicBezTo>
                <a:cubicBezTo>
                  <a:pt x="564" y="230"/>
                  <a:pt x="564" y="230"/>
                  <a:pt x="564" y="230"/>
                </a:cubicBezTo>
                <a:cubicBezTo>
                  <a:pt x="564" y="158"/>
                  <a:pt x="505" y="100"/>
                  <a:pt x="433" y="100"/>
                </a:cubicBezTo>
                <a:cubicBezTo>
                  <a:pt x="383" y="100"/>
                  <a:pt x="383" y="100"/>
                  <a:pt x="383" y="100"/>
                </a:cubicBezTo>
                <a:cubicBezTo>
                  <a:pt x="311" y="100"/>
                  <a:pt x="252" y="158"/>
                  <a:pt x="252" y="230"/>
                </a:cubicBezTo>
                <a:cubicBezTo>
                  <a:pt x="252" y="297"/>
                  <a:pt x="252" y="297"/>
                  <a:pt x="252" y="297"/>
                </a:cubicBezTo>
                <a:cubicBezTo>
                  <a:pt x="249" y="297"/>
                  <a:pt x="246" y="297"/>
                  <a:pt x="242" y="297"/>
                </a:cubicBezTo>
                <a:close/>
              </a:path>
            </a:pathLst>
          </a:custGeom>
          <a:solidFill>
            <a:srgbClr val="FFFFFF"/>
          </a:solidFill>
          <a:ln w="10795" cap="flat" cmpd="sng" algn="ctr">
            <a:noFill/>
            <a:prstDash val="solid"/>
          </a:ln>
          <a:effectLst/>
        </p:spPr>
        <p:txBody>
          <a:bodyPr vert="horz" wrap="square" lIns="91414" tIns="45706" rIns="91414" bIns="45706" numCol="1" anchor="ctr" anchorCtr="0" compatLnSpc="1">
            <a:prstTxWarp prst="textNoShape">
              <a:avLst/>
            </a:prstTxWarp>
          </a:bodyPr>
          <a:lstStyle/>
          <a:p>
            <a:pPr defTabSz="932145">
              <a:defRPr/>
            </a:pPr>
            <a:endParaRPr lang="en-US" b="1" kern="0">
              <a:solidFill>
                <a:srgbClr val="505050"/>
              </a:solidFill>
              <a:effectLst>
                <a:outerShdw blurRad="38100" dist="38100" dir="2700000" algn="tl">
                  <a:srgbClr val="000000">
                    <a:alpha val="43137"/>
                  </a:srgbClr>
                </a:outerShdw>
              </a:effectLst>
              <a:latin typeface="Segoe UI Light"/>
            </a:endParaRPr>
          </a:p>
        </p:txBody>
      </p:sp>
      <p:grpSp>
        <p:nvGrpSpPr>
          <p:cNvPr id="61" name="Group 60"/>
          <p:cNvGrpSpPr/>
          <p:nvPr/>
        </p:nvGrpSpPr>
        <p:grpSpPr>
          <a:xfrm>
            <a:off x="11106688" y="5213504"/>
            <a:ext cx="891209" cy="777524"/>
            <a:chOff x="11033577" y="5540932"/>
            <a:chExt cx="941632" cy="945413"/>
          </a:xfrm>
          <a:solidFill>
            <a:srgbClr val="7FBA00">
              <a:lumMod val="50000"/>
            </a:srgbClr>
          </a:solidFill>
        </p:grpSpPr>
        <p:sp>
          <p:nvSpPr>
            <p:cNvPr id="62" name="Right Arrow 61"/>
            <p:cNvSpPr/>
            <p:nvPr/>
          </p:nvSpPr>
          <p:spPr bwMode="auto">
            <a:xfrm rot="5400000">
              <a:off x="11031686" y="5542823"/>
              <a:ext cx="945413" cy="941632"/>
            </a:xfrm>
            <a:prstGeom prst="rightArrow">
              <a:avLst/>
            </a:prstGeom>
            <a:solidFill>
              <a:srgbClr val="FFFFFF"/>
            </a:solidFill>
            <a:ln w="10795" cap="flat" cmpd="sng" algn="ctr">
              <a:noFill/>
              <a:prstDash val="solid"/>
              <a:headEnd type="none" w="med" len="med"/>
              <a:tailEnd type="none" w="med" len="med"/>
            </a:ln>
            <a:effectLst/>
          </p:spPr>
          <p:txBody>
            <a:bodyPr rot="0" spcFirstLastPara="0" vertOverflow="overflow" horzOverflow="overflow" vert="horz" wrap="square" lIns="182828" tIns="146262" rIns="182828" bIns="146262" numCol="1" spcCol="0" rtlCol="0" fromWordArt="0" anchor="ctr" anchorCtr="0" forceAA="0" compatLnSpc="1">
              <a:prstTxWarp prst="textNoShape">
                <a:avLst/>
              </a:prstTxWarp>
              <a:noAutofit/>
            </a:bodyPr>
            <a:lstStyle/>
            <a:p>
              <a:pPr algn="ctr" defTabSz="913748" fontAlgn="base">
                <a:lnSpc>
                  <a:spcPct val="90000"/>
                </a:lnSpc>
                <a:spcBef>
                  <a:spcPct val="0"/>
                </a:spcBef>
                <a:spcAft>
                  <a:spcPct val="0"/>
                </a:spcAft>
                <a:defRPr/>
              </a:pPr>
              <a:endParaRPr lang="en-US" sz="2000" b="1" kern="0" spc="-50" dirty="0">
                <a:gradFill>
                  <a:gsLst>
                    <a:gs pos="1250">
                      <a:srgbClr val="EFEFEF"/>
                    </a:gs>
                    <a:gs pos="10417">
                      <a:srgbClr val="EFEFEF"/>
                    </a:gs>
                  </a:gsLst>
                  <a:lin ang="5400000" scaled="0"/>
                </a:gradFill>
                <a:effectLst>
                  <a:outerShdw blurRad="38100" dist="38100" dir="2700000" algn="tl">
                    <a:srgbClr val="000000">
                      <a:alpha val="43137"/>
                    </a:srgbClr>
                  </a:outerShdw>
                </a:effectLst>
                <a:latin typeface="Segoe UI Light"/>
              </a:endParaRPr>
            </a:p>
          </p:txBody>
        </p:sp>
        <p:sp>
          <p:nvSpPr>
            <p:cNvPr id="63" name="Freeform 9"/>
            <p:cNvSpPr>
              <a:spLocks noChangeAspect="1"/>
            </p:cNvSpPr>
            <p:nvPr/>
          </p:nvSpPr>
          <p:spPr bwMode="black">
            <a:xfrm>
              <a:off x="11344904" y="5619150"/>
              <a:ext cx="318976" cy="549876"/>
            </a:xfrm>
            <a:custGeom>
              <a:avLst/>
              <a:gdLst>
                <a:gd name="T0" fmla="*/ 219 w 339"/>
                <a:gd name="T1" fmla="*/ 584 h 584"/>
                <a:gd name="T2" fmla="*/ 219 w 339"/>
                <a:gd name="T3" fmla="*/ 511 h 584"/>
                <a:gd name="T4" fmla="*/ 339 w 339"/>
                <a:gd name="T5" fmla="*/ 373 h 584"/>
                <a:gd name="T6" fmla="*/ 214 w 339"/>
                <a:gd name="T7" fmla="*/ 230 h 584"/>
                <a:gd name="T8" fmla="*/ 146 w 339"/>
                <a:gd name="T9" fmla="*/ 190 h 584"/>
                <a:gd name="T10" fmla="*/ 186 w 339"/>
                <a:gd name="T11" fmla="*/ 169 h 584"/>
                <a:gd name="T12" fmla="*/ 274 w 339"/>
                <a:gd name="T13" fmla="*/ 191 h 584"/>
                <a:gd name="T14" fmla="*/ 294 w 339"/>
                <a:gd name="T15" fmla="*/ 200 h 584"/>
                <a:gd name="T16" fmla="*/ 300 w 339"/>
                <a:gd name="T17" fmla="*/ 180 h 584"/>
                <a:gd name="T18" fmla="*/ 324 w 339"/>
                <a:gd name="T19" fmla="*/ 89 h 584"/>
                <a:gd name="T20" fmla="*/ 310 w 339"/>
                <a:gd name="T21" fmla="*/ 83 h 584"/>
                <a:gd name="T22" fmla="*/ 222 w 339"/>
                <a:gd name="T23" fmla="*/ 61 h 584"/>
                <a:gd name="T24" fmla="*/ 222 w 339"/>
                <a:gd name="T25" fmla="*/ 0 h 584"/>
                <a:gd name="T26" fmla="*/ 121 w 339"/>
                <a:gd name="T27" fmla="*/ 0 h 584"/>
                <a:gd name="T28" fmla="*/ 121 w 339"/>
                <a:gd name="T29" fmla="*/ 68 h 584"/>
                <a:gd name="T30" fmla="*/ 7 w 339"/>
                <a:gd name="T31" fmla="*/ 201 h 584"/>
                <a:gd name="T32" fmla="*/ 140 w 339"/>
                <a:gd name="T33" fmla="*/ 341 h 584"/>
                <a:gd name="T34" fmla="*/ 200 w 339"/>
                <a:gd name="T35" fmla="*/ 383 h 584"/>
                <a:gd name="T36" fmla="*/ 153 w 339"/>
                <a:gd name="T37" fmla="*/ 407 h 584"/>
                <a:gd name="T38" fmla="*/ 50 w 339"/>
                <a:gd name="T39" fmla="*/ 379 h 584"/>
                <a:gd name="T40" fmla="*/ 30 w 339"/>
                <a:gd name="T41" fmla="*/ 369 h 584"/>
                <a:gd name="T42" fmla="*/ 0 w 339"/>
                <a:gd name="T43" fmla="*/ 483 h 584"/>
                <a:gd name="T44" fmla="*/ 0 w 339"/>
                <a:gd name="T45" fmla="*/ 483 h 584"/>
                <a:gd name="T46" fmla="*/ 12 w 339"/>
                <a:gd name="T47" fmla="*/ 489 h 584"/>
                <a:gd name="T48" fmla="*/ 118 w 339"/>
                <a:gd name="T49" fmla="*/ 518 h 584"/>
                <a:gd name="T50" fmla="*/ 118 w 339"/>
                <a:gd name="T51" fmla="*/ 584 h 584"/>
                <a:gd name="T52" fmla="*/ 219 w 339"/>
                <a:gd name="T53" fmla="*/ 58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39" h="584">
                  <a:moveTo>
                    <a:pt x="219" y="584"/>
                  </a:moveTo>
                  <a:cubicBezTo>
                    <a:pt x="219" y="511"/>
                    <a:pt x="219" y="511"/>
                    <a:pt x="219" y="511"/>
                  </a:cubicBezTo>
                  <a:cubicBezTo>
                    <a:pt x="293" y="493"/>
                    <a:pt x="339" y="442"/>
                    <a:pt x="339" y="373"/>
                  </a:cubicBezTo>
                  <a:cubicBezTo>
                    <a:pt x="339" y="304"/>
                    <a:pt x="301" y="261"/>
                    <a:pt x="214" y="230"/>
                  </a:cubicBezTo>
                  <a:cubicBezTo>
                    <a:pt x="182" y="219"/>
                    <a:pt x="146" y="203"/>
                    <a:pt x="146" y="190"/>
                  </a:cubicBezTo>
                  <a:cubicBezTo>
                    <a:pt x="146" y="172"/>
                    <a:pt x="171" y="169"/>
                    <a:pt x="186" y="169"/>
                  </a:cubicBezTo>
                  <a:cubicBezTo>
                    <a:pt x="230" y="169"/>
                    <a:pt x="258" y="183"/>
                    <a:pt x="274" y="191"/>
                  </a:cubicBezTo>
                  <a:cubicBezTo>
                    <a:pt x="294" y="200"/>
                    <a:pt x="294" y="200"/>
                    <a:pt x="294" y="200"/>
                  </a:cubicBezTo>
                  <a:cubicBezTo>
                    <a:pt x="300" y="180"/>
                    <a:pt x="300" y="180"/>
                    <a:pt x="300" y="180"/>
                  </a:cubicBezTo>
                  <a:cubicBezTo>
                    <a:pt x="324" y="89"/>
                    <a:pt x="324" y="89"/>
                    <a:pt x="324" y="89"/>
                  </a:cubicBezTo>
                  <a:cubicBezTo>
                    <a:pt x="310" y="83"/>
                    <a:pt x="310" y="83"/>
                    <a:pt x="310" y="83"/>
                  </a:cubicBezTo>
                  <a:cubicBezTo>
                    <a:pt x="293" y="75"/>
                    <a:pt x="264" y="64"/>
                    <a:pt x="222" y="61"/>
                  </a:cubicBezTo>
                  <a:cubicBezTo>
                    <a:pt x="222" y="0"/>
                    <a:pt x="222" y="0"/>
                    <a:pt x="222" y="0"/>
                  </a:cubicBezTo>
                  <a:cubicBezTo>
                    <a:pt x="121" y="0"/>
                    <a:pt x="121" y="0"/>
                    <a:pt x="121" y="0"/>
                  </a:cubicBezTo>
                  <a:cubicBezTo>
                    <a:pt x="121" y="68"/>
                    <a:pt x="121" y="68"/>
                    <a:pt x="121" y="68"/>
                  </a:cubicBezTo>
                  <a:cubicBezTo>
                    <a:pt x="51" y="86"/>
                    <a:pt x="7" y="136"/>
                    <a:pt x="7" y="201"/>
                  </a:cubicBezTo>
                  <a:cubicBezTo>
                    <a:pt x="7" y="286"/>
                    <a:pt x="78" y="320"/>
                    <a:pt x="140" y="341"/>
                  </a:cubicBezTo>
                  <a:cubicBezTo>
                    <a:pt x="193" y="359"/>
                    <a:pt x="200" y="372"/>
                    <a:pt x="200" y="383"/>
                  </a:cubicBezTo>
                  <a:cubicBezTo>
                    <a:pt x="200" y="400"/>
                    <a:pt x="176" y="407"/>
                    <a:pt x="153" y="407"/>
                  </a:cubicBezTo>
                  <a:cubicBezTo>
                    <a:pt x="107" y="407"/>
                    <a:pt x="68" y="390"/>
                    <a:pt x="50" y="379"/>
                  </a:cubicBezTo>
                  <a:cubicBezTo>
                    <a:pt x="30" y="369"/>
                    <a:pt x="30" y="369"/>
                    <a:pt x="30" y="369"/>
                  </a:cubicBezTo>
                  <a:cubicBezTo>
                    <a:pt x="0" y="483"/>
                    <a:pt x="0" y="483"/>
                    <a:pt x="0" y="483"/>
                  </a:cubicBezTo>
                  <a:cubicBezTo>
                    <a:pt x="0" y="483"/>
                    <a:pt x="0" y="483"/>
                    <a:pt x="0" y="483"/>
                  </a:cubicBezTo>
                  <a:cubicBezTo>
                    <a:pt x="12" y="489"/>
                    <a:pt x="12" y="489"/>
                    <a:pt x="12" y="489"/>
                  </a:cubicBezTo>
                  <a:cubicBezTo>
                    <a:pt x="39" y="504"/>
                    <a:pt x="79" y="515"/>
                    <a:pt x="118" y="518"/>
                  </a:cubicBezTo>
                  <a:cubicBezTo>
                    <a:pt x="118" y="584"/>
                    <a:pt x="118" y="584"/>
                    <a:pt x="118" y="584"/>
                  </a:cubicBezTo>
                  <a:lnTo>
                    <a:pt x="219" y="584"/>
                  </a:lnTo>
                  <a:close/>
                </a:path>
              </a:pathLst>
            </a:custGeom>
            <a:solidFill>
              <a:schemeClr val="accent1"/>
            </a:solidFill>
            <a:ln w="10795" cap="flat" cmpd="sng" algn="ctr">
              <a:noFill/>
              <a:prstDash val="solid"/>
              <a:headEnd/>
              <a:tailEnd/>
            </a:ln>
            <a:effectLst/>
            <a:extLst/>
          </p:spPr>
          <p:txBody>
            <a:bodyPr vert="horz" wrap="square" lIns="91414" tIns="45706" rIns="91414" bIns="45706" numCol="1" anchor="ctr" anchorCtr="0" compatLnSpc="1">
              <a:prstTxWarp prst="textNoShape">
                <a:avLst/>
              </a:prstTxWarp>
            </a:bodyPr>
            <a:lstStyle/>
            <a:p>
              <a:pPr defTabSz="932145">
                <a:defRPr/>
              </a:pPr>
              <a:endParaRPr lang="en-US" b="1" kern="0">
                <a:solidFill>
                  <a:srgbClr val="505050"/>
                </a:solidFill>
                <a:effectLst>
                  <a:outerShdw blurRad="38100" dist="38100" dir="2700000" algn="tl">
                    <a:srgbClr val="000000">
                      <a:alpha val="43137"/>
                    </a:srgbClr>
                  </a:outerShdw>
                </a:effectLst>
                <a:latin typeface="Segoe UI Light"/>
              </a:endParaRPr>
            </a:p>
          </p:txBody>
        </p:sp>
      </p:grpSp>
      <p:sp>
        <p:nvSpPr>
          <p:cNvPr id="64" name="Freeform 529"/>
          <p:cNvSpPr>
            <a:spLocks noChangeAspect="1"/>
          </p:cNvSpPr>
          <p:nvPr/>
        </p:nvSpPr>
        <p:spPr bwMode="auto">
          <a:xfrm>
            <a:off x="11202360" y="2053153"/>
            <a:ext cx="768916" cy="529590"/>
          </a:xfrm>
          <a:custGeom>
            <a:avLst/>
            <a:gdLst>
              <a:gd name="T0" fmla="*/ 365 w 413"/>
              <a:gd name="T1" fmla="*/ 18 h 310"/>
              <a:gd name="T2" fmla="*/ 151 w 413"/>
              <a:gd name="T3" fmla="*/ 228 h 310"/>
              <a:gd name="T4" fmla="*/ 73 w 413"/>
              <a:gd name="T5" fmla="*/ 152 h 310"/>
              <a:gd name="T6" fmla="*/ 45 w 413"/>
              <a:gd name="T7" fmla="*/ 181 h 310"/>
              <a:gd name="T8" fmla="*/ 136 w 413"/>
              <a:gd name="T9" fmla="*/ 271 h 310"/>
              <a:gd name="T10" fmla="*/ 165 w 413"/>
              <a:gd name="T11" fmla="*/ 271 h 310"/>
              <a:gd name="T12" fmla="*/ 221 w 413"/>
              <a:gd name="T13" fmla="*/ 217 h 310"/>
              <a:gd name="T14" fmla="*/ 221 w 413"/>
              <a:gd name="T15" fmla="*/ 292 h 310"/>
              <a:gd name="T16" fmla="*/ 19 w 413"/>
              <a:gd name="T17" fmla="*/ 292 h 310"/>
              <a:gd name="T18" fmla="*/ 19 w 413"/>
              <a:gd name="T19" fmla="*/ 90 h 310"/>
              <a:gd name="T20" fmla="*/ 221 w 413"/>
              <a:gd name="T21" fmla="*/ 90 h 310"/>
              <a:gd name="T22" fmla="*/ 221 w 413"/>
              <a:gd name="T23" fmla="*/ 140 h 310"/>
              <a:gd name="T24" fmla="*/ 240 w 413"/>
              <a:gd name="T25" fmla="*/ 121 h 310"/>
              <a:gd name="T26" fmla="*/ 240 w 413"/>
              <a:gd name="T27" fmla="*/ 82 h 310"/>
              <a:gd name="T28" fmla="*/ 229 w 413"/>
              <a:gd name="T29" fmla="*/ 71 h 310"/>
              <a:gd name="T30" fmla="*/ 11 w 413"/>
              <a:gd name="T31" fmla="*/ 71 h 310"/>
              <a:gd name="T32" fmla="*/ 0 w 413"/>
              <a:gd name="T33" fmla="*/ 82 h 310"/>
              <a:gd name="T34" fmla="*/ 0 w 413"/>
              <a:gd name="T35" fmla="*/ 299 h 310"/>
              <a:gd name="T36" fmla="*/ 11 w 413"/>
              <a:gd name="T37" fmla="*/ 310 h 310"/>
              <a:gd name="T38" fmla="*/ 229 w 413"/>
              <a:gd name="T39" fmla="*/ 310 h 310"/>
              <a:gd name="T40" fmla="*/ 240 w 413"/>
              <a:gd name="T41" fmla="*/ 299 h 310"/>
              <a:gd name="T42" fmla="*/ 240 w 413"/>
              <a:gd name="T43" fmla="*/ 198 h 310"/>
              <a:gd name="T44" fmla="*/ 394 w 413"/>
              <a:gd name="T45" fmla="*/ 47 h 310"/>
              <a:gd name="T46" fmla="*/ 365 w 413"/>
              <a:gd name="T47" fmla="*/ 18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413" h="310">
                <a:moveTo>
                  <a:pt x="365" y="18"/>
                </a:moveTo>
                <a:cubicBezTo>
                  <a:pt x="294" y="88"/>
                  <a:pt x="222" y="158"/>
                  <a:pt x="151" y="228"/>
                </a:cubicBezTo>
                <a:cubicBezTo>
                  <a:pt x="125" y="203"/>
                  <a:pt x="99" y="178"/>
                  <a:pt x="73" y="152"/>
                </a:cubicBezTo>
                <a:cubicBezTo>
                  <a:pt x="55" y="134"/>
                  <a:pt x="26" y="163"/>
                  <a:pt x="45" y="181"/>
                </a:cubicBezTo>
                <a:cubicBezTo>
                  <a:pt x="75" y="211"/>
                  <a:pt x="106" y="241"/>
                  <a:pt x="136" y="271"/>
                </a:cubicBezTo>
                <a:cubicBezTo>
                  <a:pt x="144" y="279"/>
                  <a:pt x="157" y="279"/>
                  <a:pt x="165" y="271"/>
                </a:cubicBezTo>
                <a:cubicBezTo>
                  <a:pt x="184" y="253"/>
                  <a:pt x="202" y="235"/>
                  <a:pt x="221" y="217"/>
                </a:cubicBezTo>
                <a:cubicBezTo>
                  <a:pt x="221" y="292"/>
                  <a:pt x="221" y="292"/>
                  <a:pt x="221" y="292"/>
                </a:cubicBezTo>
                <a:cubicBezTo>
                  <a:pt x="19" y="292"/>
                  <a:pt x="19" y="292"/>
                  <a:pt x="19" y="292"/>
                </a:cubicBezTo>
                <a:cubicBezTo>
                  <a:pt x="19" y="90"/>
                  <a:pt x="19" y="90"/>
                  <a:pt x="19" y="90"/>
                </a:cubicBezTo>
                <a:cubicBezTo>
                  <a:pt x="221" y="90"/>
                  <a:pt x="221" y="90"/>
                  <a:pt x="221" y="90"/>
                </a:cubicBezTo>
                <a:cubicBezTo>
                  <a:pt x="221" y="140"/>
                  <a:pt x="221" y="140"/>
                  <a:pt x="221" y="140"/>
                </a:cubicBezTo>
                <a:cubicBezTo>
                  <a:pt x="240" y="121"/>
                  <a:pt x="240" y="121"/>
                  <a:pt x="240" y="121"/>
                </a:cubicBezTo>
                <a:cubicBezTo>
                  <a:pt x="240" y="82"/>
                  <a:pt x="240" y="82"/>
                  <a:pt x="240" y="82"/>
                </a:cubicBezTo>
                <a:cubicBezTo>
                  <a:pt x="240" y="76"/>
                  <a:pt x="235" y="71"/>
                  <a:pt x="229" y="71"/>
                </a:cubicBezTo>
                <a:cubicBezTo>
                  <a:pt x="11" y="71"/>
                  <a:pt x="11" y="71"/>
                  <a:pt x="11" y="71"/>
                </a:cubicBezTo>
                <a:cubicBezTo>
                  <a:pt x="5" y="71"/>
                  <a:pt x="0" y="76"/>
                  <a:pt x="0" y="82"/>
                </a:cubicBezTo>
                <a:cubicBezTo>
                  <a:pt x="0" y="299"/>
                  <a:pt x="0" y="299"/>
                  <a:pt x="0" y="299"/>
                </a:cubicBezTo>
                <a:cubicBezTo>
                  <a:pt x="0" y="305"/>
                  <a:pt x="5" y="310"/>
                  <a:pt x="11" y="310"/>
                </a:cubicBezTo>
                <a:cubicBezTo>
                  <a:pt x="229" y="310"/>
                  <a:pt x="229" y="310"/>
                  <a:pt x="229" y="310"/>
                </a:cubicBezTo>
                <a:cubicBezTo>
                  <a:pt x="235" y="310"/>
                  <a:pt x="240" y="305"/>
                  <a:pt x="240" y="299"/>
                </a:cubicBezTo>
                <a:cubicBezTo>
                  <a:pt x="240" y="198"/>
                  <a:pt x="240" y="198"/>
                  <a:pt x="240" y="198"/>
                </a:cubicBezTo>
                <a:cubicBezTo>
                  <a:pt x="291" y="148"/>
                  <a:pt x="343" y="98"/>
                  <a:pt x="394" y="47"/>
                </a:cubicBezTo>
                <a:cubicBezTo>
                  <a:pt x="413" y="29"/>
                  <a:pt x="384" y="0"/>
                  <a:pt x="365" y="18"/>
                </a:cubicBezTo>
                <a:close/>
              </a:path>
            </a:pathLst>
          </a:custGeom>
          <a:solidFill>
            <a:srgbClr val="FFFFFF"/>
          </a:solidFill>
          <a:ln w="10795" cap="flat" cmpd="sng" algn="ctr">
            <a:noFill/>
            <a:prstDash val="solid"/>
          </a:ln>
          <a:effectLst/>
          <a:extLst/>
        </p:spPr>
        <p:txBody>
          <a:bodyPr vert="horz" wrap="square" lIns="91414" tIns="45706" rIns="91414" bIns="45706" numCol="1" anchor="t" anchorCtr="0" compatLnSpc="1">
            <a:prstTxWarp prst="textNoShape">
              <a:avLst/>
            </a:prstTxWarp>
          </a:bodyPr>
          <a:lstStyle/>
          <a:p>
            <a:pPr defTabSz="932145">
              <a:defRPr/>
            </a:pPr>
            <a:endParaRPr lang="en-US" b="1" kern="0">
              <a:solidFill>
                <a:srgbClr val="505050"/>
              </a:solidFill>
              <a:effectLst>
                <a:outerShdw blurRad="38100" dist="38100" dir="2700000" algn="tl">
                  <a:srgbClr val="000000">
                    <a:alpha val="43137"/>
                  </a:srgbClr>
                </a:outerShdw>
              </a:effectLst>
              <a:latin typeface="Segoe UI Light"/>
            </a:endParaRPr>
          </a:p>
        </p:txBody>
      </p:sp>
      <p:sp>
        <p:nvSpPr>
          <p:cNvPr id="65" name="Freeform 83"/>
          <p:cNvSpPr>
            <a:spLocks noEditPoints="1"/>
          </p:cNvSpPr>
          <p:nvPr/>
        </p:nvSpPr>
        <p:spPr bwMode="black">
          <a:xfrm>
            <a:off x="11168279" y="4151303"/>
            <a:ext cx="745397" cy="683743"/>
          </a:xfrm>
          <a:custGeom>
            <a:avLst/>
            <a:gdLst>
              <a:gd name="T0" fmla="*/ 502 w 2107"/>
              <a:gd name="T1" fmla="*/ 1162 h 2221"/>
              <a:gd name="T2" fmla="*/ 239 w 2107"/>
              <a:gd name="T3" fmla="*/ 2072 h 2221"/>
              <a:gd name="T4" fmla="*/ 1587 w 2107"/>
              <a:gd name="T5" fmla="*/ 1800 h 2221"/>
              <a:gd name="T6" fmla="*/ 1487 w 2107"/>
              <a:gd name="T7" fmla="*/ 1835 h 2221"/>
              <a:gd name="T8" fmla="*/ 1579 w 2107"/>
              <a:gd name="T9" fmla="*/ 1870 h 2221"/>
              <a:gd name="T10" fmla="*/ 1470 w 2107"/>
              <a:gd name="T11" fmla="*/ 1847 h 2221"/>
              <a:gd name="T12" fmla="*/ 983 w 2107"/>
              <a:gd name="T13" fmla="*/ 1837 h 2221"/>
              <a:gd name="T14" fmla="*/ 1062 w 2107"/>
              <a:gd name="T15" fmla="*/ 1872 h 2221"/>
              <a:gd name="T16" fmla="*/ 956 w 2107"/>
              <a:gd name="T17" fmla="*/ 1951 h 2221"/>
              <a:gd name="T18" fmla="*/ 1046 w 2107"/>
              <a:gd name="T19" fmla="*/ 1970 h 2221"/>
              <a:gd name="T20" fmla="*/ 820 w 2107"/>
              <a:gd name="T21" fmla="*/ 1872 h 2221"/>
              <a:gd name="T22" fmla="*/ 899 w 2107"/>
              <a:gd name="T23" fmla="*/ 1836 h 2221"/>
              <a:gd name="T24" fmla="*/ 841 w 2107"/>
              <a:gd name="T25" fmla="*/ 1886 h 2221"/>
              <a:gd name="T26" fmla="*/ 905 w 2107"/>
              <a:gd name="T27" fmla="*/ 1920 h 2221"/>
              <a:gd name="T28" fmla="*/ 882 w 2107"/>
              <a:gd name="T29" fmla="*/ 1971 h 2221"/>
              <a:gd name="T30" fmla="*/ 687 w 2107"/>
              <a:gd name="T31" fmla="*/ 1847 h 2221"/>
              <a:gd name="T32" fmla="*/ 780 w 2107"/>
              <a:gd name="T33" fmla="*/ 1844 h 2221"/>
              <a:gd name="T34" fmla="*/ 760 w 2107"/>
              <a:gd name="T35" fmla="*/ 1882 h 2221"/>
              <a:gd name="T36" fmla="*/ 703 w 2107"/>
              <a:gd name="T37" fmla="*/ 1912 h 2221"/>
              <a:gd name="T38" fmla="*/ 682 w 2107"/>
              <a:gd name="T39" fmla="*/ 1972 h 2221"/>
              <a:gd name="T40" fmla="*/ 647 w 2107"/>
              <a:gd name="T41" fmla="*/ 1928 h 2221"/>
              <a:gd name="T42" fmla="*/ 631 w 2107"/>
              <a:gd name="T43" fmla="*/ 1862 h 2221"/>
              <a:gd name="T44" fmla="*/ 545 w 2107"/>
              <a:gd name="T45" fmla="*/ 2017 h 2221"/>
              <a:gd name="T46" fmla="*/ 416 w 2107"/>
              <a:gd name="T47" fmla="*/ 2078 h 2221"/>
              <a:gd name="T48" fmla="*/ 435 w 2107"/>
              <a:gd name="T49" fmla="*/ 2014 h 2221"/>
              <a:gd name="T50" fmla="*/ 538 w 2107"/>
              <a:gd name="T51" fmla="*/ 2006 h 2221"/>
              <a:gd name="T52" fmla="*/ 520 w 2107"/>
              <a:gd name="T53" fmla="*/ 1973 h 2221"/>
              <a:gd name="T54" fmla="*/ 490 w 2107"/>
              <a:gd name="T55" fmla="*/ 1930 h 2221"/>
              <a:gd name="T56" fmla="*/ 587 w 2107"/>
              <a:gd name="T57" fmla="*/ 1913 h 2221"/>
              <a:gd name="T58" fmla="*/ 1055 w 2107"/>
              <a:gd name="T59" fmla="*/ 2071 h 2221"/>
              <a:gd name="T60" fmla="*/ 605 w 2107"/>
              <a:gd name="T61" fmla="*/ 2078 h 2221"/>
              <a:gd name="T62" fmla="*/ 613 w 2107"/>
              <a:gd name="T63" fmla="*/ 2010 h 2221"/>
              <a:gd name="T64" fmla="*/ 1046 w 2107"/>
              <a:gd name="T65" fmla="*/ 2003 h 2221"/>
              <a:gd name="T66" fmla="*/ 1113 w 2107"/>
              <a:gd name="T67" fmla="*/ 1877 h 2221"/>
              <a:gd name="T68" fmla="*/ 1176 w 2107"/>
              <a:gd name="T69" fmla="*/ 1835 h 2221"/>
              <a:gd name="T70" fmla="*/ 1137 w 2107"/>
              <a:gd name="T71" fmla="*/ 1885 h 2221"/>
              <a:gd name="T72" fmla="*/ 1115 w 2107"/>
              <a:gd name="T73" fmla="*/ 1926 h 2221"/>
              <a:gd name="T74" fmla="*/ 1215 w 2107"/>
              <a:gd name="T75" fmla="*/ 1968 h 2221"/>
              <a:gd name="T76" fmla="*/ 1135 w 2107"/>
              <a:gd name="T77" fmla="*/ 1970 h 2221"/>
              <a:gd name="T78" fmla="*/ 1146 w 2107"/>
              <a:gd name="T79" fmla="*/ 2075 h 2221"/>
              <a:gd name="T80" fmla="*/ 1122 w 2107"/>
              <a:gd name="T81" fmla="*/ 2019 h 2221"/>
              <a:gd name="T82" fmla="*/ 1139 w 2107"/>
              <a:gd name="T83" fmla="*/ 2003 h 2221"/>
              <a:gd name="T84" fmla="*/ 1217 w 2107"/>
              <a:gd name="T85" fmla="*/ 2003 h 2221"/>
              <a:gd name="T86" fmla="*/ 1337 w 2107"/>
              <a:gd name="T87" fmla="*/ 1868 h 2221"/>
              <a:gd name="T88" fmla="*/ 1411 w 2107"/>
              <a:gd name="T89" fmla="*/ 1838 h 2221"/>
              <a:gd name="T90" fmla="*/ 1425 w 2107"/>
              <a:gd name="T91" fmla="*/ 1883 h 2221"/>
              <a:gd name="T92" fmla="*/ 1359 w 2107"/>
              <a:gd name="T93" fmla="*/ 1927 h 2221"/>
              <a:gd name="T94" fmla="*/ 1476 w 2107"/>
              <a:gd name="T95" fmla="*/ 1956 h 2221"/>
              <a:gd name="T96" fmla="*/ 1461 w 2107"/>
              <a:gd name="T97" fmla="*/ 1970 h 2221"/>
              <a:gd name="T98" fmla="*/ 1511 w 2107"/>
              <a:gd name="T99" fmla="*/ 2075 h 2221"/>
              <a:gd name="T100" fmla="*/ 1393 w 2107"/>
              <a:gd name="T101" fmla="*/ 2019 h 2221"/>
              <a:gd name="T102" fmla="*/ 1475 w 2107"/>
              <a:gd name="T103" fmla="*/ 2001 h 2221"/>
              <a:gd name="T104" fmla="*/ 1681 w 2107"/>
              <a:gd name="T105" fmla="*/ 2018 h 2221"/>
              <a:gd name="T106" fmla="*/ 1623 w 2107"/>
              <a:gd name="T107" fmla="*/ 2075 h 2221"/>
              <a:gd name="T108" fmla="*/ 1639 w 2107"/>
              <a:gd name="T109" fmla="*/ 2000 h 2221"/>
              <a:gd name="T110" fmla="*/ 1630 w 2107"/>
              <a:gd name="T111" fmla="*/ 1969 h 2221"/>
              <a:gd name="T112" fmla="*/ 1532 w 2107"/>
              <a:gd name="T113" fmla="*/ 1910 h 2221"/>
              <a:gd name="T114" fmla="*/ 933 w 2107"/>
              <a:gd name="T115" fmla="*/ 1308 h 2221"/>
              <a:gd name="T116" fmla="*/ 9 w 2107"/>
              <a:gd name="T117" fmla="*/ 909 h 2221"/>
              <a:gd name="T118" fmla="*/ 413 w 2107"/>
              <a:gd name="T119" fmla="*/ 386 h 2221"/>
              <a:gd name="T120" fmla="*/ 1700 w 2107"/>
              <a:gd name="T121" fmla="*/ 556 h 2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07" h="2221">
                <a:moveTo>
                  <a:pt x="2107" y="809"/>
                </a:moveTo>
                <a:cubicBezTo>
                  <a:pt x="2106" y="786"/>
                  <a:pt x="2103" y="764"/>
                  <a:pt x="2098" y="742"/>
                </a:cubicBezTo>
                <a:cubicBezTo>
                  <a:pt x="2098" y="745"/>
                  <a:pt x="2098" y="747"/>
                  <a:pt x="2098" y="749"/>
                </a:cubicBezTo>
                <a:cubicBezTo>
                  <a:pt x="2096" y="810"/>
                  <a:pt x="2076" y="869"/>
                  <a:pt x="2040" y="926"/>
                </a:cubicBezTo>
                <a:cubicBezTo>
                  <a:pt x="2018" y="961"/>
                  <a:pt x="1988" y="995"/>
                  <a:pt x="1953" y="1027"/>
                </a:cubicBezTo>
                <a:cubicBezTo>
                  <a:pt x="1918" y="1064"/>
                  <a:pt x="1873" y="1098"/>
                  <a:pt x="1819" y="1131"/>
                </a:cubicBezTo>
                <a:cubicBezTo>
                  <a:pt x="1777" y="1156"/>
                  <a:pt x="1731" y="1178"/>
                  <a:pt x="1682" y="1198"/>
                </a:cubicBezTo>
                <a:cubicBezTo>
                  <a:pt x="1682" y="1061"/>
                  <a:pt x="1682" y="1061"/>
                  <a:pt x="1682" y="1061"/>
                </a:cubicBezTo>
                <a:cubicBezTo>
                  <a:pt x="1682" y="1059"/>
                  <a:pt x="1682" y="1058"/>
                  <a:pt x="1682" y="1056"/>
                </a:cubicBezTo>
                <a:cubicBezTo>
                  <a:pt x="1680" y="988"/>
                  <a:pt x="1624" y="933"/>
                  <a:pt x="1554" y="933"/>
                </a:cubicBezTo>
                <a:cubicBezTo>
                  <a:pt x="555" y="933"/>
                  <a:pt x="555" y="933"/>
                  <a:pt x="555" y="933"/>
                </a:cubicBezTo>
                <a:cubicBezTo>
                  <a:pt x="484" y="933"/>
                  <a:pt x="426" y="990"/>
                  <a:pt x="426" y="1061"/>
                </a:cubicBezTo>
                <a:cubicBezTo>
                  <a:pt x="426" y="1141"/>
                  <a:pt x="426" y="1141"/>
                  <a:pt x="426" y="1141"/>
                </a:cubicBezTo>
                <a:cubicBezTo>
                  <a:pt x="430" y="1142"/>
                  <a:pt x="430" y="1142"/>
                  <a:pt x="430" y="1142"/>
                </a:cubicBezTo>
                <a:cubicBezTo>
                  <a:pt x="430" y="1143"/>
                  <a:pt x="459" y="1152"/>
                  <a:pt x="502" y="1162"/>
                </a:cubicBezTo>
                <a:cubicBezTo>
                  <a:pt x="502" y="1069"/>
                  <a:pt x="502" y="1069"/>
                  <a:pt x="502" y="1069"/>
                </a:cubicBezTo>
                <a:cubicBezTo>
                  <a:pt x="502" y="1032"/>
                  <a:pt x="531" y="1003"/>
                  <a:pt x="568" y="1003"/>
                </a:cubicBezTo>
                <a:cubicBezTo>
                  <a:pt x="1541" y="1003"/>
                  <a:pt x="1541" y="1003"/>
                  <a:pt x="1541" y="1003"/>
                </a:cubicBezTo>
                <a:cubicBezTo>
                  <a:pt x="1577" y="1003"/>
                  <a:pt x="1607" y="1032"/>
                  <a:pt x="1607" y="1069"/>
                </a:cubicBezTo>
                <a:cubicBezTo>
                  <a:pt x="1607" y="1668"/>
                  <a:pt x="1607" y="1668"/>
                  <a:pt x="1607" y="1668"/>
                </a:cubicBezTo>
                <a:cubicBezTo>
                  <a:pt x="1607" y="1704"/>
                  <a:pt x="1577" y="1734"/>
                  <a:pt x="1541" y="1734"/>
                </a:cubicBezTo>
                <a:cubicBezTo>
                  <a:pt x="568" y="1734"/>
                  <a:pt x="568" y="1734"/>
                  <a:pt x="568" y="1734"/>
                </a:cubicBezTo>
                <a:cubicBezTo>
                  <a:pt x="531" y="1734"/>
                  <a:pt x="502" y="1704"/>
                  <a:pt x="502" y="1668"/>
                </a:cubicBezTo>
                <a:cubicBezTo>
                  <a:pt x="502" y="1541"/>
                  <a:pt x="502" y="1541"/>
                  <a:pt x="502" y="1541"/>
                </a:cubicBezTo>
                <a:cubicBezTo>
                  <a:pt x="476" y="1535"/>
                  <a:pt x="451" y="1528"/>
                  <a:pt x="426" y="1520"/>
                </a:cubicBezTo>
                <a:cubicBezTo>
                  <a:pt x="426" y="1676"/>
                  <a:pt x="426" y="1676"/>
                  <a:pt x="426" y="1676"/>
                </a:cubicBezTo>
                <a:cubicBezTo>
                  <a:pt x="426" y="1736"/>
                  <a:pt x="467" y="1786"/>
                  <a:pt x="523" y="1800"/>
                </a:cubicBezTo>
                <a:cubicBezTo>
                  <a:pt x="491" y="1802"/>
                  <a:pt x="456" y="1813"/>
                  <a:pt x="435" y="1837"/>
                </a:cubicBezTo>
                <a:cubicBezTo>
                  <a:pt x="419" y="1857"/>
                  <a:pt x="403" y="1876"/>
                  <a:pt x="387" y="1895"/>
                </a:cubicBezTo>
                <a:cubicBezTo>
                  <a:pt x="337" y="1954"/>
                  <a:pt x="288" y="2013"/>
                  <a:pt x="239" y="2072"/>
                </a:cubicBezTo>
                <a:cubicBezTo>
                  <a:pt x="227" y="2086"/>
                  <a:pt x="203" y="2107"/>
                  <a:pt x="203" y="2127"/>
                </a:cubicBezTo>
                <a:cubicBezTo>
                  <a:pt x="203" y="2183"/>
                  <a:pt x="203" y="2183"/>
                  <a:pt x="203" y="2183"/>
                </a:cubicBezTo>
                <a:cubicBezTo>
                  <a:pt x="204" y="2190"/>
                  <a:pt x="206" y="2197"/>
                  <a:pt x="209" y="2202"/>
                </a:cubicBezTo>
                <a:cubicBezTo>
                  <a:pt x="222" y="2220"/>
                  <a:pt x="247" y="2221"/>
                  <a:pt x="267" y="2221"/>
                </a:cubicBezTo>
                <a:cubicBezTo>
                  <a:pt x="295" y="2221"/>
                  <a:pt x="1759" y="2221"/>
                  <a:pt x="1804" y="2221"/>
                </a:cubicBezTo>
                <a:cubicBezTo>
                  <a:pt x="1826" y="2221"/>
                  <a:pt x="1850" y="2219"/>
                  <a:pt x="1871" y="2214"/>
                </a:cubicBezTo>
                <a:cubicBezTo>
                  <a:pt x="1886" y="2211"/>
                  <a:pt x="1903" y="2203"/>
                  <a:pt x="1905" y="2186"/>
                </a:cubicBezTo>
                <a:cubicBezTo>
                  <a:pt x="1905" y="2126"/>
                  <a:pt x="1905" y="2126"/>
                  <a:pt x="1905" y="2126"/>
                </a:cubicBezTo>
                <a:cubicBezTo>
                  <a:pt x="1907" y="2113"/>
                  <a:pt x="1899" y="2100"/>
                  <a:pt x="1891" y="2091"/>
                </a:cubicBezTo>
                <a:cubicBezTo>
                  <a:pt x="1887" y="2086"/>
                  <a:pt x="1883" y="2081"/>
                  <a:pt x="1879" y="2077"/>
                </a:cubicBezTo>
                <a:cubicBezTo>
                  <a:pt x="1858" y="2052"/>
                  <a:pt x="1837" y="2027"/>
                  <a:pt x="1816" y="2003"/>
                </a:cubicBezTo>
                <a:cubicBezTo>
                  <a:pt x="1770" y="1948"/>
                  <a:pt x="1724" y="1894"/>
                  <a:pt x="1678" y="1840"/>
                </a:cubicBezTo>
                <a:cubicBezTo>
                  <a:pt x="1676" y="1837"/>
                  <a:pt x="1674" y="1834"/>
                  <a:pt x="1671" y="1832"/>
                </a:cubicBezTo>
                <a:cubicBezTo>
                  <a:pt x="1662" y="1820"/>
                  <a:pt x="1647" y="1813"/>
                  <a:pt x="1633" y="1809"/>
                </a:cubicBezTo>
                <a:cubicBezTo>
                  <a:pt x="1618" y="1804"/>
                  <a:pt x="1603" y="1801"/>
                  <a:pt x="1587" y="1800"/>
                </a:cubicBezTo>
                <a:cubicBezTo>
                  <a:pt x="1642" y="1785"/>
                  <a:pt x="1682" y="1735"/>
                  <a:pt x="1682" y="1676"/>
                </a:cubicBezTo>
                <a:cubicBezTo>
                  <a:pt x="1682" y="1462"/>
                  <a:pt x="1682" y="1462"/>
                  <a:pt x="1682" y="1462"/>
                </a:cubicBezTo>
                <a:cubicBezTo>
                  <a:pt x="1698" y="1455"/>
                  <a:pt x="1714" y="1448"/>
                  <a:pt x="1730" y="1441"/>
                </a:cubicBezTo>
                <a:cubicBezTo>
                  <a:pt x="1801" y="1408"/>
                  <a:pt x="1863" y="1368"/>
                  <a:pt x="1916" y="1325"/>
                </a:cubicBezTo>
                <a:cubicBezTo>
                  <a:pt x="1946" y="1300"/>
                  <a:pt x="1972" y="1273"/>
                  <a:pt x="1995" y="1246"/>
                </a:cubicBezTo>
                <a:cubicBezTo>
                  <a:pt x="2018" y="1218"/>
                  <a:pt x="2037" y="1187"/>
                  <a:pt x="2054" y="1154"/>
                </a:cubicBezTo>
                <a:cubicBezTo>
                  <a:pt x="2068" y="1124"/>
                  <a:pt x="2079" y="1090"/>
                  <a:pt x="2084" y="1054"/>
                </a:cubicBezTo>
                <a:cubicBezTo>
                  <a:pt x="2086" y="1040"/>
                  <a:pt x="2087" y="1026"/>
                  <a:pt x="2089" y="1013"/>
                </a:cubicBezTo>
                <a:cubicBezTo>
                  <a:pt x="2089" y="1008"/>
                  <a:pt x="2090" y="1003"/>
                  <a:pt x="2090" y="998"/>
                </a:cubicBezTo>
                <a:cubicBezTo>
                  <a:pt x="2102" y="877"/>
                  <a:pt x="2102" y="877"/>
                  <a:pt x="2102" y="877"/>
                </a:cubicBezTo>
                <a:cubicBezTo>
                  <a:pt x="2103" y="874"/>
                  <a:pt x="2103" y="870"/>
                  <a:pt x="2103" y="867"/>
                </a:cubicBezTo>
                <a:cubicBezTo>
                  <a:pt x="2105" y="848"/>
                  <a:pt x="2107" y="829"/>
                  <a:pt x="2107" y="809"/>
                </a:cubicBezTo>
                <a:close/>
                <a:moveTo>
                  <a:pt x="1474" y="1837"/>
                </a:moveTo>
                <a:cubicBezTo>
                  <a:pt x="1475" y="1836"/>
                  <a:pt x="1476" y="1836"/>
                  <a:pt x="1478" y="1836"/>
                </a:cubicBezTo>
                <a:cubicBezTo>
                  <a:pt x="1481" y="1835"/>
                  <a:pt x="1483" y="1835"/>
                  <a:pt x="1487" y="1835"/>
                </a:cubicBezTo>
                <a:cubicBezTo>
                  <a:pt x="1492" y="1835"/>
                  <a:pt x="1492" y="1835"/>
                  <a:pt x="1492" y="1835"/>
                </a:cubicBezTo>
                <a:cubicBezTo>
                  <a:pt x="1492" y="1835"/>
                  <a:pt x="1492" y="1835"/>
                  <a:pt x="1492" y="1835"/>
                </a:cubicBezTo>
                <a:cubicBezTo>
                  <a:pt x="1502" y="1835"/>
                  <a:pt x="1511" y="1835"/>
                  <a:pt x="1521" y="1835"/>
                </a:cubicBezTo>
                <a:cubicBezTo>
                  <a:pt x="1521" y="1835"/>
                  <a:pt x="1521" y="1835"/>
                  <a:pt x="1521" y="1835"/>
                </a:cubicBezTo>
                <a:cubicBezTo>
                  <a:pt x="1531" y="1835"/>
                  <a:pt x="1531" y="1835"/>
                  <a:pt x="1531" y="1835"/>
                </a:cubicBezTo>
                <a:cubicBezTo>
                  <a:pt x="1534" y="1834"/>
                  <a:pt x="1538" y="1835"/>
                  <a:pt x="1541" y="1835"/>
                </a:cubicBezTo>
                <a:cubicBezTo>
                  <a:pt x="1543" y="1836"/>
                  <a:pt x="1546" y="1836"/>
                  <a:pt x="1548" y="1837"/>
                </a:cubicBezTo>
                <a:cubicBezTo>
                  <a:pt x="1548" y="1837"/>
                  <a:pt x="1548" y="1837"/>
                  <a:pt x="1548" y="1837"/>
                </a:cubicBezTo>
                <a:cubicBezTo>
                  <a:pt x="1549" y="1837"/>
                  <a:pt x="1549" y="1838"/>
                  <a:pt x="1549" y="1838"/>
                </a:cubicBezTo>
                <a:cubicBezTo>
                  <a:pt x="1550" y="1838"/>
                  <a:pt x="1550" y="1838"/>
                  <a:pt x="1550" y="1838"/>
                </a:cubicBezTo>
                <a:cubicBezTo>
                  <a:pt x="1553" y="1839"/>
                  <a:pt x="1556" y="1840"/>
                  <a:pt x="1558" y="1842"/>
                </a:cubicBezTo>
                <a:cubicBezTo>
                  <a:pt x="1560" y="1843"/>
                  <a:pt x="1562" y="1845"/>
                  <a:pt x="1563" y="1847"/>
                </a:cubicBezTo>
                <a:cubicBezTo>
                  <a:pt x="1571" y="1858"/>
                  <a:pt x="1571" y="1858"/>
                  <a:pt x="1571" y="1858"/>
                </a:cubicBezTo>
                <a:cubicBezTo>
                  <a:pt x="1573" y="1861"/>
                  <a:pt x="1577" y="1865"/>
                  <a:pt x="1579" y="1870"/>
                </a:cubicBezTo>
                <a:cubicBezTo>
                  <a:pt x="1579" y="1870"/>
                  <a:pt x="1579" y="1870"/>
                  <a:pt x="1579" y="1870"/>
                </a:cubicBezTo>
                <a:cubicBezTo>
                  <a:pt x="1581" y="1872"/>
                  <a:pt x="1581" y="1874"/>
                  <a:pt x="1581" y="1876"/>
                </a:cubicBezTo>
                <a:cubicBezTo>
                  <a:pt x="1581" y="1877"/>
                  <a:pt x="1580" y="1878"/>
                  <a:pt x="1579" y="1879"/>
                </a:cubicBezTo>
                <a:cubicBezTo>
                  <a:pt x="1579" y="1879"/>
                  <a:pt x="1579" y="1880"/>
                  <a:pt x="1579" y="1880"/>
                </a:cubicBezTo>
                <a:cubicBezTo>
                  <a:pt x="1579" y="1880"/>
                  <a:pt x="1579" y="1880"/>
                  <a:pt x="1579" y="1880"/>
                </a:cubicBezTo>
                <a:cubicBezTo>
                  <a:pt x="1578" y="1880"/>
                  <a:pt x="1578" y="1880"/>
                  <a:pt x="1578" y="1880"/>
                </a:cubicBezTo>
                <a:cubicBezTo>
                  <a:pt x="1578" y="1880"/>
                  <a:pt x="1578" y="1881"/>
                  <a:pt x="1577" y="1881"/>
                </a:cubicBezTo>
                <a:cubicBezTo>
                  <a:pt x="1577" y="1881"/>
                  <a:pt x="1577" y="1881"/>
                  <a:pt x="1576" y="1881"/>
                </a:cubicBezTo>
                <a:cubicBezTo>
                  <a:pt x="1576" y="1881"/>
                  <a:pt x="1576" y="1882"/>
                  <a:pt x="1575" y="1882"/>
                </a:cubicBezTo>
                <a:cubicBezTo>
                  <a:pt x="1569" y="1885"/>
                  <a:pt x="1560" y="1884"/>
                  <a:pt x="1553" y="1884"/>
                </a:cubicBezTo>
                <a:cubicBezTo>
                  <a:pt x="1516" y="1884"/>
                  <a:pt x="1516" y="1884"/>
                  <a:pt x="1516" y="1884"/>
                </a:cubicBezTo>
                <a:cubicBezTo>
                  <a:pt x="1509" y="1884"/>
                  <a:pt x="1501" y="1883"/>
                  <a:pt x="1494" y="1879"/>
                </a:cubicBezTo>
                <a:cubicBezTo>
                  <a:pt x="1492" y="1878"/>
                  <a:pt x="1490" y="1877"/>
                  <a:pt x="1488" y="1876"/>
                </a:cubicBezTo>
                <a:cubicBezTo>
                  <a:pt x="1486" y="1874"/>
                  <a:pt x="1484" y="1872"/>
                  <a:pt x="1483" y="1871"/>
                </a:cubicBezTo>
                <a:cubicBezTo>
                  <a:pt x="1481" y="1868"/>
                  <a:pt x="1481" y="1868"/>
                  <a:pt x="1481" y="1868"/>
                </a:cubicBezTo>
                <a:cubicBezTo>
                  <a:pt x="1478" y="1861"/>
                  <a:pt x="1473" y="1854"/>
                  <a:pt x="1470" y="1847"/>
                </a:cubicBezTo>
                <a:cubicBezTo>
                  <a:pt x="1467" y="1842"/>
                  <a:pt x="1469" y="1839"/>
                  <a:pt x="1474" y="1837"/>
                </a:cubicBezTo>
                <a:close/>
                <a:moveTo>
                  <a:pt x="965" y="1871"/>
                </a:moveTo>
                <a:cubicBezTo>
                  <a:pt x="966" y="1869"/>
                  <a:pt x="966" y="1868"/>
                  <a:pt x="966" y="1866"/>
                </a:cubicBezTo>
                <a:cubicBezTo>
                  <a:pt x="966" y="1866"/>
                  <a:pt x="966" y="1866"/>
                  <a:pt x="966" y="1866"/>
                </a:cubicBezTo>
                <a:cubicBezTo>
                  <a:pt x="967" y="1861"/>
                  <a:pt x="966" y="1855"/>
                  <a:pt x="968" y="1850"/>
                </a:cubicBezTo>
                <a:cubicBezTo>
                  <a:pt x="968" y="1848"/>
                  <a:pt x="968" y="1848"/>
                  <a:pt x="968" y="1848"/>
                </a:cubicBezTo>
                <a:cubicBezTo>
                  <a:pt x="968" y="1846"/>
                  <a:pt x="969" y="1845"/>
                  <a:pt x="970" y="1843"/>
                </a:cubicBezTo>
                <a:cubicBezTo>
                  <a:pt x="971" y="1842"/>
                  <a:pt x="973" y="1841"/>
                  <a:pt x="974" y="1841"/>
                </a:cubicBezTo>
                <a:cubicBezTo>
                  <a:pt x="974" y="1840"/>
                  <a:pt x="974" y="1840"/>
                  <a:pt x="974" y="1840"/>
                </a:cubicBezTo>
                <a:cubicBezTo>
                  <a:pt x="975" y="1840"/>
                  <a:pt x="975" y="1840"/>
                  <a:pt x="975" y="1840"/>
                </a:cubicBezTo>
                <a:cubicBezTo>
                  <a:pt x="976" y="1840"/>
                  <a:pt x="976" y="1839"/>
                  <a:pt x="976" y="1839"/>
                </a:cubicBezTo>
                <a:cubicBezTo>
                  <a:pt x="976" y="1839"/>
                  <a:pt x="977" y="1839"/>
                  <a:pt x="977" y="1839"/>
                </a:cubicBezTo>
                <a:cubicBezTo>
                  <a:pt x="978" y="1839"/>
                  <a:pt x="978" y="1838"/>
                  <a:pt x="979" y="1838"/>
                </a:cubicBezTo>
                <a:cubicBezTo>
                  <a:pt x="980" y="1838"/>
                  <a:pt x="980" y="1838"/>
                  <a:pt x="980" y="1838"/>
                </a:cubicBezTo>
                <a:cubicBezTo>
                  <a:pt x="981" y="1837"/>
                  <a:pt x="982" y="1837"/>
                  <a:pt x="983" y="1837"/>
                </a:cubicBezTo>
                <a:cubicBezTo>
                  <a:pt x="983" y="1837"/>
                  <a:pt x="984" y="1837"/>
                  <a:pt x="984" y="1837"/>
                </a:cubicBezTo>
                <a:cubicBezTo>
                  <a:pt x="984" y="1837"/>
                  <a:pt x="984" y="1837"/>
                  <a:pt x="985" y="1837"/>
                </a:cubicBezTo>
                <a:cubicBezTo>
                  <a:pt x="985" y="1837"/>
                  <a:pt x="985" y="1837"/>
                  <a:pt x="986" y="1836"/>
                </a:cubicBezTo>
                <a:cubicBezTo>
                  <a:pt x="988" y="1836"/>
                  <a:pt x="991" y="1836"/>
                  <a:pt x="993" y="1836"/>
                </a:cubicBezTo>
                <a:cubicBezTo>
                  <a:pt x="995" y="1836"/>
                  <a:pt x="995" y="1836"/>
                  <a:pt x="995" y="1836"/>
                </a:cubicBezTo>
                <a:cubicBezTo>
                  <a:pt x="998" y="1836"/>
                  <a:pt x="1000" y="1836"/>
                  <a:pt x="1003" y="1836"/>
                </a:cubicBezTo>
                <a:cubicBezTo>
                  <a:pt x="1038" y="1836"/>
                  <a:pt x="1038" y="1836"/>
                  <a:pt x="1038" y="1836"/>
                </a:cubicBezTo>
                <a:cubicBezTo>
                  <a:pt x="1038" y="1836"/>
                  <a:pt x="1039" y="1836"/>
                  <a:pt x="1040" y="1836"/>
                </a:cubicBezTo>
                <a:cubicBezTo>
                  <a:pt x="1040" y="1836"/>
                  <a:pt x="1040" y="1836"/>
                  <a:pt x="1041" y="1836"/>
                </a:cubicBezTo>
                <a:cubicBezTo>
                  <a:pt x="1042" y="1836"/>
                  <a:pt x="1042" y="1836"/>
                  <a:pt x="1043" y="1836"/>
                </a:cubicBezTo>
                <a:cubicBezTo>
                  <a:pt x="1050" y="1837"/>
                  <a:pt x="1058" y="1839"/>
                  <a:pt x="1061" y="1844"/>
                </a:cubicBezTo>
                <a:cubicBezTo>
                  <a:pt x="1061" y="1845"/>
                  <a:pt x="1061" y="1845"/>
                  <a:pt x="1061" y="1846"/>
                </a:cubicBezTo>
                <a:cubicBezTo>
                  <a:pt x="1061" y="1846"/>
                  <a:pt x="1061" y="1846"/>
                  <a:pt x="1061" y="1846"/>
                </a:cubicBezTo>
                <a:cubicBezTo>
                  <a:pt x="1063" y="1853"/>
                  <a:pt x="1062" y="1863"/>
                  <a:pt x="1062" y="1870"/>
                </a:cubicBezTo>
                <a:cubicBezTo>
                  <a:pt x="1062" y="1872"/>
                  <a:pt x="1062" y="1872"/>
                  <a:pt x="1062" y="1872"/>
                </a:cubicBezTo>
                <a:cubicBezTo>
                  <a:pt x="1062" y="1873"/>
                  <a:pt x="1062" y="1874"/>
                  <a:pt x="1061" y="1876"/>
                </a:cubicBezTo>
                <a:cubicBezTo>
                  <a:pt x="1054" y="1889"/>
                  <a:pt x="1022" y="1885"/>
                  <a:pt x="1010" y="1885"/>
                </a:cubicBezTo>
                <a:cubicBezTo>
                  <a:pt x="1003" y="1885"/>
                  <a:pt x="996" y="1885"/>
                  <a:pt x="989" y="1885"/>
                </a:cubicBezTo>
                <a:cubicBezTo>
                  <a:pt x="983" y="1885"/>
                  <a:pt x="974" y="1884"/>
                  <a:pt x="969" y="1879"/>
                </a:cubicBezTo>
                <a:cubicBezTo>
                  <a:pt x="969" y="1879"/>
                  <a:pt x="969" y="1879"/>
                  <a:pt x="968" y="1879"/>
                </a:cubicBezTo>
                <a:cubicBezTo>
                  <a:pt x="968" y="1879"/>
                  <a:pt x="968" y="1878"/>
                  <a:pt x="968" y="1878"/>
                </a:cubicBezTo>
                <a:cubicBezTo>
                  <a:pt x="967" y="1878"/>
                  <a:pt x="967" y="1878"/>
                  <a:pt x="967" y="1877"/>
                </a:cubicBezTo>
                <a:cubicBezTo>
                  <a:pt x="967" y="1877"/>
                  <a:pt x="967" y="1877"/>
                  <a:pt x="967" y="1877"/>
                </a:cubicBezTo>
                <a:cubicBezTo>
                  <a:pt x="967" y="1877"/>
                  <a:pt x="967" y="1877"/>
                  <a:pt x="967" y="1877"/>
                </a:cubicBezTo>
                <a:cubicBezTo>
                  <a:pt x="966" y="1876"/>
                  <a:pt x="966" y="1876"/>
                  <a:pt x="966" y="1875"/>
                </a:cubicBezTo>
                <a:cubicBezTo>
                  <a:pt x="965" y="1874"/>
                  <a:pt x="965" y="1873"/>
                  <a:pt x="965" y="1872"/>
                </a:cubicBezTo>
                <a:lnTo>
                  <a:pt x="965" y="1871"/>
                </a:lnTo>
                <a:close/>
                <a:moveTo>
                  <a:pt x="956" y="1955"/>
                </a:moveTo>
                <a:cubicBezTo>
                  <a:pt x="956" y="1952"/>
                  <a:pt x="956" y="1952"/>
                  <a:pt x="956" y="1952"/>
                </a:cubicBezTo>
                <a:cubicBezTo>
                  <a:pt x="956" y="1952"/>
                  <a:pt x="956" y="1951"/>
                  <a:pt x="956" y="1951"/>
                </a:cubicBezTo>
                <a:cubicBezTo>
                  <a:pt x="957" y="1943"/>
                  <a:pt x="958" y="1935"/>
                  <a:pt x="959" y="1926"/>
                </a:cubicBezTo>
                <a:cubicBezTo>
                  <a:pt x="959" y="1926"/>
                  <a:pt x="959" y="1926"/>
                  <a:pt x="959" y="1926"/>
                </a:cubicBezTo>
                <a:cubicBezTo>
                  <a:pt x="959" y="1926"/>
                  <a:pt x="959" y="1926"/>
                  <a:pt x="959" y="1925"/>
                </a:cubicBezTo>
                <a:cubicBezTo>
                  <a:pt x="963" y="1907"/>
                  <a:pt x="999" y="1911"/>
                  <a:pt x="1013" y="1911"/>
                </a:cubicBezTo>
                <a:cubicBezTo>
                  <a:pt x="1025" y="1911"/>
                  <a:pt x="1055" y="1908"/>
                  <a:pt x="1061" y="1921"/>
                </a:cubicBezTo>
                <a:cubicBezTo>
                  <a:pt x="1062" y="1923"/>
                  <a:pt x="1063" y="1924"/>
                  <a:pt x="1063" y="1926"/>
                </a:cubicBezTo>
                <a:cubicBezTo>
                  <a:pt x="1063" y="1940"/>
                  <a:pt x="1063" y="1940"/>
                  <a:pt x="1063" y="1940"/>
                </a:cubicBezTo>
                <a:cubicBezTo>
                  <a:pt x="1063" y="1945"/>
                  <a:pt x="1063" y="1949"/>
                  <a:pt x="1063" y="1953"/>
                </a:cubicBezTo>
                <a:cubicBezTo>
                  <a:pt x="1063" y="1953"/>
                  <a:pt x="1063" y="1953"/>
                  <a:pt x="1063" y="1953"/>
                </a:cubicBezTo>
                <a:cubicBezTo>
                  <a:pt x="1063" y="1955"/>
                  <a:pt x="1063" y="1955"/>
                  <a:pt x="1063" y="1955"/>
                </a:cubicBezTo>
                <a:cubicBezTo>
                  <a:pt x="1063" y="1957"/>
                  <a:pt x="1062" y="1959"/>
                  <a:pt x="1061" y="1961"/>
                </a:cubicBezTo>
                <a:cubicBezTo>
                  <a:pt x="1061" y="1962"/>
                  <a:pt x="1060" y="1962"/>
                  <a:pt x="1060" y="1962"/>
                </a:cubicBezTo>
                <a:cubicBezTo>
                  <a:pt x="1060" y="1963"/>
                  <a:pt x="1059" y="1963"/>
                  <a:pt x="1059" y="1964"/>
                </a:cubicBezTo>
                <a:cubicBezTo>
                  <a:pt x="1058" y="1964"/>
                  <a:pt x="1058" y="1964"/>
                  <a:pt x="1058" y="1964"/>
                </a:cubicBezTo>
                <a:cubicBezTo>
                  <a:pt x="1055" y="1967"/>
                  <a:pt x="1051" y="1969"/>
                  <a:pt x="1046" y="1970"/>
                </a:cubicBezTo>
                <a:cubicBezTo>
                  <a:pt x="1046" y="1970"/>
                  <a:pt x="1046" y="1970"/>
                  <a:pt x="1046" y="1970"/>
                </a:cubicBezTo>
                <a:cubicBezTo>
                  <a:pt x="1046" y="1970"/>
                  <a:pt x="1046" y="1970"/>
                  <a:pt x="1046" y="1970"/>
                </a:cubicBezTo>
                <a:cubicBezTo>
                  <a:pt x="1044" y="1971"/>
                  <a:pt x="1043" y="1971"/>
                  <a:pt x="1041" y="1971"/>
                </a:cubicBezTo>
                <a:cubicBezTo>
                  <a:pt x="1041" y="1971"/>
                  <a:pt x="1040" y="1971"/>
                  <a:pt x="1040" y="1971"/>
                </a:cubicBezTo>
                <a:cubicBezTo>
                  <a:pt x="1038" y="1971"/>
                  <a:pt x="1037" y="1972"/>
                  <a:pt x="1035" y="1972"/>
                </a:cubicBezTo>
                <a:cubicBezTo>
                  <a:pt x="1035" y="1972"/>
                  <a:pt x="1035" y="1972"/>
                  <a:pt x="1035" y="1972"/>
                </a:cubicBezTo>
                <a:cubicBezTo>
                  <a:pt x="982" y="1972"/>
                  <a:pt x="982" y="1972"/>
                  <a:pt x="982" y="1972"/>
                </a:cubicBezTo>
                <a:cubicBezTo>
                  <a:pt x="976" y="1972"/>
                  <a:pt x="969" y="1971"/>
                  <a:pt x="963" y="1967"/>
                </a:cubicBezTo>
                <a:cubicBezTo>
                  <a:pt x="963" y="1967"/>
                  <a:pt x="963" y="1967"/>
                  <a:pt x="963" y="1967"/>
                </a:cubicBezTo>
                <a:cubicBezTo>
                  <a:pt x="963" y="1967"/>
                  <a:pt x="963" y="1967"/>
                  <a:pt x="963" y="1967"/>
                </a:cubicBezTo>
                <a:cubicBezTo>
                  <a:pt x="962" y="1966"/>
                  <a:pt x="961" y="1965"/>
                  <a:pt x="960" y="1964"/>
                </a:cubicBezTo>
                <a:cubicBezTo>
                  <a:pt x="959" y="1964"/>
                  <a:pt x="958" y="1963"/>
                  <a:pt x="958" y="1962"/>
                </a:cubicBezTo>
                <a:cubicBezTo>
                  <a:pt x="958" y="1962"/>
                  <a:pt x="958" y="1962"/>
                  <a:pt x="957" y="1962"/>
                </a:cubicBezTo>
                <a:cubicBezTo>
                  <a:pt x="956" y="1960"/>
                  <a:pt x="956" y="1957"/>
                  <a:pt x="956" y="1955"/>
                </a:cubicBezTo>
                <a:close/>
                <a:moveTo>
                  <a:pt x="820" y="1872"/>
                </a:moveTo>
                <a:cubicBezTo>
                  <a:pt x="820" y="1872"/>
                  <a:pt x="820" y="1872"/>
                  <a:pt x="820" y="1872"/>
                </a:cubicBezTo>
                <a:cubicBezTo>
                  <a:pt x="820" y="1872"/>
                  <a:pt x="820" y="1872"/>
                  <a:pt x="820" y="1872"/>
                </a:cubicBezTo>
                <a:cubicBezTo>
                  <a:pt x="820" y="1870"/>
                  <a:pt x="821" y="1868"/>
                  <a:pt x="822" y="1866"/>
                </a:cubicBezTo>
                <a:cubicBezTo>
                  <a:pt x="823" y="1861"/>
                  <a:pt x="824" y="1854"/>
                  <a:pt x="827" y="1849"/>
                </a:cubicBezTo>
                <a:cubicBezTo>
                  <a:pt x="827" y="1848"/>
                  <a:pt x="827" y="1848"/>
                  <a:pt x="827" y="1848"/>
                </a:cubicBezTo>
                <a:cubicBezTo>
                  <a:pt x="827" y="1847"/>
                  <a:pt x="829" y="1845"/>
                  <a:pt x="830" y="1844"/>
                </a:cubicBezTo>
                <a:cubicBezTo>
                  <a:pt x="831" y="1843"/>
                  <a:pt x="832" y="1842"/>
                  <a:pt x="833" y="1841"/>
                </a:cubicBezTo>
                <a:cubicBezTo>
                  <a:pt x="837" y="1839"/>
                  <a:pt x="840" y="1838"/>
                  <a:pt x="844" y="1837"/>
                </a:cubicBezTo>
                <a:cubicBezTo>
                  <a:pt x="845" y="1837"/>
                  <a:pt x="845" y="1837"/>
                  <a:pt x="845" y="1837"/>
                </a:cubicBezTo>
                <a:cubicBezTo>
                  <a:pt x="848" y="1836"/>
                  <a:pt x="851" y="1836"/>
                  <a:pt x="855" y="1836"/>
                </a:cubicBezTo>
                <a:cubicBezTo>
                  <a:pt x="859" y="1836"/>
                  <a:pt x="859" y="1836"/>
                  <a:pt x="859" y="1836"/>
                </a:cubicBezTo>
                <a:cubicBezTo>
                  <a:pt x="861" y="1836"/>
                  <a:pt x="862" y="1836"/>
                  <a:pt x="864" y="1836"/>
                </a:cubicBezTo>
                <a:cubicBezTo>
                  <a:pt x="873" y="1836"/>
                  <a:pt x="883" y="1836"/>
                  <a:pt x="893" y="1836"/>
                </a:cubicBezTo>
                <a:cubicBezTo>
                  <a:pt x="894" y="1836"/>
                  <a:pt x="896" y="1836"/>
                  <a:pt x="897" y="1836"/>
                </a:cubicBezTo>
                <a:cubicBezTo>
                  <a:pt x="899" y="1836"/>
                  <a:pt x="899" y="1836"/>
                  <a:pt x="899" y="1836"/>
                </a:cubicBezTo>
                <a:cubicBezTo>
                  <a:pt x="899" y="1836"/>
                  <a:pt x="899" y="1836"/>
                  <a:pt x="900" y="1836"/>
                </a:cubicBezTo>
                <a:cubicBezTo>
                  <a:pt x="901" y="1836"/>
                  <a:pt x="902" y="1836"/>
                  <a:pt x="904" y="1836"/>
                </a:cubicBezTo>
                <a:cubicBezTo>
                  <a:pt x="904" y="1836"/>
                  <a:pt x="904" y="1836"/>
                  <a:pt x="904" y="1836"/>
                </a:cubicBezTo>
                <a:cubicBezTo>
                  <a:pt x="911" y="1837"/>
                  <a:pt x="919" y="1839"/>
                  <a:pt x="921" y="1846"/>
                </a:cubicBezTo>
                <a:cubicBezTo>
                  <a:pt x="921" y="1846"/>
                  <a:pt x="921" y="1846"/>
                  <a:pt x="921" y="1846"/>
                </a:cubicBezTo>
                <a:cubicBezTo>
                  <a:pt x="921" y="1846"/>
                  <a:pt x="921" y="1846"/>
                  <a:pt x="921" y="1846"/>
                </a:cubicBezTo>
                <a:cubicBezTo>
                  <a:pt x="921" y="1854"/>
                  <a:pt x="918" y="1863"/>
                  <a:pt x="917" y="1870"/>
                </a:cubicBezTo>
                <a:cubicBezTo>
                  <a:pt x="917" y="1870"/>
                  <a:pt x="917" y="1870"/>
                  <a:pt x="917" y="1870"/>
                </a:cubicBezTo>
                <a:cubicBezTo>
                  <a:pt x="917" y="1872"/>
                  <a:pt x="917" y="1872"/>
                  <a:pt x="917" y="1872"/>
                </a:cubicBezTo>
                <a:cubicBezTo>
                  <a:pt x="916" y="1873"/>
                  <a:pt x="916" y="1875"/>
                  <a:pt x="914" y="1876"/>
                </a:cubicBezTo>
                <a:cubicBezTo>
                  <a:pt x="914" y="1876"/>
                  <a:pt x="914" y="1877"/>
                  <a:pt x="914" y="1877"/>
                </a:cubicBezTo>
                <a:cubicBezTo>
                  <a:pt x="914" y="1877"/>
                  <a:pt x="914" y="1877"/>
                  <a:pt x="914" y="1877"/>
                </a:cubicBezTo>
                <a:cubicBezTo>
                  <a:pt x="914" y="1877"/>
                  <a:pt x="914" y="1877"/>
                  <a:pt x="914" y="1877"/>
                </a:cubicBezTo>
                <a:cubicBezTo>
                  <a:pt x="904" y="1889"/>
                  <a:pt x="878" y="1886"/>
                  <a:pt x="865" y="1886"/>
                </a:cubicBezTo>
                <a:cubicBezTo>
                  <a:pt x="857" y="1886"/>
                  <a:pt x="849" y="1886"/>
                  <a:pt x="841" y="1886"/>
                </a:cubicBezTo>
                <a:cubicBezTo>
                  <a:pt x="834" y="1886"/>
                  <a:pt x="824" y="1884"/>
                  <a:pt x="820" y="1877"/>
                </a:cubicBezTo>
                <a:cubicBezTo>
                  <a:pt x="820" y="1877"/>
                  <a:pt x="820" y="1876"/>
                  <a:pt x="820" y="1875"/>
                </a:cubicBezTo>
                <a:cubicBezTo>
                  <a:pt x="820" y="1875"/>
                  <a:pt x="820" y="1875"/>
                  <a:pt x="820" y="1874"/>
                </a:cubicBezTo>
                <a:cubicBezTo>
                  <a:pt x="820" y="1873"/>
                  <a:pt x="820" y="1873"/>
                  <a:pt x="820" y="1872"/>
                </a:cubicBezTo>
                <a:close/>
                <a:moveTo>
                  <a:pt x="795" y="1956"/>
                </a:moveTo>
                <a:cubicBezTo>
                  <a:pt x="796" y="1952"/>
                  <a:pt x="796" y="1952"/>
                  <a:pt x="796" y="1952"/>
                </a:cubicBezTo>
                <a:cubicBezTo>
                  <a:pt x="796" y="1952"/>
                  <a:pt x="796" y="1952"/>
                  <a:pt x="796" y="1952"/>
                </a:cubicBezTo>
                <a:cubicBezTo>
                  <a:pt x="796" y="1951"/>
                  <a:pt x="796" y="1951"/>
                  <a:pt x="796" y="1950"/>
                </a:cubicBezTo>
                <a:cubicBezTo>
                  <a:pt x="803" y="1926"/>
                  <a:pt x="803" y="1926"/>
                  <a:pt x="803" y="1926"/>
                </a:cubicBezTo>
                <a:cubicBezTo>
                  <a:pt x="804" y="1926"/>
                  <a:pt x="804" y="1926"/>
                  <a:pt x="804" y="1925"/>
                </a:cubicBezTo>
                <a:cubicBezTo>
                  <a:pt x="811" y="1908"/>
                  <a:pt x="843" y="1911"/>
                  <a:pt x="859" y="1911"/>
                </a:cubicBezTo>
                <a:cubicBezTo>
                  <a:pt x="865" y="1911"/>
                  <a:pt x="877" y="1910"/>
                  <a:pt x="888" y="1912"/>
                </a:cubicBezTo>
                <a:cubicBezTo>
                  <a:pt x="890" y="1912"/>
                  <a:pt x="891" y="1912"/>
                  <a:pt x="893" y="1913"/>
                </a:cubicBezTo>
                <a:cubicBezTo>
                  <a:pt x="894" y="1913"/>
                  <a:pt x="894" y="1913"/>
                  <a:pt x="894" y="1913"/>
                </a:cubicBezTo>
                <a:cubicBezTo>
                  <a:pt x="899" y="1914"/>
                  <a:pt x="903" y="1916"/>
                  <a:pt x="905" y="1920"/>
                </a:cubicBezTo>
                <a:cubicBezTo>
                  <a:pt x="906" y="1920"/>
                  <a:pt x="906" y="1920"/>
                  <a:pt x="906" y="1920"/>
                </a:cubicBezTo>
                <a:cubicBezTo>
                  <a:pt x="906" y="1921"/>
                  <a:pt x="906" y="1921"/>
                  <a:pt x="906" y="1921"/>
                </a:cubicBezTo>
                <a:cubicBezTo>
                  <a:pt x="906" y="1921"/>
                  <a:pt x="906" y="1921"/>
                  <a:pt x="906" y="1921"/>
                </a:cubicBezTo>
                <a:cubicBezTo>
                  <a:pt x="907" y="1923"/>
                  <a:pt x="907" y="1924"/>
                  <a:pt x="907" y="1926"/>
                </a:cubicBezTo>
                <a:cubicBezTo>
                  <a:pt x="907" y="1928"/>
                  <a:pt x="907" y="1928"/>
                  <a:pt x="907" y="1928"/>
                </a:cubicBezTo>
                <a:cubicBezTo>
                  <a:pt x="907" y="1928"/>
                  <a:pt x="907" y="1928"/>
                  <a:pt x="907" y="1928"/>
                </a:cubicBezTo>
                <a:cubicBezTo>
                  <a:pt x="906" y="1932"/>
                  <a:pt x="905" y="1936"/>
                  <a:pt x="904" y="1941"/>
                </a:cubicBezTo>
                <a:cubicBezTo>
                  <a:pt x="902" y="1955"/>
                  <a:pt x="902" y="1955"/>
                  <a:pt x="902" y="1955"/>
                </a:cubicBezTo>
                <a:cubicBezTo>
                  <a:pt x="901" y="1958"/>
                  <a:pt x="900" y="1960"/>
                  <a:pt x="899" y="1962"/>
                </a:cubicBezTo>
                <a:cubicBezTo>
                  <a:pt x="898" y="1962"/>
                  <a:pt x="898" y="1962"/>
                  <a:pt x="898" y="1962"/>
                </a:cubicBezTo>
                <a:cubicBezTo>
                  <a:pt x="898" y="1963"/>
                  <a:pt x="897" y="1963"/>
                  <a:pt x="897" y="1963"/>
                </a:cubicBezTo>
                <a:cubicBezTo>
                  <a:pt x="897" y="1964"/>
                  <a:pt x="896" y="1964"/>
                  <a:pt x="895" y="1965"/>
                </a:cubicBezTo>
                <a:cubicBezTo>
                  <a:pt x="891" y="1968"/>
                  <a:pt x="887" y="1969"/>
                  <a:pt x="882" y="1971"/>
                </a:cubicBezTo>
                <a:cubicBezTo>
                  <a:pt x="882" y="1971"/>
                  <a:pt x="882" y="1971"/>
                  <a:pt x="882" y="1971"/>
                </a:cubicBezTo>
                <a:cubicBezTo>
                  <a:pt x="882" y="1971"/>
                  <a:pt x="882" y="1971"/>
                  <a:pt x="882" y="1971"/>
                </a:cubicBezTo>
                <a:cubicBezTo>
                  <a:pt x="880" y="1971"/>
                  <a:pt x="879" y="1971"/>
                  <a:pt x="877" y="1971"/>
                </a:cubicBezTo>
                <a:cubicBezTo>
                  <a:pt x="877" y="1972"/>
                  <a:pt x="876" y="1972"/>
                  <a:pt x="876" y="1972"/>
                </a:cubicBezTo>
                <a:cubicBezTo>
                  <a:pt x="874" y="1972"/>
                  <a:pt x="872" y="1972"/>
                  <a:pt x="871" y="1972"/>
                </a:cubicBezTo>
                <a:cubicBezTo>
                  <a:pt x="871" y="1972"/>
                  <a:pt x="871" y="1972"/>
                  <a:pt x="871" y="1972"/>
                </a:cubicBezTo>
                <a:cubicBezTo>
                  <a:pt x="818" y="1972"/>
                  <a:pt x="818" y="1972"/>
                  <a:pt x="818" y="1972"/>
                </a:cubicBezTo>
                <a:cubicBezTo>
                  <a:pt x="812" y="1972"/>
                  <a:pt x="805" y="1971"/>
                  <a:pt x="799" y="1967"/>
                </a:cubicBezTo>
                <a:cubicBezTo>
                  <a:pt x="799" y="1967"/>
                  <a:pt x="799" y="1967"/>
                  <a:pt x="799" y="1967"/>
                </a:cubicBezTo>
                <a:cubicBezTo>
                  <a:pt x="799" y="1967"/>
                  <a:pt x="799" y="1967"/>
                  <a:pt x="799" y="1967"/>
                </a:cubicBezTo>
                <a:cubicBezTo>
                  <a:pt x="798" y="1967"/>
                  <a:pt x="797" y="1966"/>
                  <a:pt x="797" y="1965"/>
                </a:cubicBezTo>
                <a:cubicBezTo>
                  <a:pt x="796" y="1964"/>
                  <a:pt x="796" y="1963"/>
                  <a:pt x="795" y="1963"/>
                </a:cubicBezTo>
                <a:cubicBezTo>
                  <a:pt x="795" y="1962"/>
                  <a:pt x="795" y="1962"/>
                  <a:pt x="795" y="1962"/>
                </a:cubicBezTo>
                <a:cubicBezTo>
                  <a:pt x="794" y="1960"/>
                  <a:pt x="794" y="1958"/>
                  <a:pt x="795" y="1956"/>
                </a:cubicBezTo>
                <a:close/>
                <a:moveTo>
                  <a:pt x="674" y="1875"/>
                </a:moveTo>
                <a:cubicBezTo>
                  <a:pt x="674" y="1872"/>
                  <a:pt x="676" y="1869"/>
                  <a:pt x="677" y="1867"/>
                </a:cubicBezTo>
                <a:cubicBezTo>
                  <a:pt x="680" y="1861"/>
                  <a:pt x="683" y="1852"/>
                  <a:pt x="687" y="1847"/>
                </a:cubicBezTo>
                <a:cubicBezTo>
                  <a:pt x="688" y="1846"/>
                  <a:pt x="688" y="1846"/>
                  <a:pt x="688" y="1846"/>
                </a:cubicBezTo>
                <a:cubicBezTo>
                  <a:pt x="688" y="1846"/>
                  <a:pt x="689" y="1845"/>
                  <a:pt x="689" y="1845"/>
                </a:cubicBezTo>
                <a:cubicBezTo>
                  <a:pt x="689" y="1845"/>
                  <a:pt x="689" y="1845"/>
                  <a:pt x="690" y="1844"/>
                </a:cubicBezTo>
                <a:cubicBezTo>
                  <a:pt x="690" y="1844"/>
                  <a:pt x="690" y="1844"/>
                  <a:pt x="690" y="1844"/>
                </a:cubicBezTo>
                <a:cubicBezTo>
                  <a:pt x="690" y="1844"/>
                  <a:pt x="691" y="1844"/>
                  <a:pt x="691" y="1843"/>
                </a:cubicBezTo>
                <a:cubicBezTo>
                  <a:pt x="695" y="1840"/>
                  <a:pt x="700" y="1838"/>
                  <a:pt x="706" y="1838"/>
                </a:cubicBezTo>
                <a:cubicBezTo>
                  <a:pt x="706" y="1837"/>
                  <a:pt x="706" y="1837"/>
                  <a:pt x="706" y="1837"/>
                </a:cubicBezTo>
                <a:cubicBezTo>
                  <a:pt x="709" y="1837"/>
                  <a:pt x="713" y="1836"/>
                  <a:pt x="716" y="1836"/>
                </a:cubicBezTo>
                <a:cubicBezTo>
                  <a:pt x="734" y="1836"/>
                  <a:pt x="734" y="1836"/>
                  <a:pt x="734" y="1836"/>
                </a:cubicBezTo>
                <a:cubicBezTo>
                  <a:pt x="740" y="1836"/>
                  <a:pt x="746" y="1836"/>
                  <a:pt x="751" y="1836"/>
                </a:cubicBezTo>
                <a:cubicBezTo>
                  <a:pt x="759" y="1836"/>
                  <a:pt x="771" y="1835"/>
                  <a:pt x="777" y="1841"/>
                </a:cubicBezTo>
                <a:cubicBezTo>
                  <a:pt x="778" y="1841"/>
                  <a:pt x="778" y="1842"/>
                  <a:pt x="778" y="1842"/>
                </a:cubicBezTo>
                <a:cubicBezTo>
                  <a:pt x="778" y="1842"/>
                  <a:pt x="779" y="1842"/>
                  <a:pt x="779" y="1842"/>
                </a:cubicBezTo>
                <a:cubicBezTo>
                  <a:pt x="779" y="1842"/>
                  <a:pt x="779" y="1843"/>
                  <a:pt x="779" y="1843"/>
                </a:cubicBezTo>
                <a:cubicBezTo>
                  <a:pt x="779" y="1843"/>
                  <a:pt x="779" y="1843"/>
                  <a:pt x="780" y="1844"/>
                </a:cubicBezTo>
                <a:cubicBezTo>
                  <a:pt x="780" y="1845"/>
                  <a:pt x="780" y="1846"/>
                  <a:pt x="780" y="1847"/>
                </a:cubicBezTo>
                <a:cubicBezTo>
                  <a:pt x="779" y="1854"/>
                  <a:pt x="774" y="1863"/>
                  <a:pt x="773" y="1867"/>
                </a:cubicBezTo>
                <a:cubicBezTo>
                  <a:pt x="773" y="1867"/>
                  <a:pt x="773" y="1867"/>
                  <a:pt x="773" y="1867"/>
                </a:cubicBezTo>
                <a:cubicBezTo>
                  <a:pt x="772" y="1869"/>
                  <a:pt x="772" y="1870"/>
                  <a:pt x="771" y="1871"/>
                </a:cubicBezTo>
                <a:cubicBezTo>
                  <a:pt x="771" y="1872"/>
                  <a:pt x="771" y="1872"/>
                  <a:pt x="771" y="1872"/>
                </a:cubicBezTo>
                <a:cubicBezTo>
                  <a:pt x="771" y="1873"/>
                  <a:pt x="771" y="1873"/>
                  <a:pt x="770" y="1873"/>
                </a:cubicBezTo>
                <a:cubicBezTo>
                  <a:pt x="770" y="1874"/>
                  <a:pt x="770" y="1874"/>
                  <a:pt x="770" y="1874"/>
                </a:cubicBezTo>
                <a:cubicBezTo>
                  <a:pt x="770" y="1875"/>
                  <a:pt x="769" y="1875"/>
                  <a:pt x="769" y="1876"/>
                </a:cubicBezTo>
                <a:cubicBezTo>
                  <a:pt x="769" y="1876"/>
                  <a:pt x="769" y="1876"/>
                  <a:pt x="768" y="1876"/>
                </a:cubicBezTo>
                <a:cubicBezTo>
                  <a:pt x="768" y="1876"/>
                  <a:pt x="768" y="1877"/>
                  <a:pt x="768" y="1877"/>
                </a:cubicBezTo>
                <a:cubicBezTo>
                  <a:pt x="768" y="1877"/>
                  <a:pt x="767" y="1877"/>
                  <a:pt x="767" y="1877"/>
                </a:cubicBezTo>
                <a:cubicBezTo>
                  <a:pt x="766" y="1878"/>
                  <a:pt x="765" y="1879"/>
                  <a:pt x="764" y="1880"/>
                </a:cubicBezTo>
                <a:cubicBezTo>
                  <a:pt x="763" y="1880"/>
                  <a:pt x="762" y="1881"/>
                  <a:pt x="761" y="1881"/>
                </a:cubicBezTo>
                <a:cubicBezTo>
                  <a:pt x="760" y="1882"/>
                  <a:pt x="760" y="1882"/>
                  <a:pt x="760" y="1882"/>
                </a:cubicBezTo>
                <a:cubicBezTo>
                  <a:pt x="760" y="1882"/>
                  <a:pt x="760" y="1882"/>
                  <a:pt x="760" y="1882"/>
                </a:cubicBezTo>
                <a:cubicBezTo>
                  <a:pt x="756" y="1883"/>
                  <a:pt x="752" y="1885"/>
                  <a:pt x="749" y="1885"/>
                </a:cubicBezTo>
                <a:cubicBezTo>
                  <a:pt x="748" y="1885"/>
                  <a:pt x="746" y="1885"/>
                  <a:pt x="745" y="1886"/>
                </a:cubicBezTo>
                <a:cubicBezTo>
                  <a:pt x="745" y="1886"/>
                  <a:pt x="745" y="1886"/>
                  <a:pt x="745" y="1886"/>
                </a:cubicBezTo>
                <a:cubicBezTo>
                  <a:pt x="738" y="1886"/>
                  <a:pt x="730" y="1886"/>
                  <a:pt x="723" y="1886"/>
                </a:cubicBezTo>
                <a:cubicBezTo>
                  <a:pt x="693" y="1886"/>
                  <a:pt x="693" y="1886"/>
                  <a:pt x="693" y="1886"/>
                </a:cubicBezTo>
                <a:cubicBezTo>
                  <a:pt x="687" y="1886"/>
                  <a:pt x="676" y="1885"/>
                  <a:pt x="674" y="1878"/>
                </a:cubicBezTo>
                <a:cubicBezTo>
                  <a:pt x="673" y="1877"/>
                  <a:pt x="673" y="1876"/>
                  <a:pt x="673" y="1876"/>
                </a:cubicBezTo>
                <a:cubicBezTo>
                  <a:pt x="673" y="1875"/>
                  <a:pt x="674" y="1875"/>
                  <a:pt x="674" y="1875"/>
                </a:cubicBezTo>
                <a:close/>
                <a:moveTo>
                  <a:pt x="647" y="1928"/>
                </a:moveTo>
                <a:cubicBezTo>
                  <a:pt x="648" y="1927"/>
                  <a:pt x="648" y="1927"/>
                  <a:pt x="648" y="1927"/>
                </a:cubicBezTo>
                <a:cubicBezTo>
                  <a:pt x="648" y="1926"/>
                  <a:pt x="648" y="1926"/>
                  <a:pt x="648" y="1926"/>
                </a:cubicBezTo>
                <a:cubicBezTo>
                  <a:pt x="649" y="1925"/>
                  <a:pt x="649" y="1924"/>
                  <a:pt x="650" y="1924"/>
                </a:cubicBezTo>
                <a:cubicBezTo>
                  <a:pt x="650" y="1924"/>
                  <a:pt x="650" y="1924"/>
                  <a:pt x="650" y="1924"/>
                </a:cubicBezTo>
                <a:cubicBezTo>
                  <a:pt x="661" y="1909"/>
                  <a:pt x="687" y="1912"/>
                  <a:pt x="703" y="1912"/>
                </a:cubicBezTo>
                <a:cubicBezTo>
                  <a:pt x="703" y="1912"/>
                  <a:pt x="703" y="1912"/>
                  <a:pt x="703" y="1912"/>
                </a:cubicBezTo>
                <a:cubicBezTo>
                  <a:pt x="708" y="1912"/>
                  <a:pt x="720" y="1911"/>
                  <a:pt x="730" y="1912"/>
                </a:cubicBezTo>
                <a:cubicBezTo>
                  <a:pt x="734" y="1912"/>
                  <a:pt x="737" y="1912"/>
                  <a:pt x="740" y="1913"/>
                </a:cubicBezTo>
                <a:cubicBezTo>
                  <a:pt x="742" y="1913"/>
                  <a:pt x="744" y="1914"/>
                  <a:pt x="745" y="1915"/>
                </a:cubicBezTo>
                <a:cubicBezTo>
                  <a:pt x="749" y="1917"/>
                  <a:pt x="752" y="1919"/>
                  <a:pt x="752" y="1923"/>
                </a:cubicBezTo>
                <a:cubicBezTo>
                  <a:pt x="752" y="1923"/>
                  <a:pt x="752" y="1924"/>
                  <a:pt x="752" y="1924"/>
                </a:cubicBezTo>
                <a:cubicBezTo>
                  <a:pt x="752" y="1924"/>
                  <a:pt x="752" y="1924"/>
                  <a:pt x="752" y="1924"/>
                </a:cubicBezTo>
                <a:cubicBezTo>
                  <a:pt x="752" y="1925"/>
                  <a:pt x="751" y="1926"/>
                  <a:pt x="751" y="1927"/>
                </a:cubicBezTo>
                <a:cubicBezTo>
                  <a:pt x="741" y="1956"/>
                  <a:pt x="741" y="1956"/>
                  <a:pt x="741" y="1956"/>
                </a:cubicBezTo>
                <a:cubicBezTo>
                  <a:pt x="740" y="1958"/>
                  <a:pt x="738" y="1960"/>
                  <a:pt x="736" y="1962"/>
                </a:cubicBezTo>
                <a:cubicBezTo>
                  <a:pt x="734" y="1964"/>
                  <a:pt x="731" y="1966"/>
                  <a:pt x="728" y="1967"/>
                </a:cubicBezTo>
                <a:cubicBezTo>
                  <a:pt x="728" y="1968"/>
                  <a:pt x="727" y="1968"/>
                  <a:pt x="727" y="1968"/>
                </a:cubicBezTo>
                <a:cubicBezTo>
                  <a:pt x="723" y="1970"/>
                  <a:pt x="718" y="1971"/>
                  <a:pt x="713" y="1972"/>
                </a:cubicBezTo>
                <a:cubicBezTo>
                  <a:pt x="713" y="1972"/>
                  <a:pt x="713" y="1972"/>
                  <a:pt x="713" y="1972"/>
                </a:cubicBezTo>
                <a:cubicBezTo>
                  <a:pt x="712" y="1972"/>
                  <a:pt x="711" y="1972"/>
                  <a:pt x="710" y="1972"/>
                </a:cubicBezTo>
                <a:cubicBezTo>
                  <a:pt x="701" y="1973"/>
                  <a:pt x="692" y="1972"/>
                  <a:pt x="682" y="1972"/>
                </a:cubicBezTo>
                <a:cubicBezTo>
                  <a:pt x="673" y="1973"/>
                  <a:pt x="663" y="1973"/>
                  <a:pt x="654" y="1973"/>
                </a:cubicBezTo>
                <a:cubicBezTo>
                  <a:pt x="647" y="1973"/>
                  <a:pt x="638" y="1971"/>
                  <a:pt x="634" y="1966"/>
                </a:cubicBezTo>
                <a:cubicBezTo>
                  <a:pt x="634" y="1965"/>
                  <a:pt x="634" y="1965"/>
                  <a:pt x="633" y="1965"/>
                </a:cubicBezTo>
                <a:cubicBezTo>
                  <a:pt x="633" y="1964"/>
                  <a:pt x="633" y="1964"/>
                  <a:pt x="633" y="1964"/>
                </a:cubicBezTo>
                <a:cubicBezTo>
                  <a:pt x="633" y="1963"/>
                  <a:pt x="633" y="1963"/>
                  <a:pt x="632" y="1963"/>
                </a:cubicBezTo>
                <a:cubicBezTo>
                  <a:pt x="632" y="1963"/>
                  <a:pt x="632" y="1962"/>
                  <a:pt x="632" y="1962"/>
                </a:cubicBezTo>
                <a:cubicBezTo>
                  <a:pt x="632" y="1962"/>
                  <a:pt x="632" y="1962"/>
                  <a:pt x="632" y="1962"/>
                </a:cubicBezTo>
                <a:cubicBezTo>
                  <a:pt x="632" y="1962"/>
                  <a:pt x="632" y="1961"/>
                  <a:pt x="632" y="1960"/>
                </a:cubicBezTo>
                <a:cubicBezTo>
                  <a:pt x="632" y="1959"/>
                  <a:pt x="632" y="1959"/>
                  <a:pt x="633" y="1959"/>
                </a:cubicBezTo>
                <a:cubicBezTo>
                  <a:pt x="633" y="1958"/>
                  <a:pt x="633" y="1957"/>
                  <a:pt x="633" y="1956"/>
                </a:cubicBezTo>
                <a:cubicBezTo>
                  <a:pt x="633" y="1956"/>
                  <a:pt x="633" y="1956"/>
                  <a:pt x="633" y="1956"/>
                </a:cubicBezTo>
                <a:cubicBezTo>
                  <a:pt x="634" y="1955"/>
                  <a:pt x="634" y="1955"/>
                  <a:pt x="634" y="1955"/>
                </a:cubicBezTo>
                <a:cubicBezTo>
                  <a:pt x="634" y="1954"/>
                  <a:pt x="635" y="1953"/>
                  <a:pt x="635" y="1952"/>
                </a:cubicBezTo>
                <a:cubicBezTo>
                  <a:pt x="639" y="1944"/>
                  <a:pt x="643" y="1936"/>
                  <a:pt x="647" y="1928"/>
                </a:cubicBezTo>
                <a:cubicBezTo>
                  <a:pt x="647" y="1928"/>
                  <a:pt x="647" y="1928"/>
                  <a:pt x="647" y="1928"/>
                </a:cubicBezTo>
                <a:close/>
                <a:moveTo>
                  <a:pt x="527" y="1875"/>
                </a:moveTo>
                <a:cubicBezTo>
                  <a:pt x="528" y="1873"/>
                  <a:pt x="531" y="1870"/>
                  <a:pt x="532" y="1868"/>
                </a:cubicBezTo>
                <a:cubicBezTo>
                  <a:pt x="536" y="1861"/>
                  <a:pt x="541" y="1854"/>
                  <a:pt x="546" y="1848"/>
                </a:cubicBezTo>
                <a:cubicBezTo>
                  <a:pt x="546" y="1847"/>
                  <a:pt x="546" y="1847"/>
                  <a:pt x="547" y="1847"/>
                </a:cubicBezTo>
                <a:cubicBezTo>
                  <a:pt x="547" y="1847"/>
                  <a:pt x="547" y="1847"/>
                  <a:pt x="547" y="1846"/>
                </a:cubicBezTo>
                <a:cubicBezTo>
                  <a:pt x="561" y="1833"/>
                  <a:pt x="590" y="1837"/>
                  <a:pt x="608" y="1837"/>
                </a:cubicBezTo>
                <a:cubicBezTo>
                  <a:pt x="616" y="1837"/>
                  <a:pt x="626" y="1835"/>
                  <a:pt x="634" y="1839"/>
                </a:cubicBezTo>
                <a:cubicBezTo>
                  <a:pt x="634" y="1839"/>
                  <a:pt x="634" y="1839"/>
                  <a:pt x="634" y="1839"/>
                </a:cubicBezTo>
                <a:cubicBezTo>
                  <a:pt x="634" y="1839"/>
                  <a:pt x="635" y="1839"/>
                  <a:pt x="636" y="1840"/>
                </a:cubicBezTo>
                <a:cubicBezTo>
                  <a:pt x="636" y="1840"/>
                  <a:pt x="636" y="1840"/>
                  <a:pt x="636" y="1840"/>
                </a:cubicBezTo>
                <a:cubicBezTo>
                  <a:pt x="638" y="1841"/>
                  <a:pt x="639" y="1843"/>
                  <a:pt x="639" y="1844"/>
                </a:cubicBezTo>
                <a:cubicBezTo>
                  <a:pt x="640" y="1845"/>
                  <a:pt x="640" y="1847"/>
                  <a:pt x="639" y="1849"/>
                </a:cubicBezTo>
                <a:cubicBezTo>
                  <a:pt x="638" y="1850"/>
                  <a:pt x="638" y="1850"/>
                  <a:pt x="638" y="1850"/>
                </a:cubicBezTo>
                <a:cubicBezTo>
                  <a:pt x="637" y="1854"/>
                  <a:pt x="633" y="1858"/>
                  <a:pt x="631" y="1862"/>
                </a:cubicBezTo>
                <a:cubicBezTo>
                  <a:pt x="631" y="1862"/>
                  <a:pt x="631" y="1862"/>
                  <a:pt x="631" y="1862"/>
                </a:cubicBezTo>
                <a:cubicBezTo>
                  <a:pt x="625" y="1873"/>
                  <a:pt x="625" y="1873"/>
                  <a:pt x="625" y="1873"/>
                </a:cubicBezTo>
                <a:cubicBezTo>
                  <a:pt x="624" y="1874"/>
                  <a:pt x="623" y="1876"/>
                  <a:pt x="621" y="1878"/>
                </a:cubicBezTo>
                <a:cubicBezTo>
                  <a:pt x="618" y="1879"/>
                  <a:pt x="616" y="1881"/>
                  <a:pt x="613" y="1882"/>
                </a:cubicBezTo>
                <a:cubicBezTo>
                  <a:pt x="612" y="1882"/>
                  <a:pt x="611" y="1883"/>
                  <a:pt x="610" y="1883"/>
                </a:cubicBezTo>
                <a:cubicBezTo>
                  <a:pt x="610" y="1883"/>
                  <a:pt x="609" y="1883"/>
                  <a:pt x="609" y="1884"/>
                </a:cubicBezTo>
                <a:cubicBezTo>
                  <a:pt x="609" y="1884"/>
                  <a:pt x="609" y="1884"/>
                  <a:pt x="609" y="1884"/>
                </a:cubicBezTo>
                <a:cubicBezTo>
                  <a:pt x="607" y="1884"/>
                  <a:pt x="605" y="1885"/>
                  <a:pt x="603" y="1885"/>
                </a:cubicBezTo>
                <a:cubicBezTo>
                  <a:pt x="599" y="1886"/>
                  <a:pt x="596" y="1886"/>
                  <a:pt x="592" y="1886"/>
                </a:cubicBezTo>
                <a:cubicBezTo>
                  <a:pt x="582" y="1886"/>
                  <a:pt x="582" y="1886"/>
                  <a:pt x="582" y="1886"/>
                </a:cubicBezTo>
                <a:cubicBezTo>
                  <a:pt x="582" y="1886"/>
                  <a:pt x="582" y="1886"/>
                  <a:pt x="582" y="1886"/>
                </a:cubicBezTo>
                <a:cubicBezTo>
                  <a:pt x="570" y="1886"/>
                  <a:pt x="557" y="1886"/>
                  <a:pt x="545" y="1886"/>
                </a:cubicBezTo>
                <a:cubicBezTo>
                  <a:pt x="540" y="1886"/>
                  <a:pt x="528" y="1885"/>
                  <a:pt x="527" y="1878"/>
                </a:cubicBezTo>
                <a:cubicBezTo>
                  <a:pt x="527" y="1877"/>
                  <a:pt x="527" y="1876"/>
                  <a:pt x="527" y="1875"/>
                </a:cubicBezTo>
                <a:close/>
                <a:moveTo>
                  <a:pt x="545" y="2017"/>
                </a:moveTo>
                <a:cubicBezTo>
                  <a:pt x="545" y="2017"/>
                  <a:pt x="545" y="2017"/>
                  <a:pt x="545" y="2017"/>
                </a:cubicBezTo>
                <a:cubicBezTo>
                  <a:pt x="543" y="2024"/>
                  <a:pt x="538" y="2031"/>
                  <a:pt x="534" y="2038"/>
                </a:cubicBezTo>
                <a:cubicBezTo>
                  <a:pt x="534" y="2038"/>
                  <a:pt x="534" y="2038"/>
                  <a:pt x="534" y="2038"/>
                </a:cubicBezTo>
                <a:cubicBezTo>
                  <a:pt x="530" y="2045"/>
                  <a:pt x="527" y="2053"/>
                  <a:pt x="521" y="2060"/>
                </a:cubicBezTo>
                <a:cubicBezTo>
                  <a:pt x="521" y="2061"/>
                  <a:pt x="520" y="2061"/>
                  <a:pt x="520" y="2062"/>
                </a:cubicBezTo>
                <a:cubicBezTo>
                  <a:pt x="520" y="2062"/>
                  <a:pt x="520" y="2062"/>
                  <a:pt x="520" y="2062"/>
                </a:cubicBezTo>
                <a:cubicBezTo>
                  <a:pt x="519" y="2063"/>
                  <a:pt x="518" y="2064"/>
                  <a:pt x="517" y="2064"/>
                </a:cubicBezTo>
                <a:cubicBezTo>
                  <a:pt x="517" y="2065"/>
                  <a:pt x="517" y="2065"/>
                  <a:pt x="516" y="2065"/>
                </a:cubicBezTo>
                <a:cubicBezTo>
                  <a:pt x="516" y="2065"/>
                  <a:pt x="516" y="2066"/>
                  <a:pt x="516" y="2066"/>
                </a:cubicBezTo>
                <a:cubicBezTo>
                  <a:pt x="510" y="2071"/>
                  <a:pt x="503" y="2074"/>
                  <a:pt x="496" y="2076"/>
                </a:cubicBezTo>
                <a:cubicBezTo>
                  <a:pt x="495" y="2076"/>
                  <a:pt x="494" y="2076"/>
                  <a:pt x="493" y="2077"/>
                </a:cubicBezTo>
                <a:cubicBezTo>
                  <a:pt x="489" y="2078"/>
                  <a:pt x="484" y="2078"/>
                  <a:pt x="480" y="2078"/>
                </a:cubicBezTo>
                <a:cubicBezTo>
                  <a:pt x="476" y="2078"/>
                  <a:pt x="476" y="2078"/>
                  <a:pt x="476" y="2078"/>
                </a:cubicBezTo>
                <a:cubicBezTo>
                  <a:pt x="476" y="2078"/>
                  <a:pt x="476" y="2078"/>
                  <a:pt x="476" y="2078"/>
                </a:cubicBezTo>
                <a:cubicBezTo>
                  <a:pt x="458" y="2078"/>
                  <a:pt x="439" y="2078"/>
                  <a:pt x="421" y="2079"/>
                </a:cubicBezTo>
                <a:cubicBezTo>
                  <a:pt x="419" y="2079"/>
                  <a:pt x="418" y="2078"/>
                  <a:pt x="416" y="2078"/>
                </a:cubicBezTo>
                <a:cubicBezTo>
                  <a:pt x="414" y="2078"/>
                  <a:pt x="412" y="2078"/>
                  <a:pt x="410" y="2077"/>
                </a:cubicBezTo>
                <a:cubicBezTo>
                  <a:pt x="406" y="2076"/>
                  <a:pt x="404" y="2074"/>
                  <a:pt x="402" y="2072"/>
                </a:cubicBezTo>
                <a:cubicBezTo>
                  <a:pt x="401" y="2070"/>
                  <a:pt x="400" y="2068"/>
                  <a:pt x="400" y="2066"/>
                </a:cubicBezTo>
                <a:cubicBezTo>
                  <a:pt x="400" y="2064"/>
                  <a:pt x="401" y="2062"/>
                  <a:pt x="402" y="2060"/>
                </a:cubicBezTo>
                <a:cubicBezTo>
                  <a:pt x="402" y="2059"/>
                  <a:pt x="402" y="2059"/>
                  <a:pt x="403" y="2059"/>
                </a:cubicBezTo>
                <a:cubicBezTo>
                  <a:pt x="403" y="2058"/>
                  <a:pt x="403" y="2058"/>
                  <a:pt x="403" y="2058"/>
                </a:cubicBezTo>
                <a:cubicBezTo>
                  <a:pt x="404" y="2057"/>
                  <a:pt x="404" y="2057"/>
                  <a:pt x="404" y="2057"/>
                </a:cubicBezTo>
                <a:cubicBezTo>
                  <a:pt x="404" y="2057"/>
                  <a:pt x="404" y="2057"/>
                  <a:pt x="404" y="2057"/>
                </a:cubicBezTo>
                <a:cubicBezTo>
                  <a:pt x="409" y="2050"/>
                  <a:pt x="413" y="2043"/>
                  <a:pt x="418" y="2035"/>
                </a:cubicBezTo>
                <a:cubicBezTo>
                  <a:pt x="422" y="2030"/>
                  <a:pt x="425" y="2024"/>
                  <a:pt x="430" y="2019"/>
                </a:cubicBezTo>
                <a:cubicBezTo>
                  <a:pt x="430" y="2018"/>
                  <a:pt x="431" y="2018"/>
                  <a:pt x="431" y="2017"/>
                </a:cubicBezTo>
                <a:cubicBezTo>
                  <a:pt x="431" y="2017"/>
                  <a:pt x="432" y="2017"/>
                  <a:pt x="432" y="2017"/>
                </a:cubicBezTo>
                <a:cubicBezTo>
                  <a:pt x="433" y="2016"/>
                  <a:pt x="434" y="2015"/>
                  <a:pt x="435" y="2014"/>
                </a:cubicBezTo>
                <a:cubicBezTo>
                  <a:pt x="435" y="2014"/>
                  <a:pt x="435" y="2014"/>
                  <a:pt x="435" y="2014"/>
                </a:cubicBezTo>
                <a:cubicBezTo>
                  <a:pt x="435" y="2014"/>
                  <a:pt x="435" y="2014"/>
                  <a:pt x="435" y="2014"/>
                </a:cubicBezTo>
                <a:cubicBezTo>
                  <a:pt x="441" y="2009"/>
                  <a:pt x="449" y="2006"/>
                  <a:pt x="457" y="2004"/>
                </a:cubicBezTo>
                <a:cubicBezTo>
                  <a:pt x="457" y="2004"/>
                  <a:pt x="457" y="2004"/>
                  <a:pt x="457" y="2004"/>
                </a:cubicBezTo>
                <a:cubicBezTo>
                  <a:pt x="457" y="2004"/>
                  <a:pt x="458" y="2004"/>
                  <a:pt x="458" y="2004"/>
                </a:cubicBezTo>
                <a:cubicBezTo>
                  <a:pt x="459" y="2004"/>
                  <a:pt x="461" y="2004"/>
                  <a:pt x="462" y="2004"/>
                </a:cubicBezTo>
                <a:cubicBezTo>
                  <a:pt x="463" y="2003"/>
                  <a:pt x="464" y="2003"/>
                  <a:pt x="465" y="2003"/>
                </a:cubicBezTo>
                <a:cubicBezTo>
                  <a:pt x="466" y="2003"/>
                  <a:pt x="467" y="2003"/>
                  <a:pt x="468" y="2003"/>
                </a:cubicBezTo>
                <a:cubicBezTo>
                  <a:pt x="468" y="2003"/>
                  <a:pt x="469" y="2003"/>
                  <a:pt x="470" y="2003"/>
                </a:cubicBezTo>
                <a:cubicBezTo>
                  <a:pt x="471" y="2003"/>
                  <a:pt x="471" y="2003"/>
                  <a:pt x="471" y="2003"/>
                </a:cubicBezTo>
                <a:cubicBezTo>
                  <a:pt x="471" y="2003"/>
                  <a:pt x="471" y="2003"/>
                  <a:pt x="471" y="2003"/>
                </a:cubicBezTo>
                <a:cubicBezTo>
                  <a:pt x="488" y="2003"/>
                  <a:pt x="504" y="2003"/>
                  <a:pt x="521" y="2003"/>
                </a:cubicBezTo>
                <a:cubicBezTo>
                  <a:pt x="521" y="2003"/>
                  <a:pt x="521" y="2003"/>
                  <a:pt x="521" y="2003"/>
                </a:cubicBezTo>
                <a:cubicBezTo>
                  <a:pt x="524" y="2003"/>
                  <a:pt x="524" y="2003"/>
                  <a:pt x="524" y="2003"/>
                </a:cubicBezTo>
                <a:cubicBezTo>
                  <a:pt x="528" y="2003"/>
                  <a:pt x="532" y="2003"/>
                  <a:pt x="535" y="2004"/>
                </a:cubicBezTo>
                <a:cubicBezTo>
                  <a:pt x="536" y="2004"/>
                  <a:pt x="536" y="2005"/>
                  <a:pt x="537" y="2005"/>
                </a:cubicBezTo>
                <a:cubicBezTo>
                  <a:pt x="537" y="2005"/>
                  <a:pt x="538" y="2005"/>
                  <a:pt x="538" y="2006"/>
                </a:cubicBezTo>
                <a:cubicBezTo>
                  <a:pt x="538" y="2006"/>
                  <a:pt x="539" y="2006"/>
                  <a:pt x="539" y="2006"/>
                </a:cubicBezTo>
                <a:cubicBezTo>
                  <a:pt x="543" y="2008"/>
                  <a:pt x="546" y="2012"/>
                  <a:pt x="545" y="2017"/>
                </a:cubicBezTo>
                <a:close/>
                <a:moveTo>
                  <a:pt x="579" y="1956"/>
                </a:moveTo>
                <a:cubicBezTo>
                  <a:pt x="579" y="1956"/>
                  <a:pt x="579" y="1956"/>
                  <a:pt x="579" y="1956"/>
                </a:cubicBezTo>
                <a:cubicBezTo>
                  <a:pt x="579" y="1956"/>
                  <a:pt x="579" y="1956"/>
                  <a:pt x="579" y="1956"/>
                </a:cubicBezTo>
                <a:cubicBezTo>
                  <a:pt x="578" y="1957"/>
                  <a:pt x="578" y="1958"/>
                  <a:pt x="577" y="1959"/>
                </a:cubicBezTo>
                <a:cubicBezTo>
                  <a:pt x="577" y="1959"/>
                  <a:pt x="577" y="1960"/>
                  <a:pt x="577" y="1960"/>
                </a:cubicBezTo>
                <a:cubicBezTo>
                  <a:pt x="572" y="1964"/>
                  <a:pt x="566" y="1968"/>
                  <a:pt x="560" y="1970"/>
                </a:cubicBezTo>
                <a:cubicBezTo>
                  <a:pt x="560" y="1970"/>
                  <a:pt x="560" y="1970"/>
                  <a:pt x="560" y="1970"/>
                </a:cubicBezTo>
                <a:cubicBezTo>
                  <a:pt x="559" y="1970"/>
                  <a:pt x="558" y="1970"/>
                  <a:pt x="557" y="1971"/>
                </a:cubicBezTo>
                <a:cubicBezTo>
                  <a:pt x="556" y="1971"/>
                  <a:pt x="556" y="1971"/>
                  <a:pt x="555" y="1971"/>
                </a:cubicBezTo>
                <a:cubicBezTo>
                  <a:pt x="554" y="1971"/>
                  <a:pt x="554" y="1971"/>
                  <a:pt x="553" y="1971"/>
                </a:cubicBezTo>
                <a:cubicBezTo>
                  <a:pt x="550" y="1972"/>
                  <a:pt x="546" y="1973"/>
                  <a:pt x="542" y="1973"/>
                </a:cubicBezTo>
                <a:cubicBezTo>
                  <a:pt x="541" y="1973"/>
                  <a:pt x="541" y="1973"/>
                  <a:pt x="541" y="1973"/>
                </a:cubicBezTo>
                <a:cubicBezTo>
                  <a:pt x="534" y="1973"/>
                  <a:pt x="527" y="1973"/>
                  <a:pt x="520" y="1973"/>
                </a:cubicBezTo>
                <a:cubicBezTo>
                  <a:pt x="510" y="1973"/>
                  <a:pt x="499" y="1973"/>
                  <a:pt x="489" y="1973"/>
                </a:cubicBezTo>
                <a:cubicBezTo>
                  <a:pt x="488" y="1973"/>
                  <a:pt x="486" y="1973"/>
                  <a:pt x="484" y="1973"/>
                </a:cubicBezTo>
                <a:cubicBezTo>
                  <a:pt x="484" y="1973"/>
                  <a:pt x="484" y="1973"/>
                  <a:pt x="483" y="1973"/>
                </a:cubicBezTo>
                <a:cubicBezTo>
                  <a:pt x="482" y="1972"/>
                  <a:pt x="480" y="1972"/>
                  <a:pt x="479" y="1972"/>
                </a:cubicBezTo>
                <a:cubicBezTo>
                  <a:pt x="479" y="1972"/>
                  <a:pt x="479" y="1972"/>
                  <a:pt x="479" y="1972"/>
                </a:cubicBezTo>
                <a:cubicBezTo>
                  <a:pt x="479" y="1972"/>
                  <a:pt x="479" y="1972"/>
                  <a:pt x="479" y="1972"/>
                </a:cubicBezTo>
                <a:cubicBezTo>
                  <a:pt x="474" y="1970"/>
                  <a:pt x="470" y="1968"/>
                  <a:pt x="470" y="1963"/>
                </a:cubicBezTo>
                <a:cubicBezTo>
                  <a:pt x="470" y="1962"/>
                  <a:pt x="470" y="1961"/>
                  <a:pt x="470" y="1960"/>
                </a:cubicBezTo>
                <a:cubicBezTo>
                  <a:pt x="470" y="1960"/>
                  <a:pt x="470" y="1959"/>
                  <a:pt x="471" y="1959"/>
                </a:cubicBezTo>
                <a:cubicBezTo>
                  <a:pt x="471" y="1958"/>
                  <a:pt x="471" y="1957"/>
                  <a:pt x="472" y="1957"/>
                </a:cubicBezTo>
                <a:cubicBezTo>
                  <a:pt x="472" y="1957"/>
                  <a:pt x="472" y="1956"/>
                  <a:pt x="472" y="1956"/>
                </a:cubicBezTo>
                <a:cubicBezTo>
                  <a:pt x="472" y="1956"/>
                  <a:pt x="472" y="1956"/>
                  <a:pt x="472" y="1956"/>
                </a:cubicBezTo>
                <a:cubicBezTo>
                  <a:pt x="473" y="1955"/>
                  <a:pt x="474" y="1954"/>
                  <a:pt x="474" y="1953"/>
                </a:cubicBezTo>
                <a:cubicBezTo>
                  <a:pt x="479" y="1945"/>
                  <a:pt x="485" y="1938"/>
                  <a:pt x="490" y="1930"/>
                </a:cubicBezTo>
                <a:cubicBezTo>
                  <a:pt x="490" y="1930"/>
                  <a:pt x="490" y="1930"/>
                  <a:pt x="490" y="1930"/>
                </a:cubicBezTo>
                <a:cubicBezTo>
                  <a:pt x="492" y="1927"/>
                  <a:pt x="492" y="1927"/>
                  <a:pt x="492" y="1927"/>
                </a:cubicBezTo>
                <a:cubicBezTo>
                  <a:pt x="493" y="1925"/>
                  <a:pt x="495" y="1923"/>
                  <a:pt x="498" y="1921"/>
                </a:cubicBezTo>
                <a:cubicBezTo>
                  <a:pt x="499" y="1920"/>
                  <a:pt x="501" y="1919"/>
                  <a:pt x="503" y="1918"/>
                </a:cubicBezTo>
                <a:cubicBezTo>
                  <a:pt x="504" y="1918"/>
                  <a:pt x="505" y="1917"/>
                  <a:pt x="506" y="1917"/>
                </a:cubicBezTo>
                <a:cubicBezTo>
                  <a:pt x="506" y="1917"/>
                  <a:pt x="506" y="1917"/>
                  <a:pt x="507" y="1917"/>
                </a:cubicBezTo>
                <a:cubicBezTo>
                  <a:pt x="507" y="1917"/>
                  <a:pt x="507" y="1916"/>
                  <a:pt x="507" y="1916"/>
                </a:cubicBezTo>
                <a:cubicBezTo>
                  <a:pt x="508" y="1916"/>
                  <a:pt x="508" y="1916"/>
                  <a:pt x="508" y="1916"/>
                </a:cubicBezTo>
                <a:cubicBezTo>
                  <a:pt x="511" y="1915"/>
                  <a:pt x="514" y="1914"/>
                  <a:pt x="517" y="1913"/>
                </a:cubicBezTo>
                <a:cubicBezTo>
                  <a:pt x="521" y="1913"/>
                  <a:pt x="525" y="1912"/>
                  <a:pt x="528" y="1912"/>
                </a:cubicBezTo>
                <a:cubicBezTo>
                  <a:pt x="538" y="1912"/>
                  <a:pt x="538" y="1912"/>
                  <a:pt x="538" y="1912"/>
                </a:cubicBezTo>
                <a:cubicBezTo>
                  <a:pt x="541" y="1912"/>
                  <a:pt x="543" y="1912"/>
                  <a:pt x="545" y="1912"/>
                </a:cubicBezTo>
                <a:cubicBezTo>
                  <a:pt x="555" y="1912"/>
                  <a:pt x="564" y="1912"/>
                  <a:pt x="573" y="1912"/>
                </a:cubicBezTo>
                <a:cubicBezTo>
                  <a:pt x="573" y="1912"/>
                  <a:pt x="573" y="1912"/>
                  <a:pt x="573" y="1912"/>
                </a:cubicBezTo>
                <a:cubicBezTo>
                  <a:pt x="577" y="1912"/>
                  <a:pt x="577" y="1912"/>
                  <a:pt x="577" y="1912"/>
                </a:cubicBezTo>
                <a:cubicBezTo>
                  <a:pt x="581" y="1912"/>
                  <a:pt x="584" y="1913"/>
                  <a:pt x="587" y="1913"/>
                </a:cubicBezTo>
                <a:cubicBezTo>
                  <a:pt x="589" y="1914"/>
                  <a:pt x="590" y="1915"/>
                  <a:pt x="592" y="1915"/>
                </a:cubicBezTo>
                <a:cubicBezTo>
                  <a:pt x="596" y="1918"/>
                  <a:pt x="599" y="1921"/>
                  <a:pt x="595" y="1927"/>
                </a:cubicBezTo>
                <a:cubicBezTo>
                  <a:pt x="592" y="1934"/>
                  <a:pt x="588" y="1941"/>
                  <a:pt x="584" y="1948"/>
                </a:cubicBezTo>
                <a:cubicBezTo>
                  <a:pt x="579" y="1956"/>
                  <a:pt x="579" y="1956"/>
                  <a:pt x="579" y="1956"/>
                </a:cubicBezTo>
                <a:cubicBezTo>
                  <a:pt x="579" y="1956"/>
                  <a:pt x="579" y="1956"/>
                  <a:pt x="579" y="1956"/>
                </a:cubicBezTo>
                <a:close/>
                <a:moveTo>
                  <a:pt x="1064" y="2056"/>
                </a:moveTo>
                <a:cubicBezTo>
                  <a:pt x="1064" y="2057"/>
                  <a:pt x="1064" y="2059"/>
                  <a:pt x="1064" y="2060"/>
                </a:cubicBezTo>
                <a:cubicBezTo>
                  <a:pt x="1064" y="2060"/>
                  <a:pt x="1064" y="2060"/>
                  <a:pt x="1064" y="2061"/>
                </a:cubicBezTo>
                <a:cubicBezTo>
                  <a:pt x="1063" y="2062"/>
                  <a:pt x="1063" y="2063"/>
                  <a:pt x="1062" y="2064"/>
                </a:cubicBezTo>
                <a:cubicBezTo>
                  <a:pt x="1062" y="2064"/>
                  <a:pt x="1062" y="2064"/>
                  <a:pt x="1062" y="2064"/>
                </a:cubicBezTo>
                <a:cubicBezTo>
                  <a:pt x="1062" y="2064"/>
                  <a:pt x="1062" y="2064"/>
                  <a:pt x="1062" y="2064"/>
                </a:cubicBezTo>
                <a:cubicBezTo>
                  <a:pt x="1061" y="2065"/>
                  <a:pt x="1060" y="2066"/>
                  <a:pt x="1059" y="2067"/>
                </a:cubicBezTo>
                <a:cubicBezTo>
                  <a:pt x="1059" y="2067"/>
                  <a:pt x="1059" y="2067"/>
                  <a:pt x="1059" y="2068"/>
                </a:cubicBezTo>
                <a:cubicBezTo>
                  <a:pt x="1058" y="2069"/>
                  <a:pt x="1057" y="2069"/>
                  <a:pt x="1056" y="2070"/>
                </a:cubicBezTo>
                <a:cubicBezTo>
                  <a:pt x="1056" y="2070"/>
                  <a:pt x="1055" y="2071"/>
                  <a:pt x="1055" y="2071"/>
                </a:cubicBezTo>
                <a:cubicBezTo>
                  <a:pt x="1055" y="2071"/>
                  <a:pt x="1055" y="2071"/>
                  <a:pt x="1055" y="2071"/>
                </a:cubicBezTo>
                <a:cubicBezTo>
                  <a:pt x="1053" y="2072"/>
                  <a:pt x="1052" y="2072"/>
                  <a:pt x="1051" y="2073"/>
                </a:cubicBezTo>
                <a:cubicBezTo>
                  <a:pt x="1051" y="2073"/>
                  <a:pt x="1051" y="2073"/>
                  <a:pt x="1050" y="2073"/>
                </a:cubicBezTo>
                <a:cubicBezTo>
                  <a:pt x="1049" y="2074"/>
                  <a:pt x="1048" y="2074"/>
                  <a:pt x="1047" y="2074"/>
                </a:cubicBezTo>
                <a:cubicBezTo>
                  <a:pt x="1047" y="2075"/>
                  <a:pt x="1046" y="2075"/>
                  <a:pt x="1046" y="2075"/>
                </a:cubicBezTo>
                <a:cubicBezTo>
                  <a:pt x="1046" y="2075"/>
                  <a:pt x="1045" y="2075"/>
                  <a:pt x="1045" y="2075"/>
                </a:cubicBezTo>
                <a:cubicBezTo>
                  <a:pt x="1045" y="2075"/>
                  <a:pt x="1045" y="2075"/>
                  <a:pt x="1044" y="2075"/>
                </a:cubicBezTo>
                <a:cubicBezTo>
                  <a:pt x="1043" y="2076"/>
                  <a:pt x="1042" y="2076"/>
                  <a:pt x="1041" y="2076"/>
                </a:cubicBezTo>
                <a:cubicBezTo>
                  <a:pt x="1039" y="2076"/>
                  <a:pt x="1038" y="2076"/>
                  <a:pt x="1037" y="2077"/>
                </a:cubicBezTo>
                <a:cubicBezTo>
                  <a:pt x="1036" y="2077"/>
                  <a:pt x="1035" y="2077"/>
                  <a:pt x="1034" y="2077"/>
                </a:cubicBezTo>
                <a:cubicBezTo>
                  <a:pt x="1033" y="2077"/>
                  <a:pt x="1033" y="2077"/>
                  <a:pt x="1033" y="2077"/>
                </a:cubicBezTo>
                <a:cubicBezTo>
                  <a:pt x="1031" y="2077"/>
                  <a:pt x="1031" y="2077"/>
                  <a:pt x="1031" y="2077"/>
                </a:cubicBezTo>
                <a:cubicBezTo>
                  <a:pt x="1031" y="2077"/>
                  <a:pt x="1031" y="2077"/>
                  <a:pt x="1031" y="2077"/>
                </a:cubicBezTo>
                <a:cubicBezTo>
                  <a:pt x="1025" y="2077"/>
                  <a:pt x="1018" y="2077"/>
                  <a:pt x="1011" y="2077"/>
                </a:cubicBezTo>
                <a:cubicBezTo>
                  <a:pt x="981" y="2077"/>
                  <a:pt x="630" y="2078"/>
                  <a:pt x="605" y="2078"/>
                </a:cubicBezTo>
                <a:cubicBezTo>
                  <a:pt x="604" y="2078"/>
                  <a:pt x="602" y="2078"/>
                  <a:pt x="600" y="2078"/>
                </a:cubicBezTo>
                <a:cubicBezTo>
                  <a:pt x="598" y="2077"/>
                  <a:pt x="596" y="2077"/>
                  <a:pt x="594" y="2076"/>
                </a:cubicBezTo>
                <a:cubicBezTo>
                  <a:pt x="590" y="2075"/>
                  <a:pt x="588" y="2074"/>
                  <a:pt x="586" y="2072"/>
                </a:cubicBezTo>
                <a:cubicBezTo>
                  <a:pt x="584" y="2070"/>
                  <a:pt x="583" y="2068"/>
                  <a:pt x="582" y="2065"/>
                </a:cubicBezTo>
                <a:cubicBezTo>
                  <a:pt x="582" y="2063"/>
                  <a:pt x="582" y="2060"/>
                  <a:pt x="584" y="2057"/>
                </a:cubicBezTo>
                <a:cubicBezTo>
                  <a:pt x="584" y="2056"/>
                  <a:pt x="584" y="2056"/>
                  <a:pt x="584" y="2056"/>
                </a:cubicBezTo>
                <a:cubicBezTo>
                  <a:pt x="584" y="2056"/>
                  <a:pt x="584" y="2056"/>
                  <a:pt x="584" y="2056"/>
                </a:cubicBezTo>
                <a:cubicBezTo>
                  <a:pt x="588" y="2048"/>
                  <a:pt x="592" y="2040"/>
                  <a:pt x="596" y="2031"/>
                </a:cubicBezTo>
                <a:cubicBezTo>
                  <a:pt x="597" y="2030"/>
                  <a:pt x="598" y="2029"/>
                  <a:pt x="598" y="2027"/>
                </a:cubicBezTo>
                <a:cubicBezTo>
                  <a:pt x="601" y="2021"/>
                  <a:pt x="601" y="2021"/>
                  <a:pt x="601" y="2021"/>
                </a:cubicBezTo>
                <a:cubicBezTo>
                  <a:pt x="603" y="2018"/>
                  <a:pt x="605" y="2016"/>
                  <a:pt x="607" y="2014"/>
                </a:cubicBezTo>
                <a:cubicBezTo>
                  <a:pt x="608" y="2013"/>
                  <a:pt x="609" y="2013"/>
                  <a:pt x="609" y="2012"/>
                </a:cubicBezTo>
                <a:cubicBezTo>
                  <a:pt x="610" y="2012"/>
                  <a:pt x="610" y="2012"/>
                  <a:pt x="610" y="2011"/>
                </a:cubicBezTo>
                <a:cubicBezTo>
                  <a:pt x="611" y="2011"/>
                  <a:pt x="612" y="2011"/>
                  <a:pt x="612" y="2010"/>
                </a:cubicBezTo>
                <a:cubicBezTo>
                  <a:pt x="612" y="2010"/>
                  <a:pt x="612" y="2010"/>
                  <a:pt x="613" y="2010"/>
                </a:cubicBezTo>
                <a:cubicBezTo>
                  <a:pt x="613" y="2010"/>
                  <a:pt x="613" y="2010"/>
                  <a:pt x="614" y="2009"/>
                </a:cubicBezTo>
                <a:cubicBezTo>
                  <a:pt x="615" y="2009"/>
                  <a:pt x="616" y="2008"/>
                  <a:pt x="617" y="2008"/>
                </a:cubicBezTo>
                <a:cubicBezTo>
                  <a:pt x="617" y="2008"/>
                  <a:pt x="618" y="2007"/>
                  <a:pt x="618" y="2007"/>
                </a:cubicBezTo>
                <a:cubicBezTo>
                  <a:pt x="619" y="2007"/>
                  <a:pt x="620" y="2007"/>
                  <a:pt x="621" y="2006"/>
                </a:cubicBezTo>
                <a:cubicBezTo>
                  <a:pt x="622" y="2006"/>
                  <a:pt x="623" y="2005"/>
                  <a:pt x="625" y="2005"/>
                </a:cubicBezTo>
                <a:cubicBezTo>
                  <a:pt x="625" y="2005"/>
                  <a:pt x="626" y="2004"/>
                  <a:pt x="627" y="2004"/>
                </a:cubicBezTo>
                <a:cubicBezTo>
                  <a:pt x="627" y="2004"/>
                  <a:pt x="628" y="2004"/>
                  <a:pt x="628" y="2004"/>
                </a:cubicBezTo>
                <a:cubicBezTo>
                  <a:pt x="632" y="2003"/>
                  <a:pt x="636" y="2002"/>
                  <a:pt x="640" y="2002"/>
                </a:cubicBezTo>
                <a:cubicBezTo>
                  <a:pt x="640" y="2002"/>
                  <a:pt x="1008" y="2001"/>
                  <a:pt x="1021" y="2001"/>
                </a:cubicBezTo>
                <a:cubicBezTo>
                  <a:pt x="1026" y="2001"/>
                  <a:pt x="1030" y="2001"/>
                  <a:pt x="1034" y="2001"/>
                </a:cubicBezTo>
                <a:cubicBezTo>
                  <a:pt x="1036" y="2001"/>
                  <a:pt x="1038" y="2002"/>
                  <a:pt x="1040" y="2002"/>
                </a:cubicBezTo>
                <a:cubicBezTo>
                  <a:pt x="1040" y="2002"/>
                  <a:pt x="1040" y="2002"/>
                  <a:pt x="1041" y="2002"/>
                </a:cubicBezTo>
                <a:cubicBezTo>
                  <a:pt x="1042" y="2002"/>
                  <a:pt x="1044" y="2002"/>
                  <a:pt x="1045" y="2003"/>
                </a:cubicBezTo>
                <a:cubicBezTo>
                  <a:pt x="1045" y="2003"/>
                  <a:pt x="1046" y="2003"/>
                  <a:pt x="1046" y="2003"/>
                </a:cubicBezTo>
                <a:cubicBezTo>
                  <a:pt x="1046" y="2003"/>
                  <a:pt x="1046" y="2003"/>
                  <a:pt x="1046" y="2003"/>
                </a:cubicBezTo>
                <a:cubicBezTo>
                  <a:pt x="1048" y="2003"/>
                  <a:pt x="1049" y="2004"/>
                  <a:pt x="1050" y="2004"/>
                </a:cubicBezTo>
                <a:cubicBezTo>
                  <a:pt x="1050" y="2004"/>
                  <a:pt x="1051" y="2005"/>
                  <a:pt x="1051" y="2005"/>
                </a:cubicBezTo>
                <a:cubicBezTo>
                  <a:pt x="1052" y="2005"/>
                  <a:pt x="1053" y="2006"/>
                  <a:pt x="1054" y="2006"/>
                </a:cubicBezTo>
                <a:cubicBezTo>
                  <a:pt x="1055" y="2006"/>
                  <a:pt x="1055" y="2007"/>
                  <a:pt x="1055" y="2007"/>
                </a:cubicBezTo>
                <a:cubicBezTo>
                  <a:pt x="1055" y="2007"/>
                  <a:pt x="1055" y="2007"/>
                  <a:pt x="1056" y="2007"/>
                </a:cubicBezTo>
                <a:cubicBezTo>
                  <a:pt x="1056" y="2008"/>
                  <a:pt x="1057" y="2008"/>
                  <a:pt x="1058" y="2009"/>
                </a:cubicBezTo>
                <a:cubicBezTo>
                  <a:pt x="1059" y="2010"/>
                  <a:pt x="1061" y="2011"/>
                  <a:pt x="1061" y="2013"/>
                </a:cubicBezTo>
                <a:cubicBezTo>
                  <a:pt x="1063" y="2015"/>
                  <a:pt x="1064" y="2017"/>
                  <a:pt x="1064" y="2020"/>
                </a:cubicBezTo>
                <a:cubicBezTo>
                  <a:pt x="1064" y="2022"/>
                  <a:pt x="1064" y="2022"/>
                  <a:pt x="1064" y="2022"/>
                </a:cubicBezTo>
                <a:cubicBezTo>
                  <a:pt x="1064" y="2022"/>
                  <a:pt x="1064" y="2022"/>
                  <a:pt x="1064" y="2022"/>
                </a:cubicBezTo>
                <a:cubicBezTo>
                  <a:pt x="1064" y="2031"/>
                  <a:pt x="1064" y="2040"/>
                  <a:pt x="1064" y="2049"/>
                </a:cubicBezTo>
                <a:cubicBezTo>
                  <a:pt x="1064" y="2051"/>
                  <a:pt x="1064" y="2054"/>
                  <a:pt x="1064" y="2056"/>
                </a:cubicBezTo>
                <a:close/>
                <a:moveTo>
                  <a:pt x="1114" y="1878"/>
                </a:moveTo>
                <a:cubicBezTo>
                  <a:pt x="1114" y="1878"/>
                  <a:pt x="1114" y="1877"/>
                  <a:pt x="1113" y="1877"/>
                </a:cubicBezTo>
                <a:cubicBezTo>
                  <a:pt x="1113" y="1877"/>
                  <a:pt x="1113" y="1877"/>
                  <a:pt x="1113" y="1877"/>
                </a:cubicBezTo>
                <a:cubicBezTo>
                  <a:pt x="1112" y="1875"/>
                  <a:pt x="1111" y="1873"/>
                  <a:pt x="1111" y="1871"/>
                </a:cubicBezTo>
                <a:cubicBezTo>
                  <a:pt x="1111" y="1870"/>
                  <a:pt x="1111" y="1870"/>
                  <a:pt x="1111" y="1870"/>
                </a:cubicBezTo>
                <a:cubicBezTo>
                  <a:pt x="1110" y="1868"/>
                  <a:pt x="1110" y="1867"/>
                  <a:pt x="1110" y="1866"/>
                </a:cubicBezTo>
                <a:cubicBezTo>
                  <a:pt x="1110" y="1866"/>
                  <a:pt x="1110" y="1866"/>
                  <a:pt x="1110" y="1866"/>
                </a:cubicBezTo>
                <a:cubicBezTo>
                  <a:pt x="1110" y="1861"/>
                  <a:pt x="1109" y="1855"/>
                  <a:pt x="1109" y="1849"/>
                </a:cubicBezTo>
                <a:cubicBezTo>
                  <a:pt x="1109" y="1848"/>
                  <a:pt x="1109" y="1848"/>
                  <a:pt x="1109" y="1848"/>
                </a:cubicBezTo>
                <a:cubicBezTo>
                  <a:pt x="1109" y="1846"/>
                  <a:pt x="1109" y="1844"/>
                  <a:pt x="1110" y="1843"/>
                </a:cubicBezTo>
                <a:cubicBezTo>
                  <a:pt x="1112" y="1841"/>
                  <a:pt x="1113" y="1840"/>
                  <a:pt x="1115" y="1839"/>
                </a:cubicBezTo>
                <a:cubicBezTo>
                  <a:pt x="1118" y="1838"/>
                  <a:pt x="1120" y="1837"/>
                  <a:pt x="1123" y="1836"/>
                </a:cubicBezTo>
                <a:cubicBezTo>
                  <a:pt x="1123" y="1836"/>
                  <a:pt x="1123" y="1836"/>
                  <a:pt x="1123" y="1836"/>
                </a:cubicBezTo>
                <a:cubicBezTo>
                  <a:pt x="1123" y="1836"/>
                  <a:pt x="1123" y="1836"/>
                  <a:pt x="1123" y="1836"/>
                </a:cubicBezTo>
                <a:cubicBezTo>
                  <a:pt x="1124" y="1836"/>
                  <a:pt x="1125" y="1836"/>
                  <a:pt x="1126" y="1836"/>
                </a:cubicBezTo>
                <a:cubicBezTo>
                  <a:pt x="1127" y="1836"/>
                  <a:pt x="1127" y="1836"/>
                  <a:pt x="1128" y="1836"/>
                </a:cubicBezTo>
                <a:cubicBezTo>
                  <a:pt x="1133" y="1835"/>
                  <a:pt x="1138" y="1835"/>
                  <a:pt x="1143" y="1835"/>
                </a:cubicBezTo>
                <a:cubicBezTo>
                  <a:pt x="1176" y="1835"/>
                  <a:pt x="1176" y="1835"/>
                  <a:pt x="1176" y="1835"/>
                </a:cubicBezTo>
                <a:cubicBezTo>
                  <a:pt x="1178" y="1835"/>
                  <a:pt x="1180" y="1835"/>
                  <a:pt x="1182" y="1836"/>
                </a:cubicBezTo>
                <a:cubicBezTo>
                  <a:pt x="1191" y="1837"/>
                  <a:pt x="1201" y="1839"/>
                  <a:pt x="1203" y="1848"/>
                </a:cubicBezTo>
                <a:cubicBezTo>
                  <a:pt x="1205" y="1855"/>
                  <a:pt x="1206" y="1863"/>
                  <a:pt x="1207" y="1870"/>
                </a:cubicBezTo>
                <a:cubicBezTo>
                  <a:pt x="1207" y="1871"/>
                  <a:pt x="1207" y="1871"/>
                  <a:pt x="1207" y="1871"/>
                </a:cubicBezTo>
                <a:cubicBezTo>
                  <a:pt x="1208" y="1873"/>
                  <a:pt x="1207" y="1874"/>
                  <a:pt x="1207" y="1876"/>
                </a:cubicBezTo>
                <a:cubicBezTo>
                  <a:pt x="1207" y="1876"/>
                  <a:pt x="1207" y="1876"/>
                  <a:pt x="1206" y="1876"/>
                </a:cubicBezTo>
                <a:cubicBezTo>
                  <a:pt x="1206" y="1876"/>
                  <a:pt x="1206" y="1876"/>
                  <a:pt x="1206" y="1876"/>
                </a:cubicBezTo>
                <a:cubicBezTo>
                  <a:pt x="1206" y="1877"/>
                  <a:pt x="1206" y="1877"/>
                  <a:pt x="1206" y="1877"/>
                </a:cubicBezTo>
                <a:cubicBezTo>
                  <a:pt x="1204" y="1880"/>
                  <a:pt x="1200" y="1882"/>
                  <a:pt x="1195" y="1883"/>
                </a:cubicBezTo>
                <a:cubicBezTo>
                  <a:pt x="1195" y="1883"/>
                  <a:pt x="1195" y="1884"/>
                  <a:pt x="1194" y="1884"/>
                </a:cubicBezTo>
                <a:cubicBezTo>
                  <a:pt x="1194" y="1884"/>
                  <a:pt x="1193" y="1884"/>
                  <a:pt x="1193" y="1884"/>
                </a:cubicBezTo>
                <a:cubicBezTo>
                  <a:pt x="1192" y="1884"/>
                  <a:pt x="1192" y="1884"/>
                  <a:pt x="1192" y="1884"/>
                </a:cubicBezTo>
                <a:cubicBezTo>
                  <a:pt x="1191" y="1884"/>
                  <a:pt x="1190" y="1884"/>
                  <a:pt x="1189" y="1885"/>
                </a:cubicBezTo>
                <a:cubicBezTo>
                  <a:pt x="1178" y="1886"/>
                  <a:pt x="1164" y="1885"/>
                  <a:pt x="1158" y="1885"/>
                </a:cubicBezTo>
                <a:cubicBezTo>
                  <a:pt x="1137" y="1885"/>
                  <a:pt x="1137" y="1885"/>
                  <a:pt x="1137" y="1885"/>
                </a:cubicBezTo>
                <a:cubicBezTo>
                  <a:pt x="1135" y="1885"/>
                  <a:pt x="1134" y="1885"/>
                  <a:pt x="1132" y="1885"/>
                </a:cubicBezTo>
                <a:cubicBezTo>
                  <a:pt x="1131" y="1884"/>
                  <a:pt x="1130" y="1884"/>
                  <a:pt x="1128" y="1884"/>
                </a:cubicBezTo>
                <a:cubicBezTo>
                  <a:pt x="1128" y="1884"/>
                  <a:pt x="1128" y="1884"/>
                  <a:pt x="1127" y="1884"/>
                </a:cubicBezTo>
                <a:cubicBezTo>
                  <a:pt x="1127" y="1884"/>
                  <a:pt x="1127" y="1884"/>
                  <a:pt x="1127" y="1884"/>
                </a:cubicBezTo>
                <a:cubicBezTo>
                  <a:pt x="1126" y="1883"/>
                  <a:pt x="1125" y="1883"/>
                  <a:pt x="1123" y="1883"/>
                </a:cubicBezTo>
                <a:cubicBezTo>
                  <a:pt x="1123" y="1883"/>
                  <a:pt x="1122" y="1882"/>
                  <a:pt x="1122" y="1882"/>
                </a:cubicBezTo>
                <a:cubicBezTo>
                  <a:pt x="1121" y="1882"/>
                  <a:pt x="1120" y="1881"/>
                  <a:pt x="1119" y="1881"/>
                </a:cubicBezTo>
                <a:cubicBezTo>
                  <a:pt x="1117" y="1880"/>
                  <a:pt x="1116" y="1879"/>
                  <a:pt x="1115" y="1878"/>
                </a:cubicBezTo>
                <a:cubicBezTo>
                  <a:pt x="1115" y="1878"/>
                  <a:pt x="1114" y="1878"/>
                  <a:pt x="1114" y="1878"/>
                </a:cubicBezTo>
                <a:close/>
                <a:moveTo>
                  <a:pt x="1120" y="1961"/>
                </a:moveTo>
                <a:cubicBezTo>
                  <a:pt x="1118" y="1959"/>
                  <a:pt x="1117" y="1957"/>
                  <a:pt x="1117" y="1955"/>
                </a:cubicBezTo>
                <a:cubicBezTo>
                  <a:pt x="1117" y="1952"/>
                  <a:pt x="1117" y="1952"/>
                  <a:pt x="1117" y="1952"/>
                </a:cubicBezTo>
                <a:cubicBezTo>
                  <a:pt x="1117" y="1952"/>
                  <a:pt x="1117" y="1952"/>
                  <a:pt x="1117" y="1952"/>
                </a:cubicBezTo>
                <a:cubicBezTo>
                  <a:pt x="1116" y="1943"/>
                  <a:pt x="1116" y="1935"/>
                  <a:pt x="1115" y="1926"/>
                </a:cubicBezTo>
                <a:cubicBezTo>
                  <a:pt x="1115" y="1926"/>
                  <a:pt x="1115" y="1926"/>
                  <a:pt x="1115" y="1926"/>
                </a:cubicBezTo>
                <a:cubicBezTo>
                  <a:pt x="1115" y="1926"/>
                  <a:pt x="1115" y="1926"/>
                  <a:pt x="1115" y="1926"/>
                </a:cubicBezTo>
                <a:cubicBezTo>
                  <a:pt x="1115" y="1925"/>
                  <a:pt x="1115" y="1925"/>
                  <a:pt x="1115" y="1924"/>
                </a:cubicBezTo>
                <a:cubicBezTo>
                  <a:pt x="1117" y="1906"/>
                  <a:pt x="1155" y="1911"/>
                  <a:pt x="1167" y="1911"/>
                </a:cubicBezTo>
                <a:cubicBezTo>
                  <a:pt x="1181" y="1911"/>
                  <a:pt x="1208" y="1907"/>
                  <a:pt x="1216" y="1921"/>
                </a:cubicBezTo>
                <a:cubicBezTo>
                  <a:pt x="1217" y="1923"/>
                  <a:pt x="1218" y="1924"/>
                  <a:pt x="1218" y="1925"/>
                </a:cubicBezTo>
                <a:cubicBezTo>
                  <a:pt x="1219" y="1927"/>
                  <a:pt x="1219" y="1927"/>
                  <a:pt x="1219" y="1927"/>
                </a:cubicBezTo>
                <a:cubicBezTo>
                  <a:pt x="1219" y="1927"/>
                  <a:pt x="1219" y="1927"/>
                  <a:pt x="1219" y="1927"/>
                </a:cubicBezTo>
                <a:cubicBezTo>
                  <a:pt x="1219" y="1931"/>
                  <a:pt x="1220" y="1936"/>
                  <a:pt x="1221" y="1940"/>
                </a:cubicBezTo>
                <a:cubicBezTo>
                  <a:pt x="1224" y="1955"/>
                  <a:pt x="1224" y="1955"/>
                  <a:pt x="1224" y="1955"/>
                </a:cubicBezTo>
                <a:cubicBezTo>
                  <a:pt x="1225" y="1957"/>
                  <a:pt x="1224" y="1959"/>
                  <a:pt x="1223" y="1961"/>
                </a:cubicBezTo>
                <a:cubicBezTo>
                  <a:pt x="1223" y="1962"/>
                  <a:pt x="1222" y="1963"/>
                  <a:pt x="1220" y="1964"/>
                </a:cubicBezTo>
                <a:cubicBezTo>
                  <a:pt x="1220" y="1965"/>
                  <a:pt x="1219" y="1965"/>
                  <a:pt x="1219" y="1966"/>
                </a:cubicBezTo>
                <a:cubicBezTo>
                  <a:pt x="1219" y="1966"/>
                  <a:pt x="1218" y="1966"/>
                  <a:pt x="1218" y="1966"/>
                </a:cubicBezTo>
                <a:cubicBezTo>
                  <a:pt x="1218" y="1966"/>
                  <a:pt x="1218" y="1966"/>
                  <a:pt x="1218" y="1967"/>
                </a:cubicBezTo>
                <a:cubicBezTo>
                  <a:pt x="1217" y="1967"/>
                  <a:pt x="1216" y="1967"/>
                  <a:pt x="1215" y="1968"/>
                </a:cubicBezTo>
                <a:cubicBezTo>
                  <a:pt x="1215" y="1968"/>
                  <a:pt x="1214" y="1968"/>
                  <a:pt x="1213" y="1969"/>
                </a:cubicBezTo>
                <a:cubicBezTo>
                  <a:pt x="1213" y="1969"/>
                  <a:pt x="1212" y="1969"/>
                  <a:pt x="1212" y="1969"/>
                </a:cubicBezTo>
                <a:cubicBezTo>
                  <a:pt x="1211" y="1969"/>
                  <a:pt x="1211" y="1970"/>
                  <a:pt x="1210" y="1970"/>
                </a:cubicBezTo>
                <a:cubicBezTo>
                  <a:pt x="1209" y="1970"/>
                  <a:pt x="1209" y="1970"/>
                  <a:pt x="1208" y="1970"/>
                </a:cubicBezTo>
                <a:cubicBezTo>
                  <a:pt x="1208" y="1970"/>
                  <a:pt x="1207" y="1970"/>
                  <a:pt x="1207" y="1970"/>
                </a:cubicBezTo>
                <a:cubicBezTo>
                  <a:pt x="1206" y="1971"/>
                  <a:pt x="1205" y="1971"/>
                  <a:pt x="1204" y="1971"/>
                </a:cubicBezTo>
                <a:cubicBezTo>
                  <a:pt x="1202" y="1971"/>
                  <a:pt x="1201" y="1971"/>
                  <a:pt x="1199" y="1971"/>
                </a:cubicBezTo>
                <a:cubicBezTo>
                  <a:pt x="1199" y="1971"/>
                  <a:pt x="1199" y="1971"/>
                  <a:pt x="1199" y="1971"/>
                </a:cubicBezTo>
                <a:cubicBezTo>
                  <a:pt x="1199" y="1971"/>
                  <a:pt x="1199" y="1971"/>
                  <a:pt x="1199" y="1971"/>
                </a:cubicBezTo>
                <a:cubicBezTo>
                  <a:pt x="1181" y="1971"/>
                  <a:pt x="1164" y="1971"/>
                  <a:pt x="1147" y="1971"/>
                </a:cubicBezTo>
                <a:cubicBezTo>
                  <a:pt x="1145" y="1971"/>
                  <a:pt x="1143" y="1971"/>
                  <a:pt x="1141" y="1971"/>
                </a:cubicBezTo>
                <a:cubicBezTo>
                  <a:pt x="1141" y="1971"/>
                  <a:pt x="1140" y="1971"/>
                  <a:pt x="1140" y="1971"/>
                </a:cubicBezTo>
                <a:cubicBezTo>
                  <a:pt x="1139" y="1971"/>
                  <a:pt x="1137" y="1970"/>
                  <a:pt x="1136" y="1970"/>
                </a:cubicBezTo>
                <a:cubicBezTo>
                  <a:pt x="1136" y="1970"/>
                  <a:pt x="1136" y="1970"/>
                  <a:pt x="1136" y="1970"/>
                </a:cubicBezTo>
                <a:cubicBezTo>
                  <a:pt x="1135" y="1970"/>
                  <a:pt x="1135" y="1970"/>
                  <a:pt x="1135" y="1970"/>
                </a:cubicBezTo>
                <a:cubicBezTo>
                  <a:pt x="1134" y="1969"/>
                  <a:pt x="1132" y="1969"/>
                  <a:pt x="1131" y="1969"/>
                </a:cubicBezTo>
                <a:cubicBezTo>
                  <a:pt x="1130" y="1968"/>
                  <a:pt x="1130" y="1968"/>
                  <a:pt x="1129" y="1968"/>
                </a:cubicBezTo>
                <a:cubicBezTo>
                  <a:pt x="1128" y="1967"/>
                  <a:pt x="1128" y="1967"/>
                  <a:pt x="1127" y="1967"/>
                </a:cubicBezTo>
                <a:cubicBezTo>
                  <a:pt x="1127" y="1967"/>
                  <a:pt x="1126" y="1967"/>
                  <a:pt x="1126" y="1966"/>
                </a:cubicBezTo>
                <a:cubicBezTo>
                  <a:pt x="1124" y="1965"/>
                  <a:pt x="1121" y="1963"/>
                  <a:pt x="1120" y="1961"/>
                </a:cubicBezTo>
                <a:close/>
                <a:moveTo>
                  <a:pt x="1244" y="2063"/>
                </a:moveTo>
                <a:cubicBezTo>
                  <a:pt x="1243" y="2066"/>
                  <a:pt x="1241" y="2068"/>
                  <a:pt x="1238" y="2070"/>
                </a:cubicBezTo>
                <a:cubicBezTo>
                  <a:pt x="1236" y="2072"/>
                  <a:pt x="1233" y="2074"/>
                  <a:pt x="1229" y="2075"/>
                </a:cubicBezTo>
                <a:cubicBezTo>
                  <a:pt x="1225" y="2076"/>
                  <a:pt x="1221" y="2076"/>
                  <a:pt x="1217" y="2076"/>
                </a:cubicBezTo>
                <a:cubicBezTo>
                  <a:pt x="1205" y="2076"/>
                  <a:pt x="1205" y="2076"/>
                  <a:pt x="1205" y="2076"/>
                </a:cubicBezTo>
                <a:cubicBezTo>
                  <a:pt x="1205" y="2076"/>
                  <a:pt x="1205" y="2076"/>
                  <a:pt x="1205" y="2076"/>
                </a:cubicBezTo>
                <a:cubicBezTo>
                  <a:pt x="1189" y="2076"/>
                  <a:pt x="1174" y="2076"/>
                  <a:pt x="1158" y="2077"/>
                </a:cubicBezTo>
                <a:cubicBezTo>
                  <a:pt x="1156" y="2077"/>
                  <a:pt x="1154" y="2076"/>
                  <a:pt x="1152" y="2076"/>
                </a:cubicBezTo>
                <a:cubicBezTo>
                  <a:pt x="1152" y="2076"/>
                  <a:pt x="1151" y="2076"/>
                  <a:pt x="1151" y="2076"/>
                </a:cubicBezTo>
                <a:cubicBezTo>
                  <a:pt x="1149" y="2076"/>
                  <a:pt x="1148" y="2075"/>
                  <a:pt x="1146" y="2075"/>
                </a:cubicBezTo>
                <a:cubicBezTo>
                  <a:pt x="1146" y="2075"/>
                  <a:pt x="1146" y="2075"/>
                  <a:pt x="1146" y="2075"/>
                </a:cubicBezTo>
                <a:cubicBezTo>
                  <a:pt x="1145" y="2075"/>
                  <a:pt x="1145" y="2075"/>
                  <a:pt x="1145" y="2075"/>
                </a:cubicBezTo>
                <a:cubicBezTo>
                  <a:pt x="1138" y="2073"/>
                  <a:pt x="1132" y="2069"/>
                  <a:pt x="1128" y="2064"/>
                </a:cubicBezTo>
                <a:cubicBezTo>
                  <a:pt x="1128" y="2064"/>
                  <a:pt x="1128" y="2064"/>
                  <a:pt x="1128" y="2064"/>
                </a:cubicBezTo>
                <a:cubicBezTo>
                  <a:pt x="1128" y="2064"/>
                  <a:pt x="1128" y="2064"/>
                  <a:pt x="1128" y="2064"/>
                </a:cubicBezTo>
                <a:cubicBezTo>
                  <a:pt x="1127" y="2063"/>
                  <a:pt x="1126" y="2062"/>
                  <a:pt x="1126" y="2060"/>
                </a:cubicBezTo>
                <a:cubicBezTo>
                  <a:pt x="1126" y="2060"/>
                  <a:pt x="1126" y="2059"/>
                  <a:pt x="1125" y="2059"/>
                </a:cubicBezTo>
                <a:cubicBezTo>
                  <a:pt x="1125" y="2058"/>
                  <a:pt x="1125" y="2057"/>
                  <a:pt x="1125" y="2057"/>
                </a:cubicBezTo>
                <a:cubicBezTo>
                  <a:pt x="1125" y="2056"/>
                  <a:pt x="1125" y="2056"/>
                  <a:pt x="1125" y="2056"/>
                </a:cubicBezTo>
                <a:cubicBezTo>
                  <a:pt x="1125" y="2055"/>
                  <a:pt x="1125" y="2055"/>
                  <a:pt x="1125" y="2055"/>
                </a:cubicBezTo>
                <a:cubicBezTo>
                  <a:pt x="1125" y="2055"/>
                  <a:pt x="1125" y="2055"/>
                  <a:pt x="1125" y="2055"/>
                </a:cubicBezTo>
                <a:cubicBezTo>
                  <a:pt x="1124" y="2046"/>
                  <a:pt x="1123" y="2037"/>
                  <a:pt x="1123" y="2029"/>
                </a:cubicBezTo>
                <a:cubicBezTo>
                  <a:pt x="1123" y="2027"/>
                  <a:pt x="1122" y="2026"/>
                  <a:pt x="1122" y="2024"/>
                </a:cubicBezTo>
                <a:cubicBezTo>
                  <a:pt x="1122" y="2020"/>
                  <a:pt x="1122" y="2020"/>
                  <a:pt x="1122" y="2020"/>
                </a:cubicBezTo>
                <a:cubicBezTo>
                  <a:pt x="1122" y="2019"/>
                  <a:pt x="1122" y="2019"/>
                  <a:pt x="1122" y="2019"/>
                </a:cubicBezTo>
                <a:cubicBezTo>
                  <a:pt x="1122" y="2018"/>
                  <a:pt x="1122" y="2017"/>
                  <a:pt x="1122" y="2016"/>
                </a:cubicBezTo>
                <a:cubicBezTo>
                  <a:pt x="1122" y="2016"/>
                  <a:pt x="1123" y="2016"/>
                  <a:pt x="1123" y="2015"/>
                </a:cubicBezTo>
                <a:cubicBezTo>
                  <a:pt x="1123" y="2014"/>
                  <a:pt x="1123" y="2014"/>
                  <a:pt x="1123" y="2013"/>
                </a:cubicBezTo>
                <a:cubicBezTo>
                  <a:pt x="1124" y="2013"/>
                  <a:pt x="1124" y="2013"/>
                  <a:pt x="1124" y="2012"/>
                </a:cubicBezTo>
                <a:cubicBezTo>
                  <a:pt x="1124" y="2012"/>
                  <a:pt x="1124" y="2012"/>
                  <a:pt x="1124" y="2012"/>
                </a:cubicBezTo>
                <a:cubicBezTo>
                  <a:pt x="1125" y="2011"/>
                  <a:pt x="1125" y="2010"/>
                  <a:pt x="1126" y="2010"/>
                </a:cubicBezTo>
                <a:cubicBezTo>
                  <a:pt x="1126" y="2009"/>
                  <a:pt x="1127" y="2009"/>
                  <a:pt x="1127" y="2009"/>
                </a:cubicBezTo>
                <a:cubicBezTo>
                  <a:pt x="1128" y="2008"/>
                  <a:pt x="1128" y="2008"/>
                  <a:pt x="1129" y="2007"/>
                </a:cubicBezTo>
                <a:cubicBezTo>
                  <a:pt x="1129" y="2007"/>
                  <a:pt x="1129" y="2007"/>
                  <a:pt x="1130" y="2006"/>
                </a:cubicBezTo>
                <a:cubicBezTo>
                  <a:pt x="1130" y="2006"/>
                  <a:pt x="1130" y="2006"/>
                  <a:pt x="1130" y="2006"/>
                </a:cubicBezTo>
                <a:cubicBezTo>
                  <a:pt x="1131" y="2006"/>
                  <a:pt x="1132" y="2005"/>
                  <a:pt x="1133" y="2004"/>
                </a:cubicBezTo>
                <a:cubicBezTo>
                  <a:pt x="1134" y="2004"/>
                  <a:pt x="1134" y="2004"/>
                  <a:pt x="1134" y="2004"/>
                </a:cubicBezTo>
                <a:cubicBezTo>
                  <a:pt x="1134" y="2004"/>
                  <a:pt x="1135" y="2004"/>
                  <a:pt x="1135" y="2004"/>
                </a:cubicBezTo>
                <a:cubicBezTo>
                  <a:pt x="1135" y="2004"/>
                  <a:pt x="1135" y="2004"/>
                  <a:pt x="1136" y="2004"/>
                </a:cubicBezTo>
                <a:cubicBezTo>
                  <a:pt x="1137" y="2003"/>
                  <a:pt x="1138" y="2003"/>
                  <a:pt x="1139" y="2003"/>
                </a:cubicBezTo>
                <a:cubicBezTo>
                  <a:pt x="1139" y="2002"/>
                  <a:pt x="1140" y="2002"/>
                  <a:pt x="1140" y="2002"/>
                </a:cubicBezTo>
                <a:cubicBezTo>
                  <a:pt x="1141" y="2002"/>
                  <a:pt x="1141" y="2002"/>
                  <a:pt x="1142" y="2002"/>
                </a:cubicBezTo>
                <a:cubicBezTo>
                  <a:pt x="1143" y="2002"/>
                  <a:pt x="1145" y="2001"/>
                  <a:pt x="1147" y="2001"/>
                </a:cubicBezTo>
                <a:cubicBezTo>
                  <a:pt x="1147" y="2001"/>
                  <a:pt x="1148" y="2001"/>
                  <a:pt x="1148" y="2001"/>
                </a:cubicBezTo>
                <a:cubicBezTo>
                  <a:pt x="1149" y="2001"/>
                  <a:pt x="1149" y="2001"/>
                  <a:pt x="1150" y="2001"/>
                </a:cubicBezTo>
                <a:cubicBezTo>
                  <a:pt x="1153" y="2001"/>
                  <a:pt x="1153" y="2001"/>
                  <a:pt x="1153" y="2001"/>
                </a:cubicBezTo>
                <a:cubicBezTo>
                  <a:pt x="1155" y="2001"/>
                  <a:pt x="1158" y="2001"/>
                  <a:pt x="1160" y="2001"/>
                </a:cubicBezTo>
                <a:cubicBezTo>
                  <a:pt x="1163" y="2001"/>
                  <a:pt x="1165" y="2001"/>
                  <a:pt x="1168" y="2001"/>
                </a:cubicBezTo>
                <a:cubicBezTo>
                  <a:pt x="1191" y="2001"/>
                  <a:pt x="1191" y="2001"/>
                  <a:pt x="1191" y="2001"/>
                </a:cubicBezTo>
                <a:cubicBezTo>
                  <a:pt x="1197" y="2001"/>
                  <a:pt x="1203" y="2001"/>
                  <a:pt x="1209" y="2001"/>
                </a:cubicBezTo>
                <a:cubicBezTo>
                  <a:pt x="1210" y="2001"/>
                  <a:pt x="1211" y="2001"/>
                  <a:pt x="1212" y="2002"/>
                </a:cubicBezTo>
                <a:cubicBezTo>
                  <a:pt x="1212" y="2002"/>
                  <a:pt x="1213" y="2002"/>
                  <a:pt x="1214" y="2002"/>
                </a:cubicBezTo>
                <a:cubicBezTo>
                  <a:pt x="1214" y="2002"/>
                  <a:pt x="1214" y="2002"/>
                  <a:pt x="1215" y="2002"/>
                </a:cubicBezTo>
                <a:cubicBezTo>
                  <a:pt x="1215" y="2002"/>
                  <a:pt x="1216" y="2002"/>
                  <a:pt x="1216" y="2002"/>
                </a:cubicBezTo>
                <a:cubicBezTo>
                  <a:pt x="1216" y="2002"/>
                  <a:pt x="1216" y="2003"/>
                  <a:pt x="1217" y="2003"/>
                </a:cubicBezTo>
                <a:cubicBezTo>
                  <a:pt x="1218" y="2003"/>
                  <a:pt x="1219" y="2003"/>
                  <a:pt x="1220" y="2004"/>
                </a:cubicBezTo>
                <a:cubicBezTo>
                  <a:pt x="1221" y="2004"/>
                  <a:pt x="1221" y="2004"/>
                  <a:pt x="1222" y="2004"/>
                </a:cubicBezTo>
                <a:cubicBezTo>
                  <a:pt x="1222" y="2005"/>
                  <a:pt x="1223" y="2005"/>
                  <a:pt x="1223" y="2005"/>
                </a:cubicBezTo>
                <a:cubicBezTo>
                  <a:pt x="1224" y="2005"/>
                  <a:pt x="1225" y="2006"/>
                  <a:pt x="1226" y="2006"/>
                </a:cubicBezTo>
                <a:cubicBezTo>
                  <a:pt x="1229" y="2008"/>
                  <a:pt x="1231" y="2010"/>
                  <a:pt x="1233" y="2012"/>
                </a:cubicBezTo>
                <a:cubicBezTo>
                  <a:pt x="1235" y="2014"/>
                  <a:pt x="1237" y="2017"/>
                  <a:pt x="1237" y="2019"/>
                </a:cubicBezTo>
                <a:cubicBezTo>
                  <a:pt x="1240" y="2034"/>
                  <a:pt x="1240" y="2034"/>
                  <a:pt x="1240" y="2034"/>
                </a:cubicBezTo>
                <a:cubicBezTo>
                  <a:pt x="1241" y="2040"/>
                  <a:pt x="1243" y="2046"/>
                  <a:pt x="1244" y="2052"/>
                </a:cubicBezTo>
                <a:cubicBezTo>
                  <a:pt x="1244" y="2052"/>
                  <a:pt x="1244" y="2052"/>
                  <a:pt x="1244" y="2052"/>
                </a:cubicBezTo>
                <a:cubicBezTo>
                  <a:pt x="1244" y="2055"/>
                  <a:pt x="1244" y="2055"/>
                  <a:pt x="1244" y="2055"/>
                </a:cubicBezTo>
                <a:cubicBezTo>
                  <a:pt x="1245" y="2058"/>
                  <a:pt x="1245" y="2061"/>
                  <a:pt x="1244" y="2063"/>
                </a:cubicBezTo>
                <a:close/>
                <a:moveTo>
                  <a:pt x="1349" y="1880"/>
                </a:moveTo>
                <a:cubicBezTo>
                  <a:pt x="1346" y="1879"/>
                  <a:pt x="1344" y="1878"/>
                  <a:pt x="1342" y="1876"/>
                </a:cubicBezTo>
                <a:cubicBezTo>
                  <a:pt x="1340" y="1875"/>
                  <a:pt x="1338" y="1873"/>
                  <a:pt x="1338" y="1871"/>
                </a:cubicBezTo>
                <a:cubicBezTo>
                  <a:pt x="1337" y="1868"/>
                  <a:pt x="1337" y="1868"/>
                  <a:pt x="1337" y="1868"/>
                </a:cubicBezTo>
                <a:cubicBezTo>
                  <a:pt x="1335" y="1863"/>
                  <a:pt x="1333" y="1859"/>
                  <a:pt x="1332" y="1854"/>
                </a:cubicBezTo>
                <a:cubicBezTo>
                  <a:pt x="1331" y="1852"/>
                  <a:pt x="1329" y="1848"/>
                  <a:pt x="1329" y="1845"/>
                </a:cubicBezTo>
                <a:cubicBezTo>
                  <a:pt x="1329" y="1845"/>
                  <a:pt x="1329" y="1845"/>
                  <a:pt x="1329" y="1844"/>
                </a:cubicBezTo>
                <a:cubicBezTo>
                  <a:pt x="1329" y="1844"/>
                  <a:pt x="1329" y="1844"/>
                  <a:pt x="1329" y="1844"/>
                </a:cubicBezTo>
                <a:cubicBezTo>
                  <a:pt x="1329" y="1844"/>
                  <a:pt x="1329" y="1843"/>
                  <a:pt x="1329" y="1843"/>
                </a:cubicBezTo>
                <a:cubicBezTo>
                  <a:pt x="1329" y="1843"/>
                  <a:pt x="1329" y="1843"/>
                  <a:pt x="1329" y="1842"/>
                </a:cubicBezTo>
                <a:cubicBezTo>
                  <a:pt x="1329" y="1842"/>
                  <a:pt x="1329" y="1842"/>
                  <a:pt x="1329" y="1842"/>
                </a:cubicBezTo>
                <a:cubicBezTo>
                  <a:pt x="1333" y="1834"/>
                  <a:pt x="1348" y="1835"/>
                  <a:pt x="1355" y="1835"/>
                </a:cubicBezTo>
                <a:cubicBezTo>
                  <a:pt x="1392" y="1835"/>
                  <a:pt x="1392" y="1835"/>
                  <a:pt x="1392" y="1835"/>
                </a:cubicBezTo>
                <a:cubicBezTo>
                  <a:pt x="1396" y="1835"/>
                  <a:pt x="1399" y="1835"/>
                  <a:pt x="1402" y="1836"/>
                </a:cubicBezTo>
                <a:cubicBezTo>
                  <a:pt x="1403" y="1836"/>
                  <a:pt x="1404" y="1836"/>
                  <a:pt x="1405" y="1836"/>
                </a:cubicBezTo>
                <a:cubicBezTo>
                  <a:pt x="1405" y="1836"/>
                  <a:pt x="1405" y="1837"/>
                  <a:pt x="1406" y="1837"/>
                </a:cubicBezTo>
                <a:cubicBezTo>
                  <a:pt x="1406" y="1837"/>
                  <a:pt x="1407" y="1837"/>
                  <a:pt x="1408" y="1837"/>
                </a:cubicBezTo>
                <a:cubicBezTo>
                  <a:pt x="1409" y="1837"/>
                  <a:pt x="1410" y="1838"/>
                  <a:pt x="1411" y="1838"/>
                </a:cubicBezTo>
                <a:cubicBezTo>
                  <a:pt x="1411" y="1838"/>
                  <a:pt x="1411" y="1838"/>
                  <a:pt x="1411" y="1838"/>
                </a:cubicBezTo>
                <a:cubicBezTo>
                  <a:pt x="1411" y="1838"/>
                  <a:pt x="1411" y="1838"/>
                  <a:pt x="1411" y="1838"/>
                </a:cubicBezTo>
                <a:cubicBezTo>
                  <a:pt x="1412" y="1839"/>
                  <a:pt x="1413" y="1839"/>
                  <a:pt x="1414" y="1840"/>
                </a:cubicBezTo>
                <a:cubicBezTo>
                  <a:pt x="1415" y="1840"/>
                  <a:pt x="1415" y="1840"/>
                  <a:pt x="1416" y="1841"/>
                </a:cubicBezTo>
                <a:cubicBezTo>
                  <a:pt x="1416" y="1841"/>
                  <a:pt x="1416" y="1841"/>
                  <a:pt x="1417" y="1841"/>
                </a:cubicBezTo>
                <a:cubicBezTo>
                  <a:pt x="1417" y="1841"/>
                  <a:pt x="1417" y="1841"/>
                  <a:pt x="1417" y="1842"/>
                </a:cubicBezTo>
                <a:cubicBezTo>
                  <a:pt x="1418" y="1842"/>
                  <a:pt x="1418" y="1842"/>
                  <a:pt x="1418" y="1842"/>
                </a:cubicBezTo>
                <a:cubicBezTo>
                  <a:pt x="1420" y="1844"/>
                  <a:pt x="1422" y="1845"/>
                  <a:pt x="1423" y="1847"/>
                </a:cubicBezTo>
                <a:cubicBezTo>
                  <a:pt x="1423" y="1847"/>
                  <a:pt x="1423" y="1847"/>
                  <a:pt x="1423" y="1847"/>
                </a:cubicBezTo>
                <a:cubicBezTo>
                  <a:pt x="1426" y="1852"/>
                  <a:pt x="1428" y="1859"/>
                  <a:pt x="1431" y="1864"/>
                </a:cubicBezTo>
                <a:cubicBezTo>
                  <a:pt x="1431" y="1864"/>
                  <a:pt x="1431" y="1864"/>
                  <a:pt x="1431" y="1864"/>
                </a:cubicBezTo>
                <a:cubicBezTo>
                  <a:pt x="1432" y="1867"/>
                  <a:pt x="1434" y="1870"/>
                  <a:pt x="1435" y="1873"/>
                </a:cubicBezTo>
                <a:cubicBezTo>
                  <a:pt x="1435" y="1873"/>
                  <a:pt x="1435" y="1873"/>
                  <a:pt x="1435" y="1873"/>
                </a:cubicBezTo>
                <a:cubicBezTo>
                  <a:pt x="1435" y="1873"/>
                  <a:pt x="1435" y="1873"/>
                  <a:pt x="1435" y="1874"/>
                </a:cubicBezTo>
                <a:cubicBezTo>
                  <a:pt x="1436" y="1879"/>
                  <a:pt x="1431" y="1882"/>
                  <a:pt x="1425" y="1883"/>
                </a:cubicBezTo>
                <a:cubicBezTo>
                  <a:pt x="1425" y="1883"/>
                  <a:pt x="1425" y="1883"/>
                  <a:pt x="1425" y="1883"/>
                </a:cubicBezTo>
                <a:cubicBezTo>
                  <a:pt x="1425" y="1883"/>
                  <a:pt x="1424" y="1883"/>
                  <a:pt x="1424" y="1883"/>
                </a:cubicBezTo>
                <a:cubicBezTo>
                  <a:pt x="1423" y="1884"/>
                  <a:pt x="1422" y="1884"/>
                  <a:pt x="1421" y="1884"/>
                </a:cubicBezTo>
                <a:cubicBezTo>
                  <a:pt x="1421" y="1884"/>
                  <a:pt x="1420" y="1884"/>
                  <a:pt x="1420" y="1884"/>
                </a:cubicBezTo>
                <a:cubicBezTo>
                  <a:pt x="1419" y="1884"/>
                  <a:pt x="1418" y="1884"/>
                  <a:pt x="1417" y="1884"/>
                </a:cubicBezTo>
                <a:cubicBezTo>
                  <a:pt x="1417" y="1884"/>
                  <a:pt x="1416" y="1884"/>
                  <a:pt x="1416" y="1884"/>
                </a:cubicBezTo>
                <a:cubicBezTo>
                  <a:pt x="1416" y="1884"/>
                  <a:pt x="1416" y="1884"/>
                  <a:pt x="1415" y="1884"/>
                </a:cubicBezTo>
                <a:cubicBezTo>
                  <a:pt x="1414" y="1884"/>
                  <a:pt x="1414" y="1884"/>
                  <a:pt x="1414" y="1884"/>
                </a:cubicBezTo>
                <a:cubicBezTo>
                  <a:pt x="1408" y="1884"/>
                  <a:pt x="1403" y="1884"/>
                  <a:pt x="1397" y="1884"/>
                </a:cubicBezTo>
                <a:cubicBezTo>
                  <a:pt x="1387" y="1884"/>
                  <a:pt x="1378" y="1884"/>
                  <a:pt x="1368" y="1884"/>
                </a:cubicBezTo>
                <a:cubicBezTo>
                  <a:pt x="1362" y="1884"/>
                  <a:pt x="1355" y="1883"/>
                  <a:pt x="1349" y="1880"/>
                </a:cubicBezTo>
                <a:cubicBezTo>
                  <a:pt x="1349" y="1880"/>
                  <a:pt x="1349" y="1880"/>
                  <a:pt x="1349" y="1880"/>
                </a:cubicBezTo>
                <a:close/>
                <a:moveTo>
                  <a:pt x="1373" y="1961"/>
                </a:moveTo>
                <a:cubicBezTo>
                  <a:pt x="1371" y="1959"/>
                  <a:pt x="1369" y="1956"/>
                  <a:pt x="1369" y="1954"/>
                </a:cubicBezTo>
                <a:cubicBezTo>
                  <a:pt x="1363" y="1940"/>
                  <a:pt x="1363" y="1940"/>
                  <a:pt x="1363" y="1940"/>
                </a:cubicBezTo>
                <a:cubicBezTo>
                  <a:pt x="1362" y="1935"/>
                  <a:pt x="1360" y="1931"/>
                  <a:pt x="1359" y="1927"/>
                </a:cubicBezTo>
                <a:cubicBezTo>
                  <a:pt x="1359" y="1927"/>
                  <a:pt x="1359" y="1927"/>
                  <a:pt x="1359" y="1927"/>
                </a:cubicBezTo>
                <a:cubicBezTo>
                  <a:pt x="1358" y="1925"/>
                  <a:pt x="1358" y="1925"/>
                  <a:pt x="1358" y="1925"/>
                </a:cubicBezTo>
                <a:cubicBezTo>
                  <a:pt x="1357" y="1923"/>
                  <a:pt x="1357" y="1921"/>
                  <a:pt x="1358" y="1919"/>
                </a:cubicBezTo>
                <a:cubicBezTo>
                  <a:pt x="1358" y="1918"/>
                  <a:pt x="1359" y="1917"/>
                  <a:pt x="1360" y="1916"/>
                </a:cubicBezTo>
                <a:cubicBezTo>
                  <a:pt x="1360" y="1916"/>
                  <a:pt x="1361" y="1916"/>
                  <a:pt x="1361" y="1915"/>
                </a:cubicBezTo>
                <a:cubicBezTo>
                  <a:pt x="1361" y="1915"/>
                  <a:pt x="1361" y="1915"/>
                  <a:pt x="1362" y="1915"/>
                </a:cubicBezTo>
                <a:cubicBezTo>
                  <a:pt x="1364" y="1913"/>
                  <a:pt x="1366" y="1912"/>
                  <a:pt x="1369" y="1911"/>
                </a:cubicBezTo>
                <a:cubicBezTo>
                  <a:pt x="1371" y="1911"/>
                  <a:pt x="1374" y="1910"/>
                  <a:pt x="1376" y="1910"/>
                </a:cubicBezTo>
                <a:cubicBezTo>
                  <a:pt x="1386" y="1909"/>
                  <a:pt x="1397" y="1910"/>
                  <a:pt x="1402" y="1910"/>
                </a:cubicBezTo>
                <a:cubicBezTo>
                  <a:pt x="1420" y="1910"/>
                  <a:pt x="1451" y="1906"/>
                  <a:pt x="1461" y="1925"/>
                </a:cubicBezTo>
                <a:cubicBezTo>
                  <a:pt x="1461" y="1925"/>
                  <a:pt x="1461" y="1925"/>
                  <a:pt x="1461" y="1925"/>
                </a:cubicBezTo>
                <a:cubicBezTo>
                  <a:pt x="1461" y="1925"/>
                  <a:pt x="1461" y="1925"/>
                  <a:pt x="1461" y="1925"/>
                </a:cubicBezTo>
                <a:cubicBezTo>
                  <a:pt x="1461" y="1925"/>
                  <a:pt x="1461" y="1925"/>
                  <a:pt x="1461" y="1925"/>
                </a:cubicBezTo>
                <a:cubicBezTo>
                  <a:pt x="1465" y="1933"/>
                  <a:pt x="1469" y="1940"/>
                  <a:pt x="1473" y="1948"/>
                </a:cubicBezTo>
                <a:cubicBezTo>
                  <a:pt x="1474" y="1951"/>
                  <a:pt x="1476" y="1953"/>
                  <a:pt x="1476" y="1956"/>
                </a:cubicBezTo>
                <a:cubicBezTo>
                  <a:pt x="1476" y="1956"/>
                  <a:pt x="1476" y="1956"/>
                  <a:pt x="1476" y="1957"/>
                </a:cubicBezTo>
                <a:cubicBezTo>
                  <a:pt x="1477" y="1957"/>
                  <a:pt x="1477" y="1958"/>
                  <a:pt x="1477" y="1958"/>
                </a:cubicBezTo>
                <a:cubicBezTo>
                  <a:pt x="1477" y="1959"/>
                  <a:pt x="1477" y="1959"/>
                  <a:pt x="1477" y="1960"/>
                </a:cubicBezTo>
                <a:cubicBezTo>
                  <a:pt x="1477" y="1960"/>
                  <a:pt x="1477" y="1960"/>
                  <a:pt x="1477" y="1960"/>
                </a:cubicBezTo>
                <a:cubicBezTo>
                  <a:pt x="1477" y="1960"/>
                  <a:pt x="1476" y="1961"/>
                  <a:pt x="1476" y="1961"/>
                </a:cubicBezTo>
                <a:cubicBezTo>
                  <a:pt x="1476" y="1962"/>
                  <a:pt x="1476" y="1962"/>
                  <a:pt x="1475" y="1963"/>
                </a:cubicBezTo>
                <a:cubicBezTo>
                  <a:pt x="1475" y="1963"/>
                  <a:pt x="1475" y="1963"/>
                  <a:pt x="1475" y="1963"/>
                </a:cubicBezTo>
                <a:cubicBezTo>
                  <a:pt x="1475" y="1964"/>
                  <a:pt x="1474" y="1965"/>
                  <a:pt x="1474" y="1965"/>
                </a:cubicBezTo>
                <a:cubicBezTo>
                  <a:pt x="1473" y="1965"/>
                  <a:pt x="1473" y="1965"/>
                  <a:pt x="1473" y="1966"/>
                </a:cubicBezTo>
                <a:cubicBezTo>
                  <a:pt x="1473" y="1966"/>
                  <a:pt x="1473" y="1966"/>
                  <a:pt x="1472" y="1966"/>
                </a:cubicBezTo>
                <a:cubicBezTo>
                  <a:pt x="1472" y="1966"/>
                  <a:pt x="1472" y="1967"/>
                  <a:pt x="1471" y="1967"/>
                </a:cubicBezTo>
                <a:cubicBezTo>
                  <a:pt x="1470" y="1968"/>
                  <a:pt x="1468" y="1969"/>
                  <a:pt x="1466" y="1969"/>
                </a:cubicBezTo>
                <a:cubicBezTo>
                  <a:pt x="1465" y="1969"/>
                  <a:pt x="1465" y="1969"/>
                  <a:pt x="1464" y="1970"/>
                </a:cubicBezTo>
                <a:cubicBezTo>
                  <a:pt x="1463" y="1970"/>
                  <a:pt x="1462" y="1970"/>
                  <a:pt x="1462" y="1970"/>
                </a:cubicBezTo>
                <a:cubicBezTo>
                  <a:pt x="1461" y="1970"/>
                  <a:pt x="1461" y="1970"/>
                  <a:pt x="1461" y="1970"/>
                </a:cubicBezTo>
                <a:cubicBezTo>
                  <a:pt x="1460" y="1970"/>
                  <a:pt x="1460" y="1970"/>
                  <a:pt x="1460" y="1970"/>
                </a:cubicBezTo>
                <a:cubicBezTo>
                  <a:pt x="1441" y="1972"/>
                  <a:pt x="1422" y="1971"/>
                  <a:pt x="1403" y="1971"/>
                </a:cubicBezTo>
                <a:cubicBezTo>
                  <a:pt x="1401" y="1971"/>
                  <a:pt x="1399" y="1971"/>
                  <a:pt x="1397" y="1970"/>
                </a:cubicBezTo>
                <a:cubicBezTo>
                  <a:pt x="1397" y="1970"/>
                  <a:pt x="1397" y="1970"/>
                  <a:pt x="1397" y="1970"/>
                </a:cubicBezTo>
                <a:cubicBezTo>
                  <a:pt x="1390" y="1970"/>
                  <a:pt x="1383" y="1967"/>
                  <a:pt x="1377" y="1964"/>
                </a:cubicBezTo>
                <a:cubicBezTo>
                  <a:pt x="1376" y="1963"/>
                  <a:pt x="1374" y="1962"/>
                  <a:pt x="1373" y="1961"/>
                </a:cubicBezTo>
                <a:close/>
                <a:moveTo>
                  <a:pt x="1527" y="2063"/>
                </a:moveTo>
                <a:cubicBezTo>
                  <a:pt x="1527" y="2063"/>
                  <a:pt x="1527" y="2064"/>
                  <a:pt x="1527" y="2064"/>
                </a:cubicBezTo>
                <a:cubicBezTo>
                  <a:pt x="1527" y="2065"/>
                  <a:pt x="1526" y="2065"/>
                  <a:pt x="1526" y="2065"/>
                </a:cubicBezTo>
                <a:cubicBezTo>
                  <a:pt x="1526" y="2066"/>
                  <a:pt x="1526" y="2066"/>
                  <a:pt x="1525" y="2067"/>
                </a:cubicBezTo>
                <a:cubicBezTo>
                  <a:pt x="1525" y="2067"/>
                  <a:pt x="1525" y="2068"/>
                  <a:pt x="1525" y="2068"/>
                </a:cubicBezTo>
                <a:cubicBezTo>
                  <a:pt x="1525" y="2068"/>
                  <a:pt x="1524" y="2068"/>
                  <a:pt x="1524" y="2069"/>
                </a:cubicBezTo>
                <a:cubicBezTo>
                  <a:pt x="1524" y="2069"/>
                  <a:pt x="1524" y="2069"/>
                  <a:pt x="1524" y="2069"/>
                </a:cubicBezTo>
                <a:cubicBezTo>
                  <a:pt x="1524" y="2069"/>
                  <a:pt x="1523" y="2070"/>
                  <a:pt x="1523" y="2070"/>
                </a:cubicBezTo>
                <a:cubicBezTo>
                  <a:pt x="1520" y="2073"/>
                  <a:pt x="1515" y="2074"/>
                  <a:pt x="1511" y="2075"/>
                </a:cubicBezTo>
                <a:cubicBezTo>
                  <a:pt x="1510" y="2075"/>
                  <a:pt x="1510" y="2075"/>
                  <a:pt x="1510" y="2075"/>
                </a:cubicBezTo>
                <a:cubicBezTo>
                  <a:pt x="1508" y="2075"/>
                  <a:pt x="1506" y="2076"/>
                  <a:pt x="1504" y="2076"/>
                </a:cubicBezTo>
                <a:cubicBezTo>
                  <a:pt x="1504" y="2076"/>
                  <a:pt x="1504" y="2076"/>
                  <a:pt x="1504" y="2076"/>
                </a:cubicBezTo>
                <a:cubicBezTo>
                  <a:pt x="1503" y="2076"/>
                  <a:pt x="1503" y="2076"/>
                  <a:pt x="1503" y="2076"/>
                </a:cubicBezTo>
                <a:cubicBezTo>
                  <a:pt x="1501" y="2076"/>
                  <a:pt x="1499" y="2076"/>
                  <a:pt x="1497" y="2076"/>
                </a:cubicBezTo>
                <a:cubicBezTo>
                  <a:pt x="1446" y="2076"/>
                  <a:pt x="1446" y="2076"/>
                  <a:pt x="1446" y="2076"/>
                </a:cubicBezTo>
                <a:cubicBezTo>
                  <a:pt x="1444" y="2076"/>
                  <a:pt x="1441" y="2076"/>
                  <a:pt x="1439" y="2075"/>
                </a:cubicBezTo>
                <a:cubicBezTo>
                  <a:pt x="1439" y="2075"/>
                  <a:pt x="1438" y="2075"/>
                  <a:pt x="1438" y="2075"/>
                </a:cubicBezTo>
                <a:cubicBezTo>
                  <a:pt x="1427" y="2074"/>
                  <a:pt x="1414" y="2069"/>
                  <a:pt x="1408" y="2059"/>
                </a:cubicBezTo>
                <a:cubicBezTo>
                  <a:pt x="1407" y="2058"/>
                  <a:pt x="1407" y="2056"/>
                  <a:pt x="1406" y="2055"/>
                </a:cubicBezTo>
                <a:cubicBezTo>
                  <a:pt x="1406" y="2055"/>
                  <a:pt x="1406" y="2055"/>
                  <a:pt x="1406" y="2055"/>
                </a:cubicBezTo>
                <a:cubicBezTo>
                  <a:pt x="1406" y="2055"/>
                  <a:pt x="1406" y="2055"/>
                  <a:pt x="1406" y="2055"/>
                </a:cubicBezTo>
                <a:cubicBezTo>
                  <a:pt x="1403" y="2047"/>
                  <a:pt x="1400" y="2040"/>
                  <a:pt x="1398" y="2032"/>
                </a:cubicBezTo>
                <a:cubicBezTo>
                  <a:pt x="1396" y="2029"/>
                  <a:pt x="1394" y="2024"/>
                  <a:pt x="1393" y="2019"/>
                </a:cubicBezTo>
                <a:cubicBezTo>
                  <a:pt x="1393" y="2019"/>
                  <a:pt x="1393" y="2019"/>
                  <a:pt x="1393" y="2019"/>
                </a:cubicBezTo>
                <a:cubicBezTo>
                  <a:pt x="1393" y="2019"/>
                  <a:pt x="1393" y="2019"/>
                  <a:pt x="1393" y="2019"/>
                </a:cubicBezTo>
                <a:cubicBezTo>
                  <a:pt x="1392" y="2018"/>
                  <a:pt x="1392" y="2018"/>
                  <a:pt x="1392" y="2017"/>
                </a:cubicBezTo>
                <a:cubicBezTo>
                  <a:pt x="1392" y="2015"/>
                  <a:pt x="1392" y="2013"/>
                  <a:pt x="1392" y="2012"/>
                </a:cubicBezTo>
                <a:cubicBezTo>
                  <a:pt x="1393" y="2011"/>
                  <a:pt x="1393" y="2010"/>
                  <a:pt x="1394" y="2009"/>
                </a:cubicBezTo>
                <a:cubicBezTo>
                  <a:pt x="1394" y="2009"/>
                  <a:pt x="1394" y="2009"/>
                  <a:pt x="1394" y="2009"/>
                </a:cubicBezTo>
                <a:cubicBezTo>
                  <a:pt x="1397" y="2004"/>
                  <a:pt x="1403" y="2002"/>
                  <a:pt x="1409" y="2001"/>
                </a:cubicBezTo>
                <a:cubicBezTo>
                  <a:pt x="1409" y="2001"/>
                  <a:pt x="1409" y="2001"/>
                  <a:pt x="1410" y="2001"/>
                </a:cubicBezTo>
                <a:cubicBezTo>
                  <a:pt x="1411" y="2001"/>
                  <a:pt x="1413" y="2001"/>
                  <a:pt x="1414" y="2000"/>
                </a:cubicBezTo>
                <a:cubicBezTo>
                  <a:pt x="1414" y="2000"/>
                  <a:pt x="1415" y="2000"/>
                  <a:pt x="1415" y="2000"/>
                </a:cubicBezTo>
                <a:cubicBezTo>
                  <a:pt x="1418" y="2000"/>
                  <a:pt x="1418" y="2000"/>
                  <a:pt x="1418" y="2000"/>
                </a:cubicBezTo>
                <a:cubicBezTo>
                  <a:pt x="1419" y="2000"/>
                  <a:pt x="1420" y="2000"/>
                  <a:pt x="1421" y="2000"/>
                </a:cubicBezTo>
                <a:cubicBezTo>
                  <a:pt x="1437" y="2000"/>
                  <a:pt x="1453" y="2000"/>
                  <a:pt x="1469" y="2000"/>
                </a:cubicBezTo>
                <a:cubicBezTo>
                  <a:pt x="1469" y="2000"/>
                  <a:pt x="1469" y="2000"/>
                  <a:pt x="1469" y="2000"/>
                </a:cubicBezTo>
                <a:cubicBezTo>
                  <a:pt x="1469" y="2000"/>
                  <a:pt x="1469" y="2000"/>
                  <a:pt x="1469" y="2000"/>
                </a:cubicBezTo>
                <a:cubicBezTo>
                  <a:pt x="1471" y="2000"/>
                  <a:pt x="1473" y="2000"/>
                  <a:pt x="1475" y="2001"/>
                </a:cubicBezTo>
                <a:cubicBezTo>
                  <a:pt x="1475" y="2001"/>
                  <a:pt x="1476" y="2001"/>
                  <a:pt x="1476" y="2001"/>
                </a:cubicBezTo>
                <a:cubicBezTo>
                  <a:pt x="1487" y="2002"/>
                  <a:pt x="1499" y="2006"/>
                  <a:pt x="1505" y="2015"/>
                </a:cubicBezTo>
                <a:cubicBezTo>
                  <a:pt x="1506" y="2016"/>
                  <a:pt x="1507" y="2017"/>
                  <a:pt x="1508" y="2019"/>
                </a:cubicBezTo>
                <a:cubicBezTo>
                  <a:pt x="1509" y="2022"/>
                  <a:pt x="1509" y="2022"/>
                  <a:pt x="1509" y="2022"/>
                </a:cubicBezTo>
                <a:cubicBezTo>
                  <a:pt x="1512" y="2028"/>
                  <a:pt x="1516" y="2035"/>
                  <a:pt x="1519" y="2041"/>
                </a:cubicBezTo>
                <a:cubicBezTo>
                  <a:pt x="1521" y="2045"/>
                  <a:pt x="1524" y="2051"/>
                  <a:pt x="1526" y="2056"/>
                </a:cubicBezTo>
                <a:cubicBezTo>
                  <a:pt x="1527" y="2058"/>
                  <a:pt x="1527" y="2061"/>
                  <a:pt x="1527" y="2063"/>
                </a:cubicBezTo>
                <a:close/>
                <a:moveTo>
                  <a:pt x="1640" y="2000"/>
                </a:moveTo>
                <a:cubicBezTo>
                  <a:pt x="1642" y="2000"/>
                  <a:pt x="1643" y="2000"/>
                  <a:pt x="1645" y="2000"/>
                </a:cubicBezTo>
                <a:cubicBezTo>
                  <a:pt x="1645" y="2000"/>
                  <a:pt x="1645" y="2000"/>
                  <a:pt x="1646" y="2000"/>
                </a:cubicBezTo>
                <a:cubicBezTo>
                  <a:pt x="1657" y="2002"/>
                  <a:pt x="1669" y="2006"/>
                  <a:pt x="1677" y="2014"/>
                </a:cubicBezTo>
                <a:cubicBezTo>
                  <a:pt x="1678" y="2014"/>
                  <a:pt x="1678" y="2015"/>
                  <a:pt x="1678" y="2015"/>
                </a:cubicBezTo>
                <a:cubicBezTo>
                  <a:pt x="1679" y="2016"/>
                  <a:pt x="1679" y="2016"/>
                  <a:pt x="1680" y="2017"/>
                </a:cubicBezTo>
                <a:cubicBezTo>
                  <a:pt x="1680" y="2017"/>
                  <a:pt x="1680" y="2017"/>
                  <a:pt x="1680" y="2018"/>
                </a:cubicBezTo>
                <a:cubicBezTo>
                  <a:pt x="1681" y="2018"/>
                  <a:pt x="1681" y="2018"/>
                  <a:pt x="1681" y="2018"/>
                </a:cubicBezTo>
                <a:cubicBezTo>
                  <a:pt x="1682" y="2019"/>
                  <a:pt x="1682" y="2019"/>
                  <a:pt x="1682" y="2019"/>
                </a:cubicBezTo>
                <a:cubicBezTo>
                  <a:pt x="1685" y="2024"/>
                  <a:pt x="1688" y="2029"/>
                  <a:pt x="1692" y="2034"/>
                </a:cubicBezTo>
                <a:cubicBezTo>
                  <a:pt x="1692" y="2034"/>
                  <a:pt x="1692" y="2034"/>
                  <a:pt x="1692" y="2034"/>
                </a:cubicBezTo>
                <a:cubicBezTo>
                  <a:pt x="1697" y="2041"/>
                  <a:pt x="1703" y="2049"/>
                  <a:pt x="1707" y="2056"/>
                </a:cubicBezTo>
                <a:cubicBezTo>
                  <a:pt x="1707" y="2057"/>
                  <a:pt x="1707" y="2057"/>
                  <a:pt x="1708" y="2058"/>
                </a:cubicBezTo>
                <a:cubicBezTo>
                  <a:pt x="1708" y="2058"/>
                  <a:pt x="1708" y="2058"/>
                  <a:pt x="1708" y="2058"/>
                </a:cubicBezTo>
                <a:cubicBezTo>
                  <a:pt x="1709" y="2063"/>
                  <a:pt x="1709" y="2066"/>
                  <a:pt x="1707" y="2068"/>
                </a:cubicBezTo>
                <a:cubicBezTo>
                  <a:pt x="1706" y="2069"/>
                  <a:pt x="1706" y="2069"/>
                  <a:pt x="1706" y="2069"/>
                </a:cubicBezTo>
                <a:cubicBezTo>
                  <a:pt x="1705" y="2071"/>
                  <a:pt x="1702" y="2072"/>
                  <a:pt x="1699" y="2073"/>
                </a:cubicBezTo>
                <a:cubicBezTo>
                  <a:pt x="1696" y="2074"/>
                  <a:pt x="1692" y="2075"/>
                  <a:pt x="1688" y="2075"/>
                </a:cubicBezTo>
                <a:cubicBezTo>
                  <a:pt x="1684" y="2075"/>
                  <a:pt x="1684" y="2075"/>
                  <a:pt x="1684" y="2075"/>
                </a:cubicBezTo>
                <a:cubicBezTo>
                  <a:pt x="1684" y="2075"/>
                  <a:pt x="1684" y="2075"/>
                  <a:pt x="1684" y="2075"/>
                </a:cubicBezTo>
                <a:cubicBezTo>
                  <a:pt x="1666" y="2075"/>
                  <a:pt x="1648" y="2075"/>
                  <a:pt x="1629" y="2075"/>
                </a:cubicBezTo>
                <a:cubicBezTo>
                  <a:pt x="1627" y="2075"/>
                  <a:pt x="1625" y="2075"/>
                  <a:pt x="1623" y="2075"/>
                </a:cubicBezTo>
                <a:cubicBezTo>
                  <a:pt x="1623" y="2075"/>
                  <a:pt x="1623" y="2075"/>
                  <a:pt x="1623" y="2075"/>
                </a:cubicBezTo>
                <a:cubicBezTo>
                  <a:pt x="1610" y="2073"/>
                  <a:pt x="1597" y="2068"/>
                  <a:pt x="1589" y="2059"/>
                </a:cubicBezTo>
                <a:cubicBezTo>
                  <a:pt x="1588" y="2057"/>
                  <a:pt x="1587" y="2056"/>
                  <a:pt x="1586" y="2055"/>
                </a:cubicBezTo>
                <a:cubicBezTo>
                  <a:pt x="1586" y="2054"/>
                  <a:pt x="1586" y="2054"/>
                  <a:pt x="1586" y="2054"/>
                </a:cubicBezTo>
                <a:cubicBezTo>
                  <a:pt x="1586" y="2054"/>
                  <a:pt x="1586" y="2054"/>
                  <a:pt x="1586" y="2054"/>
                </a:cubicBezTo>
                <a:cubicBezTo>
                  <a:pt x="1582" y="2047"/>
                  <a:pt x="1578" y="2041"/>
                  <a:pt x="1574" y="2034"/>
                </a:cubicBezTo>
                <a:cubicBezTo>
                  <a:pt x="1571" y="2029"/>
                  <a:pt x="1566" y="2021"/>
                  <a:pt x="1564" y="2015"/>
                </a:cubicBezTo>
                <a:cubicBezTo>
                  <a:pt x="1564" y="2015"/>
                  <a:pt x="1564" y="2015"/>
                  <a:pt x="1564" y="2014"/>
                </a:cubicBezTo>
                <a:cubicBezTo>
                  <a:pt x="1564" y="2014"/>
                  <a:pt x="1564" y="2013"/>
                  <a:pt x="1564" y="2013"/>
                </a:cubicBezTo>
                <a:cubicBezTo>
                  <a:pt x="1564" y="2006"/>
                  <a:pt x="1568" y="2003"/>
                  <a:pt x="1574" y="2002"/>
                </a:cubicBezTo>
                <a:cubicBezTo>
                  <a:pt x="1574" y="2001"/>
                  <a:pt x="1574" y="2001"/>
                  <a:pt x="1574" y="2001"/>
                </a:cubicBezTo>
                <a:cubicBezTo>
                  <a:pt x="1574" y="2001"/>
                  <a:pt x="1575" y="2001"/>
                  <a:pt x="1575" y="2001"/>
                </a:cubicBezTo>
                <a:cubicBezTo>
                  <a:pt x="1575" y="2001"/>
                  <a:pt x="1576" y="2001"/>
                  <a:pt x="1576" y="2001"/>
                </a:cubicBezTo>
                <a:cubicBezTo>
                  <a:pt x="1579" y="2000"/>
                  <a:pt x="1581" y="2000"/>
                  <a:pt x="1585" y="2000"/>
                </a:cubicBezTo>
                <a:cubicBezTo>
                  <a:pt x="1621" y="2000"/>
                  <a:pt x="1621" y="2000"/>
                  <a:pt x="1621" y="2000"/>
                </a:cubicBezTo>
                <a:cubicBezTo>
                  <a:pt x="1627" y="2000"/>
                  <a:pt x="1633" y="2000"/>
                  <a:pt x="1639" y="2000"/>
                </a:cubicBezTo>
                <a:cubicBezTo>
                  <a:pt x="1639" y="2000"/>
                  <a:pt x="1639" y="2000"/>
                  <a:pt x="1639" y="2000"/>
                </a:cubicBezTo>
                <a:cubicBezTo>
                  <a:pt x="1639" y="2000"/>
                  <a:pt x="1640" y="2000"/>
                  <a:pt x="1640" y="2000"/>
                </a:cubicBezTo>
                <a:close/>
                <a:moveTo>
                  <a:pt x="1617" y="1924"/>
                </a:moveTo>
                <a:cubicBezTo>
                  <a:pt x="1621" y="1930"/>
                  <a:pt x="1625" y="1937"/>
                  <a:pt x="1629" y="1943"/>
                </a:cubicBezTo>
                <a:cubicBezTo>
                  <a:pt x="1631" y="1946"/>
                  <a:pt x="1635" y="1950"/>
                  <a:pt x="1637" y="1955"/>
                </a:cubicBezTo>
                <a:cubicBezTo>
                  <a:pt x="1638" y="1956"/>
                  <a:pt x="1639" y="1958"/>
                  <a:pt x="1639" y="1960"/>
                </a:cubicBezTo>
                <a:cubicBezTo>
                  <a:pt x="1639" y="1961"/>
                  <a:pt x="1638" y="1962"/>
                  <a:pt x="1638" y="1963"/>
                </a:cubicBezTo>
                <a:cubicBezTo>
                  <a:pt x="1637" y="1964"/>
                  <a:pt x="1637" y="1964"/>
                  <a:pt x="1636" y="1965"/>
                </a:cubicBezTo>
                <a:cubicBezTo>
                  <a:pt x="1636" y="1965"/>
                  <a:pt x="1636" y="1965"/>
                  <a:pt x="1636" y="1965"/>
                </a:cubicBezTo>
                <a:cubicBezTo>
                  <a:pt x="1636" y="1965"/>
                  <a:pt x="1636" y="1965"/>
                  <a:pt x="1636" y="1965"/>
                </a:cubicBezTo>
                <a:cubicBezTo>
                  <a:pt x="1636" y="1966"/>
                  <a:pt x="1635" y="1966"/>
                  <a:pt x="1635" y="1966"/>
                </a:cubicBezTo>
                <a:cubicBezTo>
                  <a:pt x="1635" y="1966"/>
                  <a:pt x="1634" y="1967"/>
                  <a:pt x="1634" y="1967"/>
                </a:cubicBezTo>
                <a:cubicBezTo>
                  <a:pt x="1634" y="1967"/>
                  <a:pt x="1633" y="1967"/>
                  <a:pt x="1632" y="1968"/>
                </a:cubicBezTo>
                <a:cubicBezTo>
                  <a:pt x="1632" y="1968"/>
                  <a:pt x="1631" y="1968"/>
                  <a:pt x="1630" y="1969"/>
                </a:cubicBezTo>
                <a:cubicBezTo>
                  <a:pt x="1630" y="1969"/>
                  <a:pt x="1630" y="1969"/>
                  <a:pt x="1630" y="1969"/>
                </a:cubicBezTo>
                <a:cubicBezTo>
                  <a:pt x="1630" y="1969"/>
                  <a:pt x="1630" y="1969"/>
                  <a:pt x="1629" y="1969"/>
                </a:cubicBezTo>
                <a:cubicBezTo>
                  <a:pt x="1620" y="1972"/>
                  <a:pt x="1607" y="1970"/>
                  <a:pt x="1598" y="1970"/>
                </a:cubicBezTo>
                <a:cubicBezTo>
                  <a:pt x="1588" y="1970"/>
                  <a:pt x="1578" y="1970"/>
                  <a:pt x="1567" y="1970"/>
                </a:cubicBezTo>
                <a:cubicBezTo>
                  <a:pt x="1558" y="1970"/>
                  <a:pt x="1547" y="1968"/>
                  <a:pt x="1539" y="1962"/>
                </a:cubicBezTo>
                <a:cubicBezTo>
                  <a:pt x="1538" y="1962"/>
                  <a:pt x="1536" y="1961"/>
                  <a:pt x="1535" y="1960"/>
                </a:cubicBezTo>
                <a:cubicBezTo>
                  <a:pt x="1533" y="1958"/>
                  <a:pt x="1531" y="1956"/>
                  <a:pt x="1530" y="1954"/>
                </a:cubicBezTo>
                <a:cubicBezTo>
                  <a:pt x="1529" y="1952"/>
                  <a:pt x="1529" y="1952"/>
                  <a:pt x="1529" y="1952"/>
                </a:cubicBezTo>
                <a:cubicBezTo>
                  <a:pt x="1529" y="1952"/>
                  <a:pt x="1529" y="1952"/>
                  <a:pt x="1529" y="1952"/>
                </a:cubicBezTo>
                <a:cubicBezTo>
                  <a:pt x="1524" y="1944"/>
                  <a:pt x="1520" y="1936"/>
                  <a:pt x="1515" y="1928"/>
                </a:cubicBezTo>
                <a:cubicBezTo>
                  <a:pt x="1513" y="1925"/>
                  <a:pt x="1513" y="1925"/>
                  <a:pt x="1513" y="1925"/>
                </a:cubicBezTo>
                <a:cubicBezTo>
                  <a:pt x="1512" y="1923"/>
                  <a:pt x="1512" y="1921"/>
                  <a:pt x="1512" y="1919"/>
                </a:cubicBezTo>
                <a:cubicBezTo>
                  <a:pt x="1512" y="1917"/>
                  <a:pt x="1513" y="1915"/>
                  <a:pt x="1515" y="1914"/>
                </a:cubicBezTo>
                <a:cubicBezTo>
                  <a:pt x="1517" y="1913"/>
                  <a:pt x="1519" y="1912"/>
                  <a:pt x="1522" y="1911"/>
                </a:cubicBezTo>
                <a:cubicBezTo>
                  <a:pt x="1524" y="1910"/>
                  <a:pt x="1528" y="1910"/>
                  <a:pt x="1531" y="1910"/>
                </a:cubicBezTo>
                <a:cubicBezTo>
                  <a:pt x="1532" y="1910"/>
                  <a:pt x="1532" y="1910"/>
                  <a:pt x="1532" y="1910"/>
                </a:cubicBezTo>
                <a:cubicBezTo>
                  <a:pt x="1540" y="1909"/>
                  <a:pt x="1548" y="1910"/>
                  <a:pt x="1553" y="1910"/>
                </a:cubicBezTo>
                <a:cubicBezTo>
                  <a:pt x="1573" y="1910"/>
                  <a:pt x="1604" y="1906"/>
                  <a:pt x="1617" y="1924"/>
                </a:cubicBezTo>
                <a:close/>
                <a:moveTo>
                  <a:pt x="366" y="1441"/>
                </a:moveTo>
                <a:cubicBezTo>
                  <a:pt x="372" y="1443"/>
                  <a:pt x="377" y="1446"/>
                  <a:pt x="382" y="1448"/>
                </a:cubicBezTo>
                <a:cubicBezTo>
                  <a:pt x="392" y="1453"/>
                  <a:pt x="403" y="1458"/>
                  <a:pt x="413" y="1462"/>
                </a:cubicBezTo>
                <a:cubicBezTo>
                  <a:pt x="418" y="1464"/>
                  <a:pt x="422" y="1466"/>
                  <a:pt x="426" y="1468"/>
                </a:cubicBezTo>
                <a:cubicBezTo>
                  <a:pt x="430" y="1469"/>
                  <a:pt x="433" y="1470"/>
                  <a:pt x="437" y="1472"/>
                </a:cubicBezTo>
                <a:cubicBezTo>
                  <a:pt x="458" y="1479"/>
                  <a:pt x="479" y="1486"/>
                  <a:pt x="502" y="1492"/>
                </a:cubicBezTo>
                <a:cubicBezTo>
                  <a:pt x="527" y="1499"/>
                  <a:pt x="552" y="1505"/>
                  <a:pt x="578" y="1510"/>
                </a:cubicBezTo>
                <a:cubicBezTo>
                  <a:pt x="683" y="1532"/>
                  <a:pt x="786" y="1541"/>
                  <a:pt x="819" y="1542"/>
                </a:cubicBezTo>
                <a:cubicBezTo>
                  <a:pt x="819" y="1610"/>
                  <a:pt x="819" y="1610"/>
                  <a:pt x="819" y="1610"/>
                </a:cubicBezTo>
                <a:cubicBezTo>
                  <a:pt x="857" y="1570"/>
                  <a:pt x="857" y="1570"/>
                  <a:pt x="857" y="1570"/>
                </a:cubicBezTo>
                <a:cubicBezTo>
                  <a:pt x="906" y="1518"/>
                  <a:pt x="906" y="1518"/>
                  <a:pt x="906" y="1518"/>
                </a:cubicBezTo>
                <a:cubicBezTo>
                  <a:pt x="1019" y="1399"/>
                  <a:pt x="1019" y="1399"/>
                  <a:pt x="1019" y="1399"/>
                </a:cubicBezTo>
                <a:cubicBezTo>
                  <a:pt x="933" y="1308"/>
                  <a:pt x="933" y="1308"/>
                  <a:pt x="933" y="1308"/>
                </a:cubicBezTo>
                <a:cubicBezTo>
                  <a:pt x="819" y="1188"/>
                  <a:pt x="819" y="1188"/>
                  <a:pt x="819" y="1188"/>
                </a:cubicBezTo>
                <a:cubicBezTo>
                  <a:pt x="819" y="1271"/>
                  <a:pt x="819" y="1271"/>
                  <a:pt x="819" y="1271"/>
                </a:cubicBezTo>
                <a:cubicBezTo>
                  <a:pt x="740" y="1279"/>
                  <a:pt x="653" y="1266"/>
                  <a:pt x="578" y="1249"/>
                </a:cubicBezTo>
                <a:cubicBezTo>
                  <a:pt x="550" y="1242"/>
                  <a:pt x="525" y="1235"/>
                  <a:pt x="502" y="1229"/>
                </a:cubicBezTo>
                <a:cubicBezTo>
                  <a:pt x="471" y="1219"/>
                  <a:pt x="445" y="1211"/>
                  <a:pt x="426" y="1204"/>
                </a:cubicBezTo>
                <a:cubicBezTo>
                  <a:pt x="422" y="1202"/>
                  <a:pt x="418" y="1201"/>
                  <a:pt x="415" y="1199"/>
                </a:cubicBezTo>
                <a:cubicBezTo>
                  <a:pt x="414" y="1199"/>
                  <a:pt x="414" y="1199"/>
                  <a:pt x="413" y="1199"/>
                </a:cubicBezTo>
                <a:cubicBezTo>
                  <a:pt x="413" y="1199"/>
                  <a:pt x="413" y="1199"/>
                  <a:pt x="413" y="1199"/>
                </a:cubicBezTo>
                <a:cubicBezTo>
                  <a:pt x="354" y="1175"/>
                  <a:pt x="300" y="1147"/>
                  <a:pt x="253" y="1115"/>
                </a:cubicBezTo>
                <a:cubicBezTo>
                  <a:pt x="189" y="1073"/>
                  <a:pt x="142" y="1028"/>
                  <a:pt x="110" y="981"/>
                </a:cubicBezTo>
                <a:cubicBezTo>
                  <a:pt x="94" y="963"/>
                  <a:pt x="80" y="944"/>
                  <a:pt x="68" y="925"/>
                </a:cubicBezTo>
                <a:cubicBezTo>
                  <a:pt x="33" y="870"/>
                  <a:pt x="13" y="811"/>
                  <a:pt x="11" y="751"/>
                </a:cubicBezTo>
                <a:cubicBezTo>
                  <a:pt x="7" y="768"/>
                  <a:pt x="4" y="785"/>
                  <a:pt x="3" y="802"/>
                </a:cubicBezTo>
                <a:cubicBezTo>
                  <a:pt x="0" y="834"/>
                  <a:pt x="4" y="864"/>
                  <a:pt x="7" y="893"/>
                </a:cubicBezTo>
                <a:cubicBezTo>
                  <a:pt x="8" y="898"/>
                  <a:pt x="9" y="904"/>
                  <a:pt x="9" y="909"/>
                </a:cubicBezTo>
                <a:cubicBezTo>
                  <a:pt x="22" y="1021"/>
                  <a:pt x="22" y="1021"/>
                  <a:pt x="22" y="1021"/>
                </a:cubicBezTo>
                <a:cubicBezTo>
                  <a:pt x="23" y="1025"/>
                  <a:pt x="23" y="1029"/>
                  <a:pt x="24" y="1033"/>
                </a:cubicBezTo>
                <a:cubicBezTo>
                  <a:pt x="25" y="1048"/>
                  <a:pt x="27" y="1064"/>
                  <a:pt x="30" y="1080"/>
                </a:cubicBezTo>
                <a:cubicBezTo>
                  <a:pt x="34" y="1101"/>
                  <a:pt x="40" y="1121"/>
                  <a:pt x="47" y="1140"/>
                </a:cubicBezTo>
                <a:cubicBezTo>
                  <a:pt x="61" y="1175"/>
                  <a:pt x="80" y="1208"/>
                  <a:pt x="103" y="1239"/>
                </a:cubicBezTo>
                <a:cubicBezTo>
                  <a:pt x="146" y="1295"/>
                  <a:pt x="202" y="1344"/>
                  <a:pt x="275" y="1390"/>
                </a:cubicBezTo>
                <a:cubicBezTo>
                  <a:pt x="304" y="1409"/>
                  <a:pt x="335" y="1426"/>
                  <a:pt x="366" y="1441"/>
                </a:cubicBezTo>
                <a:close/>
                <a:moveTo>
                  <a:pt x="64" y="773"/>
                </a:moveTo>
                <a:cubicBezTo>
                  <a:pt x="67" y="798"/>
                  <a:pt x="74" y="823"/>
                  <a:pt x="84" y="848"/>
                </a:cubicBezTo>
                <a:cubicBezTo>
                  <a:pt x="107" y="785"/>
                  <a:pt x="165" y="713"/>
                  <a:pt x="209" y="677"/>
                </a:cubicBezTo>
                <a:cubicBezTo>
                  <a:pt x="272" y="628"/>
                  <a:pt x="353" y="583"/>
                  <a:pt x="451" y="545"/>
                </a:cubicBezTo>
                <a:cubicBezTo>
                  <a:pt x="515" y="521"/>
                  <a:pt x="582" y="501"/>
                  <a:pt x="652" y="486"/>
                </a:cubicBezTo>
                <a:cubicBezTo>
                  <a:pt x="652" y="314"/>
                  <a:pt x="652" y="314"/>
                  <a:pt x="652" y="314"/>
                </a:cubicBezTo>
                <a:cubicBezTo>
                  <a:pt x="640" y="317"/>
                  <a:pt x="627" y="320"/>
                  <a:pt x="615" y="323"/>
                </a:cubicBezTo>
                <a:cubicBezTo>
                  <a:pt x="544" y="340"/>
                  <a:pt x="476" y="361"/>
                  <a:pt x="413" y="386"/>
                </a:cubicBezTo>
                <a:cubicBezTo>
                  <a:pt x="345" y="413"/>
                  <a:pt x="288" y="442"/>
                  <a:pt x="238" y="474"/>
                </a:cubicBezTo>
                <a:cubicBezTo>
                  <a:pt x="204" y="496"/>
                  <a:pt x="178" y="516"/>
                  <a:pt x="153" y="537"/>
                </a:cubicBezTo>
                <a:cubicBezTo>
                  <a:pt x="142" y="547"/>
                  <a:pt x="131" y="556"/>
                  <a:pt x="122" y="566"/>
                </a:cubicBezTo>
                <a:cubicBezTo>
                  <a:pt x="81" y="622"/>
                  <a:pt x="60" y="684"/>
                  <a:pt x="62" y="747"/>
                </a:cubicBezTo>
                <a:cubicBezTo>
                  <a:pt x="62" y="756"/>
                  <a:pt x="63" y="764"/>
                  <a:pt x="64" y="773"/>
                </a:cubicBezTo>
                <a:close/>
                <a:moveTo>
                  <a:pt x="1928" y="693"/>
                </a:moveTo>
                <a:cubicBezTo>
                  <a:pt x="1966" y="727"/>
                  <a:pt x="2007" y="795"/>
                  <a:pt x="2021" y="856"/>
                </a:cubicBezTo>
                <a:cubicBezTo>
                  <a:pt x="2034" y="828"/>
                  <a:pt x="2042" y="798"/>
                  <a:pt x="2045" y="768"/>
                </a:cubicBezTo>
                <a:cubicBezTo>
                  <a:pt x="2046" y="761"/>
                  <a:pt x="2047" y="754"/>
                  <a:pt x="2047" y="747"/>
                </a:cubicBezTo>
                <a:cubicBezTo>
                  <a:pt x="2049" y="670"/>
                  <a:pt x="2018" y="595"/>
                  <a:pt x="1958" y="530"/>
                </a:cubicBezTo>
                <a:cubicBezTo>
                  <a:pt x="1924" y="501"/>
                  <a:pt x="1884" y="473"/>
                  <a:pt x="1839" y="447"/>
                </a:cubicBezTo>
                <a:cubicBezTo>
                  <a:pt x="1782" y="415"/>
                  <a:pt x="1718" y="387"/>
                  <a:pt x="1639" y="359"/>
                </a:cubicBezTo>
                <a:cubicBezTo>
                  <a:pt x="1584" y="340"/>
                  <a:pt x="1524" y="324"/>
                  <a:pt x="1457" y="310"/>
                </a:cubicBezTo>
                <a:cubicBezTo>
                  <a:pt x="1457" y="482"/>
                  <a:pt x="1457" y="482"/>
                  <a:pt x="1457" y="482"/>
                </a:cubicBezTo>
                <a:cubicBezTo>
                  <a:pt x="1542" y="500"/>
                  <a:pt x="1625" y="525"/>
                  <a:pt x="1700" y="556"/>
                </a:cubicBezTo>
                <a:cubicBezTo>
                  <a:pt x="1795" y="595"/>
                  <a:pt x="1871" y="642"/>
                  <a:pt x="1928" y="693"/>
                </a:cubicBezTo>
                <a:close/>
                <a:moveTo>
                  <a:pt x="1054" y="814"/>
                </a:moveTo>
                <a:cubicBezTo>
                  <a:pt x="1186" y="814"/>
                  <a:pt x="1408" y="789"/>
                  <a:pt x="1408" y="696"/>
                </a:cubicBezTo>
                <a:cubicBezTo>
                  <a:pt x="1408" y="118"/>
                  <a:pt x="1408" y="118"/>
                  <a:pt x="1408" y="118"/>
                </a:cubicBezTo>
                <a:cubicBezTo>
                  <a:pt x="1408" y="25"/>
                  <a:pt x="1186" y="0"/>
                  <a:pt x="1054" y="0"/>
                </a:cubicBezTo>
                <a:cubicBezTo>
                  <a:pt x="923" y="0"/>
                  <a:pt x="701" y="25"/>
                  <a:pt x="701" y="118"/>
                </a:cubicBezTo>
                <a:cubicBezTo>
                  <a:pt x="701" y="696"/>
                  <a:pt x="701" y="696"/>
                  <a:pt x="701" y="696"/>
                </a:cubicBezTo>
                <a:cubicBezTo>
                  <a:pt x="701" y="789"/>
                  <a:pt x="923" y="814"/>
                  <a:pt x="1054" y="814"/>
                </a:cubicBezTo>
                <a:close/>
                <a:moveTo>
                  <a:pt x="1054" y="35"/>
                </a:moveTo>
                <a:cubicBezTo>
                  <a:pt x="1219" y="35"/>
                  <a:pt x="1352" y="71"/>
                  <a:pt x="1352" y="116"/>
                </a:cubicBezTo>
                <a:cubicBezTo>
                  <a:pt x="1352" y="161"/>
                  <a:pt x="1219" y="197"/>
                  <a:pt x="1054" y="197"/>
                </a:cubicBezTo>
                <a:cubicBezTo>
                  <a:pt x="890" y="197"/>
                  <a:pt x="757" y="161"/>
                  <a:pt x="757" y="116"/>
                </a:cubicBezTo>
                <a:cubicBezTo>
                  <a:pt x="757" y="71"/>
                  <a:pt x="890" y="35"/>
                  <a:pt x="1054" y="35"/>
                </a:cubicBezTo>
                <a:close/>
              </a:path>
            </a:pathLst>
          </a:custGeom>
          <a:solidFill>
            <a:srgbClr val="FFFFFF"/>
          </a:solidFill>
          <a:ln w="10795" cap="flat" cmpd="sng" algn="ctr">
            <a:noFill/>
            <a:prstDash val="solid"/>
          </a:ln>
          <a:effectLst/>
        </p:spPr>
        <p:txBody>
          <a:bodyPr vert="horz" wrap="square" lIns="0" tIns="41141" rIns="82281" bIns="41141" numCol="1" anchor="ctr" anchorCtr="0" compatLnSpc="1">
            <a:prstTxWarp prst="textNoShape">
              <a:avLst/>
            </a:prstTxWarp>
          </a:bodyPr>
          <a:lstStyle/>
          <a:p>
            <a:pPr algn="ctr" defTabSz="914012">
              <a:defRPr/>
            </a:pPr>
            <a:endParaRPr lang="en-US" sz="1598" b="1" kern="0">
              <a:gradFill>
                <a:gsLst>
                  <a:gs pos="0">
                    <a:srgbClr val="FFFFFF"/>
                  </a:gs>
                  <a:gs pos="100000">
                    <a:srgbClr val="FFFFFF"/>
                  </a:gs>
                </a:gsLst>
                <a:lin ang="5400000" scaled="0"/>
              </a:gradFill>
              <a:effectLst>
                <a:outerShdw blurRad="38100" dist="38100" dir="2700000" algn="tl">
                  <a:srgbClr val="000000">
                    <a:alpha val="43137"/>
                  </a:srgbClr>
                </a:outerShdw>
              </a:effectLst>
              <a:latin typeface="Segoe UI Light"/>
            </a:endParaRPr>
          </a:p>
        </p:txBody>
      </p:sp>
    </p:spTree>
    <p:extLst>
      <p:ext uri="{BB962C8B-B14F-4D97-AF65-F5344CB8AC3E}">
        <p14:creationId xmlns:p14="http://schemas.microsoft.com/office/powerpoint/2010/main" val="2097765465"/>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3666" name="Group 111"/>
          <p:cNvGrpSpPr>
            <a:grpSpLocks/>
          </p:cNvGrpSpPr>
          <p:nvPr/>
        </p:nvGrpSpPr>
        <p:grpSpPr bwMode="auto">
          <a:xfrm>
            <a:off x="359607" y="1167423"/>
            <a:ext cx="11363301" cy="5712601"/>
            <a:chOff x="350838" y="982662"/>
            <a:chExt cx="11142908" cy="5601006"/>
          </a:xfrm>
        </p:grpSpPr>
        <p:sp>
          <p:nvSpPr>
            <p:cNvPr id="57" name="Rectangle 56"/>
            <p:cNvSpPr/>
            <p:nvPr/>
          </p:nvSpPr>
          <p:spPr bwMode="auto">
            <a:xfrm>
              <a:off x="2677790" y="3685898"/>
              <a:ext cx="820269" cy="373504"/>
            </a:xfrm>
            <a:prstGeom prst="rect">
              <a:avLst/>
            </a:prstGeom>
            <a:solidFill>
              <a:srgbClr val="012264"/>
            </a:solidFill>
            <a:ln w="10795" cap="flat" cmpd="sng" algn="ctr">
              <a:solidFill>
                <a:srgbClr val="04215B"/>
              </a:solidFill>
              <a:prstDash val="solid"/>
              <a:headEnd type="none" w="med" len="med"/>
              <a:tailEnd type="none" w="med" len="med"/>
            </a:ln>
            <a:effectLst/>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FFFFFF"/>
                </a:solidFill>
                <a:latin typeface="Segoe UI"/>
                <a:ea typeface="MS PGothic" pitchFamily="34" charset="-128"/>
              </a:endParaRPr>
            </a:p>
          </p:txBody>
        </p:sp>
        <p:sp>
          <p:nvSpPr>
            <p:cNvPr id="58" name="Freeform 539"/>
            <p:cNvSpPr>
              <a:spLocks noChangeAspect="1"/>
            </p:cNvSpPr>
            <p:nvPr/>
          </p:nvSpPr>
          <p:spPr bwMode="auto">
            <a:xfrm>
              <a:off x="350838" y="2824503"/>
              <a:ext cx="2515415" cy="1660734"/>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FFFFFF"/>
            </a:solidFill>
            <a:ln w="76200">
              <a:solidFill>
                <a:srgbClr val="0078D7"/>
              </a:solidFill>
            </a:ln>
            <a:scene3d>
              <a:camera prst="orthographicFront"/>
              <a:lightRig rig="threePt" dir="t"/>
            </a:scene3d>
            <a:sp3d>
              <a:bevelT/>
            </a:sp3d>
            <a:extLst/>
          </p:spPr>
          <p:txBody>
            <a:bodyPr lIns="68560" tIns="34280" rIns="68560" bIns="34280"/>
            <a:lstStyle/>
            <a:p>
              <a:pPr defTabSz="699109">
                <a:defRPr/>
              </a:pPr>
              <a:endParaRPr lang="en-US" sz="1349" kern="0">
                <a:ln w="76200">
                  <a:solidFill>
                    <a:srgbClr val="FFFFFF"/>
                  </a:solidFill>
                </a:ln>
                <a:solidFill>
                  <a:srgbClr val="FFFFFF"/>
                </a:solidFill>
                <a:latin typeface="Segoe UI"/>
                <a:ea typeface="MS PGothic" pitchFamily="34" charset="-128"/>
              </a:endParaRPr>
            </a:p>
          </p:txBody>
        </p:sp>
        <p:sp>
          <p:nvSpPr>
            <p:cNvPr id="113672" name="Freeform 78"/>
            <p:cNvSpPr>
              <a:spLocks noEditPoints="1"/>
            </p:cNvSpPr>
            <p:nvPr/>
          </p:nvSpPr>
          <p:spPr bwMode="black">
            <a:xfrm>
              <a:off x="1889372" y="3528363"/>
              <a:ext cx="717156" cy="714863"/>
            </a:xfrm>
            <a:custGeom>
              <a:avLst/>
              <a:gdLst>
                <a:gd name="T0" fmla="*/ 2147483646 w 2291"/>
                <a:gd name="T1" fmla="*/ 2147483646 h 2197"/>
                <a:gd name="T2" fmla="*/ 2147483646 w 2291"/>
                <a:gd name="T3" fmla="*/ 2147483646 h 2197"/>
                <a:gd name="T4" fmla="*/ 2147483646 w 2291"/>
                <a:gd name="T5" fmla="*/ 2147483646 h 2197"/>
                <a:gd name="T6" fmla="*/ 2147483646 w 2291"/>
                <a:gd name="T7" fmla="*/ 2147483646 h 2197"/>
                <a:gd name="T8" fmla="*/ 2147483646 w 2291"/>
                <a:gd name="T9" fmla="*/ 2147483646 h 2197"/>
                <a:gd name="T10" fmla="*/ 2147483646 w 2291"/>
                <a:gd name="T11" fmla="*/ 2147483646 h 2197"/>
                <a:gd name="T12" fmla="*/ 2147483646 w 2291"/>
                <a:gd name="T13" fmla="*/ 2147483646 h 2197"/>
                <a:gd name="T14" fmla="*/ 2147483646 w 2291"/>
                <a:gd name="T15" fmla="*/ 2147483646 h 2197"/>
                <a:gd name="T16" fmla="*/ 2147483646 w 2291"/>
                <a:gd name="T17" fmla="*/ 2147483646 h 2197"/>
                <a:gd name="T18" fmla="*/ 2147483646 w 2291"/>
                <a:gd name="T19" fmla="*/ 2147483646 h 2197"/>
                <a:gd name="T20" fmla="*/ 2147483646 w 2291"/>
                <a:gd name="T21" fmla="*/ 2147483646 h 2197"/>
                <a:gd name="T22" fmla="*/ 2147483646 w 2291"/>
                <a:gd name="T23" fmla="*/ 2147483646 h 2197"/>
                <a:gd name="T24" fmla="*/ 2147483646 w 2291"/>
                <a:gd name="T25" fmla="*/ 0 h 2197"/>
                <a:gd name="T26" fmla="*/ 2147483646 w 2291"/>
                <a:gd name="T27" fmla="*/ 2147483646 h 2197"/>
                <a:gd name="T28" fmla="*/ 2147483646 w 2291"/>
                <a:gd name="T29" fmla="*/ 2147483646 h 2197"/>
                <a:gd name="T30" fmla="*/ 2147483646 w 2291"/>
                <a:gd name="T31" fmla="*/ 2066960149 h 2197"/>
                <a:gd name="T32" fmla="*/ 2147483646 w 2291"/>
                <a:gd name="T33" fmla="*/ 2147483646 h 2197"/>
                <a:gd name="T34" fmla="*/ 2147483646 w 2291"/>
                <a:gd name="T35" fmla="*/ 2147483646 h 2197"/>
                <a:gd name="T36" fmla="*/ 2147483646 w 2291"/>
                <a:gd name="T37" fmla="*/ 2147483646 h 2197"/>
                <a:gd name="T38" fmla="*/ 2147483646 w 2291"/>
                <a:gd name="T39" fmla="*/ 2147483646 h 2197"/>
                <a:gd name="T40" fmla="*/ 2147483646 w 2291"/>
                <a:gd name="T41" fmla="*/ 2147483646 h 2197"/>
                <a:gd name="T42" fmla="*/ 2147483646 w 2291"/>
                <a:gd name="T43" fmla="*/ 2147483646 h 2197"/>
                <a:gd name="T44" fmla="*/ 2147483646 w 2291"/>
                <a:gd name="T45" fmla="*/ 2147483646 h 2197"/>
                <a:gd name="T46" fmla="*/ 2147483646 w 2291"/>
                <a:gd name="T47" fmla="*/ 2147483646 h 2197"/>
                <a:gd name="T48" fmla="*/ 2147483646 w 2291"/>
                <a:gd name="T49" fmla="*/ 2147483646 h 2197"/>
                <a:gd name="T50" fmla="*/ 2147483646 w 2291"/>
                <a:gd name="T51" fmla="*/ 2147483646 h 2197"/>
                <a:gd name="T52" fmla="*/ 2147483646 w 2291"/>
                <a:gd name="T53" fmla="*/ 2147483646 h 2197"/>
                <a:gd name="T54" fmla="*/ 2147483646 w 2291"/>
                <a:gd name="T55" fmla="*/ 2147483646 h 2197"/>
                <a:gd name="T56" fmla="*/ 2147483646 w 2291"/>
                <a:gd name="T57" fmla="*/ 2147483646 h 2197"/>
                <a:gd name="T58" fmla="*/ 2147483646 w 2291"/>
                <a:gd name="T59" fmla="*/ 2147483646 h 2197"/>
                <a:gd name="T60" fmla="*/ 2147483646 w 2291"/>
                <a:gd name="T61" fmla="*/ 2147483646 h 2197"/>
                <a:gd name="T62" fmla="*/ 2147483646 w 2291"/>
                <a:gd name="T63" fmla="*/ 2147483646 h 2197"/>
                <a:gd name="T64" fmla="*/ 2147483646 w 2291"/>
                <a:gd name="T65" fmla="*/ 2147483646 h 2197"/>
                <a:gd name="T66" fmla="*/ 2147483646 w 2291"/>
                <a:gd name="T67" fmla="*/ 2147483646 h 2197"/>
                <a:gd name="T68" fmla="*/ 2147483646 w 2291"/>
                <a:gd name="T69" fmla="*/ 2147483646 h 2197"/>
                <a:gd name="T70" fmla="*/ 2147483646 w 2291"/>
                <a:gd name="T71" fmla="*/ 2147483646 h 2197"/>
                <a:gd name="T72" fmla="*/ 2147483646 w 2291"/>
                <a:gd name="T73" fmla="*/ 2147483646 h 2197"/>
                <a:gd name="T74" fmla="*/ 2147483646 w 2291"/>
                <a:gd name="T75" fmla="*/ 2147483646 h 2197"/>
                <a:gd name="T76" fmla="*/ 2147483646 w 2291"/>
                <a:gd name="T77" fmla="*/ 2147483646 h 2197"/>
                <a:gd name="T78" fmla="*/ 2147483646 w 2291"/>
                <a:gd name="T79" fmla="*/ 2147483646 h 2197"/>
                <a:gd name="T80" fmla="*/ 2147483646 w 2291"/>
                <a:gd name="T81" fmla="*/ 2147483646 h 2197"/>
                <a:gd name="T82" fmla="*/ 2147483646 w 2291"/>
                <a:gd name="T83" fmla="*/ 2147483646 h 2197"/>
                <a:gd name="T84" fmla="*/ 2147483646 w 2291"/>
                <a:gd name="T85" fmla="*/ 2147483646 h 2197"/>
                <a:gd name="T86" fmla="*/ 2147483646 w 2291"/>
                <a:gd name="T87" fmla="*/ 2147483646 h 2197"/>
                <a:gd name="T88" fmla="*/ 2147483646 w 2291"/>
                <a:gd name="T89" fmla="*/ 2147483646 h 2197"/>
                <a:gd name="T90" fmla="*/ 2147483646 w 2291"/>
                <a:gd name="T91" fmla="*/ 2147483646 h 2197"/>
                <a:gd name="T92" fmla="*/ 2147483646 w 2291"/>
                <a:gd name="T93" fmla="*/ 2147483646 h 2197"/>
                <a:gd name="T94" fmla="*/ 2147483646 w 2291"/>
                <a:gd name="T95" fmla="*/ 2147483646 h 2197"/>
                <a:gd name="T96" fmla="*/ 2147483646 w 2291"/>
                <a:gd name="T97" fmla="*/ 2147483646 h 2197"/>
                <a:gd name="T98" fmla="*/ 2147483646 w 2291"/>
                <a:gd name="T99" fmla="*/ 2147483646 h 2197"/>
                <a:gd name="T100" fmla="*/ 2147483646 w 2291"/>
                <a:gd name="T101" fmla="*/ 2147483646 h 2197"/>
                <a:gd name="T102" fmla="*/ 2147483646 w 2291"/>
                <a:gd name="T103" fmla="*/ 2147483646 h 2197"/>
                <a:gd name="T104" fmla="*/ 0 w 2291"/>
                <a:gd name="T105" fmla="*/ 2147483646 h 2197"/>
                <a:gd name="T106" fmla="*/ 797531940 w 2291"/>
                <a:gd name="T107" fmla="*/ 2147483646 h 2197"/>
                <a:gd name="T108" fmla="*/ 2147483646 w 2291"/>
                <a:gd name="T109" fmla="*/ 2147483646 h 2197"/>
                <a:gd name="T110" fmla="*/ 2147483646 w 2291"/>
                <a:gd name="T111" fmla="*/ 2147483646 h 2197"/>
                <a:gd name="T112" fmla="*/ 2147483646 w 2291"/>
                <a:gd name="T113" fmla="*/ 2147483646 h 2197"/>
                <a:gd name="T114" fmla="*/ 2147483646 w 2291"/>
                <a:gd name="T115" fmla="*/ 2147483646 h 2197"/>
                <a:gd name="T116" fmla="*/ 2147483646 w 2291"/>
                <a:gd name="T117" fmla="*/ 2147483646 h 2197"/>
                <a:gd name="T118" fmla="*/ 2147483646 w 2291"/>
                <a:gd name="T119" fmla="*/ 2147483646 h 2197"/>
                <a:gd name="T120" fmla="*/ 2147483646 w 2291"/>
                <a:gd name="T121" fmla="*/ 2147483646 h 2197"/>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2291" h="2197">
                  <a:moveTo>
                    <a:pt x="1506" y="1023"/>
                  </a:moveTo>
                  <a:cubicBezTo>
                    <a:pt x="1448" y="923"/>
                    <a:pt x="1448" y="923"/>
                    <a:pt x="1448" y="923"/>
                  </a:cubicBezTo>
                  <a:cubicBezTo>
                    <a:pt x="1406" y="947"/>
                    <a:pt x="1406" y="947"/>
                    <a:pt x="1406" y="947"/>
                  </a:cubicBezTo>
                  <a:cubicBezTo>
                    <a:pt x="1464" y="1048"/>
                    <a:pt x="1464" y="1048"/>
                    <a:pt x="1464" y="1048"/>
                  </a:cubicBezTo>
                  <a:lnTo>
                    <a:pt x="1506" y="1023"/>
                  </a:lnTo>
                  <a:close/>
                  <a:moveTo>
                    <a:pt x="1622" y="1225"/>
                  </a:moveTo>
                  <a:cubicBezTo>
                    <a:pt x="1564" y="1124"/>
                    <a:pt x="1564" y="1124"/>
                    <a:pt x="1564" y="1124"/>
                  </a:cubicBezTo>
                  <a:cubicBezTo>
                    <a:pt x="1522" y="1149"/>
                    <a:pt x="1522" y="1149"/>
                    <a:pt x="1522" y="1149"/>
                  </a:cubicBezTo>
                  <a:cubicBezTo>
                    <a:pt x="1580" y="1249"/>
                    <a:pt x="1580" y="1249"/>
                    <a:pt x="1580" y="1249"/>
                  </a:cubicBezTo>
                  <a:lnTo>
                    <a:pt x="1622" y="1225"/>
                  </a:lnTo>
                  <a:close/>
                  <a:moveTo>
                    <a:pt x="711" y="1249"/>
                  </a:moveTo>
                  <a:cubicBezTo>
                    <a:pt x="769" y="1149"/>
                    <a:pt x="769" y="1149"/>
                    <a:pt x="769" y="1149"/>
                  </a:cubicBezTo>
                  <a:cubicBezTo>
                    <a:pt x="727" y="1124"/>
                    <a:pt x="727" y="1124"/>
                    <a:pt x="727" y="1124"/>
                  </a:cubicBezTo>
                  <a:cubicBezTo>
                    <a:pt x="669" y="1225"/>
                    <a:pt x="669" y="1225"/>
                    <a:pt x="669" y="1225"/>
                  </a:cubicBezTo>
                  <a:lnTo>
                    <a:pt x="711" y="1249"/>
                  </a:lnTo>
                  <a:close/>
                  <a:moveTo>
                    <a:pt x="828" y="1048"/>
                  </a:moveTo>
                  <a:cubicBezTo>
                    <a:pt x="886" y="947"/>
                    <a:pt x="886" y="947"/>
                    <a:pt x="886" y="947"/>
                  </a:cubicBezTo>
                  <a:cubicBezTo>
                    <a:pt x="844" y="923"/>
                    <a:pt x="844" y="923"/>
                    <a:pt x="844" y="923"/>
                  </a:cubicBezTo>
                  <a:cubicBezTo>
                    <a:pt x="786" y="1023"/>
                    <a:pt x="786" y="1023"/>
                    <a:pt x="786" y="1023"/>
                  </a:cubicBezTo>
                  <a:lnTo>
                    <a:pt x="828" y="1048"/>
                  </a:lnTo>
                  <a:close/>
                  <a:moveTo>
                    <a:pt x="902" y="540"/>
                  </a:moveTo>
                  <a:cubicBezTo>
                    <a:pt x="1390" y="540"/>
                    <a:pt x="1390" y="540"/>
                    <a:pt x="1390" y="540"/>
                  </a:cubicBezTo>
                  <a:cubicBezTo>
                    <a:pt x="1447" y="540"/>
                    <a:pt x="1493" y="494"/>
                    <a:pt x="1493" y="437"/>
                  </a:cubicBezTo>
                  <a:cubicBezTo>
                    <a:pt x="1493" y="103"/>
                    <a:pt x="1493" y="103"/>
                    <a:pt x="1493" y="103"/>
                  </a:cubicBezTo>
                  <a:cubicBezTo>
                    <a:pt x="1493" y="46"/>
                    <a:pt x="1447" y="0"/>
                    <a:pt x="1390" y="0"/>
                  </a:cubicBezTo>
                  <a:cubicBezTo>
                    <a:pt x="902" y="0"/>
                    <a:pt x="902" y="0"/>
                    <a:pt x="902" y="0"/>
                  </a:cubicBezTo>
                  <a:cubicBezTo>
                    <a:pt x="845" y="0"/>
                    <a:pt x="799" y="46"/>
                    <a:pt x="799" y="103"/>
                  </a:cubicBezTo>
                  <a:cubicBezTo>
                    <a:pt x="799" y="437"/>
                    <a:pt x="799" y="437"/>
                    <a:pt x="799" y="437"/>
                  </a:cubicBezTo>
                  <a:cubicBezTo>
                    <a:pt x="799" y="494"/>
                    <a:pt x="845" y="540"/>
                    <a:pt x="902" y="540"/>
                  </a:cubicBezTo>
                  <a:close/>
                  <a:moveTo>
                    <a:pt x="859" y="103"/>
                  </a:moveTo>
                  <a:cubicBezTo>
                    <a:pt x="859" y="79"/>
                    <a:pt x="878" y="60"/>
                    <a:pt x="902" y="60"/>
                  </a:cubicBezTo>
                  <a:cubicBezTo>
                    <a:pt x="1390" y="60"/>
                    <a:pt x="1390" y="60"/>
                    <a:pt x="1390" y="60"/>
                  </a:cubicBezTo>
                  <a:cubicBezTo>
                    <a:pt x="1413" y="60"/>
                    <a:pt x="1433" y="79"/>
                    <a:pt x="1433" y="103"/>
                  </a:cubicBezTo>
                  <a:cubicBezTo>
                    <a:pt x="1433" y="437"/>
                    <a:pt x="1433" y="437"/>
                    <a:pt x="1433" y="437"/>
                  </a:cubicBezTo>
                  <a:cubicBezTo>
                    <a:pt x="1433" y="461"/>
                    <a:pt x="1413" y="480"/>
                    <a:pt x="1390" y="480"/>
                  </a:cubicBezTo>
                  <a:cubicBezTo>
                    <a:pt x="902" y="480"/>
                    <a:pt x="902" y="480"/>
                    <a:pt x="902" y="480"/>
                  </a:cubicBezTo>
                  <a:cubicBezTo>
                    <a:pt x="878" y="480"/>
                    <a:pt x="859" y="461"/>
                    <a:pt x="859" y="437"/>
                  </a:cubicBezTo>
                  <a:lnTo>
                    <a:pt x="859" y="103"/>
                  </a:lnTo>
                  <a:close/>
                  <a:moveTo>
                    <a:pt x="678" y="824"/>
                  </a:moveTo>
                  <a:cubicBezTo>
                    <a:pt x="1614" y="824"/>
                    <a:pt x="1614" y="824"/>
                    <a:pt x="1614" y="824"/>
                  </a:cubicBezTo>
                  <a:cubicBezTo>
                    <a:pt x="1628" y="824"/>
                    <a:pt x="1640" y="812"/>
                    <a:pt x="1640" y="798"/>
                  </a:cubicBezTo>
                  <a:cubicBezTo>
                    <a:pt x="1640" y="786"/>
                    <a:pt x="1640" y="786"/>
                    <a:pt x="1640" y="786"/>
                  </a:cubicBezTo>
                  <a:cubicBezTo>
                    <a:pt x="1640" y="772"/>
                    <a:pt x="1632" y="752"/>
                    <a:pt x="1623" y="741"/>
                  </a:cubicBezTo>
                  <a:cubicBezTo>
                    <a:pt x="1499" y="596"/>
                    <a:pt x="1499" y="596"/>
                    <a:pt x="1499" y="596"/>
                  </a:cubicBezTo>
                  <a:cubicBezTo>
                    <a:pt x="1490" y="585"/>
                    <a:pt x="1471" y="576"/>
                    <a:pt x="1457" y="576"/>
                  </a:cubicBezTo>
                  <a:cubicBezTo>
                    <a:pt x="835" y="576"/>
                    <a:pt x="835" y="576"/>
                    <a:pt x="835" y="576"/>
                  </a:cubicBezTo>
                  <a:cubicBezTo>
                    <a:pt x="821" y="576"/>
                    <a:pt x="802" y="585"/>
                    <a:pt x="792" y="596"/>
                  </a:cubicBezTo>
                  <a:cubicBezTo>
                    <a:pt x="669" y="741"/>
                    <a:pt x="669" y="741"/>
                    <a:pt x="669" y="741"/>
                  </a:cubicBezTo>
                  <a:cubicBezTo>
                    <a:pt x="659" y="752"/>
                    <a:pt x="652" y="772"/>
                    <a:pt x="652" y="786"/>
                  </a:cubicBezTo>
                  <a:cubicBezTo>
                    <a:pt x="652" y="798"/>
                    <a:pt x="652" y="798"/>
                    <a:pt x="652" y="798"/>
                  </a:cubicBezTo>
                  <a:cubicBezTo>
                    <a:pt x="652" y="812"/>
                    <a:pt x="664" y="824"/>
                    <a:pt x="678" y="824"/>
                  </a:cubicBezTo>
                  <a:close/>
                  <a:moveTo>
                    <a:pt x="1450" y="1476"/>
                  </a:moveTo>
                  <a:cubicBezTo>
                    <a:pt x="1450" y="1810"/>
                    <a:pt x="1450" y="1810"/>
                    <a:pt x="1450" y="1810"/>
                  </a:cubicBezTo>
                  <a:cubicBezTo>
                    <a:pt x="1450" y="1867"/>
                    <a:pt x="1497" y="1913"/>
                    <a:pt x="1554" y="1913"/>
                  </a:cubicBezTo>
                  <a:cubicBezTo>
                    <a:pt x="2041" y="1913"/>
                    <a:pt x="2041" y="1913"/>
                    <a:pt x="2041" y="1913"/>
                  </a:cubicBezTo>
                  <a:cubicBezTo>
                    <a:pt x="2098" y="1913"/>
                    <a:pt x="2144" y="1867"/>
                    <a:pt x="2144" y="1810"/>
                  </a:cubicBezTo>
                  <a:cubicBezTo>
                    <a:pt x="2144" y="1476"/>
                    <a:pt x="2144" y="1476"/>
                    <a:pt x="2144" y="1476"/>
                  </a:cubicBezTo>
                  <a:cubicBezTo>
                    <a:pt x="2144" y="1419"/>
                    <a:pt x="2098" y="1373"/>
                    <a:pt x="2041" y="1373"/>
                  </a:cubicBezTo>
                  <a:cubicBezTo>
                    <a:pt x="1554" y="1373"/>
                    <a:pt x="1554" y="1373"/>
                    <a:pt x="1554" y="1373"/>
                  </a:cubicBezTo>
                  <a:cubicBezTo>
                    <a:pt x="1497" y="1373"/>
                    <a:pt x="1450" y="1419"/>
                    <a:pt x="1450" y="1476"/>
                  </a:cubicBezTo>
                  <a:close/>
                  <a:moveTo>
                    <a:pt x="2084" y="1476"/>
                  </a:moveTo>
                  <a:cubicBezTo>
                    <a:pt x="2084" y="1810"/>
                    <a:pt x="2084" y="1810"/>
                    <a:pt x="2084" y="1810"/>
                  </a:cubicBezTo>
                  <a:cubicBezTo>
                    <a:pt x="2084" y="1834"/>
                    <a:pt x="2065" y="1853"/>
                    <a:pt x="2041" y="1853"/>
                  </a:cubicBezTo>
                  <a:cubicBezTo>
                    <a:pt x="1554" y="1853"/>
                    <a:pt x="1554" y="1853"/>
                    <a:pt x="1554" y="1853"/>
                  </a:cubicBezTo>
                  <a:cubicBezTo>
                    <a:pt x="1530" y="1853"/>
                    <a:pt x="1511" y="1834"/>
                    <a:pt x="1511" y="1810"/>
                  </a:cubicBezTo>
                  <a:cubicBezTo>
                    <a:pt x="1511" y="1476"/>
                    <a:pt x="1511" y="1476"/>
                    <a:pt x="1511" y="1476"/>
                  </a:cubicBezTo>
                  <a:cubicBezTo>
                    <a:pt x="1511" y="1452"/>
                    <a:pt x="1530" y="1433"/>
                    <a:pt x="1554" y="1433"/>
                  </a:cubicBezTo>
                  <a:cubicBezTo>
                    <a:pt x="2041" y="1433"/>
                    <a:pt x="2041" y="1433"/>
                    <a:pt x="2041" y="1433"/>
                  </a:cubicBezTo>
                  <a:cubicBezTo>
                    <a:pt x="2065" y="1433"/>
                    <a:pt x="2084" y="1452"/>
                    <a:pt x="2084" y="1476"/>
                  </a:cubicBezTo>
                  <a:close/>
                  <a:moveTo>
                    <a:pt x="2275" y="2114"/>
                  </a:moveTo>
                  <a:cubicBezTo>
                    <a:pt x="2151" y="1969"/>
                    <a:pt x="2151" y="1969"/>
                    <a:pt x="2151" y="1969"/>
                  </a:cubicBezTo>
                  <a:cubicBezTo>
                    <a:pt x="2142" y="1958"/>
                    <a:pt x="2123" y="1949"/>
                    <a:pt x="2108" y="1949"/>
                  </a:cubicBezTo>
                  <a:cubicBezTo>
                    <a:pt x="1486" y="1949"/>
                    <a:pt x="1486" y="1949"/>
                    <a:pt x="1486" y="1949"/>
                  </a:cubicBezTo>
                  <a:cubicBezTo>
                    <a:pt x="1472" y="1949"/>
                    <a:pt x="1453" y="1958"/>
                    <a:pt x="1444" y="1969"/>
                  </a:cubicBezTo>
                  <a:cubicBezTo>
                    <a:pt x="1320" y="2114"/>
                    <a:pt x="1320" y="2114"/>
                    <a:pt x="1320" y="2114"/>
                  </a:cubicBezTo>
                  <a:cubicBezTo>
                    <a:pt x="1311" y="2125"/>
                    <a:pt x="1304" y="2145"/>
                    <a:pt x="1304" y="2159"/>
                  </a:cubicBezTo>
                  <a:cubicBezTo>
                    <a:pt x="1304" y="2171"/>
                    <a:pt x="1304" y="2171"/>
                    <a:pt x="1304" y="2171"/>
                  </a:cubicBezTo>
                  <a:cubicBezTo>
                    <a:pt x="1304" y="2185"/>
                    <a:pt x="1315" y="2197"/>
                    <a:pt x="1329" y="2197"/>
                  </a:cubicBezTo>
                  <a:cubicBezTo>
                    <a:pt x="2265" y="2197"/>
                    <a:pt x="2265" y="2197"/>
                    <a:pt x="2265" y="2197"/>
                  </a:cubicBezTo>
                  <a:cubicBezTo>
                    <a:pt x="2280" y="2197"/>
                    <a:pt x="2291" y="2185"/>
                    <a:pt x="2291" y="2171"/>
                  </a:cubicBezTo>
                  <a:cubicBezTo>
                    <a:pt x="2291" y="2159"/>
                    <a:pt x="2291" y="2159"/>
                    <a:pt x="2291" y="2159"/>
                  </a:cubicBezTo>
                  <a:cubicBezTo>
                    <a:pt x="2291" y="2145"/>
                    <a:pt x="2284" y="2125"/>
                    <a:pt x="2275" y="2114"/>
                  </a:cubicBezTo>
                  <a:close/>
                  <a:moveTo>
                    <a:pt x="250" y="1913"/>
                  </a:moveTo>
                  <a:cubicBezTo>
                    <a:pt x="738" y="1913"/>
                    <a:pt x="738" y="1913"/>
                    <a:pt x="738" y="1913"/>
                  </a:cubicBezTo>
                  <a:cubicBezTo>
                    <a:pt x="795" y="1913"/>
                    <a:pt x="841" y="1867"/>
                    <a:pt x="841" y="1810"/>
                  </a:cubicBezTo>
                  <a:cubicBezTo>
                    <a:pt x="841" y="1476"/>
                    <a:pt x="841" y="1476"/>
                    <a:pt x="841" y="1476"/>
                  </a:cubicBezTo>
                  <a:cubicBezTo>
                    <a:pt x="841" y="1419"/>
                    <a:pt x="795" y="1373"/>
                    <a:pt x="738" y="1373"/>
                  </a:cubicBezTo>
                  <a:cubicBezTo>
                    <a:pt x="250" y="1373"/>
                    <a:pt x="250" y="1373"/>
                    <a:pt x="250" y="1373"/>
                  </a:cubicBezTo>
                  <a:cubicBezTo>
                    <a:pt x="193" y="1373"/>
                    <a:pt x="147" y="1419"/>
                    <a:pt x="147" y="1476"/>
                  </a:cubicBezTo>
                  <a:cubicBezTo>
                    <a:pt x="147" y="1810"/>
                    <a:pt x="147" y="1810"/>
                    <a:pt x="147" y="1810"/>
                  </a:cubicBezTo>
                  <a:cubicBezTo>
                    <a:pt x="147" y="1867"/>
                    <a:pt x="193" y="1913"/>
                    <a:pt x="250" y="1913"/>
                  </a:cubicBezTo>
                  <a:close/>
                  <a:moveTo>
                    <a:pt x="207" y="1476"/>
                  </a:moveTo>
                  <a:cubicBezTo>
                    <a:pt x="207" y="1452"/>
                    <a:pt x="227" y="1433"/>
                    <a:pt x="250" y="1433"/>
                  </a:cubicBezTo>
                  <a:cubicBezTo>
                    <a:pt x="738" y="1433"/>
                    <a:pt x="738" y="1433"/>
                    <a:pt x="738" y="1433"/>
                  </a:cubicBezTo>
                  <a:cubicBezTo>
                    <a:pt x="762" y="1433"/>
                    <a:pt x="781" y="1452"/>
                    <a:pt x="781" y="1476"/>
                  </a:cubicBezTo>
                  <a:cubicBezTo>
                    <a:pt x="781" y="1810"/>
                    <a:pt x="781" y="1810"/>
                    <a:pt x="781" y="1810"/>
                  </a:cubicBezTo>
                  <a:cubicBezTo>
                    <a:pt x="781" y="1834"/>
                    <a:pt x="762" y="1853"/>
                    <a:pt x="738" y="1853"/>
                  </a:cubicBezTo>
                  <a:cubicBezTo>
                    <a:pt x="250" y="1853"/>
                    <a:pt x="250" y="1853"/>
                    <a:pt x="250" y="1853"/>
                  </a:cubicBezTo>
                  <a:cubicBezTo>
                    <a:pt x="227" y="1853"/>
                    <a:pt x="207" y="1834"/>
                    <a:pt x="207" y="1810"/>
                  </a:cubicBezTo>
                  <a:lnTo>
                    <a:pt x="207" y="1476"/>
                  </a:lnTo>
                  <a:close/>
                  <a:moveTo>
                    <a:pt x="848" y="1969"/>
                  </a:moveTo>
                  <a:cubicBezTo>
                    <a:pt x="838" y="1958"/>
                    <a:pt x="819" y="1949"/>
                    <a:pt x="805" y="1949"/>
                  </a:cubicBezTo>
                  <a:cubicBezTo>
                    <a:pt x="183" y="1949"/>
                    <a:pt x="183" y="1949"/>
                    <a:pt x="183" y="1949"/>
                  </a:cubicBezTo>
                  <a:cubicBezTo>
                    <a:pt x="169" y="1949"/>
                    <a:pt x="150" y="1958"/>
                    <a:pt x="141" y="1969"/>
                  </a:cubicBezTo>
                  <a:cubicBezTo>
                    <a:pt x="17" y="2114"/>
                    <a:pt x="17" y="2114"/>
                    <a:pt x="17" y="2114"/>
                  </a:cubicBezTo>
                  <a:cubicBezTo>
                    <a:pt x="8" y="2125"/>
                    <a:pt x="0" y="2145"/>
                    <a:pt x="0" y="2159"/>
                  </a:cubicBezTo>
                  <a:cubicBezTo>
                    <a:pt x="0" y="2171"/>
                    <a:pt x="0" y="2171"/>
                    <a:pt x="0" y="2171"/>
                  </a:cubicBezTo>
                  <a:cubicBezTo>
                    <a:pt x="0" y="2185"/>
                    <a:pt x="12" y="2197"/>
                    <a:pt x="26" y="2197"/>
                  </a:cubicBezTo>
                  <a:cubicBezTo>
                    <a:pt x="962" y="2197"/>
                    <a:pt x="962" y="2197"/>
                    <a:pt x="962" y="2197"/>
                  </a:cubicBezTo>
                  <a:cubicBezTo>
                    <a:pt x="977" y="2197"/>
                    <a:pt x="988" y="2185"/>
                    <a:pt x="988" y="2171"/>
                  </a:cubicBezTo>
                  <a:cubicBezTo>
                    <a:pt x="988" y="2159"/>
                    <a:pt x="988" y="2159"/>
                    <a:pt x="988" y="2159"/>
                  </a:cubicBezTo>
                  <a:cubicBezTo>
                    <a:pt x="988" y="2145"/>
                    <a:pt x="981" y="2125"/>
                    <a:pt x="971" y="2114"/>
                  </a:cubicBezTo>
                  <a:lnTo>
                    <a:pt x="848" y="1969"/>
                  </a:lnTo>
                  <a:close/>
                  <a:moveTo>
                    <a:pt x="971" y="1659"/>
                  </a:moveTo>
                  <a:cubicBezTo>
                    <a:pt x="1088" y="1659"/>
                    <a:pt x="1088" y="1659"/>
                    <a:pt x="1088" y="1659"/>
                  </a:cubicBezTo>
                  <a:cubicBezTo>
                    <a:pt x="1088" y="1610"/>
                    <a:pt x="1088" y="1610"/>
                    <a:pt x="1088" y="1610"/>
                  </a:cubicBezTo>
                  <a:cubicBezTo>
                    <a:pt x="971" y="1610"/>
                    <a:pt x="971" y="1610"/>
                    <a:pt x="971" y="1610"/>
                  </a:cubicBezTo>
                  <a:lnTo>
                    <a:pt x="971" y="1659"/>
                  </a:lnTo>
                  <a:close/>
                  <a:moveTo>
                    <a:pt x="1320" y="1610"/>
                  </a:moveTo>
                  <a:cubicBezTo>
                    <a:pt x="1204" y="1610"/>
                    <a:pt x="1204" y="1610"/>
                    <a:pt x="1204" y="1610"/>
                  </a:cubicBezTo>
                  <a:cubicBezTo>
                    <a:pt x="1204" y="1659"/>
                    <a:pt x="1204" y="1659"/>
                    <a:pt x="1204" y="1659"/>
                  </a:cubicBezTo>
                  <a:cubicBezTo>
                    <a:pt x="1320" y="1659"/>
                    <a:pt x="1320" y="1659"/>
                    <a:pt x="1320" y="1659"/>
                  </a:cubicBezTo>
                  <a:lnTo>
                    <a:pt x="1320" y="1610"/>
                  </a:lnTo>
                  <a:close/>
                </a:path>
              </a:pathLst>
            </a:custGeom>
            <a:solidFill>
              <a:srgbClr val="2B4D91"/>
            </a:solidFill>
            <a:ln>
              <a:noFill/>
            </a:ln>
            <a:extLst>
              <a:ext uri="{91240B29-F687-4F45-9708-019B960494DF}">
                <a14:hiddenLine xmlns:a14="http://schemas.microsoft.com/office/drawing/2010/main" w="9525">
                  <a:solidFill>
                    <a:srgbClr val="000000"/>
                  </a:solidFill>
                  <a:round/>
                  <a:headEnd/>
                  <a:tailEnd/>
                </a14:hiddenLine>
              </a:ext>
            </a:extLst>
          </p:spPr>
          <p:txBody>
            <a:bodyPr lIns="61689" tIns="30845" rIns="61689" bIns="30845"/>
            <a:lstStyle/>
            <a:p>
              <a:pPr defTabSz="931684" eaLnBrk="0" fontAlgn="base" hangingPunct="0">
                <a:spcBef>
                  <a:spcPct val="0"/>
                </a:spcBef>
                <a:spcAft>
                  <a:spcPct val="0"/>
                </a:spcAft>
              </a:pPr>
              <a:endParaRPr lang="en-US">
                <a:solidFill>
                  <a:srgbClr val="000000"/>
                </a:solidFill>
                <a:latin typeface="Segoe UI" panose="020B0502040204020203" pitchFamily="34" charset="0"/>
                <a:ea typeface="MS PGothic" pitchFamily="34" charset="-128"/>
              </a:endParaRPr>
            </a:p>
          </p:txBody>
        </p:sp>
        <p:sp>
          <p:nvSpPr>
            <p:cNvPr id="60" name="TextBox 59"/>
            <p:cNvSpPr txBox="1"/>
            <p:nvPr/>
          </p:nvSpPr>
          <p:spPr>
            <a:xfrm>
              <a:off x="791325" y="3623647"/>
              <a:ext cx="1195384" cy="498006"/>
            </a:xfrm>
            <a:prstGeom prst="rect">
              <a:avLst/>
            </a:prstGeom>
            <a:noFill/>
            <a:ln>
              <a:noFill/>
            </a:ln>
          </p:spPr>
          <p:txBody>
            <a:bodyPr wrap="none" lIns="0" tIns="0" rIns="0" bIns="0">
              <a:spAutoFit/>
            </a:bodyPr>
            <a:lstStyle/>
            <a:p>
              <a:pPr defTabSz="699109" eaLnBrk="0" fontAlgn="base" hangingPunct="0">
                <a:lnSpc>
                  <a:spcPct val="90000"/>
                </a:lnSpc>
                <a:spcBef>
                  <a:spcPct val="20000"/>
                </a:spcBef>
                <a:spcAft>
                  <a:spcPct val="0"/>
                </a:spcAft>
                <a:buSzPct val="80000"/>
                <a:defRPr/>
              </a:pPr>
              <a:r>
                <a:rPr lang="en-US" dirty="0">
                  <a:solidFill>
                    <a:srgbClr val="000000"/>
                  </a:solidFill>
                  <a:latin typeface="Segoe UI"/>
                  <a:ea typeface="MS PGothic" pitchFamily="34" charset="-128"/>
                </a:rPr>
                <a:t>Customer’s </a:t>
              </a:r>
              <a:br>
                <a:rPr lang="en-US" dirty="0">
                  <a:solidFill>
                    <a:srgbClr val="000000"/>
                  </a:solidFill>
                  <a:latin typeface="Segoe UI"/>
                  <a:ea typeface="MS PGothic" pitchFamily="34" charset="-128"/>
                </a:rPr>
              </a:br>
              <a:r>
                <a:rPr lang="en-US" dirty="0">
                  <a:solidFill>
                    <a:srgbClr val="000000"/>
                  </a:solidFill>
                  <a:latin typeface="Segoe UI"/>
                  <a:ea typeface="MS PGothic" pitchFamily="34" charset="-128"/>
                </a:rPr>
                <a:t>network</a:t>
              </a:r>
              <a:endParaRPr lang="en-US" dirty="0">
                <a:solidFill>
                  <a:srgbClr val="000000"/>
                </a:solidFill>
                <a:effectLst>
                  <a:outerShdw blurRad="38100" dist="38100" dir="2700000" algn="tl">
                    <a:srgbClr val="000000">
                      <a:alpha val="43137"/>
                    </a:srgbClr>
                  </a:outerShdw>
                </a:effectLst>
                <a:latin typeface="Segoe UI"/>
                <a:ea typeface="MS PGothic" pitchFamily="34" charset="-128"/>
              </a:endParaRPr>
            </a:p>
          </p:txBody>
        </p:sp>
        <p:grpSp>
          <p:nvGrpSpPr>
            <p:cNvPr id="61" name="Group 60"/>
            <p:cNvGrpSpPr/>
            <p:nvPr/>
          </p:nvGrpSpPr>
          <p:grpSpPr>
            <a:xfrm>
              <a:off x="8013154" y="1753680"/>
              <a:ext cx="1100682" cy="1487386"/>
              <a:chOff x="5936940" y="1654482"/>
              <a:chExt cx="854945" cy="1132543"/>
            </a:xfrm>
            <a:solidFill>
              <a:srgbClr val="DE3C00"/>
            </a:solidFill>
          </p:grpSpPr>
          <p:sp>
            <p:nvSpPr>
              <p:cNvPr id="62" name="Rectangle 61"/>
              <p:cNvSpPr/>
              <p:nvPr/>
            </p:nvSpPr>
            <p:spPr bwMode="auto">
              <a:xfrm rot="16200000">
                <a:off x="5469389" y="2219654"/>
                <a:ext cx="1034923" cy="99820"/>
              </a:xfrm>
              <a:prstGeom prst="rect">
                <a:avLst/>
              </a:prstGeom>
              <a:grpFill/>
              <a:ln w="10795" cap="flat" cmpd="sng" algn="ctr">
                <a:solidFill>
                  <a:srgbClr val="DE3C00"/>
                </a:solidFill>
                <a:prstDash val="solid"/>
                <a:headEnd type="none" w="med" len="med"/>
                <a:tailEnd type="none" w="med" len="med"/>
              </a:ln>
              <a:effectLst/>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FFFFFF"/>
                  </a:solidFill>
                  <a:latin typeface="Segoe UI"/>
                  <a:ea typeface="MS PGothic" pitchFamily="34" charset="-128"/>
                </a:endParaRPr>
              </a:p>
            </p:txBody>
          </p:sp>
          <p:sp>
            <p:nvSpPr>
              <p:cNvPr id="63" name="Right Arrow 62"/>
              <p:cNvSpPr/>
              <p:nvPr/>
            </p:nvSpPr>
            <p:spPr bwMode="auto">
              <a:xfrm>
                <a:off x="5936940" y="1654482"/>
                <a:ext cx="854945" cy="209699"/>
              </a:xfrm>
              <a:prstGeom prst="rightArrow">
                <a:avLst/>
              </a:prstGeom>
              <a:grpFill/>
              <a:ln w="10795" cap="flat" cmpd="sng" algn="ctr">
                <a:solidFill>
                  <a:srgbClr val="DE3C00"/>
                </a:solidFill>
                <a:prstDash val="solid"/>
                <a:headEnd type="none" w="med" len="med"/>
                <a:tailEnd type="none" w="med" len="med"/>
              </a:ln>
              <a:effectLst/>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FFFFFF"/>
                  </a:solidFill>
                  <a:latin typeface="Segoe UI"/>
                  <a:ea typeface="MS PGothic" pitchFamily="34" charset="-128"/>
                </a:endParaRPr>
              </a:p>
            </p:txBody>
          </p:sp>
        </p:grpSp>
        <p:grpSp>
          <p:nvGrpSpPr>
            <p:cNvPr id="64" name="Group 63"/>
            <p:cNvGrpSpPr/>
            <p:nvPr/>
          </p:nvGrpSpPr>
          <p:grpSpPr>
            <a:xfrm>
              <a:off x="8013153" y="4530519"/>
              <a:ext cx="1100683" cy="1448123"/>
              <a:chOff x="5936940" y="3683794"/>
              <a:chExt cx="854946" cy="1007119"/>
            </a:xfrm>
            <a:solidFill>
              <a:srgbClr val="1589DC"/>
            </a:solidFill>
          </p:grpSpPr>
          <p:sp>
            <p:nvSpPr>
              <p:cNvPr id="65" name="Rectangle 64"/>
              <p:cNvSpPr/>
              <p:nvPr/>
            </p:nvSpPr>
            <p:spPr bwMode="auto">
              <a:xfrm rot="16200000">
                <a:off x="5514217" y="4106517"/>
                <a:ext cx="945264" cy="99818"/>
              </a:xfrm>
              <a:prstGeom prst="rect">
                <a:avLst/>
              </a:prstGeom>
              <a:grpFill/>
              <a:ln w="10795" cap="flat" cmpd="sng" algn="ctr">
                <a:noFill/>
                <a:prstDash val="solid"/>
                <a:headEnd type="none" w="med" len="med"/>
                <a:tailEnd type="none" w="med" len="med"/>
              </a:ln>
              <a:effectLst/>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FFFFFF"/>
                  </a:solidFill>
                  <a:latin typeface="Segoe UI"/>
                  <a:ea typeface="MS PGothic" pitchFamily="34" charset="-128"/>
                </a:endParaRPr>
              </a:p>
            </p:txBody>
          </p:sp>
          <p:sp>
            <p:nvSpPr>
              <p:cNvPr id="66" name="Right Arrow 65"/>
              <p:cNvSpPr/>
              <p:nvPr/>
            </p:nvSpPr>
            <p:spPr bwMode="auto">
              <a:xfrm>
                <a:off x="5945371" y="4470208"/>
                <a:ext cx="846515" cy="220705"/>
              </a:xfrm>
              <a:prstGeom prst="rightArrow">
                <a:avLst/>
              </a:prstGeom>
              <a:grpFill/>
              <a:ln w="10795" cap="flat" cmpd="sng" algn="ctr">
                <a:noFill/>
                <a:prstDash val="solid"/>
                <a:headEnd type="none" w="med" len="med"/>
                <a:tailEnd type="none" w="med" len="med"/>
              </a:ln>
              <a:effectLst/>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FFFFFF"/>
                  </a:solidFill>
                  <a:latin typeface="Segoe UI"/>
                  <a:ea typeface="MS PGothic" pitchFamily="34" charset="-128"/>
                </a:endParaRPr>
              </a:p>
            </p:txBody>
          </p:sp>
        </p:grpSp>
        <p:grpSp>
          <p:nvGrpSpPr>
            <p:cNvPr id="67" name="Group 3"/>
            <p:cNvGrpSpPr/>
            <p:nvPr/>
          </p:nvGrpSpPr>
          <p:grpSpPr>
            <a:xfrm>
              <a:off x="4741600" y="3272398"/>
              <a:ext cx="2323090" cy="1143664"/>
              <a:chOff x="3395787" y="2808815"/>
              <a:chExt cx="1804440" cy="795378"/>
            </a:xfrm>
            <a:solidFill>
              <a:srgbClr val="FFFFFF"/>
            </a:solidFill>
          </p:grpSpPr>
          <p:grpSp>
            <p:nvGrpSpPr>
              <p:cNvPr id="68" name="Group 4"/>
              <p:cNvGrpSpPr/>
              <p:nvPr/>
            </p:nvGrpSpPr>
            <p:grpSpPr>
              <a:xfrm>
                <a:off x="3395787" y="2808815"/>
                <a:ext cx="1804440" cy="795378"/>
                <a:chOff x="4693625" y="3254337"/>
                <a:chExt cx="3048917" cy="1308187"/>
              </a:xfrm>
              <a:grpFill/>
            </p:grpSpPr>
            <p:sp>
              <p:nvSpPr>
                <p:cNvPr id="70" name="Rectangle 8"/>
                <p:cNvSpPr/>
                <p:nvPr/>
              </p:nvSpPr>
              <p:spPr bwMode="auto">
                <a:xfrm>
                  <a:off x="4951866" y="3254337"/>
                  <a:ext cx="2514600" cy="1308187"/>
                </a:xfrm>
                <a:prstGeom prst="rect">
                  <a:avLst/>
                </a:prstGeom>
                <a:solidFill>
                  <a:srgbClr val="048CF5"/>
                </a:solidFill>
                <a:ln w="38100" cap="flat" cmpd="sng" algn="ctr">
                  <a:solidFill>
                    <a:srgbClr val="007DDE"/>
                  </a:solidFill>
                  <a:prstDash val="solid"/>
                  <a:headEnd type="none" w="med" len="med"/>
                  <a:tailEnd type="none" w="med" len="med"/>
                </a:ln>
                <a:effectLst/>
                <a:scene3d>
                  <a:camera prst="orthographicFront"/>
                  <a:lightRig rig="threePt" dir="t"/>
                </a:scene3d>
                <a:sp3d>
                  <a:bevelT/>
                </a:sp3d>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FFFFFF"/>
                    </a:solidFill>
                    <a:latin typeface="Segoe UI"/>
                    <a:ea typeface="MS PGothic" pitchFamily="34" charset="-128"/>
                  </a:endParaRPr>
                </a:p>
              </p:txBody>
            </p:sp>
            <p:sp>
              <p:nvSpPr>
                <p:cNvPr id="71" name="Oval 18"/>
                <p:cNvSpPr/>
                <p:nvPr/>
              </p:nvSpPr>
              <p:spPr bwMode="auto">
                <a:xfrm>
                  <a:off x="4693625" y="3254337"/>
                  <a:ext cx="553285" cy="1308187"/>
                </a:xfrm>
                <a:prstGeom prst="ellipse">
                  <a:avLst/>
                </a:prstGeom>
                <a:grpFill/>
                <a:ln w="38100" cap="flat" cmpd="sng" algn="ctr">
                  <a:solidFill>
                    <a:srgbClr val="007DDE"/>
                  </a:solidFill>
                  <a:prstDash val="solid"/>
                  <a:headEnd type="none" w="med" len="med"/>
                  <a:tailEnd type="none" w="med" len="med"/>
                </a:ln>
                <a:effectLst/>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FFFFFF"/>
                    </a:solidFill>
                    <a:latin typeface="Segoe UI"/>
                    <a:ea typeface="MS PGothic" pitchFamily="34" charset="-128"/>
                  </a:endParaRPr>
                </a:p>
              </p:txBody>
            </p:sp>
            <p:sp>
              <p:nvSpPr>
                <p:cNvPr id="72" name="Oval 31"/>
                <p:cNvSpPr/>
                <p:nvPr/>
              </p:nvSpPr>
              <p:spPr bwMode="auto">
                <a:xfrm>
                  <a:off x="7189256" y="3254337"/>
                  <a:ext cx="553286" cy="1308187"/>
                </a:xfrm>
                <a:prstGeom prst="ellipse">
                  <a:avLst/>
                </a:prstGeom>
                <a:solidFill>
                  <a:srgbClr val="FFFFFF"/>
                </a:solidFill>
                <a:ln w="38100" cap="flat" cmpd="sng" algn="ctr">
                  <a:solidFill>
                    <a:srgbClr val="0078D7"/>
                  </a:solidFill>
                  <a:prstDash val="solid"/>
                  <a:headEnd type="none" w="med" len="med"/>
                  <a:tailEnd type="none" w="med" len="med"/>
                </a:ln>
                <a:effectLst/>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FFFFFF"/>
                    </a:solidFill>
                    <a:latin typeface="Segoe UI"/>
                    <a:ea typeface="MS PGothic" pitchFamily="34" charset="-128"/>
                  </a:endParaRPr>
                </a:p>
              </p:txBody>
            </p:sp>
          </p:grpSp>
          <p:sp>
            <p:nvSpPr>
              <p:cNvPr id="69" name="TextBox 7"/>
              <p:cNvSpPr txBox="1"/>
              <p:nvPr/>
            </p:nvSpPr>
            <p:spPr>
              <a:xfrm>
                <a:off x="3881148" y="3070084"/>
                <a:ext cx="900335" cy="353619"/>
              </a:xfrm>
              <a:prstGeom prst="rect">
                <a:avLst/>
              </a:prstGeom>
              <a:noFill/>
              <a:ln>
                <a:noFill/>
              </a:ln>
            </p:spPr>
            <p:txBody>
              <a:bodyPr wrap="none" lIns="0" tIns="0" rIns="0" bIns="0">
                <a:spAutoFit/>
              </a:bodyPr>
              <a:lstStyle/>
              <a:p>
                <a:pPr algn="ctr" defTabSz="699109">
                  <a:lnSpc>
                    <a:spcPct val="90000"/>
                  </a:lnSpc>
                  <a:spcBef>
                    <a:spcPct val="20000"/>
                  </a:spcBef>
                  <a:buSzPct val="80000"/>
                  <a:defRPr/>
                </a:pPr>
                <a:r>
                  <a:rPr lang="en-US" sz="1836" kern="0" dirty="0">
                    <a:solidFill>
                      <a:srgbClr val="FFFFFF"/>
                    </a:solidFill>
                    <a:effectLst>
                      <a:outerShdw blurRad="38100" dist="38100" dir="2700000" algn="tl">
                        <a:srgbClr val="000000">
                          <a:alpha val="43137"/>
                        </a:srgbClr>
                      </a:outerShdw>
                    </a:effectLst>
                    <a:latin typeface="Segoe UI"/>
                    <a:ea typeface="MS PGothic" pitchFamily="34" charset="-128"/>
                  </a:rPr>
                  <a:t>Customer’s</a:t>
                </a:r>
                <a:br>
                  <a:rPr lang="en-US" sz="1836" kern="0" dirty="0">
                    <a:solidFill>
                      <a:srgbClr val="FFFFFF"/>
                    </a:solidFill>
                    <a:effectLst>
                      <a:outerShdw blurRad="38100" dist="38100" dir="2700000" algn="tl">
                        <a:srgbClr val="000000">
                          <a:alpha val="43137"/>
                        </a:srgbClr>
                      </a:outerShdw>
                    </a:effectLst>
                    <a:latin typeface="Segoe UI"/>
                    <a:ea typeface="MS PGothic" pitchFamily="34" charset="-128"/>
                  </a:rPr>
                </a:br>
                <a:r>
                  <a:rPr lang="en-US" sz="1836" kern="0" dirty="0">
                    <a:solidFill>
                      <a:srgbClr val="FFFFFF"/>
                    </a:solidFill>
                    <a:effectLst>
                      <a:outerShdw blurRad="38100" dist="38100" dir="2700000" algn="tl">
                        <a:srgbClr val="000000">
                          <a:alpha val="43137"/>
                        </a:srgbClr>
                      </a:outerShdw>
                    </a:effectLst>
                    <a:latin typeface="Segoe UI"/>
                    <a:ea typeface="MS PGothic" pitchFamily="34" charset="-128"/>
                  </a:rPr>
                  <a:t>connection</a:t>
                </a:r>
              </a:p>
            </p:txBody>
          </p:sp>
        </p:grpSp>
        <p:sp>
          <p:nvSpPr>
            <p:cNvPr id="73" name="Rectangle 72"/>
            <p:cNvSpPr/>
            <p:nvPr/>
          </p:nvSpPr>
          <p:spPr bwMode="auto">
            <a:xfrm>
              <a:off x="3402577" y="3204546"/>
              <a:ext cx="1232938" cy="1289451"/>
            </a:xfrm>
            <a:prstGeom prst="rect">
              <a:avLst/>
            </a:prstGeom>
            <a:solidFill>
              <a:srgbClr val="FFFFFF"/>
            </a:solidFill>
            <a:ln w="76200" cap="flat" cmpd="sng" algn="ctr">
              <a:solidFill>
                <a:srgbClr val="002060"/>
              </a:solidFill>
              <a:prstDash val="solid"/>
              <a:headEnd type="none" w="med" len="med"/>
              <a:tailEnd type="none" w="med" len="med"/>
            </a:ln>
            <a:effectLst/>
            <a:scene3d>
              <a:camera prst="orthographicFront"/>
              <a:lightRig rig="threePt" dir="t"/>
            </a:scene3d>
            <a:sp3d>
              <a:bevelT/>
            </a:sp3d>
          </p:spPr>
          <p:txBody>
            <a:bodyPr lIns="137121" tIns="109696" rIns="137121" bIns="109696" anchor="ctr"/>
            <a:lstStyle/>
            <a:p>
              <a:pPr algn="ctr" defTabSz="685311" fontAlgn="base">
                <a:lnSpc>
                  <a:spcPct val="90000"/>
                </a:lnSpc>
                <a:spcBef>
                  <a:spcPct val="0"/>
                </a:spcBef>
                <a:spcAft>
                  <a:spcPct val="0"/>
                </a:spcAft>
                <a:defRPr/>
              </a:pPr>
              <a:r>
                <a:rPr lang="en-US" sz="1836" kern="0" spc="-38">
                  <a:solidFill>
                    <a:srgbClr val="000000"/>
                  </a:solidFill>
                  <a:latin typeface="Segoe UI"/>
                  <a:ea typeface="MS PGothic" pitchFamily="34" charset="-128"/>
                </a:rPr>
                <a:t>Partner Edge</a:t>
              </a:r>
              <a:endParaRPr lang="en-US" sz="1836" kern="0" spc="-38" dirty="0">
                <a:solidFill>
                  <a:srgbClr val="000000"/>
                </a:solidFill>
                <a:effectLst>
                  <a:outerShdw blurRad="38100" dist="38100" dir="2700000" algn="tl">
                    <a:srgbClr val="000000">
                      <a:alpha val="43137"/>
                    </a:srgbClr>
                  </a:outerShdw>
                </a:effectLst>
                <a:latin typeface="Segoe UI"/>
                <a:ea typeface="MS PGothic" pitchFamily="34" charset="-128"/>
              </a:endParaRPr>
            </a:p>
          </p:txBody>
        </p:sp>
        <p:sp>
          <p:nvSpPr>
            <p:cNvPr id="74" name="Right Arrow 73"/>
            <p:cNvSpPr/>
            <p:nvPr/>
          </p:nvSpPr>
          <p:spPr bwMode="auto">
            <a:xfrm>
              <a:off x="8653152" y="3701461"/>
              <a:ext cx="496521" cy="319035"/>
            </a:xfrm>
            <a:prstGeom prst="rightArrow">
              <a:avLst/>
            </a:prstGeom>
            <a:solidFill>
              <a:srgbClr val="58024D"/>
            </a:solidFill>
            <a:ln w="10795" cap="flat" cmpd="sng" algn="ctr">
              <a:noFill/>
              <a:prstDash val="solid"/>
              <a:headEnd type="none" w="med" len="med"/>
              <a:tailEnd type="none" w="med" len="med"/>
            </a:ln>
            <a:effectLst/>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FFFFFF"/>
                </a:solidFill>
                <a:latin typeface="Segoe UI"/>
                <a:ea typeface="MS PGothic" pitchFamily="34" charset="-128"/>
              </a:endParaRPr>
            </a:p>
          </p:txBody>
        </p:sp>
        <p:sp>
          <p:nvSpPr>
            <p:cNvPr id="75" name="Freeform 74"/>
            <p:cNvSpPr/>
            <p:nvPr/>
          </p:nvSpPr>
          <p:spPr bwMode="auto">
            <a:xfrm>
              <a:off x="4648306" y="3553616"/>
              <a:ext cx="482512" cy="164964"/>
            </a:xfrm>
            <a:custGeom>
              <a:avLst/>
              <a:gdLst>
                <a:gd name="connsiteX0" fmla="*/ 0 w 573828"/>
                <a:gd name="connsiteY0" fmla="*/ 0 h 366608"/>
                <a:gd name="connsiteX1" fmla="*/ 114804 w 573828"/>
                <a:gd name="connsiteY1" fmla="*/ 0 h 366608"/>
                <a:gd name="connsiteX2" fmla="*/ 114805 w 573828"/>
                <a:gd name="connsiteY2" fmla="*/ 0 h 366608"/>
                <a:gd name="connsiteX3" fmla="*/ 530660 w 573828"/>
                <a:gd name="connsiteY3" fmla="*/ 0 h 366608"/>
                <a:gd name="connsiteX4" fmla="*/ 530945 w 573828"/>
                <a:gd name="connsiteY4" fmla="*/ 899 h 366608"/>
                <a:gd name="connsiteX5" fmla="*/ 568727 w 573828"/>
                <a:gd name="connsiteY5" fmla="*/ 234786 h 366608"/>
                <a:gd name="connsiteX6" fmla="*/ 573828 w 573828"/>
                <a:gd name="connsiteY6" fmla="*/ 366608 h 366608"/>
                <a:gd name="connsiteX7" fmla="*/ 71637 w 573828"/>
                <a:gd name="connsiteY7" fmla="*/ 366608 h 366608"/>
                <a:gd name="connsiteX8" fmla="*/ 71636 w 573828"/>
                <a:gd name="connsiteY8" fmla="*/ 366608 h 366608"/>
                <a:gd name="connsiteX9" fmla="*/ 0 w 573828"/>
                <a:gd name="connsiteY9" fmla="*/ 366608 h 366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828" h="366608">
                  <a:moveTo>
                    <a:pt x="0" y="0"/>
                  </a:moveTo>
                  <a:lnTo>
                    <a:pt x="114804" y="0"/>
                  </a:lnTo>
                  <a:lnTo>
                    <a:pt x="114805" y="0"/>
                  </a:lnTo>
                  <a:lnTo>
                    <a:pt x="530660" y="0"/>
                  </a:lnTo>
                  <a:lnTo>
                    <a:pt x="530945" y="899"/>
                  </a:lnTo>
                  <a:cubicBezTo>
                    <a:pt x="548994" y="70495"/>
                    <a:pt x="562037" y="149626"/>
                    <a:pt x="568727" y="234786"/>
                  </a:cubicBezTo>
                  <a:lnTo>
                    <a:pt x="573828" y="366608"/>
                  </a:lnTo>
                  <a:lnTo>
                    <a:pt x="71637" y="366608"/>
                  </a:lnTo>
                  <a:lnTo>
                    <a:pt x="71636" y="366608"/>
                  </a:lnTo>
                  <a:lnTo>
                    <a:pt x="0" y="366608"/>
                  </a:lnTo>
                  <a:close/>
                </a:path>
              </a:pathLst>
            </a:custGeom>
            <a:solidFill>
              <a:srgbClr val="DE3C00"/>
            </a:solidFill>
            <a:ln w="10795" cap="flat" cmpd="sng" algn="ctr">
              <a:noFill/>
              <a:prstDash val="solid"/>
              <a:headEnd type="none" w="med" len="med"/>
              <a:tailEnd type="none" w="med" len="med"/>
            </a:ln>
            <a:effectLst/>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FFFFFF"/>
                </a:solidFill>
                <a:latin typeface="Segoe UI"/>
                <a:ea typeface="MS PGothic" pitchFamily="34" charset="-128"/>
              </a:endParaRPr>
            </a:p>
          </p:txBody>
        </p:sp>
        <p:sp>
          <p:nvSpPr>
            <p:cNvPr id="76" name="Freeform 75"/>
            <p:cNvSpPr/>
            <p:nvPr/>
          </p:nvSpPr>
          <p:spPr bwMode="auto">
            <a:xfrm>
              <a:off x="4656088" y="3808844"/>
              <a:ext cx="482512" cy="164964"/>
            </a:xfrm>
            <a:custGeom>
              <a:avLst/>
              <a:gdLst>
                <a:gd name="connsiteX0" fmla="*/ 0 w 573828"/>
                <a:gd name="connsiteY0" fmla="*/ 0 h 366608"/>
                <a:gd name="connsiteX1" fmla="*/ 114804 w 573828"/>
                <a:gd name="connsiteY1" fmla="*/ 0 h 366608"/>
                <a:gd name="connsiteX2" fmla="*/ 114805 w 573828"/>
                <a:gd name="connsiteY2" fmla="*/ 0 h 366608"/>
                <a:gd name="connsiteX3" fmla="*/ 530660 w 573828"/>
                <a:gd name="connsiteY3" fmla="*/ 0 h 366608"/>
                <a:gd name="connsiteX4" fmla="*/ 530945 w 573828"/>
                <a:gd name="connsiteY4" fmla="*/ 899 h 366608"/>
                <a:gd name="connsiteX5" fmla="*/ 568727 w 573828"/>
                <a:gd name="connsiteY5" fmla="*/ 234786 h 366608"/>
                <a:gd name="connsiteX6" fmla="*/ 573828 w 573828"/>
                <a:gd name="connsiteY6" fmla="*/ 366608 h 366608"/>
                <a:gd name="connsiteX7" fmla="*/ 71637 w 573828"/>
                <a:gd name="connsiteY7" fmla="*/ 366608 h 366608"/>
                <a:gd name="connsiteX8" fmla="*/ 71636 w 573828"/>
                <a:gd name="connsiteY8" fmla="*/ 366608 h 366608"/>
                <a:gd name="connsiteX9" fmla="*/ 0 w 573828"/>
                <a:gd name="connsiteY9" fmla="*/ 366608 h 366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73828" h="366608">
                  <a:moveTo>
                    <a:pt x="0" y="0"/>
                  </a:moveTo>
                  <a:lnTo>
                    <a:pt x="114804" y="0"/>
                  </a:lnTo>
                  <a:lnTo>
                    <a:pt x="114805" y="0"/>
                  </a:lnTo>
                  <a:lnTo>
                    <a:pt x="530660" y="0"/>
                  </a:lnTo>
                  <a:lnTo>
                    <a:pt x="530945" y="899"/>
                  </a:lnTo>
                  <a:cubicBezTo>
                    <a:pt x="548994" y="70495"/>
                    <a:pt x="562037" y="149626"/>
                    <a:pt x="568727" y="234786"/>
                  </a:cubicBezTo>
                  <a:lnTo>
                    <a:pt x="573828" y="366608"/>
                  </a:lnTo>
                  <a:lnTo>
                    <a:pt x="71637" y="366608"/>
                  </a:lnTo>
                  <a:lnTo>
                    <a:pt x="71636" y="366608"/>
                  </a:lnTo>
                  <a:lnTo>
                    <a:pt x="0" y="366608"/>
                  </a:lnTo>
                  <a:close/>
                </a:path>
              </a:pathLst>
            </a:custGeom>
            <a:solidFill>
              <a:srgbClr val="58024D"/>
            </a:solidFill>
            <a:ln w="10795" cap="flat" cmpd="sng" algn="ctr">
              <a:noFill/>
              <a:prstDash val="solid"/>
              <a:headEnd type="none" w="med" len="med"/>
              <a:tailEnd type="none" w="med" len="med"/>
            </a:ln>
            <a:effectLst/>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FFFFFF"/>
                </a:solidFill>
                <a:latin typeface="Segoe UI"/>
                <a:ea typeface="MS PGothic" pitchFamily="34" charset="-128"/>
              </a:endParaRPr>
            </a:p>
          </p:txBody>
        </p:sp>
        <p:sp>
          <p:nvSpPr>
            <p:cNvPr id="77" name="Freeform 76"/>
            <p:cNvSpPr/>
            <p:nvPr/>
          </p:nvSpPr>
          <p:spPr bwMode="auto">
            <a:xfrm>
              <a:off x="4656088" y="4073409"/>
              <a:ext cx="479399" cy="158739"/>
            </a:xfrm>
            <a:custGeom>
              <a:avLst/>
              <a:gdLst>
                <a:gd name="connsiteX0" fmla="*/ 75178 w 570291"/>
                <a:gd name="connsiteY0" fmla="*/ 0 h 366608"/>
                <a:gd name="connsiteX1" fmla="*/ 570291 w 570291"/>
                <a:gd name="connsiteY1" fmla="*/ 0 h 366608"/>
                <a:gd name="connsiteX2" fmla="*/ 568729 w 570291"/>
                <a:gd name="connsiteY2" fmla="*/ 40358 h 366608"/>
                <a:gd name="connsiteX3" fmla="*/ 530947 w 570291"/>
                <a:gd name="connsiteY3" fmla="*/ 274245 h 366608"/>
                <a:gd name="connsiteX4" fmla="*/ 501692 w 570291"/>
                <a:gd name="connsiteY4" fmla="*/ 366608 h 366608"/>
                <a:gd name="connsiteX5" fmla="*/ 143777 w 570291"/>
                <a:gd name="connsiteY5" fmla="*/ 366608 h 366608"/>
                <a:gd name="connsiteX6" fmla="*/ 114521 w 570291"/>
                <a:gd name="connsiteY6" fmla="*/ 274245 h 366608"/>
                <a:gd name="connsiteX7" fmla="*/ 76739 w 570291"/>
                <a:gd name="connsiteY7" fmla="*/ 40358 h 366608"/>
                <a:gd name="connsiteX8" fmla="*/ 0 w 570291"/>
                <a:gd name="connsiteY8" fmla="*/ 0 h 366608"/>
                <a:gd name="connsiteX9" fmla="*/ 75177 w 570291"/>
                <a:gd name="connsiteY9" fmla="*/ 0 h 366608"/>
                <a:gd name="connsiteX10" fmla="*/ 76738 w 570291"/>
                <a:gd name="connsiteY10" fmla="*/ 40358 h 366608"/>
                <a:gd name="connsiteX11" fmla="*/ 114520 w 570291"/>
                <a:gd name="connsiteY11" fmla="*/ 274245 h 366608"/>
                <a:gd name="connsiteX12" fmla="*/ 143776 w 570291"/>
                <a:gd name="connsiteY12" fmla="*/ 366608 h 366608"/>
                <a:gd name="connsiteX13" fmla="*/ 0 w 570291"/>
                <a:gd name="connsiteY13" fmla="*/ 366608 h 366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0291" h="366608">
                  <a:moveTo>
                    <a:pt x="75178" y="0"/>
                  </a:moveTo>
                  <a:lnTo>
                    <a:pt x="570291" y="0"/>
                  </a:lnTo>
                  <a:lnTo>
                    <a:pt x="568729" y="40358"/>
                  </a:lnTo>
                  <a:cubicBezTo>
                    <a:pt x="562039" y="125518"/>
                    <a:pt x="548996" y="204649"/>
                    <a:pt x="530947" y="274245"/>
                  </a:cubicBezTo>
                  <a:lnTo>
                    <a:pt x="501692" y="366608"/>
                  </a:lnTo>
                  <a:lnTo>
                    <a:pt x="143777" y="366608"/>
                  </a:lnTo>
                  <a:lnTo>
                    <a:pt x="114521" y="274245"/>
                  </a:lnTo>
                  <a:cubicBezTo>
                    <a:pt x="96472" y="204649"/>
                    <a:pt x="83429" y="125518"/>
                    <a:pt x="76739" y="40358"/>
                  </a:cubicBezTo>
                  <a:close/>
                  <a:moveTo>
                    <a:pt x="0" y="0"/>
                  </a:moveTo>
                  <a:lnTo>
                    <a:pt x="75177" y="0"/>
                  </a:lnTo>
                  <a:lnTo>
                    <a:pt x="76738" y="40358"/>
                  </a:lnTo>
                  <a:cubicBezTo>
                    <a:pt x="83428" y="125518"/>
                    <a:pt x="96471" y="204649"/>
                    <a:pt x="114520" y="274245"/>
                  </a:cubicBezTo>
                  <a:lnTo>
                    <a:pt x="143776" y="366608"/>
                  </a:lnTo>
                  <a:lnTo>
                    <a:pt x="0" y="366608"/>
                  </a:lnTo>
                  <a:close/>
                </a:path>
              </a:pathLst>
            </a:custGeom>
            <a:solidFill>
              <a:srgbClr val="1589DC"/>
            </a:solidFill>
            <a:ln w="10795" cap="flat" cmpd="sng" algn="ctr">
              <a:noFill/>
              <a:prstDash val="solid"/>
              <a:headEnd type="none" w="med" len="med"/>
              <a:tailEnd type="none" w="med" len="med"/>
            </a:ln>
            <a:effectLst/>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FFFFFF"/>
                </a:solidFill>
                <a:latin typeface="Segoe UI"/>
                <a:ea typeface="MS PGothic" pitchFamily="34" charset="-128"/>
              </a:endParaRPr>
            </a:p>
          </p:txBody>
        </p:sp>
        <p:sp>
          <p:nvSpPr>
            <p:cNvPr id="78" name="Rectangle 49"/>
            <p:cNvSpPr/>
            <p:nvPr/>
          </p:nvSpPr>
          <p:spPr bwMode="auto">
            <a:xfrm>
              <a:off x="935578" y="5337212"/>
              <a:ext cx="799585" cy="320502"/>
            </a:xfrm>
            <a:prstGeom prst="rect">
              <a:avLst/>
            </a:prstGeom>
            <a:solidFill>
              <a:srgbClr val="B4009E">
                <a:lumMod val="50000"/>
              </a:srgbClr>
            </a:solidFill>
            <a:ln w="10795" cap="flat" cmpd="sng" algn="ctr">
              <a:solidFill>
                <a:srgbClr val="000000"/>
              </a:solidFill>
              <a:prstDash val="solid"/>
              <a:headEnd type="none" w="med" len="med"/>
              <a:tailEnd type="none" w="med" len="med"/>
            </a:ln>
            <a:effectLst/>
            <a:scene3d>
              <a:camera prst="orthographicFront"/>
              <a:lightRig rig="threePt" dir="t"/>
            </a:scene3d>
            <a:sp3d>
              <a:bevelT/>
            </a:sp3d>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FFFFFF"/>
                </a:solidFill>
                <a:latin typeface="Segoe UI"/>
                <a:ea typeface="MS PGothic" pitchFamily="34" charset="-128"/>
              </a:endParaRPr>
            </a:p>
          </p:txBody>
        </p:sp>
        <p:sp>
          <p:nvSpPr>
            <p:cNvPr id="79" name="Rectangle 50"/>
            <p:cNvSpPr/>
            <p:nvPr/>
          </p:nvSpPr>
          <p:spPr bwMode="auto">
            <a:xfrm>
              <a:off x="935578" y="5737677"/>
              <a:ext cx="799585" cy="320502"/>
            </a:xfrm>
            <a:prstGeom prst="rect">
              <a:avLst/>
            </a:prstGeom>
            <a:solidFill>
              <a:srgbClr val="1589DC"/>
            </a:solidFill>
            <a:ln w="10795" cap="flat" cmpd="sng" algn="ctr">
              <a:solidFill>
                <a:srgbClr val="000000"/>
              </a:solidFill>
              <a:prstDash val="solid"/>
              <a:headEnd type="none" w="med" len="med"/>
              <a:tailEnd type="none" w="med" len="med"/>
            </a:ln>
            <a:effectLst/>
            <a:scene3d>
              <a:camera prst="orthographicFront"/>
              <a:lightRig rig="threePt" dir="t"/>
            </a:scene3d>
            <a:sp3d>
              <a:bevelT/>
            </a:sp3d>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FFFFFF"/>
                </a:solidFill>
                <a:latin typeface="Segoe UI"/>
                <a:ea typeface="MS PGothic" pitchFamily="34" charset="-128"/>
              </a:endParaRPr>
            </a:p>
          </p:txBody>
        </p:sp>
        <p:sp>
          <p:nvSpPr>
            <p:cNvPr id="113690" name="TextBox 51"/>
            <p:cNvSpPr txBox="1">
              <a:spLocks noChangeArrowheads="1"/>
            </p:cNvSpPr>
            <p:nvPr/>
          </p:nvSpPr>
          <p:spPr bwMode="auto">
            <a:xfrm>
              <a:off x="1861349" y="5380320"/>
              <a:ext cx="3771701" cy="24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698500">
                <a:defRPr>
                  <a:solidFill>
                    <a:schemeClr val="tx1"/>
                  </a:solidFill>
                  <a:latin typeface="Segoe UI" panose="020B0502040204020203" pitchFamily="34" charset="0"/>
                  <a:ea typeface="MS PGothic" pitchFamily="34" charset="-128"/>
                </a:defRPr>
              </a:lvl1pPr>
              <a:lvl2pPr defTabSz="698500">
                <a:defRPr>
                  <a:solidFill>
                    <a:schemeClr val="tx1"/>
                  </a:solidFill>
                  <a:latin typeface="Segoe UI" panose="020B0502040204020203" pitchFamily="34" charset="0"/>
                  <a:ea typeface="MS PGothic" pitchFamily="34" charset="-128"/>
                </a:defRPr>
              </a:lvl2pPr>
              <a:lvl3pPr defTabSz="698500">
                <a:defRPr>
                  <a:solidFill>
                    <a:schemeClr val="tx1"/>
                  </a:solidFill>
                  <a:latin typeface="Segoe UI" panose="020B0502040204020203" pitchFamily="34" charset="0"/>
                  <a:ea typeface="MS PGothic" pitchFamily="34" charset="-128"/>
                </a:defRPr>
              </a:lvl3pPr>
              <a:lvl4pPr defTabSz="698500">
                <a:defRPr>
                  <a:solidFill>
                    <a:schemeClr val="tx1"/>
                  </a:solidFill>
                  <a:latin typeface="Segoe UI" panose="020B0502040204020203" pitchFamily="34" charset="0"/>
                  <a:ea typeface="MS PGothic" pitchFamily="34" charset="-128"/>
                </a:defRPr>
              </a:lvl4pPr>
              <a:lvl5pPr defTabSz="698500">
                <a:defRPr>
                  <a:solidFill>
                    <a:schemeClr val="tx1"/>
                  </a:solidFill>
                  <a:latin typeface="Segoe UI" panose="020B0502040204020203" pitchFamily="34" charset="0"/>
                  <a:ea typeface="MS PGothic" pitchFamily="34" charset="-128"/>
                </a:defRPr>
              </a:lvl5pPr>
              <a:lvl6pPr marL="23225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6pPr>
              <a:lvl7pPr marL="27797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7pPr>
              <a:lvl8pPr marL="32369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8pPr>
              <a:lvl9pPr marL="36941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9pPr>
            </a:lstStyle>
            <a:p>
              <a:pPr defTabSz="698366" eaLnBrk="0" fontAlgn="base" hangingPunct="0">
                <a:lnSpc>
                  <a:spcPct val="90000"/>
                </a:lnSpc>
                <a:spcBef>
                  <a:spcPct val="20000"/>
                </a:spcBef>
                <a:spcAft>
                  <a:spcPct val="0"/>
                </a:spcAft>
                <a:buSzPct val="80000"/>
              </a:pPr>
              <a:r>
                <a:rPr lang="en-US" altLang="en-US">
                  <a:solidFill>
                    <a:srgbClr val="000000"/>
                  </a:solidFill>
                </a:rPr>
                <a:t>Traffic to public IP addresses in Azure</a:t>
              </a:r>
            </a:p>
          </p:txBody>
        </p:sp>
        <p:sp>
          <p:nvSpPr>
            <p:cNvPr id="113691" name="TextBox 52"/>
            <p:cNvSpPr txBox="1">
              <a:spLocks noChangeArrowheads="1"/>
            </p:cNvSpPr>
            <p:nvPr/>
          </p:nvSpPr>
          <p:spPr bwMode="auto">
            <a:xfrm>
              <a:off x="1861349" y="5760975"/>
              <a:ext cx="2699925" cy="24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698500">
                <a:defRPr>
                  <a:solidFill>
                    <a:schemeClr val="tx1"/>
                  </a:solidFill>
                  <a:latin typeface="Segoe UI" panose="020B0502040204020203" pitchFamily="34" charset="0"/>
                  <a:ea typeface="MS PGothic" pitchFamily="34" charset="-128"/>
                </a:defRPr>
              </a:lvl1pPr>
              <a:lvl2pPr defTabSz="698500">
                <a:defRPr>
                  <a:solidFill>
                    <a:schemeClr val="tx1"/>
                  </a:solidFill>
                  <a:latin typeface="Segoe UI" panose="020B0502040204020203" pitchFamily="34" charset="0"/>
                  <a:ea typeface="MS PGothic" pitchFamily="34" charset="-128"/>
                </a:defRPr>
              </a:lvl2pPr>
              <a:lvl3pPr defTabSz="698500">
                <a:defRPr>
                  <a:solidFill>
                    <a:schemeClr val="tx1"/>
                  </a:solidFill>
                  <a:latin typeface="Segoe UI" panose="020B0502040204020203" pitchFamily="34" charset="0"/>
                  <a:ea typeface="MS PGothic" pitchFamily="34" charset="-128"/>
                </a:defRPr>
              </a:lvl3pPr>
              <a:lvl4pPr defTabSz="698500">
                <a:defRPr>
                  <a:solidFill>
                    <a:schemeClr val="tx1"/>
                  </a:solidFill>
                  <a:latin typeface="Segoe UI" panose="020B0502040204020203" pitchFamily="34" charset="0"/>
                  <a:ea typeface="MS PGothic" pitchFamily="34" charset="-128"/>
                </a:defRPr>
              </a:lvl4pPr>
              <a:lvl5pPr defTabSz="698500">
                <a:defRPr>
                  <a:solidFill>
                    <a:schemeClr val="tx1"/>
                  </a:solidFill>
                  <a:latin typeface="Segoe UI" panose="020B0502040204020203" pitchFamily="34" charset="0"/>
                  <a:ea typeface="MS PGothic" pitchFamily="34" charset="-128"/>
                </a:defRPr>
              </a:lvl5pPr>
              <a:lvl6pPr marL="23225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6pPr>
              <a:lvl7pPr marL="27797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7pPr>
              <a:lvl8pPr marL="32369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8pPr>
              <a:lvl9pPr marL="36941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9pPr>
            </a:lstStyle>
            <a:p>
              <a:pPr defTabSz="698366" eaLnBrk="0" fontAlgn="base" hangingPunct="0">
                <a:lnSpc>
                  <a:spcPct val="90000"/>
                </a:lnSpc>
                <a:spcBef>
                  <a:spcPct val="20000"/>
                </a:spcBef>
                <a:spcAft>
                  <a:spcPct val="0"/>
                </a:spcAft>
                <a:buSzPct val="80000"/>
              </a:pPr>
              <a:r>
                <a:rPr lang="en-US" altLang="en-US">
                  <a:solidFill>
                    <a:srgbClr val="000000"/>
                  </a:solidFill>
                </a:rPr>
                <a:t>Traffic to Virtual Networks </a:t>
              </a:r>
            </a:p>
          </p:txBody>
        </p:sp>
        <p:sp>
          <p:nvSpPr>
            <p:cNvPr id="82" name="Rectangle 53"/>
            <p:cNvSpPr/>
            <p:nvPr/>
          </p:nvSpPr>
          <p:spPr bwMode="auto">
            <a:xfrm>
              <a:off x="943753" y="4926336"/>
              <a:ext cx="799585" cy="320502"/>
            </a:xfrm>
            <a:prstGeom prst="rect">
              <a:avLst/>
            </a:prstGeom>
            <a:solidFill>
              <a:srgbClr val="DE3C00"/>
            </a:solidFill>
            <a:ln w="10795" cap="flat" cmpd="sng" algn="ctr">
              <a:solidFill>
                <a:srgbClr val="000000"/>
              </a:solidFill>
              <a:prstDash val="solid"/>
              <a:headEnd type="none" w="med" len="med"/>
              <a:tailEnd type="none" w="med" len="med"/>
            </a:ln>
            <a:effectLst/>
            <a:scene3d>
              <a:camera prst="orthographicFront"/>
              <a:lightRig rig="threePt" dir="t"/>
            </a:scene3d>
            <a:sp3d>
              <a:bevelT/>
            </a:sp3d>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FFFFFF"/>
                </a:solidFill>
                <a:latin typeface="Segoe UI"/>
                <a:ea typeface="MS PGothic" pitchFamily="34" charset="-128"/>
              </a:endParaRPr>
            </a:p>
          </p:txBody>
        </p:sp>
        <p:sp>
          <p:nvSpPr>
            <p:cNvPr id="113695" name="TextBox 54"/>
            <p:cNvSpPr txBox="1">
              <a:spLocks noChangeArrowheads="1"/>
            </p:cNvSpPr>
            <p:nvPr/>
          </p:nvSpPr>
          <p:spPr bwMode="auto">
            <a:xfrm>
              <a:off x="1861349" y="4978576"/>
              <a:ext cx="5154497" cy="249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698500">
                <a:defRPr>
                  <a:solidFill>
                    <a:schemeClr val="tx1"/>
                  </a:solidFill>
                  <a:latin typeface="Segoe UI" panose="020B0502040204020203" pitchFamily="34" charset="0"/>
                  <a:ea typeface="MS PGothic" pitchFamily="34" charset="-128"/>
                </a:defRPr>
              </a:lvl1pPr>
              <a:lvl2pPr defTabSz="698500">
                <a:defRPr>
                  <a:solidFill>
                    <a:schemeClr val="tx1"/>
                  </a:solidFill>
                  <a:latin typeface="Segoe UI" panose="020B0502040204020203" pitchFamily="34" charset="0"/>
                  <a:ea typeface="MS PGothic" pitchFamily="34" charset="-128"/>
                </a:defRPr>
              </a:lvl2pPr>
              <a:lvl3pPr defTabSz="698500">
                <a:defRPr>
                  <a:solidFill>
                    <a:schemeClr val="tx1"/>
                  </a:solidFill>
                  <a:latin typeface="Segoe UI" panose="020B0502040204020203" pitchFamily="34" charset="0"/>
                  <a:ea typeface="MS PGothic" pitchFamily="34" charset="-128"/>
                </a:defRPr>
              </a:lvl3pPr>
              <a:lvl4pPr defTabSz="698500">
                <a:defRPr>
                  <a:solidFill>
                    <a:schemeClr val="tx1"/>
                  </a:solidFill>
                  <a:latin typeface="Segoe UI" panose="020B0502040204020203" pitchFamily="34" charset="0"/>
                  <a:ea typeface="MS PGothic" pitchFamily="34" charset="-128"/>
                </a:defRPr>
              </a:lvl4pPr>
              <a:lvl5pPr defTabSz="698500">
                <a:defRPr>
                  <a:solidFill>
                    <a:schemeClr val="tx1"/>
                  </a:solidFill>
                  <a:latin typeface="Segoe UI" panose="020B0502040204020203" pitchFamily="34" charset="0"/>
                  <a:ea typeface="MS PGothic" pitchFamily="34" charset="-128"/>
                </a:defRPr>
              </a:lvl5pPr>
              <a:lvl6pPr marL="23225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6pPr>
              <a:lvl7pPr marL="27797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7pPr>
              <a:lvl8pPr marL="32369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8pPr>
              <a:lvl9pPr marL="3694113" indent="-36513" defTabSz="698500" eaLnBrk="0" fontAlgn="base" hangingPunct="0">
                <a:spcBef>
                  <a:spcPct val="0"/>
                </a:spcBef>
                <a:spcAft>
                  <a:spcPct val="0"/>
                </a:spcAft>
                <a:defRPr>
                  <a:solidFill>
                    <a:schemeClr val="tx1"/>
                  </a:solidFill>
                  <a:latin typeface="Segoe UI" panose="020B0502040204020203" pitchFamily="34" charset="0"/>
                  <a:ea typeface="MS PGothic" pitchFamily="34" charset="-128"/>
                </a:defRPr>
              </a:lvl9pPr>
            </a:lstStyle>
            <a:p>
              <a:pPr defTabSz="698366" eaLnBrk="0" fontAlgn="base" hangingPunct="0">
                <a:lnSpc>
                  <a:spcPct val="90000"/>
                </a:lnSpc>
                <a:spcBef>
                  <a:spcPct val="20000"/>
                </a:spcBef>
                <a:spcAft>
                  <a:spcPct val="0"/>
                </a:spcAft>
                <a:buSzPct val="80000"/>
              </a:pPr>
              <a:r>
                <a:rPr lang="en-US" altLang="en-US" dirty="0">
                  <a:solidFill>
                    <a:srgbClr val="000000"/>
                  </a:solidFill>
                </a:rPr>
                <a:t>Traffic to Office 365 Services and </a:t>
              </a:r>
              <a:r>
                <a:rPr lang="en-US" altLang="en-US" dirty="0">
                  <a:solidFill>
                    <a:srgbClr val="FF0000"/>
                  </a:solidFill>
                </a:rPr>
                <a:t>soon CRM Online</a:t>
              </a:r>
            </a:p>
          </p:txBody>
        </p:sp>
        <p:grpSp>
          <p:nvGrpSpPr>
            <p:cNvPr id="113696" name="Group 83"/>
            <p:cNvGrpSpPr>
              <a:grpSpLocks/>
            </p:cNvGrpSpPr>
            <p:nvPr/>
          </p:nvGrpSpPr>
          <p:grpSpPr bwMode="auto">
            <a:xfrm>
              <a:off x="8946776" y="982662"/>
              <a:ext cx="2546970" cy="1691982"/>
              <a:chOff x="8946776" y="982662"/>
              <a:chExt cx="2546970" cy="1691982"/>
            </a:xfrm>
          </p:grpSpPr>
          <p:sp>
            <p:nvSpPr>
              <p:cNvPr id="85" name="Freeform 539"/>
              <p:cNvSpPr>
                <a:spLocks noChangeAspect="1"/>
              </p:cNvSpPr>
              <p:nvPr/>
            </p:nvSpPr>
            <p:spPr bwMode="auto">
              <a:xfrm>
                <a:off x="8946776" y="982662"/>
                <a:ext cx="2546970" cy="1691982"/>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FFFFFF"/>
              </a:solidFill>
              <a:ln w="76200">
                <a:solidFill>
                  <a:srgbClr val="DE3C00"/>
                </a:solidFill>
              </a:ln>
              <a:scene3d>
                <a:camera prst="orthographicFront"/>
                <a:lightRig rig="threePt" dir="t"/>
              </a:scene3d>
              <a:sp3d>
                <a:bevelT/>
              </a:sp3d>
              <a:extLst/>
            </p:spPr>
            <p:txBody>
              <a:bodyPr lIns="68560" tIns="34280" rIns="68560" bIns="34280"/>
              <a:lstStyle/>
              <a:p>
                <a:pPr defTabSz="699109">
                  <a:defRPr/>
                </a:pPr>
                <a:endParaRPr lang="en-US" sz="1349" kern="0">
                  <a:solidFill>
                    <a:srgbClr val="FFFFFF"/>
                  </a:solidFill>
                  <a:latin typeface="Segoe UI"/>
                  <a:ea typeface="MS PGothic" pitchFamily="34" charset="-128"/>
                </a:endParaRPr>
              </a:p>
            </p:txBody>
          </p:sp>
          <p:pic>
            <p:nvPicPr>
              <p:cNvPr id="113728" name="Picture 8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741954" y="1183111"/>
                <a:ext cx="657364" cy="657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729" name="Picture 86"/>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190037" y="1942881"/>
                <a:ext cx="542925"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730" name="Picture 87"/>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918452" y="1942881"/>
                <a:ext cx="557336" cy="557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731" name="Picture 88"/>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661278" y="1942881"/>
                <a:ext cx="563781" cy="5637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3697" name="Group 89"/>
            <p:cNvGrpSpPr>
              <a:grpSpLocks/>
            </p:cNvGrpSpPr>
            <p:nvPr/>
          </p:nvGrpSpPr>
          <p:grpSpPr bwMode="auto">
            <a:xfrm>
              <a:off x="8946776" y="2955276"/>
              <a:ext cx="2546970" cy="1691982"/>
              <a:chOff x="8946776" y="2955276"/>
              <a:chExt cx="2546970" cy="1691982"/>
            </a:xfrm>
          </p:grpSpPr>
          <p:sp>
            <p:nvSpPr>
              <p:cNvPr id="91" name="Freeform 539"/>
              <p:cNvSpPr>
                <a:spLocks noChangeAspect="1"/>
              </p:cNvSpPr>
              <p:nvPr/>
            </p:nvSpPr>
            <p:spPr bwMode="auto">
              <a:xfrm>
                <a:off x="8946776" y="2955276"/>
                <a:ext cx="2546970" cy="1691982"/>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FFFFFF"/>
              </a:solidFill>
              <a:ln w="76200">
                <a:solidFill>
                  <a:srgbClr val="B4009E">
                    <a:lumMod val="50000"/>
                  </a:srgbClr>
                </a:solidFill>
              </a:ln>
              <a:scene3d>
                <a:camera prst="orthographicFront"/>
                <a:lightRig rig="threePt" dir="t"/>
              </a:scene3d>
              <a:sp3d>
                <a:bevelT/>
              </a:sp3d>
              <a:extLst/>
            </p:spPr>
            <p:txBody>
              <a:bodyPr lIns="68560" tIns="34280" rIns="68560" bIns="34280"/>
              <a:lstStyle/>
              <a:p>
                <a:pPr defTabSz="699109">
                  <a:defRPr/>
                </a:pPr>
                <a:endParaRPr lang="en-US" sz="1349" kern="0">
                  <a:solidFill>
                    <a:srgbClr val="FFFFFF"/>
                  </a:solidFill>
                  <a:latin typeface="Segoe UI"/>
                  <a:ea typeface="MS PGothic" pitchFamily="34" charset="-128"/>
                </a:endParaRPr>
              </a:p>
            </p:txBody>
          </p:sp>
          <p:pic>
            <p:nvPicPr>
              <p:cNvPr id="113715" name="Picture 91"/>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753111" y="2971886"/>
                <a:ext cx="780290" cy="780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716" name="Picture 92"/>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1050669" y="3833894"/>
                <a:ext cx="272968" cy="272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717" name="Picture 93"/>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648338" y="3833894"/>
                <a:ext cx="272968" cy="272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718" name="Picture 94"/>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669669" y="4214894"/>
                <a:ext cx="272968" cy="272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719" name="Picture 95"/>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246008" y="3833894"/>
                <a:ext cx="272968" cy="272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720" name="Picture 96"/>
              <p:cNvPicPr>
                <a:picLocks noChangeAspect="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843678" y="3833894"/>
                <a:ext cx="272968" cy="272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721" name="Picture 97"/>
              <p:cNvPicPr>
                <a:picLocks noChangeAspect="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9214910" y="4214894"/>
                <a:ext cx="272968" cy="272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722" name="Picture 98"/>
              <p:cNvPicPr>
                <a:picLocks noChangeAspect="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9699830" y="4214894"/>
                <a:ext cx="272968" cy="272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723" name="Picture 99"/>
              <p:cNvPicPr>
                <a:picLocks noChangeAspect="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10184750" y="4214894"/>
                <a:ext cx="272968" cy="272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724" name="Picture 100"/>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9441348" y="3833894"/>
                <a:ext cx="272968" cy="2729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3698" name="Group 101"/>
            <p:cNvGrpSpPr>
              <a:grpSpLocks/>
            </p:cNvGrpSpPr>
            <p:nvPr/>
          </p:nvGrpSpPr>
          <p:grpSpPr bwMode="auto">
            <a:xfrm>
              <a:off x="8946776" y="4891686"/>
              <a:ext cx="2546969" cy="1691982"/>
              <a:chOff x="8946776" y="4891686"/>
              <a:chExt cx="2546969" cy="1691982"/>
            </a:xfrm>
          </p:grpSpPr>
          <p:sp>
            <p:nvSpPr>
              <p:cNvPr id="103" name="Freeform 539"/>
              <p:cNvSpPr>
                <a:spLocks noChangeAspect="1"/>
              </p:cNvSpPr>
              <p:nvPr/>
            </p:nvSpPr>
            <p:spPr bwMode="auto">
              <a:xfrm>
                <a:off x="8946776" y="4891686"/>
                <a:ext cx="2546969" cy="1691982"/>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rgbClr val="FFFFFF"/>
              </a:solidFill>
              <a:ln w="76200">
                <a:solidFill>
                  <a:srgbClr val="0472C1"/>
                </a:solidFill>
              </a:ln>
              <a:scene3d>
                <a:camera prst="orthographicFront"/>
                <a:lightRig rig="threePt" dir="t"/>
              </a:scene3d>
              <a:sp3d>
                <a:bevelT/>
              </a:sp3d>
              <a:extLst/>
            </p:spPr>
            <p:txBody>
              <a:bodyPr lIns="68560" tIns="34280" rIns="68560" bIns="34280"/>
              <a:lstStyle/>
              <a:p>
                <a:pPr defTabSz="699109">
                  <a:defRPr/>
                </a:pPr>
                <a:endParaRPr lang="en-US" sz="1349" kern="0">
                  <a:solidFill>
                    <a:srgbClr val="FFFFFF"/>
                  </a:solidFill>
                  <a:latin typeface="Segoe UI"/>
                  <a:ea typeface="MS PGothic" pitchFamily="34" charset="-128"/>
                </a:endParaRPr>
              </a:p>
            </p:txBody>
          </p:sp>
          <p:pic>
            <p:nvPicPr>
              <p:cNvPr id="113708" name="Picture 103"/>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9266237" y="5913772"/>
                <a:ext cx="462449" cy="4624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709" name="Picture 104"/>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0631326" y="5913772"/>
                <a:ext cx="555290" cy="555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710" name="Picture 105"/>
              <p:cNvPicPr>
                <a:picLocks noChangeAspect="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9922219" y="5913772"/>
                <a:ext cx="515575" cy="515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711" name="Picture 106"/>
              <p:cNvPicPr>
                <a:picLocks noChangeAspect="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9704415" y="4973841"/>
                <a:ext cx="780290" cy="7802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08" name="Rectangle 107"/>
            <p:cNvSpPr/>
            <p:nvPr/>
          </p:nvSpPr>
          <p:spPr bwMode="auto">
            <a:xfrm>
              <a:off x="6939458" y="4073409"/>
              <a:ext cx="527649" cy="158739"/>
            </a:xfrm>
            <a:prstGeom prst="rect">
              <a:avLst/>
            </a:prstGeom>
            <a:solidFill>
              <a:srgbClr val="1589DC"/>
            </a:solidFill>
            <a:ln w="10795" cap="flat" cmpd="sng" algn="ctr">
              <a:noFill/>
              <a:prstDash val="solid"/>
              <a:headEnd type="none" w="med" len="med"/>
              <a:tailEnd type="none" w="med" len="med"/>
            </a:ln>
            <a:effectLst/>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1589DC"/>
                </a:solidFill>
                <a:latin typeface="Segoe UI"/>
                <a:ea typeface="MS PGothic" pitchFamily="34" charset="-128"/>
              </a:endParaRPr>
            </a:p>
          </p:txBody>
        </p:sp>
        <p:sp>
          <p:nvSpPr>
            <p:cNvPr id="109" name="Rectangle 108"/>
            <p:cNvSpPr/>
            <p:nvPr/>
          </p:nvSpPr>
          <p:spPr bwMode="auto">
            <a:xfrm>
              <a:off x="6944127" y="3808844"/>
              <a:ext cx="527650" cy="168077"/>
            </a:xfrm>
            <a:prstGeom prst="rect">
              <a:avLst/>
            </a:prstGeom>
            <a:solidFill>
              <a:srgbClr val="58024D"/>
            </a:solidFill>
            <a:ln w="10795" cap="flat" cmpd="sng" algn="ctr">
              <a:noFill/>
              <a:prstDash val="solid"/>
              <a:headEnd type="none" w="med" len="med"/>
              <a:tailEnd type="none" w="med" len="med"/>
            </a:ln>
            <a:effectLst/>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FFFFFF"/>
                </a:solidFill>
                <a:latin typeface="Segoe UI"/>
                <a:ea typeface="MS PGothic" pitchFamily="34" charset="-128"/>
              </a:endParaRPr>
            </a:p>
          </p:txBody>
        </p:sp>
        <p:sp>
          <p:nvSpPr>
            <p:cNvPr id="110" name="Rectangle 109"/>
            <p:cNvSpPr/>
            <p:nvPr/>
          </p:nvSpPr>
          <p:spPr bwMode="auto">
            <a:xfrm>
              <a:off x="6939458" y="3545834"/>
              <a:ext cx="527649" cy="168077"/>
            </a:xfrm>
            <a:prstGeom prst="rect">
              <a:avLst/>
            </a:prstGeom>
            <a:solidFill>
              <a:srgbClr val="DE3C00"/>
            </a:solidFill>
            <a:ln w="10795" cap="flat" cmpd="sng" algn="ctr">
              <a:noFill/>
              <a:prstDash val="solid"/>
              <a:headEnd type="none" w="med" len="med"/>
              <a:tailEnd type="none" w="med" len="med"/>
            </a:ln>
            <a:effectLst/>
          </p:spPr>
          <p:txBody>
            <a:bodyPr lIns="137121" tIns="109696" rIns="137121" bIns="109696"/>
            <a:lstStyle/>
            <a:p>
              <a:pPr algn="ctr" defTabSz="685311" fontAlgn="base">
                <a:lnSpc>
                  <a:spcPct val="90000"/>
                </a:lnSpc>
                <a:spcBef>
                  <a:spcPct val="0"/>
                </a:spcBef>
                <a:spcAft>
                  <a:spcPct val="0"/>
                </a:spcAft>
                <a:defRPr/>
              </a:pPr>
              <a:endParaRPr lang="en-US" sz="1499" kern="0" spc="-38" dirty="0">
                <a:solidFill>
                  <a:srgbClr val="FFFFFF"/>
                </a:solidFill>
                <a:latin typeface="Segoe UI"/>
                <a:ea typeface="MS PGothic" pitchFamily="34" charset="-128"/>
              </a:endParaRPr>
            </a:p>
          </p:txBody>
        </p:sp>
        <p:sp>
          <p:nvSpPr>
            <p:cNvPr id="111" name="Rectangle 110"/>
            <p:cNvSpPr/>
            <p:nvPr/>
          </p:nvSpPr>
          <p:spPr bwMode="auto">
            <a:xfrm>
              <a:off x="7458653" y="3241069"/>
              <a:ext cx="1232938" cy="1289451"/>
            </a:xfrm>
            <a:prstGeom prst="rect">
              <a:avLst/>
            </a:prstGeom>
            <a:solidFill>
              <a:srgbClr val="FFFFFF"/>
            </a:solidFill>
            <a:ln w="76200" cap="flat" cmpd="sng" algn="ctr">
              <a:solidFill>
                <a:srgbClr val="04266C"/>
              </a:solidFill>
              <a:prstDash val="solid"/>
              <a:headEnd type="none" w="med" len="med"/>
              <a:tailEnd type="none" w="med" len="med"/>
            </a:ln>
            <a:effectLst/>
            <a:scene3d>
              <a:camera prst="orthographicFront"/>
              <a:lightRig rig="threePt" dir="t"/>
            </a:scene3d>
            <a:sp3d>
              <a:bevelT/>
            </a:sp3d>
          </p:spPr>
          <p:txBody>
            <a:bodyPr lIns="137121" tIns="109696" rIns="137121" bIns="109696" anchor="ctr"/>
            <a:lstStyle/>
            <a:p>
              <a:pPr algn="ctr" defTabSz="685311" fontAlgn="base">
                <a:lnSpc>
                  <a:spcPct val="90000"/>
                </a:lnSpc>
                <a:spcBef>
                  <a:spcPct val="0"/>
                </a:spcBef>
                <a:spcAft>
                  <a:spcPct val="0"/>
                </a:spcAft>
                <a:defRPr/>
              </a:pPr>
              <a:r>
                <a:rPr lang="en-US" sz="1836" kern="0" spc="-38" dirty="0">
                  <a:solidFill>
                    <a:srgbClr val="000000"/>
                  </a:solidFill>
                  <a:latin typeface="Segoe UI"/>
                  <a:ea typeface="MS PGothic" pitchFamily="34" charset="-128"/>
                </a:rPr>
                <a:t>Microsoft Edge</a:t>
              </a:r>
              <a:endParaRPr lang="en-US" sz="1836" kern="0" spc="-38" dirty="0">
                <a:solidFill>
                  <a:srgbClr val="000000"/>
                </a:solidFill>
                <a:effectLst>
                  <a:outerShdw blurRad="38100" dist="38100" dir="2700000" algn="tl">
                    <a:srgbClr val="000000">
                      <a:alpha val="43137"/>
                    </a:srgbClr>
                  </a:outerShdw>
                </a:effectLst>
                <a:latin typeface="Segoe UI"/>
                <a:ea typeface="MS PGothic" pitchFamily="34" charset="-128"/>
              </a:endParaRPr>
            </a:p>
          </p:txBody>
        </p:sp>
      </p:grpSp>
      <p:sp>
        <p:nvSpPr>
          <p:cNvPr id="2" name="Title 1"/>
          <p:cNvSpPr>
            <a:spLocks noGrp="1"/>
          </p:cNvSpPr>
          <p:nvPr>
            <p:ph type="title"/>
          </p:nvPr>
        </p:nvSpPr>
        <p:spPr/>
        <p:txBody>
          <a:bodyPr/>
          <a:lstStyle/>
          <a:p>
            <a:pPr>
              <a:defRPr/>
            </a:pPr>
            <a:r>
              <a:rPr dirty="0" smtClean="0"/>
              <a:t>ExpressRoute</a:t>
            </a:r>
            <a:endParaRPr dirty="0"/>
          </a:p>
        </p:txBody>
      </p:sp>
      <p:sp>
        <p:nvSpPr>
          <p:cNvPr id="4" name="TextBox 3"/>
          <p:cNvSpPr txBox="1"/>
          <p:nvPr/>
        </p:nvSpPr>
        <p:spPr>
          <a:xfrm>
            <a:off x="586015" y="1120186"/>
            <a:ext cx="7186464" cy="1607575"/>
          </a:xfrm>
          <a:prstGeom prst="rect">
            <a:avLst/>
          </a:prstGeom>
          <a:noFill/>
        </p:spPr>
        <p:txBody>
          <a:bodyPr wrap="square" lIns="182854" tIns="146283" rIns="182854" bIns="146283" rtlCol="0">
            <a:noAutofit/>
          </a:bodyPr>
          <a:lstStyle/>
          <a:p>
            <a:pPr marL="342834" indent="-342834" defTabSz="931684" eaLnBrk="0" fontAlgn="base" hangingPunct="0">
              <a:lnSpc>
                <a:spcPct val="90000"/>
              </a:lnSpc>
              <a:spcBef>
                <a:spcPct val="0"/>
              </a:spcBef>
              <a:spcAft>
                <a:spcPts val="600"/>
              </a:spcAft>
              <a:buFont typeface="Arial" panose="020B0604020202020204" pitchFamily="34" charset="0"/>
              <a:buChar char="•"/>
            </a:pPr>
            <a:r>
              <a:rPr lang="en-US" sz="2000" dirty="0">
                <a:gradFill>
                  <a:gsLst>
                    <a:gs pos="2917">
                      <a:srgbClr val="000000"/>
                    </a:gs>
                    <a:gs pos="30000">
                      <a:srgbClr val="000000"/>
                    </a:gs>
                  </a:gsLst>
                  <a:lin ang="5400000" scaled="0"/>
                </a:gradFill>
                <a:latin typeface="Segoe UI" panose="020B0502040204020203" pitchFamily="34" charset="0"/>
                <a:ea typeface="MS PGothic" pitchFamily="34" charset="-128"/>
              </a:rPr>
              <a:t>Unified connectivity to all Microsoft Cloud Services</a:t>
            </a:r>
          </a:p>
          <a:p>
            <a:pPr marL="342834" indent="-342834" defTabSz="931684" eaLnBrk="0" fontAlgn="base" hangingPunct="0">
              <a:lnSpc>
                <a:spcPct val="90000"/>
              </a:lnSpc>
              <a:spcBef>
                <a:spcPct val="0"/>
              </a:spcBef>
              <a:spcAft>
                <a:spcPts val="600"/>
              </a:spcAft>
              <a:buFont typeface="Arial" panose="020B0604020202020204" pitchFamily="34" charset="0"/>
              <a:buChar char="•"/>
            </a:pPr>
            <a:r>
              <a:rPr lang="en-US" sz="2000" dirty="0">
                <a:gradFill>
                  <a:gsLst>
                    <a:gs pos="2917">
                      <a:srgbClr val="000000"/>
                    </a:gs>
                    <a:gs pos="30000">
                      <a:srgbClr val="000000"/>
                    </a:gs>
                  </a:gsLst>
                  <a:lin ang="5400000" scaled="0"/>
                </a:gradFill>
                <a:latin typeface="Segoe UI" panose="020B0502040204020203" pitchFamily="34" charset="0"/>
                <a:ea typeface="MS PGothic" pitchFamily="34" charset="-128"/>
              </a:rPr>
              <a:t>Predictable performance</a:t>
            </a:r>
          </a:p>
          <a:p>
            <a:pPr marL="342834" indent="-342834" defTabSz="931684" eaLnBrk="0" fontAlgn="base" hangingPunct="0">
              <a:lnSpc>
                <a:spcPct val="90000"/>
              </a:lnSpc>
              <a:spcBef>
                <a:spcPct val="0"/>
              </a:spcBef>
              <a:spcAft>
                <a:spcPts val="600"/>
              </a:spcAft>
              <a:buFont typeface="Arial" panose="020B0604020202020204" pitchFamily="34" charset="0"/>
              <a:buChar char="•"/>
            </a:pPr>
            <a:r>
              <a:rPr lang="en-US" sz="2000" dirty="0">
                <a:gradFill>
                  <a:gsLst>
                    <a:gs pos="2917">
                      <a:srgbClr val="000000"/>
                    </a:gs>
                    <a:gs pos="30000">
                      <a:srgbClr val="000000"/>
                    </a:gs>
                  </a:gsLst>
                  <a:lin ang="5400000" scaled="0"/>
                </a:gradFill>
                <a:latin typeface="Segoe UI" panose="020B0502040204020203" pitchFamily="34" charset="0"/>
                <a:ea typeface="MS PGothic" pitchFamily="34" charset="-128"/>
              </a:rPr>
              <a:t>Enterprise grade resiliency and with SLA for availability</a:t>
            </a:r>
          </a:p>
          <a:p>
            <a:pPr marL="342834" indent="-342834" defTabSz="931684" eaLnBrk="0" fontAlgn="base" hangingPunct="0">
              <a:lnSpc>
                <a:spcPct val="90000"/>
              </a:lnSpc>
              <a:spcBef>
                <a:spcPct val="0"/>
              </a:spcBef>
              <a:spcAft>
                <a:spcPts val="600"/>
              </a:spcAft>
              <a:buFont typeface="Arial" panose="020B0604020202020204" pitchFamily="34" charset="0"/>
              <a:buChar char="•"/>
            </a:pPr>
            <a:r>
              <a:rPr lang="en-US" sz="2000" dirty="0">
                <a:gradFill>
                  <a:gsLst>
                    <a:gs pos="2917">
                      <a:srgbClr val="000000"/>
                    </a:gs>
                    <a:gs pos="30000">
                      <a:srgbClr val="000000"/>
                    </a:gs>
                  </a:gsLst>
                  <a:lin ang="5400000" scaled="0"/>
                </a:gradFill>
                <a:latin typeface="Segoe UI" panose="020B0502040204020203" pitchFamily="34" charset="0"/>
                <a:ea typeface="MS PGothic" pitchFamily="34" charset="-128"/>
              </a:rPr>
              <a:t>Large ExpressRoute partner ecosystem</a:t>
            </a:r>
          </a:p>
        </p:txBody>
      </p:sp>
    </p:spTree>
    <p:extLst>
      <p:ext uri="{BB962C8B-B14F-4D97-AF65-F5344CB8AC3E}">
        <p14:creationId xmlns:p14="http://schemas.microsoft.com/office/powerpoint/2010/main" val="235998607"/>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2642" name="Group 117"/>
          <p:cNvGrpSpPr>
            <a:grpSpLocks/>
          </p:cNvGrpSpPr>
          <p:nvPr/>
        </p:nvGrpSpPr>
        <p:grpSpPr bwMode="auto">
          <a:xfrm>
            <a:off x="757001" y="1120185"/>
            <a:ext cx="10855372" cy="5833236"/>
            <a:chOff x="866202" y="492420"/>
            <a:chExt cx="10645323" cy="5720230"/>
          </a:xfrm>
        </p:grpSpPr>
        <p:sp>
          <p:nvSpPr>
            <p:cNvPr id="27" name="TextBox 50"/>
            <p:cNvSpPr txBox="1"/>
            <p:nvPr/>
          </p:nvSpPr>
          <p:spPr>
            <a:xfrm>
              <a:off x="5014438" y="3401566"/>
              <a:ext cx="1014878" cy="459174"/>
            </a:xfrm>
            <a:prstGeom prst="rect">
              <a:avLst/>
            </a:prstGeom>
            <a:noFill/>
          </p:spPr>
          <p:txBody>
            <a:bodyPr wrap="none" lIns="182803" tIns="146242" rIns="182803" bIns="146242">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14224">
                <a:lnSpc>
                  <a:spcPct val="90000"/>
                </a:lnSpc>
                <a:defRPr/>
              </a:pPr>
              <a:r>
                <a:rPr lang="en-US" sz="1223" dirty="0">
                  <a:solidFill>
                    <a:srgbClr val="FFFFFF"/>
                  </a:solidFill>
                  <a:latin typeface="Segoe UI"/>
                </a:rPr>
                <a:t>Exchange</a:t>
              </a:r>
            </a:p>
          </p:txBody>
        </p:sp>
        <p:grpSp>
          <p:nvGrpSpPr>
            <p:cNvPr id="112645" name="Group 116"/>
            <p:cNvGrpSpPr>
              <a:grpSpLocks/>
            </p:cNvGrpSpPr>
            <p:nvPr/>
          </p:nvGrpSpPr>
          <p:grpSpPr bwMode="auto">
            <a:xfrm>
              <a:off x="866202" y="492420"/>
              <a:ext cx="2650599" cy="5720230"/>
              <a:chOff x="275481" y="1058862"/>
              <a:chExt cx="2650599" cy="5720230"/>
            </a:xfrm>
          </p:grpSpPr>
          <p:sp>
            <p:nvSpPr>
              <p:cNvPr id="5" name="Rectangle 17"/>
              <p:cNvSpPr/>
              <p:nvPr/>
            </p:nvSpPr>
            <p:spPr bwMode="auto">
              <a:xfrm>
                <a:off x="275481" y="1058862"/>
                <a:ext cx="2650599" cy="700975"/>
              </a:xfrm>
              <a:prstGeom prst="rect">
                <a:avLst/>
              </a:prstGeom>
              <a:solidFill>
                <a:srgbClr val="0070C0"/>
              </a:solidFill>
              <a:ln w="22225" cap="sq" cmpd="sng" algn="ctr">
                <a:noFill/>
                <a:prstDash val="sysDot"/>
                <a:miter lim="800000"/>
                <a:headEnd type="none" w="med" len="med"/>
                <a:tailEnd type="none" w="med" len="med"/>
              </a:ln>
              <a:effectLst/>
            </p:spPr>
            <p:txBody>
              <a:bodyPr lIns="186468" tIns="149174" rIns="186468" bIns="149174" anchor="ctr"/>
              <a:lstStyle/>
              <a:p>
                <a:pPr algn="ctr" defTabSz="931931" fontAlgn="base">
                  <a:lnSpc>
                    <a:spcPct val="90000"/>
                  </a:lnSpc>
                  <a:spcBef>
                    <a:spcPct val="0"/>
                  </a:spcBef>
                  <a:spcAft>
                    <a:spcPct val="0"/>
                  </a:spcAft>
                  <a:defRPr/>
                </a:pPr>
                <a:r>
                  <a:rPr lang="en-US" sz="2040" b="1" kern="0" spc="-51" dirty="0">
                    <a:gradFill>
                      <a:gsLst>
                        <a:gs pos="86726">
                          <a:srgbClr val="EFEFEF"/>
                        </a:gs>
                        <a:gs pos="36283">
                          <a:srgbClr val="EFEFEF"/>
                        </a:gs>
                      </a:gsLst>
                      <a:lin ang="5400000" scaled="0"/>
                    </a:gradFill>
                    <a:latin typeface="Segoe UI Light"/>
                    <a:ea typeface="MS PGothic" pitchFamily="34" charset="-128"/>
                  </a:rPr>
                  <a:t>Cloud Exchange Co-location</a:t>
                </a:r>
              </a:p>
            </p:txBody>
          </p:sp>
          <p:grpSp>
            <p:nvGrpSpPr>
              <p:cNvPr id="112678" name="Group 53"/>
              <p:cNvGrpSpPr>
                <a:grpSpLocks/>
              </p:cNvGrpSpPr>
              <p:nvPr/>
            </p:nvGrpSpPr>
            <p:grpSpPr bwMode="auto">
              <a:xfrm>
                <a:off x="577102" y="5111821"/>
                <a:ext cx="2047354" cy="1667271"/>
                <a:chOff x="288908" y="5053771"/>
                <a:chExt cx="2047354" cy="1667271"/>
              </a:xfrm>
            </p:grpSpPr>
            <p:grpSp>
              <p:nvGrpSpPr>
                <p:cNvPr id="40" name="Group 39"/>
                <p:cNvGrpSpPr/>
                <p:nvPr/>
              </p:nvGrpSpPr>
              <p:grpSpPr>
                <a:xfrm>
                  <a:off x="288908" y="5094438"/>
                  <a:ext cx="2047354" cy="1626604"/>
                  <a:chOff x="856833" y="5149610"/>
                  <a:chExt cx="1439261" cy="919774"/>
                </a:xfrm>
                <a:solidFill>
                  <a:schemeClr val="accent6">
                    <a:lumMod val="50000"/>
                  </a:schemeClr>
                </a:solidFill>
              </p:grpSpPr>
              <p:sp>
                <p:nvSpPr>
                  <p:cNvPr id="26" name="Freeform 23"/>
                  <p:cNvSpPr>
                    <a:spLocks noEditPoints="1"/>
                  </p:cNvSpPr>
                  <p:nvPr/>
                </p:nvSpPr>
                <p:spPr bwMode="auto">
                  <a:xfrm>
                    <a:off x="1820345" y="5149610"/>
                    <a:ext cx="475749" cy="919774"/>
                  </a:xfrm>
                  <a:custGeom>
                    <a:avLst/>
                    <a:gdLst>
                      <a:gd name="T0" fmla="*/ 69 w 168"/>
                      <a:gd name="T1" fmla="*/ 288 h 326"/>
                      <a:gd name="T2" fmla="*/ 0 w 168"/>
                      <a:gd name="T3" fmla="*/ 326 h 326"/>
                      <a:gd name="T4" fmla="*/ 0 w 168"/>
                      <a:gd name="T5" fmla="*/ 288 h 326"/>
                      <a:gd name="T6" fmla="*/ 99 w 168"/>
                      <a:gd name="T7" fmla="*/ 288 h 326"/>
                      <a:gd name="T8" fmla="*/ 168 w 168"/>
                      <a:gd name="T9" fmla="*/ 326 h 326"/>
                      <a:gd name="T10" fmla="*/ 99 w 168"/>
                      <a:gd name="T11" fmla="*/ 288 h 326"/>
                      <a:gd name="T12" fmla="*/ 99 w 168"/>
                      <a:gd name="T13" fmla="*/ 288 h 326"/>
                      <a:gd name="T14" fmla="*/ 168 w 168"/>
                      <a:gd name="T15" fmla="*/ 286 h 326"/>
                      <a:gd name="T16" fmla="*/ 0 w 168"/>
                      <a:gd name="T17" fmla="*/ 42 h 326"/>
                      <a:gd name="T18" fmla="*/ 0 w 168"/>
                      <a:gd name="T19" fmla="*/ 286 h 326"/>
                      <a:gd name="T20" fmla="*/ 118 w 168"/>
                      <a:gd name="T21" fmla="*/ 59 h 326"/>
                      <a:gd name="T22" fmla="*/ 151 w 168"/>
                      <a:gd name="T23" fmla="*/ 99 h 326"/>
                      <a:gd name="T24" fmla="*/ 118 w 168"/>
                      <a:gd name="T25" fmla="*/ 59 h 326"/>
                      <a:gd name="T26" fmla="*/ 118 w 168"/>
                      <a:gd name="T27" fmla="*/ 59 h 326"/>
                      <a:gd name="T28" fmla="*/ 151 w 168"/>
                      <a:gd name="T29" fmla="*/ 111 h 326"/>
                      <a:gd name="T30" fmla="*/ 118 w 168"/>
                      <a:gd name="T31" fmla="*/ 151 h 326"/>
                      <a:gd name="T32" fmla="*/ 118 w 168"/>
                      <a:gd name="T33" fmla="*/ 111 h 326"/>
                      <a:gd name="T34" fmla="*/ 118 w 168"/>
                      <a:gd name="T35" fmla="*/ 165 h 326"/>
                      <a:gd name="T36" fmla="*/ 151 w 168"/>
                      <a:gd name="T37" fmla="*/ 203 h 326"/>
                      <a:gd name="T38" fmla="*/ 118 w 168"/>
                      <a:gd name="T39" fmla="*/ 165 h 326"/>
                      <a:gd name="T40" fmla="*/ 118 w 168"/>
                      <a:gd name="T41" fmla="*/ 165 h 326"/>
                      <a:gd name="T42" fmla="*/ 151 w 168"/>
                      <a:gd name="T43" fmla="*/ 222 h 326"/>
                      <a:gd name="T44" fmla="*/ 118 w 168"/>
                      <a:gd name="T45" fmla="*/ 262 h 326"/>
                      <a:gd name="T46" fmla="*/ 118 w 168"/>
                      <a:gd name="T47" fmla="*/ 222 h 326"/>
                      <a:gd name="T48" fmla="*/ 69 w 168"/>
                      <a:gd name="T49" fmla="*/ 59 h 326"/>
                      <a:gd name="T50" fmla="*/ 99 w 168"/>
                      <a:gd name="T51" fmla="*/ 99 h 326"/>
                      <a:gd name="T52" fmla="*/ 69 w 168"/>
                      <a:gd name="T53" fmla="*/ 59 h 326"/>
                      <a:gd name="T54" fmla="*/ 69 w 168"/>
                      <a:gd name="T55" fmla="*/ 59 h 326"/>
                      <a:gd name="T56" fmla="*/ 99 w 168"/>
                      <a:gd name="T57" fmla="*/ 111 h 326"/>
                      <a:gd name="T58" fmla="*/ 69 w 168"/>
                      <a:gd name="T59" fmla="*/ 151 h 326"/>
                      <a:gd name="T60" fmla="*/ 69 w 168"/>
                      <a:gd name="T61" fmla="*/ 111 h 326"/>
                      <a:gd name="T62" fmla="*/ 69 w 168"/>
                      <a:gd name="T63" fmla="*/ 165 h 326"/>
                      <a:gd name="T64" fmla="*/ 99 w 168"/>
                      <a:gd name="T65" fmla="*/ 203 h 326"/>
                      <a:gd name="T66" fmla="*/ 69 w 168"/>
                      <a:gd name="T67" fmla="*/ 165 h 326"/>
                      <a:gd name="T68" fmla="*/ 69 w 168"/>
                      <a:gd name="T69" fmla="*/ 165 h 326"/>
                      <a:gd name="T70" fmla="*/ 99 w 168"/>
                      <a:gd name="T71" fmla="*/ 222 h 326"/>
                      <a:gd name="T72" fmla="*/ 69 w 168"/>
                      <a:gd name="T73" fmla="*/ 262 h 326"/>
                      <a:gd name="T74" fmla="*/ 69 w 168"/>
                      <a:gd name="T75" fmla="*/ 222 h 326"/>
                      <a:gd name="T76" fmla="*/ 17 w 168"/>
                      <a:gd name="T77" fmla="*/ 59 h 326"/>
                      <a:gd name="T78" fmla="*/ 50 w 168"/>
                      <a:gd name="T79" fmla="*/ 99 h 326"/>
                      <a:gd name="T80" fmla="*/ 17 w 168"/>
                      <a:gd name="T81" fmla="*/ 59 h 326"/>
                      <a:gd name="T82" fmla="*/ 17 w 168"/>
                      <a:gd name="T83" fmla="*/ 59 h 326"/>
                      <a:gd name="T84" fmla="*/ 50 w 168"/>
                      <a:gd name="T85" fmla="*/ 111 h 326"/>
                      <a:gd name="T86" fmla="*/ 17 w 168"/>
                      <a:gd name="T87" fmla="*/ 151 h 326"/>
                      <a:gd name="T88" fmla="*/ 17 w 168"/>
                      <a:gd name="T89" fmla="*/ 111 h 326"/>
                      <a:gd name="T90" fmla="*/ 17 w 168"/>
                      <a:gd name="T91" fmla="*/ 165 h 326"/>
                      <a:gd name="T92" fmla="*/ 50 w 168"/>
                      <a:gd name="T93" fmla="*/ 203 h 326"/>
                      <a:gd name="T94" fmla="*/ 17 w 168"/>
                      <a:gd name="T95" fmla="*/ 165 h 326"/>
                      <a:gd name="T96" fmla="*/ 17 w 168"/>
                      <a:gd name="T97" fmla="*/ 165 h 326"/>
                      <a:gd name="T98" fmla="*/ 50 w 168"/>
                      <a:gd name="T99" fmla="*/ 222 h 326"/>
                      <a:gd name="T100" fmla="*/ 17 w 168"/>
                      <a:gd name="T101" fmla="*/ 262 h 326"/>
                      <a:gd name="T102" fmla="*/ 17 w 168"/>
                      <a:gd name="T103" fmla="*/ 222 h 326"/>
                      <a:gd name="T104" fmla="*/ 135 w 168"/>
                      <a:gd name="T105" fmla="*/ 16 h 326"/>
                      <a:gd name="T106" fmla="*/ 33 w 168"/>
                      <a:gd name="T107" fmla="*/ 0 h 326"/>
                      <a:gd name="T108" fmla="*/ 0 w 168"/>
                      <a:gd name="T109" fmla="*/ 16 h 326"/>
                      <a:gd name="T110" fmla="*/ 168 w 168"/>
                      <a:gd name="T111" fmla="*/ 40 h 326"/>
                      <a:gd name="T112" fmla="*/ 135 w 168"/>
                      <a:gd name="T113" fmla="*/ 16 h 326"/>
                      <a:gd name="T114" fmla="*/ 135 w 168"/>
                      <a:gd name="T115" fmla="*/ 1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 h="326">
                        <a:moveTo>
                          <a:pt x="0" y="288"/>
                        </a:moveTo>
                        <a:lnTo>
                          <a:pt x="69" y="288"/>
                        </a:lnTo>
                        <a:lnTo>
                          <a:pt x="69" y="326"/>
                        </a:lnTo>
                        <a:lnTo>
                          <a:pt x="0" y="326"/>
                        </a:lnTo>
                        <a:lnTo>
                          <a:pt x="0" y="288"/>
                        </a:lnTo>
                        <a:lnTo>
                          <a:pt x="0" y="288"/>
                        </a:lnTo>
                        <a:lnTo>
                          <a:pt x="0" y="288"/>
                        </a:lnTo>
                        <a:close/>
                        <a:moveTo>
                          <a:pt x="99" y="288"/>
                        </a:moveTo>
                        <a:lnTo>
                          <a:pt x="168" y="288"/>
                        </a:lnTo>
                        <a:lnTo>
                          <a:pt x="168" y="326"/>
                        </a:lnTo>
                        <a:lnTo>
                          <a:pt x="99" y="326"/>
                        </a:lnTo>
                        <a:lnTo>
                          <a:pt x="99" y="288"/>
                        </a:lnTo>
                        <a:lnTo>
                          <a:pt x="99" y="288"/>
                        </a:lnTo>
                        <a:lnTo>
                          <a:pt x="99" y="288"/>
                        </a:lnTo>
                        <a:close/>
                        <a:moveTo>
                          <a:pt x="0" y="286"/>
                        </a:moveTo>
                        <a:lnTo>
                          <a:pt x="168" y="286"/>
                        </a:lnTo>
                        <a:lnTo>
                          <a:pt x="168" y="42"/>
                        </a:lnTo>
                        <a:lnTo>
                          <a:pt x="0" y="42"/>
                        </a:lnTo>
                        <a:lnTo>
                          <a:pt x="0" y="286"/>
                        </a:lnTo>
                        <a:lnTo>
                          <a:pt x="0" y="286"/>
                        </a:lnTo>
                        <a:lnTo>
                          <a:pt x="0" y="286"/>
                        </a:lnTo>
                        <a:close/>
                        <a:moveTo>
                          <a:pt x="118" y="59"/>
                        </a:moveTo>
                        <a:lnTo>
                          <a:pt x="151" y="59"/>
                        </a:lnTo>
                        <a:lnTo>
                          <a:pt x="151" y="99"/>
                        </a:lnTo>
                        <a:lnTo>
                          <a:pt x="118" y="99"/>
                        </a:lnTo>
                        <a:lnTo>
                          <a:pt x="118" y="59"/>
                        </a:lnTo>
                        <a:lnTo>
                          <a:pt x="118" y="59"/>
                        </a:lnTo>
                        <a:lnTo>
                          <a:pt x="118" y="59"/>
                        </a:lnTo>
                        <a:close/>
                        <a:moveTo>
                          <a:pt x="118" y="111"/>
                        </a:moveTo>
                        <a:lnTo>
                          <a:pt x="151" y="111"/>
                        </a:lnTo>
                        <a:lnTo>
                          <a:pt x="151" y="151"/>
                        </a:lnTo>
                        <a:lnTo>
                          <a:pt x="118" y="151"/>
                        </a:lnTo>
                        <a:lnTo>
                          <a:pt x="118" y="111"/>
                        </a:lnTo>
                        <a:lnTo>
                          <a:pt x="118" y="111"/>
                        </a:lnTo>
                        <a:lnTo>
                          <a:pt x="118" y="111"/>
                        </a:lnTo>
                        <a:close/>
                        <a:moveTo>
                          <a:pt x="118" y="165"/>
                        </a:moveTo>
                        <a:lnTo>
                          <a:pt x="151" y="165"/>
                        </a:lnTo>
                        <a:lnTo>
                          <a:pt x="151" y="203"/>
                        </a:lnTo>
                        <a:lnTo>
                          <a:pt x="118" y="203"/>
                        </a:lnTo>
                        <a:lnTo>
                          <a:pt x="118" y="165"/>
                        </a:lnTo>
                        <a:lnTo>
                          <a:pt x="118" y="165"/>
                        </a:lnTo>
                        <a:lnTo>
                          <a:pt x="118" y="165"/>
                        </a:lnTo>
                        <a:close/>
                        <a:moveTo>
                          <a:pt x="118" y="222"/>
                        </a:moveTo>
                        <a:lnTo>
                          <a:pt x="151" y="222"/>
                        </a:lnTo>
                        <a:lnTo>
                          <a:pt x="151" y="262"/>
                        </a:lnTo>
                        <a:lnTo>
                          <a:pt x="118" y="262"/>
                        </a:lnTo>
                        <a:lnTo>
                          <a:pt x="118" y="222"/>
                        </a:lnTo>
                        <a:lnTo>
                          <a:pt x="118" y="222"/>
                        </a:lnTo>
                        <a:lnTo>
                          <a:pt x="118" y="222"/>
                        </a:lnTo>
                        <a:close/>
                        <a:moveTo>
                          <a:pt x="69" y="59"/>
                        </a:moveTo>
                        <a:lnTo>
                          <a:pt x="99" y="59"/>
                        </a:lnTo>
                        <a:lnTo>
                          <a:pt x="99" y="99"/>
                        </a:lnTo>
                        <a:lnTo>
                          <a:pt x="69" y="99"/>
                        </a:lnTo>
                        <a:lnTo>
                          <a:pt x="69" y="59"/>
                        </a:lnTo>
                        <a:lnTo>
                          <a:pt x="69" y="59"/>
                        </a:lnTo>
                        <a:lnTo>
                          <a:pt x="69" y="59"/>
                        </a:lnTo>
                        <a:close/>
                        <a:moveTo>
                          <a:pt x="69" y="111"/>
                        </a:moveTo>
                        <a:lnTo>
                          <a:pt x="99" y="111"/>
                        </a:lnTo>
                        <a:lnTo>
                          <a:pt x="99" y="151"/>
                        </a:lnTo>
                        <a:lnTo>
                          <a:pt x="69" y="151"/>
                        </a:lnTo>
                        <a:lnTo>
                          <a:pt x="69" y="111"/>
                        </a:lnTo>
                        <a:lnTo>
                          <a:pt x="69" y="111"/>
                        </a:lnTo>
                        <a:lnTo>
                          <a:pt x="69" y="111"/>
                        </a:lnTo>
                        <a:close/>
                        <a:moveTo>
                          <a:pt x="69" y="165"/>
                        </a:moveTo>
                        <a:lnTo>
                          <a:pt x="99" y="165"/>
                        </a:lnTo>
                        <a:lnTo>
                          <a:pt x="99" y="203"/>
                        </a:lnTo>
                        <a:lnTo>
                          <a:pt x="69" y="203"/>
                        </a:lnTo>
                        <a:lnTo>
                          <a:pt x="69" y="165"/>
                        </a:lnTo>
                        <a:lnTo>
                          <a:pt x="69" y="165"/>
                        </a:lnTo>
                        <a:lnTo>
                          <a:pt x="69" y="165"/>
                        </a:lnTo>
                        <a:close/>
                        <a:moveTo>
                          <a:pt x="69" y="222"/>
                        </a:moveTo>
                        <a:lnTo>
                          <a:pt x="99" y="222"/>
                        </a:lnTo>
                        <a:lnTo>
                          <a:pt x="99" y="262"/>
                        </a:lnTo>
                        <a:lnTo>
                          <a:pt x="69" y="262"/>
                        </a:lnTo>
                        <a:lnTo>
                          <a:pt x="69" y="222"/>
                        </a:lnTo>
                        <a:lnTo>
                          <a:pt x="69" y="222"/>
                        </a:lnTo>
                        <a:lnTo>
                          <a:pt x="69" y="222"/>
                        </a:lnTo>
                        <a:close/>
                        <a:moveTo>
                          <a:pt x="17" y="59"/>
                        </a:moveTo>
                        <a:lnTo>
                          <a:pt x="50" y="59"/>
                        </a:lnTo>
                        <a:lnTo>
                          <a:pt x="50" y="99"/>
                        </a:lnTo>
                        <a:lnTo>
                          <a:pt x="17" y="99"/>
                        </a:lnTo>
                        <a:lnTo>
                          <a:pt x="17" y="59"/>
                        </a:lnTo>
                        <a:lnTo>
                          <a:pt x="17" y="59"/>
                        </a:lnTo>
                        <a:lnTo>
                          <a:pt x="17" y="59"/>
                        </a:lnTo>
                        <a:close/>
                        <a:moveTo>
                          <a:pt x="17" y="111"/>
                        </a:moveTo>
                        <a:lnTo>
                          <a:pt x="50" y="111"/>
                        </a:lnTo>
                        <a:lnTo>
                          <a:pt x="50" y="151"/>
                        </a:lnTo>
                        <a:lnTo>
                          <a:pt x="17" y="151"/>
                        </a:lnTo>
                        <a:lnTo>
                          <a:pt x="17" y="111"/>
                        </a:lnTo>
                        <a:lnTo>
                          <a:pt x="17" y="111"/>
                        </a:lnTo>
                        <a:lnTo>
                          <a:pt x="17" y="111"/>
                        </a:lnTo>
                        <a:close/>
                        <a:moveTo>
                          <a:pt x="17" y="165"/>
                        </a:moveTo>
                        <a:lnTo>
                          <a:pt x="50" y="165"/>
                        </a:lnTo>
                        <a:lnTo>
                          <a:pt x="50" y="203"/>
                        </a:lnTo>
                        <a:lnTo>
                          <a:pt x="17" y="203"/>
                        </a:lnTo>
                        <a:lnTo>
                          <a:pt x="17" y="165"/>
                        </a:lnTo>
                        <a:lnTo>
                          <a:pt x="17" y="165"/>
                        </a:lnTo>
                        <a:lnTo>
                          <a:pt x="17" y="165"/>
                        </a:lnTo>
                        <a:close/>
                        <a:moveTo>
                          <a:pt x="17" y="222"/>
                        </a:moveTo>
                        <a:lnTo>
                          <a:pt x="50" y="222"/>
                        </a:lnTo>
                        <a:lnTo>
                          <a:pt x="50" y="262"/>
                        </a:lnTo>
                        <a:lnTo>
                          <a:pt x="17" y="262"/>
                        </a:lnTo>
                        <a:lnTo>
                          <a:pt x="17" y="222"/>
                        </a:lnTo>
                        <a:lnTo>
                          <a:pt x="17" y="222"/>
                        </a:lnTo>
                        <a:lnTo>
                          <a:pt x="17" y="222"/>
                        </a:lnTo>
                        <a:close/>
                        <a:moveTo>
                          <a:pt x="135" y="16"/>
                        </a:moveTo>
                        <a:lnTo>
                          <a:pt x="135" y="0"/>
                        </a:lnTo>
                        <a:lnTo>
                          <a:pt x="33" y="0"/>
                        </a:lnTo>
                        <a:lnTo>
                          <a:pt x="33" y="16"/>
                        </a:lnTo>
                        <a:lnTo>
                          <a:pt x="0" y="16"/>
                        </a:lnTo>
                        <a:lnTo>
                          <a:pt x="0" y="40"/>
                        </a:lnTo>
                        <a:lnTo>
                          <a:pt x="168" y="40"/>
                        </a:lnTo>
                        <a:lnTo>
                          <a:pt x="168" y="16"/>
                        </a:lnTo>
                        <a:lnTo>
                          <a:pt x="135" y="16"/>
                        </a:lnTo>
                        <a:lnTo>
                          <a:pt x="135" y="16"/>
                        </a:lnTo>
                        <a:lnTo>
                          <a:pt x="135" y="16"/>
                        </a:lnTo>
                        <a:close/>
                      </a:path>
                    </a:pathLst>
                  </a:custGeom>
                  <a:grpFill/>
                  <a:ln>
                    <a:solidFill>
                      <a:srgbClr val="385723"/>
                    </a:solidFill>
                  </a:ln>
                </p:spPr>
                <p:txBody>
                  <a:bodyPr lIns="93234" tIns="46616" rIns="93234" bIns="46616"/>
                  <a:lstStyle/>
                  <a:p>
                    <a:pPr defTabSz="950695">
                      <a:defRPr/>
                    </a:pPr>
                    <a:endParaRPr lang="en-US" kern="0">
                      <a:solidFill>
                        <a:srgbClr val="505050"/>
                      </a:solidFill>
                      <a:latin typeface="Segoe UI"/>
                      <a:ea typeface="MS PGothic" pitchFamily="34" charset="-128"/>
                    </a:endParaRPr>
                  </a:p>
                </p:txBody>
              </p:sp>
              <p:sp>
                <p:nvSpPr>
                  <p:cNvPr id="38" name="Freeform 23"/>
                  <p:cNvSpPr>
                    <a:spLocks noEditPoints="1"/>
                  </p:cNvSpPr>
                  <p:nvPr/>
                </p:nvSpPr>
                <p:spPr bwMode="auto">
                  <a:xfrm>
                    <a:off x="1336868" y="5149610"/>
                    <a:ext cx="475749" cy="919774"/>
                  </a:xfrm>
                  <a:custGeom>
                    <a:avLst/>
                    <a:gdLst>
                      <a:gd name="T0" fmla="*/ 69 w 168"/>
                      <a:gd name="T1" fmla="*/ 288 h 326"/>
                      <a:gd name="T2" fmla="*/ 0 w 168"/>
                      <a:gd name="T3" fmla="*/ 326 h 326"/>
                      <a:gd name="T4" fmla="*/ 0 w 168"/>
                      <a:gd name="T5" fmla="*/ 288 h 326"/>
                      <a:gd name="T6" fmla="*/ 99 w 168"/>
                      <a:gd name="T7" fmla="*/ 288 h 326"/>
                      <a:gd name="T8" fmla="*/ 168 w 168"/>
                      <a:gd name="T9" fmla="*/ 326 h 326"/>
                      <a:gd name="T10" fmla="*/ 99 w 168"/>
                      <a:gd name="T11" fmla="*/ 288 h 326"/>
                      <a:gd name="T12" fmla="*/ 99 w 168"/>
                      <a:gd name="T13" fmla="*/ 288 h 326"/>
                      <a:gd name="T14" fmla="*/ 168 w 168"/>
                      <a:gd name="T15" fmla="*/ 286 h 326"/>
                      <a:gd name="T16" fmla="*/ 0 w 168"/>
                      <a:gd name="T17" fmla="*/ 42 h 326"/>
                      <a:gd name="T18" fmla="*/ 0 w 168"/>
                      <a:gd name="T19" fmla="*/ 286 h 326"/>
                      <a:gd name="T20" fmla="*/ 118 w 168"/>
                      <a:gd name="T21" fmla="*/ 59 h 326"/>
                      <a:gd name="T22" fmla="*/ 151 w 168"/>
                      <a:gd name="T23" fmla="*/ 99 h 326"/>
                      <a:gd name="T24" fmla="*/ 118 w 168"/>
                      <a:gd name="T25" fmla="*/ 59 h 326"/>
                      <a:gd name="T26" fmla="*/ 118 w 168"/>
                      <a:gd name="T27" fmla="*/ 59 h 326"/>
                      <a:gd name="T28" fmla="*/ 151 w 168"/>
                      <a:gd name="T29" fmla="*/ 111 h 326"/>
                      <a:gd name="T30" fmla="*/ 118 w 168"/>
                      <a:gd name="T31" fmla="*/ 151 h 326"/>
                      <a:gd name="T32" fmla="*/ 118 w 168"/>
                      <a:gd name="T33" fmla="*/ 111 h 326"/>
                      <a:gd name="T34" fmla="*/ 118 w 168"/>
                      <a:gd name="T35" fmla="*/ 165 h 326"/>
                      <a:gd name="T36" fmla="*/ 151 w 168"/>
                      <a:gd name="T37" fmla="*/ 203 h 326"/>
                      <a:gd name="T38" fmla="*/ 118 w 168"/>
                      <a:gd name="T39" fmla="*/ 165 h 326"/>
                      <a:gd name="T40" fmla="*/ 118 w 168"/>
                      <a:gd name="T41" fmla="*/ 165 h 326"/>
                      <a:gd name="T42" fmla="*/ 151 w 168"/>
                      <a:gd name="T43" fmla="*/ 222 h 326"/>
                      <a:gd name="T44" fmla="*/ 118 w 168"/>
                      <a:gd name="T45" fmla="*/ 262 h 326"/>
                      <a:gd name="T46" fmla="*/ 118 w 168"/>
                      <a:gd name="T47" fmla="*/ 222 h 326"/>
                      <a:gd name="T48" fmla="*/ 69 w 168"/>
                      <a:gd name="T49" fmla="*/ 59 h 326"/>
                      <a:gd name="T50" fmla="*/ 99 w 168"/>
                      <a:gd name="T51" fmla="*/ 99 h 326"/>
                      <a:gd name="T52" fmla="*/ 69 w 168"/>
                      <a:gd name="T53" fmla="*/ 59 h 326"/>
                      <a:gd name="T54" fmla="*/ 69 w 168"/>
                      <a:gd name="T55" fmla="*/ 59 h 326"/>
                      <a:gd name="T56" fmla="*/ 99 w 168"/>
                      <a:gd name="T57" fmla="*/ 111 h 326"/>
                      <a:gd name="T58" fmla="*/ 69 w 168"/>
                      <a:gd name="T59" fmla="*/ 151 h 326"/>
                      <a:gd name="T60" fmla="*/ 69 w 168"/>
                      <a:gd name="T61" fmla="*/ 111 h 326"/>
                      <a:gd name="T62" fmla="*/ 69 w 168"/>
                      <a:gd name="T63" fmla="*/ 165 h 326"/>
                      <a:gd name="T64" fmla="*/ 99 w 168"/>
                      <a:gd name="T65" fmla="*/ 203 h 326"/>
                      <a:gd name="T66" fmla="*/ 69 w 168"/>
                      <a:gd name="T67" fmla="*/ 165 h 326"/>
                      <a:gd name="T68" fmla="*/ 69 w 168"/>
                      <a:gd name="T69" fmla="*/ 165 h 326"/>
                      <a:gd name="T70" fmla="*/ 99 w 168"/>
                      <a:gd name="T71" fmla="*/ 222 h 326"/>
                      <a:gd name="T72" fmla="*/ 69 w 168"/>
                      <a:gd name="T73" fmla="*/ 262 h 326"/>
                      <a:gd name="T74" fmla="*/ 69 w 168"/>
                      <a:gd name="T75" fmla="*/ 222 h 326"/>
                      <a:gd name="T76" fmla="*/ 17 w 168"/>
                      <a:gd name="T77" fmla="*/ 59 h 326"/>
                      <a:gd name="T78" fmla="*/ 50 w 168"/>
                      <a:gd name="T79" fmla="*/ 99 h 326"/>
                      <a:gd name="T80" fmla="*/ 17 w 168"/>
                      <a:gd name="T81" fmla="*/ 59 h 326"/>
                      <a:gd name="T82" fmla="*/ 17 w 168"/>
                      <a:gd name="T83" fmla="*/ 59 h 326"/>
                      <a:gd name="T84" fmla="*/ 50 w 168"/>
                      <a:gd name="T85" fmla="*/ 111 h 326"/>
                      <a:gd name="T86" fmla="*/ 17 w 168"/>
                      <a:gd name="T87" fmla="*/ 151 h 326"/>
                      <a:gd name="T88" fmla="*/ 17 w 168"/>
                      <a:gd name="T89" fmla="*/ 111 h 326"/>
                      <a:gd name="T90" fmla="*/ 17 w 168"/>
                      <a:gd name="T91" fmla="*/ 165 h 326"/>
                      <a:gd name="T92" fmla="*/ 50 w 168"/>
                      <a:gd name="T93" fmla="*/ 203 h 326"/>
                      <a:gd name="T94" fmla="*/ 17 w 168"/>
                      <a:gd name="T95" fmla="*/ 165 h 326"/>
                      <a:gd name="T96" fmla="*/ 17 w 168"/>
                      <a:gd name="T97" fmla="*/ 165 h 326"/>
                      <a:gd name="T98" fmla="*/ 50 w 168"/>
                      <a:gd name="T99" fmla="*/ 222 h 326"/>
                      <a:gd name="T100" fmla="*/ 17 w 168"/>
                      <a:gd name="T101" fmla="*/ 262 h 326"/>
                      <a:gd name="T102" fmla="*/ 17 w 168"/>
                      <a:gd name="T103" fmla="*/ 222 h 326"/>
                      <a:gd name="T104" fmla="*/ 135 w 168"/>
                      <a:gd name="T105" fmla="*/ 16 h 326"/>
                      <a:gd name="T106" fmla="*/ 33 w 168"/>
                      <a:gd name="T107" fmla="*/ 0 h 326"/>
                      <a:gd name="T108" fmla="*/ 0 w 168"/>
                      <a:gd name="T109" fmla="*/ 16 h 326"/>
                      <a:gd name="T110" fmla="*/ 168 w 168"/>
                      <a:gd name="T111" fmla="*/ 40 h 326"/>
                      <a:gd name="T112" fmla="*/ 135 w 168"/>
                      <a:gd name="T113" fmla="*/ 16 h 326"/>
                      <a:gd name="T114" fmla="*/ 135 w 168"/>
                      <a:gd name="T115" fmla="*/ 1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 h="326">
                        <a:moveTo>
                          <a:pt x="0" y="288"/>
                        </a:moveTo>
                        <a:lnTo>
                          <a:pt x="69" y="288"/>
                        </a:lnTo>
                        <a:lnTo>
                          <a:pt x="69" y="326"/>
                        </a:lnTo>
                        <a:lnTo>
                          <a:pt x="0" y="326"/>
                        </a:lnTo>
                        <a:lnTo>
                          <a:pt x="0" y="288"/>
                        </a:lnTo>
                        <a:lnTo>
                          <a:pt x="0" y="288"/>
                        </a:lnTo>
                        <a:lnTo>
                          <a:pt x="0" y="288"/>
                        </a:lnTo>
                        <a:close/>
                        <a:moveTo>
                          <a:pt x="99" y="288"/>
                        </a:moveTo>
                        <a:lnTo>
                          <a:pt x="168" y="288"/>
                        </a:lnTo>
                        <a:lnTo>
                          <a:pt x="168" y="326"/>
                        </a:lnTo>
                        <a:lnTo>
                          <a:pt x="99" y="326"/>
                        </a:lnTo>
                        <a:lnTo>
                          <a:pt x="99" y="288"/>
                        </a:lnTo>
                        <a:lnTo>
                          <a:pt x="99" y="288"/>
                        </a:lnTo>
                        <a:lnTo>
                          <a:pt x="99" y="288"/>
                        </a:lnTo>
                        <a:close/>
                        <a:moveTo>
                          <a:pt x="0" y="286"/>
                        </a:moveTo>
                        <a:lnTo>
                          <a:pt x="168" y="286"/>
                        </a:lnTo>
                        <a:lnTo>
                          <a:pt x="168" y="42"/>
                        </a:lnTo>
                        <a:lnTo>
                          <a:pt x="0" y="42"/>
                        </a:lnTo>
                        <a:lnTo>
                          <a:pt x="0" y="286"/>
                        </a:lnTo>
                        <a:lnTo>
                          <a:pt x="0" y="286"/>
                        </a:lnTo>
                        <a:lnTo>
                          <a:pt x="0" y="286"/>
                        </a:lnTo>
                        <a:close/>
                        <a:moveTo>
                          <a:pt x="118" y="59"/>
                        </a:moveTo>
                        <a:lnTo>
                          <a:pt x="151" y="59"/>
                        </a:lnTo>
                        <a:lnTo>
                          <a:pt x="151" y="99"/>
                        </a:lnTo>
                        <a:lnTo>
                          <a:pt x="118" y="99"/>
                        </a:lnTo>
                        <a:lnTo>
                          <a:pt x="118" y="59"/>
                        </a:lnTo>
                        <a:lnTo>
                          <a:pt x="118" y="59"/>
                        </a:lnTo>
                        <a:lnTo>
                          <a:pt x="118" y="59"/>
                        </a:lnTo>
                        <a:close/>
                        <a:moveTo>
                          <a:pt x="118" y="111"/>
                        </a:moveTo>
                        <a:lnTo>
                          <a:pt x="151" y="111"/>
                        </a:lnTo>
                        <a:lnTo>
                          <a:pt x="151" y="151"/>
                        </a:lnTo>
                        <a:lnTo>
                          <a:pt x="118" y="151"/>
                        </a:lnTo>
                        <a:lnTo>
                          <a:pt x="118" y="111"/>
                        </a:lnTo>
                        <a:lnTo>
                          <a:pt x="118" y="111"/>
                        </a:lnTo>
                        <a:lnTo>
                          <a:pt x="118" y="111"/>
                        </a:lnTo>
                        <a:close/>
                        <a:moveTo>
                          <a:pt x="118" y="165"/>
                        </a:moveTo>
                        <a:lnTo>
                          <a:pt x="151" y="165"/>
                        </a:lnTo>
                        <a:lnTo>
                          <a:pt x="151" y="203"/>
                        </a:lnTo>
                        <a:lnTo>
                          <a:pt x="118" y="203"/>
                        </a:lnTo>
                        <a:lnTo>
                          <a:pt x="118" y="165"/>
                        </a:lnTo>
                        <a:lnTo>
                          <a:pt x="118" y="165"/>
                        </a:lnTo>
                        <a:lnTo>
                          <a:pt x="118" y="165"/>
                        </a:lnTo>
                        <a:close/>
                        <a:moveTo>
                          <a:pt x="118" y="222"/>
                        </a:moveTo>
                        <a:lnTo>
                          <a:pt x="151" y="222"/>
                        </a:lnTo>
                        <a:lnTo>
                          <a:pt x="151" y="262"/>
                        </a:lnTo>
                        <a:lnTo>
                          <a:pt x="118" y="262"/>
                        </a:lnTo>
                        <a:lnTo>
                          <a:pt x="118" y="222"/>
                        </a:lnTo>
                        <a:lnTo>
                          <a:pt x="118" y="222"/>
                        </a:lnTo>
                        <a:lnTo>
                          <a:pt x="118" y="222"/>
                        </a:lnTo>
                        <a:close/>
                        <a:moveTo>
                          <a:pt x="69" y="59"/>
                        </a:moveTo>
                        <a:lnTo>
                          <a:pt x="99" y="59"/>
                        </a:lnTo>
                        <a:lnTo>
                          <a:pt x="99" y="99"/>
                        </a:lnTo>
                        <a:lnTo>
                          <a:pt x="69" y="99"/>
                        </a:lnTo>
                        <a:lnTo>
                          <a:pt x="69" y="59"/>
                        </a:lnTo>
                        <a:lnTo>
                          <a:pt x="69" y="59"/>
                        </a:lnTo>
                        <a:lnTo>
                          <a:pt x="69" y="59"/>
                        </a:lnTo>
                        <a:close/>
                        <a:moveTo>
                          <a:pt x="69" y="111"/>
                        </a:moveTo>
                        <a:lnTo>
                          <a:pt x="99" y="111"/>
                        </a:lnTo>
                        <a:lnTo>
                          <a:pt x="99" y="151"/>
                        </a:lnTo>
                        <a:lnTo>
                          <a:pt x="69" y="151"/>
                        </a:lnTo>
                        <a:lnTo>
                          <a:pt x="69" y="111"/>
                        </a:lnTo>
                        <a:lnTo>
                          <a:pt x="69" y="111"/>
                        </a:lnTo>
                        <a:lnTo>
                          <a:pt x="69" y="111"/>
                        </a:lnTo>
                        <a:close/>
                        <a:moveTo>
                          <a:pt x="69" y="165"/>
                        </a:moveTo>
                        <a:lnTo>
                          <a:pt x="99" y="165"/>
                        </a:lnTo>
                        <a:lnTo>
                          <a:pt x="99" y="203"/>
                        </a:lnTo>
                        <a:lnTo>
                          <a:pt x="69" y="203"/>
                        </a:lnTo>
                        <a:lnTo>
                          <a:pt x="69" y="165"/>
                        </a:lnTo>
                        <a:lnTo>
                          <a:pt x="69" y="165"/>
                        </a:lnTo>
                        <a:lnTo>
                          <a:pt x="69" y="165"/>
                        </a:lnTo>
                        <a:close/>
                        <a:moveTo>
                          <a:pt x="69" y="222"/>
                        </a:moveTo>
                        <a:lnTo>
                          <a:pt x="99" y="222"/>
                        </a:lnTo>
                        <a:lnTo>
                          <a:pt x="99" y="262"/>
                        </a:lnTo>
                        <a:lnTo>
                          <a:pt x="69" y="262"/>
                        </a:lnTo>
                        <a:lnTo>
                          <a:pt x="69" y="222"/>
                        </a:lnTo>
                        <a:lnTo>
                          <a:pt x="69" y="222"/>
                        </a:lnTo>
                        <a:lnTo>
                          <a:pt x="69" y="222"/>
                        </a:lnTo>
                        <a:close/>
                        <a:moveTo>
                          <a:pt x="17" y="59"/>
                        </a:moveTo>
                        <a:lnTo>
                          <a:pt x="50" y="59"/>
                        </a:lnTo>
                        <a:lnTo>
                          <a:pt x="50" y="99"/>
                        </a:lnTo>
                        <a:lnTo>
                          <a:pt x="17" y="99"/>
                        </a:lnTo>
                        <a:lnTo>
                          <a:pt x="17" y="59"/>
                        </a:lnTo>
                        <a:lnTo>
                          <a:pt x="17" y="59"/>
                        </a:lnTo>
                        <a:lnTo>
                          <a:pt x="17" y="59"/>
                        </a:lnTo>
                        <a:close/>
                        <a:moveTo>
                          <a:pt x="17" y="111"/>
                        </a:moveTo>
                        <a:lnTo>
                          <a:pt x="50" y="111"/>
                        </a:lnTo>
                        <a:lnTo>
                          <a:pt x="50" y="151"/>
                        </a:lnTo>
                        <a:lnTo>
                          <a:pt x="17" y="151"/>
                        </a:lnTo>
                        <a:lnTo>
                          <a:pt x="17" y="111"/>
                        </a:lnTo>
                        <a:lnTo>
                          <a:pt x="17" y="111"/>
                        </a:lnTo>
                        <a:lnTo>
                          <a:pt x="17" y="111"/>
                        </a:lnTo>
                        <a:close/>
                        <a:moveTo>
                          <a:pt x="17" y="165"/>
                        </a:moveTo>
                        <a:lnTo>
                          <a:pt x="50" y="165"/>
                        </a:lnTo>
                        <a:lnTo>
                          <a:pt x="50" y="203"/>
                        </a:lnTo>
                        <a:lnTo>
                          <a:pt x="17" y="203"/>
                        </a:lnTo>
                        <a:lnTo>
                          <a:pt x="17" y="165"/>
                        </a:lnTo>
                        <a:lnTo>
                          <a:pt x="17" y="165"/>
                        </a:lnTo>
                        <a:lnTo>
                          <a:pt x="17" y="165"/>
                        </a:lnTo>
                        <a:close/>
                        <a:moveTo>
                          <a:pt x="17" y="222"/>
                        </a:moveTo>
                        <a:lnTo>
                          <a:pt x="50" y="222"/>
                        </a:lnTo>
                        <a:lnTo>
                          <a:pt x="50" y="262"/>
                        </a:lnTo>
                        <a:lnTo>
                          <a:pt x="17" y="262"/>
                        </a:lnTo>
                        <a:lnTo>
                          <a:pt x="17" y="222"/>
                        </a:lnTo>
                        <a:lnTo>
                          <a:pt x="17" y="222"/>
                        </a:lnTo>
                        <a:lnTo>
                          <a:pt x="17" y="222"/>
                        </a:lnTo>
                        <a:close/>
                        <a:moveTo>
                          <a:pt x="135" y="16"/>
                        </a:moveTo>
                        <a:lnTo>
                          <a:pt x="135" y="0"/>
                        </a:lnTo>
                        <a:lnTo>
                          <a:pt x="33" y="0"/>
                        </a:lnTo>
                        <a:lnTo>
                          <a:pt x="33" y="16"/>
                        </a:lnTo>
                        <a:lnTo>
                          <a:pt x="0" y="16"/>
                        </a:lnTo>
                        <a:lnTo>
                          <a:pt x="0" y="40"/>
                        </a:lnTo>
                        <a:lnTo>
                          <a:pt x="168" y="40"/>
                        </a:lnTo>
                        <a:lnTo>
                          <a:pt x="168" y="16"/>
                        </a:lnTo>
                        <a:lnTo>
                          <a:pt x="135" y="16"/>
                        </a:lnTo>
                        <a:lnTo>
                          <a:pt x="135" y="16"/>
                        </a:lnTo>
                        <a:lnTo>
                          <a:pt x="135" y="16"/>
                        </a:lnTo>
                        <a:close/>
                      </a:path>
                    </a:pathLst>
                  </a:custGeom>
                  <a:grpFill/>
                  <a:ln>
                    <a:solidFill>
                      <a:srgbClr val="385723"/>
                    </a:solidFill>
                  </a:ln>
                </p:spPr>
                <p:txBody>
                  <a:bodyPr lIns="93234" tIns="46616" rIns="93234" bIns="46616"/>
                  <a:lstStyle/>
                  <a:p>
                    <a:pPr defTabSz="950695">
                      <a:defRPr/>
                    </a:pPr>
                    <a:endParaRPr lang="en-US" kern="0">
                      <a:solidFill>
                        <a:srgbClr val="505050"/>
                      </a:solidFill>
                      <a:latin typeface="Segoe UI"/>
                      <a:ea typeface="MS PGothic" pitchFamily="34" charset="-128"/>
                    </a:endParaRPr>
                  </a:p>
                </p:txBody>
              </p:sp>
              <p:sp>
                <p:nvSpPr>
                  <p:cNvPr id="39" name="Freeform 23"/>
                  <p:cNvSpPr>
                    <a:spLocks noEditPoints="1"/>
                  </p:cNvSpPr>
                  <p:nvPr/>
                </p:nvSpPr>
                <p:spPr bwMode="auto">
                  <a:xfrm>
                    <a:off x="856833" y="5149610"/>
                    <a:ext cx="475749" cy="919774"/>
                  </a:xfrm>
                  <a:custGeom>
                    <a:avLst/>
                    <a:gdLst>
                      <a:gd name="T0" fmla="*/ 69 w 168"/>
                      <a:gd name="T1" fmla="*/ 288 h 326"/>
                      <a:gd name="T2" fmla="*/ 0 w 168"/>
                      <a:gd name="T3" fmla="*/ 326 h 326"/>
                      <a:gd name="T4" fmla="*/ 0 w 168"/>
                      <a:gd name="T5" fmla="*/ 288 h 326"/>
                      <a:gd name="T6" fmla="*/ 99 w 168"/>
                      <a:gd name="T7" fmla="*/ 288 h 326"/>
                      <a:gd name="T8" fmla="*/ 168 w 168"/>
                      <a:gd name="T9" fmla="*/ 326 h 326"/>
                      <a:gd name="T10" fmla="*/ 99 w 168"/>
                      <a:gd name="T11" fmla="*/ 288 h 326"/>
                      <a:gd name="T12" fmla="*/ 99 w 168"/>
                      <a:gd name="T13" fmla="*/ 288 h 326"/>
                      <a:gd name="T14" fmla="*/ 168 w 168"/>
                      <a:gd name="T15" fmla="*/ 286 h 326"/>
                      <a:gd name="T16" fmla="*/ 0 w 168"/>
                      <a:gd name="T17" fmla="*/ 42 h 326"/>
                      <a:gd name="T18" fmla="*/ 0 w 168"/>
                      <a:gd name="T19" fmla="*/ 286 h 326"/>
                      <a:gd name="T20" fmla="*/ 118 w 168"/>
                      <a:gd name="T21" fmla="*/ 59 h 326"/>
                      <a:gd name="T22" fmla="*/ 151 w 168"/>
                      <a:gd name="T23" fmla="*/ 99 h 326"/>
                      <a:gd name="T24" fmla="*/ 118 w 168"/>
                      <a:gd name="T25" fmla="*/ 59 h 326"/>
                      <a:gd name="T26" fmla="*/ 118 w 168"/>
                      <a:gd name="T27" fmla="*/ 59 h 326"/>
                      <a:gd name="T28" fmla="*/ 151 w 168"/>
                      <a:gd name="T29" fmla="*/ 111 h 326"/>
                      <a:gd name="T30" fmla="*/ 118 w 168"/>
                      <a:gd name="T31" fmla="*/ 151 h 326"/>
                      <a:gd name="T32" fmla="*/ 118 w 168"/>
                      <a:gd name="T33" fmla="*/ 111 h 326"/>
                      <a:gd name="T34" fmla="*/ 118 w 168"/>
                      <a:gd name="T35" fmla="*/ 165 h 326"/>
                      <a:gd name="T36" fmla="*/ 151 w 168"/>
                      <a:gd name="T37" fmla="*/ 203 h 326"/>
                      <a:gd name="T38" fmla="*/ 118 w 168"/>
                      <a:gd name="T39" fmla="*/ 165 h 326"/>
                      <a:gd name="T40" fmla="*/ 118 w 168"/>
                      <a:gd name="T41" fmla="*/ 165 h 326"/>
                      <a:gd name="T42" fmla="*/ 151 w 168"/>
                      <a:gd name="T43" fmla="*/ 222 h 326"/>
                      <a:gd name="T44" fmla="*/ 118 w 168"/>
                      <a:gd name="T45" fmla="*/ 262 h 326"/>
                      <a:gd name="T46" fmla="*/ 118 w 168"/>
                      <a:gd name="T47" fmla="*/ 222 h 326"/>
                      <a:gd name="T48" fmla="*/ 69 w 168"/>
                      <a:gd name="T49" fmla="*/ 59 h 326"/>
                      <a:gd name="T50" fmla="*/ 99 w 168"/>
                      <a:gd name="T51" fmla="*/ 99 h 326"/>
                      <a:gd name="T52" fmla="*/ 69 w 168"/>
                      <a:gd name="T53" fmla="*/ 59 h 326"/>
                      <a:gd name="T54" fmla="*/ 69 w 168"/>
                      <a:gd name="T55" fmla="*/ 59 h 326"/>
                      <a:gd name="T56" fmla="*/ 99 w 168"/>
                      <a:gd name="T57" fmla="*/ 111 h 326"/>
                      <a:gd name="T58" fmla="*/ 69 w 168"/>
                      <a:gd name="T59" fmla="*/ 151 h 326"/>
                      <a:gd name="T60" fmla="*/ 69 w 168"/>
                      <a:gd name="T61" fmla="*/ 111 h 326"/>
                      <a:gd name="T62" fmla="*/ 69 w 168"/>
                      <a:gd name="T63" fmla="*/ 165 h 326"/>
                      <a:gd name="T64" fmla="*/ 99 w 168"/>
                      <a:gd name="T65" fmla="*/ 203 h 326"/>
                      <a:gd name="T66" fmla="*/ 69 w 168"/>
                      <a:gd name="T67" fmla="*/ 165 h 326"/>
                      <a:gd name="T68" fmla="*/ 69 w 168"/>
                      <a:gd name="T69" fmla="*/ 165 h 326"/>
                      <a:gd name="T70" fmla="*/ 99 w 168"/>
                      <a:gd name="T71" fmla="*/ 222 h 326"/>
                      <a:gd name="T72" fmla="*/ 69 w 168"/>
                      <a:gd name="T73" fmla="*/ 262 h 326"/>
                      <a:gd name="T74" fmla="*/ 69 w 168"/>
                      <a:gd name="T75" fmla="*/ 222 h 326"/>
                      <a:gd name="T76" fmla="*/ 17 w 168"/>
                      <a:gd name="T77" fmla="*/ 59 h 326"/>
                      <a:gd name="T78" fmla="*/ 50 w 168"/>
                      <a:gd name="T79" fmla="*/ 99 h 326"/>
                      <a:gd name="T80" fmla="*/ 17 w 168"/>
                      <a:gd name="T81" fmla="*/ 59 h 326"/>
                      <a:gd name="T82" fmla="*/ 17 w 168"/>
                      <a:gd name="T83" fmla="*/ 59 h 326"/>
                      <a:gd name="T84" fmla="*/ 50 w 168"/>
                      <a:gd name="T85" fmla="*/ 111 h 326"/>
                      <a:gd name="T86" fmla="*/ 17 w 168"/>
                      <a:gd name="T87" fmla="*/ 151 h 326"/>
                      <a:gd name="T88" fmla="*/ 17 w 168"/>
                      <a:gd name="T89" fmla="*/ 111 h 326"/>
                      <a:gd name="T90" fmla="*/ 17 w 168"/>
                      <a:gd name="T91" fmla="*/ 165 h 326"/>
                      <a:gd name="T92" fmla="*/ 50 w 168"/>
                      <a:gd name="T93" fmla="*/ 203 h 326"/>
                      <a:gd name="T94" fmla="*/ 17 w 168"/>
                      <a:gd name="T95" fmla="*/ 165 h 326"/>
                      <a:gd name="T96" fmla="*/ 17 w 168"/>
                      <a:gd name="T97" fmla="*/ 165 h 326"/>
                      <a:gd name="T98" fmla="*/ 50 w 168"/>
                      <a:gd name="T99" fmla="*/ 222 h 326"/>
                      <a:gd name="T100" fmla="*/ 17 w 168"/>
                      <a:gd name="T101" fmla="*/ 262 h 326"/>
                      <a:gd name="T102" fmla="*/ 17 w 168"/>
                      <a:gd name="T103" fmla="*/ 222 h 326"/>
                      <a:gd name="T104" fmla="*/ 135 w 168"/>
                      <a:gd name="T105" fmla="*/ 16 h 326"/>
                      <a:gd name="T106" fmla="*/ 33 w 168"/>
                      <a:gd name="T107" fmla="*/ 0 h 326"/>
                      <a:gd name="T108" fmla="*/ 0 w 168"/>
                      <a:gd name="T109" fmla="*/ 16 h 326"/>
                      <a:gd name="T110" fmla="*/ 168 w 168"/>
                      <a:gd name="T111" fmla="*/ 40 h 326"/>
                      <a:gd name="T112" fmla="*/ 135 w 168"/>
                      <a:gd name="T113" fmla="*/ 16 h 326"/>
                      <a:gd name="T114" fmla="*/ 135 w 168"/>
                      <a:gd name="T115" fmla="*/ 16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68" h="326">
                        <a:moveTo>
                          <a:pt x="0" y="288"/>
                        </a:moveTo>
                        <a:lnTo>
                          <a:pt x="69" y="288"/>
                        </a:lnTo>
                        <a:lnTo>
                          <a:pt x="69" y="326"/>
                        </a:lnTo>
                        <a:lnTo>
                          <a:pt x="0" y="326"/>
                        </a:lnTo>
                        <a:lnTo>
                          <a:pt x="0" y="288"/>
                        </a:lnTo>
                        <a:lnTo>
                          <a:pt x="0" y="288"/>
                        </a:lnTo>
                        <a:lnTo>
                          <a:pt x="0" y="288"/>
                        </a:lnTo>
                        <a:close/>
                        <a:moveTo>
                          <a:pt x="99" y="288"/>
                        </a:moveTo>
                        <a:lnTo>
                          <a:pt x="168" y="288"/>
                        </a:lnTo>
                        <a:lnTo>
                          <a:pt x="168" y="326"/>
                        </a:lnTo>
                        <a:lnTo>
                          <a:pt x="99" y="326"/>
                        </a:lnTo>
                        <a:lnTo>
                          <a:pt x="99" y="288"/>
                        </a:lnTo>
                        <a:lnTo>
                          <a:pt x="99" y="288"/>
                        </a:lnTo>
                        <a:lnTo>
                          <a:pt x="99" y="288"/>
                        </a:lnTo>
                        <a:close/>
                        <a:moveTo>
                          <a:pt x="0" y="286"/>
                        </a:moveTo>
                        <a:lnTo>
                          <a:pt x="168" y="286"/>
                        </a:lnTo>
                        <a:lnTo>
                          <a:pt x="168" y="42"/>
                        </a:lnTo>
                        <a:lnTo>
                          <a:pt x="0" y="42"/>
                        </a:lnTo>
                        <a:lnTo>
                          <a:pt x="0" y="286"/>
                        </a:lnTo>
                        <a:lnTo>
                          <a:pt x="0" y="286"/>
                        </a:lnTo>
                        <a:lnTo>
                          <a:pt x="0" y="286"/>
                        </a:lnTo>
                        <a:close/>
                        <a:moveTo>
                          <a:pt x="118" y="59"/>
                        </a:moveTo>
                        <a:lnTo>
                          <a:pt x="151" y="59"/>
                        </a:lnTo>
                        <a:lnTo>
                          <a:pt x="151" y="99"/>
                        </a:lnTo>
                        <a:lnTo>
                          <a:pt x="118" y="99"/>
                        </a:lnTo>
                        <a:lnTo>
                          <a:pt x="118" y="59"/>
                        </a:lnTo>
                        <a:lnTo>
                          <a:pt x="118" y="59"/>
                        </a:lnTo>
                        <a:lnTo>
                          <a:pt x="118" y="59"/>
                        </a:lnTo>
                        <a:close/>
                        <a:moveTo>
                          <a:pt x="118" y="111"/>
                        </a:moveTo>
                        <a:lnTo>
                          <a:pt x="151" y="111"/>
                        </a:lnTo>
                        <a:lnTo>
                          <a:pt x="151" y="151"/>
                        </a:lnTo>
                        <a:lnTo>
                          <a:pt x="118" y="151"/>
                        </a:lnTo>
                        <a:lnTo>
                          <a:pt x="118" y="111"/>
                        </a:lnTo>
                        <a:lnTo>
                          <a:pt x="118" y="111"/>
                        </a:lnTo>
                        <a:lnTo>
                          <a:pt x="118" y="111"/>
                        </a:lnTo>
                        <a:close/>
                        <a:moveTo>
                          <a:pt x="118" y="165"/>
                        </a:moveTo>
                        <a:lnTo>
                          <a:pt x="151" y="165"/>
                        </a:lnTo>
                        <a:lnTo>
                          <a:pt x="151" y="203"/>
                        </a:lnTo>
                        <a:lnTo>
                          <a:pt x="118" y="203"/>
                        </a:lnTo>
                        <a:lnTo>
                          <a:pt x="118" y="165"/>
                        </a:lnTo>
                        <a:lnTo>
                          <a:pt x="118" y="165"/>
                        </a:lnTo>
                        <a:lnTo>
                          <a:pt x="118" y="165"/>
                        </a:lnTo>
                        <a:close/>
                        <a:moveTo>
                          <a:pt x="118" y="222"/>
                        </a:moveTo>
                        <a:lnTo>
                          <a:pt x="151" y="222"/>
                        </a:lnTo>
                        <a:lnTo>
                          <a:pt x="151" y="262"/>
                        </a:lnTo>
                        <a:lnTo>
                          <a:pt x="118" y="262"/>
                        </a:lnTo>
                        <a:lnTo>
                          <a:pt x="118" y="222"/>
                        </a:lnTo>
                        <a:lnTo>
                          <a:pt x="118" y="222"/>
                        </a:lnTo>
                        <a:lnTo>
                          <a:pt x="118" y="222"/>
                        </a:lnTo>
                        <a:close/>
                        <a:moveTo>
                          <a:pt x="69" y="59"/>
                        </a:moveTo>
                        <a:lnTo>
                          <a:pt x="99" y="59"/>
                        </a:lnTo>
                        <a:lnTo>
                          <a:pt x="99" y="99"/>
                        </a:lnTo>
                        <a:lnTo>
                          <a:pt x="69" y="99"/>
                        </a:lnTo>
                        <a:lnTo>
                          <a:pt x="69" y="59"/>
                        </a:lnTo>
                        <a:lnTo>
                          <a:pt x="69" y="59"/>
                        </a:lnTo>
                        <a:lnTo>
                          <a:pt x="69" y="59"/>
                        </a:lnTo>
                        <a:close/>
                        <a:moveTo>
                          <a:pt x="69" y="111"/>
                        </a:moveTo>
                        <a:lnTo>
                          <a:pt x="99" y="111"/>
                        </a:lnTo>
                        <a:lnTo>
                          <a:pt x="99" y="151"/>
                        </a:lnTo>
                        <a:lnTo>
                          <a:pt x="69" y="151"/>
                        </a:lnTo>
                        <a:lnTo>
                          <a:pt x="69" y="111"/>
                        </a:lnTo>
                        <a:lnTo>
                          <a:pt x="69" y="111"/>
                        </a:lnTo>
                        <a:lnTo>
                          <a:pt x="69" y="111"/>
                        </a:lnTo>
                        <a:close/>
                        <a:moveTo>
                          <a:pt x="69" y="165"/>
                        </a:moveTo>
                        <a:lnTo>
                          <a:pt x="99" y="165"/>
                        </a:lnTo>
                        <a:lnTo>
                          <a:pt x="99" y="203"/>
                        </a:lnTo>
                        <a:lnTo>
                          <a:pt x="69" y="203"/>
                        </a:lnTo>
                        <a:lnTo>
                          <a:pt x="69" y="165"/>
                        </a:lnTo>
                        <a:lnTo>
                          <a:pt x="69" y="165"/>
                        </a:lnTo>
                        <a:lnTo>
                          <a:pt x="69" y="165"/>
                        </a:lnTo>
                        <a:close/>
                        <a:moveTo>
                          <a:pt x="69" y="222"/>
                        </a:moveTo>
                        <a:lnTo>
                          <a:pt x="99" y="222"/>
                        </a:lnTo>
                        <a:lnTo>
                          <a:pt x="99" y="262"/>
                        </a:lnTo>
                        <a:lnTo>
                          <a:pt x="69" y="262"/>
                        </a:lnTo>
                        <a:lnTo>
                          <a:pt x="69" y="222"/>
                        </a:lnTo>
                        <a:lnTo>
                          <a:pt x="69" y="222"/>
                        </a:lnTo>
                        <a:lnTo>
                          <a:pt x="69" y="222"/>
                        </a:lnTo>
                        <a:close/>
                        <a:moveTo>
                          <a:pt x="17" y="59"/>
                        </a:moveTo>
                        <a:lnTo>
                          <a:pt x="50" y="59"/>
                        </a:lnTo>
                        <a:lnTo>
                          <a:pt x="50" y="99"/>
                        </a:lnTo>
                        <a:lnTo>
                          <a:pt x="17" y="99"/>
                        </a:lnTo>
                        <a:lnTo>
                          <a:pt x="17" y="59"/>
                        </a:lnTo>
                        <a:lnTo>
                          <a:pt x="17" y="59"/>
                        </a:lnTo>
                        <a:lnTo>
                          <a:pt x="17" y="59"/>
                        </a:lnTo>
                        <a:close/>
                        <a:moveTo>
                          <a:pt x="17" y="111"/>
                        </a:moveTo>
                        <a:lnTo>
                          <a:pt x="50" y="111"/>
                        </a:lnTo>
                        <a:lnTo>
                          <a:pt x="50" y="151"/>
                        </a:lnTo>
                        <a:lnTo>
                          <a:pt x="17" y="151"/>
                        </a:lnTo>
                        <a:lnTo>
                          <a:pt x="17" y="111"/>
                        </a:lnTo>
                        <a:lnTo>
                          <a:pt x="17" y="111"/>
                        </a:lnTo>
                        <a:lnTo>
                          <a:pt x="17" y="111"/>
                        </a:lnTo>
                        <a:close/>
                        <a:moveTo>
                          <a:pt x="17" y="165"/>
                        </a:moveTo>
                        <a:lnTo>
                          <a:pt x="50" y="165"/>
                        </a:lnTo>
                        <a:lnTo>
                          <a:pt x="50" y="203"/>
                        </a:lnTo>
                        <a:lnTo>
                          <a:pt x="17" y="203"/>
                        </a:lnTo>
                        <a:lnTo>
                          <a:pt x="17" y="165"/>
                        </a:lnTo>
                        <a:lnTo>
                          <a:pt x="17" y="165"/>
                        </a:lnTo>
                        <a:lnTo>
                          <a:pt x="17" y="165"/>
                        </a:lnTo>
                        <a:close/>
                        <a:moveTo>
                          <a:pt x="17" y="222"/>
                        </a:moveTo>
                        <a:lnTo>
                          <a:pt x="50" y="222"/>
                        </a:lnTo>
                        <a:lnTo>
                          <a:pt x="50" y="262"/>
                        </a:lnTo>
                        <a:lnTo>
                          <a:pt x="17" y="262"/>
                        </a:lnTo>
                        <a:lnTo>
                          <a:pt x="17" y="222"/>
                        </a:lnTo>
                        <a:lnTo>
                          <a:pt x="17" y="222"/>
                        </a:lnTo>
                        <a:lnTo>
                          <a:pt x="17" y="222"/>
                        </a:lnTo>
                        <a:close/>
                        <a:moveTo>
                          <a:pt x="135" y="16"/>
                        </a:moveTo>
                        <a:lnTo>
                          <a:pt x="135" y="0"/>
                        </a:lnTo>
                        <a:lnTo>
                          <a:pt x="33" y="0"/>
                        </a:lnTo>
                        <a:lnTo>
                          <a:pt x="33" y="16"/>
                        </a:lnTo>
                        <a:lnTo>
                          <a:pt x="0" y="16"/>
                        </a:lnTo>
                        <a:lnTo>
                          <a:pt x="0" y="40"/>
                        </a:lnTo>
                        <a:lnTo>
                          <a:pt x="168" y="40"/>
                        </a:lnTo>
                        <a:lnTo>
                          <a:pt x="168" y="16"/>
                        </a:lnTo>
                        <a:lnTo>
                          <a:pt x="135" y="16"/>
                        </a:lnTo>
                        <a:lnTo>
                          <a:pt x="135" y="16"/>
                        </a:lnTo>
                        <a:lnTo>
                          <a:pt x="135" y="16"/>
                        </a:lnTo>
                        <a:close/>
                      </a:path>
                    </a:pathLst>
                  </a:custGeom>
                  <a:grpFill/>
                  <a:ln>
                    <a:solidFill>
                      <a:srgbClr val="385723"/>
                    </a:solidFill>
                  </a:ln>
                </p:spPr>
                <p:txBody>
                  <a:bodyPr lIns="93234" tIns="46616" rIns="93234" bIns="46616"/>
                  <a:lstStyle/>
                  <a:p>
                    <a:pPr defTabSz="950695">
                      <a:defRPr/>
                    </a:pPr>
                    <a:endParaRPr lang="en-US" kern="0">
                      <a:solidFill>
                        <a:srgbClr val="505050"/>
                      </a:solidFill>
                      <a:latin typeface="Segoe UI"/>
                      <a:ea typeface="MS PGothic" pitchFamily="34" charset="-128"/>
                    </a:endParaRPr>
                  </a:p>
                </p:txBody>
              </p:sp>
            </p:grpSp>
            <p:sp>
              <p:nvSpPr>
                <p:cNvPr id="42" name="Rectangle 41"/>
                <p:cNvSpPr/>
                <p:nvPr/>
              </p:nvSpPr>
              <p:spPr>
                <a:xfrm>
                  <a:off x="980373" y="5396439"/>
                  <a:ext cx="683330" cy="10304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32418">
                    <a:defRPr/>
                  </a:pPr>
                  <a:endParaRPr lang="en-US">
                    <a:solidFill>
                      <a:prstClr val="white"/>
                    </a:solidFill>
                    <a:latin typeface="Segoe UI"/>
                  </a:endParaRPr>
                </a:p>
              </p:txBody>
            </p:sp>
            <p:sp>
              <p:nvSpPr>
                <p:cNvPr id="43" name="Freeform 5"/>
                <p:cNvSpPr>
                  <a:spLocks noEditPoints="1"/>
                </p:cNvSpPr>
                <p:nvPr/>
              </p:nvSpPr>
              <p:spPr bwMode="black">
                <a:xfrm>
                  <a:off x="1056644" y="5675057"/>
                  <a:ext cx="465412" cy="551010"/>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rgbClr val="5A004F"/>
                </a:solidFill>
                <a:ln>
                  <a:noFill/>
                </a:ln>
                <a:extLst/>
              </p:spPr>
              <p:txBody>
                <a:bodyPr lIns="93234" tIns="46616" rIns="93234" bIns="46616"/>
                <a:lstStyle/>
                <a:p>
                  <a:pPr defTabSz="950695">
                    <a:defRPr/>
                  </a:pPr>
                  <a:endParaRPr lang="en-US" kern="0">
                    <a:solidFill>
                      <a:srgbClr val="505050"/>
                    </a:solidFill>
                    <a:latin typeface="Segoe UI"/>
                    <a:ea typeface="MS PGothic" pitchFamily="34" charset="-128"/>
                  </a:endParaRPr>
                </a:p>
              </p:txBody>
            </p:sp>
            <p:pic>
              <p:nvPicPr>
                <p:cNvPr id="112689" name="Picture 43"/>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102889" y="5053771"/>
                  <a:ext cx="407723" cy="407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0" name="Up-Down Arrow 49"/>
              <p:cNvSpPr/>
              <p:nvPr/>
            </p:nvSpPr>
            <p:spPr bwMode="auto">
              <a:xfrm>
                <a:off x="1285777" y="3427520"/>
                <a:ext cx="630006" cy="1666918"/>
              </a:xfrm>
              <a:prstGeom prst="upDownArrow">
                <a:avLst>
                  <a:gd name="adj1" fmla="val 47431"/>
                  <a:gd name="adj2" fmla="val 46845"/>
                </a:avLst>
              </a:prstGeom>
              <a:solidFill>
                <a:srgbClr val="FFFFFF"/>
              </a:solidFill>
              <a:ln w="76200" cap="flat" cmpd="sng" algn="ctr">
                <a:solidFill>
                  <a:srgbClr val="007DDE"/>
                </a:solidFill>
                <a:prstDash val="solid"/>
                <a:headEnd type="none" w="med" len="med"/>
                <a:tailEnd type="none" w="med" len="med"/>
              </a:ln>
              <a:effectLst/>
            </p:spPr>
            <p:txBody>
              <a:bodyPr vert="vert270" lIns="0" tIns="47558" rIns="0" bIns="47558" anchor="ctr"/>
              <a:lstStyle/>
              <a:p>
                <a:pPr algn="ctr" defTabSz="950770" fontAlgn="base">
                  <a:spcBef>
                    <a:spcPct val="0"/>
                  </a:spcBef>
                  <a:spcAft>
                    <a:spcPct val="0"/>
                  </a:spcAft>
                  <a:defRPr/>
                </a:pPr>
                <a:r>
                  <a:rPr lang="en-US" sz="1428" kern="0" dirty="0">
                    <a:solidFill>
                      <a:srgbClr val="000000"/>
                    </a:solidFill>
                    <a:latin typeface="Segoe UI"/>
                    <a:ea typeface="MS PGothic" pitchFamily="34" charset="-128"/>
                  </a:rPr>
                  <a:t>ExpressRoute</a:t>
                </a:r>
              </a:p>
            </p:txBody>
          </p:sp>
          <p:grpSp>
            <p:nvGrpSpPr>
              <p:cNvPr id="112680" name="Group 55"/>
              <p:cNvGrpSpPr>
                <a:grpSpLocks/>
              </p:cNvGrpSpPr>
              <p:nvPr/>
            </p:nvGrpSpPr>
            <p:grpSpPr bwMode="auto">
              <a:xfrm>
                <a:off x="275481" y="1886825"/>
                <a:ext cx="2650599" cy="1457268"/>
                <a:chOff x="275481" y="1886825"/>
                <a:chExt cx="2650599" cy="1457268"/>
              </a:xfrm>
            </p:grpSpPr>
            <p:sp>
              <p:nvSpPr>
                <p:cNvPr id="32" name="Freeform 539"/>
                <p:cNvSpPr>
                  <a:spLocks noChangeAspect="1"/>
                </p:cNvSpPr>
                <p:nvPr/>
              </p:nvSpPr>
              <p:spPr bwMode="auto">
                <a:xfrm>
                  <a:off x="275481" y="1886933"/>
                  <a:ext cx="2650824" cy="1456907"/>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bg1"/>
                </a:solidFill>
                <a:ln w="76200">
                  <a:solidFill>
                    <a:schemeClr val="accent1"/>
                  </a:solidFill>
                </a:ln>
                <a:extLst/>
              </p:spPr>
              <p:txBody>
                <a:bodyPr lIns="93234" tIns="93234" rIns="93234" bIns="93234" anchor="ctr"/>
                <a:lstStyle/>
                <a:p>
                  <a:pPr algn="ctr" defTabSz="950695">
                    <a:defRPr/>
                  </a:pPr>
                  <a:endParaRPr lang="en-US" sz="1428" kern="0" dirty="0">
                    <a:solidFill>
                      <a:prstClr val="black"/>
                    </a:solidFill>
                    <a:latin typeface="Segoe UI"/>
                    <a:ea typeface="MS PGothic" pitchFamily="34" charset="-128"/>
                  </a:endParaRPr>
                </a:p>
              </p:txBody>
            </p:sp>
            <p:pic>
              <p:nvPicPr>
                <p:cNvPr id="112683" name="Picture 5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405" y="2620442"/>
                  <a:ext cx="551636" cy="551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4" name="Picture 5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78470" y="2049285"/>
                  <a:ext cx="644618" cy="644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5" name="Picture 5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98733" y="2473006"/>
                  <a:ext cx="617568" cy="617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2681" name="Picture 71"/>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835331" y="3972768"/>
                <a:ext cx="450747" cy="450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2646" name="Group 115"/>
            <p:cNvGrpSpPr>
              <a:grpSpLocks/>
            </p:cNvGrpSpPr>
            <p:nvPr/>
          </p:nvGrpSpPr>
          <p:grpSpPr bwMode="auto">
            <a:xfrm>
              <a:off x="4863564" y="492420"/>
              <a:ext cx="2650599" cy="5720230"/>
              <a:chOff x="3159380" y="1058862"/>
              <a:chExt cx="2650599" cy="5720230"/>
            </a:xfrm>
          </p:grpSpPr>
          <p:sp>
            <p:nvSpPr>
              <p:cNvPr id="64" name="Rectangle 17"/>
              <p:cNvSpPr/>
              <p:nvPr/>
            </p:nvSpPr>
            <p:spPr bwMode="auto">
              <a:xfrm>
                <a:off x="3159380" y="1058862"/>
                <a:ext cx="2650599" cy="700975"/>
              </a:xfrm>
              <a:prstGeom prst="rect">
                <a:avLst/>
              </a:prstGeom>
              <a:solidFill>
                <a:srgbClr val="0070C0"/>
              </a:solidFill>
              <a:ln w="22225" cap="sq" cmpd="sng" algn="ctr">
                <a:noFill/>
                <a:prstDash val="sysDot"/>
                <a:miter lim="800000"/>
                <a:headEnd type="none" w="med" len="med"/>
                <a:tailEnd type="none" w="med" len="med"/>
              </a:ln>
              <a:effectLst/>
            </p:spPr>
            <p:txBody>
              <a:bodyPr lIns="186468" tIns="149174" rIns="186468" bIns="149174" anchor="ctr"/>
              <a:lstStyle/>
              <a:p>
                <a:pPr algn="ctr" defTabSz="931931" fontAlgn="base">
                  <a:lnSpc>
                    <a:spcPct val="90000"/>
                  </a:lnSpc>
                  <a:spcBef>
                    <a:spcPct val="0"/>
                  </a:spcBef>
                  <a:spcAft>
                    <a:spcPct val="0"/>
                  </a:spcAft>
                  <a:defRPr/>
                </a:pPr>
                <a:r>
                  <a:rPr lang="en-US" sz="2040" b="1" kern="0" spc="-51" dirty="0">
                    <a:gradFill>
                      <a:gsLst>
                        <a:gs pos="86726">
                          <a:srgbClr val="EFEFEF"/>
                        </a:gs>
                        <a:gs pos="36283">
                          <a:srgbClr val="EFEFEF"/>
                        </a:gs>
                      </a:gsLst>
                      <a:lin ang="5400000" scaled="0"/>
                    </a:gradFill>
                    <a:latin typeface="Segoe UI Light"/>
                    <a:ea typeface="MS PGothic" pitchFamily="34" charset="-128"/>
                  </a:rPr>
                  <a:t>Point-to-point Ethernet Connection</a:t>
                </a:r>
              </a:p>
            </p:txBody>
          </p:sp>
          <p:sp>
            <p:nvSpPr>
              <p:cNvPr id="65" name="Up-Down Arrow 64"/>
              <p:cNvSpPr/>
              <p:nvPr/>
            </p:nvSpPr>
            <p:spPr bwMode="auto">
              <a:xfrm>
                <a:off x="4169676" y="3427520"/>
                <a:ext cx="630006" cy="1617058"/>
              </a:xfrm>
              <a:prstGeom prst="upDownArrow">
                <a:avLst>
                  <a:gd name="adj1" fmla="val 47431"/>
                  <a:gd name="adj2" fmla="val 46845"/>
                </a:avLst>
              </a:prstGeom>
              <a:solidFill>
                <a:srgbClr val="FFFFFF"/>
              </a:solidFill>
              <a:ln w="76200" cap="flat" cmpd="sng" algn="ctr">
                <a:solidFill>
                  <a:srgbClr val="007DDE"/>
                </a:solidFill>
                <a:prstDash val="solid"/>
                <a:headEnd type="none" w="med" len="med"/>
                <a:tailEnd type="none" w="med" len="med"/>
              </a:ln>
              <a:effectLst/>
            </p:spPr>
            <p:txBody>
              <a:bodyPr vert="vert270" lIns="0" tIns="47558" rIns="0" bIns="47558" anchor="ctr"/>
              <a:lstStyle/>
              <a:p>
                <a:pPr algn="ctr" defTabSz="950770" fontAlgn="base">
                  <a:spcBef>
                    <a:spcPct val="0"/>
                  </a:spcBef>
                  <a:spcAft>
                    <a:spcPct val="0"/>
                  </a:spcAft>
                  <a:defRPr/>
                </a:pPr>
                <a:r>
                  <a:rPr lang="en-US" sz="1428" kern="0" dirty="0">
                    <a:solidFill>
                      <a:srgbClr val="000000"/>
                    </a:solidFill>
                    <a:latin typeface="Segoe UI"/>
                    <a:ea typeface="MS PGothic" pitchFamily="34" charset="-128"/>
                  </a:rPr>
                  <a:t>ExpressRoute</a:t>
                </a:r>
              </a:p>
            </p:txBody>
          </p:sp>
          <p:grpSp>
            <p:nvGrpSpPr>
              <p:cNvPr id="112670" name="Group 65"/>
              <p:cNvGrpSpPr>
                <a:grpSpLocks/>
              </p:cNvGrpSpPr>
              <p:nvPr/>
            </p:nvGrpSpPr>
            <p:grpSpPr bwMode="auto">
              <a:xfrm>
                <a:off x="3159380" y="1886825"/>
                <a:ext cx="2650599" cy="1457268"/>
                <a:chOff x="275481" y="1886825"/>
                <a:chExt cx="2650599" cy="1457268"/>
              </a:xfrm>
            </p:grpSpPr>
            <p:sp>
              <p:nvSpPr>
                <p:cNvPr id="67" name="Freeform 539"/>
                <p:cNvSpPr>
                  <a:spLocks noChangeAspect="1"/>
                </p:cNvSpPr>
                <p:nvPr/>
              </p:nvSpPr>
              <p:spPr bwMode="auto">
                <a:xfrm>
                  <a:off x="275368" y="1886933"/>
                  <a:ext cx="2650824" cy="1456907"/>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bg1"/>
                </a:solidFill>
                <a:ln w="76200">
                  <a:solidFill>
                    <a:schemeClr val="accent1"/>
                  </a:solidFill>
                </a:ln>
                <a:extLst/>
              </p:spPr>
              <p:txBody>
                <a:bodyPr lIns="93234" tIns="93234" rIns="93234" bIns="93234" anchor="ctr"/>
                <a:lstStyle/>
                <a:p>
                  <a:pPr algn="ctr" defTabSz="950695">
                    <a:defRPr/>
                  </a:pPr>
                  <a:endParaRPr lang="en-US" sz="1428" kern="0" dirty="0">
                    <a:solidFill>
                      <a:prstClr val="black"/>
                    </a:solidFill>
                    <a:latin typeface="Segoe UI"/>
                    <a:ea typeface="MS PGothic" pitchFamily="34" charset="-128"/>
                  </a:endParaRPr>
                </a:p>
              </p:txBody>
            </p:sp>
            <p:pic>
              <p:nvPicPr>
                <p:cNvPr id="112674" name="Picture 6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405" y="2620442"/>
                  <a:ext cx="551636" cy="551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5" name="Picture 68"/>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78470" y="2049285"/>
                  <a:ext cx="644618" cy="644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6" name="Picture 6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98733" y="2473006"/>
                  <a:ext cx="617568" cy="617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71" name="Freeform 5"/>
              <p:cNvSpPr>
                <a:spLocks noEditPoints="1"/>
              </p:cNvSpPr>
              <p:nvPr/>
            </p:nvSpPr>
            <p:spPr bwMode="black">
              <a:xfrm>
                <a:off x="3799013" y="5112053"/>
                <a:ext cx="1371331" cy="1667039"/>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rgbClr val="5A004F"/>
              </a:solidFill>
              <a:ln>
                <a:noFill/>
              </a:ln>
              <a:extLst/>
            </p:spPr>
            <p:txBody>
              <a:bodyPr lIns="93234" tIns="46616" rIns="93234" bIns="46616"/>
              <a:lstStyle/>
              <a:p>
                <a:pPr defTabSz="950695">
                  <a:defRPr/>
                </a:pPr>
                <a:endParaRPr lang="en-US" kern="0">
                  <a:solidFill>
                    <a:srgbClr val="505050"/>
                  </a:solidFill>
                  <a:latin typeface="Segoe UI"/>
                  <a:ea typeface="MS PGothic" pitchFamily="34" charset="-128"/>
                </a:endParaRPr>
              </a:p>
            </p:txBody>
          </p:sp>
          <p:pic>
            <p:nvPicPr>
              <p:cNvPr id="112672" name="Picture 72"/>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731245" y="3972768"/>
                <a:ext cx="450747" cy="450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12647" name="Group 114"/>
            <p:cNvGrpSpPr>
              <a:grpSpLocks/>
            </p:cNvGrpSpPr>
            <p:nvPr/>
          </p:nvGrpSpPr>
          <p:grpSpPr bwMode="auto">
            <a:xfrm>
              <a:off x="8860926" y="492420"/>
              <a:ext cx="2650599" cy="5666927"/>
              <a:chOff x="6044905" y="1058862"/>
              <a:chExt cx="2650599" cy="5666927"/>
            </a:xfrm>
          </p:grpSpPr>
          <p:sp>
            <p:nvSpPr>
              <p:cNvPr id="15" name="Freeform 539"/>
              <p:cNvSpPr>
                <a:spLocks noChangeAspect="1"/>
              </p:cNvSpPr>
              <p:nvPr/>
            </p:nvSpPr>
            <p:spPr bwMode="auto">
              <a:xfrm>
                <a:off x="6563015" y="5127619"/>
                <a:ext cx="1614155" cy="887219"/>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noFill/>
              <a:ln w="76200">
                <a:solidFill>
                  <a:srgbClr val="B4009E">
                    <a:lumMod val="50000"/>
                  </a:srgbClr>
                </a:solidFill>
              </a:ln>
              <a:extLst/>
            </p:spPr>
            <p:txBody>
              <a:bodyPr lIns="93234" tIns="46616" rIns="93234" bIns="46616"/>
              <a:lstStyle/>
              <a:p>
                <a:pPr defTabSz="950695">
                  <a:defRPr/>
                </a:pPr>
                <a:endParaRPr lang="en-US" kern="0">
                  <a:gradFill>
                    <a:gsLst>
                      <a:gs pos="0">
                        <a:srgbClr val="FFFFFF"/>
                      </a:gs>
                      <a:gs pos="19000">
                        <a:srgbClr val="FFFFFF"/>
                      </a:gs>
                    </a:gsLst>
                    <a:lin ang="5400000" scaled="0"/>
                  </a:gradFill>
                  <a:latin typeface="Segoe UI"/>
                  <a:ea typeface="MS PGothic" pitchFamily="34" charset="-128"/>
                </a:endParaRPr>
              </a:p>
            </p:txBody>
          </p:sp>
          <p:cxnSp>
            <p:nvCxnSpPr>
              <p:cNvPr id="112649" name="Straight Arrow Connector 29"/>
              <p:cNvCxnSpPr>
                <a:cxnSpLocks noChangeShapeType="1"/>
                <a:stCxn id="15" idx="4"/>
                <a:endCxn id="88" idx="4"/>
              </p:cNvCxnSpPr>
              <p:nvPr/>
            </p:nvCxnSpPr>
            <p:spPr bwMode="auto">
              <a:xfrm flipH="1" flipV="1">
                <a:off x="6592326" y="5335051"/>
                <a:ext cx="321969" cy="159960"/>
              </a:xfrm>
              <a:prstGeom prst="straightConnector1">
                <a:avLst/>
              </a:prstGeom>
              <a:noFill/>
              <a:ln w="38100" algn="ctr">
                <a:solidFill>
                  <a:srgbClr val="5A004F"/>
                </a:solidFill>
                <a:round/>
                <a:headEnd type="triangle" w="med" len="med"/>
                <a:tailEnd/>
              </a:ln>
              <a:extLst>
                <a:ext uri="{909E8E84-426E-40DD-AFC4-6F175D3DCCD1}">
                  <a14:hiddenFill xmlns:a14="http://schemas.microsoft.com/office/drawing/2010/main">
                    <a:noFill/>
                  </a14:hiddenFill>
                </a:ext>
              </a:extLst>
            </p:spPr>
          </p:cxnSp>
          <p:sp>
            <p:nvSpPr>
              <p:cNvPr id="20" name="TextBox 50"/>
              <p:cNvSpPr txBox="1"/>
              <p:nvPr/>
            </p:nvSpPr>
            <p:spPr>
              <a:xfrm>
                <a:off x="6987957" y="5409350"/>
                <a:ext cx="877901" cy="515209"/>
              </a:xfrm>
              <a:prstGeom prst="rect">
                <a:avLst/>
              </a:prstGeom>
              <a:noFill/>
            </p:spPr>
            <p:txBody>
              <a:bodyPr wrap="none" lIns="182803" tIns="146242" rIns="182803" bIns="146242">
                <a:spAutoFit/>
              </a:bodyPr>
              <a:lstStyle>
                <a:defPPr>
                  <a:defRPr lang="en-US"/>
                </a:defPPr>
                <a:lvl1pPr defTabSz="914400">
                  <a:lnSpc>
                    <a:spcPct val="90000"/>
                  </a:lnSpc>
                  <a:defRPr sz="1200" b="1">
                    <a:gradFill>
                      <a:gsLst>
                        <a:gs pos="25664">
                          <a:schemeClr val="tx1"/>
                        </a:gs>
                        <a:gs pos="52000">
                          <a:schemeClr val="tx1"/>
                        </a:gs>
                      </a:gsLst>
                      <a:lin ang="5400000" scaled="0"/>
                    </a:gradFill>
                  </a:defRPr>
                </a:lvl1pPr>
                <a:lvl2pPr marL="457200" defTabSz="914400"/>
                <a:lvl3pPr marL="914400" defTabSz="914400"/>
                <a:lvl4pPr marL="1371600" defTabSz="914400"/>
                <a:lvl5pPr marL="1828800" defTabSz="914400"/>
                <a:lvl6pPr marL="2286000" defTabSz="914400"/>
                <a:lvl7pPr marL="2743200" defTabSz="914400"/>
                <a:lvl8pPr marL="3200400" defTabSz="914400"/>
                <a:lvl9pPr marL="3657600" defTabSz="914400"/>
              </a:lstStyle>
              <a:p>
                <a:pPr defTabSz="914224">
                  <a:defRPr/>
                </a:pPr>
                <a:r>
                  <a:rPr lang="en-US" sz="1631" kern="0" dirty="0">
                    <a:solidFill>
                      <a:prstClr val="black"/>
                    </a:solidFill>
                    <a:latin typeface="Segoe UI"/>
                    <a:ea typeface="MS PGothic" pitchFamily="34" charset="-128"/>
                  </a:rPr>
                  <a:t>WAN</a:t>
                </a:r>
              </a:p>
            </p:txBody>
          </p:sp>
          <p:sp>
            <p:nvSpPr>
              <p:cNvPr id="74" name="Rectangle 17"/>
              <p:cNvSpPr/>
              <p:nvPr/>
            </p:nvSpPr>
            <p:spPr bwMode="auto">
              <a:xfrm>
                <a:off x="6044905" y="1058862"/>
                <a:ext cx="2650599" cy="700975"/>
              </a:xfrm>
              <a:prstGeom prst="rect">
                <a:avLst/>
              </a:prstGeom>
              <a:solidFill>
                <a:srgbClr val="0070C0"/>
              </a:solidFill>
              <a:ln w="22225" cap="sq" cmpd="sng" algn="ctr">
                <a:noFill/>
                <a:prstDash val="sysDot"/>
                <a:miter lim="800000"/>
                <a:headEnd type="none" w="med" len="med"/>
                <a:tailEnd type="none" w="med" len="med"/>
              </a:ln>
              <a:effectLst/>
            </p:spPr>
            <p:txBody>
              <a:bodyPr lIns="186468" tIns="149174" rIns="186468" bIns="149174" anchor="ctr"/>
              <a:lstStyle/>
              <a:p>
                <a:pPr algn="ctr" defTabSz="931931" fontAlgn="base">
                  <a:lnSpc>
                    <a:spcPct val="90000"/>
                  </a:lnSpc>
                  <a:spcBef>
                    <a:spcPct val="0"/>
                  </a:spcBef>
                  <a:spcAft>
                    <a:spcPct val="0"/>
                  </a:spcAft>
                  <a:defRPr/>
                </a:pPr>
                <a:r>
                  <a:rPr lang="en-US" sz="2040" b="1" kern="0" spc="-51" dirty="0">
                    <a:gradFill>
                      <a:gsLst>
                        <a:gs pos="86726">
                          <a:srgbClr val="EFEFEF"/>
                        </a:gs>
                        <a:gs pos="36283">
                          <a:srgbClr val="EFEFEF"/>
                        </a:gs>
                      </a:gsLst>
                      <a:lin ang="5400000" scaled="0"/>
                    </a:gradFill>
                    <a:latin typeface="Segoe UI Light"/>
                    <a:ea typeface="MS PGothic" pitchFamily="34" charset="-128"/>
                  </a:rPr>
                  <a:t>Any-to-any (IPVPN) Connection</a:t>
                </a:r>
              </a:p>
            </p:txBody>
          </p:sp>
          <p:sp>
            <p:nvSpPr>
              <p:cNvPr id="75" name="Up-Down Arrow 74"/>
              <p:cNvSpPr/>
              <p:nvPr/>
            </p:nvSpPr>
            <p:spPr bwMode="auto">
              <a:xfrm>
                <a:off x="7055201" y="3427520"/>
                <a:ext cx="630006" cy="1617058"/>
              </a:xfrm>
              <a:prstGeom prst="upDownArrow">
                <a:avLst>
                  <a:gd name="adj1" fmla="val 47431"/>
                  <a:gd name="adj2" fmla="val 46845"/>
                </a:avLst>
              </a:prstGeom>
              <a:solidFill>
                <a:srgbClr val="FFFFFF"/>
              </a:solidFill>
              <a:ln w="76200" cap="flat" cmpd="sng" algn="ctr">
                <a:solidFill>
                  <a:srgbClr val="007DDE"/>
                </a:solidFill>
                <a:prstDash val="solid"/>
                <a:headEnd type="none" w="med" len="med"/>
                <a:tailEnd type="none" w="med" len="med"/>
              </a:ln>
              <a:effectLst/>
            </p:spPr>
            <p:txBody>
              <a:bodyPr vert="vert270" lIns="0" tIns="47558" rIns="0" bIns="47558" anchor="ctr"/>
              <a:lstStyle/>
              <a:p>
                <a:pPr algn="ctr" defTabSz="950770" fontAlgn="base">
                  <a:spcBef>
                    <a:spcPct val="0"/>
                  </a:spcBef>
                  <a:spcAft>
                    <a:spcPct val="0"/>
                  </a:spcAft>
                  <a:defRPr/>
                </a:pPr>
                <a:r>
                  <a:rPr lang="en-US" sz="1428" kern="0" dirty="0">
                    <a:solidFill>
                      <a:srgbClr val="000000"/>
                    </a:solidFill>
                    <a:latin typeface="Segoe UI"/>
                    <a:ea typeface="MS PGothic" pitchFamily="34" charset="-128"/>
                  </a:rPr>
                  <a:t>ExpressRoute</a:t>
                </a:r>
              </a:p>
            </p:txBody>
          </p:sp>
          <p:grpSp>
            <p:nvGrpSpPr>
              <p:cNvPr id="112653" name="Group 75"/>
              <p:cNvGrpSpPr>
                <a:grpSpLocks/>
              </p:cNvGrpSpPr>
              <p:nvPr/>
            </p:nvGrpSpPr>
            <p:grpSpPr bwMode="auto">
              <a:xfrm>
                <a:off x="6044905" y="1886825"/>
                <a:ext cx="2650599" cy="1457268"/>
                <a:chOff x="275481" y="1886825"/>
                <a:chExt cx="2650599" cy="1457268"/>
              </a:xfrm>
            </p:grpSpPr>
            <p:sp>
              <p:nvSpPr>
                <p:cNvPr id="77" name="Freeform 539"/>
                <p:cNvSpPr>
                  <a:spLocks noChangeAspect="1"/>
                </p:cNvSpPr>
                <p:nvPr/>
              </p:nvSpPr>
              <p:spPr bwMode="auto">
                <a:xfrm>
                  <a:off x="275256" y="1886934"/>
                  <a:ext cx="2650824" cy="1456907"/>
                </a:xfrm>
                <a:custGeom>
                  <a:avLst/>
                  <a:gdLst>
                    <a:gd name="T0" fmla="*/ 312 w 400"/>
                    <a:gd name="T1" fmla="*/ 220 h 220"/>
                    <a:gd name="T2" fmla="*/ 45 w 400"/>
                    <a:gd name="T3" fmla="*/ 220 h 220"/>
                    <a:gd name="T4" fmla="*/ 0 w 400"/>
                    <a:gd name="T5" fmla="*/ 175 h 220"/>
                    <a:gd name="T6" fmla="*/ 34 w 400"/>
                    <a:gd name="T7" fmla="*/ 131 h 220"/>
                    <a:gd name="T8" fmla="*/ 87 w 400"/>
                    <a:gd name="T9" fmla="*/ 91 h 220"/>
                    <a:gd name="T10" fmla="*/ 183 w 400"/>
                    <a:gd name="T11" fmla="*/ 0 h 220"/>
                    <a:gd name="T12" fmla="*/ 270 w 400"/>
                    <a:gd name="T13" fmla="*/ 55 h 220"/>
                    <a:gd name="T14" fmla="*/ 312 w 400"/>
                    <a:gd name="T15" fmla="*/ 44 h 220"/>
                    <a:gd name="T16" fmla="*/ 400 w 400"/>
                    <a:gd name="T17" fmla="*/ 132 h 220"/>
                    <a:gd name="T18" fmla="*/ 312 w 400"/>
                    <a:gd name="T19" fmla="*/ 220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0" h="220">
                      <a:moveTo>
                        <a:pt x="312" y="220"/>
                      </a:moveTo>
                      <a:cubicBezTo>
                        <a:pt x="45" y="220"/>
                        <a:pt x="45" y="220"/>
                        <a:pt x="45" y="220"/>
                      </a:cubicBezTo>
                      <a:cubicBezTo>
                        <a:pt x="20" y="220"/>
                        <a:pt x="0" y="200"/>
                        <a:pt x="0" y="175"/>
                      </a:cubicBezTo>
                      <a:cubicBezTo>
                        <a:pt x="0" y="154"/>
                        <a:pt x="15" y="136"/>
                        <a:pt x="34" y="131"/>
                      </a:cubicBezTo>
                      <a:cubicBezTo>
                        <a:pt x="43" y="110"/>
                        <a:pt x="63" y="94"/>
                        <a:pt x="87" y="91"/>
                      </a:cubicBezTo>
                      <a:cubicBezTo>
                        <a:pt x="89" y="40"/>
                        <a:pt x="131" y="0"/>
                        <a:pt x="183" y="0"/>
                      </a:cubicBezTo>
                      <a:cubicBezTo>
                        <a:pt x="220" y="0"/>
                        <a:pt x="254" y="22"/>
                        <a:pt x="270" y="55"/>
                      </a:cubicBezTo>
                      <a:cubicBezTo>
                        <a:pt x="282" y="48"/>
                        <a:pt x="297" y="44"/>
                        <a:pt x="312" y="44"/>
                      </a:cubicBezTo>
                      <a:cubicBezTo>
                        <a:pt x="360" y="44"/>
                        <a:pt x="400" y="84"/>
                        <a:pt x="400" y="132"/>
                      </a:cubicBezTo>
                      <a:cubicBezTo>
                        <a:pt x="400" y="181"/>
                        <a:pt x="360" y="220"/>
                        <a:pt x="312" y="220"/>
                      </a:cubicBezTo>
                      <a:close/>
                    </a:path>
                  </a:pathLst>
                </a:custGeom>
                <a:solidFill>
                  <a:schemeClr val="bg1"/>
                </a:solidFill>
                <a:ln w="76200">
                  <a:solidFill>
                    <a:schemeClr val="accent1"/>
                  </a:solidFill>
                </a:ln>
                <a:extLst/>
              </p:spPr>
              <p:txBody>
                <a:bodyPr lIns="93234" tIns="93234" rIns="93234" bIns="93234" anchor="ctr"/>
                <a:lstStyle/>
                <a:p>
                  <a:pPr algn="ctr" defTabSz="950695">
                    <a:defRPr/>
                  </a:pPr>
                  <a:endParaRPr lang="en-US" sz="1428" kern="0" dirty="0">
                    <a:solidFill>
                      <a:prstClr val="black"/>
                    </a:solidFill>
                    <a:latin typeface="Segoe UI"/>
                    <a:ea typeface="MS PGothic" pitchFamily="34" charset="-128"/>
                  </a:endParaRPr>
                </a:p>
              </p:txBody>
            </p:sp>
            <p:pic>
              <p:nvPicPr>
                <p:cNvPr id="112665" name="Picture 7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2405" y="2620442"/>
                  <a:ext cx="551636" cy="5516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66" name="Picture 78"/>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78470" y="2049285"/>
                  <a:ext cx="644618" cy="644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67" name="Picture 7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998733" y="2473006"/>
                  <a:ext cx="617568" cy="617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12654" name="Picture 80"/>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16770" y="3972768"/>
                <a:ext cx="450747" cy="4507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8" name="Freeform 5"/>
              <p:cNvSpPr>
                <a:spLocks noEditPoints="1"/>
              </p:cNvSpPr>
              <p:nvPr/>
            </p:nvSpPr>
            <p:spPr bwMode="black">
              <a:xfrm>
                <a:off x="6236137" y="4853670"/>
                <a:ext cx="356453" cy="480967"/>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rgbClr val="5A004F"/>
              </a:solidFill>
              <a:ln>
                <a:noFill/>
              </a:ln>
              <a:extLst/>
            </p:spPr>
            <p:txBody>
              <a:bodyPr lIns="93234" tIns="46616" rIns="93234" bIns="46616"/>
              <a:lstStyle/>
              <a:p>
                <a:pPr defTabSz="950695">
                  <a:defRPr/>
                </a:pPr>
                <a:endParaRPr lang="en-US" kern="0">
                  <a:solidFill>
                    <a:srgbClr val="505050"/>
                  </a:solidFill>
                  <a:latin typeface="Segoe UI"/>
                  <a:ea typeface="MS PGothic" pitchFamily="34" charset="-128"/>
                </a:endParaRPr>
              </a:p>
            </p:txBody>
          </p:sp>
          <p:sp>
            <p:nvSpPr>
              <p:cNvPr id="89" name="Freeform 5"/>
              <p:cNvSpPr>
                <a:spLocks noEditPoints="1"/>
              </p:cNvSpPr>
              <p:nvPr/>
            </p:nvSpPr>
            <p:spPr bwMode="black">
              <a:xfrm>
                <a:off x="6236137" y="6245204"/>
                <a:ext cx="356453" cy="480967"/>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rgbClr val="5A004F"/>
              </a:solidFill>
              <a:ln>
                <a:noFill/>
              </a:ln>
              <a:extLst/>
            </p:spPr>
            <p:txBody>
              <a:bodyPr lIns="93234" tIns="46616" rIns="93234" bIns="46616"/>
              <a:lstStyle/>
              <a:p>
                <a:pPr defTabSz="950695">
                  <a:defRPr/>
                </a:pPr>
                <a:endParaRPr lang="en-US" kern="0">
                  <a:solidFill>
                    <a:srgbClr val="505050"/>
                  </a:solidFill>
                  <a:latin typeface="Segoe UI"/>
                  <a:ea typeface="MS PGothic" pitchFamily="34" charset="-128"/>
                </a:endParaRPr>
              </a:p>
            </p:txBody>
          </p:sp>
          <p:sp>
            <p:nvSpPr>
              <p:cNvPr id="90" name="Freeform 5"/>
              <p:cNvSpPr>
                <a:spLocks noEditPoints="1"/>
              </p:cNvSpPr>
              <p:nvPr/>
            </p:nvSpPr>
            <p:spPr bwMode="black">
              <a:xfrm>
                <a:off x="7171631" y="6245204"/>
                <a:ext cx="356452" cy="480967"/>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rgbClr val="5A004F"/>
              </a:solidFill>
              <a:ln>
                <a:noFill/>
              </a:ln>
              <a:extLst/>
            </p:spPr>
            <p:txBody>
              <a:bodyPr lIns="93234" tIns="46616" rIns="93234" bIns="46616"/>
              <a:lstStyle/>
              <a:p>
                <a:pPr defTabSz="950695">
                  <a:defRPr/>
                </a:pPr>
                <a:endParaRPr lang="en-US" kern="0">
                  <a:solidFill>
                    <a:srgbClr val="505050"/>
                  </a:solidFill>
                  <a:latin typeface="Segoe UI"/>
                  <a:ea typeface="MS PGothic" pitchFamily="34" charset="-128"/>
                </a:endParaRPr>
              </a:p>
            </p:txBody>
          </p:sp>
          <p:sp>
            <p:nvSpPr>
              <p:cNvPr id="91" name="Freeform 5"/>
              <p:cNvSpPr>
                <a:spLocks noEditPoints="1"/>
              </p:cNvSpPr>
              <p:nvPr/>
            </p:nvSpPr>
            <p:spPr bwMode="black">
              <a:xfrm>
                <a:off x="8107124" y="6238978"/>
                <a:ext cx="356453" cy="480967"/>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rgbClr val="5A004F"/>
              </a:solidFill>
              <a:ln>
                <a:noFill/>
              </a:ln>
              <a:extLst/>
            </p:spPr>
            <p:txBody>
              <a:bodyPr lIns="93234" tIns="46616" rIns="93234" bIns="46616"/>
              <a:lstStyle/>
              <a:p>
                <a:pPr defTabSz="950695">
                  <a:defRPr/>
                </a:pPr>
                <a:endParaRPr lang="en-US" kern="0">
                  <a:solidFill>
                    <a:srgbClr val="505050"/>
                  </a:solidFill>
                  <a:latin typeface="Segoe UI"/>
                  <a:ea typeface="MS PGothic" pitchFamily="34" charset="-128"/>
                </a:endParaRPr>
              </a:p>
            </p:txBody>
          </p:sp>
          <p:sp>
            <p:nvSpPr>
              <p:cNvPr id="92" name="Freeform 5"/>
              <p:cNvSpPr>
                <a:spLocks noEditPoints="1"/>
              </p:cNvSpPr>
              <p:nvPr/>
            </p:nvSpPr>
            <p:spPr bwMode="black">
              <a:xfrm>
                <a:off x="8107124" y="4760279"/>
                <a:ext cx="356453" cy="482523"/>
              </a:xfrm>
              <a:custGeom>
                <a:avLst/>
                <a:gdLst>
                  <a:gd name="T0" fmla="*/ 89 w 226"/>
                  <a:gd name="T1" fmla="*/ 124 h 348"/>
                  <a:gd name="T2" fmla="*/ 118 w 226"/>
                  <a:gd name="T3" fmla="*/ 113 h 348"/>
                  <a:gd name="T4" fmla="*/ 150 w 226"/>
                  <a:gd name="T5" fmla="*/ 124 h 348"/>
                  <a:gd name="T6" fmla="*/ 150 w 226"/>
                  <a:gd name="T7" fmla="*/ 145 h 348"/>
                  <a:gd name="T8" fmla="*/ 226 w 226"/>
                  <a:gd name="T9" fmla="*/ 348 h 348"/>
                  <a:gd name="T10" fmla="*/ 89 w 226"/>
                  <a:gd name="T11" fmla="*/ 0 h 348"/>
                  <a:gd name="T12" fmla="*/ 118 w 226"/>
                  <a:gd name="T13" fmla="*/ 100 h 348"/>
                  <a:gd name="T14" fmla="*/ 150 w 226"/>
                  <a:gd name="T15" fmla="*/ 68 h 348"/>
                  <a:gd name="T16" fmla="*/ 150 w 226"/>
                  <a:gd name="T17" fmla="*/ 55 h 348"/>
                  <a:gd name="T18" fmla="*/ 118 w 226"/>
                  <a:gd name="T19" fmla="*/ 23 h 348"/>
                  <a:gd name="T20" fmla="*/ 150 w 226"/>
                  <a:gd name="T21" fmla="*/ 55 h 348"/>
                  <a:gd name="T22" fmla="*/ 166 w 226"/>
                  <a:gd name="T23" fmla="*/ 280 h 348"/>
                  <a:gd name="T24" fmla="*/ 197 w 226"/>
                  <a:gd name="T25" fmla="*/ 249 h 348"/>
                  <a:gd name="T26" fmla="*/ 197 w 226"/>
                  <a:gd name="T27" fmla="*/ 235 h 348"/>
                  <a:gd name="T28" fmla="*/ 166 w 226"/>
                  <a:gd name="T29" fmla="*/ 204 h 348"/>
                  <a:gd name="T30" fmla="*/ 197 w 226"/>
                  <a:gd name="T31" fmla="*/ 235 h 348"/>
                  <a:gd name="T32" fmla="*/ 166 w 226"/>
                  <a:gd name="T33" fmla="*/ 190 h 348"/>
                  <a:gd name="T34" fmla="*/ 197 w 226"/>
                  <a:gd name="T35" fmla="*/ 158 h 348"/>
                  <a:gd name="T36" fmla="*/ 197 w 226"/>
                  <a:gd name="T37" fmla="*/ 145 h 348"/>
                  <a:gd name="T38" fmla="*/ 166 w 226"/>
                  <a:gd name="T39" fmla="*/ 113 h 348"/>
                  <a:gd name="T40" fmla="*/ 197 w 226"/>
                  <a:gd name="T41" fmla="*/ 145 h 348"/>
                  <a:gd name="T42" fmla="*/ 166 w 226"/>
                  <a:gd name="T43" fmla="*/ 100 h 348"/>
                  <a:gd name="T44" fmla="*/ 197 w 226"/>
                  <a:gd name="T45" fmla="*/ 68 h 348"/>
                  <a:gd name="T46" fmla="*/ 197 w 226"/>
                  <a:gd name="T47" fmla="*/ 55 h 348"/>
                  <a:gd name="T48" fmla="*/ 166 w 226"/>
                  <a:gd name="T49" fmla="*/ 23 h 348"/>
                  <a:gd name="T50" fmla="*/ 197 w 226"/>
                  <a:gd name="T51" fmla="*/ 55 h 348"/>
                  <a:gd name="T52" fmla="*/ 0 w 226"/>
                  <a:gd name="T53" fmla="*/ 348 h 348"/>
                  <a:gd name="T54" fmla="*/ 137 w 226"/>
                  <a:gd name="T55" fmla="*/ 137 h 348"/>
                  <a:gd name="T56" fmla="*/ 60 w 226"/>
                  <a:gd name="T57" fmla="*/ 326 h 348"/>
                  <a:gd name="T58" fmla="*/ 29 w 226"/>
                  <a:gd name="T59" fmla="*/ 294 h 348"/>
                  <a:gd name="T60" fmla="*/ 60 w 226"/>
                  <a:gd name="T61" fmla="*/ 326 h 348"/>
                  <a:gd name="T62" fmla="*/ 29 w 226"/>
                  <a:gd name="T63" fmla="*/ 280 h 348"/>
                  <a:gd name="T64" fmla="*/ 60 w 226"/>
                  <a:gd name="T65" fmla="*/ 249 h 348"/>
                  <a:gd name="T66" fmla="*/ 60 w 226"/>
                  <a:gd name="T67" fmla="*/ 235 h 348"/>
                  <a:gd name="T68" fmla="*/ 29 w 226"/>
                  <a:gd name="T69" fmla="*/ 204 h 348"/>
                  <a:gd name="T70" fmla="*/ 60 w 226"/>
                  <a:gd name="T71" fmla="*/ 235 h 348"/>
                  <a:gd name="T72" fmla="*/ 29 w 226"/>
                  <a:gd name="T73" fmla="*/ 190 h 348"/>
                  <a:gd name="T74" fmla="*/ 60 w 226"/>
                  <a:gd name="T75" fmla="*/ 158 h 348"/>
                  <a:gd name="T76" fmla="*/ 108 w 226"/>
                  <a:gd name="T77" fmla="*/ 326 h 348"/>
                  <a:gd name="T78" fmla="*/ 76 w 226"/>
                  <a:gd name="T79" fmla="*/ 294 h 348"/>
                  <a:gd name="T80" fmla="*/ 108 w 226"/>
                  <a:gd name="T81" fmla="*/ 326 h 348"/>
                  <a:gd name="T82" fmla="*/ 76 w 226"/>
                  <a:gd name="T83" fmla="*/ 280 h 348"/>
                  <a:gd name="T84" fmla="*/ 108 w 226"/>
                  <a:gd name="T85" fmla="*/ 249 h 348"/>
                  <a:gd name="T86" fmla="*/ 108 w 226"/>
                  <a:gd name="T87" fmla="*/ 235 h 348"/>
                  <a:gd name="T88" fmla="*/ 76 w 226"/>
                  <a:gd name="T89" fmla="*/ 204 h 348"/>
                  <a:gd name="T90" fmla="*/ 108 w 226"/>
                  <a:gd name="T91" fmla="*/ 235 h 348"/>
                  <a:gd name="T92" fmla="*/ 76 w 226"/>
                  <a:gd name="T93" fmla="*/ 190 h 348"/>
                  <a:gd name="T94" fmla="*/ 108 w 226"/>
                  <a:gd name="T95" fmla="*/ 15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26" h="348">
                    <a:moveTo>
                      <a:pt x="89" y="0"/>
                    </a:moveTo>
                    <a:lnTo>
                      <a:pt x="89" y="124"/>
                    </a:lnTo>
                    <a:lnTo>
                      <a:pt x="118" y="124"/>
                    </a:lnTo>
                    <a:lnTo>
                      <a:pt x="118" y="113"/>
                    </a:lnTo>
                    <a:lnTo>
                      <a:pt x="150" y="113"/>
                    </a:lnTo>
                    <a:lnTo>
                      <a:pt x="150" y="124"/>
                    </a:lnTo>
                    <a:lnTo>
                      <a:pt x="150" y="137"/>
                    </a:lnTo>
                    <a:lnTo>
                      <a:pt x="150" y="145"/>
                    </a:lnTo>
                    <a:lnTo>
                      <a:pt x="150" y="348"/>
                    </a:lnTo>
                    <a:lnTo>
                      <a:pt x="226" y="348"/>
                    </a:lnTo>
                    <a:lnTo>
                      <a:pt x="226" y="0"/>
                    </a:lnTo>
                    <a:lnTo>
                      <a:pt x="89" y="0"/>
                    </a:lnTo>
                    <a:close/>
                    <a:moveTo>
                      <a:pt x="150" y="100"/>
                    </a:moveTo>
                    <a:lnTo>
                      <a:pt x="118" y="100"/>
                    </a:lnTo>
                    <a:lnTo>
                      <a:pt x="118" y="68"/>
                    </a:lnTo>
                    <a:lnTo>
                      <a:pt x="150" y="68"/>
                    </a:lnTo>
                    <a:lnTo>
                      <a:pt x="150" y="100"/>
                    </a:lnTo>
                    <a:close/>
                    <a:moveTo>
                      <a:pt x="150" y="55"/>
                    </a:moveTo>
                    <a:lnTo>
                      <a:pt x="118" y="55"/>
                    </a:lnTo>
                    <a:lnTo>
                      <a:pt x="118" y="23"/>
                    </a:lnTo>
                    <a:lnTo>
                      <a:pt x="150" y="23"/>
                    </a:lnTo>
                    <a:lnTo>
                      <a:pt x="150" y="55"/>
                    </a:lnTo>
                    <a:close/>
                    <a:moveTo>
                      <a:pt x="197" y="280"/>
                    </a:moveTo>
                    <a:lnTo>
                      <a:pt x="166" y="280"/>
                    </a:lnTo>
                    <a:lnTo>
                      <a:pt x="166" y="249"/>
                    </a:lnTo>
                    <a:lnTo>
                      <a:pt x="197" y="249"/>
                    </a:lnTo>
                    <a:lnTo>
                      <a:pt x="197" y="280"/>
                    </a:lnTo>
                    <a:close/>
                    <a:moveTo>
                      <a:pt x="197" y="235"/>
                    </a:moveTo>
                    <a:lnTo>
                      <a:pt x="166" y="235"/>
                    </a:lnTo>
                    <a:lnTo>
                      <a:pt x="166" y="204"/>
                    </a:lnTo>
                    <a:lnTo>
                      <a:pt x="197" y="204"/>
                    </a:lnTo>
                    <a:lnTo>
                      <a:pt x="197" y="235"/>
                    </a:lnTo>
                    <a:close/>
                    <a:moveTo>
                      <a:pt x="197" y="190"/>
                    </a:moveTo>
                    <a:lnTo>
                      <a:pt x="166" y="190"/>
                    </a:lnTo>
                    <a:lnTo>
                      <a:pt x="166" y="158"/>
                    </a:lnTo>
                    <a:lnTo>
                      <a:pt x="197" y="158"/>
                    </a:lnTo>
                    <a:lnTo>
                      <a:pt x="197" y="190"/>
                    </a:lnTo>
                    <a:close/>
                    <a:moveTo>
                      <a:pt x="197" y="145"/>
                    </a:moveTo>
                    <a:lnTo>
                      <a:pt x="166" y="145"/>
                    </a:lnTo>
                    <a:lnTo>
                      <a:pt x="166" y="113"/>
                    </a:lnTo>
                    <a:lnTo>
                      <a:pt x="197" y="113"/>
                    </a:lnTo>
                    <a:lnTo>
                      <a:pt x="197" y="145"/>
                    </a:lnTo>
                    <a:close/>
                    <a:moveTo>
                      <a:pt x="197" y="100"/>
                    </a:moveTo>
                    <a:lnTo>
                      <a:pt x="166" y="100"/>
                    </a:lnTo>
                    <a:lnTo>
                      <a:pt x="166" y="68"/>
                    </a:lnTo>
                    <a:lnTo>
                      <a:pt x="197" y="68"/>
                    </a:lnTo>
                    <a:lnTo>
                      <a:pt x="197" y="100"/>
                    </a:lnTo>
                    <a:close/>
                    <a:moveTo>
                      <a:pt x="197" y="55"/>
                    </a:moveTo>
                    <a:lnTo>
                      <a:pt x="166" y="55"/>
                    </a:lnTo>
                    <a:lnTo>
                      <a:pt x="166" y="23"/>
                    </a:lnTo>
                    <a:lnTo>
                      <a:pt x="197" y="23"/>
                    </a:lnTo>
                    <a:lnTo>
                      <a:pt x="197" y="55"/>
                    </a:lnTo>
                    <a:close/>
                    <a:moveTo>
                      <a:pt x="0" y="137"/>
                    </a:moveTo>
                    <a:lnTo>
                      <a:pt x="0" y="348"/>
                    </a:lnTo>
                    <a:lnTo>
                      <a:pt x="137" y="348"/>
                    </a:lnTo>
                    <a:lnTo>
                      <a:pt x="137" y="137"/>
                    </a:lnTo>
                    <a:lnTo>
                      <a:pt x="0" y="137"/>
                    </a:lnTo>
                    <a:close/>
                    <a:moveTo>
                      <a:pt x="60" y="326"/>
                    </a:moveTo>
                    <a:lnTo>
                      <a:pt x="29" y="326"/>
                    </a:lnTo>
                    <a:lnTo>
                      <a:pt x="29" y="294"/>
                    </a:lnTo>
                    <a:lnTo>
                      <a:pt x="60" y="294"/>
                    </a:lnTo>
                    <a:lnTo>
                      <a:pt x="60" y="326"/>
                    </a:lnTo>
                    <a:close/>
                    <a:moveTo>
                      <a:pt x="60" y="280"/>
                    </a:moveTo>
                    <a:lnTo>
                      <a:pt x="29" y="280"/>
                    </a:lnTo>
                    <a:lnTo>
                      <a:pt x="29" y="249"/>
                    </a:lnTo>
                    <a:lnTo>
                      <a:pt x="60" y="249"/>
                    </a:lnTo>
                    <a:lnTo>
                      <a:pt x="60" y="280"/>
                    </a:lnTo>
                    <a:close/>
                    <a:moveTo>
                      <a:pt x="60" y="235"/>
                    </a:moveTo>
                    <a:lnTo>
                      <a:pt x="29" y="235"/>
                    </a:lnTo>
                    <a:lnTo>
                      <a:pt x="29" y="204"/>
                    </a:lnTo>
                    <a:lnTo>
                      <a:pt x="60" y="204"/>
                    </a:lnTo>
                    <a:lnTo>
                      <a:pt x="60" y="235"/>
                    </a:lnTo>
                    <a:close/>
                    <a:moveTo>
                      <a:pt x="60" y="190"/>
                    </a:moveTo>
                    <a:lnTo>
                      <a:pt x="29" y="190"/>
                    </a:lnTo>
                    <a:lnTo>
                      <a:pt x="29" y="158"/>
                    </a:lnTo>
                    <a:lnTo>
                      <a:pt x="60" y="158"/>
                    </a:lnTo>
                    <a:lnTo>
                      <a:pt x="60" y="190"/>
                    </a:lnTo>
                    <a:close/>
                    <a:moveTo>
                      <a:pt x="108" y="326"/>
                    </a:moveTo>
                    <a:lnTo>
                      <a:pt x="76" y="326"/>
                    </a:lnTo>
                    <a:lnTo>
                      <a:pt x="76" y="294"/>
                    </a:lnTo>
                    <a:lnTo>
                      <a:pt x="108" y="294"/>
                    </a:lnTo>
                    <a:lnTo>
                      <a:pt x="108" y="326"/>
                    </a:lnTo>
                    <a:close/>
                    <a:moveTo>
                      <a:pt x="108" y="280"/>
                    </a:moveTo>
                    <a:lnTo>
                      <a:pt x="76" y="280"/>
                    </a:lnTo>
                    <a:lnTo>
                      <a:pt x="76" y="249"/>
                    </a:lnTo>
                    <a:lnTo>
                      <a:pt x="108" y="249"/>
                    </a:lnTo>
                    <a:lnTo>
                      <a:pt x="108" y="280"/>
                    </a:lnTo>
                    <a:close/>
                    <a:moveTo>
                      <a:pt x="108" y="235"/>
                    </a:moveTo>
                    <a:lnTo>
                      <a:pt x="76" y="235"/>
                    </a:lnTo>
                    <a:lnTo>
                      <a:pt x="76" y="204"/>
                    </a:lnTo>
                    <a:lnTo>
                      <a:pt x="108" y="204"/>
                    </a:lnTo>
                    <a:lnTo>
                      <a:pt x="108" y="235"/>
                    </a:lnTo>
                    <a:close/>
                    <a:moveTo>
                      <a:pt x="108" y="190"/>
                    </a:moveTo>
                    <a:lnTo>
                      <a:pt x="76" y="190"/>
                    </a:lnTo>
                    <a:lnTo>
                      <a:pt x="76" y="158"/>
                    </a:lnTo>
                    <a:lnTo>
                      <a:pt x="108" y="158"/>
                    </a:lnTo>
                    <a:lnTo>
                      <a:pt x="108" y="190"/>
                    </a:lnTo>
                    <a:close/>
                  </a:path>
                </a:pathLst>
              </a:custGeom>
              <a:solidFill>
                <a:srgbClr val="5A004F"/>
              </a:solidFill>
              <a:ln>
                <a:noFill/>
              </a:ln>
              <a:extLst/>
            </p:spPr>
            <p:txBody>
              <a:bodyPr lIns="93234" tIns="46616" rIns="93234" bIns="46616"/>
              <a:lstStyle/>
              <a:p>
                <a:pPr defTabSz="950695">
                  <a:defRPr/>
                </a:pPr>
                <a:endParaRPr lang="en-US" kern="0">
                  <a:solidFill>
                    <a:srgbClr val="505050"/>
                  </a:solidFill>
                  <a:latin typeface="Segoe UI"/>
                  <a:ea typeface="MS PGothic" pitchFamily="34" charset="-128"/>
                </a:endParaRPr>
              </a:p>
            </p:txBody>
          </p:sp>
          <p:cxnSp>
            <p:nvCxnSpPr>
              <p:cNvPr id="112660" name="Straight Arrow Connector 29"/>
              <p:cNvCxnSpPr>
                <a:cxnSpLocks noChangeShapeType="1"/>
                <a:stCxn id="15" idx="1"/>
                <a:endCxn id="89" idx="24"/>
              </p:cNvCxnSpPr>
              <p:nvPr/>
            </p:nvCxnSpPr>
            <p:spPr bwMode="auto">
              <a:xfrm flipH="1">
                <a:off x="6497819" y="6015273"/>
                <a:ext cx="247023" cy="261093"/>
              </a:xfrm>
              <a:prstGeom prst="straightConnector1">
                <a:avLst/>
              </a:prstGeom>
              <a:noFill/>
              <a:ln w="38100" algn="ctr">
                <a:solidFill>
                  <a:srgbClr val="5A004F"/>
                </a:solidFill>
                <a:round/>
                <a:headEnd type="triangle" w="med" len="med"/>
                <a:tailEnd/>
              </a:ln>
              <a:extLst>
                <a:ext uri="{909E8E84-426E-40DD-AFC4-6F175D3DCCD1}">
                  <a14:hiddenFill xmlns:a14="http://schemas.microsoft.com/office/drawing/2010/main">
                    <a:noFill/>
                  </a14:hiddenFill>
                </a:ext>
              </a:extLst>
            </p:spPr>
          </p:cxnSp>
          <p:cxnSp>
            <p:nvCxnSpPr>
              <p:cNvPr id="112661" name="Straight Arrow Connector 29"/>
              <p:cNvCxnSpPr>
                <a:cxnSpLocks noChangeShapeType="1"/>
                <a:stCxn id="15" idx="0"/>
                <a:endCxn id="90" idx="9"/>
              </p:cNvCxnSpPr>
              <p:nvPr/>
            </p:nvCxnSpPr>
            <p:spPr bwMode="auto">
              <a:xfrm flipH="1">
                <a:off x="7357982" y="6015273"/>
                <a:ext cx="464097" cy="261094"/>
              </a:xfrm>
              <a:prstGeom prst="straightConnector1">
                <a:avLst/>
              </a:prstGeom>
              <a:noFill/>
              <a:ln w="38100" algn="ctr">
                <a:solidFill>
                  <a:srgbClr val="5A004F"/>
                </a:solidFill>
                <a:round/>
                <a:headEnd type="triangle" w="med" len="med"/>
                <a:tailEnd/>
              </a:ln>
              <a:extLst>
                <a:ext uri="{909E8E84-426E-40DD-AFC4-6F175D3DCCD1}">
                  <a14:hiddenFill xmlns:a14="http://schemas.microsoft.com/office/drawing/2010/main">
                    <a:noFill/>
                  </a14:hiddenFill>
                </a:ext>
              </a:extLst>
            </p:spPr>
          </p:cxnSp>
          <p:cxnSp>
            <p:nvCxnSpPr>
              <p:cNvPr id="112662" name="Straight Arrow Connector 29"/>
              <p:cNvCxnSpPr>
                <a:cxnSpLocks noChangeShapeType="1"/>
                <a:stCxn id="15" idx="0"/>
                <a:endCxn id="91" idx="9"/>
              </p:cNvCxnSpPr>
              <p:nvPr/>
            </p:nvCxnSpPr>
            <p:spPr bwMode="auto">
              <a:xfrm>
                <a:off x="7822079" y="6015273"/>
                <a:ext cx="471670" cy="255068"/>
              </a:xfrm>
              <a:prstGeom prst="straightConnector1">
                <a:avLst/>
              </a:prstGeom>
              <a:noFill/>
              <a:ln w="38100" algn="ctr">
                <a:solidFill>
                  <a:srgbClr val="5A004F"/>
                </a:solidFill>
                <a:round/>
                <a:headEnd type="triangle" w="med" len="med"/>
                <a:tailEnd/>
              </a:ln>
              <a:extLst>
                <a:ext uri="{909E8E84-426E-40DD-AFC4-6F175D3DCCD1}">
                  <a14:hiddenFill xmlns:a14="http://schemas.microsoft.com/office/drawing/2010/main">
                    <a:noFill/>
                  </a14:hiddenFill>
                </a:ext>
              </a:extLst>
            </p:spPr>
          </p:cxnSp>
          <p:cxnSp>
            <p:nvCxnSpPr>
              <p:cNvPr id="112663" name="Straight Arrow Connector 29"/>
              <p:cNvCxnSpPr>
                <a:cxnSpLocks noChangeShapeType="1"/>
                <a:stCxn id="15" idx="7"/>
                <a:endCxn id="92" idx="36"/>
              </p:cNvCxnSpPr>
              <p:nvPr/>
            </p:nvCxnSpPr>
            <p:spPr bwMode="auto">
              <a:xfrm flipV="1">
                <a:off x="7822079" y="5023275"/>
                <a:ext cx="331485" cy="282184"/>
              </a:xfrm>
              <a:prstGeom prst="straightConnector1">
                <a:avLst/>
              </a:prstGeom>
              <a:noFill/>
              <a:ln w="38100" algn="ctr">
                <a:solidFill>
                  <a:srgbClr val="5A004F"/>
                </a:solidFill>
                <a:round/>
                <a:headEnd type="triangle" w="med" len="med"/>
                <a:tailEnd/>
              </a:ln>
              <a:extLst>
                <a:ext uri="{909E8E84-426E-40DD-AFC4-6F175D3DCCD1}">
                  <a14:hiddenFill xmlns:a14="http://schemas.microsoft.com/office/drawing/2010/main">
                    <a:noFill/>
                  </a14:hiddenFill>
                </a:ext>
              </a:extLst>
            </p:spPr>
          </p:cxnSp>
        </p:grpSp>
      </p:grpSp>
      <p:sp>
        <p:nvSpPr>
          <p:cNvPr id="2" name="Title 1"/>
          <p:cNvSpPr>
            <a:spLocks noGrp="1"/>
          </p:cNvSpPr>
          <p:nvPr>
            <p:ph type="title"/>
          </p:nvPr>
        </p:nvSpPr>
        <p:spPr/>
        <p:txBody>
          <a:bodyPr/>
          <a:lstStyle/>
          <a:p>
            <a:pPr>
              <a:defRPr/>
            </a:pPr>
            <a:r>
              <a:rPr sz="3999" dirty="0"/>
              <a:t>ExpressRoute Connectivity Models</a:t>
            </a:r>
          </a:p>
        </p:txBody>
      </p:sp>
    </p:spTree>
    <p:extLst>
      <p:ext uri="{BB962C8B-B14F-4D97-AF65-F5344CB8AC3E}">
        <p14:creationId xmlns:p14="http://schemas.microsoft.com/office/powerpoint/2010/main" val="1354979018"/>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883" y="206231"/>
            <a:ext cx="11223621" cy="1096806"/>
          </a:xfrm>
        </p:spPr>
        <p:txBody>
          <a:bodyPr/>
          <a:lstStyle/>
          <a:p>
            <a:r>
              <a:rPr lang="en-US" dirty="0" smtClean="0">
                <a:solidFill>
                  <a:schemeClr val="tx1"/>
                </a:solidFill>
              </a:rPr>
              <a:t>New Billing Options and Bandwidths</a:t>
            </a:r>
            <a:endParaRPr lang="en-US" dirty="0">
              <a:solidFill>
                <a:schemeClr val="tx1"/>
              </a:solidFill>
            </a:endParaRPr>
          </a:p>
        </p:txBody>
      </p:sp>
      <p:grpSp>
        <p:nvGrpSpPr>
          <p:cNvPr id="73" name="Group 72"/>
          <p:cNvGrpSpPr/>
          <p:nvPr/>
        </p:nvGrpSpPr>
        <p:grpSpPr>
          <a:xfrm>
            <a:off x="915528" y="845908"/>
            <a:ext cx="9698072" cy="3352313"/>
            <a:chOff x="1941172" y="1394165"/>
            <a:chExt cx="9699448" cy="3352789"/>
          </a:xfrm>
        </p:grpSpPr>
        <p:pic>
          <p:nvPicPr>
            <p:cNvPr id="39" name="Picture 4" descr="http://freetelecomsearch.com/sites/default/files/radio-tow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800035" y="2112909"/>
              <a:ext cx="431102" cy="594360"/>
            </a:xfrm>
            <a:prstGeom prst="rect">
              <a:avLst/>
            </a:prstGeom>
            <a:noFill/>
            <a:extLst>
              <a:ext uri="{909E8E84-426E-40DD-AFC4-6F175D3DCCD1}">
                <a14:hiddenFill xmlns:a14="http://schemas.microsoft.com/office/drawing/2010/main">
                  <a:solidFill>
                    <a:srgbClr val="FFFFFF"/>
                  </a:solidFill>
                </a14:hiddenFill>
              </a:ext>
            </a:extLst>
          </p:spPr>
        </p:pic>
        <p:sp>
          <p:nvSpPr>
            <p:cNvPr id="40" name="Rectangle 39"/>
            <p:cNvSpPr/>
            <p:nvPr/>
          </p:nvSpPr>
          <p:spPr>
            <a:xfrm>
              <a:off x="1941172" y="1730476"/>
              <a:ext cx="4233672" cy="2998839"/>
            </a:xfrm>
            <a:prstGeom prst="rect">
              <a:avLst/>
            </a:prstGeom>
            <a:noFill/>
            <a:ln w="28575">
              <a:solidFill>
                <a:srgbClr val="FFFF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84" eaLnBrk="0" fontAlgn="base" hangingPunct="0">
                <a:spcBef>
                  <a:spcPct val="0"/>
                </a:spcBef>
                <a:spcAft>
                  <a:spcPct val="0"/>
                </a:spcAft>
              </a:pPr>
              <a:endParaRPr lang="en-US">
                <a:solidFill>
                  <a:srgbClr val="FFFFFF"/>
                </a:solidFill>
                <a:latin typeface="Segoe UI"/>
              </a:endParaRPr>
            </a:p>
          </p:txBody>
        </p:sp>
        <p:pic>
          <p:nvPicPr>
            <p:cNvPr id="41" name="Picture 6" descr="http://www.corero.com/img/layout/icon-hostin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20128" y="2112909"/>
              <a:ext cx="590757" cy="594360"/>
            </a:xfrm>
            <a:prstGeom prst="rect">
              <a:avLst/>
            </a:prstGeom>
            <a:solidFill>
              <a:srgbClr val="1D4380"/>
            </a:solidFill>
          </p:spPr>
        </p:pic>
        <p:sp>
          <p:nvSpPr>
            <p:cNvPr id="42" name="TextBox 41"/>
            <p:cNvSpPr txBox="1"/>
            <p:nvPr/>
          </p:nvSpPr>
          <p:spPr>
            <a:xfrm>
              <a:off x="4521319" y="1805266"/>
              <a:ext cx="1388376" cy="251158"/>
            </a:xfrm>
            <a:prstGeom prst="rect">
              <a:avLst/>
            </a:prstGeom>
            <a:noFill/>
          </p:spPr>
          <p:txBody>
            <a:bodyPr wrap="square" rtlCol="0">
              <a:spAutoFit/>
            </a:bodyPr>
            <a:lstStyle/>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Exchange Provider</a:t>
              </a:r>
            </a:p>
          </p:txBody>
        </p:sp>
        <p:sp>
          <p:nvSpPr>
            <p:cNvPr id="43" name="TextBox 42"/>
            <p:cNvSpPr txBox="1"/>
            <p:nvPr/>
          </p:nvSpPr>
          <p:spPr>
            <a:xfrm>
              <a:off x="2172933" y="1805266"/>
              <a:ext cx="1720645" cy="251158"/>
            </a:xfrm>
            <a:prstGeom prst="rect">
              <a:avLst/>
            </a:prstGeom>
            <a:noFill/>
          </p:spPr>
          <p:txBody>
            <a:bodyPr wrap="square" rtlCol="0">
              <a:spAutoFit/>
            </a:bodyPr>
            <a:lstStyle/>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Network Service Provider</a:t>
              </a:r>
            </a:p>
          </p:txBody>
        </p:sp>
        <p:sp>
          <p:nvSpPr>
            <p:cNvPr id="44" name="TextBox 43"/>
            <p:cNvSpPr txBox="1"/>
            <p:nvPr/>
          </p:nvSpPr>
          <p:spPr>
            <a:xfrm>
              <a:off x="2094269" y="3013939"/>
              <a:ext cx="1720645" cy="565107"/>
            </a:xfrm>
            <a:prstGeom prst="rect">
              <a:avLst/>
            </a:prstGeom>
            <a:noFill/>
          </p:spPr>
          <p:txBody>
            <a:bodyPr wrap="square" rtlCol="0">
              <a:spAutoFit/>
            </a:bodyPr>
            <a:lstStyle/>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‘Unlimited Data’ Bandwidth-Based Fixed Monthly Price</a:t>
              </a:r>
            </a:p>
          </p:txBody>
        </p:sp>
        <p:cxnSp>
          <p:nvCxnSpPr>
            <p:cNvPr id="45" name="Straight Connector 44"/>
            <p:cNvCxnSpPr/>
            <p:nvPr/>
          </p:nvCxnSpPr>
          <p:spPr>
            <a:xfrm flipH="1">
              <a:off x="4070557" y="1968919"/>
              <a:ext cx="9832" cy="2286000"/>
            </a:xfrm>
            <a:prstGeom prst="line">
              <a:avLst/>
            </a:prstGeom>
            <a:ln w="19050">
              <a:solidFill>
                <a:schemeClr val="tx1"/>
              </a:solidFill>
              <a:prstDash val="dash"/>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46" name="Picture 4" descr="http://freetelecomsearch.com/sites/default/files/radio-tower.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262686" y="2123995"/>
              <a:ext cx="431102" cy="594360"/>
            </a:xfrm>
            <a:prstGeom prst="rect">
              <a:avLst/>
            </a:prstGeom>
            <a:noFill/>
            <a:extLst>
              <a:ext uri="{909E8E84-426E-40DD-AFC4-6F175D3DCCD1}">
                <a14:hiddenFill xmlns:a14="http://schemas.microsoft.com/office/drawing/2010/main">
                  <a:solidFill>
                    <a:srgbClr val="FFFFFF"/>
                  </a:solidFill>
                </a14:hiddenFill>
              </a:ext>
            </a:extLst>
          </p:spPr>
        </p:pic>
        <p:sp>
          <p:nvSpPr>
            <p:cNvPr id="47" name="Rectangle 46"/>
            <p:cNvSpPr/>
            <p:nvPr/>
          </p:nvSpPr>
          <p:spPr>
            <a:xfrm>
              <a:off x="7403690" y="1741563"/>
              <a:ext cx="4236930" cy="2987752"/>
            </a:xfrm>
            <a:prstGeom prst="rect">
              <a:avLst/>
            </a:prstGeom>
            <a:noFill/>
            <a:ln w="28575">
              <a:solidFill>
                <a:srgbClr val="FFFF00"/>
              </a:solid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84" eaLnBrk="0" fontAlgn="base" hangingPunct="0">
                <a:spcBef>
                  <a:spcPct val="0"/>
                </a:spcBef>
                <a:spcAft>
                  <a:spcPct val="0"/>
                </a:spcAft>
              </a:pPr>
              <a:endParaRPr lang="en-US">
                <a:solidFill>
                  <a:srgbClr val="FFFFFF"/>
                </a:solidFill>
                <a:latin typeface="Segoe UI"/>
              </a:endParaRPr>
            </a:p>
          </p:txBody>
        </p:sp>
        <p:pic>
          <p:nvPicPr>
            <p:cNvPr id="48" name="Picture 6" descr="http://www.corero.com/img/layout/icon-hosting.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176300" y="2123995"/>
              <a:ext cx="590757" cy="594360"/>
            </a:xfrm>
            <a:prstGeom prst="rect">
              <a:avLst/>
            </a:prstGeom>
            <a:solidFill>
              <a:srgbClr val="1D4380"/>
            </a:solidFill>
          </p:spPr>
        </p:pic>
        <p:sp>
          <p:nvSpPr>
            <p:cNvPr id="49" name="TextBox 48"/>
            <p:cNvSpPr txBox="1"/>
            <p:nvPr/>
          </p:nvSpPr>
          <p:spPr>
            <a:xfrm>
              <a:off x="8853177" y="1816352"/>
              <a:ext cx="1388376" cy="246256"/>
            </a:xfrm>
            <a:prstGeom prst="rect">
              <a:avLst/>
            </a:prstGeom>
            <a:noFill/>
          </p:spPr>
          <p:txBody>
            <a:bodyPr wrap="square" rtlCol="0">
              <a:spAutoFit/>
            </a:bodyPr>
            <a:lstStyle/>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Connectivity Provider</a:t>
              </a:r>
            </a:p>
          </p:txBody>
        </p:sp>
        <p:sp>
          <p:nvSpPr>
            <p:cNvPr id="51" name="Right Arrow 50"/>
            <p:cNvSpPr/>
            <p:nvPr/>
          </p:nvSpPr>
          <p:spPr>
            <a:xfrm>
              <a:off x="6409729" y="2718355"/>
              <a:ext cx="679330" cy="764773"/>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84" eaLnBrk="0" fontAlgn="base" hangingPunct="0">
                <a:spcBef>
                  <a:spcPct val="0"/>
                </a:spcBef>
                <a:spcAft>
                  <a:spcPct val="0"/>
                </a:spcAft>
              </a:pPr>
              <a:endParaRPr lang="en-US">
                <a:solidFill>
                  <a:srgbClr val="FFFFFF"/>
                </a:solidFill>
                <a:latin typeface="Segoe UI"/>
              </a:endParaRPr>
            </a:p>
          </p:txBody>
        </p:sp>
        <p:sp>
          <p:nvSpPr>
            <p:cNvPr id="52" name="TextBox 51"/>
            <p:cNvSpPr txBox="1"/>
            <p:nvPr/>
          </p:nvSpPr>
          <p:spPr>
            <a:xfrm>
              <a:off x="2840775" y="1394165"/>
              <a:ext cx="2537876" cy="313817"/>
            </a:xfrm>
            <a:prstGeom prst="rect">
              <a:avLst/>
            </a:prstGeom>
            <a:noFill/>
          </p:spPr>
          <p:txBody>
            <a:bodyPr wrap="square" rtlCol="0">
              <a:spAutoFit/>
            </a:bodyPr>
            <a:lstStyle/>
            <a:p>
              <a:pPr algn="ctr" defTabSz="931684" eaLnBrk="0" fontAlgn="base" hangingPunct="0">
                <a:spcBef>
                  <a:spcPct val="0"/>
                </a:spcBef>
                <a:spcAft>
                  <a:spcPct val="0"/>
                </a:spcAft>
              </a:pPr>
              <a:r>
                <a:rPr lang="en-US" sz="1399" b="1" dirty="0">
                  <a:solidFill>
                    <a:srgbClr val="FFFFFF"/>
                  </a:solidFill>
                  <a:latin typeface="Segoe UI" panose="020B0502040204020203" pitchFamily="34" charset="0"/>
                  <a:ea typeface="MS PGothic" pitchFamily="34" charset="-128"/>
                </a:rPr>
                <a:t>Existing Billing Options</a:t>
              </a:r>
            </a:p>
          </p:txBody>
        </p:sp>
        <p:sp>
          <p:nvSpPr>
            <p:cNvPr id="53" name="TextBox 52"/>
            <p:cNvSpPr txBox="1"/>
            <p:nvPr/>
          </p:nvSpPr>
          <p:spPr>
            <a:xfrm>
              <a:off x="8229895" y="1421664"/>
              <a:ext cx="2537876" cy="313817"/>
            </a:xfrm>
            <a:prstGeom prst="rect">
              <a:avLst/>
            </a:prstGeom>
            <a:noFill/>
          </p:spPr>
          <p:txBody>
            <a:bodyPr wrap="square" rtlCol="0">
              <a:spAutoFit/>
            </a:bodyPr>
            <a:lstStyle/>
            <a:p>
              <a:pPr algn="ctr" defTabSz="931684" eaLnBrk="0" fontAlgn="base" hangingPunct="0">
                <a:spcBef>
                  <a:spcPct val="0"/>
                </a:spcBef>
                <a:spcAft>
                  <a:spcPct val="0"/>
                </a:spcAft>
              </a:pPr>
              <a:r>
                <a:rPr lang="en-US" sz="1399" b="1" dirty="0">
                  <a:solidFill>
                    <a:srgbClr val="FFFFFF"/>
                  </a:solidFill>
                  <a:latin typeface="Segoe UI" panose="020B0502040204020203" pitchFamily="34" charset="0"/>
                  <a:ea typeface="MS PGothic" pitchFamily="34" charset="-128"/>
                </a:rPr>
                <a:t>New Billing Options</a:t>
              </a:r>
            </a:p>
          </p:txBody>
        </p:sp>
        <p:sp>
          <p:nvSpPr>
            <p:cNvPr id="54" name="TextBox 53"/>
            <p:cNvSpPr txBox="1"/>
            <p:nvPr/>
          </p:nvSpPr>
          <p:spPr>
            <a:xfrm>
              <a:off x="2095860" y="3867900"/>
              <a:ext cx="1720645" cy="879054"/>
            </a:xfrm>
            <a:prstGeom prst="rect">
              <a:avLst/>
            </a:prstGeom>
            <a:noFill/>
          </p:spPr>
          <p:txBody>
            <a:bodyPr wrap="square" rtlCol="0">
              <a:spAutoFit/>
            </a:bodyPr>
            <a:lstStyle/>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10 Mbps</a:t>
              </a:r>
            </a:p>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50 Mbps</a:t>
              </a:r>
            </a:p>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100 Mbps</a:t>
              </a:r>
            </a:p>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500 Mbps</a:t>
              </a:r>
            </a:p>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1 </a:t>
              </a:r>
              <a:r>
                <a:rPr lang="en-US" sz="1000" dirty="0" err="1">
                  <a:solidFill>
                    <a:srgbClr val="FFFFFF"/>
                  </a:solidFill>
                  <a:latin typeface="Segoe UI" panose="020B0502040204020203" pitchFamily="34" charset="0"/>
                  <a:ea typeface="MS PGothic" pitchFamily="34" charset="-128"/>
                </a:rPr>
                <a:t>Gbps</a:t>
              </a:r>
              <a:endParaRPr lang="en-US" sz="1000" dirty="0">
                <a:solidFill>
                  <a:srgbClr val="FFFFFF"/>
                </a:solidFill>
                <a:latin typeface="Segoe UI" panose="020B0502040204020203" pitchFamily="34" charset="0"/>
                <a:ea typeface="MS PGothic" pitchFamily="34" charset="-128"/>
              </a:endParaRPr>
            </a:p>
          </p:txBody>
        </p:sp>
        <p:sp>
          <p:nvSpPr>
            <p:cNvPr id="55" name="TextBox 54"/>
            <p:cNvSpPr txBox="1"/>
            <p:nvPr/>
          </p:nvSpPr>
          <p:spPr>
            <a:xfrm>
              <a:off x="4297384" y="3013939"/>
              <a:ext cx="1720645" cy="565107"/>
            </a:xfrm>
            <a:prstGeom prst="rect">
              <a:avLst/>
            </a:prstGeom>
            <a:noFill/>
          </p:spPr>
          <p:txBody>
            <a:bodyPr wrap="square" rtlCol="0">
              <a:spAutoFit/>
            </a:bodyPr>
            <a:lstStyle/>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‘Metered Data’ Usage-Based Variable Monthly Price</a:t>
              </a:r>
            </a:p>
          </p:txBody>
        </p:sp>
        <p:sp>
          <p:nvSpPr>
            <p:cNvPr id="56" name="TextBox 55"/>
            <p:cNvSpPr txBox="1"/>
            <p:nvPr/>
          </p:nvSpPr>
          <p:spPr>
            <a:xfrm>
              <a:off x="4313168" y="3867900"/>
              <a:ext cx="1720645" cy="722081"/>
            </a:xfrm>
            <a:prstGeom prst="rect">
              <a:avLst/>
            </a:prstGeom>
            <a:noFill/>
          </p:spPr>
          <p:txBody>
            <a:bodyPr wrap="square" rtlCol="0">
              <a:spAutoFit/>
            </a:bodyPr>
            <a:lstStyle/>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200 Mbps</a:t>
              </a:r>
            </a:p>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500 Mbps</a:t>
              </a:r>
            </a:p>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1 </a:t>
              </a:r>
              <a:r>
                <a:rPr lang="en-US" sz="1000" dirty="0" err="1">
                  <a:solidFill>
                    <a:srgbClr val="FFFFFF"/>
                  </a:solidFill>
                  <a:latin typeface="Segoe UI" panose="020B0502040204020203" pitchFamily="34" charset="0"/>
                  <a:ea typeface="MS PGothic" pitchFamily="34" charset="-128"/>
                </a:rPr>
                <a:t>Gbps</a:t>
              </a:r>
              <a:endParaRPr lang="en-US" sz="1000" dirty="0">
                <a:solidFill>
                  <a:srgbClr val="FFFFFF"/>
                </a:solidFill>
                <a:latin typeface="Segoe UI" panose="020B0502040204020203" pitchFamily="34" charset="0"/>
                <a:ea typeface="MS PGothic" pitchFamily="34" charset="-128"/>
              </a:endParaRPr>
            </a:p>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10 </a:t>
              </a:r>
              <a:r>
                <a:rPr lang="en-US" sz="1000" dirty="0" err="1">
                  <a:solidFill>
                    <a:srgbClr val="FFFFFF"/>
                  </a:solidFill>
                  <a:latin typeface="Segoe UI" panose="020B0502040204020203" pitchFamily="34" charset="0"/>
                  <a:ea typeface="MS PGothic" pitchFamily="34" charset="-128"/>
                </a:rPr>
                <a:t>Gbps</a:t>
              </a:r>
              <a:endParaRPr lang="en-US" sz="1000" dirty="0">
                <a:solidFill>
                  <a:srgbClr val="FFFFFF"/>
                </a:solidFill>
                <a:latin typeface="Segoe UI" panose="020B0502040204020203" pitchFamily="34" charset="0"/>
                <a:ea typeface="MS PGothic" pitchFamily="34" charset="-128"/>
              </a:endParaRPr>
            </a:p>
          </p:txBody>
        </p:sp>
        <p:sp>
          <p:nvSpPr>
            <p:cNvPr id="57" name="TextBox 56"/>
            <p:cNvSpPr txBox="1"/>
            <p:nvPr/>
          </p:nvSpPr>
          <p:spPr>
            <a:xfrm>
              <a:off x="8124580" y="3014194"/>
              <a:ext cx="1485356" cy="408133"/>
            </a:xfrm>
            <a:prstGeom prst="rect">
              <a:avLst/>
            </a:prstGeom>
            <a:noFill/>
          </p:spPr>
          <p:txBody>
            <a:bodyPr wrap="square" rtlCol="0">
              <a:spAutoFit/>
            </a:bodyPr>
            <a:lstStyle/>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‘Unlimited Data’ - Fixed Monthly Price</a:t>
              </a:r>
            </a:p>
          </p:txBody>
        </p:sp>
        <p:sp>
          <p:nvSpPr>
            <p:cNvPr id="58" name="TextBox 57"/>
            <p:cNvSpPr txBox="1"/>
            <p:nvPr/>
          </p:nvSpPr>
          <p:spPr>
            <a:xfrm>
              <a:off x="9405891" y="3015004"/>
              <a:ext cx="1468587" cy="400167"/>
            </a:xfrm>
            <a:prstGeom prst="rect">
              <a:avLst/>
            </a:prstGeom>
            <a:noFill/>
          </p:spPr>
          <p:txBody>
            <a:bodyPr wrap="square" rtlCol="0">
              <a:spAutoFit/>
            </a:bodyPr>
            <a:lstStyle/>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‘Metered Data’ -Variable Monthly Price</a:t>
              </a:r>
            </a:p>
          </p:txBody>
        </p:sp>
        <p:sp>
          <p:nvSpPr>
            <p:cNvPr id="59" name="TextBox 58"/>
            <p:cNvSpPr txBox="1"/>
            <p:nvPr/>
          </p:nvSpPr>
          <p:spPr>
            <a:xfrm>
              <a:off x="9410121" y="3799851"/>
              <a:ext cx="1056829" cy="722081"/>
            </a:xfrm>
            <a:prstGeom prst="rect">
              <a:avLst/>
            </a:prstGeom>
            <a:noFill/>
          </p:spPr>
          <p:txBody>
            <a:bodyPr wrap="square" rtlCol="0">
              <a:spAutoFit/>
            </a:bodyPr>
            <a:lstStyle/>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1 </a:t>
              </a:r>
              <a:r>
                <a:rPr lang="en-US" sz="1000" dirty="0" err="1">
                  <a:solidFill>
                    <a:srgbClr val="FFFFFF"/>
                  </a:solidFill>
                  <a:latin typeface="Segoe UI" panose="020B0502040204020203" pitchFamily="34" charset="0"/>
                  <a:ea typeface="MS PGothic" pitchFamily="34" charset="-128"/>
                </a:rPr>
                <a:t>Gbps</a:t>
              </a:r>
              <a:endParaRPr lang="en-US" sz="1000" dirty="0">
                <a:solidFill>
                  <a:srgbClr val="FFFFFF"/>
                </a:solidFill>
                <a:latin typeface="Segoe UI" panose="020B0502040204020203" pitchFamily="34" charset="0"/>
                <a:ea typeface="MS PGothic" pitchFamily="34" charset="-128"/>
              </a:endParaRPr>
            </a:p>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2 </a:t>
              </a:r>
              <a:r>
                <a:rPr lang="en-US" sz="1000" dirty="0" err="1">
                  <a:solidFill>
                    <a:srgbClr val="FFFFFF"/>
                  </a:solidFill>
                  <a:latin typeface="Segoe UI" panose="020B0502040204020203" pitchFamily="34" charset="0"/>
                  <a:ea typeface="MS PGothic" pitchFamily="34" charset="-128"/>
                </a:rPr>
                <a:t>Gbps</a:t>
              </a:r>
              <a:endParaRPr lang="en-US" sz="1000" dirty="0">
                <a:solidFill>
                  <a:srgbClr val="FFFFFF"/>
                </a:solidFill>
                <a:latin typeface="Segoe UI" panose="020B0502040204020203" pitchFamily="34" charset="0"/>
                <a:ea typeface="MS PGothic" pitchFamily="34" charset="-128"/>
              </a:endParaRPr>
            </a:p>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5 </a:t>
              </a:r>
              <a:r>
                <a:rPr lang="en-US" sz="1000" dirty="0" err="1">
                  <a:solidFill>
                    <a:srgbClr val="FFFFFF"/>
                  </a:solidFill>
                  <a:latin typeface="Segoe UI" panose="020B0502040204020203" pitchFamily="34" charset="0"/>
                  <a:ea typeface="MS PGothic" pitchFamily="34" charset="-128"/>
                </a:rPr>
                <a:t>Gbps</a:t>
              </a:r>
              <a:endParaRPr lang="en-US" sz="1000" dirty="0">
                <a:solidFill>
                  <a:srgbClr val="FFFFFF"/>
                </a:solidFill>
                <a:latin typeface="Segoe UI" panose="020B0502040204020203" pitchFamily="34" charset="0"/>
                <a:ea typeface="MS PGothic" pitchFamily="34" charset="-128"/>
              </a:endParaRPr>
            </a:p>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10 </a:t>
              </a:r>
              <a:r>
                <a:rPr lang="en-US" sz="1000" dirty="0" err="1">
                  <a:solidFill>
                    <a:srgbClr val="FFFFFF"/>
                  </a:solidFill>
                  <a:latin typeface="Segoe UI" panose="020B0502040204020203" pitchFamily="34" charset="0"/>
                  <a:ea typeface="MS PGothic" pitchFamily="34" charset="-128"/>
                </a:rPr>
                <a:t>Gbps</a:t>
              </a:r>
              <a:endParaRPr lang="en-US" sz="1000" dirty="0">
                <a:solidFill>
                  <a:srgbClr val="FFFFFF"/>
                </a:solidFill>
                <a:latin typeface="Segoe UI" panose="020B0502040204020203" pitchFamily="34" charset="0"/>
                <a:ea typeface="MS PGothic" pitchFamily="34" charset="-128"/>
              </a:endParaRPr>
            </a:p>
          </p:txBody>
        </p:sp>
        <p:sp>
          <p:nvSpPr>
            <p:cNvPr id="60" name="TextBox 59"/>
            <p:cNvSpPr txBox="1"/>
            <p:nvPr/>
          </p:nvSpPr>
          <p:spPr>
            <a:xfrm>
              <a:off x="8789854" y="3799851"/>
              <a:ext cx="913679" cy="722081"/>
            </a:xfrm>
            <a:prstGeom prst="rect">
              <a:avLst/>
            </a:prstGeom>
            <a:noFill/>
          </p:spPr>
          <p:txBody>
            <a:bodyPr wrap="square" rtlCol="0">
              <a:spAutoFit/>
            </a:bodyPr>
            <a:lstStyle/>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50 Mbps</a:t>
              </a:r>
            </a:p>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100 Mbps</a:t>
              </a:r>
            </a:p>
            <a:p>
              <a:pPr algn="ctr" defTabSz="931684" eaLnBrk="0" fontAlgn="base" hangingPunct="0">
                <a:spcBef>
                  <a:spcPct val="0"/>
                </a:spcBef>
                <a:spcAft>
                  <a:spcPct val="0"/>
                </a:spcAft>
              </a:pPr>
              <a:r>
                <a:rPr lang="en-US" sz="1000" dirty="0">
                  <a:solidFill>
                    <a:srgbClr val="FFFFFF"/>
                  </a:solidFill>
                  <a:latin typeface="Segoe UI" panose="020B0502040204020203" pitchFamily="34" charset="0"/>
                  <a:ea typeface="MS PGothic" pitchFamily="34" charset="-128"/>
                </a:rPr>
                <a:t>200 Mbps 500 Mbps</a:t>
              </a:r>
            </a:p>
          </p:txBody>
        </p:sp>
        <p:sp>
          <p:nvSpPr>
            <p:cNvPr id="61" name="Rectangle 60"/>
            <p:cNvSpPr/>
            <p:nvPr/>
          </p:nvSpPr>
          <p:spPr>
            <a:xfrm>
              <a:off x="8789854" y="3799851"/>
              <a:ext cx="1553677" cy="707886"/>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84" eaLnBrk="0" fontAlgn="base" hangingPunct="0">
                <a:spcBef>
                  <a:spcPct val="0"/>
                </a:spcBef>
                <a:spcAft>
                  <a:spcPct val="0"/>
                </a:spcAft>
              </a:pPr>
              <a:endParaRPr lang="en-US">
                <a:solidFill>
                  <a:srgbClr val="FFFFFF"/>
                </a:solidFill>
                <a:latin typeface="Segoe UI"/>
              </a:endParaRPr>
            </a:p>
          </p:txBody>
        </p:sp>
        <p:cxnSp>
          <p:nvCxnSpPr>
            <p:cNvPr id="62" name="Elbow Connector 61"/>
            <p:cNvCxnSpPr>
              <a:stCxn id="46" idx="3"/>
              <a:endCxn id="64" idx="0"/>
            </p:cNvCxnSpPr>
            <p:nvPr/>
          </p:nvCxnSpPr>
          <p:spPr>
            <a:xfrm>
              <a:off x="8693788" y="2421175"/>
              <a:ext cx="816352" cy="543604"/>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Elbow Connector 62"/>
            <p:cNvCxnSpPr>
              <a:stCxn id="48" idx="1"/>
              <a:endCxn id="64" idx="0"/>
            </p:cNvCxnSpPr>
            <p:nvPr/>
          </p:nvCxnSpPr>
          <p:spPr>
            <a:xfrm rot="10800000" flipV="1">
              <a:off x="9510140" y="2421175"/>
              <a:ext cx="666160" cy="543604"/>
            </a:xfrm>
            <a:prstGeom prst="bentConnector2">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4" name="Rectangle 63"/>
            <p:cNvSpPr/>
            <p:nvPr/>
          </p:nvSpPr>
          <p:spPr>
            <a:xfrm>
              <a:off x="8213894" y="2964779"/>
              <a:ext cx="2592491" cy="478906"/>
            </a:xfrm>
            <a:prstGeom prst="rect">
              <a:avLst/>
            </a:prstGeom>
            <a:noFill/>
            <a:ln w="1905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31684" eaLnBrk="0" fontAlgn="base" hangingPunct="0">
                <a:spcBef>
                  <a:spcPct val="0"/>
                </a:spcBef>
                <a:spcAft>
                  <a:spcPct val="0"/>
                </a:spcAft>
              </a:pPr>
              <a:endParaRPr lang="en-US">
                <a:solidFill>
                  <a:srgbClr val="FFFFFF"/>
                </a:solidFill>
                <a:latin typeface="Segoe UI"/>
              </a:endParaRPr>
            </a:p>
          </p:txBody>
        </p:sp>
        <p:cxnSp>
          <p:nvCxnSpPr>
            <p:cNvPr id="65" name="Straight Arrow Connector 64"/>
            <p:cNvCxnSpPr/>
            <p:nvPr/>
          </p:nvCxnSpPr>
          <p:spPr>
            <a:xfrm>
              <a:off x="9500308" y="3463209"/>
              <a:ext cx="9832" cy="3200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2954591" y="2718355"/>
              <a:ext cx="9832" cy="3200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2964423" y="3574308"/>
              <a:ext cx="9832" cy="3200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a:off x="5181602" y="2732995"/>
              <a:ext cx="9832" cy="3200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2" name="Straight Arrow Connector 71"/>
            <p:cNvCxnSpPr/>
            <p:nvPr/>
          </p:nvCxnSpPr>
          <p:spPr>
            <a:xfrm>
              <a:off x="5191434" y="3588948"/>
              <a:ext cx="9832" cy="32004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aphicFrame>
        <p:nvGraphicFramePr>
          <p:cNvPr id="78" name="Table 77"/>
          <p:cNvGraphicFramePr>
            <a:graphicFrameLocks noGrp="1"/>
          </p:cNvGraphicFramePr>
          <p:nvPr>
            <p:extLst/>
          </p:nvPr>
        </p:nvGraphicFramePr>
        <p:xfrm>
          <a:off x="122653" y="4228670"/>
          <a:ext cx="8289805" cy="2715460"/>
        </p:xfrm>
        <a:graphic>
          <a:graphicData uri="http://schemas.openxmlformats.org/drawingml/2006/table">
            <a:tbl>
              <a:tblPr firstRow="1" bandRow="1">
                <a:tableStyleId>{5C22544A-7EE6-4342-B048-85BDC9FD1C3A}</a:tableStyleId>
              </a:tblPr>
              <a:tblGrid>
                <a:gridCol w="1657961">
                  <a:extLst>
                    <a:ext uri="{9D8B030D-6E8A-4147-A177-3AD203B41FA5}">
                      <a16:colId xmlns:a16="http://schemas.microsoft.com/office/drawing/2014/main" val="20000"/>
                    </a:ext>
                  </a:extLst>
                </a:gridCol>
                <a:gridCol w="1657961">
                  <a:extLst>
                    <a:ext uri="{9D8B030D-6E8A-4147-A177-3AD203B41FA5}">
                      <a16:colId xmlns:a16="http://schemas.microsoft.com/office/drawing/2014/main" val="20001"/>
                    </a:ext>
                  </a:extLst>
                </a:gridCol>
                <a:gridCol w="1657961">
                  <a:extLst>
                    <a:ext uri="{9D8B030D-6E8A-4147-A177-3AD203B41FA5}">
                      <a16:colId xmlns:a16="http://schemas.microsoft.com/office/drawing/2014/main" val="20002"/>
                    </a:ext>
                  </a:extLst>
                </a:gridCol>
                <a:gridCol w="1657961">
                  <a:extLst>
                    <a:ext uri="{9D8B030D-6E8A-4147-A177-3AD203B41FA5}">
                      <a16:colId xmlns:a16="http://schemas.microsoft.com/office/drawing/2014/main" val="20003"/>
                    </a:ext>
                  </a:extLst>
                </a:gridCol>
                <a:gridCol w="1657961">
                  <a:extLst>
                    <a:ext uri="{9D8B030D-6E8A-4147-A177-3AD203B41FA5}">
                      <a16:colId xmlns:a16="http://schemas.microsoft.com/office/drawing/2014/main" val="20004"/>
                    </a:ext>
                  </a:extLst>
                </a:gridCol>
              </a:tblGrid>
              <a:tr h="246860">
                <a:tc rowSpan="2">
                  <a:txBody>
                    <a:bodyPr/>
                    <a:lstStyle/>
                    <a:p>
                      <a:pPr algn="ctr"/>
                      <a:r>
                        <a:rPr lang="en-US" sz="1000" dirty="0" smtClean="0"/>
                        <a:t>Bandwidth</a:t>
                      </a:r>
                      <a:endParaRPr lang="en-US" sz="1000" dirty="0"/>
                    </a:p>
                  </a:txBody>
                  <a:tcPr marL="91427" marR="91427" marT="45713" marB="45713" anchor="ctr"/>
                </a:tc>
                <a:tc gridSpan="2">
                  <a:txBody>
                    <a:bodyPr/>
                    <a:lstStyle/>
                    <a:p>
                      <a:pPr algn="ctr"/>
                      <a:r>
                        <a:rPr lang="en-US" sz="1000" dirty="0" smtClean="0"/>
                        <a:t>Old Billing Model</a:t>
                      </a:r>
                      <a:endParaRPr lang="en-US" sz="1000" dirty="0"/>
                    </a:p>
                  </a:txBody>
                  <a:tcPr marL="91427" marR="91427" marT="45713" marB="45713" anchor="ctr"/>
                </a:tc>
                <a:tc hMerge="1">
                  <a:txBody>
                    <a:bodyPr/>
                    <a:lstStyle/>
                    <a:p>
                      <a:endParaRPr lang="en-US" dirty="0"/>
                    </a:p>
                  </a:txBody>
                  <a:tcPr/>
                </a:tc>
                <a:tc gridSpan="2">
                  <a:txBody>
                    <a:bodyPr/>
                    <a:lstStyle/>
                    <a:p>
                      <a:pPr algn="ctr"/>
                      <a:r>
                        <a:rPr lang="en-US" sz="1000" dirty="0" smtClean="0"/>
                        <a:t>New Billing Model</a:t>
                      </a:r>
                      <a:endParaRPr lang="en-US" sz="1000" dirty="0"/>
                    </a:p>
                  </a:txBody>
                  <a:tcPr marL="91427" marR="91427" marT="45713" marB="45713" anchor="ctr"/>
                </a:tc>
                <a:tc hMerge="1">
                  <a:txBody>
                    <a:bodyPr/>
                    <a:lstStyle/>
                    <a:p>
                      <a:endParaRPr lang="en-US" dirty="0"/>
                    </a:p>
                  </a:txBody>
                  <a:tcPr/>
                </a:tc>
                <a:extLst>
                  <a:ext uri="{0D108BD9-81ED-4DB2-BD59-A6C34878D82A}">
                    <a16:rowId xmlns:a16="http://schemas.microsoft.com/office/drawing/2014/main" val="10000"/>
                  </a:ext>
                </a:extLst>
              </a:tr>
              <a:tr h="246860">
                <a:tc vMerge="1">
                  <a:txBody>
                    <a:bodyPr/>
                    <a:lstStyle/>
                    <a:p>
                      <a:endParaRPr lang="en-US" dirty="0"/>
                    </a:p>
                  </a:txBody>
                  <a:tcPr/>
                </a:tc>
                <a:tc>
                  <a:txBody>
                    <a:bodyPr/>
                    <a:lstStyle/>
                    <a:p>
                      <a:pPr algn="ctr"/>
                      <a:r>
                        <a:rPr lang="en-US" sz="1000" dirty="0" smtClean="0">
                          <a:solidFill>
                            <a:schemeClr val="tx1"/>
                          </a:solidFill>
                        </a:rPr>
                        <a:t>Exchange Provider</a:t>
                      </a:r>
                      <a:endParaRPr lang="en-US" sz="1000" dirty="0">
                        <a:solidFill>
                          <a:schemeClr val="tx1"/>
                        </a:solidFill>
                      </a:endParaRPr>
                    </a:p>
                  </a:txBody>
                  <a:tcPr marL="91427" marR="91427" marT="45713" marB="45713" anchor="ctr">
                    <a:solidFill>
                      <a:srgbClr val="002050"/>
                    </a:solidFill>
                  </a:tcPr>
                </a:tc>
                <a:tc>
                  <a:txBody>
                    <a:bodyPr/>
                    <a:lstStyle/>
                    <a:p>
                      <a:pPr algn="ctr"/>
                      <a:r>
                        <a:rPr lang="en-US" sz="1000" dirty="0" smtClean="0">
                          <a:solidFill>
                            <a:schemeClr val="tx1"/>
                          </a:solidFill>
                        </a:rPr>
                        <a:t>Network Service Provider</a:t>
                      </a:r>
                      <a:endParaRPr lang="en-US" sz="1000" dirty="0">
                        <a:solidFill>
                          <a:schemeClr val="tx1"/>
                        </a:solidFill>
                      </a:endParaRPr>
                    </a:p>
                  </a:txBody>
                  <a:tcPr marL="91427" marR="91427" marT="45713" marB="45713" anchor="ctr">
                    <a:solidFill>
                      <a:srgbClr val="002050"/>
                    </a:solidFill>
                  </a:tcPr>
                </a:tc>
                <a:tc>
                  <a:txBody>
                    <a:bodyPr/>
                    <a:lstStyle/>
                    <a:p>
                      <a:pPr algn="ctr"/>
                      <a:r>
                        <a:rPr lang="en-US" sz="1000" dirty="0" smtClean="0">
                          <a:solidFill>
                            <a:schemeClr val="tx1"/>
                          </a:solidFill>
                        </a:rPr>
                        <a:t>Unlimited Data</a:t>
                      </a:r>
                      <a:endParaRPr lang="en-US" sz="1000" dirty="0">
                        <a:solidFill>
                          <a:schemeClr val="tx1"/>
                        </a:solidFill>
                      </a:endParaRPr>
                    </a:p>
                  </a:txBody>
                  <a:tcPr marL="91427" marR="91427" marT="45713" marB="45713" anchor="ctr">
                    <a:solidFill>
                      <a:srgbClr val="002050"/>
                    </a:solidFill>
                  </a:tcPr>
                </a:tc>
                <a:tc>
                  <a:txBody>
                    <a:bodyPr/>
                    <a:lstStyle/>
                    <a:p>
                      <a:pPr algn="ctr"/>
                      <a:r>
                        <a:rPr lang="en-US" sz="1000" dirty="0" smtClean="0">
                          <a:solidFill>
                            <a:schemeClr val="tx1"/>
                          </a:solidFill>
                        </a:rPr>
                        <a:t>Metered Data</a:t>
                      </a:r>
                      <a:endParaRPr lang="en-US" sz="1000" dirty="0">
                        <a:solidFill>
                          <a:schemeClr val="tx1"/>
                        </a:solidFill>
                      </a:endParaRPr>
                    </a:p>
                  </a:txBody>
                  <a:tcPr marL="91427" marR="91427" marT="45713" marB="45713" anchor="ctr">
                    <a:solidFill>
                      <a:srgbClr val="002050"/>
                    </a:solidFill>
                  </a:tcPr>
                </a:tc>
                <a:extLst>
                  <a:ext uri="{0D108BD9-81ED-4DB2-BD59-A6C34878D82A}">
                    <a16:rowId xmlns:a16="http://schemas.microsoft.com/office/drawing/2014/main" val="10001"/>
                  </a:ext>
                </a:extLst>
              </a:tr>
              <a:tr h="246860">
                <a:tc>
                  <a:txBody>
                    <a:bodyPr/>
                    <a:lstStyle/>
                    <a:p>
                      <a:r>
                        <a:rPr lang="en-US" sz="1000" dirty="0" smtClean="0"/>
                        <a:t>10 Mbps</a:t>
                      </a:r>
                      <a:endParaRPr lang="en-US" sz="1000" dirty="0"/>
                    </a:p>
                  </a:txBody>
                  <a:tcPr marL="91427" marR="91427" marT="45713" marB="45713"/>
                </a:tc>
                <a:tc>
                  <a:txBody>
                    <a:bodyPr/>
                    <a:lstStyle/>
                    <a:p>
                      <a:pPr algn="ctr"/>
                      <a:r>
                        <a:rPr lang="en-US" sz="1000" smtClean="0">
                          <a:solidFill>
                            <a:srgbClr val="FF0000"/>
                          </a:solidFill>
                          <a:sym typeface="Wingdings" panose="05000000000000000000" pitchFamily="2" charset="2"/>
                        </a:rPr>
                        <a:t></a:t>
                      </a:r>
                      <a:endParaRPr lang="en-US" sz="1000" dirty="0"/>
                    </a:p>
                  </a:txBody>
                  <a:tcPr marL="91427" marR="91427" marT="45713" marB="45713"/>
                </a:tc>
                <a:tc>
                  <a:txBody>
                    <a:bodyPr/>
                    <a:lstStyle/>
                    <a:p>
                      <a:pPr algn="ctr"/>
                      <a:r>
                        <a:rPr lang="en-US" sz="1000" b="1" dirty="0"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tc>
                  <a:txBody>
                    <a:bodyPr/>
                    <a:lstStyle/>
                    <a:p>
                      <a:pPr algn="ctr"/>
                      <a:r>
                        <a:rPr lang="en-US" sz="1000" dirty="0" smtClean="0">
                          <a:solidFill>
                            <a:srgbClr val="FF0000"/>
                          </a:solidFill>
                          <a:sym typeface="Wingdings" panose="05000000000000000000" pitchFamily="2" charset="2"/>
                        </a:rPr>
                        <a:t></a:t>
                      </a:r>
                      <a:endParaRPr lang="en-US" sz="1000" dirty="0"/>
                    </a:p>
                  </a:txBody>
                  <a:tcPr marL="91427" marR="91427" marT="45713" marB="45713"/>
                </a:tc>
                <a:tc>
                  <a:txBody>
                    <a:bodyPr/>
                    <a:lstStyle/>
                    <a:p>
                      <a:pPr algn="ctr"/>
                      <a:r>
                        <a:rPr lang="en-US" sz="1000" dirty="0" smtClean="0">
                          <a:solidFill>
                            <a:srgbClr val="FF0000"/>
                          </a:solidFill>
                          <a:sym typeface="Wingdings" panose="05000000000000000000" pitchFamily="2" charset="2"/>
                        </a:rPr>
                        <a:t></a:t>
                      </a:r>
                      <a:endParaRPr lang="en-US" sz="1000" dirty="0"/>
                    </a:p>
                  </a:txBody>
                  <a:tcPr marL="91427" marR="91427" marT="45713" marB="45713"/>
                </a:tc>
                <a:extLst>
                  <a:ext uri="{0D108BD9-81ED-4DB2-BD59-A6C34878D82A}">
                    <a16:rowId xmlns:a16="http://schemas.microsoft.com/office/drawing/2014/main" val="10002"/>
                  </a:ext>
                </a:extLst>
              </a:tr>
              <a:tr h="246860">
                <a:tc>
                  <a:txBody>
                    <a:bodyPr/>
                    <a:lstStyle/>
                    <a:p>
                      <a:r>
                        <a:rPr lang="en-US" sz="1000" dirty="0" smtClean="0"/>
                        <a:t>50 Mbps</a:t>
                      </a:r>
                      <a:endParaRPr lang="en-US" sz="1000" dirty="0"/>
                    </a:p>
                  </a:txBody>
                  <a:tcPr marL="91427" marR="91427" marT="45713" marB="45713"/>
                </a:tc>
                <a:tc>
                  <a:txBody>
                    <a:bodyPr/>
                    <a:lstStyle/>
                    <a:p>
                      <a:pPr algn="ctr"/>
                      <a:r>
                        <a:rPr lang="en-US" sz="1000" smtClean="0">
                          <a:solidFill>
                            <a:srgbClr val="FF0000"/>
                          </a:solidFill>
                          <a:sym typeface="Wingdings" panose="05000000000000000000" pitchFamily="2" charset="2"/>
                        </a:rPr>
                        <a:t></a:t>
                      </a:r>
                      <a:endParaRPr lang="en-US" sz="1000" dirty="0"/>
                    </a:p>
                  </a:txBody>
                  <a:tcPr marL="91427" marR="91427" marT="45713" marB="45713"/>
                </a:tc>
                <a:tc>
                  <a:txBody>
                    <a:bodyPr/>
                    <a:lstStyle/>
                    <a:p>
                      <a:pPr algn="ctr"/>
                      <a:r>
                        <a:rPr lang="en-US" sz="1000" b="1" dirty="0"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tc>
                  <a:txBody>
                    <a:bodyPr/>
                    <a:lstStyle/>
                    <a:p>
                      <a:pPr algn="ctr"/>
                      <a:r>
                        <a:rPr lang="en-US" sz="1000" b="1"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tc>
                  <a:txBody>
                    <a:bodyPr/>
                    <a:lstStyle/>
                    <a:p>
                      <a:pPr algn="ctr"/>
                      <a:r>
                        <a:rPr lang="en-US" sz="1000" b="1"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extLst>
                  <a:ext uri="{0D108BD9-81ED-4DB2-BD59-A6C34878D82A}">
                    <a16:rowId xmlns:a16="http://schemas.microsoft.com/office/drawing/2014/main" val="10003"/>
                  </a:ext>
                </a:extLst>
              </a:tr>
              <a:tr h="246860">
                <a:tc>
                  <a:txBody>
                    <a:bodyPr/>
                    <a:lstStyle/>
                    <a:p>
                      <a:r>
                        <a:rPr lang="en-US" sz="1000" dirty="0" smtClean="0"/>
                        <a:t>100 Mbps</a:t>
                      </a:r>
                      <a:endParaRPr lang="en-US" sz="1000" dirty="0"/>
                    </a:p>
                  </a:txBody>
                  <a:tcPr marL="91427" marR="91427" marT="45713" marB="45713"/>
                </a:tc>
                <a:tc>
                  <a:txBody>
                    <a:bodyPr/>
                    <a:lstStyle/>
                    <a:p>
                      <a:pPr algn="ctr"/>
                      <a:r>
                        <a:rPr lang="en-US" sz="1000" dirty="0" smtClean="0">
                          <a:solidFill>
                            <a:srgbClr val="FF0000"/>
                          </a:solidFill>
                          <a:sym typeface="Wingdings" panose="05000000000000000000" pitchFamily="2" charset="2"/>
                        </a:rPr>
                        <a:t></a:t>
                      </a:r>
                      <a:endParaRPr lang="en-US" sz="1000" dirty="0"/>
                    </a:p>
                  </a:txBody>
                  <a:tcPr marL="91427" marR="91427" marT="45713" marB="45713"/>
                </a:tc>
                <a:tc>
                  <a:txBody>
                    <a:bodyPr/>
                    <a:lstStyle/>
                    <a:p>
                      <a:pPr algn="ctr"/>
                      <a:r>
                        <a:rPr lang="en-US" sz="1000" b="1" dirty="0"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tc>
                  <a:txBody>
                    <a:bodyPr/>
                    <a:lstStyle/>
                    <a:p>
                      <a:pPr algn="ctr"/>
                      <a:r>
                        <a:rPr lang="en-US" sz="1000" b="1"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tc>
                  <a:txBody>
                    <a:bodyPr/>
                    <a:lstStyle/>
                    <a:p>
                      <a:pPr algn="ctr"/>
                      <a:r>
                        <a:rPr lang="en-US" sz="1000" b="1"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extLst>
                  <a:ext uri="{0D108BD9-81ED-4DB2-BD59-A6C34878D82A}">
                    <a16:rowId xmlns:a16="http://schemas.microsoft.com/office/drawing/2014/main" val="10004"/>
                  </a:ext>
                </a:extLst>
              </a:tr>
              <a:tr h="246860">
                <a:tc>
                  <a:txBody>
                    <a:bodyPr/>
                    <a:lstStyle/>
                    <a:p>
                      <a:r>
                        <a:rPr lang="en-US" sz="1000" dirty="0" smtClean="0"/>
                        <a:t>200 Mbps</a:t>
                      </a:r>
                      <a:endParaRPr lang="en-US" sz="1000" dirty="0"/>
                    </a:p>
                  </a:txBody>
                  <a:tcPr marL="91427" marR="91427" marT="45713" marB="45713"/>
                </a:tc>
                <a:tc>
                  <a:txBody>
                    <a:bodyPr/>
                    <a:lstStyle/>
                    <a:p>
                      <a:pPr algn="ctr"/>
                      <a:r>
                        <a:rPr lang="en-US" sz="1000" b="1"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tc>
                  <a:txBody>
                    <a:bodyPr/>
                    <a:lstStyle/>
                    <a:p>
                      <a:pPr algn="ctr"/>
                      <a:endParaRPr lang="en-US" sz="1000" dirty="0">
                        <a:solidFill>
                          <a:srgbClr val="107C10"/>
                        </a:solidFill>
                      </a:endParaRPr>
                    </a:p>
                  </a:txBody>
                  <a:tcPr marL="91427" marR="91427" marT="45713" marB="45713"/>
                </a:tc>
                <a:tc>
                  <a:txBody>
                    <a:bodyPr/>
                    <a:lstStyle/>
                    <a:p>
                      <a:pPr algn="ctr"/>
                      <a:r>
                        <a:rPr lang="en-US" sz="1000" b="1"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tc>
                  <a:txBody>
                    <a:bodyPr/>
                    <a:lstStyle/>
                    <a:p>
                      <a:pPr algn="ctr"/>
                      <a:r>
                        <a:rPr lang="en-US" sz="1000" b="1"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extLst>
                  <a:ext uri="{0D108BD9-81ED-4DB2-BD59-A6C34878D82A}">
                    <a16:rowId xmlns:a16="http://schemas.microsoft.com/office/drawing/2014/main" val="10005"/>
                  </a:ext>
                </a:extLst>
              </a:tr>
              <a:tr h="246860">
                <a:tc>
                  <a:txBody>
                    <a:bodyPr/>
                    <a:lstStyle/>
                    <a:p>
                      <a:r>
                        <a:rPr lang="en-US" sz="1000" dirty="0" smtClean="0"/>
                        <a:t>500 Mbps</a:t>
                      </a:r>
                      <a:endParaRPr lang="en-US" sz="1000" dirty="0"/>
                    </a:p>
                  </a:txBody>
                  <a:tcPr marL="91427" marR="91427" marT="45713" marB="45713"/>
                </a:tc>
                <a:tc>
                  <a:txBody>
                    <a:bodyPr/>
                    <a:lstStyle/>
                    <a:p>
                      <a:pPr algn="ctr"/>
                      <a:r>
                        <a:rPr lang="en-US" sz="1000" b="1"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tc>
                  <a:txBody>
                    <a:bodyPr/>
                    <a:lstStyle/>
                    <a:p>
                      <a:pPr algn="ctr"/>
                      <a:r>
                        <a:rPr lang="en-US" sz="1000" b="1" dirty="0"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tc>
                  <a:txBody>
                    <a:bodyPr/>
                    <a:lstStyle/>
                    <a:p>
                      <a:pPr algn="ctr"/>
                      <a:r>
                        <a:rPr lang="en-US" sz="1000" b="1"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tc>
                  <a:txBody>
                    <a:bodyPr/>
                    <a:lstStyle/>
                    <a:p>
                      <a:pPr algn="ctr"/>
                      <a:r>
                        <a:rPr lang="en-US" sz="1000" b="1"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extLst>
                  <a:ext uri="{0D108BD9-81ED-4DB2-BD59-A6C34878D82A}">
                    <a16:rowId xmlns:a16="http://schemas.microsoft.com/office/drawing/2014/main" val="10006"/>
                  </a:ext>
                </a:extLst>
              </a:tr>
              <a:tr h="246860">
                <a:tc>
                  <a:txBody>
                    <a:bodyPr/>
                    <a:lstStyle/>
                    <a:p>
                      <a:r>
                        <a:rPr lang="en-US" sz="1000" dirty="0" smtClean="0"/>
                        <a:t>1 </a:t>
                      </a:r>
                      <a:r>
                        <a:rPr lang="en-US" sz="1000" dirty="0" err="1" smtClean="0"/>
                        <a:t>Gbps</a:t>
                      </a:r>
                      <a:endParaRPr lang="en-US" sz="1000" dirty="0"/>
                    </a:p>
                  </a:txBody>
                  <a:tcPr marL="91427" marR="91427" marT="45713" marB="45713"/>
                </a:tc>
                <a:tc>
                  <a:txBody>
                    <a:bodyPr/>
                    <a:lstStyle/>
                    <a:p>
                      <a:pPr algn="ctr"/>
                      <a:r>
                        <a:rPr lang="en-US" sz="1000" b="1" dirty="0"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tc>
                  <a:txBody>
                    <a:bodyPr/>
                    <a:lstStyle/>
                    <a:p>
                      <a:pPr algn="ctr"/>
                      <a:r>
                        <a:rPr lang="en-US" sz="1000" b="1" dirty="0"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tc>
                  <a:txBody>
                    <a:bodyPr/>
                    <a:lstStyle/>
                    <a:p>
                      <a:pPr algn="ctr"/>
                      <a:r>
                        <a:rPr lang="en-US" sz="1000" b="1"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tc>
                  <a:txBody>
                    <a:bodyPr/>
                    <a:lstStyle/>
                    <a:p>
                      <a:pPr algn="ctr"/>
                      <a:r>
                        <a:rPr lang="en-US" sz="1000" b="1"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extLst>
                  <a:ext uri="{0D108BD9-81ED-4DB2-BD59-A6C34878D82A}">
                    <a16:rowId xmlns:a16="http://schemas.microsoft.com/office/drawing/2014/main" val="10007"/>
                  </a:ext>
                </a:extLst>
              </a:tr>
              <a:tr h="246860">
                <a:tc>
                  <a:txBody>
                    <a:bodyPr/>
                    <a:lstStyle/>
                    <a:p>
                      <a:r>
                        <a:rPr lang="en-US" sz="1000" dirty="0" smtClean="0"/>
                        <a:t>2 </a:t>
                      </a:r>
                      <a:r>
                        <a:rPr lang="en-US" sz="1000" dirty="0" err="1" smtClean="0"/>
                        <a:t>Gbps</a:t>
                      </a:r>
                      <a:endParaRPr lang="en-US" sz="1000" dirty="0"/>
                    </a:p>
                  </a:txBody>
                  <a:tcPr marL="91427" marR="91427" marT="45713" marB="45713"/>
                </a:tc>
                <a:tc>
                  <a:txBody>
                    <a:bodyPr/>
                    <a:lstStyle/>
                    <a:p>
                      <a:pPr algn="ctr"/>
                      <a:r>
                        <a:rPr lang="en-US" sz="1000" smtClean="0">
                          <a:solidFill>
                            <a:srgbClr val="FF0000"/>
                          </a:solidFill>
                          <a:sym typeface="Wingdings" panose="05000000000000000000" pitchFamily="2" charset="2"/>
                        </a:rPr>
                        <a:t></a:t>
                      </a:r>
                      <a:endParaRPr lang="en-US" sz="1000" dirty="0"/>
                    </a:p>
                  </a:txBody>
                  <a:tcPr marL="91427" marR="91427" marT="45713" marB="45713"/>
                </a:tc>
                <a:tc>
                  <a:txBody>
                    <a:bodyPr/>
                    <a:lstStyle/>
                    <a:p>
                      <a:pPr algn="ctr"/>
                      <a:r>
                        <a:rPr lang="en-US" sz="1000" smtClean="0">
                          <a:solidFill>
                            <a:srgbClr val="FF0000"/>
                          </a:solidFill>
                          <a:sym typeface="Wingdings" panose="05000000000000000000" pitchFamily="2" charset="2"/>
                        </a:rPr>
                        <a:t></a:t>
                      </a:r>
                      <a:endParaRPr lang="en-US" sz="1000" dirty="0"/>
                    </a:p>
                  </a:txBody>
                  <a:tcPr marL="91427" marR="91427" marT="45713" marB="45713"/>
                </a:tc>
                <a:tc>
                  <a:txBody>
                    <a:bodyPr/>
                    <a:lstStyle/>
                    <a:p>
                      <a:pPr algn="ctr"/>
                      <a:r>
                        <a:rPr lang="en-US" sz="1000" b="1"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tc>
                  <a:txBody>
                    <a:bodyPr/>
                    <a:lstStyle/>
                    <a:p>
                      <a:pPr algn="ctr"/>
                      <a:r>
                        <a:rPr lang="en-US" sz="1000" b="1"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extLst>
                  <a:ext uri="{0D108BD9-81ED-4DB2-BD59-A6C34878D82A}">
                    <a16:rowId xmlns:a16="http://schemas.microsoft.com/office/drawing/2014/main" val="10008"/>
                  </a:ext>
                </a:extLst>
              </a:tr>
              <a:tr h="246860">
                <a:tc>
                  <a:txBody>
                    <a:bodyPr/>
                    <a:lstStyle/>
                    <a:p>
                      <a:r>
                        <a:rPr lang="en-US" sz="1000" dirty="0" smtClean="0"/>
                        <a:t>5 </a:t>
                      </a:r>
                      <a:r>
                        <a:rPr lang="en-US" sz="1000" dirty="0" err="1" smtClean="0"/>
                        <a:t>Gbps</a:t>
                      </a:r>
                      <a:endParaRPr lang="en-US" sz="1000" dirty="0"/>
                    </a:p>
                  </a:txBody>
                  <a:tcPr marL="91427" marR="91427" marT="45713" marB="45713"/>
                </a:tc>
                <a:tc>
                  <a:txBody>
                    <a:bodyPr/>
                    <a:lstStyle/>
                    <a:p>
                      <a:pPr algn="ctr"/>
                      <a:r>
                        <a:rPr lang="en-US" sz="1000" smtClean="0">
                          <a:solidFill>
                            <a:srgbClr val="FF0000"/>
                          </a:solidFill>
                          <a:sym typeface="Wingdings" panose="05000000000000000000" pitchFamily="2" charset="2"/>
                        </a:rPr>
                        <a:t></a:t>
                      </a:r>
                      <a:endParaRPr lang="en-US" sz="1000" dirty="0"/>
                    </a:p>
                  </a:txBody>
                  <a:tcPr marL="91427" marR="91427" marT="45713" marB="45713"/>
                </a:tc>
                <a:tc>
                  <a:txBody>
                    <a:bodyPr/>
                    <a:lstStyle/>
                    <a:p>
                      <a:pPr algn="ctr"/>
                      <a:r>
                        <a:rPr lang="en-US" sz="1000" dirty="0" smtClean="0">
                          <a:solidFill>
                            <a:srgbClr val="FF0000"/>
                          </a:solidFill>
                          <a:sym typeface="Wingdings" panose="05000000000000000000" pitchFamily="2" charset="2"/>
                        </a:rPr>
                        <a:t></a:t>
                      </a:r>
                      <a:endParaRPr lang="en-US" sz="1000" dirty="0"/>
                    </a:p>
                  </a:txBody>
                  <a:tcPr marL="91427" marR="91427" marT="45713" marB="45713"/>
                </a:tc>
                <a:tc>
                  <a:txBody>
                    <a:bodyPr/>
                    <a:lstStyle/>
                    <a:p>
                      <a:pPr algn="ctr"/>
                      <a:r>
                        <a:rPr lang="en-US" sz="1000" b="1"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tc>
                  <a:txBody>
                    <a:bodyPr/>
                    <a:lstStyle/>
                    <a:p>
                      <a:pPr algn="ctr"/>
                      <a:r>
                        <a:rPr lang="en-US" sz="1000" b="1"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extLst>
                  <a:ext uri="{0D108BD9-81ED-4DB2-BD59-A6C34878D82A}">
                    <a16:rowId xmlns:a16="http://schemas.microsoft.com/office/drawing/2014/main" val="10009"/>
                  </a:ext>
                </a:extLst>
              </a:tr>
              <a:tr h="246860">
                <a:tc>
                  <a:txBody>
                    <a:bodyPr/>
                    <a:lstStyle/>
                    <a:p>
                      <a:r>
                        <a:rPr lang="en-US" sz="1000" dirty="0" smtClean="0"/>
                        <a:t>10 </a:t>
                      </a:r>
                      <a:r>
                        <a:rPr lang="en-US" sz="1000" dirty="0" err="1" smtClean="0"/>
                        <a:t>Gbps</a:t>
                      </a:r>
                      <a:endParaRPr lang="en-US" sz="1000" dirty="0"/>
                    </a:p>
                  </a:txBody>
                  <a:tcPr marL="91427" marR="91427" marT="45713" marB="45713"/>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000" b="1" dirty="0" smtClean="0">
                          <a:solidFill>
                            <a:srgbClr val="107C10"/>
                          </a:solidFill>
                          <a:sym typeface="Wingdings" panose="05000000000000000000" pitchFamily="2" charset="2"/>
                        </a:rPr>
                        <a:t></a:t>
                      </a:r>
                    </a:p>
                  </a:txBody>
                  <a:tcPr marL="91427" marR="91427" marT="45713" marB="45713"/>
                </a:tc>
                <a:tc>
                  <a:txBody>
                    <a:bodyPr/>
                    <a:lstStyle/>
                    <a:p>
                      <a:pPr marL="0" marR="0" indent="0" algn="ctr" defTabSz="932742" rtl="0" eaLnBrk="1" fontAlgn="auto" latinLnBrk="0" hangingPunct="1">
                        <a:lnSpc>
                          <a:spcPct val="100000"/>
                        </a:lnSpc>
                        <a:spcBef>
                          <a:spcPts val="0"/>
                        </a:spcBef>
                        <a:spcAft>
                          <a:spcPts val="0"/>
                        </a:spcAft>
                        <a:buClrTx/>
                        <a:buSzTx/>
                        <a:buFontTx/>
                        <a:buNone/>
                        <a:tabLst/>
                        <a:defRPr/>
                      </a:pPr>
                      <a:r>
                        <a:rPr lang="en-US" sz="1000" dirty="0" smtClean="0">
                          <a:solidFill>
                            <a:srgbClr val="FF0000"/>
                          </a:solidFill>
                          <a:sym typeface="Wingdings" panose="05000000000000000000" pitchFamily="2" charset="2"/>
                        </a:rPr>
                        <a:t></a:t>
                      </a:r>
                      <a:endParaRPr lang="en-US" sz="1000" dirty="0" smtClean="0"/>
                    </a:p>
                  </a:txBody>
                  <a:tcPr marL="91427" marR="91427" marT="45713" marB="45713"/>
                </a:tc>
                <a:tc>
                  <a:txBody>
                    <a:bodyPr/>
                    <a:lstStyle/>
                    <a:p>
                      <a:pPr algn="ctr"/>
                      <a:r>
                        <a:rPr lang="en-US" sz="1000" b="1"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tc>
                  <a:txBody>
                    <a:bodyPr/>
                    <a:lstStyle/>
                    <a:p>
                      <a:pPr algn="ctr"/>
                      <a:r>
                        <a:rPr lang="en-US" sz="1000" b="1" dirty="0" smtClean="0">
                          <a:solidFill>
                            <a:srgbClr val="107C10"/>
                          </a:solidFill>
                          <a:sym typeface="Wingdings" panose="05000000000000000000" pitchFamily="2" charset="2"/>
                        </a:rPr>
                        <a:t></a:t>
                      </a:r>
                      <a:endParaRPr lang="en-US" sz="1000" dirty="0">
                        <a:solidFill>
                          <a:srgbClr val="107C10"/>
                        </a:solidFill>
                      </a:endParaRPr>
                    </a:p>
                  </a:txBody>
                  <a:tcPr marL="91427" marR="91427" marT="45713" marB="45713"/>
                </a:tc>
                <a:extLst>
                  <a:ext uri="{0D108BD9-81ED-4DB2-BD59-A6C34878D82A}">
                    <a16:rowId xmlns:a16="http://schemas.microsoft.com/office/drawing/2014/main" val="10010"/>
                  </a:ext>
                </a:extLst>
              </a:tr>
            </a:tbl>
          </a:graphicData>
        </a:graphic>
      </p:graphicFrame>
      <p:sp>
        <p:nvSpPr>
          <p:cNvPr id="79" name="TextBox 78"/>
          <p:cNvSpPr txBox="1"/>
          <p:nvPr/>
        </p:nvSpPr>
        <p:spPr>
          <a:xfrm>
            <a:off x="8503889" y="4827051"/>
            <a:ext cx="3852389" cy="1778906"/>
          </a:xfrm>
          <a:prstGeom prst="rect">
            <a:avLst/>
          </a:prstGeom>
          <a:noFill/>
        </p:spPr>
        <p:txBody>
          <a:bodyPr wrap="square" lIns="182854" tIns="146283" rIns="182854" bIns="146283" rtlCol="0">
            <a:spAutoFit/>
          </a:bodyPr>
          <a:lstStyle/>
          <a:p>
            <a:pPr defTabSz="931684" eaLnBrk="0" fontAlgn="base" hangingPunct="0">
              <a:lnSpc>
                <a:spcPct val="90000"/>
              </a:lnSpc>
              <a:spcBef>
                <a:spcPct val="0"/>
              </a:spcBef>
              <a:spcAft>
                <a:spcPts val="600"/>
              </a:spcAft>
            </a:pPr>
            <a:r>
              <a:rPr lang="en-US" sz="2400" dirty="0">
                <a:solidFill>
                  <a:srgbClr val="FFFF00"/>
                </a:solidFill>
                <a:latin typeface="Segoe UI" panose="020B0502040204020203" pitchFamily="34" charset="0"/>
                <a:ea typeface="MS PGothic" pitchFamily="34" charset="-128"/>
              </a:rPr>
              <a:t>You pick the billing model that works for you. </a:t>
            </a:r>
          </a:p>
          <a:p>
            <a:pPr defTabSz="931684" eaLnBrk="0" fontAlgn="base" hangingPunct="0">
              <a:lnSpc>
                <a:spcPct val="90000"/>
              </a:lnSpc>
              <a:spcBef>
                <a:spcPct val="0"/>
              </a:spcBef>
              <a:spcAft>
                <a:spcPts val="600"/>
              </a:spcAft>
            </a:pPr>
            <a:endParaRPr lang="en-US" sz="2400" dirty="0">
              <a:solidFill>
                <a:srgbClr val="FFFF00"/>
              </a:solidFill>
              <a:latin typeface="Segoe UI" panose="020B0502040204020203" pitchFamily="34" charset="0"/>
              <a:ea typeface="MS PGothic" pitchFamily="34" charset="-128"/>
            </a:endParaRPr>
          </a:p>
          <a:p>
            <a:pPr defTabSz="931684" eaLnBrk="0" fontAlgn="base" hangingPunct="0">
              <a:lnSpc>
                <a:spcPct val="90000"/>
              </a:lnSpc>
              <a:spcBef>
                <a:spcPct val="0"/>
              </a:spcBef>
              <a:spcAft>
                <a:spcPts val="600"/>
              </a:spcAft>
            </a:pPr>
            <a:r>
              <a:rPr lang="en-US" sz="2400" dirty="0">
                <a:solidFill>
                  <a:srgbClr val="FFFF00"/>
                </a:solidFill>
                <a:latin typeface="Segoe UI" panose="020B0502040204020203" pitchFamily="34" charset="0"/>
                <a:ea typeface="MS PGothic" pitchFamily="34" charset="-128"/>
              </a:rPr>
              <a:t>No more EXPs and NSPs!</a:t>
            </a:r>
          </a:p>
        </p:txBody>
      </p:sp>
    </p:spTree>
    <p:extLst>
      <p:ext uri="{BB962C8B-B14F-4D97-AF65-F5344CB8AC3E}">
        <p14:creationId xmlns:p14="http://schemas.microsoft.com/office/powerpoint/2010/main" val="887462674"/>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y map" descr="C:\_Projects\Daily Projects\110514\P11962\Datacenter_Maps_PPT_FNL-slide1_gray.png"/>
          <p:cNvPicPr>
            <a:picLocks noChangeAspect="1" noChangeArrowheads="1"/>
          </p:cNvPicPr>
          <p:nvPr/>
        </p:nvPicPr>
        <p:blipFill rotWithShape="1">
          <a:blip r:embed="rId2">
            <a:extLst>
              <a:ext uri="{28A0092B-C50C-407E-A947-70E740481C1C}">
                <a14:useLocalDpi xmlns:a14="http://schemas.microsoft.com/office/drawing/2010/main"/>
              </a:ext>
            </a:extLst>
          </a:blip>
          <a:srcRect l="4427"/>
          <a:stretch/>
        </p:blipFill>
        <p:spPr bwMode="auto">
          <a:xfrm>
            <a:off x="566129" y="-101573"/>
            <a:ext cx="12432948" cy="7337050"/>
          </a:xfrm>
          <a:prstGeom prst="rect">
            <a:avLst/>
          </a:prstGeom>
          <a:noFill/>
          <a:extLst>
            <a:ext uri="{909E8E84-426E-40DD-AFC4-6F175D3DCCD1}">
              <a14:hiddenFill xmlns:a14="http://schemas.microsoft.com/office/drawing/2010/main">
                <a:solidFill>
                  <a:srgbClr val="FFFFFF"/>
                </a:solidFill>
              </a14:hiddenFill>
            </a:ext>
          </a:extLst>
        </p:spPr>
      </p:pic>
      <p:sp>
        <p:nvSpPr>
          <p:cNvPr id="52" name="Oval 51"/>
          <p:cNvSpPr/>
          <p:nvPr/>
        </p:nvSpPr>
        <p:spPr bwMode="auto">
          <a:xfrm>
            <a:off x="1933024" y="2022361"/>
            <a:ext cx="2485740" cy="1669842"/>
          </a:xfrm>
          <a:prstGeom prst="ellipse">
            <a:avLst/>
          </a:prstGeom>
          <a:gradFill flip="none" rotWithShape="1">
            <a:gsLst>
              <a:gs pos="0">
                <a:schemeClr val="tx1">
                  <a:lumMod val="85000"/>
                  <a:alpha val="66000"/>
                </a:schemeClr>
              </a:gs>
              <a:gs pos="100000">
                <a:schemeClr val="bg2">
                  <a:alpha val="0"/>
                </a:schemeClr>
              </a:gs>
            </a:gsLst>
            <a:path path="shape">
              <a:fillToRect l="50000" t="50000" r="50000" b="50000"/>
            </a:path>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770" eaLnBrk="0" fontAlgn="base" hangingPunct="0">
              <a:spcBef>
                <a:spcPct val="0"/>
              </a:spcBef>
              <a:spcAft>
                <a:spcPct val="0"/>
              </a:spcAft>
            </a:pPr>
            <a:endParaRPr lang="en-US" sz="2040" dirty="0">
              <a:gradFill>
                <a:gsLst>
                  <a:gs pos="16814">
                    <a:srgbClr val="FFFFFF"/>
                  </a:gs>
                  <a:gs pos="46000">
                    <a:srgbClr val="FFFFFF"/>
                  </a:gs>
                </a:gsLst>
                <a:lin ang="5400000" scaled="0"/>
              </a:gradFill>
              <a:latin typeface="Segoe UI"/>
            </a:endParaRPr>
          </a:p>
        </p:txBody>
      </p:sp>
      <p:sp>
        <p:nvSpPr>
          <p:cNvPr id="51" name="Oval 50"/>
          <p:cNvSpPr/>
          <p:nvPr/>
        </p:nvSpPr>
        <p:spPr bwMode="auto">
          <a:xfrm>
            <a:off x="5460890" y="1499126"/>
            <a:ext cx="3330263" cy="2237167"/>
          </a:xfrm>
          <a:prstGeom prst="ellipse">
            <a:avLst/>
          </a:prstGeom>
          <a:gradFill flip="none" rotWithShape="1">
            <a:gsLst>
              <a:gs pos="0">
                <a:schemeClr val="tx1">
                  <a:lumMod val="85000"/>
                  <a:alpha val="66000"/>
                </a:schemeClr>
              </a:gs>
              <a:gs pos="100000">
                <a:schemeClr val="bg2">
                  <a:alpha val="0"/>
                </a:schemeClr>
              </a:gs>
            </a:gsLst>
            <a:path path="shape">
              <a:fillToRect l="50000" t="50000" r="50000" b="50000"/>
            </a:path>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770" eaLnBrk="0" fontAlgn="base" hangingPunct="0">
              <a:spcBef>
                <a:spcPct val="0"/>
              </a:spcBef>
              <a:spcAft>
                <a:spcPct val="0"/>
              </a:spcAft>
            </a:pPr>
            <a:endParaRPr lang="en-US" sz="2040" dirty="0">
              <a:gradFill>
                <a:gsLst>
                  <a:gs pos="16814">
                    <a:srgbClr val="FFFFFF"/>
                  </a:gs>
                  <a:gs pos="46000">
                    <a:srgbClr val="FFFFFF"/>
                  </a:gs>
                </a:gsLst>
                <a:lin ang="5400000" scaled="0"/>
              </a:gradFill>
              <a:latin typeface="Segoe UI"/>
            </a:endParaRPr>
          </a:p>
        </p:txBody>
      </p:sp>
      <p:sp>
        <p:nvSpPr>
          <p:cNvPr id="47" name="Oval 46"/>
          <p:cNvSpPr/>
          <p:nvPr/>
        </p:nvSpPr>
        <p:spPr bwMode="auto">
          <a:xfrm>
            <a:off x="9273758" y="2055432"/>
            <a:ext cx="3330263" cy="2237167"/>
          </a:xfrm>
          <a:prstGeom prst="ellipse">
            <a:avLst/>
          </a:prstGeom>
          <a:gradFill flip="none" rotWithShape="1">
            <a:gsLst>
              <a:gs pos="0">
                <a:schemeClr val="tx1">
                  <a:lumMod val="85000"/>
                  <a:alpha val="66000"/>
                </a:schemeClr>
              </a:gs>
              <a:gs pos="100000">
                <a:schemeClr val="bg2">
                  <a:alpha val="0"/>
                </a:schemeClr>
              </a:gs>
            </a:gsLst>
            <a:path path="shape">
              <a:fillToRect l="50000" t="50000" r="50000" b="50000"/>
            </a:path>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770" eaLnBrk="0" fontAlgn="base" hangingPunct="0">
              <a:spcBef>
                <a:spcPct val="0"/>
              </a:spcBef>
              <a:spcAft>
                <a:spcPct val="0"/>
              </a:spcAft>
            </a:pPr>
            <a:endParaRPr lang="en-US" sz="2040" dirty="0">
              <a:gradFill>
                <a:gsLst>
                  <a:gs pos="16814">
                    <a:srgbClr val="FFFFFF"/>
                  </a:gs>
                  <a:gs pos="46000">
                    <a:srgbClr val="FFFFFF"/>
                  </a:gs>
                </a:gsLst>
                <a:lin ang="5400000" scaled="0"/>
              </a:gradFill>
              <a:latin typeface="Segoe UI"/>
            </a:endParaRPr>
          </a:p>
        </p:txBody>
      </p:sp>
      <p:sp>
        <p:nvSpPr>
          <p:cNvPr id="40" name="Oval 39"/>
          <p:cNvSpPr/>
          <p:nvPr/>
        </p:nvSpPr>
        <p:spPr bwMode="auto">
          <a:xfrm>
            <a:off x="8700917" y="3411111"/>
            <a:ext cx="3140927" cy="2000535"/>
          </a:xfrm>
          <a:prstGeom prst="ellipse">
            <a:avLst/>
          </a:prstGeom>
          <a:gradFill flip="none" rotWithShape="1">
            <a:gsLst>
              <a:gs pos="0">
                <a:schemeClr val="tx1">
                  <a:lumMod val="85000"/>
                  <a:alpha val="66000"/>
                </a:schemeClr>
              </a:gs>
              <a:gs pos="100000">
                <a:schemeClr val="bg2">
                  <a:alpha val="0"/>
                </a:schemeClr>
              </a:gs>
            </a:gsLst>
            <a:path path="shape">
              <a:fillToRect l="50000" t="50000" r="50000" b="50000"/>
            </a:path>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770" eaLnBrk="0" fontAlgn="base" hangingPunct="0">
              <a:spcBef>
                <a:spcPct val="0"/>
              </a:spcBef>
              <a:spcAft>
                <a:spcPct val="0"/>
              </a:spcAft>
            </a:pPr>
            <a:endParaRPr lang="en-US" sz="2040" dirty="0">
              <a:gradFill>
                <a:gsLst>
                  <a:gs pos="16814">
                    <a:srgbClr val="FFFFFF"/>
                  </a:gs>
                  <a:gs pos="46000">
                    <a:srgbClr val="FFFFFF"/>
                  </a:gs>
                </a:gsLst>
                <a:lin ang="5400000" scaled="0"/>
              </a:gradFill>
              <a:latin typeface="Segoe UI"/>
            </a:endParaRPr>
          </a:p>
        </p:txBody>
      </p:sp>
      <p:sp>
        <p:nvSpPr>
          <p:cNvPr id="28" name="Oval 27"/>
          <p:cNvSpPr/>
          <p:nvPr/>
        </p:nvSpPr>
        <p:spPr bwMode="auto">
          <a:xfrm>
            <a:off x="7126023" y="2817030"/>
            <a:ext cx="753353" cy="300858"/>
          </a:xfrm>
          <a:prstGeom prst="ellipse">
            <a:avLst/>
          </a:prstGeom>
          <a:gradFill flip="none" rotWithShape="1">
            <a:gsLst>
              <a:gs pos="43000">
                <a:schemeClr val="tx1">
                  <a:lumMod val="85000"/>
                </a:schemeClr>
              </a:gs>
              <a:gs pos="100000">
                <a:schemeClr val="tx1">
                  <a:lumMod val="85000"/>
                  <a:alpha val="0"/>
                </a:schemeClr>
              </a:gs>
            </a:gsLst>
            <a:path path="shape">
              <a:fillToRect l="50000" t="50000" r="50000" b="50000"/>
            </a:path>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770" eaLnBrk="0" fontAlgn="base" hangingPunct="0">
              <a:spcBef>
                <a:spcPct val="0"/>
              </a:spcBef>
              <a:spcAft>
                <a:spcPct val="0"/>
              </a:spcAft>
            </a:pPr>
            <a:endParaRPr lang="en-US" sz="2040" dirty="0">
              <a:gradFill>
                <a:gsLst>
                  <a:gs pos="16814">
                    <a:srgbClr val="FFFFFF"/>
                  </a:gs>
                  <a:gs pos="46000">
                    <a:srgbClr val="FFFFFF"/>
                  </a:gs>
                </a:gsLst>
                <a:lin ang="5400000" scaled="0"/>
              </a:gradFill>
              <a:latin typeface="Segoe UI"/>
            </a:endParaRPr>
          </a:p>
        </p:txBody>
      </p:sp>
      <p:sp>
        <p:nvSpPr>
          <p:cNvPr id="29" name="Oval 28"/>
          <p:cNvSpPr/>
          <p:nvPr/>
        </p:nvSpPr>
        <p:spPr bwMode="auto">
          <a:xfrm>
            <a:off x="7806179" y="2863056"/>
            <a:ext cx="753353" cy="300858"/>
          </a:xfrm>
          <a:prstGeom prst="ellipse">
            <a:avLst/>
          </a:prstGeom>
          <a:gradFill flip="none" rotWithShape="1">
            <a:gsLst>
              <a:gs pos="43000">
                <a:schemeClr val="tx1">
                  <a:lumMod val="85000"/>
                </a:schemeClr>
              </a:gs>
              <a:gs pos="100000">
                <a:schemeClr val="tx1">
                  <a:lumMod val="85000"/>
                  <a:alpha val="0"/>
                </a:schemeClr>
              </a:gs>
            </a:gsLst>
            <a:path path="shape">
              <a:fillToRect l="50000" t="50000" r="50000" b="50000"/>
            </a:path>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770" eaLnBrk="0" fontAlgn="base" hangingPunct="0">
              <a:spcBef>
                <a:spcPct val="0"/>
              </a:spcBef>
              <a:spcAft>
                <a:spcPct val="0"/>
              </a:spcAft>
            </a:pPr>
            <a:endParaRPr lang="en-US" sz="2040" dirty="0">
              <a:gradFill>
                <a:gsLst>
                  <a:gs pos="16814">
                    <a:srgbClr val="FFFFFF"/>
                  </a:gs>
                  <a:gs pos="46000">
                    <a:srgbClr val="FFFFFF"/>
                  </a:gs>
                </a:gsLst>
                <a:lin ang="5400000" scaled="0"/>
              </a:gradFill>
              <a:latin typeface="Segoe UI"/>
            </a:endParaRPr>
          </a:p>
        </p:txBody>
      </p:sp>
      <p:sp>
        <p:nvSpPr>
          <p:cNvPr id="15" name="Oval 14"/>
          <p:cNvSpPr/>
          <p:nvPr/>
        </p:nvSpPr>
        <p:spPr bwMode="auto">
          <a:xfrm>
            <a:off x="6416535" y="2808122"/>
            <a:ext cx="753353" cy="300858"/>
          </a:xfrm>
          <a:prstGeom prst="ellipse">
            <a:avLst/>
          </a:prstGeom>
          <a:gradFill flip="none" rotWithShape="1">
            <a:gsLst>
              <a:gs pos="43000">
                <a:schemeClr val="tx1">
                  <a:lumMod val="85000"/>
                </a:schemeClr>
              </a:gs>
              <a:gs pos="100000">
                <a:schemeClr val="tx1">
                  <a:lumMod val="85000"/>
                  <a:alpha val="0"/>
                </a:schemeClr>
              </a:gs>
            </a:gsLst>
            <a:path path="shape">
              <a:fillToRect l="50000" t="50000" r="50000" b="50000"/>
            </a:path>
            <a:tileRect/>
          </a:gra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7558" rIns="0" bIns="47558" numCol="1" rtlCol="0" anchor="ctr" anchorCtr="0" compatLnSpc="1">
            <a:prstTxWarp prst="textNoShape">
              <a:avLst/>
            </a:prstTxWarp>
          </a:bodyPr>
          <a:lstStyle/>
          <a:p>
            <a:pPr algn="ctr" defTabSz="950770" eaLnBrk="0" fontAlgn="base" hangingPunct="0">
              <a:spcBef>
                <a:spcPct val="0"/>
              </a:spcBef>
              <a:spcAft>
                <a:spcPct val="0"/>
              </a:spcAft>
            </a:pPr>
            <a:endParaRPr lang="en-US" sz="2040" dirty="0">
              <a:gradFill>
                <a:gsLst>
                  <a:gs pos="16814">
                    <a:srgbClr val="FFFFFF"/>
                  </a:gs>
                  <a:gs pos="46000">
                    <a:srgbClr val="FFFFFF"/>
                  </a:gs>
                </a:gsLst>
                <a:lin ang="5400000" scaled="0"/>
              </a:gradFill>
              <a:latin typeface="Segoe UI"/>
            </a:endParaRPr>
          </a:p>
        </p:txBody>
      </p:sp>
      <p:sp>
        <p:nvSpPr>
          <p:cNvPr id="2" name="Title 1"/>
          <p:cNvSpPr>
            <a:spLocks noGrp="1"/>
          </p:cNvSpPr>
          <p:nvPr>
            <p:ph type="title" idx="4294967295"/>
          </p:nvPr>
        </p:nvSpPr>
        <p:spPr>
          <a:xfrm>
            <a:off x="882" y="292555"/>
            <a:ext cx="11885514" cy="946016"/>
          </a:xfrm>
        </p:spPr>
        <p:txBody>
          <a:bodyPr/>
          <a:lstStyle/>
          <a:p>
            <a:r>
              <a:rPr lang="en-US" dirty="0"/>
              <a:t>ExpressRoute Sites and Partners</a:t>
            </a:r>
          </a:p>
        </p:txBody>
      </p:sp>
      <p:pic>
        <p:nvPicPr>
          <p:cNvPr id="4" name="Picture 2" descr="AT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0448" y="2690027"/>
            <a:ext cx="252815" cy="25281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Veriz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5318" y="3115709"/>
            <a:ext cx="537091" cy="29540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18" descr="Level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1987" y="3018031"/>
            <a:ext cx="589813" cy="155985"/>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Tat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30608" y="3497085"/>
            <a:ext cx="1486789" cy="9530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10" descr="B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11291" y="2959142"/>
            <a:ext cx="473167" cy="22692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Zayo"/>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85501" y="3282453"/>
            <a:ext cx="516178" cy="164018"/>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14" descr="Aryaka"/>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3183406" y="3274561"/>
            <a:ext cx="490597" cy="1226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2" descr="Colt"/>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175430" y="2575525"/>
            <a:ext cx="350530" cy="14390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Equinox"/>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43071" y="2607908"/>
            <a:ext cx="599827" cy="29024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Orange"/>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r="52827"/>
          <a:stretch/>
        </p:blipFill>
        <p:spPr bwMode="auto">
          <a:xfrm>
            <a:off x="3938033" y="2959141"/>
            <a:ext cx="262469" cy="26789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6" name="Table 33"/>
          <p:cNvGraphicFramePr>
            <a:graphicFrameLocks noGrp="1"/>
          </p:cNvGraphicFramePr>
          <p:nvPr>
            <p:extLst/>
          </p:nvPr>
        </p:nvGraphicFramePr>
        <p:xfrm>
          <a:off x="351669" y="2398859"/>
          <a:ext cx="2818155" cy="2530825"/>
        </p:xfrm>
        <a:graphic>
          <a:graphicData uri="http://schemas.openxmlformats.org/drawingml/2006/table">
            <a:tbl>
              <a:tblPr>
                <a:tableStyleId>{3B4B98B0-60AC-42C2-AFA5-B58CD77FA1E5}</a:tableStyleId>
              </a:tblPr>
              <a:tblGrid>
                <a:gridCol w="2818155">
                  <a:extLst>
                    <a:ext uri="{9D8B030D-6E8A-4147-A177-3AD203B41FA5}">
                      <a16:colId xmlns:a16="http://schemas.microsoft.com/office/drawing/2014/main" val="20000"/>
                    </a:ext>
                  </a:extLst>
                </a:gridCol>
              </a:tblGrid>
              <a:tr h="253570">
                <a:tc>
                  <a:txBody>
                    <a:bodyPr/>
                    <a:lstStyle/>
                    <a:p>
                      <a:pPr algn="l" fontAlgn="ctr"/>
                      <a:r>
                        <a:rPr lang="en-US" sz="1600" u="none" strike="noStrike" dirty="0">
                          <a:effectLst/>
                        </a:rPr>
                        <a:t>Atlanta</a:t>
                      </a:r>
                      <a:endParaRPr lang="en-US" sz="1600" b="0" i="0" u="none" strike="noStrike" dirty="0">
                        <a:solidFill>
                          <a:srgbClr val="000000"/>
                        </a:solidFill>
                        <a:effectLst/>
                        <a:latin typeface="Calibri" panose="020F0502020204030204" pitchFamily="34" charset="0"/>
                      </a:endParaRPr>
                    </a:p>
                  </a:txBody>
                  <a:tcPr marL="4876" marR="4876" marT="4876" marB="0" anchor="ctr"/>
                </a:tc>
                <a:extLst>
                  <a:ext uri="{0D108BD9-81ED-4DB2-BD59-A6C34878D82A}">
                    <a16:rowId xmlns:a16="http://schemas.microsoft.com/office/drawing/2014/main" val="10000"/>
                  </a:ext>
                </a:extLst>
              </a:tr>
              <a:tr h="502265">
                <a:tc>
                  <a:txBody>
                    <a:bodyPr/>
                    <a:lstStyle/>
                    <a:p>
                      <a:pPr algn="l" fontAlgn="ctr"/>
                      <a:r>
                        <a:rPr lang="en-US" sz="1600" u="none" strike="noStrike" dirty="0" smtClean="0">
                          <a:effectLst/>
                        </a:rPr>
                        <a:t>Chicago</a:t>
                      </a:r>
                    </a:p>
                    <a:p>
                      <a:pPr marL="0" marR="0" indent="0" algn="l" defTabSz="932742" rtl="0" eaLnBrk="1" fontAlgn="ctr" latinLnBrk="0" hangingPunct="1">
                        <a:lnSpc>
                          <a:spcPct val="100000"/>
                        </a:lnSpc>
                        <a:spcBef>
                          <a:spcPts val="0"/>
                        </a:spcBef>
                        <a:spcAft>
                          <a:spcPts val="0"/>
                        </a:spcAft>
                        <a:buClrTx/>
                        <a:buSzTx/>
                        <a:buFontTx/>
                        <a:buNone/>
                        <a:tabLst/>
                        <a:defRPr/>
                      </a:pPr>
                      <a:r>
                        <a:rPr lang="en-US" sz="1600" i="0" u="none" strike="noStrike" kern="1200" dirty="0" smtClean="0">
                          <a:solidFill>
                            <a:srgbClr val="FFFF00"/>
                          </a:solidFill>
                          <a:effectLst/>
                          <a:latin typeface="+mn-lt"/>
                          <a:ea typeface="+mn-ea"/>
                          <a:cs typeface="+mn-cs"/>
                        </a:rPr>
                        <a:t>Chicago (</a:t>
                      </a:r>
                      <a:r>
                        <a:rPr lang="en-US" sz="1600" i="0" u="none" strike="noStrike" kern="1200" dirty="0" err="1" smtClean="0">
                          <a:solidFill>
                            <a:srgbClr val="FFFF00"/>
                          </a:solidFill>
                          <a:effectLst/>
                          <a:latin typeface="+mn-lt"/>
                          <a:ea typeface="+mn-ea"/>
                          <a:cs typeface="+mn-cs"/>
                        </a:rPr>
                        <a:t>Gov</a:t>
                      </a:r>
                      <a:r>
                        <a:rPr lang="en-US" sz="1600" i="0" u="none" strike="noStrike" kern="1200" dirty="0" smtClean="0">
                          <a:solidFill>
                            <a:srgbClr val="FFFF00"/>
                          </a:solidFill>
                          <a:effectLst/>
                          <a:latin typeface="+mn-lt"/>
                          <a:ea typeface="+mn-ea"/>
                          <a:cs typeface="+mn-cs"/>
                        </a:rPr>
                        <a:t> Cloud)</a:t>
                      </a:r>
                      <a:endParaRPr lang="en-US" sz="1600" i="0" u="none" strike="noStrike" kern="1200" dirty="0">
                        <a:solidFill>
                          <a:srgbClr val="FFFF00"/>
                        </a:solidFill>
                        <a:effectLst/>
                        <a:latin typeface="+mn-lt"/>
                        <a:ea typeface="+mn-ea"/>
                        <a:cs typeface="+mn-cs"/>
                      </a:endParaRPr>
                    </a:p>
                  </a:txBody>
                  <a:tcPr marL="4876" marR="4876" marT="4876" marB="0" anchor="ctr"/>
                </a:tc>
                <a:extLst>
                  <a:ext uri="{0D108BD9-81ED-4DB2-BD59-A6C34878D82A}">
                    <a16:rowId xmlns:a16="http://schemas.microsoft.com/office/drawing/2014/main" val="10001"/>
                  </a:ext>
                </a:extLst>
              </a:tr>
              <a:tr h="253570">
                <a:tc>
                  <a:txBody>
                    <a:bodyPr/>
                    <a:lstStyle/>
                    <a:p>
                      <a:pPr algn="l" fontAlgn="ctr"/>
                      <a:r>
                        <a:rPr lang="en-US" sz="1600" u="none" strike="noStrike" dirty="0">
                          <a:effectLst/>
                        </a:rPr>
                        <a:t>Dallas</a:t>
                      </a:r>
                      <a:endParaRPr lang="en-US" sz="1600" b="0" i="0" u="none" strike="noStrike" dirty="0">
                        <a:solidFill>
                          <a:srgbClr val="000000"/>
                        </a:solidFill>
                        <a:effectLst/>
                        <a:latin typeface="Calibri" panose="020F0502020204030204" pitchFamily="34" charset="0"/>
                      </a:endParaRPr>
                    </a:p>
                  </a:txBody>
                  <a:tcPr marL="4876" marR="4876" marT="4876" marB="0" anchor="ctr"/>
                </a:tc>
                <a:extLst>
                  <a:ext uri="{0D108BD9-81ED-4DB2-BD59-A6C34878D82A}">
                    <a16:rowId xmlns:a16="http://schemas.microsoft.com/office/drawing/2014/main" val="10002"/>
                  </a:ext>
                </a:extLst>
              </a:tr>
              <a:tr h="253570">
                <a:tc>
                  <a:txBody>
                    <a:bodyPr/>
                    <a:lstStyle/>
                    <a:p>
                      <a:pPr algn="l" fontAlgn="ctr"/>
                      <a:r>
                        <a:rPr lang="en-US" sz="1600" u="none" strike="noStrike" dirty="0">
                          <a:effectLst/>
                        </a:rPr>
                        <a:t>LA</a:t>
                      </a:r>
                      <a:endParaRPr lang="en-US" sz="1600" b="0" i="0" u="none" strike="noStrike" dirty="0">
                        <a:solidFill>
                          <a:srgbClr val="000000"/>
                        </a:solidFill>
                        <a:effectLst/>
                        <a:latin typeface="Calibri" panose="020F0502020204030204" pitchFamily="34" charset="0"/>
                      </a:endParaRPr>
                    </a:p>
                  </a:txBody>
                  <a:tcPr marL="4876" marR="4876" marT="4876" marB="0" anchor="ctr"/>
                </a:tc>
                <a:extLst>
                  <a:ext uri="{0D108BD9-81ED-4DB2-BD59-A6C34878D82A}">
                    <a16:rowId xmlns:a16="http://schemas.microsoft.com/office/drawing/2014/main" val="10003"/>
                  </a:ext>
                </a:extLst>
              </a:tr>
              <a:tr h="253570">
                <a:tc>
                  <a:txBody>
                    <a:bodyPr/>
                    <a:lstStyle/>
                    <a:p>
                      <a:pPr algn="l" fontAlgn="ctr"/>
                      <a:r>
                        <a:rPr lang="en-US" sz="1600" u="none" strike="noStrike">
                          <a:effectLst/>
                        </a:rPr>
                        <a:t>NY</a:t>
                      </a:r>
                      <a:endParaRPr lang="en-US" sz="1600" b="0" i="0" u="none" strike="noStrike">
                        <a:solidFill>
                          <a:srgbClr val="000000"/>
                        </a:solidFill>
                        <a:effectLst/>
                        <a:latin typeface="Calibri" panose="020F0502020204030204" pitchFamily="34" charset="0"/>
                      </a:endParaRPr>
                    </a:p>
                  </a:txBody>
                  <a:tcPr marL="4876" marR="4876" marT="4876" marB="0" anchor="ctr"/>
                </a:tc>
                <a:extLst>
                  <a:ext uri="{0D108BD9-81ED-4DB2-BD59-A6C34878D82A}">
                    <a16:rowId xmlns:a16="http://schemas.microsoft.com/office/drawing/2014/main" val="10004"/>
                  </a:ext>
                </a:extLst>
              </a:tr>
              <a:tr h="253570">
                <a:tc>
                  <a:txBody>
                    <a:bodyPr/>
                    <a:lstStyle/>
                    <a:p>
                      <a:pPr algn="l" fontAlgn="ctr"/>
                      <a:r>
                        <a:rPr lang="en-US" sz="1600" u="none" strike="noStrike" dirty="0" smtClean="0">
                          <a:effectLst/>
                        </a:rPr>
                        <a:t>Seattle</a:t>
                      </a:r>
                      <a:endParaRPr lang="en-US" sz="1600" b="0" i="0" u="none" strike="noStrike" dirty="0">
                        <a:solidFill>
                          <a:srgbClr val="000000"/>
                        </a:solidFill>
                        <a:effectLst/>
                        <a:latin typeface="Calibri" panose="020F0502020204030204" pitchFamily="34" charset="0"/>
                      </a:endParaRPr>
                    </a:p>
                  </a:txBody>
                  <a:tcPr marL="4876" marR="4876" marT="4876" marB="0" anchor="ctr"/>
                </a:tc>
                <a:extLst>
                  <a:ext uri="{0D108BD9-81ED-4DB2-BD59-A6C34878D82A}">
                    <a16:rowId xmlns:a16="http://schemas.microsoft.com/office/drawing/2014/main" val="10005"/>
                  </a:ext>
                </a:extLst>
              </a:tr>
              <a:tr h="253570">
                <a:tc>
                  <a:txBody>
                    <a:bodyPr/>
                    <a:lstStyle/>
                    <a:p>
                      <a:pPr algn="l" fontAlgn="ctr"/>
                      <a:r>
                        <a:rPr lang="en-US" sz="1600" u="none" strike="noStrike" dirty="0" smtClean="0">
                          <a:effectLst/>
                        </a:rPr>
                        <a:t>Silicon</a:t>
                      </a:r>
                      <a:r>
                        <a:rPr lang="en-US" sz="1600" u="none" strike="noStrike" baseline="0" dirty="0" smtClean="0">
                          <a:effectLst/>
                        </a:rPr>
                        <a:t> Valley</a:t>
                      </a:r>
                    </a:p>
                  </a:txBody>
                  <a:tcPr marL="4876" marR="4876" marT="4876" marB="0" anchor="ctr"/>
                </a:tc>
                <a:extLst>
                  <a:ext uri="{0D108BD9-81ED-4DB2-BD59-A6C34878D82A}">
                    <a16:rowId xmlns:a16="http://schemas.microsoft.com/office/drawing/2014/main" val="10006"/>
                  </a:ext>
                </a:extLst>
              </a:tr>
              <a:tr h="253570">
                <a:tc>
                  <a:txBody>
                    <a:bodyPr/>
                    <a:lstStyle/>
                    <a:p>
                      <a:pPr marL="0" marR="0" indent="0" algn="l" defTabSz="932667" rtl="0" eaLnBrk="1" fontAlgn="ctr" latinLnBrk="0" hangingPunct="1">
                        <a:lnSpc>
                          <a:spcPct val="100000"/>
                        </a:lnSpc>
                        <a:spcBef>
                          <a:spcPts val="0"/>
                        </a:spcBef>
                        <a:spcAft>
                          <a:spcPts val="0"/>
                        </a:spcAft>
                        <a:buClrTx/>
                        <a:buSzTx/>
                        <a:buFontTx/>
                        <a:buNone/>
                        <a:tabLst/>
                        <a:defRPr/>
                      </a:pPr>
                      <a:r>
                        <a:rPr lang="en-US" sz="1600" u="none" strike="noStrike" baseline="0" dirty="0" smtClean="0">
                          <a:effectLst/>
                        </a:rPr>
                        <a:t>Washington DC</a:t>
                      </a:r>
                    </a:p>
                  </a:txBody>
                  <a:tcPr marL="4876" marR="4876" marT="4876" marB="0" anchor="ctr"/>
                </a:tc>
                <a:extLst>
                  <a:ext uri="{0D108BD9-81ED-4DB2-BD59-A6C34878D82A}">
                    <a16:rowId xmlns:a16="http://schemas.microsoft.com/office/drawing/2014/main" val="10007"/>
                  </a:ext>
                </a:extLst>
              </a:tr>
              <a:tr h="253570">
                <a:tc>
                  <a:txBody>
                    <a:bodyPr/>
                    <a:lstStyle/>
                    <a:p>
                      <a:pPr marL="0" marR="0" indent="0" algn="l" defTabSz="932667" rtl="0" eaLnBrk="1" fontAlgn="ctr" latinLnBrk="0" hangingPunct="1">
                        <a:lnSpc>
                          <a:spcPct val="100000"/>
                        </a:lnSpc>
                        <a:spcBef>
                          <a:spcPts val="0"/>
                        </a:spcBef>
                        <a:spcAft>
                          <a:spcPts val="0"/>
                        </a:spcAft>
                        <a:buClrTx/>
                        <a:buSzTx/>
                        <a:buFontTx/>
                        <a:buNone/>
                        <a:tabLst/>
                        <a:defRPr/>
                      </a:pPr>
                      <a:r>
                        <a:rPr lang="en-US" sz="1600" u="none" strike="noStrike" baseline="0" dirty="0" smtClean="0">
                          <a:solidFill>
                            <a:srgbClr val="FFFF00"/>
                          </a:solidFill>
                          <a:effectLst/>
                        </a:rPr>
                        <a:t>Washington DC (</a:t>
                      </a:r>
                      <a:r>
                        <a:rPr lang="en-US" sz="1600" u="none" strike="noStrike" baseline="0" dirty="0" err="1" smtClean="0">
                          <a:solidFill>
                            <a:srgbClr val="FFFF00"/>
                          </a:solidFill>
                          <a:effectLst/>
                        </a:rPr>
                        <a:t>Gov</a:t>
                      </a:r>
                      <a:r>
                        <a:rPr lang="en-US" sz="1600" u="none" strike="noStrike" baseline="0" dirty="0" smtClean="0">
                          <a:solidFill>
                            <a:srgbClr val="FFFF00"/>
                          </a:solidFill>
                          <a:effectLst/>
                        </a:rPr>
                        <a:t> Cloud)</a:t>
                      </a:r>
                      <a:endParaRPr lang="en-US" sz="1600" u="none" strike="noStrike" dirty="0" smtClean="0">
                        <a:solidFill>
                          <a:srgbClr val="FFFF00"/>
                        </a:solidFill>
                        <a:effectLst/>
                      </a:endParaRPr>
                    </a:p>
                  </a:txBody>
                  <a:tcPr marL="4876" marR="4876" marT="4876" marB="0" anchor="ctr"/>
                </a:tc>
                <a:extLst>
                  <a:ext uri="{0D108BD9-81ED-4DB2-BD59-A6C34878D82A}">
                    <a16:rowId xmlns:a16="http://schemas.microsoft.com/office/drawing/2014/main" val="10008"/>
                  </a:ext>
                </a:extLst>
              </a:tr>
            </a:tbl>
          </a:graphicData>
        </a:graphic>
      </p:graphicFrame>
      <p:graphicFrame>
        <p:nvGraphicFramePr>
          <p:cNvPr id="17" name="Table 42"/>
          <p:cNvGraphicFramePr>
            <a:graphicFrameLocks noGrp="1"/>
          </p:cNvGraphicFramePr>
          <p:nvPr>
            <p:extLst/>
          </p:nvPr>
        </p:nvGraphicFramePr>
        <p:xfrm>
          <a:off x="4950290" y="5578734"/>
          <a:ext cx="1040981" cy="287399"/>
        </p:xfrm>
        <a:graphic>
          <a:graphicData uri="http://schemas.openxmlformats.org/drawingml/2006/table">
            <a:tbl>
              <a:tblPr>
                <a:tableStyleId>{3B4B98B0-60AC-42C2-AFA5-B58CD77FA1E5}</a:tableStyleId>
              </a:tblPr>
              <a:tblGrid>
                <a:gridCol w="1040981">
                  <a:extLst>
                    <a:ext uri="{9D8B030D-6E8A-4147-A177-3AD203B41FA5}">
                      <a16:colId xmlns:a16="http://schemas.microsoft.com/office/drawing/2014/main" val="20000"/>
                    </a:ext>
                  </a:extLst>
                </a:gridCol>
              </a:tblGrid>
              <a:tr h="287399">
                <a:tc>
                  <a:txBody>
                    <a:bodyPr/>
                    <a:lstStyle/>
                    <a:p>
                      <a:pPr algn="l" fontAlgn="ctr"/>
                      <a:r>
                        <a:rPr lang="en-US" sz="1600" u="none" strike="noStrike" dirty="0">
                          <a:effectLst/>
                        </a:rPr>
                        <a:t>Sao </a:t>
                      </a:r>
                      <a:r>
                        <a:rPr lang="en-US" sz="1800" u="none" strike="noStrike" dirty="0">
                          <a:effectLst/>
                        </a:rPr>
                        <a:t>Paulo</a:t>
                      </a:r>
                      <a:endParaRPr lang="en-US" sz="1600" b="0" i="0" u="none" strike="noStrike" dirty="0">
                        <a:solidFill>
                          <a:srgbClr val="000000"/>
                        </a:solidFill>
                        <a:effectLst/>
                        <a:latin typeface="Calibri" panose="020F0502020204030204" pitchFamily="34" charset="0"/>
                      </a:endParaRPr>
                    </a:p>
                  </a:txBody>
                  <a:tcPr marL="7618" marR="7618" marT="7618" marB="0" anchor="ctr"/>
                </a:tc>
                <a:extLst>
                  <a:ext uri="{0D108BD9-81ED-4DB2-BD59-A6C34878D82A}">
                    <a16:rowId xmlns:a16="http://schemas.microsoft.com/office/drawing/2014/main" val="10000"/>
                  </a:ext>
                </a:extLst>
              </a:tr>
            </a:tbl>
          </a:graphicData>
        </a:graphic>
      </p:graphicFrame>
      <p:pic>
        <p:nvPicPr>
          <p:cNvPr id="18" name="Picture 2" descr="Equinox"/>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313508" y="5391483"/>
            <a:ext cx="494091" cy="239078"/>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9" name="Table 54"/>
          <p:cNvGraphicFramePr>
            <a:graphicFrameLocks noGrp="1"/>
          </p:cNvGraphicFramePr>
          <p:nvPr>
            <p:extLst/>
          </p:nvPr>
        </p:nvGraphicFramePr>
        <p:xfrm>
          <a:off x="5151589" y="2514426"/>
          <a:ext cx="1156347" cy="768936"/>
        </p:xfrm>
        <a:graphic>
          <a:graphicData uri="http://schemas.openxmlformats.org/drawingml/2006/table">
            <a:tbl>
              <a:tblPr>
                <a:tableStyleId>{3B4B98B0-60AC-42C2-AFA5-B58CD77FA1E5}</a:tableStyleId>
              </a:tblPr>
              <a:tblGrid>
                <a:gridCol w="1156347">
                  <a:extLst>
                    <a:ext uri="{9D8B030D-6E8A-4147-A177-3AD203B41FA5}">
                      <a16:colId xmlns:a16="http://schemas.microsoft.com/office/drawing/2014/main" val="20000"/>
                    </a:ext>
                  </a:extLst>
                </a:gridCol>
              </a:tblGrid>
              <a:tr h="256312">
                <a:tc>
                  <a:txBody>
                    <a:bodyPr/>
                    <a:lstStyle/>
                    <a:p>
                      <a:pPr algn="l" fontAlgn="ctr"/>
                      <a:r>
                        <a:rPr lang="en-US" sz="1600" u="none" strike="noStrike" dirty="0">
                          <a:effectLst/>
                        </a:rPr>
                        <a:t>Amsterdam</a:t>
                      </a:r>
                      <a:endParaRPr lang="en-US" sz="1600" b="0" i="0" u="none" strike="noStrike" dirty="0">
                        <a:solidFill>
                          <a:srgbClr val="000000"/>
                        </a:solidFill>
                        <a:effectLst/>
                        <a:latin typeface="Segoe UI "/>
                      </a:endParaRPr>
                    </a:p>
                  </a:txBody>
                  <a:tcPr marL="7618" marR="7618" marT="7618" marB="0" anchor="ctr"/>
                </a:tc>
                <a:extLst>
                  <a:ext uri="{0D108BD9-81ED-4DB2-BD59-A6C34878D82A}">
                    <a16:rowId xmlns:a16="http://schemas.microsoft.com/office/drawing/2014/main" val="10000"/>
                  </a:ext>
                </a:extLst>
              </a:tr>
              <a:tr h="256312">
                <a:tc>
                  <a:txBody>
                    <a:bodyPr/>
                    <a:lstStyle/>
                    <a:p>
                      <a:pPr algn="l" fontAlgn="ctr"/>
                      <a:r>
                        <a:rPr lang="en-US" sz="1600" u="none" strike="noStrike" dirty="0" smtClean="0">
                          <a:solidFill>
                            <a:srgbClr val="85E5FF"/>
                          </a:solidFill>
                          <a:effectLst/>
                        </a:rPr>
                        <a:t>Dublin*</a:t>
                      </a:r>
                      <a:endParaRPr lang="en-US" sz="1600" b="0" i="0" u="none" strike="noStrike" dirty="0">
                        <a:solidFill>
                          <a:srgbClr val="85E5FF"/>
                        </a:solidFill>
                        <a:effectLst/>
                        <a:latin typeface="Segoe UI "/>
                      </a:endParaRPr>
                    </a:p>
                  </a:txBody>
                  <a:tcPr marL="7618" marR="7618" marT="7618" marB="0" anchor="ctr"/>
                </a:tc>
                <a:extLst>
                  <a:ext uri="{0D108BD9-81ED-4DB2-BD59-A6C34878D82A}">
                    <a16:rowId xmlns:a16="http://schemas.microsoft.com/office/drawing/2014/main" val="10001"/>
                  </a:ext>
                </a:extLst>
              </a:tr>
              <a:tr h="256312">
                <a:tc>
                  <a:txBody>
                    <a:bodyPr/>
                    <a:lstStyle/>
                    <a:p>
                      <a:pPr algn="l" fontAlgn="ctr"/>
                      <a:r>
                        <a:rPr lang="en-US" sz="1600" u="none" strike="noStrike" dirty="0">
                          <a:effectLst/>
                        </a:rPr>
                        <a:t>London</a:t>
                      </a:r>
                      <a:endParaRPr lang="en-US" sz="1600" b="0" i="0" u="none" strike="noStrike" dirty="0">
                        <a:solidFill>
                          <a:srgbClr val="000000"/>
                        </a:solidFill>
                        <a:effectLst/>
                        <a:latin typeface="Segoe UI "/>
                      </a:endParaRPr>
                    </a:p>
                  </a:txBody>
                  <a:tcPr marL="7618" marR="7618" marT="7618" marB="0" anchor="ctr"/>
                </a:tc>
                <a:extLst>
                  <a:ext uri="{0D108BD9-81ED-4DB2-BD59-A6C34878D82A}">
                    <a16:rowId xmlns:a16="http://schemas.microsoft.com/office/drawing/2014/main" val="10002"/>
                  </a:ext>
                </a:extLst>
              </a:tr>
            </a:tbl>
          </a:graphicData>
        </a:graphic>
      </p:graphicFrame>
      <p:pic>
        <p:nvPicPr>
          <p:cNvPr id="20" name="Picture 18" descr="Level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90129" y="2883386"/>
            <a:ext cx="625272" cy="165362"/>
          </a:xfrm>
          <a:prstGeom prst="rect">
            <a:avLst/>
          </a:prstGeom>
          <a:noFill/>
          <a:extLst>
            <a:ext uri="{909E8E84-426E-40DD-AFC4-6F175D3DCCD1}">
              <a14:hiddenFill xmlns:a14="http://schemas.microsoft.com/office/drawing/2010/main">
                <a:solidFill>
                  <a:srgbClr val="FFFFFF"/>
                </a:solidFill>
              </a14:hiddenFill>
            </a:ext>
          </a:extLst>
        </p:spPr>
      </p:pic>
      <p:pic>
        <p:nvPicPr>
          <p:cNvPr id="21" name="Picture 4" descr="Veriz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88822" y="2772633"/>
            <a:ext cx="535245" cy="294385"/>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20" descr="http://upload.wikimedia.org/wikipedia/en/thumb/a/a9/TelecityGroup.svg/220px-TelecityGroup.svg.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598711" y="2490958"/>
            <a:ext cx="974989" cy="23931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22"/>
          <p:cNvPicPr>
            <a:picLocks noChangeAspect="1"/>
          </p:cNvPicPr>
          <p:nvPr/>
        </p:nvPicPr>
        <p:blipFill rotWithShape="1">
          <a:blip r:embed="rId14">
            <a:extLst>
              <a:ext uri="{28A0092B-C50C-407E-A947-70E740481C1C}">
                <a14:useLocalDpi xmlns:a14="http://schemas.microsoft.com/office/drawing/2010/main" val="0"/>
              </a:ext>
            </a:extLst>
          </a:blip>
          <a:srcRect t="23233" b="29244"/>
          <a:stretch/>
        </p:blipFill>
        <p:spPr>
          <a:xfrm>
            <a:off x="6612319" y="2240080"/>
            <a:ext cx="380892" cy="181010"/>
          </a:xfrm>
          <a:prstGeom prst="rect">
            <a:avLst/>
          </a:prstGeom>
        </p:spPr>
      </p:pic>
      <p:pic>
        <p:nvPicPr>
          <p:cNvPr id="24" name="Picture 2" descr="Equinox"/>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502852" y="2462789"/>
            <a:ext cx="599827" cy="29024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4"/>
          <p:cNvPicPr>
            <a:picLocks noChangeAspect="1"/>
          </p:cNvPicPr>
          <p:nvPr/>
        </p:nvPicPr>
        <p:blipFill>
          <a:blip r:embed="rId15">
            <a:clrChange>
              <a:clrFrom>
                <a:srgbClr val="FFFFFF"/>
              </a:clrFrom>
              <a:clrTo>
                <a:srgbClr val="FFFFFF">
                  <a:alpha val="0"/>
                </a:srgbClr>
              </a:clrTo>
            </a:clrChange>
          </a:blip>
          <a:stretch>
            <a:fillRect/>
          </a:stretch>
        </p:blipFill>
        <p:spPr>
          <a:xfrm>
            <a:off x="7346565" y="2228157"/>
            <a:ext cx="1138398" cy="243131"/>
          </a:xfrm>
          <a:prstGeom prst="rect">
            <a:avLst/>
          </a:prstGeom>
        </p:spPr>
      </p:pic>
      <p:pic>
        <p:nvPicPr>
          <p:cNvPr id="26" name="Picture 4" descr="Orange"/>
          <p:cNvPicPr>
            <a:picLocks noChangeAspect="1" noChangeArrowheads="1"/>
          </p:cNvPicPr>
          <p:nvPr/>
        </p:nvPicPr>
        <p:blipFill rotWithShape="1">
          <a:blip r:embed="rId16" cstate="print">
            <a:extLst>
              <a:ext uri="{28A0092B-C50C-407E-A947-70E740481C1C}">
                <a14:useLocalDpi xmlns:a14="http://schemas.microsoft.com/office/drawing/2010/main" val="0"/>
              </a:ext>
            </a:extLst>
          </a:blip>
          <a:srcRect r="52827"/>
          <a:stretch/>
        </p:blipFill>
        <p:spPr bwMode="auto">
          <a:xfrm>
            <a:off x="7060706" y="2215637"/>
            <a:ext cx="218364" cy="222876"/>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10" descr="B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283946" y="2840090"/>
            <a:ext cx="473167" cy="226927"/>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6" descr="Tat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52364" y="3608917"/>
            <a:ext cx="1299254" cy="83286"/>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18" descr="http://upload.wikimedia.org/wikipedia/commons/thumb/c/c1/Telstra_logo.svg/100px-Telstra_logo.svg.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10537717" y="5682748"/>
            <a:ext cx="242002" cy="273463"/>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2" descr="Equinox"/>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953258" y="5621116"/>
            <a:ext cx="576374" cy="278892"/>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2"/>
          <p:cNvPicPr>
            <a:picLocks noChangeAspect="1"/>
          </p:cNvPicPr>
          <p:nvPr/>
        </p:nvPicPr>
        <p:blipFill>
          <a:blip r:embed="rId18"/>
          <a:stretch>
            <a:fillRect/>
          </a:stretch>
        </p:blipFill>
        <p:spPr>
          <a:xfrm>
            <a:off x="10480092" y="5313233"/>
            <a:ext cx="404001" cy="309121"/>
          </a:xfrm>
          <a:prstGeom prst="rect">
            <a:avLst/>
          </a:prstGeom>
        </p:spPr>
      </p:pic>
      <p:pic>
        <p:nvPicPr>
          <p:cNvPr id="35" name="Picture 14" descr="SingTel"/>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9876513" y="4260093"/>
            <a:ext cx="617365" cy="238715"/>
          </a:xfrm>
          <a:prstGeom prst="rect">
            <a:avLst/>
          </a:prstGeom>
          <a:noFill/>
          <a:extLst>
            <a:ext uri="{909E8E84-426E-40DD-AFC4-6F175D3DCCD1}">
              <a14:hiddenFill xmlns:a14="http://schemas.microsoft.com/office/drawing/2010/main">
                <a:solidFill>
                  <a:srgbClr val="FFFFFF"/>
                </a:solidFill>
              </a14:hiddenFill>
            </a:ext>
          </a:extLst>
        </p:spPr>
      </p:pic>
      <p:pic>
        <p:nvPicPr>
          <p:cNvPr id="36" name="Picture 4" descr="Verizon"/>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102323" y="4646103"/>
            <a:ext cx="564137" cy="310276"/>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14" descr="Aryaka"/>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9922882" y="4518565"/>
            <a:ext cx="564621" cy="141156"/>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6" descr="Tat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251618" y="5056832"/>
            <a:ext cx="1216392" cy="77974"/>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2" descr="Equinox"/>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906045" y="4003446"/>
            <a:ext cx="428071" cy="20713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12" descr="IIJ"/>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10789589" y="2963938"/>
            <a:ext cx="357001" cy="205964"/>
          </a:xfrm>
          <a:prstGeom prst="rect">
            <a:avLst/>
          </a:prstGeom>
          <a:noFill/>
          <a:extLst>
            <a:ext uri="{909E8E84-426E-40DD-AFC4-6F175D3DCCD1}">
              <a14:hiddenFill xmlns:a14="http://schemas.microsoft.com/office/drawing/2010/main">
                <a:solidFill>
                  <a:srgbClr val="FFFFFF"/>
                </a:solidFill>
              </a14:hiddenFill>
            </a:ext>
          </a:extLst>
        </p:spPr>
      </p:pic>
      <p:pic>
        <p:nvPicPr>
          <p:cNvPr id="44" name="Picture 10" descr="B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80092" y="4032599"/>
            <a:ext cx="473167" cy="226927"/>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5"/>
          <p:cNvPicPr>
            <a:picLocks noChangeAspect="1"/>
          </p:cNvPicPr>
          <p:nvPr/>
        </p:nvPicPr>
        <p:blipFill>
          <a:blip r:embed="rId22"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646750" y="3169501"/>
            <a:ext cx="861308" cy="480141"/>
          </a:xfrm>
          <a:prstGeom prst="rect">
            <a:avLst/>
          </a:prstGeom>
        </p:spPr>
      </p:pic>
      <p:pic>
        <p:nvPicPr>
          <p:cNvPr id="48" name="Picture 47"/>
          <p:cNvPicPr>
            <a:picLocks noChangeAspect="1"/>
          </p:cNvPicPr>
          <p:nvPr/>
        </p:nvPicPr>
        <p:blipFill>
          <a:blip r:embed="rId23"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789590" y="3006499"/>
            <a:ext cx="975430" cy="490763"/>
          </a:xfrm>
          <a:prstGeom prst="rect">
            <a:avLst/>
          </a:prstGeom>
        </p:spPr>
      </p:pic>
      <p:graphicFrame>
        <p:nvGraphicFramePr>
          <p:cNvPr id="49" name="Table 56"/>
          <p:cNvGraphicFramePr>
            <a:graphicFrameLocks noGrp="1"/>
          </p:cNvGraphicFramePr>
          <p:nvPr>
            <p:extLst/>
          </p:nvPr>
        </p:nvGraphicFramePr>
        <p:xfrm>
          <a:off x="8608597" y="4512475"/>
          <a:ext cx="1208313" cy="2050496"/>
        </p:xfrm>
        <a:graphic>
          <a:graphicData uri="http://schemas.openxmlformats.org/drawingml/2006/table">
            <a:tbl>
              <a:tblPr>
                <a:tableStyleId>{3B4B98B0-60AC-42C2-AFA5-B58CD77FA1E5}</a:tableStyleId>
              </a:tblPr>
              <a:tblGrid>
                <a:gridCol w="1208313">
                  <a:extLst>
                    <a:ext uri="{9D8B030D-6E8A-4147-A177-3AD203B41FA5}">
                      <a16:colId xmlns:a16="http://schemas.microsoft.com/office/drawing/2014/main" val="20000"/>
                    </a:ext>
                  </a:extLst>
                </a:gridCol>
              </a:tblGrid>
              <a:tr h="256312">
                <a:tc>
                  <a:txBody>
                    <a:bodyPr/>
                    <a:lstStyle/>
                    <a:p>
                      <a:pPr algn="l" fontAlgn="ctr"/>
                      <a:r>
                        <a:rPr lang="en-US" sz="1600" b="0" i="0" u="none" strike="noStrike" dirty="0" smtClean="0">
                          <a:solidFill>
                            <a:schemeClr val="tx1"/>
                          </a:solidFill>
                          <a:effectLst/>
                          <a:latin typeface="Segoe UI "/>
                        </a:rPr>
                        <a:t>Chennai</a:t>
                      </a:r>
                      <a:endParaRPr lang="en-US" sz="1600" b="0" i="0" u="none" strike="noStrike" dirty="0">
                        <a:solidFill>
                          <a:schemeClr val="tx1"/>
                        </a:solidFill>
                        <a:effectLst/>
                        <a:latin typeface="Segoe UI "/>
                      </a:endParaRPr>
                    </a:p>
                  </a:txBody>
                  <a:tcPr marL="7618" marR="7618" marT="7618" marB="0" anchor="ctr"/>
                </a:tc>
                <a:extLst>
                  <a:ext uri="{0D108BD9-81ED-4DB2-BD59-A6C34878D82A}">
                    <a16:rowId xmlns:a16="http://schemas.microsoft.com/office/drawing/2014/main" val="10000"/>
                  </a:ext>
                </a:extLst>
              </a:tr>
              <a:tr h="256312">
                <a:tc>
                  <a:txBody>
                    <a:bodyPr/>
                    <a:lstStyle/>
                    <a:p>
                      <a:pPr marL="0" marR="0" indent="0" algn="l" defTabSz="932667" rtl="0" eaLnBrk="1" fontAlgn="ctr" latinLnBrk="0" hangingPunct="1">
                        <a:lnSpc>
                          <a:spcPct val="100000"/>
                        </a:lnSpc>
                        <a:spcBef>
                          <a:spcPts val="0"/>
                        </a:spcBef>
                        <a:spcAft>
                          <a:spcPts val="0"/>
                        </a:spcAft>
                        <a:buClrTx/>
                        <a:buSzTx/>
                        <a:buFontTx/>
                        <a:buNone/>
                        <a:tabLst/>
                        <a:defRPr/>
                      </a:pPr>
                      <a:r>
                        <a:rPr lang="en-US" sz="1600" u="none" strike="noStrike" dirty="0" smtClean="0">
                          <a:effectLst/>
                        </a:rPr>
                        <a:t>Hong Kong</a:t>
                      </a:r>
                      <a:endParaRPr lang="en-US" sz="1600" b="0" i="0" u="none" strike="noStrike" dirty="0" smtClean="0">
                        <a:solidFill>
                          <a:srgbClr val="000000"/>
                        </a:solidFill>
                        <a:effectLst/>
                        <a:latin typeface="Segoe UI "/>
                      </a:endParaRPr>
                    </a:p>
                  </a:txBody>
                  <a:tcPr marL="7618" marR="7618" marT="7618" marB="0" anchor="ctr"/>
                </a:tc>
                <a:extLst>
                  <a:ext uri="{0D108BD9-81ED-4DB2-BD59-A6C34878D82A}">
                    <a16:rowId xmlns:a16="http://schemas.microsoft.com/office/drawing/2014/main" val="10001"/>
                  </a:ext>
                </a:extLst>
              </a:tr>
              <a:tr h="256312">
                <a:tc>
                  <a:txBody>
                    <a:bodyPr/>
                    <a:lstStyle/>
                    <a:p>
                      <a:pPr algn="l" fontAlgn="ctr"/>
                      <a:r>
                        <a:rPr lang="en-US" sz="1600" u="none" strike="noStrike" dirty="0" smtClean="0">
                          <a:solidFill>
                            <a:schemeClr val="tx1"/>
                          </a:solidFill>
                          <a:effectLst/>
                        </a:rPr>
                        <a:t>Mumbai</a:t>
                      </a:r>
                      <a:endParaRPr lang="en-US" sz="1600" b="0" i="0" u="none" strike="noStrike" dirty="0">
                        <a:solidFill>
                          <a:schemeClr val="tx1"/>
                        </a:solidFill>
                        <a:effectLst/>
                        <a:latin typeface="Segoe UI "/>
                      </a:endParaRPr>
                    </a:p>
                  </a:txBody>
                  <a:tcPr marL="7618" marR="7618" marT="7618" marB="0" anchor="ctr"/>
                </a:tc>
                <a:extLst>
                  <a:ext uri="{0D108BD9-81ED-4DB2-BD59-A6C34878D82A}">
                    <a16:rowId xmlns:a16="http://schemas.microsoft.com/office/drawing/2014/main" val="10002"/>
                  </a:ext>
                </a:extLst>
              </a:tr>
              <a:tr h="256312">
                <a:tc>
                  <a:txBody>
                    <a:bodyPr/>
                    <a:lstStyle/>
                    <a:p>
                      <a:pPr algn="l" fontAlgn="ctr"/>
                      <a:r>
                        <a:rPr lang="en-US" sz="1600" u="none" strike="noStrike" dirty="0" smtClean="0">
                          <a:solidFill>
                            <a:schemeClr val="tx1"/>
                          </a:solidFill>
                          <a:effectLst/>
                        </a:rPr>
                        <a:t>Melbourne</a:t>
                      </a:r>
                      <a:endParaRPr lang="en-US" sz="1600" b="0" i="0" u="none" strike="noStrike" dirty="0">
                        <a:solidFill>
                          <a:schemeClr val="tx1"/>
                        </a:solidFill>
                        <a:effectLst/>
                        <a:latin typeface="Segoe UI "/>
                      </a:endParaRPr>
                    </a:p>
                  </a:txBody>
                  <a:tcPr marL="7618" marR="7618" marT="7618" marB="0" anchor="ctr"/>
                </a:tc>
                <a:extLst>
                  <a:ext uri="{0D108BD9-81ED-4DB2-BD59-A6C34878D82A}">
                    <a16:rowId xmlns:a16="http://schemas.microsoft.com/office/drawing/2014/main" val="10003"/>
                  </a:ext>
                </a:extLst>
              </a:tr>
              <a:tr h="256312">
                <a:tc>
                  <a:txBody>
                    <a:bodyPr/>
                    <a:lstStyle/>
                    <a:p>
                      <a:pPr algn="l" fontAlgn="ctr"/>
                      <a:r>
                        <a:rPr lang="en-US" sz="1600" u="none" strike="noStrike" dirty="0" smtClean="0">
                          <a:solidFill>
                            <a:schemeClr val="tx1"/>
                          </a:solidFill>
                          <a:effectLst/>
                        </a:rPr>
                        <a:t>Osaka</a:t>
                      </a:r>
                      <a:endParaRPr lang="en-US" sz="1600" b="0" i="0" u="none" strike="noStrike" dirty="0">
                        <a:solidFill>
                          <a:schemeClr val="tx1"/>
                        </a:solidFill>
                        <a:effectLst/>
                        <a:latin typeface="Segoe UI "/>
                      </a:endParaRPr>
                    </a:p>
                  </a:txBody>
                  <a:tcPr marL="7618" marR="7618" marT="7618" marB="0" anchor="ctr"/>
                </a:tc>
                <a:extLst>
                  <a:ext uri="{0D108BD9-81ED-4DB2-BD59-A6C34878D82A}">
                    <a16:rowId xmlns:a16="http://schemas.microsoft.com/office/drawing/2014/main" val="10004"/>
                  </a:ext>
                </a:extLst>
              </a:tr>
              <a:tr h="256312">
                <a:tc>
                  <a:txBody>
                    <a:bodyPr/>
                    <a:lstStyle/>
                    <a:p>
                      <a:pPr algn="l" fontAlgn="ctr"/>
                      <a:r>
                        <a:rPr lang="en-US" sz="1600" u="none" strike="noStrike" dirty="0">
                          <a:effectLst/>
                        </a:rPr>
                        <a:t>Singapore</a:t>
                      </a:r>
                      <a:endParaRPr lang="en-US" sz="1600" b="0" i="0" u="none" strike="noStrike" dirty="0">
                        <a:solidFill>
                          <a:srgbClr val="000000"/>
                        </a:solidFill>
                        <a:effectLst/>
                        <a:latin typeface="Segoe UI "/>
                      </a:endParaRPr>
                    </a:p>
                  </a:txBody>
                  <a:tcPr marL="7618" marR="7618" marT="7618" marB="0" anchor="ctr"/>
                </a:tc>
                <a:extLst>
                  <a:ext uri="{0D108BD9-81ED-4DB2-BD59-A6C34878D82A}">
                    <a16:rowId xmlns:a16="http://schemas.microsoft.com/office/drawing/2014/main" val="10005"/>
                  </a:ext>
                </a:extLst>
              </a:tr>
              <a:tr h="256312">
                <a:tc>
                  <a:txBody>
                    <a:bodyPr/>
                    <a:lstStyle/>
                    <a:p>
                      <a:pPr algn="l" fontAlgn="ctr"/>
                      <a:r>
                        <a:rPr lang="en-US" sz="1600" u="none" strike="noStrike" dirty="0">
                          <a:effectLst/>
                        </a:rPr>
                        <a:t>Sydney</a:t>
                      </a:r>
                      <a:endParaRPr lang="en-US" sz="1600" b="0" i="0" u="none" strike="noStrike" dirty="0">
                        <a:solidFill>
                          <a:srgbClr val="000000"/>
                        </a:solidFill>
                        <a:effectLst/>
                        <a:latin typeface="Segoe UI "/>
                      </a:endParaRPr>
                    </a:p>
                  </a:txBody>
                  <a:tcPr marL="7618" marR="7618" marT="7618" marB="0" anchor="ctr"/>
                </a:tc>
                <a:extLst>
                  <a:ext uri="{0D108BD9-81ED-4DB2-BD59-A6C34878D82A}">
                    <a16:rowId xmlns:a16="http://schemas.microsoft.com/office/drawing/2014/main" val="10006"/>
                  </a:ext>
                </a:extLst>
              </a:tr>
              <a:tr h="256312">
                <a:tc>
                  <a:txBody>
                    <a:bodyPr/>
                    <a:lstStyle/>
                    <a:p>
                      <a:pPr algn="l" fontAlgn="ctr"/>
                      <a:r>
                        <a:rPr lang="en-US" sz="1600" u="none" strike="noStrike" dirty="0">
                          <a:effectLst/>
                        </a:rPr>
                        <a:t>Tokyo</a:t>
                      </a:r>
                      <a:endParaRPr lang="en-US" sz="1600" b="0" i="0" u="none" strike="noStrike" dirty="0">
                        <a:solidFill>
                          <a:srgbClr val="000000"/>
                        </a:solidFill>
                        <a:effectLst/>
                        <a:latin typeface="Segoe UI "/>
                      </a:endParaRPr>
                    </a:p>
                  </a:txBody>
                  <a:tcPr marL="7618" marR="7618" marT="7618" marB="0" anchor="ctr"/>
                </a:tc>
                <a:extLst>
                  <a:ext uri="{0D108BD9-81ED-4DB2-BD59-A6C34878D82A}">
                    <a16:rowId xmlns:a16="http://schemas.microsoft.com/office/drawing/2014/main" val="10007"/>
                  </a:ext>
                </a:extLst>
              </a:tr>
            </a:tbl>
          </a:graphicData>
        </a:graphic>
      </p:graphicFrame>
      <p:pic>
        <p:nvPicPr>
          <p:cNvPr id="50" name="Picture 49"/>
          <p:cNvPicPr>
            <a:picLocks noChangeAspect="1"/>
          </p:cNvPicPr>
          <p:nvPr/>
        </p:nvPicPr>
        <p:blipFill>
          <a:blip r:embed="rId24"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943229" y="5369520"/>
            <a:ext cx="574357" cy="137846"/>
          </a:xfrm>
          <a:prstGeom prst="rect">
            <a:avLst/>
          </a:prstGeom>
        </p:spPr>
      </p:pic>
      <p:pic>
        <p:nvPicPr>
          <p:cNvPr id="53" name="Picture 52"/>
          <p:cNvPicPr>
            <a:picLocks noChangeAspect="1"/>
          </p:cNvPicPr>
          <p:nvPr/>
        </p:nvPicPr>
        <p:blipFill>
          <a:blip r:embed="rId25"/>
          <a:stretch>
            <a:fillRect/>
          </a:stretch>
        </p:blipFill>
        <p:spPr>
          <a:xfrm>
            <a:off x="7112846" y="5223362"/>
            <a:ext cx="547484" cy="179051"/>
          </a:xfrm>
          <a:prstGeom prst="rect">
            <a:avLst/>
          </a:prstGeom>
        </p:spPr>
      </p:pic>
      <p:pic>
        <p:nvPicPr>
          <p:cNvPr id="54" name="Picture 10" descr="BT"/>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36123" y="5467794"/>
            <a:ext cx="485866" cy="23301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4863954"/>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5-30438_S4_Breakout_Template_WHT">
  <a:themeElements>
    <a:clrScheme name="S4 White">
      <a:dk1>
        <a:srgbClr val="505050"/>
      </a:dk1>
      <a:lt1>
        <a:srgbClr val="FFFFFF"/>
      </a:lt1>
      <a:dk2>
        <a:srgbClr val="0072C6"/>
      </a:dk2>
      <a:lt2>
        <a:srgbClr val="D2D2D2"/>
      </a:lt2>
      <a:accent1>
        <a:srgbClr val="0072C6"/>
      </a:accent1>
      <a:accent2>
        <a:srgbClr val="00188F"/>
      </a:accent2>
      <a:accent3>
        <a:srgbClr val="442359"/>
      </a:accent3>
      <a:accent4>
        <a:srgbClr val="008A00"/>
      </a:accent4>
      <a:accent5>
        <a:srgbClr val="00BCF2"/>
      </a:accent5>
      <a:accent6>
        <a:srgbClr val="FFB900"/>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smtClean="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4_Template" id="{7166F829-4797-451F-9590-40C2C71999D2}" vid="{3023FC4D-4075-4E1F-9FEB-B90F852D6202}"/>
    </a:ext>
  </a:extLst>
</a:theme>
</file>

<file path=ppt/theme/theme2.xml><?xml version="1.0" encoding="utf-8"?>
<a:theme xmlns:a="http://schemas.openxmlformats.org/drawingml/2006/main" name="2_5-30610_Microsoft_Ignite_Keynote_Template">
  <a:themeElements>
    <a:clrScheme name="Ignite - Breakout - Gray Back">
      <a:dk1>
        <a:srgbClr val="000000"/>
      </a:dk1>
      <a:lt1>
        <a:srgbClr val="FFFFFF"/>
      </a:lt1>
      <a:dk2>
        <a:srgbClr val="505050"/>
      </a:dk2>
      <a:lt2>
        <a:srgbClr val="47D8FF"/>
      </a:lt2>
      <a:accent1>
        <a:srgbClr val="0078D7"/>
      </a:accent1>
      <a:accent2>
        <a:srgbClr val="5C2D91"/>
      </a:accent2>
      <a:accent3>
        <a:srgbClr val="B4009E"/>
      </a:accent3>
      <a:accent4>
        <a:srgbClr val="00BCF2"/>
      </a:accent4>
      <a:accent5>
        <a:srgbClr val="BAD80A"/>
      </a:accent5>
      <a:accent6>
        <a:srgbClr val="FF8C00"/>
      </a:accent6>
      <a:hlink>
        <a:srgbClr val="47D8FF"/>
      </a:hlink>
      <a:folHlink>
        <a:srgbClr val="47D8FF"/>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398" fontAlgn="base">
          <a:spcBef>
            <a:spcPct val="0"/>
          </a:spcBef>
          <a:spcAft>
            <a:spcPct val="0"/>
          </a:spcAft>
          <a:defRPr sz="2000" dirty="0">
            <a:gradFill>
              <a:gsLst>
                <a:gs pos="16814">
                  <a:srgbClr val="FFFFFF"/>
                </a:gs>
                <a:gs pos="46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Microsoft_Ignite_2015_Breakout_Template.potx" id="{1A2CE55D-C0EF-4064-A39F-620642E032AA}" vid="{A3A9C9DA-6617-4D3E-A382-CDB23C8F3BF1}"/>
    </a:ext>
  </a:extLst>
</a:theme>
</file>

<file path=ppt/theme/theme3.xml><?xml version="1.0" encoding="utf-8"?>
<a:theme xmlns:a="http://schemas.openxmlformats.org/drawingml/2006/main" name="1_5-30664_S4_Q1_FY16_Light_Template">
  <a:themeElements>
    <a:clrScheme name="S4 Light">
      <a:dk1>
        <a:srgbClr val="505050"/>
      </a:dk1>
      <a:lt1>
        <a:srgbClr val="FFFFFF"/>
      </a:lt1>
      <a:dk2>
        <a:srgbClr val="0078D7"/>
      </a:dk2>
      <a:lt2>
        <a:srgbClr val="D2D2D2"/>
      </a:lt2>
      <a:accent1>
        <a:srgbClr val="0078D7"/>
      </a:accent1>
      <a:accent2>
        <a:srgbClr val="00188F"/>
      </a:accent2>
      <a:accent3>
        <a:srgbClr val="32145A"/>
      </a:accent3>
      <a:accent4>
        <a:srgbClr val="107C10"/>
      </a:accent4>
      <a:accent5>
        <a:srgbClr val="00BCF2"/>
      </a:accent5>
      <a:accent6>
        <a:srgbClr val="FFB900"/>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4_Q1_FY16_Light_Template" id="{5A138EE4-B6E3-469D-94A7-35F83E9EE68C}" vid="{DB724A9A-859D-48A8-AD42-61FD6C5EB79E}"/>
    </a:ext>
  </a:extLst>
</a:theme>
</file>

<file path=ppt/theme/theme4.xml><?xml version="1.0" encoding="utf-8"?>
<a:theme xmlns:a="http://schemas.openxmlformats.org/drawingml/2006/main" name="2_WHITE TEMPLATE">
  <a:themeElements>
    <a:clrScheme name="Custom 8">
      <a:dk1>
        <a:srgbClr val="505050"/>
      </a:dk1>
      <a:lt1>
        <a:srgbClr val="FFFFFF"/>
      </a:lt1>
      <a:dk2>
        <a:srgbClr val="002050"/>
      </a:dk2>
      <a:lt2>
        <a:srgbClr val="00BCF2"/>
      </a:lt2>
      <a:accent1>
        <a:srgbClr val="002050"/>
      </a:accent1>
      <a:accent2>
        <a:srgbClr val="B4009E"/>
      </a:accent2>
      <a:accent3>
        <a:srgbClr val="0078D7"/>
      </a:accent3>
      <a:accent4>
        <a:srgbClr val="5C2D91"/>
      </a:accent4>
      <a:accent5>
        <a:srgbClr val="107C10"/>
      </a:accent5>
      <a:accent6>
        <a:srgbClr val="D83B01"/>
      </a:accent6>
      <a:hlink>
        <a:srgbClr val="0078D7"/>
      </a:hlink>
      <a:folHlink>
        <a:srgbClr val="0078D7"/>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accent1"/>
        </a:solidFill>
        <a:ln>
          <a:noFill/>
          <a:headEnd type="none" w="med" len="med"/>
          <a:tailEnd type="none" w="med" len="med"/>
        </a:ln>
        <a:effectLst/>
      </a:spPr>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defPPr defTabSz="932472" fontAlgn="base">
          <a:lnSpc>
            <a:spcPct val="90000"/>
          </a:lnSpc>
          <a:spcBef>
            <a:spcPct val="0"/>
          </a:spcBef>
          <a:spcAft>
            <a:spcPct val="0"/>
          </a:spcAft>
          <a:defRPr sz="2400" dirty="0" err="1" smtClean="0">
            <a:gradFill>
              <a:gsLst>
                <a:gs pos="0">
                  <a:srgbClr val="FFFFFF"/>
                </a:gs>
                <a:gs pos="100000">
                  <a:srgbClr val="FFFFFF"/>
                </a:gs>
              </a:gsLst>
              <a:lin ang="5400000" scaled="0"/>
            </a:gradFill>
            <a:ea typeface="Segoe UI" pitchFamily="34" charset="0"/>
            <a:cs typeface="Segoe UI" pitchFamily="34" charset="0"/>
          </a:defRPr>
        </a:defPPr>
      </a:lstStyle>
      <a:style>
        <a:lnRef idx="1">
          <a:schemeClr val="accent2"/>
        </a:lnRef>
        <a:fillRef idx="3">
          <a:schemeClr val="accent2"/>
        </a:fillRef>
        <a:effectRef idx="2">
          <a:schemeClr val="accent2"/>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Brand_template_16-9_Business_DARK_BLUE_1.potx" id="{D492926E-EC08-4AFD-807A-4127C70CFD99}" vid="{4C9C3234-2339-4DAF-A47B-F3F7479B742D}"/>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Custom 8">
    <a:dk1>
      <a:srgbClr val="505050"/>
    </a:dk1>
    <a:lt1>
      <a:srgbClr val="FFFFFF"/>
    </a:lt1>
    <a:dk2>
      <a:srgbClr val="002050"/>
    </a:dk2>
    <a:lt2>
      <a:srgbClr val="00BCF2"/>
    </a:lt2>
    <a:accent1>
      <a:srgbClr val="002050"/>
    </a:accent1>
    <a:accent2>
      <a:srgbClr val="B4009E"/>
    </a:accent2>
    <a:accent3>
      <a:srgbClr val="0078D7"/>
    </a:accent3>
    <a:accent4>
      <a:srgbClr val="5C2D91"/>
    </a:accent4>
    <a:accent5>
      <a:srgbClr val="107C10"/>
    </a:accent5>
    <a:accent6>
      <a:srgbClr val="D83B01"/>
    </a:accent6>
    <a:hlink>
      <a:srgbClr val="0078D7"/>
    </a:hlink>
    <a:folHlink>
      <a:srgbClr val="0078D7"/>
    </a:folHlink>
  </a:clrScheme>
</a:themeOverride>
</file>

<file path=ppt/theme/themeOverride2.xml><?xml version="1.0" encoding="utf-8"?>
<a:themeOverride xmlns:a="http://schemas.openxmlformats.org/drawingml/2006/main">
  <a:clrScheme name="Custom 8">
    <a:dk1>
      <a:srgbClr val="505050"/>
    </a:dk1>
    <a:lt1>
      <a:srgbClr val="FFFFFF"/>
    </a:lt1>
    <a:dk2>
      <a:srgbClr val="002050"/>
    </a:dk2>
    <a:lt2>
      <a:srgbClr val="00BCF2"/>
    </a:lt2>
    <a:accent1>
      <a:srgbClr val="002050"/>
    </a:accent1>
    <a:accent2>
      <a:srgbClr val="B4009E"/>
    </a:accent2>
    <a:accent3>
      <a:srgbClr val="0078D7"/>
    </a:accent3>
    <a:accent4>
      <a:srgbClr val="5C2D91"/>
    </a:accent4>
    <a:accent5>
      <a:srgbClr val="107C10"/>
    </a:accent5>
    <a:accent6>
      <a:srgbClr val="D83B01"/>
    </a:accent6>
    <a:hlink>
      <a:srgbClr val="0078D7"/>
    </a:hlink>
    <a:folHlink>
      <a:srgbClr val="0078D7"/>
    </a:folHlink>
  </a:clrScheme>
</a:themeOverride>
</file>

<file path=ppt/theme/themeOverride3.xml><?xml version="1.0" encoding="utf-8"?>
<a:themeOverride xmlns:a="http://schemas.openxmlformats.org/drawingml/2006/main">
  <a:clrScheme name="Custom 8">
    <a:dk1>
      <a:srgbClr val="505050"/>
    </a:dk1>
    <a:lt1>
      <a:srgbClr val="FFFFFF"/>
    </a:lt1>
    <a:dk2>
      <a:srgbClr val="002050"/>
    </a:dk2>
    <a:lt2>
      <a:srgbClr val="00BCF2"/>
    </a:lt2>
    <a:accent1>
      <a:srgbClr val="002050"/>
    </a:accent1>
    <a:accent2>
      <a:srgbClr val="B4009E"/>
    </a:accent2>
    <a:accent3>
      <a:srgbClr val="0078D7"/>
    </a:accent3>
    <a:accent4>
      <a:srgbClr val="5C2D91"/>
    </a:accent4>
    <a:accent5>
      <a:srgbClr val="107C10"/>
    </a:accent5>
    <a:accent6>
      <a:srgbClr val="D83B01"/>
    </a:accent6>
    <a:hlink>
      <a:srgbClr val="0078D7"/>
    </a:hlink>
    <a:folHlink>
      <a:srgbClr val="0078D7"/>
    </a:folHlink>
  </a:clrScheme>
</a:themeOverride>
</file>

<file path=ppt/theme/themeOverride4.xml><?xml version="1.0" encoding="utf-8"?>
<a:themeOverride xmlns:a="http://schemas.openxmlformats.org/drawingml/2006/main">
  <a:clrScheme name="Custom 8">
    <a:dk1>
      <a:srgbClr val="505050"/>
    </a:dk1>
    <a:lt1>
      <a:srgbClr val="FFFFFF"/>
    </a:lt1>
    <a:dk2>
      <a:srgbClr val="002050"/>
    </a:dk2>
    <a:lt2>
      <a:srgbClr val="00BCF2"/>
    </a:lt2>
    <a:accent1>
      <a:srgbClr val="002050"/>
    </a:accent1>
    <a:accent2>
      <a:srgbClr val="B4009E"/>
    </a:accent2>
    <a:accent3>
      <a:srgbClr val="0078D7"/>
    </a:accent3>
    <a:accent4>
      <a:srgbClr val="5C2D91"/>
    </a:accent4>
    <a:accent5>
      <a:srgbClr val="107C10"/>
    </a:accent5>
    <a:accent6>
      <a:srgbClr val="D83B01"/>
    </a:accent6>
    <a:hlink>
      <a:srgbClr val="0078D7"/>
    </a:hlink>
    <a:folHlink>
      <a:srgbClr val="0078D7"/>
    </a:folHlink>
  </a:clrScheme>
</a:themeOverride>
</file>

<file path=ppt/theme/themeOverride5.xml><?xml version="1.0" encoding="utf-8"?>
<a:themeOverride xmlns:a="http://schemas.openxmlformats.org/drawingml/2006/main">
  <a:clrScheme name="Custom 8">
    <a:dk1>
      <a:srgbClr val="505050"/>
    </a:dk1>
    <a:lt1>
      <a:srgbClr val="FFFFFF"/>
    </a:lt1>
    <a:dk2>
      <a:srgbClr val="002050"/>
    </a:dk2>
    <a:lt2>
      <a:srgbClr val="00BCF2"/>
    </a:lt2>
    <a:accent1>
      <a:srgbClr val="002050"/>
    </a:accent1>
    <a:accent2>
      <a:srgbClr val="B4009E"/>
    </a:accent2>
    <a:accent3>
      <a:srgbClr val="0078D7"/>
    </a:accent3>
    <a:accent4>
      <a:srgbClr val="5C2D91"/>
    </a:accent4>
    <a:accent5>
      <a:srgbClr val="107C10"/>
    </a:accent5>
    <a:accent6>
      <a:srgbClr val="D83B01"/>
    </a:accent6>
    <a:hlink>
      <a:srgbClr val="0078D7"/>
    </a:hlink>
    <a:folHlink>
      <a:srgbClr val="0078D7"/>
    </a:folHlink>
  </a:clrScheme>
</a:themeOverride>
</file>

<file path=ppt/theme/themeOverride6.xml><?xml version="1.0" encoding="utf-8"?>
<a:themeOverride xmlns:a="http://schemas.openxmlformats.org/drawingml/2006/main">
  <a:clrScheme name="Custom 8">
    <a:dk1>
      <a:srgbClr val="505050"/>
    </a:dk1>
    <a:lt1>
      <a:srgbClr val="FFFFFF"/>
    </a:lt1>
    <a:dk2>
      <a:srgbClr val="002050"/>
    </a:dk2>
    <a:lt2>
      <a:srgbClr val="00BCF2"/>
    </a:lt2>
    <a:accent1>
      <a:srgbClr val="002050"/>
    </a:accent1>
    <a:accent2>
      <a:srgbClr val="B4009E"/>
    </a:accent2>
    <a:accent3>
      <a:srgbClr val="0078D7"/>
    </a:accent3>
    <a:accent4>
      <a:srgbClr val="5C2D91"/>
    </a:accent4>
    <a:accent5>
      <a:srgbClr val="107C10"/>
    </a:accent5>
    <a:accent6>
      <a:srgbClr val="D83B01"/>
    </a:accent6>
    <a:hlink>
      <a:srgbClr val="0078D7"/>
    </a:hlink>
    <a:folHlink>
      <a:srgbClr val="0078D7"/>
    </a:folHlink>
  </a:clrScheme>
</a:themeOverride>
</file>

<file path=ppt/theme/themeOverride7.xml><?xml version="1.0" encoding="utf-8"?>
<a:themeOverride xmlns:a="http://schemas.openxmlformats.org/drawingml/2006/main">
  <a:clrScheme name="Custom 8">
    <a:dk1>
      <a:srgbClr val="505050"/>
    </a:dk1>
    <a:lt1>
      <a:srgbClr val="FFFFFF"/>
    </a:lt1>
    <a:dk2>
      <a:srgbClr val="002050"/>
    </a:dk2>
    <a:lt2>
      <a:srgbClr val="00BCF2"/>
    </a:lt2>
    <a:accent1>
      <a:srgbClr val="002050"/>
    </a:accent1>
    <a:accent2>
      <a:srgbClr val="B4009E"/>
    </a:accent2>
    <a:accent3>
      <a:srgbClr val="0078D7"/>
    </a:accent3>
    <a:accent4>
      <a:srgbClr val="5C2D91"/>
    </a:accent4>
    <a:accent5>
      <a:srgbClr val="107C10"/>
    </a:accent5>
    <a:accent6>
      <a:srgbClr val="D83B01"/>
    </a:accent6>
    <a:hlink>
      <a:srgbClr val="0078D7"/>
    </a:hlink>
    <a:folHlink>
      <a:srgbClr val="0078D7"/>
    </a:folHlink>
  </a:clrScheme>
</a:themeOverride>
</file>

<file path=ppt/theme/themeOverride8.xml><?xml version="1.0" encoding="utf-8"?>
<a:themeOverride xmlns:a="http://schemas.openxmlformats.org/drawingml/2006/main">
  <a:clrScheme name="Custom 8">
    <a:dk1>
      <a:srgbClr val="505050"/>
    </a:dk1>
    <a:lt1>
      <a:srgbClr val="FFFFFF"/>
    </a:lt1>
    <a:dk2>
      <a:srgbClr val="002050"/>
    </a:dk2>
    <a:lt2>
      <a:srgbClr val="00BCF2"/>
    </a:lt2>
    <a:accent1>
      <a:srgbClr val="002050"/>
    </a:accent1>
    <a:accent2>
      <a:srgbClr val="B4009E"/>
    </a:accent2>
    <a:accent3>
      <a:srgbClr val="0078D7"/>
    </a:accent3>
    <a:accent4>
      <a:srgbClr val="5C2D91"/>
    </a:accent4>
    <a:accent5>
      <a:srgbClr val="107C10"/>
    </a:accent5>
    <a:accent6>
      <a:srgbClr val="D83B01"/>
    </a:accent6>
    <a:hlink>
      <a:srgbClr val="0078D7"/>
    </a:hlink>
    <a:folHlink>
      <a:srgbClr val="0078D7"/>
    </a:folHlink>
  </a:clrScheme>
</a:themeOverride>
</file>

<file path=ppt/theme/themeOverride9.xml><?xml version="1.0" encoding="utf-8"?>
<a:themeOverride xmlns:a="http://schemas.openxmlformats.org/drawingml/2006/main">
  <a:clrScheme name="Custom 8">
    <a:dk1>
      <a:srgbClr val="505050"/>
    </a:dk1>
    <a:lt1>
      <a:srgbClr val="FFFFFF"/>
    </a:lt1>
    <a:dk2>
      <a:srgbClr val="002050"/>
    </a:dk2>
    <a:lt2>
      <a:srgbClr val="00BCF2"/>
    </a:lt2>
    <a:accent1>
      <a:srgbClr val="002050"/>
    </a:accent1>
    <a:accent2>
      <a:srgbClr val="B4009E"/>
    </a:accent2>
    <a:accent3>
      <a:srgbClr val="0078D7"/>
    </a:accent3>
    <a:accent4>
      <a:srgbClr val="5C2D91"/>
    </a:accent4>
    <a:accent5>
      <a:srgbClr val="107C10"/>
    </a:accent5>
    <a:accent6>
      <a:srgbClr val="D83B01"/>
    </a:accent6>
    <a:hlink>
      <a:srgbClr val="0078D7"/>
    </a:hlink>
    <a:folHlink>
      <a:srgbClr val="0078D7"/>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B72D74744C7D540871102394C2F0F5E" ma:contentTypeVersion="2" ma:contentTypeDescription="Create a new document." ma:contentTypeScope="" ma:versionID="0135780b703cfad295efb06bda563baa">
  <xsd:schema xmlns:xsd="http://www.w3.org/2001/XMLSchema" xmlns:xs="http://www.w3.org/2001/XMLSchema" xmlns:p="http://schemas.microsoft.com/office/2006/metadata/properties" xmlns:ns2="cdb0bdc2-6baa-483a-84de-d1434f216ba7" targetNamespace="http://schemas.microsoft.com/office/2006/metadata/properties" ma:root="true" ma:fieldsID="8f4b346d1f73fd44e05bf1a8153d750f" ns2:_="">
    <xsd:import namespace="cdb0bdc2-6baa-483a-84de-d1434f216ba7"/>
    <xsd:element name="properties">
      <xsd:complexType>
        <xsd:sequence>
          <xsd:element name="documentManagement">
            <xsd:complexType>
              <xsd:all>
                <xsd:element ref="ns2:SharedWithUsers"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db0bdc2-6baa-483a-84de-d1434f216ba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Version=14.0.0.0,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Version=14.0.0.0, Culture=neutral, PublicKeyToken=71e9bce111e9429c</Assembly>
    <Class>Microsoft.Office.DocumentManagement.Internal.DocIdHandler</Class>
    <Data/>
    <Filter/>
  </Receiver>
  <Receiver>
    <Name>DocumentSet ItemUpdated</Name>
    <Synchronization>Synchronous</Synchronization>
    <Type>10002</Type>
    <SequenceNumber>100</SequenceNumber>
    <Url/>
    <Assembly>Microsoft.Office.DocumentManagement, Version=15.0.0.0, Culture=neutral, PublicKeyToken=71e9bce111e9429c</Assembly>
    <Class>Microsoft.Office.DocumentManagement.DocumentSets.DocumentSetEventReceiver</Class>
    <Data/>
    <Filter/>
  </Receiver>
  <Receiver>
    <Name>DocumentSet ItemAdded</Name>
    <Synchronization>Synchronous</Synchronization>
    <Type>10001</Type>
    <SequenceNumber>100</SequenceNumber>
    <Url/>
    <Assembly>Microsoft.Office.DocumentManagement, Version=15.0.0.0, Culture=neutral, PublicKeyToken=71e9bce111e9429c</Assembly>
    <Class>Microsoft.Office.DocumentManagement.DocumentSets.DocumentSetItemsEventReceiver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ct:contentTypeSchema xmlns:ct="http://schemas.microsoft.com/office/2006/metadata/contentType" xmlns:ma="http://schemas.microsoft.com/office/2006/metadata/properties/metaAttributes" ct:_="" ma:_="" ma:contentTypeName="KCDoc" ma:contentTypeID="0x0101000E4CB7077FEE4FF7AE86D4A500EEC7800300C6CD36C6B4DAA64EAACFCCF5D9298AA000B09CC05C6355444CB49B4B62F83D23B8" ma:contentTypeVersion="43" ma:contentTypeDescription="" ma:contentTypeScope="" ma:versionID="529c3d1a1ff7547e8cab9af9dc74631e">
  <xsd:schema xmlns:xsd="http://www.w3.org/2001/XMLSchema" xmlns:xs="http://www.w3.org/2001/XMLSchema" xmlns:p="http://schemas.microsoft.com/office/2006/metadata/properties" xmlns:ns1="http://schemas.microsoft.com/sharepoint/v3" xmlns:ns2="230e9df3-be65-4c73-a93b-d1236ebd677e" xmlns:ns3="ad820760-4664-4be3-bee2-f8b9a6708b4c" xmlns:ns4="http://schemas.microsoft.com/sharepoint/v4" targetNamespace="http://schemas.microsoft.com/office/2006/metadata/properties" ma:root="true" ma:fieldsID="d263f6792e3b868d0f42c9b986651ab9" ns1:_="" ns2:_="" ns3:_="" ns4:_="">
    <xsd:import namespace="http://schemas.microsoft.com/sharepoint/v3"/>
    <xsd:import namespace="230e9df3-be65-4c73-a93b-d1236ebd677e"/>
    <xsd:import namespace="ad820760-4664-4be3-bee2-f8b9a6708b4c"/>
    <xsd:import namespace="http://schemas.microsoft.com/sharepoint/v4"/>
    <xsd:element name="properties">
      <xsd:complexType>
        <xsd:sequence>
          <xsd:element name="documentManagement">
            <xsd:complexType>
              <xsd:all>
                <xsd:element ref="ns2:DocumentDescription" minOccurs="0"/>
                <xsd:element ref="ns3:PublishDate" minOccurs="0"/>
                <xsd:element ref="ns1:PublishingExpirationDate" minOccurs="0"/>
                <xsd:element ref="ns1:AverageRating" minOccurs="0"/>
                <xsd:element ref="ns2:Thumbnail1" minOccurs="0"/>
                <xsd:element ref="ns1:PublishingPageContent" minOccurs="0"/>
                <xsd:element ref="ns1:RatingCount" minOccurs="0"/>
                <xsd:element ref="ns2:Owner" minOccurs="0"/>
                <xsd:element ref="ns2:LCA_x0020_Approved" minOccurs="0"/>
                <xsd:element ref="ns2:Expire_x0020_Review" minOccurs="0"/>
                <xsd:element ref="ns3:DocumentSetKcId" minOccurs="0"/>
                <xsd:element ref="ns3:CoOwner" minOccurs="0"/>
                <xsd:element ref="ns3:MediaTitle" minOccurs="0"/>
                <xsd:element ref="ns2:hd9637eefc984b85b6097c6374e15725" minOccurs="0"/>
                <xsd:element ref="ns2:l3c3ea61849e4288a8acc49bb5388e8c" minOccurs="0"/>
                <xsd:element ref="ns1:RoutingRuleDescription" minOccurs="0"/>
                <xsd:element ref="ns2:i0d941ee1e744ffea7aeee9924c91cbb" minOccurs="0"/>
                <xsd:element ref="ns2:TaxCatchAllLabel" minOccurs="0"/>
                <xsd:element ref="ns2:k21a64daf20d4502b2796a1c6b8ce6c8" minOccurs="0"/>
                <xsd:element ref="ns2:TaxCatchAll" minOccurs="0"/>
                <xsd:element ref="ns2:ef109fd36bcf4bcd9dd945731030600b" minOccurs="0"/>
                <xsd:element ref="ns2:mb88723863e1404388ba3733387d48df" minOccurs="0"/>
                <xsd:element ref="ns2:kf34bcdc8fc34e479d3f94c6210e8e27" minOccurs="0"/>
                <xsd:element ref="ns2:_dlc_DocIdUrl" minOccurs="0"/>
                <xsd:element ref="ns2:ec5b2ad5c27b45fb8a00a1f27c7ce1ae" minOccurs="0"/>
                <xsd:element ref="ns2:_dlc_DocIdPersistId" minOccurs="0"/>
                <xsd:element ref="ns2:b60f8d2dbb984f349d80d8196897f4d3" minOccurs="0"/>
                <xsd:element ref="ns2:ConfidentialityTaxHTField0" minOccurs="0"/>
                <xsd:element ref="ns3:ApplyWorkflowRules" minOccurs="0"/>
                <xsd:element ref="ns2:k20e0dfa74bf4e44818db03027b0ccd8" minOccurs="0"/>
                <xsd:element ref="ns2:eb54ac91059940029a3cc8a4ff5af673" minOccurs="0"/>
                <xsd:element ref="ns2:i1b478372f814787abd313030b81fcb2" minOccurs="0"/>
                <xsd:element ref="ns4:IconOverlay" minOccurs="0"/>
                <xsd:element ref="ns2:TaxKeywordTaxHTField" minOccurs="0"/>
                <xsd:element ref="ns2:od9986d31974458fb3007746ec0bce5f" minOccurs="0"/>
                <xsd:element ref="ns2:m6c7b4717b6346e6a075a59dd47eac69" minOccurs="0"/>
                <xsd:element ref="ns2:_dlc_DocId" minOccurs="0"/>
                <xsd:element ref="ns3:b1337ea954344dcfb0425a10eee4daa8" minOccurs="0"/>
                <xsd:element ref="ns2:bf80e81150e248c48aa8cffdf0021a1f" minOccurs="0"/>
                <xsd:element ref="ns2:m6d26e40ac264097a006193f92232ec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PublishingExpirationDate" ma:index="4" nillable="true" ma:displayName="Scheduling End Date" ma:internalName="PublishingExpirationDate">
      <xsd:simpleType>
        <xsd:restriction base="dms:Unknown"/>
      </xsd:simpleType>
    </xsd:element>
    <xsd:element name="AverageRating" ma:index="5" nillable="true" ma:displayName="Rating (0-5)" ma:decimals="2" ma:description="Average value of all the ratings that have been submitted" ma:internalName="AverageRating" ma:readOnly="true">
      <xsd:simpleType>
        <xsd:restriction base="dms:Number"/>
      </xsd:simpleType>
    </xsd:element>
    <xsd:element name="PublishingPageContent" ma:index="13" nillable="true" ma:displayName="Page Content" ma:internalName="PublishingPageContent">
      <xsd:simpleType>
        <xsd:restriction base="dms:Unknown"/>
      </xsd:simpleType>
    </xsd:element>
    <xsd:element name="RatingCount" ma:index="15" nillable="true" ma:displayName="Number of Ratings" ma:decimals="0" ma:description="Number of ratings submitted" ma:internalName="RatingCount" ma:readOnly="true">
      <xsd:simpleType>
        <xsd:restriction base="dms:Number"/>
      </xsd:simpleType>
    </xsd:element>
    <xsd:element name="RoutingRuleDescription" ma:index="36" nillable="true" ma:displayName="Description" ma:hidden="true"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0e9df3-be65-4c73-a93b-d1236ebd677e" elementFormDefault="qualified">
    <xsd:import namespace="http://schemas.microsoft.com/office/2006/documentManagement/types"/>
    <xsd:import namespace="http://schemas.microsoft.com/office/infopath/2007/PartnerControls"/>
    <xsd:element name="DocumentDescription" ma:index="2" nillable="true" ma:displayName="DocumentDescription" ma:description="Alternate description for documents that can be used for display." ma:internalName="DocumentDescription">
      <xsd:simpleType>
        <xsd:restriction base="dms:Note"/>
      </xsd:simpleType>
    </xsd:element>
    <xsd:element name="Thumbnail1" ma:index="12" nillable="true" ma:displayName="Thumbnail" ma:format="Hyperlink" ma:internalName="Thumbnail1" ma:readOnly="false">
      <xsd:complexType>
        <xsd:complexContent>
          <xsd:extension base="dms:URL">
            <xsd:sequence>
              <xsd:element name="Url" type="dms:ValidUrl" minOccurs="0" nillable="true"/>
              <xsd:element name="Description" type="xsd:string" nillable="true"/>
            </xsd:sequence>
          </xsd:extension>
        </xsd:complexContent>
      </xsd:complexType>
    </xsd:element>
    <xsd:element name="Owner" ma:index="17" nillable="true" ma:displayName="Owner" ma:description="Must be an FTE" ma:indexed="true" ma:list="UserInfo" ma:SharePointGroup="0" ma:internalName="Owner" ma:readOnly="false" ma:showField="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LCA_x0020_Approved" ma:index="23" nillable="true" ma:displayName="LCA Approved" ma:description="This field is for the name of the person from LCA that reviewed and approved the content." ma:list="UserInfo" ma:SharePointGroup="0" ma:internalName="LCA_x0020_Approved"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pire_x0020_Review" ma:index="28" nillable="true" ma:displayName="Expiration" ma:format="DateOnly" ma:indexed="true" ma:internalName="Expire_x0020_Review" ma:readOnly="false">
      <xsd:simpleType>
        <xsd:restriction base="dms:DateTime"/>
      </xsd:simpleType>
    </xsd:element>
    <xsd:element name="hd9637eefc984b85b6097c6374e15725" ma:index="34" nillable="true" ma:taxonomy="true" ma:internalName="hd9637eefc984b85b6097c6374e15725" ma:taxonomyFieldName="ItemType" ma:displayName="SMSG Item Type" ma:readOnly="false" ma:default="" ma:fieldId="{1d9637ee-fc98-4b85-b609-7c6374e15725}" ma:taxonomyMulti="true" ma:sspId="e385fb40-52d4-4fae-9c5b-3e8ff8a5878e" ma:termSetId="a611a704-4666-406e-a571-a6e9bb4a2dcc" ma:anchorId="3d59bf14-be35-4b82-81a4-70bbe2a90cc2" ma:open="false" ma:isKeyword="false">
      <xsd:complexType>
        <xsd:sequence>
          <xsd:element ref="pc:Terms" minOccurs="0" maxOccurs="1"/>
        </xsd:sequence>
      </xsd:complexType>
    </xsd:element>
    <xsd:element name="l3c3ea61849e4288a8acc49bb5388e8c" ma:index="35" nillable="true" ma:taxonomy="true" ma:internalName="l3c3ea61849e4288a8acc49bb5388e8c" ma:taxonomyFieldName="Groups" ma:displayName="SMSG Groups" ma:readOnly="false" ma:default="" ma:fieldId="{53c3ea61-849e-4288-a8ac-c49bb5388e8c}" ma:taxonomyMulti="true" ma:sspId="e385fb40-52d4-4fae-9c5b-3e8ff8a5878e" ma:termSetId="d039009f-2da8-468b-bf5e-ff4693a9f72f" ma:anchorId="ec38e82f-eddf-4553-aa72-f3bd3c1d5855" ma:open="false" ma:isKeyword="false">
      <xsd:complexType>
        <xsd:sequence>
          <xsd:element ref="pc:Terms" minOccurs="0" maxOccurs="1"/>
        </xsd:sequence>
      </xsd:complexType>
    </xsd:element>
    <xsd:element name="i0d941ee1e744ffea7aeee9924c91cbb" ma:index="37" nillable="true" ma:taxonomy="true" ma:internalName="i0d941ee1e744ffea7aeee9924c91cbb" ma:taxonomyFieldName="BusinessArchitecture" ma:displayName="SMSG Business Architecture" ma:readOnly="false" ma:default="" ma:fieldId="{20d941ee-1e74-4ffe-a7ae-ee9924c91cbb}" ma:taxonomyMulti="true" ma:sspId="e385fb40-52d4-4fae-9c5b-3e8ff8a5878e" ma:termSetId="d039009f-2da8-468b-bf5e-ff4693a9f72f" ma:anchorId="1951c1e0-4cc7-414f-a435-7369277bc757" ma:open="false" ma:isKeyword="false">
      <xsd:complexType>
        <xsd:sequence>
          <xsd:element ref="pc:Terms" minOccurs="0" maxOccurs="1"/>
        </xsd:sequence>
      </xsd:complexType>
    </xsd:element>
    <xsd:element name="TaxCatchAllLabel" ma:index="38" nillable="true" ma:displayName="Taxonomy Catch All Column1" ma:hidden="true" ma:list="{341bdb36-d19b-4bce-9fa6-6145346cf024}" ma:internalName="TaxCatchAllLabel" ma:readOnly="true" ma:showField="CatchAllDataLabel" ma:web="ad820760-4664-4be3-bee2-f8b9a6708b4c">
      <xsd:complexType>
        <xsd:complexContent>
          <xsd:extension base="dms:MultiChoiceLookup">
            <xsd:sequence>
              <xsd:element name="Value" type="dms:Lookup" maxOccurs="unbounded" minOccurs="0" nillable="true"/>
            </xsd:sequence>
          </xsd:extension>
        </xsd:complexContent>
      </xsd:complexType>
    </xsd:element>
    <xsd:element name="k21a64daf20d4502b2796a1c6b8ce6c8" ma:index="40" nillable="true" ma:taxonomy="true" ma:internalName="k21a64daf20d4502b2796a1c6b8ce6c8" ma:taxonomyFieldName="Industries" ma:displayName="SMSG Industries" ma:readOnly="false" ma:default="" ma:fieldId="{421a64da-f20d-4502-b279-6a1c6b8ce6c8}" ma:taxonomyMulti="true" ma:sspId="e385fb40-52d4-4fae-9c5b-3e8ff8a5878e" ma:termSetId="a611a704-4666-406e-a571-a6e9bb4a2dcc" ma:anchorId="322da17f-7441-43de-8ac8-ca7d62aec02b" ma:open="false" ma:isKeyword="false">
      <xsd:complexType>
        <xsd:sequence>
          <xsd:element ref="pc:Terms" minOccurs="0" maxOccurs="1"/>
        </xsd:sequence>
      </xsd:complexType>
    </xsd:element>
    <xsd:element name="TaxCatchAll" ma:index="41" nillable="true" ma:displayName="Taxonomy Catch All Column" ma:hidden="true" ma:list="{341bdb36-d19b-4bce-9fa6-6145346cf024}" ma:internalName="TaxCatchAll" ma:showField="CatchAllData" ma:web="ad820760-4664-4be3-bee2-f8b9a6708b4c">
      <xsd:complexType>
        <xsd:complexContent>
          <xsd:extension base="dms:MultiChoiceLookup">
            <xsd:sequence>
              <xsd:element name="Value" type="dms:Lookup" maxOccurs="unbounded" minOccurs="0" nillable="true"/>
            </xsd:sequence>
          </xsd:extension>
        </xsd:complexContent>
      </xsd:complexType>
    </xsd:element>
    <xsd:element name="ef109fd36bcf4bcd9dd945731030600b" ma:index="42" nillable="true" ma:taxonomy="true" ma:internalName="ef109fd36bcf4bcd9dd945731030600b" ma:taxonomyFieldName="Region" ma:displayName="SMSG Region" ma:readOnly="false" ma:default="" ma:fieldId="{ef109fd3-6bcf-4bcd-9dd9-45731030600b}" ma:taxonomyMulti="true" ma:sspId="e385fb40-52d4-4fae-9c5b-3e8ff8a5878e" ma:termSetId="a611a704-4666-406e-a571-a6e9bb4a2dcc" ma:anchorId="c5404caa-7d82-41c6-82c2-0230c1d96864" ma:open="false" ma:isKeyword="false">
      <xsd:complexType>
        <xsd:sequence>
          <xsd:element ref="pc:Terms" minOccurs="0" maxOccurs="1"/>
        </xsd:sequence>
      </xsd:complexType>
    </xsd:element>
    <xsd:element name="mb88723863e1404388ba3733387d48df" ma:index="43" nillable="true" ma:taxonomy="true" ma:internalName="mb88723863e1404388ba3733387d48df" ma:taxonomyFieldName="Audiences" ma:displayName="SMSG Customer Audiences" ma:readOnly="false" ma:default="" ma:fieldId="{6b887238-63e1-4043-88ba-3733387d48df}" ma:taxonomyMulti="true" ma:sspId="e385fb40-52d4-4fae-9c5b-3e8ff8a5878e" ma:termSetId="a611a704-4666-406e-a571-a6e9bb4a2dcc" ma:anchorId="8a0280e9-c6e8-4e3c-80d6-8db643b96ddd" ma:open="false" ma:isKeyword="false">
      <xsd:complexType>
        <xsd:sequence>
          <xsd:element ref="pc:Terms" minOccurs="0" maxOccurs="1"/>
        </xsd:sequence>
      </xsd:complexType>
    </xsd:element>
    <xsd:element name="kf34bcdc8fc34e479d3f94c6210e8e27" ma:index="44" nillable="true" ma:taxonomy="true" ma:internalName="kf34bcdc8fc34e479d3f94c6210e8e27" ma:taxonomyFieldName="Competitors" ma:displayName="SMSG Competition" ma:readOnly="false" ma:default="" ma:fieldId="{4f34bcdc-8fc3-4e47-9d3f-94c6210e8e27}" ma:taxonomyMulti="true" ma:sspId="e385fb40-52d4-4fae-9c5b-3e8ff8a5878e" ma:termSetId="a611a704-4666-406e-a571-a6e9bb4a2dcc" ma:anchorId="718f8fd0-b740-48bc-92ad-5700213c04b2" ma:open="false" ma:isKeyword="false">
      <xsd:complexType>
        <xsd:sequence>
          <xsd:element ref="pc:Terms" minOccurs="0" maxOccurs="1"/>
        </xsd:sequence>
      </xsd:complexType>
    </xsd:element>
    <xsd:element name="_dlc_DocIdUrl" ma:index="45"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ec5b2ad5c27b45fb8a00a1f27c7ce1ae" ma:index="46" nillable="true" ma:taxonomy="true" ma:internalName="ec5b2ad5c27b45fb8a00a1f27c7ce1ae" ma:taxonomyFieldName="Partners" ma:displayName="SMSG Partners" ma:readOnly="false" ma:default="" ma:fieldId="{ec5b2ad5-c27b-45fb-8a00-a1f27c7ce1ae}" ma:taxonomyMulti="true" ma:sspId="e385fb40-52d4-4fae-9c5b-3e8ff8a5878e" ma:termSetId="a611a704-4666-406e-a571-a6e9bb4a2dcc" ma:anchorId="dd1a91fa-3198-4561-9b04-bc737b2a8291" ma:open="false" ma:isKeyword="false">
      <xsd:complexType>
        <xsd:sequence>
          <xsd:element ref="pc:Terms" minOccurs="0" maxOccurs="1"/>
        </xsd:sequence>
      </xsd:complexType>
    </xsd:element>
    <xsd:element name="_dlc_DocIdPersistId" ma:index="47" nillable="true" ma:displayName="Persist ID" ma:description="Keep ID on add." ma:hidden="true" ma:internalName="_dlc_DocIdPersistId" ma:readOnly="true">
      <xsd:simpleType>
        <xsd:restriction base="dms:Boolean"/>
      </xsd:simpleType>
    </xsd:element>
    <xsd:element name="b60f8d2dbb984f349d80d8196897f4d3" ma:index="48" nillable="true" ma:taxonomy="true" ma:internalName="b60f8d2dbb984f349d80d8196897f4d3" ma:taxonomyFieldName="Roles" ma:displayName="SMSG Roles" ma:readOnly="false" ma:default="" ma:fieldId="{b60f8d2d-bb98-4f34-9d80-d8196897f4d3}" ma:taxonomyMulti="true" ma:sspId="e385fb40-52d4-4fae-9c5b-3e8ff8a5878e" ma:termSetId="a611a704-4666-406e-a571-a6e9bb4a2dcc" ma:anchorId="c9a07ef0-4236-4915-97ca-1b3392dac369" ma:open="false" ma:isKeyword="false">
      <xsd:complexType>
        <xsd:sequence>
          <xsd:element ref="pc:Terms" minOccurs="0" maxOccurs="1"/>
        </xsd:sequence>
      </xsd:complexType>
    </xsd:element>
    <xsd:element name="ConfidentialityTaxHTField0" ma:index="49" nillable="true" ma:taxonomy="true" ma:internalName="ConfidentialityTaxHTField0" ma:taxonomyFieldName="Confidentiality" ma:displayName="Confidentiality" ma:indexed="true" ma:readOnly="false" ma:default="1;#Microsoft confidential|461efa83-0283-486a-a8d5-943328f3693f" ma:fieldId="{840a9f3c-1e14-4c21-9dbf-5637765665db}" ma:sspId="e385fb40-52d4-4fae-9c5b-3e8ff8a5878e" ma:termSetId="e0e820dc-7da0-48b9-8472-209c7e82d1d0" ma:anchorId="00000000-0000-0000-0000-000000000000" ma:open="false" ma:isKeyword="false">
      <xsd:complexType>
        <xsd:sequence>
          <xsd:element ref="pc:Terms" minOccurs="0" maxOccurs="1"/>
        </xsd:sequence>
      </xsd:complexType>
    </xsd:element>
    <xsd:element name="k20e0dfa74bf4e44818db03027b0ccd8" ma:index="51" nillable="true" ma:taxonomy="true" ma:internalName="k20e0dfa74bf4e44818db03027b0ccd8" ma:taxonomyFieldName="Segments" ma:displayName="SMSG Customer Segments" ma:readOnly="false" ma:default="" ma:fieldId="{420e0dfa-74bf-4e44-818d-b03027b0ccd8}"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eb54ac91059940029a3cc8a4ff5af673" ma:index="53" nillable="true" ma:taxonomy="true" ma:internalName="eb54ac91059940029a3cc8a4ff5af673" ma:taxonomyFieldName="SMSGDomain" ma:displayName="SMSG Domain" ma:readOnly="false" ma:default="" ma:fieldId="{eb54ac91-0599-4002-9a3c-c8a4ff5af673}" ma:taxonomyMulti="true" ma:sspId="e385fb40-52d4-4fae-9c5b-3e8ff8a5878e" ma:termSetId="a611a704-4666-406e-a571-a6e9bb4a2dcc" ma:anchorId="dd7a2ee5-7d01-4a82-9346-1eefa47ece8b" ma:open="false" ma:isKeyword="false">
      <xsd:complexType>
        <xsd:sequence>
          <xsd:element ref="pc:Terms" minOccurs="0" maxOccurs="1"/>
        </xsd:sequence>
      </xsd:complexType>
    </xsd:element>
    <xsd:element name="i1b478372f814787abd313030b81fcb2" ma:index="54" nillable="true" ma:taxonomy="true" ma:internalName="i1b478372f814787abd313030b81fcb2" ma:taxonomyFieldName="ActivitiesAndPrograms" ma:displayName="SMSG Activities &amp; Programs" ma:readOnly="false" ma:default="" ma:fieldId="{21b47837-2f81-4787-abd3-13030b81fcb2}" ma:taxonomyMulti="true" ma:sspId="e385fb40-52d4-4fae-9c5b-3e8ff8a5878e" ma:termSetId="d039009f-2da8-468b-bf5e-ff4693a9f72f" ma:anchorId="846d39ff-6475-4006-99df-de42970d666e" ma:open="false" ma:isKeyword="false">
      <xsd:complexType>
        <xsd:sequence>
          <xsd:element ref="pc:Terms" minOccurs="0" maxOccurs="1"/>
        </xsd:sequence>
      </xsd:complexType>
    </xsd:element>
    <xsd:element name="TaxKeywordTaxHTField" ma:index="58" nillable="true" ma:taxonomy="true" ma:internalName="TaxKeywordTaxHTField" ma:taxonomyFieldName="TaxKeyword" ma:displayName="Enterprise Keywords" ma:readOnly="false" ma:fieldId="{23f27201-bee3-471e-b2e7-b64fd8b7ca38}" ma:taxonomyMulti="true" ma:sspId="e385fb40-52d4-4fae-9c5b-3e8ff8a5878e" ma:termSetId="00000000-0000-0000-0000-000000000000" ma:anchorId="00000000-0000-0000-0000-000000000000" ma:open="true" ma:isKeyword="true">
      <xsd:complexType>
        <xsd:sequence>
          <xsd:element ref="pc:Terms" minOccurs="0" maxOccurs="1"/>
        </xsd:sequence>
      </xsd:complexType>
    </xsd:element>
    <xsd:element name="od9986d31974458fb3007746ec0bce5f" ma:index="59" nillable="true" ma:taxonomy="true" ma:internalName="od9986d31974458fb3007746ec0bce5f" ma:taxonomyFieldName="Languages" ma:displayName="SMSG Languages" ma:default="" ma:fieldId="{8d9986d3-1974-458f-b300-7746ec0bce5f}" ma:taxonomyMulti="true" ma:sspId="e385fb40-52d4-4fae-9c5b-3e8ff8a5878e" ma:termSetId="a611a704-4666-406e-a571-a6e9bb4a2dcc" ma:anchorId="c5f267fd-fa38-4ffe-a1d8-2693d87e90bc" ma:open="false" ma:isKeyword="false">
      <xsd:complexType>
        <xsd:sequence>
          <xsd:element ref="pc:Terms" minOccurs="0" maxOccurs="1"/>
        </xsd:sequence>
      </xsd:complexType>
    </xsd:element>
    <xsd:element name="m6c7b4717b6346e6a075a59dd47eac69" ma:index="60" nillable="true" ma:taxonomy="true" ma:internalName="m6c7b4717b6346e6a075a59dd47eac69" ma:taxonomyFieldName="Topics" ma:displayName="SMSG Topics" ma:readOnly="false" ma:default="" ma:fieldId="{66c7b471-7b63-46e6-a075-a59dd47eac69}" ma:taxonomyMulti="true" ma:sspId="e385fb40-52d4-4fae-9c5b-3e8ff8a5878e" ma:termSetId="d039009f-2da8-468b-bf5e-ff4693a9f72f" ma:anchorId="ddcce936-3357-448e-8326-e6fdfddfb752" ma:open="false" ma:isKeyword="false">
      <xsd:complexType>
        <xsd:sequence>
          <xsd:element ref="pc:Terms" minOccurs="0" maxOccurs="1"/>
        </xsd:sequence>
      </xsd:complexType>
    </xsd:element>
    <xsd:element name="_dlc_DocId" ma:index="61" nillable="true" ma:displayName="Document ID Value" ma:description="The value of the document ID assigned to this item." ma:indexed="true" ma:internalName="_dlc_DocId" ma:readOnly="true">
      <xsd:simpleType>
        <xsd:restriction base="dms:Text"/>
      </xsd:simpleType>
    </xsd:element>
    <xsd:element name="bf80e81150e248c48aa8cffdf0021a1f" ma:index="65" nillable="true" ma:taxonomy="true" ma:internalName="bf80e81150e248c48aa8cffdf0021a1f" ma:taxonomyFieldName="Products" ma:displayName="SMSG Products &amp; Technologies" ma:readOnly="false" ma:default="" ma:fieldId="{bf80e811-50e2-48c4-8aa8-cffdf0021a1f}" ma:taxonomyMulti="true" ma:sspId="e385fb40-52d4-4fae-9c5b-3e8ff8a5878e" ma:termSetId="a611a704-4666-406e-a571-a6e9bb4a2dcc" ma:anchorId="f7bdd4ba-8e81-43d6-a504-860f505d5c97" ma:open="false" ma:isKeyword="false">
      <xsd:complexType>
        <xsd:sequence>
          <xsd:element ref="pc:Terms" minOccurs="0" maxOccurs="1"/>
        </xsd:sequence>
      </xsd:complexType>
    </xsd:element>
    <xsd:element name="m6d26e40ac264097a006193f92232ece" ma:index="66" nillable="true" ma:taxonomy="true" ma:internalName="m6d26e40ac264097a006193f92232ece" ma:taxonomyFieldName="TechnicalLevel" ma:displayName="Technical Level" ma:readOnly="false" ma:default="" ma:fieldId="{66d26e40-ac26-4097-a006-193f92232ece}" ma:sspId="e385fb40-52d4-4fae-9c5b-3e8ff8a5878e" ma:termSetId="7123edbd-7265-47b9-9049-04e46d245d8e" ma:anchorId="3c636e1e-6390-429f-a144-68438d32bffe"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ad820760-4664-4be3-bee2-f8b9a6708b4c" elementFormDefault="qualified">
    <xsd:import namespace="http://schemas.microsoft.com/office/2006/documentManagement/types"/>
    <xsd:import namespace="http://schemas.microsoft.com/office/infopath/2007/PartnerControls"/>
    <xsd:element name="PublishDate" ma:index="3" nillable="true" ma:displayName="PublishDate" ma:description="Used in Blog Posts and documents." ma:format="DateOnly" ma:indexed="true" ma:internalName="PublishDate">
      <xsd:simpleType>
        <xsd:restriction base="dms:DateTime"/>
      </xsd:simpleType>
    </xsd:element>
    <xsd:element name="DocumentSetKcId" ma:index="31" nillable="true" ma:displayName="DocumentSetKcId" ma:description="Custom Column used to capture Document ID to share with DocumentSet Contents" ma:indexed="true" ma:internalName="DocumentSetKcId" ma:readOnly="false">
      <xsd:simpleType>
        <xsd:restriction base="dms:Text">
          <xsd:maxLength value="255"/>
        </xsd:restriction>
      </xsd:simpleType>
    </xsd:element>
    <xsd:element name="CoOwner" ma:index="32" nillable="true" ma:displayName="Co-Owner" ma:description="Co-Owner" ma:list="UserInfo" ma:SharePointGroup="0" ma:internalName="CoOwner" ma:readOnly="false" ma:showField="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MediaTitle" ma:index="33" nillable="true" ma:displayName="BlogPostID" ma:description="Blog Post ID to link documents on the blog post." ma:internalName="MediaTitle" ma:readOnly="false">
      <xsd:simpleType>
        <xsd:restriction base="dms:Text">
          <xsd:maxLength value="255"/>
        </xsd:restriction>
      </xsd:simpleType>
    </xsd:element>
    <xsd:element name="ApplyWorkflowRules" ma:index="50" nillable="true" ma:displayName="ApplyWorkflowRules" ma:default="Yes" ma:description="This columns is used to help to apply the workflow rules on Document Sets / Documents. by Default the Value is Yes" ma:format="Dropdown" ma:hidden="true" ma:internalName="ApplyWorkflowRules" ma:readOnly="false">
      <xsd:simpleType>
        <xsd:restriction base="dms:Choice">
          <xsd:enumeration value="Yes"/>
          <xsd:enumeration value="No"/>
        </xsd:restriction>
      </xsd:simpleType>
    </xsd:element>
    <xsd:element name="b1337ea954344dcfb0425a10eee4daa8" ma:index="63" nillable="true" ma:taxonomy="true" ma:internalName="b1337ea954344dcfb0425a10eee4daa8" ma:taxonomyFieldName="EnterpriseDomainTags" ma:displayName="EnterpriseDomainTags" ma:default="" ma:fieldId="{b1337ea9-5434-4dcf-b042-5a10eee4daa8}" ma:taxonomyMulti="true" ma:sspId="e385fb40-52d4-4fae-9c5b-3e8ff8a5878e" ma:termSetId="d039009f-2da8-468b-bf5e-ff4693a9f72f"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4" elementFormDefault="qualified">
    <xsd:import namespace="http://schemas.microsoft.com/office/2006/documentManagement/types"/>
    <xsd:import namespace="http://schemas.microsoft.com/office/infopath/2007/PartnerControls"/>
    <xsd:element name="IconOverlay" ma:index="55" nillable="true" ma:displayName="IconOverlay" ma:hidden="true" ma:internalName="IconOverlay">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39"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9641992-2844-4CC9-8E47-3124B8AD8BE8}"/>
</file>

<file path=customXml/itemProps2.xml><?xml version="1.0" encoding="utf-8"?>
<ds:datastoreItem xmlns:ds="http://schemas.openxmlformats.org/officeDocument/2006/customXml" ds:itemID="{F990F116-B58F-4255-B05B-DA3808E0E5C6}">
  <ds:schemaRefs>
    <ds:schemaRef ds:uri="http://schemas.microsoft.com/office/2006/metadata/properties"/>
    <ds:schemaRef ds:uri="http://schemas.microsoft.com/office/infopath/2007/PartnerControls"/>
    <ds:schemaRef ds:uri="230e9df3-be65-4c73-a93b-d1236ebd677e"/>
    <ds:schemaRef ds:uri="ad820760-4664-4be3-bee2-f8b9a6708b4c"/>
    <ds:schemaRef ds:uri="http://schemas.microsoft.com/sharepoint/v3"/>
    <ds:schemaRef ds:uri="http://schemas.microsoft.com/sharepoint/v4"/>
  </ds:schemaRefs>
</ds:datastoreItem>
</file>

<file path=customXml/itemProps3.xml><?xml version="1.0" encoding="utf-8"?>
<ds:datastoreItem xmlns:ds="http://schemas.openxmlformats.org/officeDocument/2006/customXml" ds:itemID="{67AAE4F8-0437-4F3D-A554-DE3F70E7F63B}">
  <ds:schemaRefs>
    <ds:schemaRef ds:uri="http://schemas.microsoft.com/sharepoint/events"/>
  </ds:schemaRefs>
</ds:datastoreItem>
</file>

<file path=customXml/itemProps4.xml><?xml version="1.0" encoding="utf-8"?>
<ds:datastoreItem xmlns:ds="http://schemas.openxmlformats.org/officeDocument/2006/customXml" ds:itemID="{758FDAC0-319D-4A54-8D8E-1D42CB1F8004}">
  <ds:schemaRefs>
    <ds:schemaRef ds:uri="http://schemas.microsoft.com/sharepoint/v3/contenttype/forms"/>
  </ds:schemaRefs>
</ds:datastoreItem>
</file>

<file path=customXml/itemProps5.xml><?xml version="1.0" encoding="utf-8"?>
<ds:datastoreItem xmlns:ds="http://schemas.openxmlformats.org/officeDocument/2006/customXml" ds:itemID="{0C40A0F9-0653-49BB-AE99-6532287EEB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30e9df3-be65-4c73-a93b-d1236ebd677e"/>
    <ds:schemaRef ds:uri="ad820760-4664-4be3-bee2-f8b9a6708b4c"/>
    <ds:schemaRef ds:uri="http://schemas.microsoft.com/sharepoint/v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S4_Template</Template>
  <TotalTime>1010</TotalTime>
  <Words>2632</Words>
  <Application>Microsoft Office PowerPoint</Application>
  <PresentationFormat>Custom</PresentationFormat>
  <Paragraphs>433</Paragraphs>
  <Slides>26</Slides>
  <Notes>10</Notes>
  <HiddenSlides>0</HiddenSlides>
  <MMClips>0</MMClips>
  <ScaleCrop>false</ScaleCrop>
  <HeadingPairs>
    <vt:vector size="8" baseType="variant">
      <vt:variant>
        <vt:lpstr>Fonts Used</vt:lpstr>
      </vt:variant>
      <vt:variant>
        <vt:i4>11</vt:i4>
      </vt:variant>
      <vt:variant>
        <vt:lpstr>Theme</vt:lpstr>
      </vt:variant>
      <vt:variant>
        <vt:i4>4</vt:i4>
      </vt:variant>
      <vt:variant>
        <vt:lpstr>Embedded OLE Servers</vt:lpstr>
      </vt:variant>
      <vt:variant>
        <vt:i4>1</vt:i4>
      </vt:variant>
      <vt:variant>
        <vt:lpstr>Slide Titles</vt:lpstr>
      </vt:variant>
      <vt:variant>
        <vt:i4>26</vt:i4>
      </vt:variant>
    </vt:vector>
  </HeadingPairs>
  <TitlesOfParts>
    <vt:vector size="42" baseType="lpstr">
      <vt:lpstr>Arial</vt:lpstr>
      <vt:lpstr>Calibri</vt:lpstr>
      <vt:lpstr>Consolas</vt:lpstr>
      <vt:lpstr>MS PGothic</vt:lpstr>
      <vt:lpstr>MS PGothic</vt:lpstr>
      <vt:lpstr>Segoe UI</vt:lpstr>
      <vt:lpstr>Segoe UI </vt:lpstr>
      <vt:lpstr>Segoe UI Light</vt:lpstr>
      <vt:lpstr>Segoe UI Semibold</vt:lpstr>
      <vt:lpstr>Segoe UI Semilight</vt:lpstr>
      <vt:lpstr>Wingdings</vt:lpstr>
      <vt:lpstr>5-30438_S4_Breakout_Template_WHT</vt:lpstr>
      <vt:lpstr>2_5-30610_Microsoft_Ignite_Keynote_Template</vt:lpstr>
      <vt:lpstr>1_5-30664_S4_Q1_FY16_Light_Template</vt:lpstr>
      <vt:lpstr>2_WHITE TEMPLATE</vt:lpstr>
      <vt:lpstr>think-cell Slide</vt:lpstr>
      <vt:lpstr>Virtual Networking with Azure ExpressRoute </vt:lpstr>
      <vt:lpstr>The biggest challenges moving to Cloud, are: security, performance &amp; governance..  </vt:lpstr>
      <vt:lpstr>Networking: Enable flexible workload placement and mobility</vt:lpstr>
      <vt:lpstr>Networking Enable seamless datacenter extensions</vt:lpstr>
      <vt:lpstr>ExpressRoute</vt:lpstr>
      <vt:lpstr>ExpressRoute</vt:lpstr>
      <vt:lpstr>ExpressRoute Connectivity Models</vt:lpstr>
      <vt:lpstr>New Billing Options and Bandwidths</vt:lpstr>
      <vt:lpstr>ExpressRoute Sites and Partners</vt:lpstr>
      <vt:lpstr>ExpressRoute for Office 365 and CRM Online</vt:lpstr>
      <vt:lpstr>PowerPoint Presentation</vt:lpstr>
      <vt:lpstr>PowerPoint Presentation</vt:lpstr>
      <vt:lpstr>Security at the on-premises edge</vt:lpstr>
      <vt:lpstr>Workloads &amp; Scenarios</vt:lpstr>
      <vt:lpstr>Availability and Performance</vt:lpstr>
      <vt:lpstr>Global Connectivity (ExpressRoute Premium add-on)</vt:lpstr>
      <vt:lpstr>ExpressRoute Sites and Partners</vt:lpstr>
      <vt:lpstr>ExpressRoute Partners</vt:lpstr>
      <vt:lpstr>ExpressRoute partner products </vt:lpstr>
      <vt:lpstr>Office 365 Timelines and Partners</vt:lpstr>
      <vt:lpstr>Azure ExpressRoute use cases  </vt:lpstr>
      <vt:lpstr>PowerPoint Presentation</vt:lpstr>
      <vt:lpstr>Links &amp; Knowledge</vt:lpstr>
      <vt:lpstr>Customer References</vt:lpstr>
      <vt:lpstr>Private Connectivity Matters</vt:lpstr>
      <vt:lpstr>Customer case - Interserve</vt:lpstr>
    </vt:vector>
  </TitlesOfParts>
  <Manager>&lt;Comms manager/speech writer&gt;</Manager>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Virtual Networking ExpressRoute Technical Data Deck</dc:title>
  <dc:subject>Virtual Networking ExpressRoute Technical Data Deck</dc:subject>
  <dc:creator>pablosp@microsoft.com</dc:creator>
  <cp:keywords/>
  <dc:description>Template by: Mitchell Derrey, Silver Fox Productions
Formatting by: 
Event Location: Bellevue, WA
Event Dates: July 22nd - 24th, 2013
Audience Type: Internal SSPs</dc:description>
  <cp:lastModifiedBy>Sahil Sethi</cp:lastModifiedBy>
  <cp:revision>126</cp:revision>
  <dcterms:created xsi:type="dcterms:W3CDTF">2013-06-20T17:11:06Z</dcterms:created>
  <dcterms:modified xsi:type="dcterms:W3CDTF">2016-01-24T08:34:18Z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0x010100FB72D74744C7D540871102394C2F0F5E</vt:lpwstr>
  </property>
  <property fmtid="{D5CDD505-2E9C-101B-9397-08002B2CF9AE}" pid="3" name="Product">
    <vt:lpwstr/>
  </property>
  <property fmtid="{D5CDD505-2E9C-101B-9397-08002B2CF9AE}" pid="4" name="Event1">
    <vt:lpwstr>645;#S4|db1e230b-d58f-4424-bd38-ac94f2cecef0</vt:lpwstr>
  </property>
  <property fmtid="{D5CDD505-2E9C-101B-9397-08002B2CF9AE}" pid="5" name="Audience">
    <vt:lpwstr>352;#employees|56f02798-ac9e-42de-92e6-b37395b5f857</vt:lpwstr>
  </property>
  <property fmtid="{D5CDD505-2E9C-101B-9397-08002B2CF9AE}" pid="6" name="Campaign">
    <vt:lpwstr/>
  </property>
  <property fmtid="{D5CDD505-2E9C-101B-9397-08002B2CF9AE}" pid="7" name="Event Venue">
    <vt:lpwstr>519;#Hyatt Regency Bellevue|2e1bad98-48c3-407f-8203-258b1eb26eb9</vt:lpwstr>
  </property>
  <property fmtid="{D5CDD505-2E9C-101B-9397-08002B2CF9AE}" pid="8" name="Track">
    <vt:lpwstr/>
  </property>
  <property fmtid="{D5CDD505-2E9C-101B-9397-08002B2CF9AE}" pid="9" name="Event Location">
    <vt:lpwstr>285;#Bellevue|123dcbfb-36f6-4493-90d9-6b60fd95daf2</vt:lpwstr>
  </property>
  <property fmtid="{D5CDD505-2E9C-101B-9397-08002B2CF9AE}" pid="10" name="TaxKeyword">
    <vt:lpwstr/>
  </property>
  <property fmtid="{D5CDD505-2E9C-101B-9397-08002B2CF9AE}" pid="11" name="Audiences">
    <vt:lpwstr/>
  </property>
  <property fmtid="{D5CDD505-2E9C-101B-9397-08002B2CF9AE}" pid="12" name="Region">
    <vt:lpwstr/>
  </property>
  <property fmtid="{D5CDD505-2E9C-101B-9397-08002B2CF9AE}" pid="13" name="Confidentiality">
    <vt:lpwstr>1;#Microsoft confidential|461efa83-0283-486a-a8d5-943328f3693f</vt:lpwstr>
  </property>
  <property fmtid="{D5CDD505-2E9C-101B-9397-08002B2CF9AE}" pid="14" name="Industries">
    <vt:lpwstr/>
  </property>
  <property fmtid="{D5CDD505-2E9C-101B-9397-08002B2CF9AE}" pid="15" name="Roles">
    <vt:lpwstr/>
  </property>
  <property fmtid="{D5CDD505-2E9C-101B-9397-08002B2CF9AE}" pid="16" name="Competitors">
    <vt:lpwstr/>
  </property>
  <property fmtid="{D5CDD505-2E9C-101B-9397-08002B2CF9AE}" pid="17" name="SMSGDomain">
    <vt:lpwstr>2654;#Cloud and Enterprise|adc2fe87-c79a-4ded-a449-3f86b954069d</vt:lpwstr>
  </property>
  <property fmtid="{D5CDD505-2E9C-101B-9397-08002B2CF9AE}" pid="18" name="BusinessArchitecture">
    <vt:lpwstr/>
  </property>
  <property fmtid="{D5CDD505-2E9C-101B-9397-08002B2CF9AE}" pid="19" name="Products">
    <vt:lpwstr/>
  </property>
  <property fmtid="{D5CDD505-2E9C-101B-9397-08002B2CF9AE}" pid="20" name="ActivitiesAndPrograms">
    <vt:lpwstr/>
  </property>
  <property fmtid="{D5CDD505-2E9C-101B-9397-08002B2CF9AE}" pid="21" name="Segments">
    <vt:lpwstr/>
  </property>
  <property fmtid="{D5CDD505-2E9C-101B-9397-08002B2CF9AE}" pid="22" name="Partners">
    <vt:lpwstr/>
  </property>
  <property fmtid="{D5CDD505-2E9C-101B-9397-08002B2CF9AE}" pid="23" name="Topics">
    <vt:lpwstr/>
  </property>
  <property fmtid="{D5CDD505-2E9C-101B-9397-08002B2CF9AE}" pid="24" name="Groups">
    <vt:lpwstr/>
  </property>
  <property fmtid="{D5CDD505-2E9C-101B-9397-08002B2CF9AE}" pid="25" name="_dlc_policyId">
    <vt:lpwstr/>
  </property>
  <property fmtid="{D5CDD505-2E9C-101B-9397-08002B2CF9AE}" pid="26" name="ItemRetentionFormula">
    <vt:lpwstr/>
  </property>
  <property fmtid="{D5CDD505-2E9C-101B-9397-08002B2CF9AE}" pid="27" name="_dlc_DocIdItemGuid">
    <vt:lpwstr>38a92322-50f5-4393-b23d-cb3f0ec500a1</vt:lpwstr>
  </property>
  <property fmtid="{D5CDD505-2E9C-101B-9397-08002B2CF9AE}" pid="28" name="ItemType">
    <vt:lpwstr/>
  </property>
  <property fmtid="{D5CDD505-2E9C-101B-9397-08002B2CF9AE}" pid="29" name="EnterpriseDomainTags">
    <vt:lpwstr/>
  </property>
  <property fmtid="{D5CDD505-2E9C-101B-9397-08002B2CF9AE}" pid="30" name="WorkflowChangePath">
    <vt:lpwstr>4c942473-d120-4286-a51a-b65ad3d92ffb,2;4c942473-d120-4286-a51a-b65ad3d92ffb,2;4c942473-d120-4286-a51a-b65ad3d92ffb,2;</vt:lpwstr>
  </property>
  <property fmtid="{D5CDD505-2E9C-101B-9397-08002B2CF9AE}" pid="31" name="Languages">
    <vt:lpwstr/>
  </property>
  <property fmtid="{D5CDD505-2E9C-101B-9397-08002B2CF9AE}" pid="32" name="TechnicalLevel">
    <vt:lpwstr/>
  </property>
  <property fmtid="{D5CDD505-2E9C-101B-9397-08002B2CF9AE}" pid="33" name="p1cd454bacc149bfbcfd764edd279de7">
    <vt:lpwstr/>
  </property>
  <property fmtid="{D5CDD505-2E9C-101B-9397-08002B2CF9AE}" pid="34" name="bc28b5f076654a3b96073bbbebfeb8c9">
    <vt:lpwstr/>
  </property>
  <property fmtid="{D5CDD505-2E9C-101B-9397-08002B2CF9AE}" pid="35" name="j4d667fb28274e85b2214f6e751c8d1f">
    <vt:lpwstr/>
  </property>
  <property fmtid="{D5CDD505-2E9C-101B-9397-08002B2CF9AE}" pid="36" name="MSProducts">
    <vt:lpwstr/>
  </property>
  <property fmtid="{D5CDD505-2E9C-101B-9397-08002B2CF9AE}" pid="37" name="SMSGTags">
    <vt:lpwstr/>
  </property>
  <property fmtid="{D5CDD505-2E9C-101B-9397-08002B2CF9AE}" pid="38" name="j031aa32f4154c8c9a646efae715ebde">
    <vt:lpwstr/>
  </property>
  <property fmtid="{D5CDD505-2E9C-101B-9397-08002B2CF9AE}" pid="39" name="l311460e3fdf46688abc31ddb7bdc05a">
    <vt:lpwstr/>
  </property>
  <property fmtid="{D5CDD505-2E9C-101B-9397-08002B2CF9AE}" pid="40" name="la4444b61d19467597d63190b69ac227">
    <vt:lpwstr/>
  </property>
  <property fmtid="{D5CDD505-2E9C-101B-9397-08002B2CF9AE}" pid="41" name="MSProductsTaxHTField0">
    <vt:lpwstr/>
  </property>
  <property fmtid="{D5CDD505-2E9C-101B-9397-08002B2CF9AE}" pid="42" name="_docset_NoMedatataSyncRequired">
    <vt:lpwstr>False</vt:lpwstr>
  </property>
  <property fmtid="{D5CDD505-2E9C-101B-9397-08002B2CF9AE}" pid="43" name="messageframeworktype">
    <vt:lpwstr/>
  </property>
  <property fmtid="{D5CDD505-2E9C-101B-9397-08002B2CF9AE}" pid="44" name="MSLanguage">
    <vt:lpwstr/>
  </property>
  <property fmtid="{D5CDD505-2E9C-101B-9397-08002B2CF9AE}" pid="45" name="cb7870d3641f4a52807a63577a9c1b08">
    <vt:lpwstr/>
  </property>
  <property fmtid="{D5CDD505-2E9C-101B-9397-08002B2CF9AE}" pid="46" name="LearningOrganization">
    <vt:lpwstr/>
  </property>
  <property fmtid="{D5CDD505-2E9C-101B-9397-08002B2CF9AE}" pid="47" name="EmployeeRole">
    <vt:lpwstr/>
  </property>
  <property fmtid="{D5CDD505-2E9C-101B-9397-08002B2CF9AE}" pid="48" name="LearningDeliveryMethod">
    <vt:lpwstr/>
  </property>
  <property fmtid="{D5CDD505-2E9C-101B-9397-08002B2CF9AE}" pid="49" name="SalesGeography">
    <vt:lpwstr/>
  </property>
</Properties>
</file>